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9" r:id="rId4"/>
    <p:sldId id="259" r:id="rId5"/>
    <p:sldId id="267" r:id="rId6"/>
    <p:sldId id="260" r:id="rId7"/>
    <p:sldId id="261" r:id="rId8"/>
    <p:sldId id="26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p:scale>
          <a:sx n="75" d="100"/>
          <a:sy n="75" d="100"/>
        </p:scale>
        <p:origin x="-522"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4B2BB-35E8-478C-81D6-3AE5FFB0DD75}" type="datetimeFigureOut">
              <a:rPr lang="en-IN" smtClean="0"/>
              <a:pPr/>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CC6FF-AC1B-44D7-BFAF-16F54E62A060}" type="slidenum">
              <a:rPr lang="en-IN" smtClean="0"/>
              <a:pPr/>
              <a:t>‹#›</a:t>
            </a:fld>
            <a:endParaRPr lang="en-IN"/>
          </a:p>
        </p:txBody>
      </p:sp>
    </p:spTree>
    <p:extLst>
      <p:ext uri="{BB962C8B-B14F-4D97-AF65-F5344CB8AC3E}">
        <p14:creationId xmlns:p14="http://schemas.microsoft.com/office/powerpoint/2010/main" xmlns="" val="35413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2CC6FF-AC1B-44D7-BFAF-16F54E62A060}" type="slidenum">
              <a:rPr lang="en-IN" smtClean="0"/>
              <a:pPr/>
              <a:t>8</a:t>
            </a:fld>
            <a:endParaRPr lang="en-IN"/>
          </a:p>
        </p:txBody>
      </p:sp>
    </p:spTree>
    <p:extLst>
      <p:ext uri="{BB962C8B-B14F-4D97-AF65-F5344CB8AC3E}">
        <p14:creationId xmlns:p14="http://schemas.microsoft.com/office/powerpoint/2010/main" xmlns="" val="347940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C7FFD-9AF6-2B3A-972D-002661B91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92C8541-C58C-A397-F0B7-ADF0DA6BF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33BD9EA-F886-6B8B-073D-5F803966B730}"/>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5" name="Footer Placeholder 4">
            <a:extLst>
              <a:ext uri="{FF2B5EF4-FFF2-40B4-BE49-F238E27FC236}">
                <a16:creationId xmlns:a16="http://schemas.microsoft.com/office/drawing/2014/main" xmlns="" id="{783502D1-EA4E-EE02-884F-D3636ADE7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E6DD4EB-2C8F-1810-96E2-476C14723F4D}"/>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88200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B48E5-DDD0-FAD1-2826-CFFA59791C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C692A0F-6812-62D4-2377-9C89F36255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8791DD9-01FC-CD2D-128E-C9AD511A0E07}"/>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5" name="Footer Placeholder 4">
            <a:extLst>
              <a:ext uri="{FF2B5EF4-FFF2-40B4-BE49-F238E27FC236}">
                <a16:creationId xmlns:a16="http://schemas.microsoft.com/office/drawing/2014/main" xmlns="" id="{B3D6BECF-B5A1-DA97-042E-B93076844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A64D9C-D9D5-24AE-9EB5-97899794EAB9}"/>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41825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B9A472C-73AE-F658-2829-98EB80318D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C86484F-59B3-E9E8-3E2B-38F6A4394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708F875-3C73-F7D7-40A7-85912CB5CB64}"/>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5" name="Footer Placeholder 4">
            <a:extLst>
              <a:ext uri="{FF2B5EF4-FFF2-40B4-BE49-F238E27FC236}">
                <a16:creationId xmlns:a16="http://schemas.microsoft.com/office/drawing/2014/main" xmlns="" id="{83E2426D-3BD3-71BD-2AC6-A16E2F51B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CEB1C0-35CE-A907-B3A8-D64CE9F6FFBD}"/>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99618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408E4-5710-9563-3CD4-0F3BC0D1C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EC5C43-0D79-E18D-536E-BC23AE4AB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B5E7A0A-A5D9-0368-2C6E-FDC6158145AB}"/>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5" name="Footer Placeholder 4">
            <a:extLst>
              <a:ext uri="{FF2B5EF4-FFF2-40B4-BE49-F238E27FC236}">
                <a16:creationId xmlns:a16="http://schemas.microsoft.com/office/drawing/2014/main" xmlns="" id="{179B6B8D-BD1D-CB76-1A82-E1C2ECB34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EF46EF-5199-C77B-6E7B-D0251F7236E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37420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B5F5D-36A8-839D-5F47-DA694F26D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68E6AA4-6A93-B980-23DC-1BD414CE89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738854F-8A3E-8D0A-5234-2112E2589CB5}"/>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5" name="Footer Placeholder 4">
            <a:extLst>
              <a:ext uri="{FF2B5EF4-FFF2-40B4-BE49-F238E27FC236}">
                <a16:creationId xmlns:a16="http://schemas.microsoft.com/office/drawing/2014/main" xmlns="" id="{429DD11E-0736-E19B-7ED5-7023BD6BC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BE3566-849F-1EED-360B-B9F303C644B8}"/>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5616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E6855-88F6-F516-4363-370D6371D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208B2E-A2A8-11DF-FBF3-295BA465A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9E4FA92-E07B-A108-7F59-4AB5397E4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900BF63-04E3-3A22-C559-B5FA84C2DA3D}"/>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6" name="Footer Placeholder 5">
            <a:extLst>
              <a:ext uri="{FF2B5EF4-FFF2-40B4-BE49-F238E27FC236}">
                <a16:creationId xmlns:a16="http://schemas.microsoft.com/office/drawing/2014/main" xmlns="" id="{78066AB0-03D3-8521-D0F4-BDD7727F8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2DEC49-A784-944C-DD58-13F0B8F05920}"/>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4246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6CCCB-66BF-5A6D-EBA0-754D9A9544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1D91ADF-F2BD-466E-0EB4-3E0CABAB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FC553F7-4F3C-FC2F-B957-96204C3F6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39397CC-006B-0C10-249E-FA61B99D6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75FB962-18D0-3268-E739-3B1EF2170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4D41613-23C7-8C90-88FD-D1184F2009E7}"/>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8" name="Footer Placeholder 7">
            <a:extLst>
              <a:ext uri="{FF2B5EF4-FFF2-40B4-BE49-F238E27FC236}">
                <a16:creationId xmlns:a16="http://schemas.microsoft.com/office/drawing/2014/main" xmlns="" id="{7937FE21-A03F-5B6F-67F2-480DD3895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C666733-037B-42A0-253D-3F3ED3C767AC}"/>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8736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6AC80A-3C1F-5FB7-4DFE-E06BCF8EC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7648182-5FF8-BFFA-CB4B-FA59C9F3FEF4}"/>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4" name="Footer Placeholder 3">
            <a:extLst>
              <a:ext uri="{FF2B5EF4-FFF2-40B4-BE49-F238E27FC236}">
                <a16:creationId xmlns:a16="http://schemas.microsoft.com/office/drawing/2014/main" xmlns="" id="{D7EFA424-3E5F-FA52-765E-F6C097F89B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4E05270-BEB5-9BF2-C3DF-AD73B3D2F54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4188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347A4F5-1835-E82B-02AB-52C4534E456F}"/>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3" name="Footer Placeholder 2">
            <a:extLst>
              <a:ext uri="{FF2B5EF4-FFF2-40B4-BE49-F238E27FC236}">
                <a16:creationId xmlns:a16="http://schemas.microsoft.com/office/drawing/2014/main" xmlns="" id="{1F546E83-6B1D-E70D-94C8-C75E0782C6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D9F9236-028B-1637-472C-9D0F5D8CC435}"/>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192680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576C4-DB27-6E79-8199-B0C3CF9B9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7747D96-F1A9-43EA-A5FE-E576A9198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74C672-9E7E-1BE9-4C08-FC4428FEE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B92EA4-F5BD-D8C2-66D1-C79B14C4DDC6}"/>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6" name="Footer Placeholder 5">
            <a:extLst>
              <a:ext uri="{FF2B5EF4-FFF2-40B4-BE49-F238E27FC236}">
                <a16:creationId xmlns:a16="http://schemas.microsoft.com/office/drawing/2014/main" xmlns="" id="{353B649E-3CE1-5EA2-35A0-A8B6EE828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29D078-0F73-44D2-5A83-B722C307A867}"/>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419274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A2CE8-1286-74B9-9CFB-F0A5109F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E572AD6-2C68-5276-50DA-0BB1B7099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91FB775-0FEE-1201-CA5C-C31EB2BBF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870CCB-3715-988C-4FED-8892C86B1871}"/>
              </a:ext>
            </a:extLst>
          </p:cNvPr>
          <p:cNvSpPr>
            <a:spLocks noGrp="1"/>
          </p:cNvSpPr>
          <p:nvPr>
            <p:ph type="dt" sz="half" idx="10"/>
          </p:nvPr>
        </p:nvSpPr>
        <p:spPr/>
        <p:txBody>
          <a:bodyPr/>
          <a:lstStyle/>
          <a:p>
            <a:fld id="{3B7B015F-E5DA-4DE8-9A91-FE7A58C55F36}" type="datetimeFigureOut">
              <a:rPr lang="en-IN" smtClean="0"/>
              <a:pPr/>
              <a:t>23-04-2025</a:t>
            </a:fld>
            <a:endParaRPr lang="en-IN"/>
          </a:p>
        </p:txBody>
      </p:sp>
      <p:sp>
        <p:nvSpPr>
          <p:cNvPr id="6" name="Footer Placeholder 5">
            <a:extLst>
              <a:ext uri="{FF2B5EF4-FFF2-40B4-BE49-F238E27FC236}">
                <a16:creationId xmlns:a16="http://schemas.microsoft.com/office/drawing/2014/main" xmlns="" id="{F249BE91-C791-B262-CFEC-5ADA67419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0E2F20-2D8D-7DC3-716D-DA2C27E54DC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258866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8EF120-F4B3-CC34-6E39-7F6A0912C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5793FA3-E6CF-B9B1-C47C-72CCBC1FD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0911C7-F854-6804-631E-7B943FD24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7B015F-E5DA-4DE8-9A91-FE7A58C55F36}" type="datetimeFigureOut">
              <a:rPr lang="en-IN" smtClean="0"/>
              <a:pPr/>
              <a:t>23-04-2025</a:t>
            </a:fld>
            <a:endParaRPr lang="en-IN"/>
          </a:p>
        </p:txBody>
      </p:sp>
      <p:sp>
        <p:nvSpPr>
          <p:cNvPr id="5" name="Footer Placeholder 4">
            <a:extLst>
              <a:ext uri="{FF2B5EF4-FFF2-40B4-BE49-F238E27FC236}">
                <a16:creationId xmlns:a16="http://schemas.microsoft.com/office/drawing/2014/main" xmlns="" id="{61E1F39A-0BEF-D392-6DA0-FAF8E59C8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AEC4B258-341E-246B-03F7-258976F47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274580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8CEB0-B284-B9F0-516E-C73D1057C841}"/>
              </a:ext>
            </a:extLst>
          </p:cNvPr>
          <p:cNvSpPr>
            <a:spLocks noGrp="1"/>
          </p:cNvSpPr>
          <p:nvPr>
            <p:ph type="ctrTitle"/>
          </p:nvPr>
        </p:nvSpPr>
        <p:spPr/>
        <p:txBody>
          <a:bodyPr/>
          <a:lstStyle/>
          <a:p>
            <a:r>
              <a:rPr lang="en-IN" dirty="0" smtClean="0"/>
              <a:t>College Rating </a:t>
            </a:r>
            <a:br>
              <a:rPr lang="en-IN" dirty="0" smtClean="0"/>
            </a:br>
            <a:r>
              <a:rPr lang="en-IN" dirty="0" smtClean="0"/>
              <a:t>System</a:t>
            </a:r>
            <a:endParaRPr lang="en-IN" dirty="0"/>
          </a:p>
        </p:txBody>
      </p:sp>
      <p:sp>
        <p:nvSpPr>
          <p:cNvPr id="3" name="Subtitle 2">
            <a:extLst>
              <a:ext uri="{FF2B5EF4-FFF2-40B4-BE49-F238E27FC236}">
                <a16:creationId xmlns:a16="http://schemas.microsoft.com/office/drawing/2014/main" xmlns="" id="{0E3A7D68-86A5-BCE2-4E76-6007626FBC31}"/>
              </a:ext>
            </a:extLst>
          </p:cNvPr>
          <p:cNvSpPr>
            <a:spLocks noGrp="1"/>
          </p:cNvSpPr>
          <p:nvPr>
            <p:ph type="subTitle" idx="1"/>
          </p:nvPr>
        </p:nvSpPr>
        <p:spPr>
          <a:xfrm>
            <a:off x="370113" y="5735638"/>
            <a:ext cx="5159830" cy="697820"/>
          </a:xfrm>
        </p:spPr>
        <p:txBody>
          <a:bodyPr/>
          <a:lstStyle/>
          <a:p>
            <a:r>
              <a:rPr lang="en-IN" dirty="0" smtClean="0"/>
              <a:t>Nitesh desai </a:t>
            </a:r>
            <a:r>
              <a:rPr lang="en-IN" dirty="0"/>
              <a:t>- </a:t>
            </a:r>
            <a:r>
              <a:rPr lang="en-IN" dirty="0" smtClean="0"/>
              <a:t>240160510009</a:t>
            </a:r>
            <a:endParaRPr lang="en-IN" dirty="0"/>
          </a:p>
        </p:txBody>
      </p:sp>
    </p:spTree>
    <p:extLst>
      <p:ext uri="{BB962C8B-B14F-4D97-AF65-F5344CB8AC3E}">
        <p14:creationId xmlns:p14="http://schemas.microsoft.com/office/powerpoint/2010/main" xmlns="" val="2524976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DACC1B7-A1A8-4BC4-8838-871B4F8091F9}"/>
              </a:ext>
            </a:extLst>
          </p:cNvPr>
          <p:cNvSpPr txBox="1"/>
          <p:nvPr/>
        </p:nvSpPr>
        <p:spPr>
          <a:xfrm>
            <a:off x="0" y="822960"/>
            <a:ext cx="11887200" cy="523220"/>
          </a:xfrm>
          <a:prstGeom prst="rect">
            <a:avLst/>
          </a:prstGeom>
          <a:noFill/>
        </p:spPr>
        <p:txBody>
          <a:bodyPr wrap="square" rtlCol="0">
            <a:spAutoFit/>
          </a:bodyPr>
          <a:lstStyle/>
          <a:p>
            <a:pPr>
              <a:buNone/>
            </a:pPr>
            <a:r>
              <a:rPr lang="en-US" sz="2800" b="1" dirty="0"/>
              <a:t>1. Existing </a:t>
            </a:r>
            <a:r>
              <a:rPr lang="en-US" sz="2800" b="1" dirty="0" smtClean="0"/>
              <a:t>System</a:t>
            </a:r>
            <a:endParaRPr lang="en-US" sz="2800" b="1" dirty="0"/>
          </a:p>
        </p:txBody>
      </p:sp>
      <p:sp>
        <p:nvSpPr>
          <p:cNvPr id="6" name="TextBox 5"/>
          <p:cNvSpPr txBox="1"/>
          <p:nvPr/>
        </p:nvSpPr>
        <p:spPr>
          <a:xfrm>
            <a:off x="627017" y="1410788"/>
            <a:ext cx="10910175" cy="2585323"/>
          </a:xfrm>
          <a:prstGeom prst="rect">
            <a:avLst/>
          </a:prstGeom>
          <a:noFill/>
        </p:spPr>
        <p:txBody>
          <a:bodyPr wrap="square" rtlCol="0">
            <a:spAutoFit/>
          </a:bodyPr>
          <a:lstStyle/>
          <a:p>
            <a:r>
              <a:rPr lang="en-US" sz="2400" dirty="0" smtClean="0"/>
              <a:t>various online platforms that provide college rankings and related information to assist students in making informed educational choices. Websites such as CollegeDekho, Niche, Times Higher Education World University Rankings, and Princeton Review are examples. These platforms typically offer rankings based on a combination of factors, including academic syllabus, institutional reputation, course offerings, and infrastructure quality</a:t>
            </a:r>
          </a:p>
          <a:p>
            <a:endParaRPr lang="en-US" dirty="0"/>
          </a:p>
        </p:txBody>
      </p:sp>
      <p:sp>
        <p:nvSpPr>
          <p:cNvPr id="7" name="TextBox 6"/>
          <p:cNvSpPr txBox="1"/>
          <p:nvPr/>
        </p:nvSpPr>
        <p:spPr>
          <a:xfrm>
            <a:off x="0" y="3923211"/>
            <a:ext cx="4996881" cy="523220"/>
          </a:xfrm>
          <a:prstGeom prst="rect">
            <a:avLst/>
          </a:prstGeom>
          <a:noFill/>
        </p:spPr>
        <p:txBody>
          <a:bodyPr wrap="none" rtlCol="0">
            <a:spAutoFit/>
          </a:bodyPr>
          <a:lstStyle/>
          <a:p>
            <a:r>
              <a:rPr lang="en-US" sz="2800" b="1" dirty="0" smtClean="0"/>
              <a:t>2.Existing System Problems</a:t>
            </a:r>
            <a:endParaRPr lang="en-US" sz="2800" dirty="0"/>
          </a:p>
        </p:txBody>
      </p:sp>
      <p:sp>
        <p:nvSpPr>
          <p:cNvPr id="10" name="TextBox 9"/>
          <p:cNvSpPr txBox="1"/>
          <p:nvPr/>
        </p:nvSpPr>
        <p:spPr>
          <a:xfrm>
            <a:off x="876300" y="4686300"/>
            <a:ext cx="10312400" cy="1200329"/>
          </a:xfrm>
          <a:prstGeom prst="rect">
            <a:avLst/>
          </a:prstGeom>
          <a:noFill/>
        </p:spPr>
        <p:txBody>
          <a:bodyPr wrap="square" rtlCol="0">
            <a:spAutoFit/>
          </a:bodyPr>
          <a:lstStyle/>
          <a:p>
            <a:pPr>
              <a:buFont typeface="Arial" pitchFamily="34" charset="0"/>
              <a:buChar char="•"/>
            </a:pPr>
            <a:r>
              <a:rPr lang="en-US" sz="2400" dirty="0" smtClean="0"/>
              <a:t>This available system keeps in mind the college facilities, results of the college,   faculty. They conduct surveys based on that and then decide the college's rating and ranking.</a:t>
            </a:r>
            <a:endParaRPr lang="en-US" sz="2400" dirty="0"/>
          </a:p>
        </p:txBody>
      </p:sp>
    </p:spTree>
    <p:extLst>
      <p:ext uri="{BB962C8B-B14F-4D97-AF65-F5344CB8AC3E}">
        <p14:creationId xmlns:p14="http://schemas.microsoft.com/office/powerpoint/2010/main" xmlns="" val="328367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536" y="319544"/>
            <a:ext cx="11260183" cy="1938992"/>
          </a:xfrm>
          <a:prstGeom prst="rect">
            <a:avLst/>
          </a:prstGeom>
          <a:noFill/>
        </p:spPr>
        <p:txBody>
          <a:bodyPr wrap="square" rtlCol="0">
            <a:spAutoFit/>
          </a:bodyPr>
          <a:lstStyle/>
          <a:p>
            <a:endParaRPr lang="en-US" sz="2400" dirty="0" smtClean="0"/>
          </a:p>
          <a:p>
            <a:pPr>
              <a:buFont typeface="Arial" pitchFamily="34" charset="0"/>
              <a:buChar char="•"/>
            </a:pPr>
            <a:r>
              <a:rPr lang="en-US" sz="2400" dirty="0" smtClean="0"/>
              <a:t>They don't do actual surveys like College Student Opinion. </a:t>
            </a:r>
            <a:br>
              <a:rPr lang="en-US" sz="2400" dirty="0" smtClean="0"/>
            </a:br>
            <a:r>
              <a:rPr lang="en-US" sz="2400" dirty="0" smtClean="0"/>
              <a:t>They don't even allow college students to come and rate their colleges on their website.</a:t>
            </a:r>
          </a:p>
          <a:p>
            <a:pPr>
              <a:buFont typeface="Arial" pitchFamily="34" charset="0"/>
              <a:buChar cha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445" y="365760"/>
            <a:ext cx="2601994" cy="523220"/>
          </a:xfrm>
          <a:prstGeom prst="rect">
            <a:avLst/>
          </a:prstGeom>
          <a:noFill/>
        </p:spPr>
        <p:txBody>
          <a:bodyPr wrap="none" rtlCol="0">
            <a:spAutoFit/>
          </a:bodyPr>
          <a:lstStyle/>
          <a:p>
            <a:r>
              <a:rPr lang="en-US" sz="2800" b="1" dirty="0" smtClean="0"/>
              <a:t>3.New System</a:t>
            </a:r>
            <a:endParaRPr lang="en-US" sz="2800" b="1" dirty="0"/>
          </a:p>
        </p:txBody>
      </p:sp>
      <p:sp>
        <p:nvSpPr>
          <p:cNvPr id="4" name="TextBox 3"/>
          <p:cNvSpPr txBox="1"/>
          <p:nvPr/>
        </p:nvSpPr>
        <p:spPr>
          <a:xfrm>
            <a:off x="745308" y="890088"/>
            <a:ext cx="10570392" cy="2308324"/>
          </a:xfrm>
          <a:prstGeom prst="rect">
            <a:avLst/>
          </a:prstGeom>
          <a:noFill/>
        </p:spPr>
        <p:txBody>
          <a:bodyPr wrap="square" rtlCol="0">
            <a:spAutoFit/>
          </a:bodyPr>
          <a:lstStyle/>
          <a:p>
            <a:pPr>
              <a:buFont typeface="Arial" pitchFamily="34" charset="0"/>
              <a:buChar char="•"/>
            </a:pPr>
            <a:r>
              <a:rPr lang="en-US" sz="2400" dirty="0" smtClean="0"/>
              <a:t>This system allows college students to rate their college and their teachers. </a:t>
            </a:r>
            <a:br>
              <a:rPr lang="en-US" sz="2400" dirty="0" smtClean="0"/>
            </a:br>
            <a:r>
              <a:rPr lang="en-US" sz="2400" dirty="0" smtClean="0"/>
              <a:t>This system shows the college rating and the teacher's rating.</a:t>
            </a:r>
          </a:p>
          <a:p>
            <a:pPr>
              <a:buFont typeface="Arial" pitchFamily="34" charset="0"/>
              <a:buChar char="•"/>
            </a:pPr>
            <a:r>
              <a:rPr lang="en-US" sz="2400" dirty="0" smtClean="0"/>
              <a:t>these platforms often aggregate data and generate rankings overlooking subjective factors like personal experiences with teachers or campus life that vary from student to student.</a:t>
            </a:r>
          </a:p>
          <a:p>
            <a:pPr>
              <a:buFont typeface="Arial" pitchFamily="34" charset="0"/>
              <a:buChar char="•"/>
            </a:pPr>
            <a:endParaRPr lang="en-US" sz="2400" dirty="0"/>
          </a:p>
        </p:txBody>
      </p:sp>
      <p:sp>
        <p:nvSpPr>
          <p:cNvPr id="5" name="TextBox 4"/>
          <p:cNvSpPr txBox="1"/>
          <p:nvPr/>
        </p:nvSpPr>
        <p:spPr>
          <a:xfrm>
            <a:off x="261983" y="3157946"/>
            <a:ext cx="4488729" cy="523220"/>
          </a:xfrm>
          <a:prstGeom prst="rect">
            <a:avLst/>
          </a:prstGeom>
          <a:noFill/>
        </p:spPr>
        <p:txBody>
          <a:bodyPr wrap="none" rtlCol="0">
            <a:spAutoFit/>
          </a:bodyPr>
          <a:lstStyle/>
          <a:p>
            <a:r>
              <a:rPr lang="en-US" sz="2800" dirty="0" smtClean="0"/>
              <a:t>4</a:t>
            </a:r>
            <a:r>
              <a:rPr lang="en-US" b="1" dirty="0" smtClean="0"/>
              <a:t>. </a:t>
            </a:r>
            <a:r>
              <a:rPr lang="en-US" sz="2800" b="1" dirty="0" smtClean="0"/>
              <a:t>Need for a New System</a:t>
            </a:r>
            <a:endParaRPr lang="en-US" sz="2800" dirty="0"/>
          </a:p>
        </p:txBody>
      </p:sp>
      <p:sp>
        <p:nvSpPr>
          <p:cNvPr id="7" name="TextBox 6"/>
          <p:cNvSpPr txBox="1"/>
          <p:nvPr/>
        </p:nvSpPr>
        <p:spPr>
          <a:xfrm>
            <a:off x="749300" y="3785689"/>
            <a:ext cx="10380744" cy="1938992"/>
          </a:xfrm>
          <a:prstGeom prst="rect">
            <a:avLst/>
          </a:prstGeom>
          <a:noFill/>
        </p:spPr>
        <p:txBody>
          <a:bodyPr wrap="square" rtlCol="0">
            <a:spAutoFit/>
          </a:bodyPr>
          <a:lstStyle/>
          <a:p>
            <a:pPr>
              <a:buFont typeface="Arial" pitchFamily="34" charset="0"/>
              <a:buChar char="•"/>
            </a:pPr>
            <a:r>
              <a:rPr lang="en-US" sz="2400" dirty="0" smtClean="0"/>
              <a:t>Existing systems did not allow students to rate college and their teachers.</a:t>
            </a:r>
          </a:p>
          <a:p>
            <a:pPr>
              <a:buFont typeface="Arial" pitchFamily="34" charset="0"/>
              <a:buChar char="•"/>
            </a:pPr>
            <a:r>
              <a:rPr lang="en-US" sz="2400" dirty="0" smtClean="0"/>
              <a:t>existing systems like CollegeDekho and Niche, which often rely on generalized metrics such as placement records or faculty qualifications that may not reflect individual student experiences.</a:t>
            </a:r>
          </a:p>
          <a:p>
            <a:pPr>
              <a:buFont typeface="Arial" pitchFamily="34" charset="0"/>
              <a:buChar char="•"/>
            </a:pPr>
            <a:endParaRPr lang="en-US" sz="2400" dirty="0"/>
          </a:p>
        </p:txBody>
      </p:sp>
    </p:spTree>
    <p:extLst>
      <p:ext uri="{BB962C8B-B14F-4D97-AF65-F5344CB8AC3E}">
        <p14:creationId xmlns:p14="http://schemas.microsoft.com/office/powerpoint/2010/main" xmlns="" val="2185114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92C80B0-9EF1-65E5-12EE-D1D8923DD500}"/>
              </a:ext>
            </a:extLst>
          </p:cNvPr>
          <p:cNvSpPr txBox="1"/>
          <p:nvPr/>
        </p:nvSpPr>
        <p:spPr>
          <a:xfrm>
            <a:off x="324757" y="95432"/>
            <a:ext cx="11723914" cy="1169551"/>
          </a:xfrm>
          <a:prstGeom prst="rect">
            <a:avLst/>
          </a:prstGeom>
          <a:noFill/>
        </p:spPr>
        <p:txBody>
          <a:bodyPr wrap="square" rtlCol="0">
            <a:spAutoFit/>
          </a:bodyPr>
          <a:lstStyle/>
          <a:p>
            <a:pPr lvl="1"/>
            <a:endParaRPr lang="en-US" sz="2400" dirty="0"/>
          </a:p>
          <a:p>
            <a:pPr>
              <a:buNone/>
            </a:pPr>
            <a:r>
              <a:rPr lang="en-US" sz="2800" b="1" dirty="0"/>
              <a:t>5.</a:t>
            </a:r>
            <a:r>
              <a:rPr lang="en-US" sz="2800" dirty="0"/>
              <a:t> </a:t>
            </a:r>
            <a:r>
              <a:rPr lang="en-US" sz="2800" b="1" dirty="0" smtClean="0"/>
              <a:t>Entity Relationship Diagram </a:t>
            </a:r>
            <a:endParaRPr lang="en-US" sz="2800" b="1" dirty="0"/>
          </a:p>
          <a:p>
            <a:r>
              <a:rPr lang="en-IN" dirty="0" smtClean="0"/>
              <a:t>       </a:t>
            </a:r>
            <a:endParaRPr lang="en-IN" dirty="0"/>
          </a:p>
        </p:txBody>
      </p:sp>
      <p:grpSp>
        <p:nvGrpSpPr>
          <p:cNvPr id="69" name="Group 68"/>
          <p:cNvGrpSpPr/>
          <p:nvPr/>
        </p:nvGrpSpPr>
        <p:grpSpPr>
          <a:xfrm>
            <a:off x="2374900" y="1562100"/>
            <a:ext cx="7708900" cy="4864100"/>
            <a:chOff x="2794000" y="1625600"/>
            <a:chExt cx="6604000" cy="4547632"/>
          </a:xfrm>
        </p:grpSpPr>
        <p:sp>
          <p:nvSpPr>
            <p:cNvPr id="5" name="Rectangle 4"/>
            <p:cNvSpPr/>
            <p:nvPr/>
          </p:nvSpPr>
          <p:spPr>
            <a:xfrm>
              <a:off x="2794000" y="1651000"/>
              <a:ext cx="9144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sp>
          <p:nvSpPr>
            <p:cNvPr id="6" name="TextBox 5"/>
            <p:cNvSpPr txBox="1"/>
            <p:nvPr/>
          </p:nvSpPr>
          <p:spPr>
            <a:xfrm>
              <a:off x="2832100" y="1625600"/>
              <a:ext cx="838691" cy="369332"/>
            </a:xfrm>
            <a:prstGeom prst="rect">
              <a:avLst/>
            </a:prstGeom>
            <a:noFill/>
          </p:spPr>
          <p:txBody>
            <a:bodyPr wrap="none" rtlCol="0">
              <a:spAutoFit/>
            </a:bodyPr>
            <a:lstStyle/>
            <a:p>
              <a:r>
                <a:rPr lang="en-US" dirty="0" smtClean="0"/>
                <a:t>Admin</a:t>
              </a:r>
              <a:endParaRPr lang="en-US" dirty="0"/>
            </a:p>
          </p:txBody>
        </p:sp>
        <p:cxnSp>
          <p:nvCxnSpPr>
            <p:cNvPr id="8" name="Straight Connector 7"/>
            <p:cNvCxnSpPr>
              <a:stCxn id="6" idx="2"/>
            </p:cNvCxnSpPr>
            <p:nvPr/>
          </p:nvCxnSpPr>
          <p:spPr>
            <a:xfrm rot="16200000" flipH="1">
              <a:off x="3016889" y="2229489"/>
              <a:ext cx="481568" cy="124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251200" y="2451100"/>
              <a:ext cx="927100" cy="127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Diamond 14"/>
            <p:cNvSpPr/>
            <p:nvPr/>
          </p:nvSpPr>
          <p:spPr>
            <a:xfrm>
              <a:off x="4178300" y="2184400"/>
              <a:ext cx="1181100" cy="5461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41800" y="2273300"/>
              <a:ext cx="1016625" cy="338554"/>
            </a:xfrm>
            <a:prstGeom prst="rect">
              <a:avLst/>
            </a:prstGeom>
            <a:noFill/>
          </p:spPr>
          <p:txBody>
            <a:bodyPr wrap="none" rtlCol="0">
              <a:spAutoFit/>
            </a:bodyPr>
            <a:lstStyle/>
            <a:p>
              <a:r>
                <a:rPr lang="en-US" sz="1600" dirty="0" smtClean="0"/>
                <a:t>oversees</a:t>
              </a:r>
              <a:endParaRPr lang="en-US" sz="1600" dirty="0"/>
            </a:p>
          </p:txBody>
        </p:sp>
        <p:sp>
          <p:nvSpPr>
            <p:cNvPr id="18" name="Rectangle 17"/>
            <p:cNvSpPr/>
            <p:nvPr/>
          </p:nvSpPr>
          <p:spPr>
            <a:xfrm>
              <a:off x="7188200" y="2273300"/>
              <a:ext cx="9144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sp>
          <p:nvSpPr>
            <p:cNvPr id="19" name="TextBox 18"/>
            <p:cNvSpPr txBox="1"/>
            <p:nvPr/>
          </p:nvSpPr>
          <p:spPr>
            <a:xfrm>
              <a:off x="7251700" y="2260600"/>
              <a:ext cx="736099" cy="369332"/>
            </a:xfrm>
            <a:prstGeom prst="rect">
              <a:avLst/>
            </a:prstGeom>
            <a:noFill/>
          </p:spPr>
          <p:txBody>
            <a:bodyPr wrap="none" rtlCol="0">
              <a:spAutoFit/>
            </a:bodyPr>
            <a:lstStyle/>
            <a:p>
              <a:r>
                <a:rPr lang="en-US" dirty="0" smtClean="0"/>
                <a:t>  Hod</a:t>
              </a:r>
              <a:endParaRPr lang="en-US" dirty="0"/>
            </a:p>
          </p:txBody>
        </p:sp>
        <p:cxnSp>
          <p:nvCxnSpPr>
            <p:cNvPr id="21" name="Straight Connector 20"/>
            <p:cNvCxnSpPr>
              <a:stCxn id="18" idx="1"/>
              <a:endCxn id="15" idx="3"/>
            </p:cNvCxnSpPr>
            <p:nvPr/>
          </p:nvCxnSpPr>
          <p:spPr>
            <a:xfrm rot="10800000" flipV="1">
              <a:off x="5359400" y="2444750"/>
              <a:ext cx="1828800" cy="1270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a:stCxn id="15" idx="2"/>
              <a:endCxn id="27" idx="0"/>
            </p:cNvCxnSpPr>
            <p:nvPr/>
          </p:nvCxnSpPr>
          <p:spPr>
            <a:xfrm rot="16200000" flipH="1">
              <a:off x="4385108" y="3114242"/>
              <a:ext cx="787400" cy="199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318000" y="3543300"/>
              <a:ext cx="9144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sp>
          <p:nvSpPr>
            <p:cNvPr id="27" name="TextBox 26"/>
            <p:cNvSpPr txBox="1"/>
            <p:nvPr/>
          </p:nvSpPr>
          <p:spPr>
            <a:xfrm>
              <a:off x="4305300" y="3517900"/>
              <a:ext cx="966931" cy="369332"/>
            </a:xfrm>
            <a:prstGeom prst="rect">
              <a:avLst/>
            </a:prstGeom>
            <a:noFill/>
          </p:spPr>
          <p:txBody>
            <a:bodyPr wrap="none" rtlCol="0">
              <a:spAutoFit/>
            </a:bodyPr>
            <a:lstStyle/>
            <a:p>
              <a:r>
                <a:rPr lang="en-US" dirty="0" smtClean="0"/>
                <a:t>College</a:t>
              </a:r>
              <a:endParaRPr lang="en-US" dirty="0"/>
            </a:p>
          </p:txBody>
        </p:sp>
        <p:cxnSp>
          <p:nvCxnSpPr>
            <p:cNvPr id="29" name="Straight Connector 28"/>
            <p:cNvCxnSpPr>
              <a:stCxn id="19" idx="2"/>
            </p:cNvCxnSpPr>
            <p:nvPr/>
          </p:nvCxnSpPr>
          <p:spPr>
            <a:xfrm rot="16200000" flipH="1">
              <a:off x="7086991" y="3162691"/>
              <a:ext cx="1103868" cy="38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Diamond 38"/>
            <p:cNvSpPr/>
            <p:nvPr/>
          </p:nvSpPr>
          <p:spPr>
            <a:xfrm>
              <a:off x="5892800" y="3505200"/>
              <a:ext cx="1104900" cy="4064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994400" y="3530600"/>
              <a:ext cx="925253" cy="338554"/>
            </a:xfrm>
            <a:prstGeom prst="rect">
              <a:avLst/>
            </a:prstGeom>
            <a:noFill/>
          </p:spPr>
          <p:txBody>
            <a:bodyPr wrap="none" rtlCol="0">
              <a:spAutoFit/>
            </a:bodyPr>
            <a:lstStyle/>
            <a:p>
              <a:r>
                <a:rPr lang="en-US" sz="1600" dirty="0" smtClean="0"/>
                <a:t>Manage</a:t>
              </a:r>
              <a:endParaRPr lang="en-US" sz="1600" dirty="0"/>
            </a:p>
          </p:txBody>
        </p:sp>
        <p:cxnSp>
          <p:nvCxnSpPr>
            <p:cNvPr id="43" name="Straight Connector 42"/>
            <p:cNvCxnSpPr/>
            <p:nvPr/>
          </p:nvCxnSpPr>
          <p:spPr>
            <a:xfrm rot="10800000">
              <a:off x="7010400" y="3708400"/>
              <a:ext cx="635000" cy="127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9" idx="1"/>
              <a:endCxn id="27" idx="3"/>
            </p:cNvCxnSpPr>
            <p:nvPr/>
          </p:nvCxnSpPr>
          <p:spPr>
            <a:xfrm rot="10800000">
              <a:off x="5272232" y="3702566"/>
              <a:ext cx="620569" cy="5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39" idx="2"/>
            </p:cNvCxnSpPr>
            <p:nvPr/>
          </p:nvCxnSpPr>
          <p:spPr>
            <a:xfrm rot="5400000">
              <a:off x="6232525" y="4117975"/>
              <a:ext cx="419100" cy="6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Diamond 51"/>
            <p:cNvSpPr/>
            <p:nvPr/>
          </p:nvSpPr>
          <p:spPr>
            <a:xfrm>
              <a:off x="5905500" y="4330700"/>
              <a:ext cx="1104900" cy="6731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429000" y="4508500"/>
              <a:ext cx="9144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sp>
          <p:nvSpPr>
            <p:cNvPr id="55" name="TextBox 54"/>
            <p:cNvSpPr txBox="1"/>
            <p:nvPr/>
          </p:nvSpPr>
          <p:spPr>
            <a:xfrm>
              <a:off x="3416300" y="4483100"/>
              <a:ext cx="979755" cy="369332"/>
            </a:xfrm>
            <a:prstGeom prst="rect">
              <a:avLst/>
            </a:prstGeom>
            <a:noFill/>
          </p:spPr>
          <p:txBody>
            <a:bodyPr wrap="none" rtlCol="0">
              <a:spAutoFit/>
            </a:bodyPr>
            <a:lstStyle/>
            <a:p>
              <a:r>
                <a:rPr lang="en-US" dirty="0" smtClean="0"/>
                <a:t>Student</a:t>
              </a:r>
              <a:endParaRPr lang="en-US" dirty="0"/>
            </a:p>
          </p:txBody>
        </p:sp>
        <p:sp>
          <p:nvSpPr>
            <p:cNvPr id="56" name="Rectangle 55"/>
            <p:cNvSpPr/>
            <p:nvPr/>
          </p:nvSpPr>
          <p:spPr>
            <a:xfrm>
              <a:off x="6032500" y="5829300"/>
              <a:ext cx="9144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sp>
          <p:nvSpPr>
            <p:cNvPr id="57" name="TextBox 56"/>
            <p:cNvSpPr txBox="1"/>
            <p:nvPr/>
          </p:nvSpPr>
          <p:spPr>
            <a:xfrm>
              <a:off x="6019800" y="5803900"/>
              <a:ext cx="928459" cy="369332"/>
            </a:xfrm>
            <a:prstGeom prst="rect">
              <a:avLst/>
            </a:prstGeom>
            <a:noFill/>
          </p:spPr>
          <p:txBody>
            <a:bodyPr wrap="none" rtlCol="0">
              <a:spAutoFit/>
            </a:bodyPr>
            <a:lstStyle/>
            <a:p>
              <a:r>
                <a:rPr lang="en-US" dirty="0" smtClean="0"/>
                <a:t>Course</a:t>
              </a:r>
              <a:endParaRPr lang="en-US" dirty="0"/>
            </a:p>
          </p:txBody>
        </p:sp>
        <p:sp>
          <p:nvSpPr>
            <p:cNvPr id="58" name="Rectangle 57"/>
            <p:cNvSpPr/>
            <p:nvPr/>
          </p:nvSpPr>
          <p:spPr>
            <a:xfrm>
              <a:off x="8089900" y="4495800"/>
              <a:ext cx="104140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sp>
          <p:nvSpPr>
            <p:cNvPr id="59" name="TextBox 58"/>
            <p:cNvSpPr txBox="1"/>
            <p:nvPr/>
          </p:nvSpPr>
          <p:spPr>
            <a:xfrm>
              <a:off x="8077200" y="4470400"/>
              <a:ext cx="1320800" cy="369332"/>
            </a:xfrm>
            <a:prstGeom prst="rect">
              <a:avLst/>
            </a:prstGeom>
            <a:noFill/>
          </p:spPr>
          <p:txBody>
            <a:bodyPr wrap="square" rtlCol="0">
              <a:spAutoFit/>
            </a:bodyPr>
            <a:lstStyle/>
            <a:p>
              <a:r>
                <a:rPr lang="en-US" dirty="0" smtClean="0"/>
                <a:t>Teacher</a:t>
              </a:r>
              <a:endParaRPr lang="en-US" dirty="0"/>
            </a:p>
          </p:txBody>
        </p:sp>
        <p:cxnSp>
          <p:nvCxnSpPr>
            <p:cNvPr id="61" name="Straight Connector 60"/>
            <p:cNvCxnSpPr>
              <a:stCxn id="52" idx="1"/>
              <a:endCxn id="55" idx="3"/>
            </p:cNvCxnSpPr>
            <p:nvPr/>
          </p:nvCxnSpPr>
          <p:spPr>
            <a:xfrm rot="10800000" flipV="1">
              <a:off x="4396056" y="4667250"/>
              <a:ext cx="1509445" cy="5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9" idx="1"/>
            </p:cNvCxnSpPr>
            <p:nvPr/>
          </p:nvCxnSpPr>
          <p:spPr>
            <a:xfrm rot="10800000" flipV="1">
              <a:off x="6997700" y="4655066"/>
              <a:ext cx="1079500" cy="5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7" idx="0"/>
              <a:endCxn id="52" idx="2"/>
            </p:cNvCxnSpPr>
            <p:nvPr/>
          </p:nvCxnSpPr>
          <p:spPr>
            <a:xfrm rot="16200000" flipV="1">
              <a:off x="6070940" y="5390810"/>
              <a:ext cx="800100" cy="260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2C80B0-9EF1-65E5-12EE-D1D8923DD500}"/>
              </a:ext>
            </a:extLst>
          </p:cNvPr>
          <p:cNvSpPr txBox="1"/>
          <p:nvPr/>
        </p:nvSpPr>
        <p:spPr>
          <a:xfrm>
            <a:off x="274320" y="465909"/>
            <a:ext cx="11723914" cy="1169551"/>
          </a:xfrm>
          <a:prstGeom prst="rect">
            <a:avLst/>
          </a:prstGeom>
          <a:noFill/>
        </p:spPr>
        <p:txBody>
          <a:bodyPr wrap="square" rtlCol="0">
            <a:spAutoFit/>
          </a:bodyPr>
          <a:lstStyle/>
          <a:p>
            <a:pPr lvl="1"/>
            <a:endParaRPr lang="en-US" sz="2400" dirty="0"/>
          </a:p>
          <a:p>
            <a:pPr>
              <a:buNone/>
            </a:pPr>
            <a:r>
              <a:rPr lang="en-US" sz="2800" b="1" dirty="0"/>
              <a:t>5. </a:t>
            </a:r>
            <a:r>
              <a:rPr lang="en-US" sz="2800" b="1" dirty="0" smtClean="0"/>
              <a:t>Use case </a:t>
            </a:r>
            <a:endParaRPr lang="en-US" sz="2800" b="1" dirty="0"/>
          </a:p>
          <a:p>
            <a:r>
              <a:rPr lang="en-IN" dirty="0" smtClean="0"/>
              <a:t>       </a:t>
            </a:r>
            <a:endParaRPr lang="en-IN" dirty="0"/>
          </a:p>
        </p:txBody>
      </p:sp>
      <p:sp>
        <p:nvSpPr>
          <p:cNvPr id="3" name="TextBox 2"/>
          <p:cNvSpPr txBox="1"/>
          <p:nvPr/>
        </p:nvSpPr>
        <p:spPr>
          <a:xfrm>
            <a:off x="1280160" y="1554480"/>
            <a:ext cx="10418781" cy="1815882"/>
          </a:xfrm>
          <a:prstGeom prst="rect">
            <a:avLst/>
          </a:prstGeom>
          <a:noFill/>
        </p:spPr>
        <p:txBody>
          <a:bodyPr wrap="square" rtlCol="0">
            <a:spAutoFit/>
          </a:bodyPr>
          <a:lstStyle/>
          <a:p>
            <a:r>
              <a:rPr lang="en-US" sz="2800" dirty="0" smtClean="0"/>
              <a:t>Admin can login,</a:t>
            </a:r>
            <a:r>
              <a:rPr lang="en-US" sz="2800" b="1" dirty="0" smtClean="0"/>
              <a:t> </a:t>
            </a:r>
            <a:r>
              <a:rPr lang="en-US" sz="2800" dirty="0" smtClean="0"/>
              <a:t>View All Colleges, Manage College Admin Add College. Student can login,Rate College, Rate Teacher.HOD can login,Add Course,teacher,student, Edit College,student,Teacher</a:t>
            </a:r>
          </a:p>
          <a:p>
            <a:r>
              <a:rPr lang="en-US" sz="2800" dirty="0" smtClean="0"/>
              <a:t>,course detail, delete student,Teacher,course</a:t>
            </a:r>
          </a:p>
        </p:txBody>
      </p:sp>
    </p:spTree>
    <p:extLst>
      <p:ext uri="{BB962C8B-B14F-4D97-AF65-F5344CB8AC3E}">
        <p14:creationId xmlns:p14="http://schemas.microsoft.com/office/powerpoint/2010/main" xmlns="" val="774036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casediagram (1).png"/>
          <p:cNvPicPr>
            <a:picLocks noChangeAspect="1"/>
          </p:cNvPicPr>
          <p:nvPr/>
        </p:nvPicPr>
        <p:blipFill>
          <a:blip r:embed="rId2"/>
          <a:stretch>
            <a:fillRect/>
          </a:stretch>
        </p:blipFill>
        <p:spPr>
          <a:xfrm>
            <a:off x="2030178" y="39189"/>
            <a:ext cx="8495598" cy="6635931"/>
          </a:xfrm>
          <a:prstGeom prst="rect">
            <a:avLst/>
          </a:prstGeom>
        </p:spPr>
      </p:pic>
    </p:spTree>
    <p:extLst>
      <p:ext uri="{BB962C8B-B14F-4D97-AF65-F5344CB8AC3E}">
        <p14:creationId xmlns:p14="http://schemas.microsoft.com/office/powerpoint/2010/main" xmlns="" val="2403722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3F9305-E14E-FE13-6384-BA2EA14A9EF7}"/>
              </a:ext>
            </a:extLst>
          </p:cNvPr>
          <p:cNvSpPr txBox="1"/>
          <p:nvPr/>
        </p:nvSpPr>
        <p:spPr>
          <a:xfrm>
            <a:off x="0" y="50800"/>
            <a:ext cx="4365172" cy="584775"/>
          </a:xfrm>
          <a:prstGeom prst="rect">
            <a:avLst/>
          </a:prstGeom>
          <a:noFill/>
        </p:spPr>
        <p:txBody>
          <a:bodyPr wrap="square" rtlCol="0">
            <a:spAutoFit/>
          </a:bodyPr>
          <a:lstStyle/>
          <a:p>
            <a:r>
              <a:rPr lang="en-IN" sz="3200" b="1" dirty="0" smtClean="0"/>
              <a:t>6.Activity </a:t>
            </a:r>
            <a:r>
              <a:rPr lang="en-IN" sz="3200" b="1" dirty="0"/>
              <a:t>Diagram</a:t>
            </a:r>
          </a:p>
        </p:txBody>
      </p:sp>
      <p:sp>
        <p:nvSpPr>
          <p:cNvPr id="4" name="Oval 3"/>
          <p:cNvSpPr/>
          <p:nvPr/>
        </p:nvSpPr>
        <p:spPr>
          <a:xfrm>
            <a:off x="4851400" y="368300"/>
            <a:ext cx="355600" cy="330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6" name="Straight Arrow Connector 5"/>
          <p:cNvCxnSpPr>
            <a:stCxn id="4" idx="6"/>
          </p:cNvCxnSpPr>
          <p:nvPr/>
        </p:nvCxnSpPr>
        <p:spPr>
          <a:xfrm flipV="1">
            <a:off x="5207000" y="520700"/>
            <a:ext cx="6858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5892800" y="342900"/>
            <a:ext cx="952500" cy="355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69000" y="292100"/>
            <a:ext cx="748923" cy="369332"/>
          </a:xfrm>
          <a:prstGeom prst="rect">
            <a:avLst/>
          </a:prstGeom>
          <a:noFill/>
        </p:spPr>
        <p:txBody>
          <a:bodyPr wrap="none" rtlCol="0">
            <a:spAutoFit/>
          </a:bodyPr>
          <a:lstStyle/>
          <a:p>
            <a:r>
              <a:rPr lang="en-US" dirty="0" smtClean="0"/>
              <a:t>Login</a:t>
            </a:r>
            <a:endParaRPr lang="en-US" dirty="0"/>
          </a:p>
        </p:txBody>
      </p:sp>
      <p:cxnSp>
        <p:nvCxnSpPr>
          <p:cNvPr id="11" name="Straight Arrow Connector 10"/>
          <p:cNvCxnSpPr>
            <a:stCxn id="7" idx="2"/>
          </p:cNvCxnSpPr>
          <p:nvPr/>
        </p:nvCxnSpPr>
        <p:spPr>
          <a:xfrm rot="16200000" flipH="1">
            <a:off x="6092825" y="974725"/>
            <a:ext cx="558800" cy="63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Diamond 11"/>
          <p:cNvSpPr/>
          <p:nvPr/>
        </p:nvSpPr>
        <p:spPr>
          <a:xfrm rot="5400000">
            <a:off x="6064250" y="1022350"/>
            <a:ext cx="660400" cy="11049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07100" y="1384300"/>
            <a:ext cx="925253" cy="738664"/>
          </a:xfrm>
          <a:prstGeom prst="rect">
            <a:avLst/>
          </a:prstGeom>
          <a:noFill/>
        </p:spPr>
        <p:txBody>
          <a:bodyPr wrap="none" rtlCol="0">
            <a:spAutoFit/>
          </a:bodyPr>
          <a:lstStyle/>
          <a:p>
            <a:r>
              <a:rPr lang="en-IN" sz="1200" dirty="0" smtClean="0"/>
              <a:t>Credential </a:t>
            </a:r>
          </a:p>
          <a:p>
            <a:r>
              <a:rPr lang="en-IN" sz="1200" dirty="0" smtClean="0"/>
              <a:t>match</a:t>
            </a:r>
          </a:p>
          <a:p>
            <a:endParaRPr lang="en-US" dirty="0"/>
          </a:p>
        </p:txBody>
      </p:sp>
      <p:cxnSp>
        <p:nvCxnSpPr>
          <p:cNvPr id="22" name="Elbow Connector 21"/>
          <p:cNvCxnSpPr>
            <a:stCxn id="12" idx="0"/>
            <a:endCxn id="7" idx="3"/>
          </p:cNvCxnSpPr>
          <p:nvPr/>
        </p:nvCxnSpPr>
        <p:spPr>
          <a:xfrm flipH="1" flipV="1">
            <a:off x="6845300" y="520700"/>
            <a:ext cx="101600" cy="1054100"/>
          </a:xfrm>
          <a:prstGeom prst="bentConnector3">
            <a:avLst>
              <a:gd name="adj1" fmla="val -125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 xmlns:a16="http://schemas.microsoft.com/office/drawing/2014/main" id="{17124AD0-6C44-2191-995C-BDE1A8B7B67D}"/>
              </a:ext>
            </a:extLst>
          </p:cNvPr>
          <p:cNvSpPr txBox="1"/>
          <p:nvPr/>
        </p:nvSpPr>
        <p:spPr>
          <a:xfrm>
            <a:off x="7117440" y="876300"/>
            <a:ext cx="2873831" cy="369332"/>
          </a:xfrm>
          <a:prstGeom prst="rect">
            <a:avLst/>
          </a:prstGeom>
          <a:noFill/>
        </p:spPr>
        <p:txBody>
          <a:bodyPr wrap="square" rtlCol="0">
            <a:spAutoFit/>
          </a:bodyPr>
          <a:lstStyle/>
          <a:p>
            <a:r>
              <a:rPr lang="en-IN" dirty="0"/>
              <a:t>Invalid credential error</a:t>
            </a:r>
          </a:p>
        </p:txBody>
      </p:sp>
      <p:sp>
        <p:nvSpPr>
          <p:cNvPr id="26" name="Rounded Rectangle 25"/>
          <p:cNvSpPr/>
          <p:nvPr/>
        </p:nvSpPr>
        <p:spPr>
          <a:xfrm>
            <a:off x="635000" y="3035300"/>
            <a:ext cx="11430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49300" y="3073400"/>
            <a:ext cx="965200" cy="369332"/>
          </a:xfrm>
          <a:prstGeom prst="rect">
            <a:avLst/>
          </a:prstGeom>
          <a:noFill/>
        </p:spPr>
        <p:txBody>
          <a:bodyPr wrap="square" rtlCol="0">
            <a:spAutoFit/>
          </a:bodyPr>
          <a:lstStyle/>
          <a:p>
            <a:r>
              <a:rPr lang="en-US" dirty="0" smtClean="0"/>
              <a:t>Admin</a:t>
            </a:r>
            <a:endParaRPr lang="en-US" dirty="0"/>
          </a:p>
        </p:txBody>
      </p:sp>
      <p:cxnSp>
        <p:nvCxnSpPr>
          <p:cNvPr id="31" name="Straight Connector 30"/>
          <p:cNvCxnSpPr/>
          <p:nvPr/>
        </p:nvCxnSpPr>
        <p:spPr>
          <a:xfrm>
            <a:off x="0" y="39116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139700" y="4229100"/>
            <a:ext cx="10414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5900" y="4216400"/>
            <a:ext cx="1104900" cy="523220"/>
          </a:xfrm>
          <a:prstGeom prst="rect">
            <a:avLst/>
          </a:prstGeom>
          <a:noFill/>
        </p:spPr>
        <p:txBody>
          <a:bodyPr wrap="square" rtlCol="0">
            <a:spAutoFit/>
          </a:bodyPr>
          <a:lstStyle/>
          <a:p>
            <a:r>
              <a:rPr lang="en-US" sz="1400" dirty="0" smtClean="0"/>
              <a:t>View all colleges</a:t>
            </a:r>
            <a:endParaRPr lang="en-US" sz="1400" dirty="0"/>
          </a:p>
        </p:txBody>
      </p:sp>
      <p:cxnSp>
        <p:nvCxnSpPr>
          <p:cNvPr id="38" name="Straight Arrow Connector 37"/>
          <p:cNvCxnSpPr>
            <a:stCxn id="26" idx="2"/>
          </p:cNvCxnSpPr>
          <p:nvPr/>
        </p:nvCxnSpPr>
        <p:spPr>
          <a:xfrm rot="5400000">
            <a:off x="990600" y="3721100"/>
            <a:ext cx="431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425450" y="4095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1435100" y="4279900"/>
            <a:ext cx="10414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511300" y="4267200"/>
            <a:ext cx="1104900" cy="523220"/>
          </a:xfrm>
          <a:prstGeom prst="rect">
            <a:avLst/>
          </a:prstGeom>
          <a:noFill/>
        </p:spPr>
        <p:txBody>
          <a:bodyPr wrap="square" rtlCol="0">
            <a:spAutoFit/>
          </a:bodyPr>
          <a:lstStyle/>
          <a:p>
            <a:r>
              <a:rPr lang="en-US" sz="1400" dirty="0" smtClean="0"/>
              <a:t>Manage </a:t>
            </a:r>
          </a:p>
          <a:p>
            <a:r>
              <a:rPr lang="en-US" sz="1400" dirty="0" smtClean="0"/>
              <a:t>HOD</a:t>
            </a:r>
            <a:endParaRPr lang="en-US" sz="1400" dirty="0"/>
          </a:p>
        </p:txBody>
      </p:sp>
      <p:cxnSp>
        <p:nvCxnSpPr>
          <p:cNvPr id="46" name="Straight Arrow Connector 45"/>
          <p:cNvCxnSpPr/>
          <p:nvPr/>
        </p:nvCxnSpPr>
        <p:spPr>
          <a:xfrm rot="5400000">
            <a:off x="1714500" y="4114800"/>
            <a:ext cx="3810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2654300" y="4292600"/>
            <a:ext cx="10414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730500" y="4279900"/>
            <a:ext cx="1104900" cy="523220"/>
          </a:xfrm>
          <a:prstGeom prst="rect">
            <a:avLst/>
          </a:prstGeom>
          <a:noFill/>
        </p:spPr>
        <p:txBody>
          <a:bodyPr wrap="square" rtlCol="0">
            <a:spAutoFit/>
          </a:bodyPr>
          <a:lstStyle/>
          <a:p>
            <a:r>
              <a:rPr lang="en-US" sz="1400" dirty="0" smtClean="0"/>
              <a:t>Add</a:t>
            </a:r>
          </a:p>
          <a:p>
            <a:r>
              <a:rPr lang="en-US" sz="1400" dirty="0" smtClean="0"/>
              <a:t>College</a:t>
            </a:r>
            <a:endParaRPr lang="en-US" sz="1400" dirty="0"/>
          </a:p>
        </p:txBody>
      </p:sp>
      <p:cxnSp>
        <p:nvCxnSpPr>
          <p:cNvPr id="55" name="Straight Arrow Connector 54"/>
          <p:cNvCxnSpPr/>
          <p:nvPr/>
        </p:nvCxnSpPr>
        <p:spPr>
          <a:xfrm rot="16200000" flipH="1">
            <a:off x="2927350" y="4108450"/>
            <a:ext cx="3810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5400000">
            <a:off x="6166644" y="2127250"/>
            <a:ext cx="469106" cy="7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219200" y="2324100"/>
            <a:ext cx="9207500" cy="25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29" idx="0"/>
          </p:cNvCxnSpPr>
          <p:nvPr/>
        </p:nvCxnSpPr>
        <p:spPr>
          <a:xfrm rot="16200000" flipH="1">
            <a:off x="857250" y="2698750"/>
            <a:ext cx="7366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endCxn id="102" idx="0"/>
          </p:cNvCxnSpPr>
          <p:nvPr/>
        </p:nvCxnSpPr>
        <p:spPr>
          <a:xfrm rot="5400000">
            <a:off x="5327650" y="2711450"/>
            <a:ext cx="723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0" y="50927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rot="5400000">
            <a:off x="444500" y="4927600"/>
            <a:ext cx="4064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rot="5400000">
            <a:off x="1751806" y="4965700"/>
            <a:ext cx="381794" cy="7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rot="5400000">
            <a:off x="2940050" y="4984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endCxn id="86" idx="0"/>
          </p:cNvCxnSpPr>
          <p:nvPr/>
        </p:nvCxnSpPr>
        <p:spPr>
          <a:xfrm rot="16200000" flipH="1">
            <a:off x="1492250" y="5251450"/>
            <a:ext cx="2794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6" name="Rounded Rectangle 85"/>
          <p:cNvSpPr/>
          <p:nvPr/>
        </p:nvSpPr>
        <p:spPr>
          <a:xfrm>
            <a:off x="1003300" y="5397500"/>
            <a:ext cx="1270000" cy="44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06500" y="5422900"/>
            <a:ext cx="965200" cy="369332"/>
          </a:xfrm>
          <a:prstGeom prst="rect">
            <a:avLst/>
          </a:prstGeom>
          <a:noFill/>
        </p:spPr>
        <p:txBody>
          <a:bodyPr wrap="square" rtlCol="0">
            <a:spAutoFit/>
          </a:bodyPr>
          <a:lstStyle/>
          <a:p>
            <a:r>
              <a:rPr lang="en-US" dirty="0" smtClean="0"/>
              <a:t>logout</a:t>
            </a:r>
            <a:endParaRPr lang="en-US" dirty="0"/>
          </a:p>
        </p:txBody>
      </p:sp>
      <p:cxnSp>
        <p:nvCxnSpPr>
          <p:cNvPr id="97" name="Straight Arrow Connector 96"/>
          <p:cNvCxnSpPr>
            <a:stCxn id="86" idx="2"/>
          </p:cNvCxnSpPr>
          <p:nvPr/>
        </p:nvCxnSpPr>
        <p:spPr>
          <a:xfrm rot="5400000">
            <a:off x="1473200" y="6007100"/>
            <a:ext cx="330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1346200" y="6184900"/>
            <a:ext cx="571500" cy="495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447800" y="6248400"/>
            <a:ext cx="368300" cy="368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5092700" y="3035300"/>
            <a:ext cx="11430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207000" y="3073400"/>
            <a:ext cx="965200" cy="369332"/>
          </a:xfrm>
          <a:prstGeom prst="rect">
            <a:avLst/>
          </a:prstGeom>
          <a:noFill/>
        </p:spPr>
        <p:txBody>
          <a:bodyPr wrap="square" rtlCol="0">
            <a:spAutoFit/>
          </a:bodyPr>
          <a:lstStyle/>
          <a:p>
            <a:r>
              <a:rPr lang="en-US" dirty="0" smtClean="0"/>
              <a:t>HOD</a:t>
            </a:r>
            <a:endParaRPr lang="en-US" dirty="0"/>
          </a:p>
        </p:txBody>
      </p:sp>
      <p:cxnSp>
        <p:nvCxnSpPr>
          <p:cNvPr id="103" name="Straight Connector 102"/>
          <p:cNvCxnSpPr/>
          <p:nvPr/>
        </p:nvCxnSpPr>
        <p:spPr>
          <a:xfrm>
            <a:off x="4457700" y="39116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4" name="Rounded Rectangle 103"/>
          <p:cNvSpPr/>
          <p:nvPr/>
        </p:nvSpPr>
        <p:spPr>
          <a:xfrm>
            <a:off x="4292600" y="4229100"/>
            <a:ext cx="13462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18000" y="4241800"/>
            <a:ext cx="1536700" cy="461665"/>
          </a:xfrm>
          <a:prstGeom prst="rect">
            <a:avLst/>
          </a:prstGeom>
          <a:noFill/>
        </p:spPr>
        <p:txBody>
          <a:bodyPr wrap="square" rtlCol="0">
            <a:spAutoFit/>
          </a:bodyPr>
          <a:lstStyle/>
          <a:p>
            <a:r>
              <a:rPr lang="en-US" sz="1200" dirty="0" smtClean="0"/>
              <a:t>Add teacher</a:t>
            </a:r>
          </a:p>
          <a:p>
            <a:r>
              <a:rPr lang="en-US" sz="1200" dirty="0" smtClean="0"/>
              <a:t>Course,student</a:t>
            </a:r>
            <a:endParaRPr lang="en-US" sz="1200" dirty="0"/>
          </a:p>
        </p:txBody>
      </p:sp>
      <p:cxnSp>
        <p:nvCxnSpPr>
          <p:cNvPr id="106" name="Straight Arrow Connector 105"/>
          <p:cNvCxnSpPr>
            <a:stCxn id="101" idx="2"/>
          </p:cNvCxnSpPr>
          <p:nvPr/>
        </p:nvCxnSpPr>
        <p:spPr>
          <a:xfrm rot="5400000">
            <a:off x="5448300" y="3721100"/>
            <a:ext cx="431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rot="5400000">
            <a:off x="4883150" y="4095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8" name="Rounded Rectangle 107"/>
          <p:cNvSpPr/>
          <p:nvPr/>
        </p:nvSpPr>
        <p:spPr>
          <a:xfrm>
            <a:off x="5753100" y="4279900"/>
            <a:ext cx="13970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p:nvPr/>
        </p:nvCxnSpPr>
        <p:spPr>
          <a:xfrm rot="5400000">
            <a:off x="6172200" y="4114800"/>
            <a:ext cx="3810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1" name="Rounded Rectangle 110"/>
          <p:cNvSpPr/>
          <p:nvPr/>
        </p:nvSpPr>
        <p:spPr>
          <a:xfrm>
            <a:off x="7251700" y="4292600"/>
            <a:ext cx="1320800" cy="50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p:nvPr/>
        </p:nvCxnSpPr>
        <p:spPr>
          <a:xfrm rot="16200000" flipH="1">
            <a:off x="7613650" y="4121150"/>
            <a:ext cx="3810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457700" y="5092700"/>
            <a:ext cx="3670300" cy="381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rot="5400000">
            <a:off x="4902200" y="4927600"/>
            <a:ext cx="4064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rot="5400000">
            <a:off x="6209506" y="4965700"/>
            <a:ext cx="381794" cy="7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rot="5400000">
            <a:off x="7740650" y="4984750"/>
            <a:ext cx="342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endCxn id="119" idx="0"/>
          </p:cNvCxnSpPr>
          <p:nvPr/>
        </p:nvCxnSpPr>
        <p:spPr>
          <a:xfrm rot="16200000" flipH="1">
            <a:off x="5949950" y="5251450"/>
            <a:ext cx="2794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9" name="Rounded Rectangle 118"/>
          <p:cNvSpPr/>
          <p:nvPr/>
        </p:nvSpPr>
        <p:spPr>
          <a:xfrm>
            <a:off x="5461000" y="5397500"/>
            <a:ext cx="1270000" cy="44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5664200" y="5422900"/>
            <a:ext cx="965200" cy="369332"/>
          </a:xfrm>
          <a:prstGeom prst="rect">
            <a:avLst/>
          </a:prstGeom>
          <a:noFill/>
        </p:spPr>
        <p:txBody>
          <a:bodyPr wrap="square" rtlCol="0">
            <a:spAutoFit/>
          </a:bodyPr>
          <a:lstStyle/>
          <a:p>
            <a:r>
              <a:rPr lang="en-US" dirty="0" smtClean="0"/>
              <a:t>logout</a:t>
            </a:r>
            <a:endParaRPr lang="en-US" dirty="0"/>
          </a:p>
        </p:txBody>
      </p:sp>
      <p:cxnSp>
        <p:nvCxnSpPr>
          <p:cNvPr id="121" name="Straight Arrow Connector 120"/>
          <p:cNvCxnSpPr>
            <a:stCxn id="119" idx="2"/>
          </p:cNvCxnSpPr>
          <p:nvPr/>
        </p:nvCxnSpPr>
        <p:spPr>
          <a:xfrm rot="5400000">
            <a:off x="5930900" y="6007100"/>
            <a:ext cx="330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2" name="Oval 121"/>
          <p:cNvSpPr/>
          <p:nvPr/>
        </p:nvSpPr>
        <p:spPr>
          <a:xfrm>
            <a:off x="5803900" y="6184900"/>
            <a:ext cx="571500" cy="495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905500" y="6248400"/>
            <a:ext cx="368300" cy="368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5689600" y="4305300"/>
            <a:ext cx="1600200" cy="461665"/>
          </a:xfrm>
          <a:prstGeom prst="rect">
            <a:avLst/>
          </a:prstGeom>
          <a:noFill/>
        </p:spPr>
        <p:txBody>
          <a:bodyPr wrap="square" rtlCol="0">
            <a:spAutoFit/>
          </a:bodyPr>
          <a:lstStyle/>
          <a:p>
            <a:r>
              <a:rPr lang="en-US" sz="1200" dirty="0" smtClean="0"/>
              <a:t>Edit teacher,college</a:t>
            </a:r>
          </a:p>
          <a:p>
            <a:r>
              <a:rPr lang="en-US" sz="1200" dirty="0" smtClean="0"/>
              <a:t>Course,student</a:t>
            </a:r>
            <a:endParaRPr lang="en-US" sz="1200" dirty="0"/>
          </a:p>
        </p:txBody>
      </p:sp>
      <p:sp>
        <p:nvSpPr>
          <p:cNvPr id="125" name="TextBox 124"/>
          <p:cNvSpPr txBox="1"/>
          <p:nvPr/>
        </p:nvSpPr>
        <p:spPr>
          <a:xfrm>
            <a:off x="7277100" y="4318000"/>
            <a:ext cx="1536700" cy="461665"/>
          </a:xfrm>
          <a:prstGeom prst="rect">
            <a:avLst/>
          </a:prstGeom>
          <a:noFill/>
        </p:spPr>
        <p:txBody>
          <a:bodyPr wrap="square" rtlCol="0">
            <a:spAutoFit/>
          </a:bodyPr>
          <a:lstStyle/>
          <a:p>
            <a:r>
              <a:rPr lang="en-US" sz="1200" dirty="0" smtClean="0"/>
              <a:t>Delete teacher</a:t>
            </a:r>
          </a:p>
          <a:p>
            <a:r>
              <a:rPr lang="en-US" sz="1200" dirty="0" smtClean="0"/>
              <a:t>Course,student</a:t>
            </a:r>
            <a:endParaRPr lang="en-US" sz="1200" dirty="0"/>
          </a:p>
        </p:txBody>
      </p:sp>
      <p:cxnSp>
        <p:nvCxnSpPr>
          <p:cNvPr id="176" name="Straight Arrow Connector 175"/>
          <p:cNvCxnSpPr/>
          <p:nvPr/>
        </p:nvCxnSpPr>
        <p:spPr>
          <a:xfrm rot="16200000" flipH="1">
            <a:off x="10039350" y="2724150"/>
            <a:ext cx="7874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1" name="Rounded Rectangle 180"/>
          <p:cNvSpPr/>
          <p:nvPr/>
        </p:nvSpPr>
        <p:spPr>
          <a:xfrm>
            <a:off x="9867900" y="3111500"/>
            <a:ext cx="11430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9982200" y="3149600"/>
            <a:ext cx="1168400" cy="369332"/>
          </a:xfrm>
          <a:prstGeom prst="rect">
            <a:avLst/>
          </a:prstGeom>
          <a:noFill/>
        </p:spPr>
        <p:txBody>
          <a:bodyPr wrap="square" rtlCol="0">
            <a:spAutoFit/>
          </a:bodyPr>
          <a:lstStyle/>
          <a:p>
            <a:r>
              <a:rPr lang="en-US" dirty="0" smtClean="0"/>
              <a:t>Student</a:t>
            </a:r>
            <a:endParaRPr lang="en-US" dirty="0"/>
          </a:p>
        </p:txBody>
      </p:sp>
      <p:cxnSp>
        <p:nvCxnSpPr>
          <p:cNvPr id="185" name="Straight Arrow Connector 184"/>
          <p:cNvCxnSpPr>
            <a:stCxn id="181" idx="2"/>
          </p:cNvCxnSpPr>
          <p:nvPr/>
        </p:nvCxnSpPr>
        <p:spPr>
          <a:xfrm rot="16200000" flipH="1">
            <a:off x="10293350" y="3727450"/>
            <a:ext cx="3048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8890000" y="3860800"/>
            <a:ext cx="3086100" cy="25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9" name="Rounded Rectangle 188"/>
          <p:cNvSpPr/>
          <p:nvPr/>
        </p:nvSpPr>
        <p:spPr>
          <a:xfrm>
            <a:off x="9004300" y="4279900"/>
            <a:ext cx="13208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8978900" y="4318000"/>
            <a:ext cx="1498600" cy="338554"/>
          </a:xfrm>
          <a:prstGeom prst="rect">
            <a:avLst/>
          </a:prstGeom>
          <a:noFill/>
        </p:spPr>
        <p:txBody>
          <a:bodyPr wrap="square" rtlCol="0">
            <a:spAutoFit/>
          </a:bodyPr>
          <a:lstStyle/>
          <a:p>
            <a:r>
              <a:rPr lang="en-US" sz="1600" dirty="0" smtClean="0"/>
              <a:t>Rate teacher</a:t>
            </a:r>
            <a:endParaRPr lang="en-US" sz="1600" dirty="0"/>
          </a:p>
        </p:txBody>
      </p:sp>
      <p:sp>
        <p:nvSpPr>
          <p:cNvPr id="191" name="Rounded Rectangle 190"/>
          <p:cNvSpPr/>
          <p:nvPr/>
        </p:nvSpPr>
        <p:spPr>
          <a:xfrm>
            <a:off x="10553700" y="4292600"/>
            <a:ext cx="1409700" cy="46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10541000" y="4330700"/>
            <a:ext cx="1727200" cy="338554"/>
          </a:xfrm>
          <a:prstGeom prst="rect">
            <a:avLst/>
          </a:prstGeom>
          <a:noFill/>
        </p:spPr>
        <p:txBody>
          <a:bodyPr wrap="square" rtlCol="0">
            <a:spAutoFit/>
          </a:bodyPr>
          <a:lstStyle/>
          <a:p>
            <a:r>
              <a:rPr lang="en-US" sz="1600" dirty="0" smtClean="0"/>
              <a:t>Rate college</a:t>
            </a:r>
            <a:endParaRPr lang="en-US" sz="1600" dirty="0"/>
          </a:p>
        </p:txBody>
      </p:sp>
      <p:cxnSp>
        <p:nvCxnSpPr>
          <p:cNvPr id="194" name="Straight Arrow Connector 193"/>
          <p:cNvCxnSpPr/>
          <p:nvPr/>
        </p:nvCxnSpPr>
        <p:spPr>
          <a:xfrm rot="5400000">
            <a:off x="9366250" y="4070350"/>
            <a:ext cx="4699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p:nvPr/>
        </p:nvCxnSpPr>
        <p:spPr>
          <a:xfrm rot="16200000" flipH="1">
            <a:off x="10922000" y="4102100"/>
            <a:ext cx="419100" cy="12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a:stCxn id="189" idx="2"/>
          </p:cNvCxnSpPr>
          <p:nvPr/>
        </p:nvCxnSpPr>
        <p:spPr>
          <a:xfrm rot="5400000">
            <a:off x="9480550" y="4933950"/>
            <a:ext cx="3683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rot="5400000">
            <a:off x="11068050" y="4946650"/>
            <a:ext cx="3683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9182100" y="5143500"/>
            <a:ext cx="2679700" cy="127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rot="5400000">
            <a:off x="10172700" y="5359400"/>
            <a:ext cx="457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8" name="Rounded Rectangle 217"/>
          <p:cNvSpPr/>
          <p:nvPr/>
        </p:nvSpPr>
        <p:spPr>
          <a:xfrm>
            <a:off x="9855200" y="5575300"/>
            <a:ext cx="1270000" cy="4445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p:cNvSpPr txBox="1"/>
          <p:nvPr/>
        </p:nvSpPr>
        <p:spPr>
          <a:xfrm>
            <a:off x="10058400" y="5600700"/>
            <a:ext cx="965200" cy="369332"/>
          </a:xfrm>
          <a:prstGeom prst="rect">
            <a:avLst/>
          </a:prstGeom>
          <a:noFill/>
        </p:spPr>
        <p:txBody>
          <a:bodyPr wrap="square" rtlCol="0">
            <a:spAutoFit/>
          </a:bodyPr>
          <a:lstStyle/>
          <a:p>
            <a:r>
              <a:rPr lang="en-US" dirty="0" smtClean="0"/>
              <a:t>logout</a:t>
            </a:r>
            <a:endParaRPr lang="en-US" dirty="0"/>
          </a:p>
        </p:txBody>
      </p:sp>
      <p:cxnSp>
        <p:nvCxnSpPr>
          <p:cNvPr id="220" name="Straight Arrow Connector 219"/>
          <p:cNvCxnSpPr>
            <a:stCxn id="218" idx="2"/>
          </p:cNvCxnSpPr>
          <p:nvPr/>
        </p:nvCxnSpPr>
        <p:spPr>
          <a:xfrm rot="5400000">
            <a:off x="10325100" y="6184900"/>
            <a:ext cx="3302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1" name="Oval 220"/>
          <p:cNvSpPr/>
          <p:nvPr/>
        </p:nvSpPr>
        <p:spPr>
          <a:xfrm>
            <a:off x="10198100" y="6362700"/>
            <a:ext cx="571500" cy="495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10299700" y="6426200"/>
            <a:ext cx="368300" cy="368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1067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3F9305-E14E-FE13-6384-BA2EA14A9EF7}"/>
              </a:ext>
            </a:extLst>
          </p:cNvPr>
          <p:cNvSpPr txBox="1"/>
          <p:nvPr/>
        </p:nvSpPr>
        <p:spPr>
          <a:xfrm>
            <a:off x="400198" y="863732"/>
            <a:ext cx="4365172" cy="584775"/>
          </a:xfrm>
          <a:prstGeom prst="rect">
            <a:avLst/>
          </a:prstGeom>
          <a:noFill/>
        </p:spPr>
        <p:txBody>
          <a:bodyPr wrap="square" rtlCol="0">
            <a:spAutoFit/>
          </a:bodyPr>
          <a:lstStyle/>
          <a:p>
            <a:r>
              <a:rPr lang="en-IN" sz="3200" b="1" dirty="0" smtClean="0"/>
              <a:t>7.</a:t>
            </a:r>
            <a:r>
              <a:rPr lang="en-US" sz="3200" dirty="0" smtClean="0"/>
              <a:t> </a:t>
            </a:r>
            <a:r>
              <a:rPr lang="en-US" sz="3200" b="1" dirty="0" smtClean="0"/>
              <a:t>Data Dictionary </a:t>
            </a:r>
            <a:endParaRPr lang="en-IN" sz="3200" b="1" dirty="0"/>
          </a:p>
        </p:txBody>
      </p:sp>
      <p:sp>
        <p:nvSpPr>
          <p:cNvPr id="3" name="TextBox 2">
            <a:extLst>
              <a:ext uri="{FF2B5EF4-FFF2-40B4-BE49-F238E27FC236}">
                <a16:creationId xmlns:a16="http://schemas.microsoft.com/office/drawing/2014/main" xmlns="" id="{3FCDA56B-8065-4BC2-82AE-E12927DA1129}"/>
              </a:ext>
            </a:extLst>
          </p:cNvPr>
          <p:cNvSpPr txBox="1"/>
          <p:nvPr/>
        </p:nvSpPr>
        <p:spPr>
          <a:xfrm>
            <a:off x="1382247" y="1830862"/>
            <a:ext cx="6982874" cy="2554545"/>
          </a:xfrm>
          <a:prstGeom prst="rect">
            <a:avLst/>
          </a:prstGeom>
          <a:noFill/>
        </p:spPr>
        <p:txBody>
          <a:bodyPr wrap="none" rtlCol="0">
            <a:spAutoFit/>
          </a:bodyPr>
          <a:lstStyle/>
          <a:p>
            <a:pPr>
              <a:buFont typeface="Arial" pitchFamily="34" charset="0"/>
              <a:buChar char="•"/>
            </a:pPr>
            <a:r>
              <a:rPr lang="en-US" sz="2000" dirty="0" smtClean="0">
                <a:solidFill>
                  <a:schemeClr val="tx1">
                    <a:lumMod val="75000"/>
                    <a:lumOff val="25000"/>
                  </a:schemeClr>
                </a:solidFill>
                <a:latin typeface="Raleway "/>
              </a:rPr>
              <a:t>Admin( </a:t>
            </a:r>
            <a:r>
              <a:rPr lang="en-US" sz="1600" dirty="0" smtClean="0">
                <a:solidFill>
                  <a:schemeClr val="tx1">
                    <a:lumMod val="75000"/>
                    <a:lumOff val="25000"/>
                  </a:schemeClr>
                </a:solidFill>
                <a:latin typeface="Raleway "/>
              </a:rPr>
              <a:t>Aid,Username,Password,Image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HOD( </a:t>
            </a:r>
            <a:r>
              <a:rPr lang="en-US" sz="1600" dirty="0" smtClean="0">
                <a:solidFill>
                  <a:schemeClr val="tx1">
                    <a:lumMod val="75000"/>
                    <a:lumOff val="25000"/>
                  </a:schemeClr>
                </a:solidFill>
                <a:latin typeface="Raleway "/>
              </a:rPr>
              <a:t>ca_id,username,passwod,cid,image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Colleges( </a:t>
            </a:r>
            <a:r>
              <a:rPr lang="en-US" sz="1600" dirty="0" smtClean="0">
                <a:solidFill>
                  <a:schemeClr val="tx1">
                    <a:lumMod val="75000"/>
                    <a:lumOff val="25000"/>
                  </a:schemeClr>
                </a:solidFill>
                <a:latin typeface="Raleway "/>
              </a:rPr>
              <a:t>cid,cname,cdesc,activity,address,email,image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Student( </a:t>
            </a:r>
            <a:r>
              <a:rPr lang="en-US" sz="1600" dirty="0" smtClean="0">
                <a:solidFill>
                  <a:schemeClr val="tx1">
                    <a:lumMod val="75000"/>
                    <a:lumOff val="25000"/>
                  </a:schemeClr>
                </a:solidFill>
                <a:latin typeface="Raleway "/>
              </a:rPr>
              <a:t>sid,ser_no,name,sem,gender,mobileNo,email,image,cid,cs_id</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Teacher( </a:t>
            </a:r>
            <a:r>
              <a:rPr lang="en-US" sz="1600" dirty="0" smtClean="0">
                <a:solidFill>
                  <a:schemeClr val="tx1">
                    <a:lumMod val="75000"/>
                    <a:lumOff val="25000"/>
                  </a:schemeClr>
                </a:solidFill>
                <a:latin typeface="Raleway "/>
              </a:rPr>
              <a:t>tid,name,sem,subject,image,cid,cs_id</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Course( </a:t>
            </a:r>
            <a:r>
              <a:rPr lang="en-US" sz="1600" dirty="0" smtClean="0">
                <a:solidFill>
                  <a:schemeClr val="tx1">
                    <a:lumMod val="75000"/>
                    <a:lumOff val="25000"/>
                  </a:schemeClr>
                </a:solidFill>
                <a:latin typeface="Raleway "/>
              </a:rPr>
              <a:t>cs_id,name,duration,since,cid)</a:t>
            </a:r>
          </a:p>
          <a:p>
            <a:pPr>
              <a:buFont typeface="Arial" pitchFamily="34" charset="0"/>
              <a:buChar char="•"/>
            </a:pPr>
            <a:r>
              <a:rPr lang="en-US" sz="2000" dirty="0" smtClean="0">
                <a:solidFill>
                  <a:schemeClr val="tx1">
                    <a:lumMod val="75000"/>
                    <a:lumOff val="25000"/>
                  </a:schemeClr>
                </a:solidFill>
                <a:latin typeface="Raleway "/>
              </a:rPr>
              <a:t>CollegeRating( </a:t>
            </a:r>
            <a:r>
              <a:rPr lang="en-US" sz="1600" dirty="0" smtClean="0">
                <a:solidFill>
                  <a:schemeClr val="tx1">
                    <a:lumMod val="75000"/>
                    <a:lumOff val="25000"/>
                  </a:schemeClr>
                </a:solidFill>
                <a:latin typeface="Raleway "/>
              </a:rPr>
              <a:t>c_id,rating,cid,sid</a:t>
            </a:r>
            <a:r>
              <a:rPr lang="en-US" sz="2000" dirty="0" smtClean="0">
                <a:solidFill>
                  <a:schemeClr val="tx1">
                    <a:lumMod val="75000"/>
                    <a:lumOff val="25000"/>
                  </a:schemeClr>
                </a:solidFill>
                <a:latin typeface="Raleway "/>
              </a:rPr>
              <a:t> )</a:t>
            </a:r>
          </a:p>
          <a:p>
            <a:pPr>
              <a:buFont typeface="Arial" pitchFamily="34" charset="0"/>
              <a:buChar char="•"/>
            </a:pPr>
            <a:r>
              <a:rPr lang="en-US" sz="2000" dirty="0" smtClean="0">
                <a:solidFill>
                  <a:schemeClr val="tx1">
                    <a:lumMod val="75000"/>
                    <a:lumOff val="25000"/>
                  </a:schemeClr>
                </a:solidFill>
                <a:latin typeface="Raleway "/>
              </a:rPr>
              <a:t>TeacherRating</a:t>
            </a:r>
            <a:r>
              <a:rPr lang="en-US" sz="1600" dirty="0" smtClean="0">
                <a:solidFill>
                  <a:schemeClr val="tx1">
                    <a:lumMod val="75000"/>
                    <a:lumOff val="25000"/>
                  </a:schemeClr>
                </a:solidFill>
                <a:latin typeface="Raleway "/>
              </a:rPr>
              <a:t>( tr_id,rating,tid,sid</a:t>
            </a:r>
            <a:r>
              <a:rPr lang="en-US" sz="2000" dirty="0" smtClean="0">
                <a:solidFill>
                  <a:schemeClr val="tx1">
                    <a:lumMod val="75000"/>
                    <a:lumOff val="25000"/>
                  </a:schemeClr>
                </a:solidFill>
                <a:latin typeface="Raleway "/>
              </a:rPr>
              <a:t>)</a:t>
            </a:r>
            <a:endParaRPr lang="en-US" sz="2000" dirty="0">
              <a:solidFill>
                <a:schemeClr val="tx1">
                  <a:lumMod val="75000"/>
                  <a:lumOff val="25000"/>
                </a:schemeClr>
              </a:solidFill>
              <a:latin typeface="Raleway "/>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839</TotalTime>
  <Words>306</Words>
  <Application>Microsoft Office PowerPoint</Application>
  <PresentationFormat>Custom</PresentationFormat>
  <Paragraphs>64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College Rating  System</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Mailbox (Gmail Clone)</dc:title>
  <dc:creator>jignesh desai</dc:creator>
  <cp:lastModifiedBy>pc</cp:lastModifiedBy>
  <cp:revision>90</cp:revision>
  <dcterms:created xsi:type="dcterms:W3CDTF">2025-04-07T15:08:52Z</dcterms:created>
  <dcterms:modified xsi:type="dcterms:W3CDTF">2025-04-23T08:05:49Z</dcterms:modified>
</cp:coreProperties>
</file>