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Lst>
  <p:sldIdLst>
    <p:sldId id="256" r:id="rId5"/>
    <p:sldId id="261" r:id="rId6"/>
    <p:sldId id="271" r:id="rId7"/>
    <p:sldId id="260" r:id="rId8"/>
    <p:sldId id="272" r:id="rId9"/>
    <p:sldId id="257" r:id="rId10"/>
    <p:sldId id="263" r:id="rId11"/>
    <p:sldId id="273" r:id="rId12"/>
    <p:sldId id="275" r:id="rId13"/>
    <p:sldId id="270" r:id="rId14"/>
    <p:sldId id="262" r:id="rId15"/>
    <p:sldId id="264" r:id="rId16"/>
    <p:sldId id="265" r:id="rId17"/>
    <p:sldId id="266" r:id="rId18"/>
    <p:sldId id="268" r:id="rId19"/>
    <p:sldId id="269" r:id="rId20"/>
    <p:sldId id="267" r:id="rId21"/>
    <p:sldId id="278" r:id="rId22"/>
    <p:sldId id="277" r:id="rId2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816DE2-18E5-502C-3663-BB947196EA81}" v="6" dt="2020-12-09T20:31:56.324"/>
    <p1510:client id="{74155965-039F-45E5-BF29-A0E165FF628C}" v="863" dt="2020-12-09T16:43:50.3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rts/_rels/chartEx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https://northeastern-my.sharepoint.com/personal/syed_ar_northeastern_edu/Documents/IE%206200%20Project.xlsx" TargetMode="External"/></Relationships>
</file>

<file path=ppt/charts/chartEx1.xml><?xml version="1.0" encoding="utf-8"?>
<cx:chartSpace xmlns:a="http://schemas.openxmlformats.org/drawingml/2006/main" xmlns:r="http://schemas.openxmlformats.org/officeDocument/2006/relationships" xmlns:cx="http://schemas.microsoft.com/office/drawing/2014/chartex">
  <cx:chart>
    <cx:plotArea>
      <cx:plotAreaRegion/>
    </cx:plotArea>
    <cx:legend pos="t"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'Total stress'!$A$2:$A$208</cx:f>
        <cx:lvl ptCount="207" formatCode="General">
          <cx:pt idx="0">1.3333333333333333</cx:pt>
          <cx:pt idx="1">3</cx:pt>
          <cx:pt idx="2">4.333333333333333</cx:pt>
          <cx:pt idx="3">4</cx:pt>
          <cx:pt idx="4">1.3333333333333333</cx:pt>
          <cx:pt idx="5">4</cx:pt>
          <cx:pt idx="6">4.333333333333333</cx:pt>
          <cx:pt idx="7">4</cx:pt>
          <cx:pt idx="8">3</cx:pt>
          <cx:pt idx="9">1.6666666666666667</cx:pt>
          <cx:pt idx="10">4</cx:pt>
          <cx:pt idx="11">3.6666666666666665</cx:pt>
          <cx:pt idx="12">3</cx:pt>
          <cx:pt idx="13">4.666666666666667</cx:pt>
          <cx:pt idx="14">2.6666666666666665</cx:pt>
          <cx:pt idx="15">4.333333333333333</cx:pt>
          <cx:pt idx="16">1.6666666666666667</cx:pt>
          <cx:pt idx="17">3.3333333333333335</cx:pt>
          <cx:pt idx="18">4.333333333333333</cx:pt>
          <cx:pt idx="19">3.6666666666666665</cx:pt>
          <cx:pt idx="20">2.6666666666666665</cx:pt>
          <cx:pt idx="21">3</cx:pt>
          <cx:pt idx="22">3.6666666666666665</cx:pt>
          <cx:pt idx="23">2.6666666666666665</cx:pt>
          <cx:pt idx="24">5</cx:pt>
          <cx:pt idx="25">4</cx:pt>
          <cx:pt idx="26">3.3333333333333335</cx:pt>
          <cx:pt idx="27">2.6666666666666665</cx:pt>
          <cx:pt idx="28">1.3333333333333333</cx:pt>
          <cx:pt idx="29">2</cx:pt>
          <cx:pt idx="30">2.6666666666666665</cx:pt>
          <cx:pt idx="31">2</cx:pt>
          <cx:pt idx="32">2.6666666666666665</cx:pt>
          <cx:pt idx="33">1</cx:pt>
          <cx:pt idx="34">3.3333333333333335</cx:pt>
          <cx:pt idx="35">4.333333333333333</cx:pt>
          <cx:pt idx="36">4</cx:pt>
          <cx:pt idx="37">3.3333333333333335</cx:pt>
          <cx:pt idx="38">4</cx:pt>
          <cx:pt idx="39">4</cx:pt>
          <cx:pt idx="40">4.333333333333333</cx:pt>
          <cx:pt idx="41">3</cx:pt>
          <cx:pt idx="42">3.3333333333333335</cx:pt>
          <cx:pt idx="43">3.3333333333333335</cx:pt>
          <cx:pt idx="44">1.6666666666666667</cx:pt>
          <cx:pt idx="45">3.3333333333333335</cx:pt>
          <cx:pt idx="46">2</cx:pt>
          <cx:pt idx="47">3.6666666666666665</cx:pt>
          <cx:pt idx="48">4</cx:pt>
          <cx:pt idx="49">4.333333333333333</cx:pt>
          <cx:pt idx="50">4.333333333333333</cx:pt>
          <cx:pt idx="51">2</cx:pt>
          <cx:pt idx="52">3</cx:pt>
          <cx:pt idx="53">2.3333333333333335</cx:pt>
          <cx:pt idx="54">4</cx:pt>
          <cx:pt idx="55">3.6666666666666665</cx:pt>
          <cx:pt idx="56">5</cx:pt>
          <cx:pt idx="57">3</cx:pt>
          <cx:pt idx="58">4.333333333333333</cx:pt>
          <cx:pt idx="59">3.3333333333333335</cx:pt>
          <cx:pt idx="60">2.3333333333333335</cx:pt>
          <cx:pt idx="61">3.6666666666666665</cx:pt>
          <cx:pt idx="62">2.6666666666666665</cx:pt>
          <cx:pt idx="63">2.3333333333333335</cx:pt>
          <cx:pt idx="64">3</cx:pt>
          <cx:pt idx="65">4.333333333333333</cx:pt>
          <cx:pt idx="66">2</cx:pt>
          <cx:pt idx="67">3.6666666666666665</cx:pt>
          <cx:pt idx="68">4.333333333333333</cx:pt>
          <cx:pt idx="69">2.3333333333333335</cx:pt>
          <cx:pt idx="70">3.6666666666666665</cx:pt>
          <cx:pt idx="71">3.3333333333333335</cx:pt>
          <cx:pt idx="72">4</cx:pt>
          <cx:pt idx="73">2.3333333333333335</cx:pt>
          <cx:pt idx="74">3.3333333333333335</cx:pt>
          <cx:pt idx="75">2.3333333333333335</cx:pt>
          <cx:pt idx="76">3</cx:pt>
          <cx:pt idx="77">4.666666666666667</cx:pt>
          <cx:pt idx="78">4</cx:pt>
          <cx:pt idx="79">2.3333333333333335</cx:pt>
          <cx:pt idx="80">4.666666666666667</cx:pt>
          <cx:pt idx="81">1.6666666666666667</cx:pt>
          <cx:pt idx="82">4</cx:pt>
          <cx:pt idx="83">3</cx:pt>
          <cx:pt idx="84">3.6666666666666665</cx:pt>
          <cx:pt idx="85">1.6666666666666667</cx:pt>
          <cx:pt idx="86">4.666666666666667</cx:pt>
          <cx:pt idx="87">3.6666666666666665</cx:pt>
          <cx:pt idx="88">3.6666666666666665</cx:pt>
          <cx:pt idx="89">4</cx:pt>
          <cx:pt idx="90">3</cx:pt>
          <cx:pt idx="91">3.3333333333333335</cx:pt>
          <cx:pt idx="92">4</cx:pt>
          <cx:pt idx="93">2.6666666666666665</cx:pt>
          <cx:pt idx="94">4</cx:pt>
          <cx:pt idx="95">1.3333333333333333</cx:pt>
          <cx:pt idx="96">4.333333333333333</cx:pt>
          <cx:pt idx="97">2</cx:pt>
          <cx:pt idx="98">4</cx:pt>
          <cx:pt idx="99">3</cx:pt>
          <cx:pt idx="100">2</cx:pt>
          <cx:pt idx="101">3.3333333333333335</cx:pt>
          <cx:pt idx="102">3.6666666666666665</cx:pt>
          <cx:pt idx="103">3.6666666666666665</cx:pt>
          <cx:pt idx="104">3.6666666666666665</cx:pt>
          <cx:pt idx="105">1.3333333333333333</cx:pt>
          <cx:pt idx="106">1.3333333333333333</cx:pt>
          <cx:pt idx="107">2</cx:pt>
          <cx:pt idx="108">2.6666666666666665</cx:pt>
          <cx:pt idx="109">2</cx:pt>
          <cx:pt idx="110">2.3333333333333335</cx:pt>
          <cx:pt idx="111">2</cx:pt>
          <cx:pt idx="112">4.333333333333333</cx:pt>
          <cx:pt idx="113">1.6666666666666667</cx:pt>
          <cx:pt idx="114">4.333333333333333</cx:pt>
          <cx:pt idx="115">2.3333333333333335</cx:pt>
          <cx:pt idx="116">4</cx:pt>
          <cx:pt idx="117">3</cx:pt>
          <cx:pt idx="118">3.6666666666666665</cx:pt>
          <cx:pt idx="119">3.3333333333333335</cx:pt>
          <cx:pt idx="120">2.3333333333333335</cx:pt>
          <cx:pt idx="121">3.6666666666666665</cx:pt>
          <cx:pt idx="122">3.6666666666666665</cx:pt>
          <cx:pt idx="123">3.3333333333333335</cx:pt>
          <cx:pt idx="124">3.6666666666666665</cx:pt>
          <cx:pt idx="125">2</cx:pt>
          <cx:pt idx="126">4</cx:pt>
          <cx:pt idx="127">4.333333333333333</cx:pt>
          <cx:pt idx="128">2.6666666666666665</cx:pt>
          <cx:pt idx="129">3.3333333333333335</cx:pt>
          <cx:pt idx="130">3.3333333333333335</cx:pt>
          <cx:pt idx="131">3.3333333333333335</cx:pt>
          <cx:pt idx="132">4</cx:pt>
          <cx:pt idx="133">3.3333333333333335</cx:pt>
          <cx:pt idx="134">4.333333333333333</cx:pt>
          <cx:pt idx="135">5</cx:pt>
          <cx:pt idx="136">4</cx:pt>
          <cx:pt idx="137">3.3333333333333335</cx:pt>
          <cx:pt idx="138">3.6666666666666665</cx:pt>
          <cx:pt idx="139">4.666666666666667</cx:pt>
          <cx:pt idx="140">4.666666666666667</cx:pt>
          <cx:pt idx="141">3</cx:pt>
          <cx:pt idx="142">4</cx:pt>
          <cx:pt idx="143">4</cx:pt>
          <cx:pt idx="144">3.6666666666666665</cx:pt>
          <cx:pt idx="145">2.3333333333333335</cx:pt>
          <cx:pt idx="146">3.6666666666666665</cx:pt>
          <cx:pt idx="147">4</cx:pt>
          <cx:pt idx="148">4</cx:pt>
          <cx:pt idx="149">2.6666666666666665</cx:pt>
          <cx:pt idx="150">3.6666666666666665</cx:pt>
          <cx:pt idx="151">4.666666666666667</cx:pt>
          <cx:pt idx="152">2.3333333333333335</cx:pt>
          <cx:pt idx="153">2.3333333333333335</cx:pt>
          <cx:pt idx="154">3.6666666666666665</cx:pt>
          <cx:pt idx="155">3.3333333333333335</cx:pt>
          <cx:pt idx="156">5</cx:pt>
          <cx:pt idx="157">3.3333333333333335</cx:pt>
          <cx:pt idx="158">3.6666666666666665</cx:pt>
          <cx:pt idx="159">4</cx:pt>
          <cx:pt idx="160">4.333333333333333</cx:pt>
          <cx:pt idx="161">3.6666666666666665</cx:pt>
          <cx:pt idx="162">3.6666666666666665</cx:pt>
          <cx:pt idx="163">4.666666666666667</cx:pt>
          <cx:pt idx="164">3.6666666666666665</cx:pt>
          <cx:pt idx="165">4.333333333333333</cx:pt>
          <cx:pt idx="166">4.666666666666667</cx:pt>
          <cx:pt idx="167">5</cx:pt>
          <cx:pt idx="168">3.6666666666666665</cx:pt>
          <cx:pt idx="169">4.666666666666667</cx:pt>
          <cx:pt idx="170">1.3333333333333333</cx:pt>
          <cx:pt idx="171">1.3333333333333333</cx:pt>
          <cx:pt idx="172">5</cx:pt>
          <cx:pt idx="173">3.6666666666666665</cx:pt>
          <cx:pt idx="174">3</cx:pt>
          <cx:pt idx="175">3</cx:pt>
          <cx:pt idx="176">4.666666666666667</cx:pt>
          <cx:pt idx="177">2</cx:pt>
          <cx:pt idx="178">4.333333333333333</cx:pt>
          <cx:pt idx="179">2.6666666666666665</cx:pt>
          <cx:pt idx="180">4.333333333333333</cx:pt>
          <cx:pt idx="181">4.666666666666667</cx:pt>
          <cx:pt idx="182">4</cx:pt>
          <cx:pt idx="183">3.3333333333333335</cx:pt>
          <cx:pt idx="184">4.666666666666667</cx:pt>
          <cx:pt idx="185">4.666666666666667</cx:pt>
          <cx:pt idx="186">3</cx:pt>
          <cx:pt idx="187">3.6666666666666665</cx:pt>
          <cx:pt idx="188">4.333333333333333</cx:pt>
          <cx:pt idx="189">4.666666666666667</cx:pt>
          <cx:pt idx="190">4.666666666666667</cx:pt>
          <cx:pt idx="191">4.333333333333333</cx:pt>
          <cx:pt idx="192">4</cx:pt>
          <cx:pt idx="193">3.6666666666666665</cx:pt>
          <cx:pt idx="194">3.6666666666666665</cx:pt>
          <cx:pt idx="195">4</cx:pt>
          <cx:pt idx="196">4.666666666666667</cx:pt>
          <cx:pt idx="197">2.6666666666666665</cx:pt>
          <cx:pt idx="198">1</cx:pt>
          <cx:pt idx="199">4.333333333333333</cx:pt>
          <cx:pt idx="200">3.3333333333333335</cx:pt>
          <cx:pt idx="201">3</cx:pt>
          <cx:pt idx="202">3.6666666666666665</cx:pt>
          <cx:pt idx="203">2.3333333333333335</cx:pt>
          <cx:pt idx="204">4</cx:pt>
          <cx:pt idx="205">4.666666666666667</cx:pt>
          <cx:pt idx="206">4</cx:pt>
        </cx:lvl>
      </cx:numDim>
    </cx:data>
  </cx:chartData>
  <cx:chart>
    <cx:plotArea>
      <cx:plotAreaRegion>
        <cx:series layoutId="clusteredColumn" uniqueId="{22A3AA61-9FD4-4F85-9F74-2F06FB57107B}">
          <cx:tx>
            <cx:txData>
              <cx:f>'Total stress'!$A$1</cx:f>
              <cx:v>Total Stress</cx:v>
            </cx:txData>
          </cx:tx>
          <cx:dataLabels>
            <cx:visibility seriesName="0" categoryName="0" value="1"/>
          </cx:dataLabels>
          <cx:dataId val="0"/>
          <cx:layoutPr>
            <cx:binning intervalClosed="r">
              <cx:binSize val="1"/>
            </cx:binning>
          </cx:layoutPr>
        </cx:series>
      </cx:plotAreaRegion>
      <cx:axis id="0">
        <cx:catScaling gapWidth="0"/>
        <cx:title>
          <cx:tx>
            <cx:txData>
              <cx:v>Stress level</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Stress level</a:t>
              </a:r>
            </a:p>
          </cx:txPr>
        </cx:title>
        <cx:tickLabels/>
      </cx:axis>
      <cx:axis id="1">
        <cx:valScaling/>
        <cx:title>
          <cx:tx>
            <cx:txData>
              <cx:v>No. of students</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No. of students</a:t>
              </a:r>
            </a:p>
          </cx:txPr>
        </cx:title>
        <cx:majorGridlines/>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6/8/2021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739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6/8/2021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99353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6/8/2021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49303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6/8/2021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2839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6/8/2021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94754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6/8/2021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07817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6/8/2021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9704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6/8/2021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9526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6/8/2021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41156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6/8/2021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12723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6/8/2021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12905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6/8/2021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7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6/8/2021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90502796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8" r:id="rId7"/>
    <p:sldLayoutId id="2147483699" r:id="rId8"/>
    <p:sldLayoutId id="2147483700" r:id="rId9"/>
    <p:sldLayoutId id="2147483701" r:id="rId10"/>
    <p:sldLayoutId id="2147483702" r:id="rId11"/>
    <p:sldLayoutId id="2147483704"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Excel_Worksheet_F85E0C38.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1.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14/relationships/chartEx" Target="../charts/chartEx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0F7B20-5A83-4B63-8464-200F27A924C1}"/>
              </a:ext>
            </a:extLst>
          </p:cNvPr>
          <p:cNvSpPr>
            <a:spLocks noGrp="1"/>
          </p:cNvSpPr>
          <p:nvPr>
            <p:ph type="ctrTitle"/>
          </p:nvPr>
        </p:nvSpPr>
        <p:spPr>
          <a:xfrm>
            <a:off x="643468" y="643467"/>
            <a:ext cx="4620584" cy="4567137"/>
          </a:xfrm>
        </p:spPr>
        <p:txBody>
          <a:bodyPr>
            <a:normAutofit/>
          </a:bodyPr>
          <a:lstStyle/>
          <a:p>
            <a:r>
              <a:rPr lang="en-US"/>
              <a:t>IE 6200 Project</a:t>
            </a:r>
            <a:endParaRPr lang="en-PK"/>
          </a:p>
        </p:txBody>
      </p:sp>
      <p:sp>
        <p:nvSpPr>
          <p:cNvPr id="3" name="Subtitle 2">
            <a:extLst>
              <a:ext uri="{FF2B5EF4-FFF2-40B4-BE49-F238E27FC236}">
                <a16:creationId xmlns:a16="http://schemas.microsoft.com/office/drawing/2014/main" id="{39DF4E06-2BA2-4D41-9E61-03B0C28A6660}"/>
              </a:ext>
            </a:extLst>
          </p:cNvPr>
          <p:cNvSpPr>
            <a:spLocks noGrp="1"/>
          </p:cNvSpPr>
          <p:nvPr>
            <p:ph type="subTitle" idx="1"/>
          </p:nvPr>
        </p:nvSpPr>
        <p:spPr>
          <a:xfrm>
            <a:off x="643467" y="5277684"/>
            <a:ext cx="4620584" cy="775494"/>
          </a:xfrm>
        </p:spPr>
        <p:txBody>
          <a:bodyPr>
            <a:normAutofit/>
          </a:bodyPr>
          <a:lstStyle/>
          <a:p>
            <a:pPr>
              <a:lnSpc>
                <a:spcPct val="90000"/>
              </a:lnSpc>
            </a:pPr>
            <a:r>
              <a:rPr lang="en-US" sz="1500"/>
              <a:t>Group members: aruba </a:t>
            </a:r>
            <a:r>
              <a:rPr lang="en-US" sz="1500" err="1"/>
              <a:t>alam</a:t>
            </a:r>
            <a:r>
              <a:rPr lang="en-US" sz="1500"/>
              <a:t> </a:t>
            </a:r>
            <a:r>
              <a:rPr lang="en-US" sz="1500" err="1"/>
              <a:t>syed</a:t>
            </a:r>
            <a:r>
              <a:rPr lang="en-US" sz="1500"/>
              <a:t> &amp; Nitesh </a:t>
            </a:r>
            <a:r>
              <a:rPr lang="en-US" sz="1500" err="1"/>
              <a:t>gupta</a:t>
            </a:r>
            <a:endParaRPr lang="en-PK" sz="1500"/>
          </a:p>
        </p:txBody>
      </p:sp>
      <p:pic>
        <p:nvPicPr>
          <p:cNvPr id="4" name="Picture 3" descr="Diagram, engineering drawing&#10;&#10;Description automatically generated">
            <a:extLst>
              <a:ext uri="{FF2B5EF4-FFF2-40B4-BE49-F238E27FC236}">
                <a16:creationId xmlns:a16="http://schemas.microsoft.com/office/drawing/2014/main" id="{6F96B639-476B-4F89-9DE0-DC00DFB9224A}"/>
              </a:ext>
            </a:extLst>
          </p:cNvPr>
          <p:cNvPicPr>
            <a:picLocks noChangeAspect="1"/>
          </p:cNvPicPr>
          <p:nvPr/>
        </p:nvPicPr>
        <p:blipFill rotWithShape="1">
          <a:blip r:embed="rId2"/>
          <a:srcRect l="41964" r="-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023630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14" name="Rectangle 13">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8AF34615-55FF-4FD9-86ED-5CC0AD153DDE}"/>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i="1"/>
              <a:t>Data Analysis</a:t>
            </a:r>
          </a:p>
        </p:txBody>
      </p:sp>
      <p:pic>
        <p:nvPicPr>
          <p:cNvPr id="9" name="Graphic 8" descr="Diagnostic">
            <a:extLst>
              <a:ext uri="{FF2B5EF4-FFF2-40B4-BE49-F238E27FC236}">
                <a16:creationId xmlns:a16="http://schemas.microsoft.com/office/drawing/2014/main" id="{CA68841E-0BF0-43E9-9CE3-DF57448FF8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968443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DF7E-9839-4F64-AED2-97C2F2DB563F}"/>
              </a:ext>
            </a:extLst>
          </p:cNvPr>
          <p:cNvSpPr>
            <a:spLocks noGrp="1"/>
          </p:cNvSpPr>
          <p:nvPr>
            <p:ph type="title"/>
          </p:nvPr>
        </p:nvSpPr>
        <p:spPr>
          <a:xfrm>
            <a:off x="838200" y="365126"/>
            <a:ext cx="10515600" cy="673100"/>
          </a:xfrm>
        </p:spPr>
        <p:txBody>
          <a:bodyPr>
            <a:normAutofit/>
          </a:bodyPr>
          <a:lstStyle/>
          <a:p>
            <a:r>
              <a:rPr lang="en-US" sz="2800" b="1"/>
              <a:t>Data Analysis</a:t>
            </a:r>
            <a:endParaRPr lang="en-PK" sz="2800" b="1"/>
          </a:p>
        </p:txBody>
      </p:sp>
      <p:sp>
        <p:nvSpPr>
          <p:cNvPr id="3" name="Content Placeholder 2">
            <a:extLst>
              <a:ext uri="{FF2B5EF4-FFF2-40B4-BE49-F238E27FC236}">
                <a16:creationId xmlns:a16="http://schemas.microsoft.com/office/drawing/2014/main" id="{2F1A806C-B2D3-4F3A-9B7B-76D4411C0F9E}"/>
              </a:ext>
            </a:extLst>
          </p:cNvPr>
          <p:cNvSpPr>
            <a:spLocks noGrp="1"/>
          </p:cNvSpPr>
          <p:nvPr>
            <p:ph idx="1"/>
          </p:nvPr>
        </p:nvSpPr>
        <p:spPr>
          <a:xfrm>
            <a:off x="838200" y="1240154"/>
            <a:ext cx="10515600" cy="4743395"/>
          </a:xfrm>
        </p:spPr>
        <p:txBody>
          <a:bodyPr vert="horz" lIns="91440" tIns="45720" rIns="91440" bIns="45720" rtlCol="0" anchor="t">
            <a:noAutofit/>
          </a:bodyPr>
          <a:lstStyle/>
          <a:p>
            <a:pPr marL="0" indent="0">
              <a:buNone/>
            </a:pPr>
            <a:r>
              <a:rPr lang="en-US" sz="1800" b="1"/>
              <a:t>Correlation</a:t>
            </a:r>
          </a:p>
          <a:p>
            <a:pPr marL="0" indent="0">
              <a:buNone/>
            </a:pPr>
            <a:endParaRPr lang="en-US" sz="1800" b="1"/>
          </a:p>
          <a:p>
            <a:pPr marL="0" indent="0">
              <a:buNone/>
            </a:pPr>
            <a:endParaRPr lang="en-US" sz="1800" b="1"/>
          </a:p>
          <a:p>
            <a:pPr marL="0" indent="0">
              <a:buNone/>
            </a:pPr>
            <a:endParaRPr lang="en-US" sz="1800" b="1"/>
          </a:p>
          <a:p>
            <a:pPr marL="0" indent="0">
              <a:buNone/>
            </a:pPr>
            <a:endParaRPr lang="en-US" sz="1800" b="1"/>
          </a:p>
          <a:p>
            <a:pPr marL="0" indent="0">
              <a:buNone/>
            </a:pPr>
            <a:endParaRPr lang="en-US" sz="1800" b="1"/>
          </a:p>
          <a:p>
            <a:pPr marL="0" indent="0">
              <a:buNone/>
            </a:pPr>
            <a:endParaRPr lang="en-US" sz="1800" b="1"/>
          </a:p>
          <a:p>
            <a:pPr marL="0" indent="0">
              <a:buNone/>
            </a:pPr>
            <a:endParaRPr lang="en-US" sz="1800" b="1"/>
          </a:p>
          <a:p>
            <a:pPr>
              <a:buFont typeface="Wingdings" panose="05000000000000000000" pitchFamily="2" charset="2"/>
              <a:buChar char="Ø"/>
            </a:pPr>
            <a:r>
              <a:rPr lang="en-US" sz="1800"/>
              <a:t>Weak negative relationship between Stress and Physical Activity.</a:t>
            </a:r>
          </a:p>
          <a:p>
            <a:pPr>
              <a:buFont typeface="Wingdings" panose="05000000000000000000" pitchFamily="2" charset="2"/>
              <a:buChar char="Ø"/>
            </a:pPr>
            <a:r>
              <a:rPr lang="en-US" sz="1800"/>
              <a:t>Moderate positive relationship between Stress and Screen Time.</a:t>
            </a:r>
          </a:p>
          <a:p>
            <a:pPr>
              <a:buFont typeface="Wingdings" panose="05000000000000000000" pitchFamily="2" charset="2"/>
              <a:buChar char="Ø"/>
            </a:pPr>
            <a:r>
              <a:rPr lang="en-US" sz="1800"/>
              <a:t>No significant relationship between Stress and Working Hours, Credit Hours &amp; Studying Time.</a:t>
            </a:r>
          </a:p>
          <a:p>
            <a:endParaRPr lang="en-PK" sz="1800"/>
          </a:p>
        </p:txBody>
      </p:sp>
      <p:graphicFrame>
        <p:nvGraphicFramePr>
          <p:cNvPr id="4" name="Table 4">
            <a:extLst>
              <a:ext uri="{FF2B5EF4-FFF2-40B4-BE49-F238E27FC236}">
                <a16:creationId xmlns:a16="http://schemas.microsoft.com/office/drawing/2014/main" id="{05FF29E2-0E96-40C2-B252-96A1F734BA1C}"/>
              </a:ext>
            </a:extLst>
          </p:cNvPr>
          <p:cNvGraphicFramePr>
            <a:graphicFrameLocks noGrp="1"/>
          </p:cNvGraphicFramePr>
          <p:nvPr>
            <p:extLst>
              <p:ext uri="{D42A27DB-BD31-4B8C-83A1-F6EECF244321}">
                <p14:modId xmlns:p14="http://schemas.microsoft.com/office/powerpoint/2010/main" val="1028581204"/>
              </p:ext>
            </p:extLst>
          </p:nvPr>
        </p:nvGraphicFramePr>
        <p:xfrm>
          <a:off x="1098550" y="1843616"/>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123497366"/>
                    </a:ext>
                  </a:extLst>
                </a:gridCol>
                <a:gridCol w="2709333">
                  <a:extLst>
                    <a:ext uri="{9D8B030D-6E8A-4147-A177-3AD203B41FA5}">
                      <a16:colId xmlns:a16="http://schemas.microsoft.com/office/drawing/2014/main" val="3837079862"/>
                    </a:ext>
                  </a:extLst>
                </a:gridCol>
                <a:gridCol w="2709333">
                  <a:extLst>
                    <a:ext uri="{9D8B030D-6E8A-4147-A177-3AD203B41FA5}">
                      <a16:colId xmlns:a16="http://schemas.microsoft.com/office/drawing/2014/main" val="527640787"/>
                    </a:ext>
                  </a:extLst>
                </a:gridCol>
              </a:tblGrid>
              <a:tr h="370840">
                <a:tc>
                  <a:txBody>
                    <a:bodyPr/>
                    <a:lstStyle/>
                    <a:p>
                      <a:pPr algn="ctr"/>
                      <a:r>
                        <a:rPr lang="en-US"/>
                        <a:t>Variable 1</a:t>
                      </a:r>
                      <a:endParaRPr lang="en-PK"/>
                    </a:p>
                  </a:txBody>
                  <a:tcPr/>
                </a:tc>
                <a:tc>
                  <a:txBody>
                    <a:bodyPr/>
                    <a:lstStyle/>
                    <a:p>
                      <a:pPr algn="ctr"/>
                      <a:r>
                        <a:rPr lang="en-US"/>
                        <a:t>Variable 2</a:t>
                      </a:r>
                      <a:endParaRPr lang="en-PK"/>
                    </a:p>
                  </a:txBody>
                  <a:tcPr/>
                </a:tc>
                <a:tc>
                  <a:txBody>
                    <a:bodyPr/>
                    <a:lstStyle/>
                    <a:p>
                      <a:pPr algn="ctr"/>
                      <a:r>
                        <a:rPr lang="en-US"/>
                        <a:t>Pearson Coefficient</a:t>
                      </a:r>
                      <a:endParaRPr lang="en-PK"/>
                    </a:p>
                  </a:txBody>
                  <a:tcPr/>
                </a:tc>
                <a:extLst>
                  <a:ext uri="{0D108BD9-81ED-4DB2-BD59-A6C34878D82A}">
                    <a16:rowId xmlns:a16="http://schemas.microsoft.com/office/drawing/2014/main" val="2675276151"/>
                  </a:ext>
                </a:extLst>
              </a:tr>
              <a:tr h="370840">
                <a:tc>
                  <a:txBody>
                    <a:bodyPr/>
                    <a:lstStyle/>
                    <a:p>
                      <a:pPr algn="ctr"/>
                      <a:r>
                        <a:rPr lang="en-US"/>
                        <a:t>Stress</a:t>
                      </a:r>
                      <a:endParaRPr lang="en-PK"/>
                    </a:p>
                  </a:txBody>
                  <a:tcPr/>
                </a:tc>
                <a:tc>
                  <a:txBody>
                    <a:bodyPr/>
                    <a:lstStyle/>
                    <a:p>
                      <a:pPr algn="ctr"/>
                      <a:r>
                        <a:rPr lang="en-US"/>
                        <a:t>Physical Activity</a:t>
                      </a:r>
                      <a:endParaRPr lang="en-PK"/>
                    </a:p>
                  </a:txBody>
                  <a:tcPr/>
                </a:tc>
                <a:tc>
                  <a:txBody>
                    <a:bodyPr/>
                    <a:lstStyle/>
                    <a:p>
                      <a:pPr algn="ctr"/>
                      <a:r>
                        <a:rPr lang="en-US"/>
                        <a:t>-0.309</a:t>
                      </a:r>
                      <a:endParaRPr lang="en-PK"/>
                    </a:p>
                  </a:txBody>
                  <a:tcPr/>
                </a:tc>
                <a:extLst>
                  <a:ext uri="{0D108BD9-81ED-4DB2-BD59-A6C34878D82A}">
                    <a16:rowId xmlns:a16="http://schemas.microsoft.com/office/drawing/2014/main" val="3573948637"/>
                  </a:ext>
                </a:extLst>
              </a:tr>
              <a:tr h="370840">
                <a:tc>
                  <a:txBody>
                    <a:bodyPr/>
                    <a:lstStyle/>
                    <a:p>
                      <a:pPr algn="ctr"/>
                      <a:r>
                        <a:rPr lang="en-US"/>
                        <a:t>Stress</a:t>
                      </a:r>
                      <a:endParaRPr lang="en-PK"/>
                    </a:p>
                  </a:txBody>
                  <a:tcPr/>
                </a:tc>
                <a:tc>
                  <a:txBody>
                    <a:bodyPr/>
                    <a:lstStyle/>
                    <a:p>
                      <a:pPr algn="ctr"/>
                      <a:r>
                        <a:rPr lang="en-US"/>
                        <a:t>Screen Time</a:t>
                      </a:r>
                      <a:endParaRPr lang="en-PK"/>
                    </a:p>
                  </a:txBody>
                  <a:tcPr/>
                </a:tc>
                <a:tc>
                  <a:txBody>
                    <a:bodyPr/>
                    <a:lstStyle/>
                    <a:p>
                      <a:pPr algn="ctr"/>
                      <a:r>
                        <a:rPr lang="en-US"/>
                        <a:t>0.509</a:t>
                      </a:r>
                      <a:endParaRPr lang="en-PK"/>
                    </a:p>
                  </a:txBody>
                  <a:tcPr/>
                </a:tc>
                <a:extLst>
                  <a:ext uri="{0D108BD9-81ED-4DB2-BD59-A6C34878D82A}">
                    <a16:rowId xmlns:a16="http://schemas.microsoft.com/office/drawing/2014/main" val="1106778709"/>
                  </a:ext>
                </a:extLst>
              </a:tr>
              <a:tr h="370840">
                <a:tc>
                  <a:txBody>
                    <a:bodyPr/>
                    <a:lstStyle/>
                    <a:p>
                      <a:pPr algn="ctr"/>
                      <a:r>
                        <a:rPr lang="en-US"/>
                        <a:t>Stress</a:t>
                      </a:r>
                      <a:endParaRPr lang="en-PK"/>
                    </a:p>
                  </a:txBody>
                  <a:tcPr/>
                </a:tc>
                <a:tc>
                  <a:txBody>
                    <a:bodyPr/>
                    <a:lstStyle/>
                    <a:p>
                      <a:pPr algn="ctr"/>
                      <a:r>
                        <a:rPr lang="en-US"/>
                        <a:t>Working Hours</a:t>
                      </a:r>
                      <a:endParaRPr lang="en-PK"/>
                    </a:p>
                  </a:txBody>
                  <a:tcPr/>
                </a:tc>
                <a:tc>
                  <a:txBody>
                    <a:bodyPr/>
                    <a:lstStyle/>
                    <a:p>
                      <a:pPr algn="ctr"/>
                      <a:r>
                        <a:rPr lang="en-US"/>
                        <a:t>0.120</a:t>
                      </a:r>
                      <a:endParaRPr lang="en-PK"/>
                    </a:p>
                  </a:txBody>
                  <a:tcPr/>
                </a:tc>
                <a:extLst>
                  <a:ext uri="{0D108BD9-81ED-4DB2-BD59-A6C34878D82A}">
                    <a16:rowId xmlns:a16="http://schemas.microsoft.com/office/drawing/2014/main" val="3317928745"/>
                  </a:ext>
                </a:extLst>
              </a:tr>
              <a:tr h="370840">
                <a:tc>
                  <a:txBody>
                    <a:bodyPr/>
                    <a:lstStyle/>
                    <a:p>
                      <a:pPr algn="ctr"/>
                      <a:r>
                        <a:rPr lang="en-US"/>
                        <a:t>Stress</a:t>
                      </a:r>
                      <a:endParaRPr lang="en-PK"/>
                    </a:p>
                  </a:txBody>
                  <a:tcPr/>
                </a:tc>
                <a:tc>
                  <a:txBody>
                    <a:bodyPr/>
                    <a:lstStyle/>
                    <a:p>
                      <a:pPr algn="ctr"/>
                      <a:r>
                        <a:rPr lang="en-US"/>
                        <a:t>Credit Hours</a:t>
                      </a:r>
                      <a:endParaRPr lang="en-PK"/>
                    </a:p>
                  </a:txBody>
                  <a:tcPr/>
                </a:tc>
                <a:tc>
                  <a:txBody>
                    <a:bodyPr/>
                    <a:lstStyle/>
                    <a:p>
                      <a:pPr algn="ctr"/>
                      <a:r>
                        <a:rPr lang="en-US"/>
                        <a:t>-0.070</a:t>
                      </a:r>
                      <a:endParaRPr lang="en-PK"/>
                    </a:p>
                  </a:txBody>
                  <a:tcPr/>
                </a:tc>
                <a:extLst>
                  <a:ext uri="{0D108BD9-81ED-4DB2-BD59-A6C34878D82A}">
                    <a16:rowId xmlns:a16="http://schemas.microsoft.com/office/drawing/2014/main" val="1113107299"/>
                  </a:ext>
                </a:extLst>
              </a:tr>
              <a:tr h="370840">
                <a:tc>
                  <a:txBody>
                    <a:bodyPr/>
                    <a:lstStyle/>
                    <a:p>
                      <a:pPr algn="ctr"/>
                      <a:r>
                        <a:rPr lang="en-US"/>
                        <a:t>Stress</a:t>
                      </a:r>
                      <a:endParaRPr lang="en-PK"/>
                    </a:p>
                  </a:txBody>
                  <a:tcPr/>
                </a:tc>
                <a:tc>
                  <a:txBody>
                    <a:bodyPr/>
                    <a:lstStyle/>
                    <a:p>
                      <a:pPr algn="ctr"/>
                      <a:r>
                        <a:rPr lang="en-US"/>
                        <a:t>Studying Time</a:t>
                      </a:r>
                      <a:endParaRPr lang="en-PK"/>
                    </a:p>
                  </a:txBody>
                  <a:tcPr/>
                </a:tc>
                <a:tc>
                  <a:txBody>
                    <a:bodyPr/>
                    <a:lstStyle/>
                    <a:p>
                      <a:pPr algn="ctr"/>
                      <a:r>
                        <a:rPr lang="en-US"/>
                        <a:t>0.003</a:t>
                      </a:r>
                      <a:endParaRPr lang="en-PK"/>
                    </a:p>
                  </a:txBody>
                  <a:tcPr/>
                </a:tc>
                <a:extLst>
                  <a:ext uri="{0D108BD9-81ED-4DB2-BD59-A6C34878D82A}">
                    <a16:rowId xmlns:a16="http://schemas.microsoft.com/office/drawing/2014/main" val="1501369265"/>
                  </a:ext>
                </a:extLst>
              </a:tr>
            </a:tbl>
          </a:graphicData>
        </a:graphic>
      </p:graphicFrame>
    </p:spTree>
    <p:extLst>
      <p:ext uri="{BB962C8B-B14F-4D97-AF65-F5344CB8AC3E}">
        <p14:creationId xmlns:p14="http://schemas.microsoft.com/office/powerpoint/2010/main" val="1286283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DF7E-9839-4F64-AED2-97C2F2DB563F}"/>
              </a:ext>
            </a:extLst>
          </p:cNvPr>
          <p:cNvSpPr>
            <a:spLocks noGrp="1"/>
          </p:cNvSpPr>
          <p:nvPr>
            <p:ph type="title"/>
          </p:nvPr>
        </p:nvSpPr>
        <p:spPr>
          <a:xfrm>
            <a:off x="838200" y="365126"/>
            <a:ext cx="10515600" cy="673100"/>
          </a:xfrm>
        </p:spPr>
        <p:txBody>
          <a:bodyPr>
            <a:normAutofit/>
          </a:bodyPr>
          <a:lstStyle/>
          <a:p>
            <a:r>
              <a:rPr lang="en-US" sz="2800" b="1"/>
              <a:t>Data Analysis</a:t>
            </a:r>
            <a:endParaRPr lang="en-PK" sz="2800" b="1"/>
          </a:p>
        </p:txBody>
      </p:sp>
      <p:sp>
        <p:nvSpPr>
          <p:cNvPr id="3" name="Content Placeholder 2">
            <a:extLst>
              <a:ext uri="{FF2B5EF4-FFF2-40B4-BE49-F238E27FC236}">
                <a16:creationId xmlns:a16="http://schemas.microsoft.com/office/drawing/2014/main" id="{2F1A806C-B2D3-4F3A-9B7B-76D4411C0F9E}"/>
              </a:ext>
            </a:extLst>
          </p:cNvPr>
          <p:cNvSpPr>
            <a:spLocks noGrp="1"/>
          </p:cNvSpPr>
          <p:nvPr>
            <p:ph idx="1"/>
          </p:nvPr>
        </p:nvSpPr>
        <p:spPr>
          <a:xfrm>
            <a:off x="904875" y="1268730"/>
            <a:ext cx="10515600" cy="4160520"/>
          </a:xfrm>
        </p:spPr>
        <p:txBody>
          <a:bodyPr>
            <a:noAutofit/>
          </a:bodyPr>
          <a:lstStyle/>
          <a:p>
            <a:pPr marL="0" indent="0">
              <a:lnSpc>
                <a:spcPct val="170000"/>
              </a:lnSpc>
              <a:buNone/>
            </a:pPr>
            <a:r>
              <a:rPr lang="en-US" sz="1800" b="1"/>
              <a:t>What is regression?</a:t>
            </a:r>
          </a:p>
          <a:p>
            <a:pPr>
              <a:lnSpc>
                <a:spcPct val="170000"/>
              </a:lnSpc>
            </a:pPr>
            <a:r>
              <a:rPr lang="en-US" sz="1800"/>
              <a:t>Regression is a statistical method that is used to determine the relationship between a dependent variable and one or more independent variables</a:t>
            </a:r>
          </a:p>
          <a:p>
            <a:pPr>
              <a:lnSpc>
                <a:spcPct val="170000"/>
              </a:lnSpc>
            </a:pPr>
            <a:r>
              <a:rPr lang="en-US" sz="1800"/>
              <a:t>The independent variables can be continuous or discrete</a:t>
            </a:r>
          </a:p>
          <a:p>
            <a:pPr>
              <a:lnSpc>
                <a:spcPct val="170000"/>
              </a:lnSpc>
            </a:pPr>
            <a:r>
              <a:rPr lang="en-US" sz="1800"/>
              <a:t>Regression analysis through a series of tests and values (p-value and t-values for coefficients!) can be used to determine the nature and strength of the relationship between a dependent and independent variable </a:t>
            </a:r>
          </a:p>
          <a:p>
            <a:pPr>
              <a:lnSpc>
                <a:spcPct val="170000"/>
              </a:lnSpc>
            </a:pPr>
            <a:r>
              <a:rPr lang="en-US" sz="1800"/>
              <a:t>Regression Model</a:t>
            </a:r>
          </a:p>
          <a:p>
            <a:pPr marL="0" indent="0">
              <a:lnSpc>
                <a:spcPct val="170000"/>
              </a:lnSpc>
              <a:buNone/>
            </a:pPr>
            <a:r>
              <a:rPr lang="es-ES" sz="1800" b="1" i="0">
                <a:solidFill>
                  <a:srgbClr val="132E57"/>
                </a:solidFill>
                <a:effectLst/>
                <a:latin typeface="Open Sans"/>
              </a:rPr>
              <a:t>                                                            Y = a + b</a:t>
            </a:r>
            <a:r>
              <a:rPr lang="es-ES" sz="1800" b="1" i="1">
                <a:solidFill>
                  <a:srgbClr val="132E57"/>
                </a:solidFill>
                <a:effectLst/>
                <a:latin typeface="Open Sans"/>
              </a:rPr>
              <a:t>X</a:t>
            </a:r>
            <a:r>
              <a:rPr lang="es-ES" sz="1800" b="1" i="1" baseline="-25000">
                <a:solidFill>
                  <a:srgbClr val="132E57"/>
                </a:solidFill>
                <a:effectLst/>
                <a:latin typeface="Open Sans"/>
              </a:rPr>
              <a:t>1</a:t>
            </a:r>
            <a:r>
              <a:rPr lang="es-ES" sz="1800" b="1" i="0">
                <a:solidFill>
                  <a:srgbClr val="132E57"/>
                </a:solidFill>
                <a:effectLst/>
                <a:latin typeface="Open Sans"/>
              </a:rPr>
              <a:t> + c</a:t>
            </a:r>
            <a:r>
              <a:rPr lang="es-ES" sz="1800" b="1" i="1">
                <a:solidFill>
                  <a:srgbClr val="132E57"/>
                </a:solidFill>
                <a:effectLst/>
                <a:latin typeface="Open Sans"/>
              </a:rPr>
              <a:t>X</a:t>
            </a:r>
            <a:r>
              <a:rPr lang="es-ES" sz="1800" b="1" i="1" baseline="-25000">
                <a:solidFill>
                  <a:srgbClr val="132E57"/>
                </a:solidFill>
                <a:effectLst/>
                <a:latin typeface="Open Sans"/>
              </a:rPr>
              <a:t>2 </a:t>
            </a:r>
            <a:r>
              <a:rPr lang="es-ES" sz="1800" b="1" i="0">
                <a:solidFill>
                  <a:srgbClr val="132E57"/>
                </a:solidFill>
                <a:effectLst/>
                <a:latin typeface="Open Sans"/>
              </a:rPr>
              <a:t>+ d</a:t>
            </a:r>
            <a:r>
              <a:rPr lang="es-ES" sz="1800" b="1" i="1">
                <a:solidFill>
                  <a:srgbClr val="132E57"/>
                </a:solidFill>
                <a:effectLst/>
                <a:latin typeface="Open Sans"/>
              </a:rPr>
              <a:t>X</a:t>
            </a:r>
            <a:r>
              <a:rPr lang="es-ES" sz="1800" b="1" i="1" baseline="-25000">
                <a:solidFill>
                  <a:srgbClr val="132E57"/>
                </a:solidFill>
                <a:effectLst/>
                <a:latin typeface="Open Sans"/>
              </a:rPr>
              <a:t>3</a:t>
            </a:r>
            <a:r>
              <a:rPr lang="es-ES" sz="1800" b="1" i="0">
                <a:solidFill>
                  <a:srgbClr val="132E57"/>
                </a:solidFill>
                <a:effectLst/>
                <a:latin typeface="Open Sans"/>
              </a:rPr>
              <a:t> + ϵ</a:t>
            </a:r>
            <a:endParaRPr lang="en-US" sz="1800"/>
          </a:p>
          <a:p>
            <a:pPr marL="0" indent="0">
              <a:lnSpc>
                <a:spcPct val="170000"/>
              </a:lnSpc>
              <a:buNone/>
            </a:pPr>
            <a:endParaRPr lang="en-PK" sz="1800"/>
          </a:p>
        </p:txBody>
      </p:sp>
    </p:spTree>
    <p:extLst>
      <p:ext uri="{BB962C8B-B14F-4D97-AF65-F5344CB8AC3E}">
        <p14:creationId xmlns:p14="http://schemas.microsoft.com/office/powerpoint/2010/main" val="3170773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8BDF7E-9839-4F64-AED2-97C2F2DB563F}"/>
              </a:ext>
            </a:extLst>
          </p:cNvPr>
          <p:cNvSpPr>
            <a:spLocks noGrp="1"/>
          </p:cNvSpPr>
          <p:nvPr>
            <p:ph type="title"/>
          </p:nvPr>
        </p:nvSpPr>
        <p:spPr>
          <a:xfrm>
            <a:off x="838201" y="643467"/>
            <a:ext cx="3888526" cy="1800526"/>
          </a:xfrm>
        </p:spPr>
        <p:txBody>
          <a:bodyPr>
            <a:normAutofit/>
          </a:bodyPr>
          <a:lstStyle/>
          <a:p>
            <a:r>
              <a:rPr lang="en-US" sz="2400" b="1"/>
              <a:t>Data Analysis</a:t>
            </a:r>
            <a:endParaRPr lang="en-PK" sz="2400" b="1"/>
          </a:p>
        </p:txBody>
      </p:sp>
      <p:sp>
        <p:nvSpPr>
          <p:cNvPr id="3" name="Content Placeholder 2">
            <a:extLst>
              <a:ext uri="{FF2B5EF4-FFF2-40B4-BE49-F238E27FC236}">
                <a16:creationId xmlns:a16="http://schemas.microsoft.com/office/drawing/2014/main" id="{2F1A806C-B2D3-4F3A-9B7B-76D4411C0F9E}"/>
              </a:ext>
            </a:extLst>
          </p:cNvPr>
          <p:cNvSpPr>
            <a:spLocks noGrp="1"/>
          </p:cNvSpPr>
          <p:nvPr>
            <p:ph idx="1"/>
          </p:nvPr>
        </p:nvSpPr>
        <p:spPr>
          <a:xfrm>
            <a:off x="838200" y="1994731"/>
            <a:ext cx="4667249" cy="3553581"/>
          </a:xfrm>
        </p:spPr>
        <p:txBody>
          <a:bodyPr>
            <a:normAutofit lnSpcReduction="10000"/>
          </a:bodyPr>
          <a:lstStyle/>
          <a:p>
            <a:pPr marL="0" indent="0">
              <a:lnSpc>
                <a:spcPct val="160000"/>
              </a:lnSpc>
              <a:buNone/>
            </a:pPr>
            <a:r>
              <a:rPr lang="en-US" sz="2000" b="1"/>
              <a:t>Regression Analysis</a:t>
            </a:r>
            <a:endParaRPr lang="en-US" sz="2000"/>
          </a:p>
          <a:p>
            <a:pPr marL="0" indent="0">
              <a:lnSpc>
                <a:spcPct val="160000"/>
              </a:lnSpc>
              <a:buNone/>
            </a:pPr>
            <a:r>
              <a:rPr lang="en-US" sz="2000"/>
              <a:t>In this model, we have used multiple regression to explain how stress levels among college students are impacted by total screen time, time spent in physical activity, mode of study and student status.</a:t>
            </a:r>
          </a:p>
          <a:p>
            <a:pPr>
              <a:lnSpc>
                <a:spcPct val="160000"/>
              </a:lnSpc>
            </a:pPr>
            <a:endParaRPr lang="en-PK" sz="2000"/>
          </a:p>
        </p:txBody>
      </p:sp>
      <p:pic>
        <p:nvPicPr>
          <p:cNvPr id="7" name="Picture 6" descr="Table&#10;&#10;Description automatically generated">
            <a:extLst>
              <a:ext uri="{FF2B5EF4-FFF2-40B4-BE49-F238E27FC236}">
                <a16:creationId xmlns:a16="http://schemas.microsoft.com/office/drawing/2014/main" id="{BB0767BC-48FB-42AA-8E78-B43B494F220F}"/>
              </a:ext>
            </a:extLst>
          </p:cNvPr>
          <p:cNvPicPr>
            <a:picLocks noChangeAspect="1"/>
          </p:cNvPicPr>
          <p:nvPr/>
        </p:nvPicPr>
        <p:blipFill rotWithShape="1">
          <a:blip r:embed="rId2"/>
          <a:srcRect b="2701"/>
          <a:stretch/>
        </p:blipFill>
        <p:spPr>
          <a:xfrm>
            <a:off x="5962785" y="1411549"/>
            <a:ext cx="5700183" cy="4034901"/>
          </a:xfrm>
          <a:prstGeom prst="rect">
            <a:avLst/>
          </a:prstGeom>
        </p:spPr>
      </p:pic>
    </p:spTree>
    <p:extLst>
      <p:ext uri="{BB962C8B-B14F-4D97-AF65-F5344CB8AC3E}">
        <p14:creationId xmlns:p14="http://schemas.microsoft.com/office/powerpoint/2010/main" val="2395424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DF7E-9839-4F64-AED2-97C2F2DB563F}"/>
              </a:ext>
            </a:extLst>
          </p:cNvPr>
          <p:cNvSpPr>
            <a:spLocks noGrp="1"/>
          </p:cNvSpPr>
          <p:nvPr>
            <p:ph type="title"/>
          </p:nvPr>
        </p:nvSpPr>
        <p:spPr>
          <a:xfrm>
            <a:off x="838200" y="365126"/>
            <a:ext cx="10515600" cy="673100"/>
          </a:xfrm>
        </p:spPr>
        <p:txBody>
          <a:bodyPr>
            <a:normAutofit/>
          </a:bodyPr>
          <a:lstStyle/>
          <a:p>
            <a:r>
              <a:rPr lang="en-US" sz="2800" b="1"/>
              <a:t>Data Analysis</a:t>
            </a:r>
            <a:endParaRPr lang="en-PK" sz="2800" b="1"/>
          </a:p>
        </p:txBody>
      </p:sp>
      <p:sp>
        <p:nvSpPr>
          <p:cNvPr id="3" name="Content Placeholder 2">
            <a:extLst>
              <a:ext uri="{FF2B5EF4-FFF2-40B4-BE49-F238E27FC236}">
                <a16:creationId xmlns:a16="http://schemas.microsoft.com/office/drawing/2014/main" id="{2F1A806C-B2D3-4F3A-9B7B-76D4411C0F9E}"/>
              </a:ext>
            </a:extLst>
          </p:cNvPr>
          <p:cNvSpPr>
            <a:spLocks noGrp="1"/>
          </p:cNvSpPr>
          <p:nvPr>
            <p:ph idx="1"/>
          </p:nvPr>
        </p:nvSpPr>
        <p:spPr>
          <a:xfrm>
            <a:off x="904875" y="1268729"/>
            <a:ext cx="10515600" cy="4760595"/>
          </a:xfrm>
        </p:spPr>
        <p:txBody>
          <a:bodyPr vert="horz" lIns="91440" tIns="45720" rIns="91440" bIns="45720" rtlCol="0" anchor="t">
            <a:noAutofit/>
          </a:bodyPr>
          <a:lstStyle/>
          <a:p>
            <a:pPr marL="0" indent="0">
              <a:lnSpc>
                <a:spcPct val="170000"/>
              </a:lnSpc>
              <a:buNone/>
            </a:pPr>
            <a:r>
              <a:rPr lang="en-US" sz="1800" b="1">
                <a:ea typeface="+mn-lt"/>
                <a:cs typeface="+mn-lt"/>
              </a:rPr>
              <a:t>What is ANOVA?</a:t>
            </a:r>
            <a:endParaRPr lang="en-US"/>
          </a:p>
          <a:p>
            <a:pPr>
              <a:lnSpc>
                <a:spcPct val="170000"/>
              </a:lnSpc>
            </a:pPr>
            <a:r>
              <a:rPr lang="en-US" sz="1800">
                <a:ea typeface="+mn-lt"/>
                <a:cs typeface="+mn-lt"/>
              </a:rPr>
              <a:t>ANOVA stands for analysis of variance, a statistical test used to determine whether there are any statistically significant differences between the means of three or more independent groups</a:t>
            </a:r>
            <a:endParaRPr lang="en-US"/>
          </a:p>
          <a:p>
            <a:pPr>
              <a:lnSpc>
                <a:spcPct val="170000"/>
              </a:lnSpc>
            </a:pPr>
            <a:r>
              <a:rPr lang="en-US" sz="1800">
                <a:ea typeface="+mn-lt"/>
                <a:cs typeface="+mn-lt"/>
              </a:rPr>
              <a:t>Response variable: Continuous</a:t>
            </a:r>
            <a:endParaRPr lang="en-US"/>
          </a:p>
          <a:p>
            <a:pPr marL="0" indent="0">
              <a:buNone/>
            </a:pPr>
            <a:r>
              <a:rPr lang="en-US" sz="1800">
                <a:ea typeface="+mn-lt"/>
                <a:cs typeface="+mn-lt"/>
              </a:rPr>
              <a:t>   Predictor: Categorical factor</a:t>
            </a:r>
            <a:endParaRPr lang="en-US"/>
          </a:p>
          <a:p>
            <a:r>
              <a:rPr lang="en-US" sz="1800">
                <a:ea typeface="+mn-lt"/>
                <a:cs typeface="+mn-lt"/>
              </a:rPr>
              <a:t>Pre-requisites:</a:t>
            </a:r>
            <a:endParaRPr lang="en-US"/>
          </a:p>
          <a:p>
            <a:pPr lvl="1"/>
            <a:r>
              <a:rPr lang="en-US" sz="1400">
                <a:ea typeface="+mn-lt"/>
                <a:cs typeface="+mn-lt"/>
              </a:rPr>
              <a:t>Each observation should be independent</a:t>
            </a:r>
            <a:endParaRPr lang="en-US" sz="1400"/>
          </a:p>
          <a:p>
            <a:pPr lvl="1"/>
            <a:r>
              <a:rPr lang="en-US" sz="1400">
                <a:ea typeface="+mn-lt"/>
                <a:cs typeface="+mn-lt"/>
              </a:rPr>
              <a:t>It is assumed that the groups have equal standard deviations</a:t>
            </a:r>
            <a:endParaRPr lang="en-US"/>
          </a:p>
          <a:p>
            <a:pPr lvl="1"/>
            <a:r>
              <a:rPr lang="en-US" sz="1400">
                <a:solidFill>
                  <a:srgbClr val="000000"/>
                </a:solidFill>
                <a:ea typeface="+mn-lt"/>
                <a:cs typeface="+mn-lt"/>
              </a:rPr>
              <a:t>Sample data should be from a normal population or n &gt; 15</a:t>
            </a:r>
            <a:endParaRPr lang="en-US"/>
          </a:p>
          <a:p>
            <a:pPr lvl="1"/>
            <a:endParaRPr lang="en-US" sz="1400"/>
          </a:p>
        </p:txBody>
      </p:sp>
    </p:spTree>
    <p:extLst>
      <p:ext uri="{BB962C8B-B14F-4D97-AF65-F5344CB8AC3E}">
        <p14:creationId xmlns:p14="http://schemas.microsoft.com/office/powerpoint/2010/main" val="1408777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8BDF7E-9839-4F64-AED2-97C2F2DB563F}"/>
              </a:ext>
            </a:extLst>
          </p:cNvPr>
          <p:cNvSpPr>
            <a:spLocks noGrp="1"/>
          </p:cNvSpPr>
          <p:nvPr>
            <p:ph type="title"/>
          </p:nvPr>
        </p:nvSpPr>
        <p:spPr>
          <a:xfrm>
            <a:off x="838200" y="36891"/>
            <a:ext cx="3888526" cy="1800526"/>
          </a:xfrm>
        </p:spPr>
        <p:txBody>
          <a:bodyPr>
            <a:normAutofit/>
          </a:bodyPr>
          <a:lstStyle/>
          <a:p>
            <a:r>
              <a:rPr lang="en-US" sz="2400" b="1"/>
              <a:t>Data Analysis</a:t>
            </a:r>
            <a:endParaRPr lang="en-PK" sz="2400" b="1"/>
          </a:p>
        </p:txBody>
      </p:sp>
      <p:sp>
        <p:nvSpPr>
          <p:cNvPr id="3" name="Content Placeholder 2">
            <a:extLst>
              <a:ext uri="{FF2B5EF4-FFF2-40B4-BE49-F238E27FC236}">
                <a16:creationId xmlns:a16="http://schemas.microsoft.com/office/drawing/2014/main" id="{2F1A806C-B2D3-4F3A-9B7B-76D4411C0F9E}"/>
              </a:ext>
            </a:extLst>
          </p:cNvPr>
          <p:cNvSpPr>
            <a:spLocks noGrp="1"/>
          </p:cNvSpPr>
          <p:nvPr>
            <p:ph idx="1"/>
          </p:nvPr>
        </p:nvSpPr>
        <p:spPr>
          <a:xfrm>
            <a:off x="897677" y="1467003"/>
            <a:ext cx="4667249" cy="3553581"/>
          </a:xfrm>
        </p:spPr>
        <p:txBody>
          <a:bodyPr>
            <a:noAutofit/>
          </a:bodyPr>
          <a:lstStyle/>
          <a:p>
            <a:pPr marL="0" indent="0">
              <a:lnSpc>
                <a:spcPct val="160000"/>
              </a:lnSpc>
              <a:buNone/>
            </a:pPr>
            <a:r>
              <a:rPr lang="en-US" sz="1800" b="1"/>
              <a:t>ANOVA</a:t>
            </a:r>
            <a:endParaRPr lang="en-US" sz="1800"/>
          </a:p>
          <a:p>
            <a:pPr marL="0" indent="0" algn="l" rtl="0" eaLnBrk="1" fontAlgn="t" latinLnBrk="0" hangingPunct="1">
              <a:spcBef>
                <a:spcPts val="0"/>
              </a:spcBef>
              <a:spcAft>
                <a:spcPts val="0"/>
              </a:spcAft>
              <a:buNone/>
            </a:pPr>
            <a:r>
              <a:rPr lang="en-US" sz="1800" b="0" i="0" u="none" strike="noStrike" kern="1200">
                <a:solidFill>
                  <a:srgbClr val="000000"/>
                </a:solidFill>
                <a:effectLst/>
              </a:rPr>
              <a:t>Test 1: Stress vs. Mode of Study</a:t>
            </a:r>
          </a:p>
          <a:p>
            <a:pPr marL="0" indent="0" algn="l" rtl="0" eaLnBrk="1" fontAlgn="t" latinLnBrk="0" hangingPunct="1">
              <a:spcBef>
                <a:spcPts val="0"/>
              </a:spcBef>
              <a:spcAft>
                <a:spcPts val="0"/>
              </a:spcAft>
              <a:buNone/>
            </a:pPr>
            <a:endParaRPr lang="en-US" sz="1800" b="0" i="0" u="none" strike="noStrike" kern="1200">
              <a:solidFill>
                <a:srgbClr val="000000"/>
              </a:solidFill>
              <a:effectLst/>
            </a:endParaRPr>
          </a:p>
          <a:p>
            <a:pPr marL="0" indent="0" algn="l" rtl="0" eaLnBrk="1" fontAlgn="t" latinLnBrk="0" hangingPunct="1">
              <a:lnSpc>
                <a:spcPct val="150000"/>
              </a:lnSpc>
              <a:spcBef>
                <a:spcPts val="0"/>
              </a:spcBef>
              <a:spcAft>
                <a:spcPts val="0"/>
              </a:spcAft>
              <a:buNone/>
            </a:pPr>
            <a:r>
              <a:rPr lang="en-US" sz="1800" b="0" i="0" u="none" strike="noStrike" kern="1200">
                <a:solidFill>
                  <a:srgbClr val="000000"/>
                </a:solidFill>
                <a:effectLst/>
              </a:rPr>
              <a:t>Null hypothesis</a:t>
            </a:r>
            <a:r>
              <a:rPr lang="en-US" sz="1800"/>
              <a:t>: </a:t>
            </a:r>
            <a:r>
              <a:rPr lang="en-US" sz="1800" b="0" i="0" u="none" strike="noStrike" kern="1200">
                <a:solidFill>
                  <a:srgbClr val="000000"/>
                </a:solidFill>
                <a:effectLst/>
              </a:rPr>
              <a:t>All means are equal</a:t>
            </a:r>
            <a:endParaRPr lang="en-PK" sz="1800" b="0" i="0" u="none" strike="noStrike">
              <a:effectLst/>
            </a:endParaRPr>
          </a:p>
          <a:p>
            <a:pPr marL="0" indent="0" algn="l" rtl="0" eaLnBrk="1" fontAlgn="t" latinLnBrk="0" hangingPunct="1">
              <a:lnSpc>
                <a:spcPct val="150000"/>
              </a:lnSpc>
              <a:spcBef>
                <a:spcPts val="0"/>
              </a:spcBef>
              <a:spcAft>
                <a:spcPts val="0"/>
              </a:spcAft>
              <a:buNone/>
            </a:pPr>
            <a:r>
              <a:rPr lang="en-US" sz="1800" b="0" i="0" u="none" strike="noStrike" kern="1200">
                <a:solidFill>
                  <a:srgbClr val="000000"/>
                </a:solidFill>
                <a:effectLst/>
              </a:rPr>
              <a:t>Alternative hypothesis</a:t>
            </a:r>
            <a:r>
              <a:rPr lang="en-US" sz="1800"/>
              <a:t>: </a:t>
            </a:r>
            <a:r>
              <a:rPr lang="en-US" sz="1800" b="0" i="0" u="none" strike="noStrike" kern="1200">
                <a:solidFill>
                  <a:srgbClr val="000000"/>
                </a:solidFill>
                <a:effectLst/>
              </a:rPr>
              <a:t>Not all means are equal</a:t>
            </a:r>
            <a:endParaRPr lang="en-PK" sz="1800" b="0" i="0" u="none" strike="noStrike">
              <a:effectLst/>
            </a:endParaRPr>
          </a:p>
          <a:p>
            <a:pPr marL="0" indent="0" algn="l" rtl="0" eaLnBrk="1" fontAlgn="t" latinLnBrk="0" hangingPunct="1">
              <a:lnSpc>
                <a:spcPct val="150000"/>
              </a:lnSpc>
              <a:spcBef>
                <a:spcPts val="0"/>
              </a:spcBef>
              <a:spcAft>
                <a:spcPts val="0"/>
              </a:spcAft>
              <a:buNone/>
            </a:pPr>
            <a:r>
              <a:rPr lang="en-US" sz="1800" b="0" i="0" u="none" strike="noStrike" kern="1200">
                <a:solidFill>
                  <a:srgbClr val="000000"/>
                </a:solidFill>
                <a:effectLst/>
              </a:rPr>
              <a:t>Significance level</a:t>
            </a:r>
            <a:r>
              <a:rPr lang="en-US" sz="1800"/>
              <a:t>: </a:t>
            </a:r>
            <a:r>
              <a:rPr lang="el-GR" sz="1800" b="0" i="0" u="none" strike="noStrike" kern="1200">
                <a:solidFill>
                  <a:srgbClr val="000000"/>
                </a:solidFill>
                <a:effectLst/>
              </a:rPr>
              <a:t>α = 0.05</a:t>
            </a:r>
            <a:endParaRPr lang="en-US" sz="1800" b="0" i="0" u="none" strike="noStrike" kern="1200">
              <a:solidFill>
                <a:srgbClr val="000000"/>
              </a:solidFill>
              <a:effectLst/>
            </a:endParaRPr>
          </a:p>
          <a:p>
            <a:pPr marL="0" indent="0" algn="l" rtl="0" eaLnBrk="1" fontAlgn="t" latinLnBrk="0" hangingPunct="1">
              <a:lnSpc>
                <a:spcPct val="150000"/>
              </a:lnSpc>
              <a:spcBef>
                <a:spcPts val="0"/>
              </a:spcBef>
              <a:spcAft>
                <a:spcPts val="0"/>
              </a:spcAft>
              <a:buNone/>
            </a:pPr>
            <a:endParaRPr lang="en-US" sz="1800">
              <a:solidFill>
                <a:srgbClr val="000000"/>
              </a:solidFill>
            </a:endParaRPr>
          </a:p>
          <a:p>
            <a:pPr algn="l" rtl="0" eaLnBrk="1" fontAlgn="t" latinLnBrk="0" hangingPunct="1">
              <a:lnSpc>
                <a:spcPct val="150000"/>
              </a:lnSpc>
              <a:spcBef>
                <a:spcPts val="0"/>
              </a:spcBef>
              <a:spcAft>
                <a:spcPts val="0"/>
              </a:spcAft>
              <a:buFont typeface="Wingdings" panose="05000000000000000000" pitchFamily="2" charset="2"/>
              <a:buChar char="Ø"/>
            </a:pPr>
            <a:r>
              <a:rPr lang="en-US" sz="1800">
                <a:solidFill>
                  <a:srgbClr val="000000"/>
                </a:solidFill>
              </a:rPr>
              <a:t>P-value &gt; </a:t>
            </a:r>
            <a:r>
              <a:rPr lang="el-GR" sz="1800">
                <a:solidFill>
                  <a:srgbClr val="000000"/>
                </a:solidFill>
              </a:rPr>
              <a:t>α</a:t>
            </a:r>
            <a:r>
              <a:rPr lang="en-US" sz="1800">
                <a:solidFill>
                  <a:srgbClr val="000000"/>
                </a:solidFill>
              </a:rPr>
              <a:t>: We fail to reject the null hypothesis; the differences between the means are not statistically significant</a:t>
            </a:r>
          </a:p>
          <a:p>
            <a:pPr algn="l" rtl="0" eaLnBrk="1" fontAlgn="t" latinLnBrk="0" hangingPunct="1">
              <a:lnSpc>
                <a:spcPct val="150000"/>
              </a:lnSpc>
              <a:spcBef>
                <a:spcPts val="0"/>
              </a:spcBef>
              <a:spcAft>
                <a:spcPts val="0"/>
              </a:spcAft>
              <a:buFont typeface="Wingdings" panose="05000000000000000000" pitchFamily="2" charset="2"/>
              <a:buChar char="Ø"/>
            </a:pPr>
            <a:endParaRPr lang="en-US" sz="1800">
              <a:solidFill>
                <a:srgbClr val="000000"/>
              </a:solidFill>
            </a:endParaRPr>
          </a:p>
          <a:p>
            <a:pPr algn="l" rtl="0" eaLnBrk="1" fontAlgn="t" latinLnBrk="0" hangingPunct="1">
              <a:lnSpc>
                <a:spcPct val="150000"/>
              </a:lnSpc>
              <a:spcBef>
                <a:spcPts val="0"/>
              </a:spcBef>
              <a:spcAft>
                <a:spcPts val="0"/>
              </a:spcAft>
              <a:buFont typeface="Wingdings" panose="05000000000000000000" pitchFamily="2" charset="2"/>
              <a:buChar char="Ø"/>
            </a:pPr>
            <a:endParaRPr lang="en-PK" sz="1800">
              <a:solidFill>
                <a:srgbClr val="000000"/>
              </a:solidFill>
            </a:endParaRPr>
          </a:p>
          <a:p>
            <a:pPr>
              <a:lnSpc>
                <a:spcPct val="160000"/>
              </a:lnSpc>
            </a:pPr>
            <a:endParaRPr lang="en-PK" sz="1800"/>
          </a:p>
        </p:txBody>
      </p:sp>
      <p:pic>
        <p:nvPicPr>
          <p:cNvPr id="5" name="Picture 4">
            <a:extLst>
              <a:ext uri="{FF2B5EF4-FFF2-40B4-BE49-F238E27FC236}">
                <a16:creationId xmlns:a16="http://schemas.microsoft.com/office/drawing/2014/main" id="{48DFF5A2-2DA8-4712-8951-25BD1A447389}"/>
              </a:ext>
            </a:extLst>
          </p:cNvPr>
          <p:cNvPicPr>
            <a:picLocks noChangeAspect="1"/>
          </p:cNvPicPr>
          <p:nvPr/>
        </p:nvPicPr>
        <p:blipFill>
          <a:blip r:embed="rId2"/>
          <a:stretch>
            <a:fillRect/>
          </a:stretch>
        </p:blipFill>
        <p:spPr>
          <a:xfrm>
            <a:off x="5749130" y="937154"/>
            <a:ext cx="5892264" cy="1834717"/>
          </a:xfrm>
          <a:prstGeom prst="rect">
            <a:avLst/>
          </a:prstGeom>
        </p:spPr>
      </p:pic>
      <p:pic>
        <p:nvPicPr>
          <p:cNvPr id="6" name="Picture 5">
            <a:extLst>
              <a:ext uri="{FF2B5EF4-FFF2-40B4-BE49-F238E27FC236}">
                <a16:creationId xmlns:a16="http://schemas.microsoft.com/office/drawing/2014/main" id="{78EEB771-0AEB-4AFE-BD74-E32537472FDE}"/>
              </a:ext>
            </a:extLst>
          </p:cNvPr>
          <p:cNvPicPr>
            <a:picLocks noChangeAspect="1"/>
          </p:cNvPicPr>
          <p:nvPr/>
        </p:nvPicPr>
        <p:blipFill>
          <a:blip r:embed="rId3"/>
          <a:stretch>
            <a:fillRect/>
          </a:stretch>
        </p:blipFill>
        <p:spPr>
          <a:xfrm>
            <a:off x="5749130" y="2914271"/>
            <a:ext cx="6105525" cy="1714500"/>
          </a:xfrm>
          <a:prstGeom prst="rect">
            <a:avLst/>
          </a:prstGeom>
        </p:spPr>
      </p:pic>
    </p:spTree>
    <p:extLst>
      <p:ext uri="{BB962C8B-B14F-4D97-AF65-F5344CB8AC3E}">
        <p14:creationId xmlns:p14="http://schemas.microsoft.com/office/powerpoint/2010/main" val="1938264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8BDF7E-9839-4F64-AED2-97C2F2DB563F}"/>
              </a:ext>
            </a:extLst>
          </p:cNvPr>
          <p:cNvSpPr>
            <a:spLocks noGrp="1"/>
          </p:cNvSpPr>
          <p:nvPr>
            <p:ph type="title"/>
          </p:nvPr>
        </p:nvSpPr>
        <p:spPr>
          <a:xfrm>
            <a:off x="838200" y="36891"/>
            <a:ext cx="3888526" cy="1800526"/>
          </a:xfrm>
        </p:spPr>
        <p:txBody>
          <a:bodyPr>
            <a:normAutofit/>
          </a:bodyPr>
          <a:lstStyle/>
          <a:p>
            <a:r>
              <a:rPr lang="en-US" sz="2400" b="1"/>
              <a:t>Data Analysis</a:t>
            </a:r>
            <a:endParaRPr lang="en-PK" sz="2400" b="1"/>
          </a:p>
        </p:txBody>
      </p:sp>
      <p:sp>
        <p:nvSpPr>
          <p:cNvPr id="3" name="Content Placeholder 2">
            <a:extLst>
              <a:ext uri="{FF2B5EF4-FFF2-40B4-BE49-F238E27FC236}">
                <a16:creationId xmlns:a16="http://schemas.microsoft.com/office/drawing/2014/main" id="{2F1A806C-B2D3-4F3A-9B7B-76D4411C0F9E}"/>
              </a:ext>
            </a:extLst>
          </p:cNvPr>
          <p:cNvSpPr>
            <a:spLocks noGrp="1"/>
          </p:cNvSpPr>
          <p:nvPr>
            <p:ph idx="1"/>
          </p:nvPr>
        </p:nvSpPr>
        <p:spPr>
          <a:xfrm>
            <a:off x="897677" y="1467003"/>
            <a:ext cx="4667249" cy="3553581"/>
          </a:xfrm>
        </p:spPr>
        <p:txBody>
          <a:bodyPr>
            <a:noAutofit/>
          </a:bodyPr>
          <a:lstStyle/>
          <a:p>
            <a:pPr marL="0" indent="0">
              <a:lnSpc>
                <a:spcPct val="160000"/>
              </a:lnSpc>
              <a:buNone/>
            </a:pPr>
            <a:r>
              <a:rPr lang="en-US" sz="1800" b="1"/>
              <a:t>ANOVA</a:t>
            </a:r>
            <a:endParaRPr lang="en-US" sz="1800"/>
          </a:p>
          <a:p>
            <a:pPr marL="0" indent="0" algn="l" rtl="0" eaLnBrk="1" fontAlgn="t" latinLnBrk="0" hangingPunct="1">
              <a:spcBef>
                <a:spcPts val="0"/>
              </a:spcBef>
              <a:spcAft>
                <a:spcPts val="0"/>
              </a:spcAft>
              <a:buNone/>
            </a:pPr>
            <a:r>
              <a:rPr lang="en-US" sz="1800" b="0" i="0" u="none" strike="noStrike" kern="1200">
                <a:solidFill>
                  <a:srgbClr val="000000"/>
                </a:solidFill>
                <a:effectLst/>
              </a:rPr>
              <a:t>Test 2: Stress vs. Level of Study</a:t>
            </a:r>
          </a:p>
          <a:p>
            <a:pPr marL="0" indent="0" algn="l" rtl="0" eaLnBrk="1" fontAlgn="t" latinLnBrk="0" hangingPunct="1">
              <a:spcBef>
                <a:spcPts val="0"/>
              </a:spcBef>
              <a:spcAft>
                <a:spcPts val="0"/>
              </a:spcAft>
              <a:buNone/>
            </a:pPr>
            <a:endParaRPr lang="en-US" sz="1800" b="0" i="0" u="none" strike="noStrike" kern="1200">
              <a:solidFill>
                <a:srgbClr val="000000"/>
              </a:solidFill>
              <a:effectLst/>
            </a:endParaRPr>
          </a:p>
          <a:p>
            <a:pPr marL="0" indent="0" algn="l" rtl="0" eaLnBrk="1" fontAlgn="t" latinLnBrk="0" hangingPunct="1">
              <a:lnSpc>
                <a:spcPct val="150000"/>
              </a:lnSpc>
              <a:spcBef>
                <a:spcPts val="0"/>
              </a:spcBef>
              <a:spcAft>
                <a:spcPts val="0"/>
              </a:spcAft>
              <a:buNone/>
            </a:pPr>
            <a:r>
              <a:rPr lang="en-US" sz="1800" b="0" i="0" u="none" strike="noStrike" kern="1200">
                <a:solidFill>
                  <a:srgbClr val="000000"/>
                </a:solidFill>
                <a:effectLst/>
              </a:rPr>
              <a:t>Null hypothesis</a:t>
            </a:r>
            <a:r>
              <a:rPr lang="en-US" sz="1800"/>
              <a:t>: </a:t>
            </a:r>
            <a:r>
              <a:rPr lang="en-US" sz="1800" b="0" i="0" u="none" strike="noStrike" kern="1200">
                <a:solidFill>
                  <a:srgbClr val="000000"/>
                </a:solidFill>
                <a:effectLst/>
              </a:rPr>
              <a:t>All means are equal</a:t>
            </a:r>
            <a:endParaRPr lang="en-PK" sz="1800" b="0" i="0" u="none" strike="noStrike">
              <a:effectLst/>
            </a:endParaRPr>
          </a:p>
          <a:p>
            <a:pPr marL="0" indent="0" algn="l" rtl="0" eaLnBrk="1" fontAlgn="t" latinLnBrk="0" hangingPunct="1">
              <a:lnSpc>
                <a:spcPct val="150000"/>
              </a:lnSpc>
              <a:spcBef>
                <a:spcPts val="0"/>
              </a:spcBef>
              <a:spcAft>
                <a:spcPts val="0"/>
              </a:spcAft>
              <a:buNone/>
            </a:pPr>
            <a:r>
              <a:rPr lang="en-US" sz="1800" b="0" i="0" u="none" strike="noStrike" kern="1200">
                <a:solidFill>
                  <a:srgbClr val="000000"/>
                </a:solidFill>
                <a:effectLst/>
              </a:rPr>
              <a:t>Alternative hypothesis</a:t>
            </a:r>
            <a:r>
              <a:rPr lang="en-US" sz="1800"/>
              <a:t>: </a:t>
            </a:r>
            <a:r>
              <a:rPr lang="en-US" sz="1800" b="0" i="0" u="none" strike="noStrike" kern="1200">
                <a:solidFill>
                  <a:srgbClr val="000000"/>
                </a:solidFill>
                <a:effectLst/>
              </a:rPr>
              <a:t>Not all means are equal</a:t>
            </a:r>
            <a:endParaRPr lang="en-PK" sz="1800" b="0" i="0" u="none" strike="noStrike">
              <a:effectLst/>
            </a:endParaRPr>
          </a:p>
          <a:p>
            <a:pPr marL="0" indent="0" algn="l" rtl="0" eaLnBrk="1" fontAlgn="t" latinLnBrk="0" hangingPunct="1">
              <a:lnSpc>
                <a:spcPct val="150000"/>
              </a:lnSpc>
              <a:spcBef>
                <a:spcPts val="0"/>
              </a:spcBef>
              <a:spcAft>
                <a:spcPts val="0"/>
              </a:spcAft>
              <a:buNone/>
            </a:pPr>
            <a:r>
              <a:rPr lang="en-US" sz="1800" b="0" i="0" u="none" strike="noStrike" kern="1200">
                <a:solidFill>
                  <a:srgbClr val="000000"/>
                </a:solidFill>
                <a:effectLst/>
              </a:rPr>
              <a:t>Significance level</a:t>
            </a:r>
            <a:r>
              <a:rPr lang="en-US" sz="1800"/>
              <a:t>: </a:t>
            </a:r>
            <a:r>
              <a:rPr lang="el-GR" sz="1800" b="0" i="0" u="none" strike="noStrike" kern="1200">
                <a:solidFill>
                  <a:srgbClr val="000000"/>
                </a:solidFill>
                <a:effectLst/>
              </a:rPr>
              <a:t>α = 0.05</a:t>
            </a:r>
            <a:endParaRPr lang="en-US" sz="1800" b="0" i="0" u="none" strike="noStrike" kern="1200">
              <a:solidFill>
                <a:srgbClr val="000000"/>
              </a:solidFill>
              <a:effectLst/>
            </a:endParaRPr>
          </a:p>
          <a:p>
            <a:pPr marL="0" indent="0" algn="l" rtl="0" eaLnBrk="1" fontAlgn="t" latinLnBrk="0" hangingPunct="1">
              <a:lnSpc>
                <a:spcPct val="150000"/>
              </a:lnSpc>
              <a:spcBef>
                <a:spcPts val="0"/>
              </a:spcBef>
              <a:spcAft>
                <a:spcPts val="0"/>
              </a:spcAft>
              <a:buNone/>
            </a:pPr>
            <a:endParaRPr lang="en-US" sz="1800">
              <a:solidFill>
                <a:srgbClr val="000000"/>
              </a:solidFill>
            </a:endParaRPr>
          </a:p>
          <a:p>
            <a:pPr algn="l" rtl="0" eaLnBrk="1" fontAlgn="t" latinLnBrk="0" hangingPunct="1">
              <a:lnSpc>
                <a:spcPct val="150000"/>
              </a:lnSpc>
              <a:spcBef>
                <a:spcPts val="0"/>
              </a:spcBef>
              <a:spcAft>
                <a:spcPts val="0"/>
              </a:spcAft>
              <a:buFont typeface="Wingdings" panose="05000000000000000000" pitchFamily="2" charset="2"/>
              <a:buChar char="Ø"/>
            </a:pPr>
            <a:r>
              <a:rPr lang="en-US" sz="1800">
                <a:solidFill>
                  <a:srgbClr val="000000"/>
                </a:solidFill>
              </a:rPr>
              <a:t>P-value &lt;= </a:t>
            </a:r>
            <a:r>
              <a:rPr lang="el-GR" sz="1800">
                <a:solidFill>
                  <a:srgbClr val="000000"/>
                </a:solidFill>
              </a:rPr>
              <a:t>α</a:t>
            </a:r>
            <a:r>
              <a:rPr lang="en-US" sz="1800">
                <a:solidFill>
                  <a:srgbClr val="000000"/>
                </a:solidFill>
              </a:rPr>
              <a:t>: </a:t>
            </a:r>
            <a:r>
              <a:rPr lang="en-US" sz="1800"/>
              <a:t>We reject the null hypothesis; the differences between some of the means are statistically significant</a:t>
            </a:r>
          </a:p>
          <a:p>
            <a:pPr algn="l" rtl="0" eaLnBrk="1" fontAlgn="t" latinLnBrk="0" hangingPunct="1">
              <a:lnSpc>
                <a:spcPct val="150000"/>
              </a:lnSpc>
              <a:spcBef>
                <a:spcPts val="0"/>
              </a:spcBef>
              <a:spcAft>
                <a:spcPts val="0"/>
              </a:spcAft>
              <a:buFont typeface="Wingdings" panose="05000000000000000000" pitchFamily="2" charset="2"/>
              <a:buChar char="Ø"/>
            </a:pPr>
            <a:endParaRPr lang="en-US" sz="1800"/>
          </a:p>
          <a:p>
            <a:pPr algn="l" rtl="0" eaLnBrk="1" fontAlgn="t" latinLnBrk="0" hangingPunct="1">
              <a:lnSpc>
                <a:spcPct val="150000"/>
              </a:lnSpc>
              <a:spcBef>
                <a:spcPts val="0"/>
              </a:spcBef>
              <a:spcAft>
                <a:spcPts val="0"/>
              </a:spcAft>
              <a:buFont typeface="Wingdings" panose="05000000000000000000" pitchFamily="2" charset="2"/>
              <a:buChar char="Ø"/>
            </a:pPr>
            <a:endParaRPr lang="en-PK" sz="1800"/>
          </a:p>
        </p:txBody>
      </p:sp>
      <p:pic>
        <p:nvPicPr>
          <p:cNvPr id="4" name="Picture 3">
            <a:extLst>
              <a:ext uri="{FF2B5EF4-FFF2-40B4-BE49-F238E27FC236}">
                <a16:creationId xmlns:a16="http://schemas.microsoft.com/office/drawing/2014/main" id="{9BE01CE7-36B9-48AF-8622-CFEDB2313A3A}"/>
              </a:ext>
            </a:extLst>
          </p:cNvPr>
          <p:cNvPicPr>
            <a:picLocks noChangeAspect="1"/>
          </p:cNvPicPr>
          <p:nvPr/>
        </p:nvPicPr>
        <p:blipFill>
          <a:blip r:embed="rId2"/>
          <a:stretch>
            <a:fillRect/>
          </a:stretch>
        </p:blipFill>
        <p:spPr>
          <a:xfrm>
            <a:off x="5750385" y="1185875"/>
            <a:ext cx="5893200" cy="1785440"/>
          </a:xfrm>
          <a:prstGeom prst="rect">
            <a:avLst/>
          </a:prstGeom>
        </p:spPr>
      </p:pic>
      <p:pic>
        <p:nvPicPr>
          <p:cNvPr id="7" name="Picture 6">
            <a:extLst>
              <a:ext uri="{FF2B5EF4-FFF2-40B4-BE49-F238E27FC236}">
                <a16:creationId xmlns:a16="http://schemas.microsoft.com/office/drawing/2014/main" id="{C6309F37-5870-4C9F-8AB7-25AEB388A0B0}"/>
              </a:ext>
            </a:extLst>
          </p:cNvPr>
          <p:cNvPicPr>
            <a:picLocks noChangeAspect="1"/>
          </p:cNvPicPr>
          <p:nvPr/>
        </p:nvPicPr>
        <p:blipFill>
          <a:blip r:embed="rId3"/>
          <a:stretch>
            <a:fillRect/>
          </a:stretch>
        </p:blipFill>
        <p:spPr>
          <a:xfrm>
            <a:off x="5750385" y="3240019"/>
            <a:ext cx="6105600" cy="2432106"/>
          </a:xfrm>
          <a:prstGeom prst="rect">
            <a:avLst/>
          </a:prstGeom>
        </p:spPr>
      </p:pic>
    </p:spTree>
    <p:extLst>
      <p:ext uri="{BB962C8B-B14F-4D97-AF65-F5344CB8AC3E}">
        <p14:creationId xmlns:p14="http://schemas.microsoft.com/office/powerpoint/2010/main" val="3208691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5F745-DF98-4990-9182-2F351B7E7D9A}"/>
              </a:ext>
            </a:extLst>
          </p:cNvPr>
          <p:cNvSpPr>
            <a:spLocks noGrp="1"/>
          </p:cNvSpPr>
          <p:nvPr>
            <p:ph type="title"/>
          </p:nvPr>
        </p:nvSpPr>
        <p:spPr>
          <a:xfrm>
            <a:off x="1019175" y="5365750"/>
            <a:ext cx="10515600" cy="1325563"/>
          </a:xfrm>
        </p:spPr>
        <p:txBody>
          <a:bodyPr>
            <a:normAutofit/>
          </a:bodyPr>
          <a:lstStyle/>
          <a:p>
            <a:r>
              <a:rPr lang="en-US" sz="1800" b="0" i="0" u="none" strike="noStrike">
                <a:solidFill>
                  <a:srgbClr val="000000"/>
                </a:solidFill>
                <a:effectLst/>
                <a:latin typeface="+mn-lt"/>
              </a:rPr>
              <a:t>The total stress level for students studying online Vs. s</a:t>
            </a:r>
            <a:r>
              <a:rPr lang="en-US" sz="1800">
                <a:solidFill>
                  <a:srgbClr val="000000"/>
                </a:solidFill>
                <a:latin typeface="+mn-lt"/>
              </a:rPr>
              <a:t>tudents who are studying hybrid or in-person</a:t>
            </a:r>
            <a:endParaRPr lang="en-US" sz="1800">
              <a:latin typeface="+mn-lt"/>
            </a:endParaRPr>
          </a:p>
        </p:txBody>
      </p:sp>
      <p:graphicFrame>
        <p:nvGraphicFramePr>
          <p:cNvPr id="5" name="Object 4">
            <a:extLst>
              <a:ext uri="{FF2B5EF4-FFF2-40B4-BE49-F238E27FC236}">
                <a16:creationId xmlns:a16="http://schemas.microsoft.com/office/drawing/2014/main" id="{BA00F1FF-8831-41B1-99A7-D513715CBEE6}"/>
              </a:ext>
            </a:extLst>
          </p:cNvPr>
          <p:cNvGraphicFramePr>
            <a:graphicFrameLocks noChangeAspect="1"/>
          </p:cNvGraphicFramePr>
          <p:nvPr>
            <p:extLst>
              <p:ext uri="{D42A27DB-BD31-4B8C-83A1-F6EECF244321}">
                <p14:modId xmlns:p14="http://schemas.microsoft.com/office/powerpoint/2010/main" val="1546387211"/>
              </p:ext>
            </p:extLst>
          </p:nvPr>
        </p:nvGraphicFramePr>
        <p:xfrm>
          <a:off x="2738021" y="1990271"/>
          <a:ext cx="6359525" cy="3222625"/>
        </p:xfrm>
        <a:graphic>
          <a:graphicData uri="http://schemas.openxmlformats.org/presentationml/2006/ole">
            <mc:AlternateContent xmlns:mc="http://schemas.openxmlformats.org/markup-compatibility/2006">
              <mc:Choice xmlns:v="urn:schemas-microsoft-com:vml" Requires="v">
                <p:oleObj spid="_x0000_s30721" name="Worksheet" r:id="rId3" imgW="3657600" imgH="1851873" progId="Excel.Sheet.12">
                  <p:embed/>
                </p:oleObj>
              </mc:Choice>
              <mc:Fallback>
                <p:oleObj name="Worksheet" r:id="rId3" imgW="3657600" imgH="1851873" progId="Excel.Sheet.12">
                  <p:embed/>
                  <p:pic>
                    <p:nvPicPr>
                      <p:cNvPr id="5" name="Object 4">
                        <a:extLst>
                          <a:ext uri="{FF2B5EF4-FFF2-40B4-BE49-F238E27FC236}">
                            <a16:creationId xmlns:a16="http://schemas.microsoft.com/office/drawing/2014/main" id="{BA00F1FF-8831-41B1-99A7-D513715CBEE6}"/>
                          </a:ext>
                        </a:extLst>
                      </p:cNvPr>
                      <p:cNvPicPr/>
                      <p:nvPr/>
                    </p:nvPicPr>
                    <p:blipFill>
                      <a:blip r:embed="rId4"/>
                      <a:stretch>
                        <a:fillRect/>
                      </a:stretch>
                    </p:blipFill>
                    <p:spPr>
                      <a:xfrm>
                        <a:off x="2738021" y="1990271"/>
                        <a:ext cx="6359525" cy="3222625"/>
                      </a:xfrm>
                      <a:prstGeom prst="rect">
                        <a:avLst/>
                      </a:prstGeom>
                      <a:ln>
                        <a:noFill/>
                      </a:ln>
                    </p:spPr>
                  </p:pic>
                </p:oleObj>
              </mc:Fallback>
            </mc:AlternateContent>
          </a:graphicData>
        </a:graphic>
      </p:graphicFrame>
      <p:sp>
        <p:nvSpPr>
          <p:cNvPr id="8" name="TextBox 7">
            <a:extLst>
              <a:ext uri="{FF2B5EF4-FFF2-40B4-BE49-F238E27FC236}">
                <a16:creationId xmlns:a16="http://schemas.microsoft.com/office/drawing/2014/main" id="{556F482F-C713-4EB0-97C7-972D14967541}"/>
              </a:ext>
            </a:extLst>
          </p:cNvPr>
          <p:cNvSpPr txBox="1"/>
          <p:nvPr/>
        </p:nvSpPr>
        <p:spPr>
          <a:xfrm>
            <a:off x="838200" y="1241107"/>
            <a:ext cx="5010150" cy="430887"/>
          </a:xfrm>
          <a:prstGeom prst="rect">
            <a:avLst/>
          </a:prstGeom>
          <a:noFill/>
        </p:spPr>
        <p:txBody>
          <a:bodyPr wrap="square" rtlCol="0">
            <a:spAutoFit/>
          </a:bodyPr>
          <a:lstStyle/>
          <a:p>
            <a:r>
              <a:rPr lang="en-US" sz="2200" b="1">
                <a:solidFill>
                  <a:srgbClr val="000000"/>
                </a:solidFill>
              </a:rPr>
              <a:t>Z</a:t>
            </a:r>
            <a:r>
              <a:rPr lang="en-US" sz="2200" b="1" i="0" u="none" strike="noStrike">
                <a:solidFill>
                  <a:srgbClr val="000000"/>
                </a:solidFill>
                <a:effectLst/>
              </a:rPr>
              <a:t>-Test: Two Sample test for mean</a:t>
            </a:r>
            <a:endParaRPr lang="en-US" sz="2200" b="1"/>
          </a:p>
        </p:txBody>
      </p:sp>
      <p:sp>
        <p:nvSpPr>
          <p:cNvPr id="9" name="Title 1">
            <a:extLst>
              <a:ext uri="{FF2B5EF4-FFF2-40B4-BE49-F238E27FC236}">
                <a16:creationId xmlns:a16="http://schemas.microsoft.com/office/drawing/2014/main" id="{1A0D573F-8592-42B5-85D7-973B6FB7568B}"/>
              </a:ext>
            </a:extLst>
          </p:cNvPr>
          <p:cNvSpPr txBox="1">
            <a:spLocks/>
          </p:cNvSpPr>
          <p:nvPr/>
        </p:nvSpPr>
        <p:spPr>
          <a:xfrm>
            <a:off x="838200" y="36891"/>
            <a:ext cx="3888526" cy="180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a:lstStyle>
          <a:p>
            <a:r>
              <a:rPr lang="en-US" sz="2400" b="1"/>
              <a:t>Data Analysis</a:t>
            </a:r>
            <a:endParaRPr lang="en-PK" sz="2400" b="1"/>
          </a:p>
        </p:txBody>
      </p:sp>
    </p:spTree>
    <p:extLst>
      <p:ext uri="{BB962C8B-B14F-4D97-AF65-F5344CB8AC3E}">
        <p14:creationId xmlns:p14="http://schemas.microsoft.com/office/powerpoint/2010/main" val="2560559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13" name="Rectangle 12">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99F20062-6CF2-42D6-8960-50C207AD6F53}"/>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i="1"/>
              <a:t>Learnings</a:t>
            </a:r>
          </a:p>
        </p:txBody>
      </p:sp>
      <p:pic>
        <p:nvPicPr>
          <p:cNvPr id="8" name="Graphic 7" descr="Books">
            <a:extLst>
              <a:ext uri="{FF2B5EF4-FFF2-40B4-BE49-F238E27FC236}">
                <a16:creationId xmlns:a16="http://schemas.microsoft.com/office/drawing/2014/main" id="{129C3052-17FE-4665-AEC4-A01CA87ECD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3605667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DF7E-9839-4F64-AED2-97C2F2DB563F}"/>
              </a:ext>
            </a:extLst>
          </p:cNvPr>
          <p:cNvSpPr>
            <a:spLocks noGrp="1"/>
          </p:cNvSpPr>
          <p:nvPr>
            <p:ph type="title"/>
          </p:nvPr>
        </p:nvSpPr>
        <p:spPr>
          <a:xfrm>
            <a:off x="838200" y="365126"/>
            <a:ext cx="10515600" cy="673100"/>
          </a:xfrm>
        </p:spPr>
        <p:txBody>
          <a:bodyPr>
            <a:normAutofit/>
          </a:bodyPr>
          <a:lstStyle/>
          <a:p>
            <a:r>
              <a:rPr lang="en-US" sz="2800" b="1"/>
              <a:t>Learnings</a:t>
            </a:r>
            <a:endParaRPr lang="en-PK" sz="2800" b="1"/>
          </a:p>
        </p:txBody>
      </p:sp>
      <p:sp>
        <p:nvSpPr>
          <p:cNvPr id="3" name="Content Placeholder 2">
            <a:extLst>
              <a:ext uri="{FF2B5EF4-FFF2-40B4-BE49-F238E27FC236}">
                <a16:creationId xmlns:a16="http://schemas.microsoft.com/office/drawing/2014/main" id="{2F1A806C-B2D3-4F3A-9B7B-76D4411C0F9E}"/>
              </a:ext>
            </a:extLst>
          </p:cNvPr>
          <p:cNvSpPr>
            <a:spLocks noGrp="1"/>
          </p:cNvSpPr>
          <p:nvPr>
            <p:ph idx="1"/>
          </p:nvPr>
        </p:nvSpPr>
        <p:spPr>
          <a:xfrm>
            <a:off x="495300" y="1268729"/>
            <a:ext cx="10515600" cy="4760595"/>
          </a:xfrm>
        </p:spPr>
        <p:txBody>
          <a:bodyPr>
            <a:noAutofit/>
          </a:bodyPr>
          <a:lstStyle/>
          <a:p>
            <a:pPr lvl="1">
              <a:lnSpc>
                <a:spcPct val="150000"/>
              </a:lnSpc>
            </a:pPr>
            <a:r>
              <a:rPr lang="en-US" sz="1800"/>
              <a:t>Small sample size; a larger sample size can give more insight</a:t>
            </a:r>
          </a:p>
          <a:p>
            <a:pPr lvl="1">
              <a:lnSpc>
                <a:spcPct val="150000"/>
              </a:lnSpc>
            </a:pPr>
            <a:r>
              <a:rPr lang="en-US" sz="1800"/>
              <a:t>Biasness of respondents: Respondents can be biased while responding depending on various factors, self reporting can also impact data</a:t>
            </a:r>
          </a:p>
          <a:p>
            <a:pPr lvl="1">
              <a:lnSpc>
                <a:spcPct val="150000"/>
              </a:lnSpc>
            </a:pPr>
            <a:r>
              <a:rPr lang="en-US" sz="1800"/>
              <a:t>Simplicity of available responses: The stress variable could be spread on a larger scale to give more sensitivity</a:t>
            </a:r>
          </a:p>
          <a:p>
            <a:pPr lvl="1">
              <a:lnSpc>
                <a:spcPct val="150000"/>
              </a:lnSpc>
            </a:pPr>
            <a:r>
              <a:rPr lang="en-US" sz="1800"/>
              <a:t>Various other factors affect stress like personal relationships, financial situation, existence of a close personal network, and health conditions etc.</a:t>
            </a:r>
          </a:p>
        </p:txBody>
      </p:sp>
    </p:spTree>
    <p:extLst>
      <p:ext uri="{BB962C8B-B14F-4D97-AF65-F5344CB8AC3E}">
        <p14:creationId xmlns:p14="http://schemas.microsoft.com/office/powerpoint/2010/main" val="769865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2210244-C4F8-4F56-92C2-211F1BA15A7F}"/>
              </a:ext>
            </a:extLst>
          </p:cNvPr>
          <p:cNvGraphicFramePr>
            <a:graphicFrameLocks noGrp="1"/>
          </p:cNvGraphicFramePr>
          <p:nvPr>
            <p:extLst>
              <p:ext uri="{D42A27DB-BD31-4B8C-83A1-F6EECF244321}">
                <p14:modId xmlns:p14="http://schemas.microsoft.com/office/powerpoint/2010/main" val="3234195474"/>
              </p:ext>
            </p:extLst>
          </p:nvPr>
        </p:nvGraphicFramePr>
        <p:xfrm>
          <a:off x="1641475" y="2062691"/>
          <a:ext cx="8128000" cy="23164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1802737"/>
                    </a:ext>
                  </a:extLst>
                </a:gridCol>
              </a:tblGrid>
              <a:tr h="370840">
                <a:tc>
                  <a:txBody>
                    <a:bodyPr/>
                    <a:lstStyle/>
                    <a:p>
                      <a:pPr algn="ctr"/>
                      <a:r>
                        <a:rPr lang="en-US" sz="3200"/>
                        <a:t>Problem Statement</a:t>
                      </a:r>
                    </a:p>
                  </a:txBody>
                  <a:tcPr/>
                </a:tc>
                <a:extLst>
                  <a:ext uri="{0D108BD9-81ED-4DB2-BD59-A6C34878D82A}">
                    <a16:rowId xmlns:a16="http://schemas.microsoft.com/office/drawing/2014/main" val="2719085509"/>
                  </a:ext>
                </a:extLst>
              </a:tr>
              <a:tr h="370840">
                <a:tc>
                  <a:txBody>
                    <a:bodyPr/>
                    <a:lstStyle/>
                    <a:p>
                      <a:pPr algn="ctr"/>
                      <a:r>
                        <a:rPr lang="en-US" sz="3200"/>
                        <a:t>Data collection &amp; Variables</a:t>
                      </a:r>
                    </a:p>
                  </a:txBody>
                  <a:tcPr/>
                </a:tc>
                <a:extLst>
                  <a:ext uri="{0D108BD9-81ED-4DB2-BD59-A6C34878D82A}">
                    <a16:rowId xmlns:a16="http://schemas.microsoft.com/office/drawing/2014/main" val="1300145577"/>
                  </a:ext>
                </a:extLst>
              </a:tr>
              <a:tr h="370840">
                <a:tc>
                  <a:txBody>
                    <a:bodyPr/>
                    <a:lstStyle/>
                    <a:p>
                      <a:pPr algn="ctr"/>
                      <a:r>
                        <a:rPr lang="en-US" sz="3200"/>
                        <a:t>Data Analysis &amp; Conclusion</a:t>
                      </a:r>
                    </a:p>
                  </a:txBody>
                  <a:tcPr/>
                </a:tc>
                <a:extLst>
                  <a:ext uri="{0D108BD9-81ED-4DB2-BD59-A6C34878D82A}">
                    <a16:rowId xmlns:a16="http://schemas.microsoft.com/office/drawing/2014/main" val="281627716"/>
                  </a:ext>
                </a:extLst>
              </a:tr>
              <a:tr h="370840">
                <a:tc>
                  <a:txBody>
                    <a:bodyPr/>
                    <a:lstStyle/>
                    <a:p>
                      <a:pPr algn="ctr"/>
                      <a:r>
                        <a:rPr lang="en-US" sz="3200"/>
                        <a:t>Learnings</a:t>
                      </a:r>
                      <a:endParaRPr lang="en-PK" sz="3200"/>
                    </a:p>
                  </a:txBody>
                  <a:tcPr/>
                </a:tc>
                <a:extLst>
                  <a:ext uri="{0D108BD9-81ED-4DB2-BD59-A6C34878D82A}">
                    <a16:rowId xmlns:a16="http://schemas.microsoft.com/office/drawing/2014/main" val="3638255097"/>
                  </a:ext>
                </a:extLst>
              </a:tr>
            </a:tbl>
          </a:graphicData>
        </a:graphic>
      </p:graphicFrame>
    </p:spTree>
    <p:extLst>
      <p:ext uri="{BB962C8B-B14F-4D97-AF65-F5344CB8AC3E}">
        <p14:creationId xmlns:p14="http://schemas.microsoft.com/office/powerpoint/2010/main" val="365370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14" name="Rectangle 13">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1DFFABEF-A570-4DE2-9E23-C7D2FA8095C2}"/>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i="1"/>
              <a:t>Problem Statement</a:t>
            </a:r>
          </a:p>
        </p:txBody>
      </p:sp>
      <p:pic>
        <p:nvPicPr>
          <p:cNvPr id="9" name="Graphic 8" descr="Head with Gears">
            <a:extLst>
              <a:ext uri="{FF2B5EF4-FFF2-40B4-BE49-F238E27FC236}">
                <a16:creationId xmlns:a16="http://schemas.microsoft.com/office/drawing/2014/main" id="{22EB391E-E5E8-4FDF-B1D2-61CAD9528D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505719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DF7E-9839-4F64-AED2-97C2F2DB563F}"/>
              </a:ext>
            </a:extLst>
          </p:cNvPr>
          <p:cNvSpPr>
            <a:spLocks noGrp="1"/>
          </p:cNvSpPr>
          <p:nvPr>
            <p:ph type="title"/>
          </p:nvPr>
        </p:nvSpPr>
        <p:spPr>
          <a:xfrm>
            <a:off x="838200" y="365126"/>
            <a:ext cx="10515600" cy="673100"/>
          </a:xfrm>
        </p:spPr>
        <p:txBody>
          <a:bodyPr>
            <a:normAutofit/>
          </a:bodyPr>
          <a:lstStyle/>
          <a:p>
            <a:r>
              <a:rPr lang="en-US" sz="2800" b="1"/>
              <a:t>Problem Statement</a:t>
            </a:r>
            <a:endParaRPr lang="en-PK" sz="2800" b="1"/>
          </a:p>
        </p:txBody>
      </p:sp>
      <p:sp>
        <p:nvSpPr>
          <p:cNvPr id="7" name="Content Placeholder 2">
            <a:extLst>
              <a:ext uri="{FF2B5EF4-FFF2-40B4-BE49-F238E27FC236}">
                <a16:creationId xmlns:a16="http://schemas.microsoft.com/office/drawing/2014/main" id="{2B36BE50-F69E-4376-A74D-933C3680664D}"/>
              </a:ext>
            </a:extLst>
          </p:cNvPr>
          <p:cNvSpPr>
            <a:spLocks noGrp="1"/>
          </p:cNvSpPr>
          <p:nvPr>
            <p:ph idx="1"/>
          </p:nvPr>
        </p:nvSpPr>
        <p:spPr>
          <a:xfrm>
            <a:off x="904875" y="1268730"/>
            <a:ext cx="10515600" cy="4160520"/>
          </a:xfrm>
        </p:spPr>
        <p:txBody>
          <a:bodyPr>
            <a:normAutofit fontScale="92500" lnSpcReduction="20000"/>
          </a:bodyPr>
          <a:lstStyle/>
          <a:p>
            <a:pPr>
              <a:lnSpc>
                <a:spcPct val="170000"/>
              </a:lnSpc>
            </a:pPr>
            <a:r>
              <a:rPr lang="en-US" sz="2000"/>
              <a:t>With the COVID-19 pandemic, enforced lockdowns and social distancing measures; levels of physical activity are expected to have decreased and screen time is expected to have increased.</a:t>
            </a:r>
          </a:p>
          <a:p>
            <a:pPr>
              <a:lnSpc>
                <a:spcPct val="170000"/>
              </a:lnSpc>
            </a:pPr>
            <a:r>
              <a:rPr lang="en-US" sz="2000"/>
              <a:t>In this project we want to analyze how these two factors affect stress levels among college students and do other factors like study load, working hours, mode of study and student status have a significant impact on stress.</a:t>
            </a:r>
          </a:p>
          <a:p>
            <a:pPr marL="0" indent="0">
              <a:lnSpc>
                <a:spcPct val="170000"/>
              </a:lnSpc>
              <a:buNone/>
            </a:pPr>
            <a:endParaRPr lang="en-US" sz="2000" b="1"/>
          </a:p>
          <a:p>
            <a:pPr marL="0" indent="0">
              <a:lnSpc>
                <a:spcPct val="170000"/>
              </a:lnSpc>
              <a:buNone/>
            </a:pPr>
            <a:r>
              <a:rPr lang="en-US" sz="2000" b="1"/>
              <a:t>Do levels of physical activity and screen time affect the stress levels of college students?</a:t>
            </a:r>
          </a:p>
          <a:p>
            <a:pPr marL="0" indent="0">
              <a:lnSpc>
                <a:spcPct val="170000"/>
              </a:lnSpc>
              <a:buNone/>
            </a:pPr>
            <a:endParaRPr lang="en-US" sz="2000"/>
          </a:p>
        </p:txBody>
      </p:sp>
    </p:spTree>
    <p:extLst>
      <p:ext uri="{BB962C8B-B14F-4D97-AF65-F5344CB8AC3E}">
        <p14:creationId xmlns:p14="http://schemas.microsoft.com/office/powerpoint/2010/main" val="1812618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13" name="Rectangle 12">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AD47A90F-6B4A-4117-A5C8-27B6D62ECFA1}"/>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i="1"/>
              <a:t>Data Collection &amp; Variables</a:t>
            </a:r>
          </a:p>
        </p:txBody>
      </p:sp>
      <p:pic>
        <p:nvPicPr>
          <p:cNvPr id="8" name="Graphic 7" descr="Database">
            <a:extLst>
              <a:ext uri="{FF2B5EF4-FFF2-40B4-BE49-F238E27FC236}">
                <a16:creationId xmlns:a16="http://schemas.microsoft.com/office/drawing/2014/main" id="{68061126-B98F-4A9A-BEF3-A5DFB13DEE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6253" y="957860"/>
            <a:ext cx="4942280" cy="4942280"/>
          </a:xfrm>
          <a:prstGeom prst="rect">
            <a:avLst/>
          </a:prstGeom>
        </p:spPr>
      </p:pic>
    </p:spTree>
    <p:extLst>
      <p:ext uri="{BB962C8B-B14F-4D97-AF65-F5344CB8AC3E}">
        <p14:creationId xmlns:p14="http://schemas.microsoft.com/office/powerpoint/2010/main" val="1492553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DF7E-9839-4F64-AED2-97C2F2DB563F}"/>
              </a:ext>
            </a:extLst>
          </p:cNvPr>
          <p:cNvSpPr>
            <a:spLocks noGrp="1"/>
          </p:cNvSpPr>
          <p:nvPr>
            <p:ph type="title"/>
          </p:nvPr>
        </p:nvSpPr>
        <p:spPr>
          <a:xfrm>
            <a:off x="838200" y="365126"/>
            <a:ext cx="10515600" cy="673100"/>
          </a:xfrm>
        </p:spPr>
        <p:txBody>
          <a:bodyPr>
            <a:normAutofit/>
          </a:bodyPr>
          <a:lstStyle/>
          <a:p>
            <a:r>
              <a:rPr lang="en-US" sz="2800" b="1"/>
              <a:t>Data Collection</a:t>
            </a:r>
            <a:endParaRPr lang="en-PK" sz="2800" b="1"/>
          </a:p>
        </p:txBody>
      </p:sp>
      <p:sp>
        <p:nvSpPr>
          <p:cNvPr id="3" name="Content Placeholder 2">
            <a:extLst>
              <a:ext uri="{FF2B5EF4-FFF2-40B4-BE49-F238E27FC236}">
                <a16:creationId xmlns:a16="http://schemas.microsoft.com/office/drawing/2014/main" id="{1FA51F1B-2FB6-4F0B-A43E-9E9FD9D8EC13}"/>
              </a:ext>
            </a:extLst>
          </p:cNvPr>
          <p:cNvSpPr>
            <a:spLocks noGrp="1"/>
          </p:cNvSpPr>
          <p:nvPr>
            <p:ph idx="1"/>
          </p:nvPr>
        </p:nvSpPr>
        <p:spPr>
          <a:xfrm>
            <a:off x="904875" y="1268730"/>
            <a:ext cx="10515600" cy="4160520"/>
          </a:xfrm>
        </p:spPr>
        <p:txBody>
          <a:bodyPr>
            <a:normAutofit/>
          </a:bodyPr>
          <a:lstStyle/>
          <a:p>
            <a:pPr>
              <a:lnSpc>
                <a:spcPct val="150000"/>
              </a:lnSpc>
            </a:pPr>
            <a:r>
              <a:rPr lang="en-US" sz="2000"/>
              <a:t>The data for this project was collected using a survey designed and shared via Google Forms.</a:t>
            </a:r>
          </a:p>
          <a:p>
            <a:pPr>
              <a:lnSpc>
                <a:spcPct val="150000"/>
              </a:lnSpc>
            </a:pPr>
            <a:r>
              <a:rPr lang="en-US" sz="2000"/>
              <a:t>The form was shared with potential respondents via email and social media (LinkedIn/ WhatsApp/Facebook).</a:t>
            </a:r>
          </a:p>
          <a:p>
            <a:pPr>
              <a:lnSpc>
                <a:spcPct val="150000"/>
              </a:lnSpc>
            </a:pPr>
            <a:r>
              <a:rPr lang="en-US" sz="2000"/>
              <a:t>207 people responded to the survey.</a:t>
            </a:r>
          </a:p>
          <a:p>
            <a:pPr>
              <a:lnSpc>
                <a:spcPct val="150000"/>
              </a:lnSpc>
            </a:pPr>
            <a:endParaRPr lang="en-US" sz="2000"/>
          </a:p>
        </p:txBody>
      </p:sp>
    </p:spTree>
    <p:extLst>
      <p:ext uri="{BB962C8B-B14F-4D97-AF65-F5344CB8AC3E}">
        <p14:creationId xmlns:p14="http://schemas.microsoft.com/office/powerpoint/2010/main" val="2273175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DF7E-9839-4F64-AED2-97C2F2DB563F}"/>
              </a:ext>
            </a:extLst>
          </p:cNvPr>
          <p:cNvSpPr>
            <a:spLocks noGrp="1"/>
          </p:cNvSpPr>
          <p:nvPr>
            <p:ph type="title"/>
          </p:nvPr>
        </p:nvSpPr>
        <p:spPr>
          <a:xfrm>
            <a:off x="838200" y="365126"/>
            <a:ext cx="10515600" cy="673100"/>
          </a:xfrm>
        </p:spPr>
        <p:txBody>
          <a:bodyPr>
            <a:normAutofit/>
          </a:bodyPr>
          <a:lstStyle/>
          <a:p>
            <a:r>
              <a:rPr lang="en-US" sz="2800" b="1"/>
              <a:t>Variables</a:t>
            </a:r>
            <a:endParaRPr lang="en-PK" sz="2800" b="1"/>
          </a:p>
        </p:txBody>
      </p:sp>
      <p:sp>
        <p:nvSpPr>
          <p:cNvPr id="3" name="Content Placeholder 2">
            <a:extLst>
              <a:ext uri="{FF2B5EF4-FFF2-40B4-BE49-F238E27FC236}">
                <a16:creationId xmlns:a16="http://schemas.microsoft.com/office/drawing/2014/main" id="{1FA51F1B-2FB6-4F0B-A43E-9E9FD9D8EC13}"/>
              </a:ext>
            </a:extLst>
          </p:cNvPr>
          <p:cNvSpPr>
            <a:spLocks noGrp="1"/>
          </p:cNvSpPr>
          <p:nvPr>
            <p:ph idx="1"/>
          </p:nvPr>
        </p:nvSpPr>
        <p:spPr>
          <a:xfrm>
            <a:off x="904874" y="1268730"/>
            <a:ext cx="10658475" cy="5224144"/>
          </a:xfrm>
        </p:spPr>
        <p:txBody>
          <a:bodyPr>
            <a:normAutofit fontScale="85000" lnSpcReduction="10000"/>
          </a:bodyPr>
          <a:lstStyle/>
          <a:p>
            <a:pPr marL="0" indent="0">
              <a:lnSpc>
                <a:spcPct val="120000"/>
              </a:lnSpc>
              <a:buNone/>
            </a:pPr>
            <a:r>
              <a:rPr lang="en-US" sz="2000"/>
              <a:t>The following variables were included in the analysis:</a:t>
            </a:r>
          </a:p>
          <a:p>
            <a:pPr>
              <a:lnSpc>
                <a:spcPct val="120000"/>
              </a:lnSpc>
            </a:pPr>
            <a:r>
              <a:rPr lang="en-US" sz="2000" b="1"/>
              <a:t>Age</a:t>
            </a:r>
            <a:r>
              <a:rPr lang="en-US" sz="2000"/>
              <a:t>: Age of respondents</a:t>
            </a:r>
          </a:p>
          <a:p>
            <a:pPr>
              <a:lnSpc>
                <a:spcPct val="120000"/>
              </a:lnSpc>
            </a:pPr>
            <a:r>
              <a:rPr lang="en-US" sz="2000" b="1"/>
              <a:t>Credit Hours</a:t>
            </a:r>
            <a:r>
              <a:rPr lang="en-US" sz="2000"/>
              <a:t>: Credit hours taken this semester</a:t>
            </a:r>
          </a:p>
          <a:p>
            <a:pPr>
              <a:lnSpc>
                <a:spcPct val="120000"/>
              </a:lnSpc>
            </a:pPr>
            <a:r>
              <a:rPr lang="en-US" sz="2000" b="1"/>
              <a:t>Studying Time</a:t>
            </a:r>
            <a:r>
              <a:rPr lang="en-US" sz="2000"/>
              <a:t>: Average number of hours spent studying each week</a:t>
            </a:r>
          </a:p>
          <a:p>
            <a:pPr>
              <a:lnSpc>
                <a:spcPct val="120000"/>
              </a:lnSpc>
            </a:pPr>
            <a:r>
              <a:rPr lang="en-US" sz="2000" b="1"/>
              <a:t>Working Hours</a:t>
            </a:r>
            <a:r>
              <a:rPr lang="en-US" sz="2000"/>
              <a:t>: Average number of hours spent working each week</a:t>
            </a:r>
          </a:p>
          <a:p>
            <a:pPr>
              <a:lnSpc>
                <a:spcPct val="120000"/>
              </a:lnSpc>
            </a:pPr>
            <a:r>
              <a:rPr lang="en-US" sz="2000" b="1"/>
              <a:t>Physical Act Hours</a:t>
            </a:r>
            <a:r>
              <a:rPr lang="en-US" sz="2000"/>
              <a:t>: Average number of hours spent on physical activity each week</a:t>
            </a:r>
          </a:p>
          <a:p>
            <a:pPr>
              <a:lnSpc>
                <a:spcPct val="120000"/>
              </a:lnSpc>
            </a:pPr>
            <a:r>
              <a:rPr lang="en-US" sz="2000" b="1"/>
              <a:t>Screen Time Hours</a:t>
            </a:r>
            <a:r>
              <a:rPr lang="en-US" sz="2000"/>
              <a:t>: Average number of screen time hours each week</a:t>
            </a:r>
          </a:p>
          <a:p>
            <a:pPr>
              <a:lnSpc>
                <a:spcPct val="120000"/>
              </a:lnSpc>
            </a:pPr>
            <a:r>
              <a:rPr lang="en-US" sz="2000" b="1"/>
              <a:t>Level of Study</a:t>
            </a:r>
            <a:r>
              <a:rPr lang="en-US" sz="2000"/>
              <a:t>: Level of current study (Undergraduate, Graduate, Post-Graduate, Other) </a:t>
            </a:r>
          </a:p>
          <a:p>
            <a:pPr>
              <a:lnSpc>
                <a:spcPct val="120000"/>
              </a:lnSpc>
            </a:pPr>
            <a:r>
              <a:rPr lang="en-US" sz="2000" b="1"/>
              <a:t>Mode of Study</a:t>
            </a:r>
            <a:r>
              <a:rPr lang="en-US" sz="2000"/>
              <a:t>: Mode of study this semester (In-person, Hybrid, Online (synchronous), Online (asynchronous))</a:t>
            </a:r>
          </a:p>
          <a:p>
            <a:pPr>
              <a:lnSpc>
                <a:spcPct val="120000"/>
              </a:lnSpc>
            </a:pPr>
            <a:r>
              <a:rPr lang="en-US" sz="2000" b="1"/>
              <a:t>Stress</a:t>
            </a:r>
            <a:r>
              <a:rPr lang="en-US" sz="2000"/>
              <a:t>: Stress experienced by the respondent (Scale: 1= Very low, 5= Very High) Calculated as the mean of stress reported due to academics, future prospects and COVID-19 </a:t>
            </a:r>
            <a:endParaRPr lang="en-PK" sz="2000"/>
          </a:p>
        </p:txBody>
      </p:sp>
    </p:spTree>
    <p:extLst>
      <p:ext uri="{BB962C8B-B14F-4D97-AF65-F5344CB8AC3E}">
        <p14:creationId xmlns:p14="http://schemas.microsoft.com/office/powerpoint/2010/main" val="2192230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B8C67-6B90-4B09-86E6-B32AE4A26C3D}"/>
              </a:ext>
            </a:extLst>
          </p:cNvPr>
          <p:cNvSpPr>
            <a:spLocks noGrp="1"/>
          </p:cNvSpPr>
          <p:nvPr>
            <p:ph type="title"/>
          </p:nvPr>
        </p:nvSpPr>
        <p:spPr>
          <a:xfrm>
            <a:off x="838200" y="352458"/>
            <a:ext cx="10515600" cy="842238"/>
          </a:xfrm>
        </p:spPr>
        <p:txBody>
          <a:bodyPr>
            <a:normAutofit/>
          </a:bodyPr>
          <a:lstStyle/>
          <a:p>
            <a:r>
              <a:rPr lang="en-US" sz="2800" b="1"/>
              <a:t>Histogram (Total Stress)</a:t>
            </a:r>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22D3CB85-CD01-48F0-B0BB-B18F818576E4}"/>
                  </a:ext>
                </a:extLst>
              </p:cNvPr>
              <p:cNvGraphicFramePr/>
              <p:nvPr>
                <p:extLst>
                  <p:ext uri="{D42A27DB-BD31-4B8C-83A1-F6EECF244321}">
                    <p14:modId xmlns:p14="http://schemas.microsoft.com/office/powerpoint/2010/main" val="2017053889"/>
                  </p:ext>
                </p:extLst>
              </p:nvPr>
            </p:nvGraphicFramePr>
            <p:xfrm>
              <a:off x="6685935" y="1457632"/>
              <a:ext cx="4340942" cy="268174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22D3CB85-CD01-48F0-B0BB-B18F818576E4}"/>
                  </a:ext>
                </a:extLst>
              </p:cNvPr>
              <p:cNvPicPr>
                <a:picLocks noGrp="1" noRot="1" noChangeAspect="1" noMove="1" noResize="1" noEditPoints="1" noAdjustHandles="1" noChangeArrowheads="1" noChangeShapeType="1"/>
              </p:cNvPicPr>
              <p:nvPr/>
            </p:nvPicPr>
            <p:blipFill>
              <a:blip r:embed="rId3"/>
              <a:stretch>
                <a:fillRect/>
              </a:stretch>
            </p:blipFill>
            <p:spPr>
              <a:xfrm>
                <a:off x="6685935" y="1457632"/>
                <a:ext cx="4340942" cy="2681749"/>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6AF4AFCD-0A6D-4449-B9E9-AC3B2E839C68}"/>
                  </a:ext>
                </a:extLst>
              </p:cNvPr>
              <p:cNvGraphicFramePr/>
              <p:nvPr>
                <p:extLst>
                  <p:ext uri="{D42A27DB-BD31-4B8C-83A1-F6EECF244321}">
                    <p14:modId xmlns:p14="http://schemas.microsoft.com/office/powerpoint/2010/main" val="4031474083"/>
                  </p:ext>
                </p:extLst>
              </p:nvPr>
            </p:nvGraphicFramePr>
            <p:xfrm>
              <a:off x="1848465" y="2072819"/>
              <a:ext cx="7020232" cy="3541399"/>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7" name="Chart 6">
                <a:extLst>
                  <a:ext uri="{FF2B5EF4-FFF2-40B4-BE49-F238E27FC236}">
                    <a16:creationId xmlns:a16="http://schemas.microsoft.com/office/drawing/2014/main" id="{6AF4AFCD-0A6D-4449-B9E9-AC3B2E839C68}"/>
                  </a:ext>
                </a:extLst>
              </p:cNvPr>
              <p:cNvPicPr>
                <a:picLocks noGrp="1" noRot="1" noChangeAspect="1" noMove="1" noResize="1" noEditPoints="1" noAdjustHandles="1" noChangeArrowheads="1" noChangeShapeType="1"/>
              </p:cNvPicPr>
              <p:nvPr/>
            </p:nvPicPr>
            <p:blipFill>
              <a:blip r:embed="rId5"/>
              <a:stretch>
                <a:fillRect/>
              </a:stretch>
            </p:blipFill>
            <p:spPr>
              <a:xfrm>
                <a:off x="1848465" y="2072819"/>
                <a:ext cx="7020232" cy="3541399"/>
              </a:xfrm>
              <a:prstGeom prst="rect">
                <a:avLst/>
              </a:prstGeom>
            </p:spPr>
          </p:pic>
        </mc:Fallback>
      </mc:AlternateContent>
    </p:spTree>
    <p:extLst>
      <p:ext uri="{BB962C8B-B14F-4D97-AF65-F5344CB8AC3E}">
        <p14:creationId xmlns:p14="http://schemas.microsoft.com/office/powerpoint/2010/main" val="1263873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DF7E-9839-4F64-AED2-97C2F2DB563F}"/>
              </a:ext>
            </a:extLst>
          </p:cNvPr>
          <p:cNvSpPr>
            <a:spLocks noGrp="1"/>
          </p:cNvSpPr>
          <p:nvPr>
            <p:ph type="title"/>
          </p:nvPr>
        </p:nvSpPr>
        <p:spPr>
          <a:xfrm>
            <a:off x="838200" y="365126"/>
            <a:ext cx="10515600" cy="673100"/>
          </a:xfrm>
        </p:spPr>
        <p:txBody>
          <a:bodyPr>
            <a:normAutofit/>
          </a:bodyPr>
          <a:lstStyle/>
          <a:p>
            <a:r>
              <a:rPr lang="en-US" sz="2800" b="1"/>
              <a:t>Descriptive Statistics</a:t>
            </a:r>
            <a:endParaRPr lang="en-PK" sz="2800" b="1"/>
          </a:p>
        </p:txBody>
      </p:sp>
      <p:pic>
        <p:nvPicPr>
          <p:cNvPr id="6" name="Picture 5">
            <a:extLst>
              <a:ext uri="{FF2B5EF4-FFF2-40B4-BE49-F238E27FC236}">
                <a16:creationId xmlns:a16="http://schemas.microsoft.com/office/drawing/2014/main" id="{C5EF5197-0BF5-490F-8221-E1A08C9232EF}"/>
              </a:ext>
            </a:extLst>
          </p:cNvPr>
          <p:cNvPicPr>
            <a:picLocks noChangeAspect="1"/>
          </p:cNvPicPr>
          <p:nvPr/>
        </p:nvPicPr>
        <p:blipFill>
          <a:blip r:embed="rId2"/>
          <a:stretch>
            <a:fillRect/>
          </a:stretch>
        </p:blipFill>
        <p:spPr>
          <a:xfrm>
            <a:off x="1411000" y="1706895"/>
            <a:ext cx="8461970" cy="3444209"/>
          </a:xfrm>
          <a:prstGeom prst="rect">
            <a:avLst/>
          </a:prstGeom>
        </p:spPr>
      </p:pic>
    </p:spTree>
    <p:extLst>
      <p:ext uri="{BB962C8B-B14F-4D97-AF65-F5344CB8AC3E}">
        <p14:creationId xmlns:p14="http://schemas.microsoft.com/office/powerpoint/2010/main" val="3870390769"/>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243341"/>
      </a:dk2>
      <a:lt2>
        <a:srgbClr val="E8E5E2"/>
      </a:lt2>
      <a:accent1>
        <a:srgbClr val="87A5BE"/>
      </a:accent1>
      <a:accent2>
        <a:srgbClr val="77ABAE"/>
      </a:accent2>
      <a:accent3>
        <a:srgbClr val="81AA9B"/>
      </a:accent3>
      <a:accent4>
        <a:srgbClr val="77AF84"/>
      </a:accent4>
      <a:accent5>
        <a:srgbClr val="89AA81"/>
      </a:accent5>
      <a:accent6>
        <a:srgbClr val="94A873"/>
      </a:accent6>
      <a:hlink>
        <a:srgbClr val="A07C5D"/>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55AE6C24C73342B92942696AC765F8" ma:contentTypeVersion="7" ma:contentTypeDescription="Create a new document." ma:contentTypeScope="" ma:versionID="514fedfeacfc17be1fec77b4b11f9ca4">
  <xsd:schema xmlns:xsd="http://www.w3.org/2001/XMLSchema" xmlns:xs="http://www.w3.org/2001/XMLSchema" xmlns:p="http://schemas.microsoft.com/office/2006/metadata/properties" xmlns:ns3="7a23d9ff-ea04-4caf-be8d-fe992a91c2c1" xmlns:ns4="467e4c5d-19c7-4b8f-8b29-7da05b79a901" targetNamespace="http://schemas.microsoft.com/office/2006/metadata/properties" ma:root="true" ma:fieldsID="62d7a63695f65022d282b69aefbe9bde" ns3:_="" ns4:_="">
    <xsd:import namespace="7a23d9ff-ea04-4caf-be8d-fe992a91c2c1"/>
    <xsd:import namespace="467e4c5d-19c7-4b8f-8b29-7da05b79a90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23d9ff-ea04-4caf-be8d-fe992a91c2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67e4c5d-19c7-4b8f-8b29-7da05b79a90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D885AC-D88D-4F77-B1F0-6B59ED91496C}">
  <ds:schemaRefs>
    <ds:schemaRef ds:uri="467e4c5d-19c7-4b8f-8b29-7da05b79a901"/>
    <ds:schemaRef ds:uri="7a23d9ff-ea04-4caf-be8d-fe992a91c2c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8CC1BF9-B5B0-4115-9FDC-AEE7CE9E81C3}">
  <ds:schemaRefs>
    <ds:schemaRef ds:uri="http://schemas.microsoft.com/sharepoint/v3/contenttype/forms"/>
  </ds:schemaRefs>
</ds:datastoreItem>
</file>

<file path=customXml/itemProps3.xml><?xml version="1.0" encoding="utf-8"?>
<ds:datastoreItem xmlns:ds="http://schemas.openxmlformats.org/officeDocument/2006/customXml" ds:itemID="{EE229FAE-83C9-4D26-AD48-2716881F8A4A}">
  <ds:schemaRefs>
    <ds:schemaRef ds:uri="467e4c5d-19c7-4b8f-8b29-7da05b79a901"/>
    <ds:schemaRef ds:uri="7a23d9ff-ea04-4caf-be8d-fe992a91c2c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BrushVTI</vt:lpstr>
      <vt:lpstr>IE 6200 Project</vt:lpstr>
      <vt:lpstr>PowerPoint Presentation</vt:lpstr>
      <vt:lpstr>Problem Statement</vt:lpstr>
      <vt:lpstr>Problem Statement</vt:lpstr>
      <vt:lpstr>Data Collection &amp; Variables</vt:lpstr>
      <vt:lpstr>Data Collection</vt:lpstr>
      <vt:lpstr>Variables</vt:lpstr>
      <vt:lpstr>Histogram (Total Stress)</vt:lpstr>
      <vt:lpstr>Descriptive Statistics</vt:lpstr>
      <vt:lpstr>Data Analysis</vt:lpstr>
      <vt:lpstr>Data Analysis</vt:lpstr>
      <vt:lpstr>Data Analysis</vt:lpstr>
      <vt:lpstr>Data Analysis</vt:lpstr>
      <vt:lpstr>Data Analysis</vt:lpstr>
      <vt:lpstr>Data Analysis</vt:lpstr>
      <vt:lpstr>Data Analysis</vt:lpstr>
      <vt:lpstr>The total stress level for students studying online Vs. students who are studying hybrid or in-person</vt:lpstr>
      <vt:lpstr>Learnings</vt:lpstr>
      <vt:lpstr>Learnings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 6200 Project</dc:title>
  <dc:creator>Nitesh Gupta</dc:creator>
  <cp:revision>10</cp:revision>
  <dcterms:created xsi:type="dcterms:W3CDTF">2020-12-04T22:16:31Z</dcterms:created>
  <dcterms:modified xsi:type="dcterms:W3CDTF">2021-06-09T02:37:51Z</dcterms:modified>
</cp:coreProperties>
</file>