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59" r:id="rId3"/>
    <p:sldId id="257" r:id="rId4"/>
    <p:sldId id="258" r:id="rId5"/>
    <p:sldId id="260" r:id="rId6"/>
    <p:sldId id="261" r:id="rId7"/>
    <p:sldId id="266" r:id="rId8"/>
    <p:sldId id="267" r:id="rId9"/>
    <p:sldId id="269" r:id="rId10"/>
    <p:sldId id="268" r:id="rId11"/>
    <p:sldId id="270" r:id="rId12"/>
    <p:sldId id="271" r:id="rId13"/>
    <p:sldId id="272" r:id="rId14"/>
    <p:sldId id="262" r:id="rId15"/>
    <p:sldId id="263" r:id="rId16"/>
    <p:sldId id="264" r:id="rId17"/>
    <p:sldId id="265"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8" r:id="rId33"/>
    <p:sldId id="287" r:id="rId34"/>
    <p:sldId id="289" r:id="rId35"/>
    <p:sldId id="290" r:id="rId36"/>
    <p:sldId id="291" r:id="rId37"/>
    <p:sldId id="292" r:id="rId38"/>
    <p:sldId id="293" r:id="rId39"/>
    <p:sldId id="294" r:id="rId40"/>
    <p:sldId id="295" r:id="rId41"/>
    <p:sldId id="296" r:id="rId42"/>
    <p:sldId id="297"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1895" autoAdjust="0"/>
  </p:normalViewPr>
  <p:slideViewPr>
    <p:cSldViewPr snapToGrid="0">
      <p:cViewPr varScale="1">
        <p:scale>
          <a:sx n="76" d="100"/>
          <a:sy n="76" d="100"/>
        </p:scale>
        <p:origin x="94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15:55:48.24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14272 333,'-16'2,"1"0,-1 1,0 1,1 0,-23 9,-8 3,-145 33,-319 40,411-81,-107-4,-68 4,221-3,21-3,-1 1,1 2,-1 1,-33 12,39-9,-1-2,0 0,0-2,-42 2,-116-6,-6 1,109 5,-188 9,191-17,-264 12,-399 33,-2294-45,2939-2,-162-26,164 17,-108-2,-99 15,132 2,127-3,-695-17,370-11,90 16,29 3,-669-10,603 21,-243-2,493 4,-118 20,-21 3,-343-24,285-5,-763 2,1023 0,-15 0,0 0,0-1,-1-1,1 0,-20-6,34 6,0 1,0-1,0 1,0-1,1 0,-1-1,1 1,-1 0,1-1,0 0,0 0,0 0,0 0,0-1,1 1,-1-1,1 1,0-1,0 0,1 0,-1 0,1 0,0 0,0 0,0 0,0 0,1-7,-1-43,10-84,-8 123,-1 12,0 0,1-1,0 1,-1-1,1 1,0 0,1 0,-1 0,0 0,1 0,0 0,0 0,0 0,0 0,0 1,0-1,1 1,-1 0,1-1,-1 1,1 0,0 1,0-1,0 0,0 1,0 0,1 0,-1 0,6-1,8-1,1 2,-1 0,0 1,32 4,-5-1,5-3,0-2,-1-2,1-2,59-15,5-7,129-13,125 34,-210 9,1000-2,-1140-1,0-1,0 0,-1-2,1 0,21-8,-17 5,1 0,32-4,56 3,144 7,-127 4,54 3,204 35,-168-29,-33-3,516 8,-462-19,3206 2,-3225-14,-3 0,1568 15,-1724-4,-1-3,1-2,61-18,-66 18,0 2,0 2,97 6,-50 1,-24-3,197-2,-203-2,130-24,-150 18,0 3,59 0,107 9,-75 1,605-4,-719 3,0 1,0 1,0 2,34 10,-25-6,28 3,-53-12,1 1,-1 1,0 0,0 1,0 0,-1 1,0 1,16 8,-21-9,0 1,-1-1,1 1,-1 1,-1-1,1 1,-1 0,0 0,0 1,-1 0,0 0,-1 0,1 0,3 15,0 10,-1-1,2 55,-5-47,-2-32,1 8,-1 0,0 1,-1-1,-4 25,3-36,0-1,0 1,-1 0,1-1,-1 0,0 1,-1-1,1 0,-1 0,0 0,0-1,0 1,0-1,0 1,-1-1,0 0,0 0,1-1,-2 1,-3 1,-178 70,55-26,85-31,-1-2,-81 16,-103 3,94-15,31-3,-269 31,-594-19,-552-28,1343 12,31 0,-794-7,511-7,-424 2,658 13,52-2,-576-6,394-7,-2013 2,2291-2,-51-10,-29-1,-482 10,309 6,-709-3,972 2,-1 2,1 2,-50 14,-3 0,-15-5,-150 1,213-14,-107 10,-34 1,13-1,25 0,-271-9,346-3,68 0,-11 0,-1 0,1-1,0 0,-25-7,36 7,-1 0,1 0,0 0,0-1,0 1,0-1,1 0,-1 0,0 0,1 0,-1 0,1 0,0-1,0 0,0 1,0-1,0 0,0 0,1 0,-1 0,1 0,0 0,0 0,0 0,0-1,0-2,0-16,1 0,0 0,7-38,0-19,-8-101,3-69,-1 243,-1 0,1 0,0 0,0 0,1 0,0 1,0-1,0 1,1-1,0 1,0 0,0 0,0 0,1 0,0 0,0 1,0 0,1 0,-1 0,7-3,-2 2,0 0,0 1,0 0,1 1,-1 0,1 1,0 0,0 0,0 1,0 1,12 0,10 1,-17 0,-1-1,1 0,20-3,-11-3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15:56:22.71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15:56:23.09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15:56:23.88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0T15:56:31.007"/>
    </inkml:context>
    <inkml:brush xml:id="br0">
      <inkml:brushProperty name="width" value="0.035" units="cm"/>
      <inkml:brushProperty name="height" value="0.035" units="cm"/>
    </inkml:brush>
  </inkml:definitions>
  <inkml:trace contextRef="#ctx0" brushRef="#br0">0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3CB49D-C31A-4FB7-B711-0FDC8EF0DC74}" type="datetimeFigureOut">
              <a:rPr lang="en-IN" smtClean="0"/>
              <a:t>01-06-2024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09474F-2E90-48F0-B5DA-7D6CBBD65E17}" type="slidenum">
              <a:rPr lang="en-IN" smtClean="0"/>
              <a:t>‹#›</a:t>
            </a:fld>
            <a:endParaRPr lang="en-IN"/>
          </a:p>
        </p:txBody>
      </p:sp>
    </p:spTree>
    <p:extLst>
      <p:ext uri="{BB962C8B-B14F-4D97-AF65-F5344CB8AC3E}">
        <p14:creationId xmlns:p14="http://schemas.microsoft.com/office/powerpoint/2010/main" val="3307414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209474F-2E90-48F0-B5DA-7D6CBBD65E17}" type="slidenum">
              <a:rPr lang="en-IN" smtClean="0"/>
              <a:t>30</a:t>
            </a:fld>
            <a:endParaRPr lang="en-IN"/>
          </a:p>
        </p:txBody>
      </p:sp>
    </p:spTree>
    <p:extLst>
      <p:ext uri="{BB962C8B-B14F-4D97-AF65-F5344CB8AC3E}">
        <p14:creationId xmlns:p14="http://schemas.microsoft.com/office/powerpoint/2010/main" val="4001368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209474F-2E90-48F0-B5DA-7D6CBBD65E17}" type="slidenum">
              <a:rPr lang="en-IN" smtClean="0"/>
              <a:t>39</a:t>
            </a:fld>
            <a:endParaRPr lang="en-IN"/>
          </a:p>
        </p:txBody>
      </p:sp>
    </p:spTree>
    <p:extLst>
      <p:ext uri="{BB962C8B-B14F-4D97-AF65-F5344CB8AC3E}">
        <p14:creationId xmlns:p14="http://schemas.microsoft.com/office/powerpoint/2010/main" val="4202961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209474F-2E90-48F0-B5DA-7D6CBBD65E17}" type="slidenum">
              <a:rPr lang="en-IN" smtClean="0"/>
              <a:t>40</a:t>
            </a:fld>
            <a:endParaRPr lang="en-IN"/>
          </a:p>
        </p:txBody>
      </p:sp>
    </p:spTree>
    <p:extLst>
      <p:ext uri="{BB962C8B-B14F-4D97-AF65-F5344CB8AC3E}">
        <p14:creationId xmlns:p14="http://schemas.microsoft.com/office/powerpoint/2010/main" val="2237298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F522E-2489-5BF8-D86A-DC712A8997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021B87C-5C75-0553-4F9F-CD7E005AC8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4DA87D7-B0AD-4620-1DD0-B115A09700E2}"/>
              </a:ext>
            </a:extLst>
          </p:cNvPr>
          <p:cNvSpPr>
            <a:spLocks noGrp="1"/>
          </p:cNvSpPr>
          <p:nvPr>
            <p:ph type="dt" sz="half" idx="10"/>
          </p:nvPr>
        </p:nvSpPr>
        <p:spPr/>
        <p:txBody>
          <a:bodyPr/>
          <a:lstStyle/>
          <a:p>
            <a:fld id="{BDB20EBF-FAA0-41E9-9C06-26497F4F0F8E}" type="datetimeFigureOut">
              <a:rPr lang="en-IN" smtClean="0"/>
              <a:t>01-06-2024</a:t>
            </a:fld>
            <a:endParaRPr lang="en-IN"/>
          </a:p>
        </p:txBody>
      </p:sp>
      <p:sp>
        <p:nvSpPr>
          <p:cNvPr id="5" name="Footer Placeholder 4">
            <a:extLst>
              <a:ext uri="{FF2B5EF4-FFF2-40B4-BE49-F238E27FC236}">
                <a16:creationId xmlns:a16="http://schemas.microsoft.com/office/drawing/2014/main" id="{8AB3993C-B77C-BE60-90FB-EA9CCA13BD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E36BB7-99D5-8F61-2F1E-91627D70D7CE}"/>
              </a:ext>
            </a:extLst>
          </p:cNvPr>
          <p:cNvSpPr>
            <a:spLocks noGrp="1"/>
          </p:cNvSpPr>
          <p:nvPr>
            <p:ph type="sldNum" sz="quarter" idx="12"/>
          </p:nvPr>
        </p:nvSpPr>
        <p:spPr/>
        <p:txBody>
          <a:bodyPr/>
          <a:lstStyle/>
          <a:p>
            <a:fld id="{5C81D25B-1EFC-4D1E-8FA0-29A7631FE44D}" type="slidenum">
              <a:rPr lang="en-IN" smtClean="0"/>
              <a:t>‹#›</a:t>
            </a:fld>
            <a:endParaRPr lang="en-IN"/>
          </a:p>
        </p:txBody>
      </p:sp>
    </p:spTree>
    <p:extLst>
      <p:ext uri="{BB962C8B-B14F-4D97-AF65-F5344CB8AC3E}">
        <p14:creationId xmlns:p14="http://schemas.microsoft.com/office/powerpoint/2010/main" val="827709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2F291-823E-10B3-5FDE-AEC3C965B91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A9422C8-F09F-6971-91D3-9D05C5A11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8CC8C7-741C-4E0D-BB4F-AC4FA976929D}"/>
              </a:ext>
            </a:extLst>
          </p:cNvPr>
          <p:cNvSpPr>
            <a:spLocks noGrp="1"/>
          </p:cNvSpPr>
          <p:nvPr>
            <p:ph type="dt" sz="half" idx="10"/>
          </p:nvPr>
        </p:nvSpPr>
        <p:spPr/>
        <p:txBody>
          <a:bodyPr/>
          <a:lstStyle/>
          <a:p>
            <a:fld id="{BDB20EBF-FAA0-41E9-9C06-26497F4F0F8E}" type="datetimeFigureOut">
              <a:rPr lang="en-IN" smtClean="0"/>
              <a:t>01-06-2024</a:t>
            </a:fld>
            <a:endParaRPr lang="en-IN"/>
          </a:p>
        </p:txBody>
      </p:sp>
      <p:sp>
        <p:nvSpPr>
          <p:cNvPr id="5" name="Footer Placeholder 4">
            <a:extLst>
              <a:ext uri="{FF2B5EF4-FFF2-40B4-BE49-F238E27FC236}">
                <a16:creationId xmlns:a16="http://schemas.microsoft.com/office/drawing/2014/main" id="{069C7F1A-DB46-C438-86EC-13AEE51589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B33DC1-239B-74EA-8A87-4A4531394DA7}"/>
              </a:ext>
            </a:extLst>
          </p:cNvPr>
          <p:cNvSpPr>
            <a:spLocks noGrp="1"/>
          </p:cNvSpPr>
          <p:nvPr>
            <p:ph type="sldNum" sz="quarter" idx="12"/>
          </p:nvPr>
        </p:nvSpPr>
        <p:spPr/>
        <p:txBody>
          <a:bodyPr/>
          <a:lstStyle/>
          <a:p>
            <a:fld id="{5C81D25B-1EFC-4D1E-8FA0-29A7631FE44D}" type="slidenum">
              <a:rPr lang="en-IN" smtClean="0"/>
              <a:t>‹#›</a:t>
            </a:fld>
            <a:endParaRPr lang="en-IN"/>
          </a:p>
        </p:txBody>
      </p:sp>
    </p:spTree>
    <p:extLst>
      <p:ext uri="{BB962C8B-B14F-4D97-AF65-F5344CB8AC3E}">
        <p14:creationId xmlns:p14="http://schemas.microsoft.com/office/powerpoint/2010/main" val="1405557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79F20B-FA85-4C1D-7FB4-6217106206A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6DD0DA7-8740-F86F-4C3A-097CF21A7A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F08ED7-062B-B0A8-2779-BB7EC46FDD1C}"/>
              </a:ext>
            </a:extLst>
          </p:cNvPr>
          <p:cNvSpPr>
            <a:spLocks noGrp="1"/>
          </p:cNvSpPr>
          <p:nvPr>
            <p:ph type="dt" sz="half" idx="10"/>
          </p:nvPr>
        </p:nvSpPr>
        <p:spPr/>
        <p:txBody>
          <a:bodyPr/>
          <a:lstStyle/>
          <a:p>
            <a:fld id="{BDB20EBF-FAA0-41E9-9C06-26497F4F0F8E}" type="datetimeFigureOut">
              <a:rPr lang="en-IN" smtClean="0"/>
              <a:t>01-06-2024</a:t>
            </a:fld>
            <a:endParaRPr lang="en-IN"/>
          </a:p>
        </p:txBody>
      </p:sp>
      <p:sp>
        <p:nvSpPr>
          <p:cNvPr id="5" name="Footer Placeholder 4">
            <a:extLst>
              <a:ext uri="{FF2B5EF4-FFF2-40B4-BE49-F238E27FC236}">
                <a16:creationId xmlns:a16="http://schemas.microsoft.com/office/drawing/2014/main" id="{89D81715-8968-30D0-7348-FFAD71E2F8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544F1C-859D-48FF-241B-22A2580C8EC3}"/>
              </a:ext>
            </a:extLst>
          </p:cNvPr>
          <p:cNvSpPr>
            <a:spLocks noGrp="1"/>
          </p:cNvSpPr>
          <p:nvPr>
            <p:ph type="sldNum" sz="quarter" idx="12"/>
          </p:nvPr>
        </p:nvSpPr>
        <p:spPr/>
        <p:txBody>
          <a:bodyPr/>
          <a:lstStyle/>
          <a:p>
            <a:fld id="{5C81D25B-1EFC-4D1E-8FA0-29A7631FE44D}" type="slidenum">
              <a:rPr lang="en-IN" smtClean="0"/>
              <a:t>‹#›</a:t>
            </a:fld>
            <a:endParaRPr lang="en-IN"/>
          </a:p>
        </p:txBody>
      </p:sp>
    </p:spTree>
    <p:extLst>
      <p:ext uri="{BB962C8B-B14F-4D97-AF65-F5344CB8AC3E}">
        <p14:creationId xmlns:p14="http://schemas.microsoft.com/office/powerpoint/2010/main" val="229115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C96EC-4AEF-503B-D1D6-FA52BAAB41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C6DE6F6-66E6-0A0E-35BA-AEA0B9BF87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32D515-9D94-3807-63AE-DF1259F8F2B7}"/>
              </a:ext>
            </a:extLst>
          </p:cNvPr>
          <p:cNvSpPr>
            <a:spLocks noGrp="1"/>
          </p:cNvSpPr>
          <p:nvPr>
            <p:ph type="dt" sz="half" idx="10"/>
          </p:nvPr>
        </p:nvSpPr>
        <p:spPr/>
        <p:txBody>
          <a:bodyPr/>
          <a:lstStyle/>
          <a:p>
            <a:fld id="{BDB20EBF-FAA0-41E9-9C06-26497F4F0F8E}" type="datetimeFigureOut">
              <a:rPr lang="en-IN" smtClean="0"/>
              <a:t>01-06-2024</a:t>
            </a:fld>
            <a:endParaRPr lang="en-IN"/>
          </a:p>
        </p:txBody>
      </p:sp>
      <p:sp>
        <p:nvSpPr>
          <p:cNvPr id="5" name="Footer Placeholder 4">
            <a:extLst>
              <a:ext uri="{FF2B5EF4-FFF2-40B4-BE49-F238E27FC236}">
                <a16:creationId xmlns:a16="http://schemas.microsoft.com/office/drawing/2014/main" id="{1F6F9AAA-8E08-DDF2-56F4-E64C2671CF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F49FEE-8928-00AE-124C-07B9627A42FE}"/>
              </a:ext>
            </a:extLst>
          </p:cNvPr>
          <p:cNvSpPr>
            <a:spLocks noGrp="1"/>
          </p:cNvSpPr>
          <p:nvPr>
            <p:ph type="sldNum" sz="quarter" idx="12"/>
          </p:nvPr>
        </p:nvSpPr>
        <p:spPr/>
        <p:txBody>
          <a:bodyPr/>
          <a:lstStyle/>
          <a:p>
            <a:fld id="{5C81D25B-1EFC-4D1E-8FA0-29A7631FE44D}" type="slidenum">
              <a:rPr lang="en-IN" smtClean="0"/>
              <a:t>‹#›</a:t>
            </a:fld>
            <a:endParaRPr lang="en-IN"/>
          </a:p>
        </p:txBody>
      </p:sp>
    </p:spTree>
    <p:extLst>
      <p:ext uri="{BB962C8B-B14F-4D97-AF65-F5344CB8AC3E}">
        <p14:creationId xmlns:p14="http://schemas.microsoft.com/office/powerpoint/2010/main" val="1521874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2E85D-E301-27B1-DEE3-4C29F4C98D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D9A0DDE-07E3-7145-8ADC-FF49B68AB5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0BF295-69B1-6C8A-666E-C51617297CE3}"/>
              </a:ext>
            </a:extLst>
          </p:cNvPr>
          <p:cNvSpPr>
            <a:spLocks noGrp="1"/>
          </p:cNvSpPr>
          <p:nvPr>
            <p:ph type="dt" sz="half" idx="10"/>
          </p:nvPr>
        </p:nvSpPr>
        <p:spPr/>
        <p:txBody>
          <a:bodyPr/>
          <a:lstStyle/>
          <a:p>
            <a:fld id="{BDB20EBF-FAA0-41E9-9C06-26497F4F0F8E}" type="datetimeFigureOut">
              <a:rPr lang="en-IN" smtClean="0"/>
              <a:t>01-06-2024</a:t>
            </a:fld>
            <a:endParaRPr lang="en-IN"/>
          </a:p>
        </p:txBody>
      </p:sp>
      <p:sp>
        <p:nvSpPr>
          <p:cNvPr id="5" name="Footer Placeholder 4">
            <a:extLst>
              <a:ext uri="{FF2B5EF4-FFF2-40B4-BE49-F238E27FC236}">
                <a16:creationId xmlns:a16="http://schemas.microsoft.com/office/drawing/2014/main" id="{25F70110-E2E2-E386-E772-67A2F06EB7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54FDB0-2C45-5A27-A21F-FCBD00271051}"/>
              </a:ext>
            </a:extLst>
          </p:cNvPr>
          <p:cNvSpPr>
            <a:spLocks noGrp="1"/>
          </p:cNvSpPr>
          <p:nvPr>
            <p:ph type="sldNum" sz="quarter" idx="12"/>
          </p:nvPr>
        </p:nvSpPr>
        <p:spPr/>
        <p:txBody>
          <a:bodyPr/>
          <a:lstStyle/>
          <a:p>
            <a:fld id="{5C81D25B-1EFC-4D1E-8FA0-29A7631FE44D}" type="slidenum">
              <a:rPr lang="en-IN" smtClean="0"/>
              <a:t>‹#›</a:t>
            </a:fld>
            <a:endParaRPr lang="en-IN"/>
          </a:p>
        </p:txBody>
      </p:sp>
    </p:spTree>
    <p:extLst>
      <p:ext uri="{BB962C8B-B14F-4D97-AF65-F5344CB8AC3E}">
        <p14:creationId xmlns:p14="http://schemas.microsoft.com/office/powerpoint/2010/main" val="3569680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AE31E-8D90-4AE5-F6AE-D817F8B37D6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89D3E85-42CF-355B-20A7-319B084C69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4E91664-697D-1930-4150-BB25C2F0C9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44A74AB-8A37-1C80-96DC-7F84654B5CB0}"/>
              </a:ext>
            </a:extLst>
          </p:cNvPr>
          <p:cNvSpPr>
            <a:spLocks noGrp="1"/>
          </p:cNvSpPr>
          <p:nvPr>
            <p:ph type="dt" sz="half" idx="10"/>
          </p:nvPr>
        </p:nvSpPr>
        <p:spPr/>
        <p:txBody>
          <a:bodyPr/>
          <a:lstStyle/>
          <a:p>
            <a:fld id="{BDB20EBF-FAA0-41E9-9C06-26497F4F0F8E}" type="datetimeFigureOut">
              <a:rPr lang="en-IN" smtClean="0"/>
              <a:t>01-06-2024</a:t>
            </a:fld>
            <a:endParaRPr lang="en-IN"/>
          </a:p>
        </p:txBody>
      </p:sp>
      <p:sp>
        <p:nvSpPr>
          <p:cNvPr id="6" name="Footer Placeholder 5">
            <a:extLst>
              <a:ext uri="{FF2B5EF4-FFF2-40B4-BE49-F238E27FC236}">
                <a16:creationId xmlns:a16="http://schemas.microsoft.com/office/drawing/2014/main" id="{4041B0E7-993C-8DBA-38B9-E408E59B79E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051239-77D5-11DD-7F65-A90563B0E632}"/>
              </a:ext>
            </a:extLst>
          </p:cNvPr>
          <p:cNvSpPr>
            <a:spLocks noGrp="1"/>
          </p:cNvSpPr>
          <p:nvPr>
            <p:ph type="sldNum" sz="quarter" idx="12"/>
          </p:nvPr>
        </p:nvSpPr>
        <p:spPr/>
        <p:txBody>
          <a:bodyPr/>
          <a:lstStyle/>
          <a:p>
            <a:fld id="{5C81D25B-1EFC-4D1E-8FA0-29A7631FE44D}" type="slidenum">
              <a:rPr lang="en-IN" smtClean="0"/>
              <a:t>‹#›</a:t>
            </a:fld>
            <a:endParaRPr lang="en-IN"/>
          </a:p>
        </p:txBody>
      </p:sp>
    </p:spTree>
    <p:extLst>
      <p:ext uri="{BB962C8B-B14F-4D97-AF65-F5344CB8AC3E}">
        <p14:creationId xmlns:p14="http://schemas.microsoft.com/office/powerpoint/2010/main" val="1136205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B2C4F-2A43-B030-AB16-F79F5BB151F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3DB33F3-9A2C-CFC3-E0E8-2B173AD568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187F2D3-4A39-627C-E9E7-DA32FCA3DC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AB947E0-F225-C08D-4474-2A8D135120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5F398C-A91B-531E-5DBC-EDC00FCE04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6793262-F645-E3C3-F4A4-E1360C4D882F}"/>
              </a:ext>
            </a:extLst>
          </p:cNvPr>
          <p:cNvSpPr>
            <a:spLocks noGrp="1"/>
          </p:cNvSpPr>
          <p:nvPr>
            <p:ph type="dt" sz="half" idx="10"/>
          </p:nvPr>
        </p:nvSpPr>
        <p:spPr/>
        <p:txBody>
          <a:bodyPr/>
          <a:lstStyle/>
          <a:p>
            <a:fld id="{BDB20EBF-FAA0-41E9-9C06-26497F4F0F8E}" type="datetimeFigureOut">
              <a:rPr lang="en-IN" smtClean="0"/>
              <a:t>01-06-2024</a:t>
            </a:fld>
            <a:endParaRPr lang="en-IN"/>
          </a:p>
        </p:txBody>
      </p:sp>
      <p:sp>
        <p:nvSpPr>
          <p:cNvPr id="8" name="Footer Placeholder 7">
            <a:extLst>
              <a:ext uri="{FF2B5EF4-FFF2-40B4-BE49-F238E27FC236}">
                <a16:creationId xmlns:a16="http://schemas.microsoft.com/office/drawing/2014/main" id="{D81E1F5E-4ABF-F903-CD60-9E32D701FC7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98A38AC-CAC0-5B5E-813F-1DF91C47D421}"/>
              </a:ext>
            </a:extLst>
          </p:cNvPr>
          <p:cNvSpPr>
            <a:spLocks noGrp="1"/>
          </p:cNvSpPr>
          <p:nvPr>
            <p:ph type="sldNum" sz="quarter" idx="12"/>
          </p:nvPr>
        </p:nvSpPr>
        <p:spPr/>
        <p:txBody>
          <a:bodyPr/>
          <a:lstStyle/>
          <a:p>
            <a:fld id="{5C81D25B-1EFC-4D1E-8FA0-29A7631FE44D}" type="slidenum">
              <a:rPr lang="en-IN" smtClean="0"/>
              <a:t>‹#›</a:t>
            </a:fld>
            <a:endParaRPr lang="en-IN"/>
          </a:p>
        </p:txBody>
      </p:sp>
    </p:spTree>
    <p:extLst>
      <p:ext uri="{BB962C8B-B14F-4D97-AF65-F5344CB8AC3E}">
        <p14:creationId xmlns:p14="http://schemas.microsoft.com/office/powerpoint/2010/main" val="2199182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870C8-4834-D2E0-3900-A3CBA385C0A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3C4E776-44E6-602D-168A-80702FE23931}"/>
              </a:ext>
            </a:extLst>
          </p:cNvPr>
          <p:cNvSpPr>
            <a:spLocks noGrp="1"/>
          </p:cNvSpPr>
          <p:nvPr>
            <p:ph type="dt" sz="half" idx="10"/>
          </p:nvPr>
        </p:nvSpPr>
        <p:spPr/>
        <p:txBody>
          <a:bodyPr/>
          <a:lstStyle/>
          <a:p>
            <a:fld id="{BDB20EBF-FAA0-41E9-9C06-26497F4F0F8E}" type="datetimeFigureOut">
              <a:rPr lang="en-IN" smtClean="0"/>
              <a:t>01-06-2024</a:t>
            </a:fld>
            <a:endParaRPr lang="en-IN"/>
          </a:p>
        </p:txBody>
      </p:sp>
      <p:sp>
        <p:nvSpPr>
          <p:cNvPr id="4" name="Footer Placeholder 3">
            <a:extLst>
              <a:ext uri="{FF2B5EF4-FFF2-40B4-BE49-F238E27FC236}">
                <a16:creationId xmlns:a16="http://schemas.microsoft.com/office/drawing/2014/main" id="{5081AEDE-76F8-F4F9-0C3C-3170D4CF530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459BDA2-D1E1-4330-A2FA-9870B7DC1FD8}"/>
              </a:ext>
            </a:extLst>
          </p:cNvPr>
          <p:cNvSpPr>
            <a:spLocks noGrp="1"/>
          </p:cNvSpPr>
          <p:nvPr>
            <p:ph type="sldNum" sz="quarter" idx="12"/>
          </p:nvPr>
        </p:nvSpPr>
        <p:spPr/>
        <p:txBody>
          <a:bodyPr/>
          <a:lstStyle/>
          <a:p>
            <a:fld id="{5C81D25B-1EFC-4D1E-8FA0-29A7631FE44D}" type="slidenum">
              <a:rPr lang="en-IN" smtClean="0"/>
              <a:t>‹#›</a:t>
            </a:fld>
            <a:endParaRPr lang="en-IN"/>
          </a:p>
        </p:txBody>
      </p:sp>
    </p:spTree>
    <p:extLst>
      <p:ext uri="{BB962C8B-B14F-4D97-AF65-F5344CB8AC3E}">
        <p14:creationId xmlns:p14="http://schemas.microsoft.com/office/powerpoint/2010/main" val="1876447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8C1E25-D9F1-0109-BBC3-99B7B70D9432}"/>
              </a:ext>
            </a:extLst>
          </p:cNvPr>
          <p:cNvSpPr>
            <a:spLocks noGrp="1"/>
          </p:cNvSpPr>
          <p:nvPr>
            <p:ph type="dt" sz="half" idx="10"/>
          </p:nvPr>
        </p:nvSpPr>
        <p:spPr/>
        <p:txBody>
          <a:bodyPr/>
          <a:lstStyle/>
          <a:p>
            <a:fld id="{BDB20EBF-FAA0-41E9-9C06-26497F4F0F8E}" type="datetimeFigureOut">
              <a:rPr lang="en-IN" smtClean="0"/>
              <a:t>01-06-2024</a:t>
            </a:fld>
            <a:endParaRPr lang="en-IN"/>
          </a:p>
        </p:txBody>
      </p:sp>
      <p:sp>
        <p:nvSpPr>
          <p:cNvPr id="3" name="Footer Placeholder 2">
            <a:extLst>
              <a:ext uri="{FF2B5EF4-FFF2-40B4-BE49-F238E27FC236}">
                <a16:creationId xmlns:a16="http://schemas.microsoft.com/office/drawing/2014/main" id="{91F8528D-5C7E-3080-D79C-79FD9ABA7DB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55E7086-9F40-1CDF-615E-E1129DB8A691}"/>
              </a:ext>
            </a:extLst>
          </p:cNvPr>
          <p:cNvSpPr>
            <a:spLocks noGrp="1"/>
          </p:cNvSpPr>
          <p:nvPr>
            <p:ph type="sldNum" sz="quarter" idx="12"/>
          </p:nvPr>
        </p:nvSpPr>
        <p:spPr/>
        <p:txBody>
          <a:bodyPr/>
          <a:lstStyle/>
          <a:p>
            <a:fld id="{5C81D25B-1EFC-4D1E-8FA0-29A7631FE44D}" type="slidenum">
              <a:rPr lang="en-IN" smtClean="0"/>
              <a:t>‹#›</a:t>
            </a:fld>
            <a:endParaRPr lang="en-IN"/>
          </a:p>
        </p:txBody>
      </p:sp>
    </p:spTree>
    <p:extLst>
      <p:ext uri="{BB962C8B-B14F-4D97-AF65-F5344CB8AC3E}">
        <p14:creationId xmlns:p14="http://schemas.microsoft.com/office/powerpoint/2010/main" val="1712270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8A0C8-490D-462B-0F63-1B5A2588CA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15F0523-B831-64BE-CB2D-FB54B98173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E1CD109-A4B0-63F1-6E69-25B602FF9D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1DBC43-E69A-FC58-B6D3-C5806C51B33D}"/>
              </a:ext>
            </a:extLst>
          </p:cNvPr>
          <p:cNvSpPr>
            <a:spLocks noGrp="1"/>
          </p:cNvSpPr>
          <p:nvPr>
            <p:ph type="dt" sz="half" idx="10"/>
          </p:nvPr>
        </p:nvSpPr>
        <p:spPr/>
        <p:txBody>
          <a:bodyPr/>
          <a:lstStyle/>
          <a:p>
            <a:fld id="{BDB20EBF-FAA0-41E9-9C06-26497F4F0F8E}" type="datetimeFigureOut">
              <a:rPr lang="en-IN" smtClean="0"/>
              <a:t>01-06-2024</a:t>
            </a:fld>
            <a:endParaRPr lang="en-IN"/>
          </a:p>
        </p:txBody>
      </p:sp>
      <p:sp>
        <p:nvSpPr>
          <p:cNvPr id="6" name="Footer Placeholder 5">
            <a:extLst>
              <a:ext uri="{FF2B5EF4-FFF2-40B4-BE49-F238E27FC236}">
                <a16:creationId xmlns:a16="http://schemas.microsoft.com/office/drawing/2014/main" id="{F1D549B5-853A-D7B5-1CF2-95504A718AB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F3C80BB-A0B5-5FA6-09B6-12D5DAA5F7F7}"/>
              </a:ext>
            </a:extLst>
          </p:cNvPr>
          <p:cNvSpPr>
            <a:spLocks noGrp="1"/>
          </p:cNvSpPr>
          <p:nvPr>
            <p:ph type="sldNum" sz="quarter" idx="12"/>
          </p:nvPr>
        </p:nvSpPr>
        <p:spPr/>
        <p:txBody>
          <a:bodyPr/>
          <a:lstStyle/>
          <a:p>
            <a:fld id="{5C81D25B-1EFC-4D1E-8FA0-29A7631FE44D}" type="slidenum">
              <a:rPr lang="en-IN" smtClean="0"/>
              <a:t>‹#›</a:t>
            </a:fld>
            <a:endParaRPr lang="en-IN"/>
          </a:p>
        </p:txBody>
      </p:sp>
    </p:spTree>
    <p:extLst>
      <p:ext uri="{BB962C8B-B14F-4D97-AF65-F5344CB8AC3E}">
        <p14:creationId xmlns:p14="http://schemas.microsoft.com/office/powerpoint/2010/main" val="4141923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62305-68FA-4979-EF60-5D5FCF9FE5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0283041-DC7C-04A1-1CC1-38949E4721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5B56F19-23F3-C7FA-4274-F89A4C77F7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F7B408-3A25-C2AA-AC3D-A43912FC88F6}"/>
              </a:ext>
            </a:extLst>
          </p:cNvPr>
          <p:cNvSpPr>
            <a:spLocks noGrp="1"/>
          </p:cNvSpPr>
          <p:nvPr>
            <p:ph type="dt" sz="half" idx="10"/>
          </p:nvPr>
        </p:nvSpPr>
        <p:spPr/>
        <p:txBody>
          <a:bodyPr/>
          <a:lstStyle/>
          <a:p>
            <a:fld id="{BDB20EBF-FAA0-41E9-9C06-26497F4F0F8E}" type="datetimeFigureOut">
              <a:rPr lang="en-IN" smtClean="0"/>
              <a:t>01-06-2024</a:t>
            </a:fld>
            <a:endParaRPr lang="en-IN"/>
          </a:p>
        </p:txBody>
      </p:sp>
      <p:sp>
        <p:nvSpPr>
          <p:cNvPr id="6" name="Footer Placeholder 5">
            <a:extLst>
              <a:ext uri="{FF2B5EF4-FFF2-40B4-BE49-F238E27FC236}">
                <a16:creationId xmlns:a16="http://schemas.microsoft.com/office/drawing/2014/main" id="{51CDE5AA-DF9A-342E-CC8D-EE4642B7C50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7856F75-1C88-ACCE-6B3E-21A4480131A5}"/>
              </a:ext>
            </a:extLst>
          </p:cNvPr>
          <p:cNvSpPr>
            <a:spLocks noGrp="1"/>
          </p:cNvSpPr>
          <p:nvPr>
            <p:ph type="sldNum" sz="quarter" idx="12"/>
          </p:nvPr>
        </p:nvSpPr>
        <p:spPr/>
        <p:txBody>
          <a:bodyPr/>
          <a:lstStyle/>
          <a:p>
            <a:fld id="{5C81D25B-1EFC-4D1E-8FA0-29A7631FE44D}" type="slidenum">
              <a:rPr lang="en-IN" smtClean="0"/>
              <a:t>‹#›</a:t>
            </a:fld>
            <a:endParaRPr lang="en-IN"/>
          </a:p>
        </p:txBody>
      </p:sp>
    </p:spTree>
    <p:extLst>
      <p:ext uri="{BB962C8B-B14F-4D97-AF65-F5344CB8AC3E}">
        <p14:creationId xmlns:p14="http://schemas.microsoft.com/office/powerpoint/2010/main" val="2592101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8DAF17-A41A-03FD-3B97-F3A17141F1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70B923E-F580-430B-0D1E-5A20FB6811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41D874-3B8E-C106-18F3-52CC0D84C3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B20EBF-FAA0-41E9-9C06-26497F4F0F8E}" type="datetimeFigureOut">
              <a:rPr lang="en-IN" smtClean="0"/>
              <a:t>01-06-2024</a:t>
            </a:fld>
            <a:endParaRPr lang="en-IN"/>
          </a:p>
        </p:txBody>
      </p:sp>
      <p:sp>
        <p:nvSpPr>
          <p:cNvPr id="5" name="Footer Placeholder 4">
            <a:extLst>
              <a:ext uri="{FF2B5EF4-FFF2-40B4-BE49-F238E27FC236}">
                <a16:creationId xmlns:a16="http://schemas.microsoft.com/office/drawing/2014/main" id="{EC9976D5-C4B9-C8C8-18AA-631425BF89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D47DD48-F51E-4355-462E-D8043253BA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81D25B-1EFC-4D1E-8FA0-29A7631FE44D}" type="slidenum">
              <a:rPr lang="en-IN" smtClean="0"/>
              <a:t>‹#›</a:t>
            </a:fld>
            <a:endParaRPr lang="en-IN"/>
          </a:p>
        </p:txBody>
      </p:sp>
    </p:spTree>
    <p:extLst>
      <p:ext uri="{BB962C8B-B14F-4D97-AF65-F5344CB8AC3E}">
        <p14:creationId xmlns:p14="http://schemas.microsoft.com/office/powerpoint/2010/main" val="3386896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1.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2.png"/><Relationship Id="rId4" Type="http://schemas.openxmlformats.org/officeDocument/2006/relationships/customXml" Target="../ink/ink2.xml"/><Relationship Id="rId9"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9EA80-3A88-E852-AFD9-88D0190CB885}"/>
              </a:ext>
            </a:extLst>
          </p:cNvPr>
          <p:cNvSpPr>
            <a:spLocks noGrp="1"/>
          </p:cNvSpPr>
          <p:nvPr>
            <p:ph type="ctrTitle"/>
          </p:nvPr>
        </p:nvSpPr>
        <p:spPr>
          <a:xfrm>
            <a:off x="88490" y="235974"/>
            <a:ext cx="11956026" cy="1655763"/>
          </a:xfrm>
        </p:spPr>
        <p:txBody>
          <a:bodyPr>
            <a:normAutofit fontScale="90000"/>
          </a:bodyPr>
          <a:lstStyle/>
          <a:p>
            <a:r>
              <a:rPr lang="en-IN" b="1" dirty="0">
                <a:solidFill>
                  <a:srgbClr val="FF0000"/>
                </a:solidFill>
              </a:rPr>
              <a:t>UNIT-3 Operator Overloading and Inheritance</a:t>
            </a:r>
          </a:p>
        </p:txBody>
      </p:sp>
      <p:sp>
        <p:nvSpPr>
          <p:cNvPr id="3" name="Subtitle 2">
            <a:extLst>
              <a:ext uri="{FF2B5EF4-FFF2-40B4-BE49-F238E27FC236}">
                <a16:creationId xmlns:a16="http://schemas.microsoft.com/office/drawing/2014/main" id="{DC83852E-A3F8-1CC7-EC3E-9C815F7B5DE1}"/>
              </a:ext>
            </a:extLst>
          </p:cNvPr>
          <p:cNvSpPr>
            <a:spLocks noGrp="1"/>
          </p:cNvSpPr>
          <p:nvPr>
            <p:ph type="subTitle" idx="1"/>
          </p:nvPr>
        </p:nvSpPr>
        <p:spPr>
          <a:xfrm>
            <a:off x="88490" y="2045110"/>
            <a:ext cx="11956025" cy="4689987"/>
          </a:xfrm>
        </p:spPr>
        <p:txBody>
          <a:bodyPr>
            <a:normAutofit/>
          </a:bodyPr>
          <a:lstStyle/>
          <a:p>
            <a:pPr algn="l"/>
            <a:r>
              <a:rPr lang="en-US" dirty="0"/>
              <a:t>C++ provides a special function to change the current functionality of some operators within its class which is often called as operator overloading. Operator Overloading is the method by which we can change the function of some specific operators to do some different tasks.</a:t>
            </a:r>
          </a:p>
          <a:p>
            <a:pPr algn="l"/>
            <a:endParaRPr lang="en-US" dirty="0"/>
          </a:p>
          <a:p>
            <a:pPr algn="l"/>
            <a:r>
              <a:rPr lang="en-US" dirty="0"/>
              <a:t>Syntax:  </a:t>
            </a:r>
          </a:p>
          <a:p>
            <a:pPr algn="l"/>
            <a:r>
              <a:rPr lang="en-US" b="1" dirty="0" err="1"/>
              <a:t>Return_Type</a:t>
            </a:r>
            <a:r>
              <a:rPr lang="en-US" b="1" dirty="0"/>
              <a:t> </a:t>
            </a:r>
            <a:r>
              <a:rPr lang="en-US" b="1" dirty="0" err="1"/>
              <a:t>classname</a:t>
            </a:r>
            <a:r>
              <a:rPr lang="en-US" b="1" dirty="0"/>
              <a:t> :: operator op(Argument list)</a:t>
            </a:r>
          </a:p>
          <a:p>
            <a:pPr algn="l"/>
            <a:r>
              <a:rPr lang="en-US" b="1" dirty="0"/>
              <a:t>{</a:t>
            </a:r>
          </a:p>
          <a:p>
            <a:pPr algn="l"/>
            <a:r>
              <a:rPr lang="en-US" b="1" dirty="0"/>
              <a:t>   Function Body</a:t>
            </a:r>
          </a:p>
          <a:p>
            <a:pPr algn="l"/>
            <a:r>
              <a:rPr lang="en-US" b="1" dirty="0"/>
              <a:t>}</a:t>
            </a:r>
          </a:p>
          <a:p>
            <a:pPr algn="l"/>
            <a:endParaRPr lang="en-US" sz="2800" dirty="0"/>
          </a:p>
          <a:p>
            <a:pPr algn="l"/>
            <a:endParaRPr lang="en-IN" sz="2800" dirty="0"/>
          </a:p>
        </p:txBody>
      </p:sp>
      <p:sp>
        <p:nvSpPr>
          <p:cNvPr id="5" name="TextBox 4">
            <a:extLst>
              <a:ext uri="{FF2B5EF4-FFF2-40B4-BE49-F238E27FC236}">
                <a16:creationId xmlns:a16="http://schemas.microsoft.com/office/drawing/2014/main" id="{BE60AFD4-8C0C-3AEE-6F19-F337CCA93C68}"/>
              </a:ext>
            </a:extLst>
          </p:cNvPr>
          <p:cNvSpPr txBox="1"/>
          <p:nvPr/>
        </p:nvSpPr>
        <p:spPr>
          <a:xfrm>
            <a:off x="6892413" y="4406035"/>
            <a:ext cx="5211097" cy="2215991"/>
          </a:xfrm>
          <a:prstGeom prst="rect">
            <a:avLst/>
          </a:prstGeom>
          <a:noFill/>
        </p:spPr>
        <p:txBody>
          <a:bodyPr wrap="square" rtlCol="0">
            <a:spAutoFit/>
          </a:bodyPr>
          <a:lstStyle/>
          <a:p>
            <a:endParaRPr lang="en-US" dirty="0"/>
          </a:p>
          <a:p>
            <a:r>
              <a:rPr lang="en-US" sz="2400" b="1" dirty="0" err="1">
                <a:solidFill>
                  <a:srgbClr val="FF0000"/>
                </a:solidFill>
              </a:rPr>
              <a:t>Return_Type</a:t>
            </a:r>
            <a:r>
              <a:rPr lang="en-US" sz="2400" b="1" dirty="0">
                <a:solidFill>
                  <a:srgbClr val="FF0000"/>
                </a:solidFill>
              </a:rPr>
              <a:t> is the value type to be returned to another object.</a:t>
            </a:r>
          </a:p>
          <a:p>
            <a:r>
              <a:rPr lang="en-US" sz="2400" b="1" dirty="0">
                <a:solidFill>
                  <a:srgbClr val="FF0000"/>
                </a:solidFill>
              </a:rPr>
              <a:t>operator op is the function where the operator is a keyword.</a:t>
            </a:r>
          </a:p>
          <a:p>
            <a:r>
              <a:rPr lang="en-US" sz="2400" b="1" dirty="0">
                <a:solidFill>
                  <a:srgbClr val="FF0000"/>
                </a:solidFill>
              </a:rPr>
              <a:t>op is the operator to be overloaded</a:t>
            </a:r>
            <a:r>
              <a:rPr lang="en-US" sz="2000" b="1" dirty="0">
                <a:solidFill>
                  <a:srgbClr val="FF0000"/>
                </a:solidFill>
              </a:rPr>
              <a:t>.</a:t>
            </a:r>
            <a:endParaRPr lang="en-IN" sz="2000" b="1" dirty="0">
              <a:solidFill>
                <a:srgbClr val="FF0000"/>
              </a:solidFill>
            </a:endParaRPr>
          </a:p>
        </p:txBody>
      </p:sp>
    </p:spTree>
    <p:extLst>
      <p:ext uri="{BB962C8B-B14F-4D97-AF65-F5344CB8AC3E}">
        <p14:creationId xmlns:p14="http://schemas.microsoft.com/office/powerpoint/2010/main" val="27614936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B537AC-0F23-78F6-CF3B-3A32A09E2B2B}"/>
              </a:ext>
            </a:extLst>
          </p:cNvPr>
          <p:cNvSpPr>
            <a:spLocks noGrp="1"/>
          </p:cNvSpPr>
          <p:nvPr>
            <p:ph idx="1"/>
          </p:nvPr>
        </p:nvSpPr>
        <p:spPr>
          <a:xfrm>
            <a:off x="108155" y="98322"/>
            <a:ext cx="11936361" cy="6759677"/>
          </a:xfrm>
        </p:spPr>
        <p:txBody>
          <a:bodyPr numCol="2">
            <a:normAutofit fontScale="62500" lnSpcReduction="20000"/>
          </a:bodyPr>
          <a:lstStyle/>
          <a:p>
            <a:pPr marL="0" indent="0">
              <a:buNone/>
            </a:pPr>
            <a:r>
              <a:rPr lang="en-US" dirty="0"/>
              <a:t>// C++ program to illustrate the type-conversion</a:t>
            </a:r>
          </a:p>
          <a:p>
            <a:pPr marL="0" indent="0">
              <a:buNone/>
            </a:pPr>
            <a:r>
              <a:rPr lang="en-US" dirty="0"/>
              <a:t>#include &lt;iostream&gt;</a:t>
            </a:r>
          </a:p>
          <a:p>
            <a:pPr marL="0" indent="0">
              <a:buNone/>
            </a:pPr>
            <a:r>
              <a:rPr lang="en-US" dirty="0"/>
              <a:t>using namespace std;</a:t>
            </a:r>
          </a:p>
          <a:p>
            <a:pPr marL="0" indent="0">
              <a:buNone/>
            </a:pPr>
            <a:r>
              <a:rPr lang="en-US" dirty="0"/>
              <a:t>class Time {</a:t>
            </a:r>
          </a:p>
          <a:p>
            <a:pPr marL="0" indent="0">
              <a:buNone/>
            </a:pPr>
            <a:r>
              <a:rPr lang="en-US" dirty="0"/>
              <a:t>    int hour;</a:t>
            </a:r>
          </a:p>
          <a:p>
            <a:pPr marL="0" indent="0">
              <a:buNone/>
            </a:pPr>
            <a:r>
              <a:rPr lang="en-US" dirty="0"/>
              <a:t>    int mins;</a:t>
            </a:r>
          </a:p>
          <a:p>
            <a:pPr marL="0" indent="0">
              <a:buNone/>
            </a:pPr>
            <a:r>
              <a:rPr lang="en-US" dirty="0"/>
              <a:t>public:</a:t>
            </a:r>
          </a:p>
          <a:p>
            <a:pPr marL="0" indent="0">
              <a:buNone/>
            </a:pPr>
            <a:r>
              <a:rPr lang="en-US" dirty="0"/>
              <a:t>  Time() {</a:t>
            </a:r>
          </a:p>
          <a:p>
            <a:pPr marL="0" indent="0">
              <a:buNone/>
            </a:pPr>
            <a:r>
              <a:rPr lang="en-US" dirty="0"/>
              <a:t>        hour = 0;</a:t>
            </a:r>
          </a:p>
          <a:p>
            <a:pPr marL="0" indent="0">
              <a:buNone/>
            </a:pPr>
            <a:r>
              <a:rPr lang="en-US" dirty="0"/>
              <a:t>        mins = 0;</a:t>
            </a:r>
          </a:p>
          <a:p>
            <a:pPr marL="0" indent="0">
              <a:buNone/>
            </a:pPr>
            <a:r>
              <a:rPr lang="en-US" dirty="0"/>
              <a:t>    }</a:t>
            </a:r>
          </a:p>
          <a:p>
            <a:pPr marL="0" indent="0">
              <a:buNone/>
            </a:pPr>
            <a:r>
              <a:rPr lang="en-US" dirty="0"/>
              <a:t>Time(int t) {</a:t>
            </a:r>
          </a:p>
          <a:p>
            <a:pPr marL="0" indent="0">
              <a:buNone/>
            </a:pPr>
            <a:r>
              <a:rPr lang="en-US" dirty="0"/>
              <a:t>        hour = t / 60;  </a:t>
            </a:r>
            <a:r>
              <a:rPr lang="en-US" b="1" dirty="0"/>
              <a:t>// Convert total minutes to hours</a:t>
            </a:r>
          </a:p>
          <a:p>
            <a:pPr marL="0" indent="0">
              <a:buNone/>
            </a:pPr>
            <a:r>
              <a:rPr lang="en-US" dirty="0"/>
              <a:t>        mins = t % 60;  </a:t>
            </a:r>
            <a:r>
              <a:rPr lang="en-US" b="1" dirty="0"/>
              <a:t>// Remaining minutes after full hours</a:t>
            </a:r>
          </a:p>
          <a:p>
            <a:pPr marL="0" indent="0">
              <a:buNone/>
            </a:pPr>
            <a:r>
              <a:rPr lang="en-US" dirty="0"/>
              <a:t>    }</a:t>
            </a:r>
          </a:p>
          <a:p>
            <a:pPr marL="0" indent="0">
              <a:buNone/>
            </a:pPr>
            <a:r>
              <a:rPr lang="en-US" b="1" dirty="0"/>
              <a:t>    // Type conversion operator to convert Time object to int</a:t>
            </a:r>
          </a:p>
          <a:p>
            <a:pPr marL="0" indent="0">
              <a:buNone/>
            </a:pPr>
            <a:r>
              <a:rPr lang="en-US" dirty="0"/>
              <a:t>    operator int() const {</a:t>
            </a:r>
          </a:p>
          <a:p>
            <a:pPr marL="0" indent="0">
              <a:buNone/>
            </a:pPr>
            <a:r>
              <a:rPr lang="en-US" dirty="0"/>
              <a:t>        return hour * 60 + mins;  // Convert hours and minutes to total minutes</a:t>
            </a:r>
          </a:p>
          <a:p>
            <a:pPr marL="0" indent="0">
              <a:buNone/>
            </a:pPr>
            <a:r>
              <a:rPr lang="en-US" dirty="0"/>
              <a:t>    }</a:t>
            </a:r>
          </a:p>
          <a:p>
            <a:pPr marL="0" indent="0">
              <a:buNone/>
            </a:pPr>
            <a:r>
              <a:rPr lang="en-US" dirty="0"/>
              <a:t>    </a:t>
            </a:r>
            <a:r>
              <a:rPr lang="en-US" b="1" dirty="0"/>
              <a:t>// Function to print the value of class variables</a:t>
            </a:r>
          </a:p>
          <a:p>
            <a:pPr marL="0" indent="0">
              <a:buNone/>
            </a:pPr>
            <a:r>
              <a:rPr lang="en-US" dirty="0"/>
              <a:t>    void Display() {</a:t>
            </a:r>
          </a:p>
          <a:p>
            <a:pPr marL="0" indent="0">
              <a:buNone/>
            </a:pPr>
            <a:r>
              <a:rPr lang="en-US" dirty="0"/>
              <a:t>        </a:t>
            </a:r>
            <a:r>
              <a:rPr lang="en-US" dirty="0" err="1"/>
              <a:t>cout</a:t>
            </a:r>
            <a:r>
              <a:rPr lang="en-US" dirty="0"/>
              <a:t> &lt;&lt; "Time = " &lt;&lt; hour &lt;&lt; " </a:t>
            </a:r>
            <a:r>
              <a:rPr lang="en-US" dirty="0" err="1"/>
              <a:t>hrs</a:t>
            </a:r>
            <a:r>
              <a:rPr lang="en-US" dirty="0"/>
              <a:t> and " &lt;&lt; mins &lt;&lt; " mins\n";</a:t>
            </a:r>
          </a:p>
          <a:p>
            <a:pPr marL="0" indent="0">
              <a:buNone/>
            </a:pPr>
            <a:r>
              <a:rPr lang="en-US" dirty="0"/>
              <a:t>    }</a:t>
            </a:r>
          </a:p>
          <a:p>
            <a:pPr marL="0" indent="0">
              <a:buNone/>
            </a:pPr>
            <a:r>
              <a:rPr lang="en-US" dirty="0"/>
              <a:t>};int main() {</a:t>
            </a:r>
          </a:p>
          <a:p>
            <a:pPr marL="0" indent="0">
              <a:buNone/>
            </a:pPr>
            <a:r>
              <a:rPr lang="en-US" b="1" dirty="0"/>
              <a:t>    // Object of Time class</a:t>
            </a:r>
          </a:p>
          <a:p>
            <a:pPr marL="0" indent="0">
              <a:buNone/>
            </a:pPr>
            <a:r>
              <a:rPr lang="en-US" dirty="0"/>
              <a:t>    Time T1;</a:t>
            </a:r>
          </a:p>
          <a:p>
            <a:pPr marL="0" indent="0">
              <a:buNone/>
            </a:pPr>
            <a:r>
              <a:rPr lang="en-US" dirty="0"/>
              <a:t>    int dur = 95;  // Duration in minutes</a:t>
            </a:r>
          </a:p>
          <a:p>
            <a:pPr marL="0" indent="0">
              <a:buNone/>
            </a:pPr>
            <a:endParaRPr lang="en-US" dirty="0"/>
          </a:p>
          <a:p>
            <a:pPr marL="0" indent="0">
              <a:buNone/>
            </a:pPr>
            <a:r>
              <a:rPr lang="en-US" dirty="0"/>
              <a:t>    </a:t>
            </a:r>
            <a:r>
              <a:rPr lang="en-US" b="1" dirty="0"/>
              <a:t>// Conversion of int type to class type</a:t>
            </a:r>
          </a:p>
          <a:p>
            <a:pPr marL="0" indent="0">
              <a:buNone/>
            </a:pPr>
            <a:r>
              <a:rPr lang="en-US" dirty="0"/>
              <a:t>    T1 = dur;</a:t>
            </a:r>
          </a:p>
          <a:p>
            <a:pPr marL="0" indent="0">
              <a:buNone/>
            </a:pPr>
            <a:r>
              <a:rPr lang="en-US" dirty="0"/>
              <a:t>    T1.Display();</a:t>
            </a:r>
          </a:p>
          <a:p>
            <a:pPr marL="0" indent="0">
              <a:buNone/>
            </a:pPr>
            <a:endParaRPr lang="en-US" dirty="0"/>
          </a:p>
          <a:p>
            <a:pPr marL="0" indent="0">
              <a:buNone/>
            </a:pPr>
            <a:r>
              <a:rPr lang="en-US" dirty="0"/>
              <a:t>    </a:t>
            </a:r>
            <a:r>
              <a:rPr lang="en-US" b="1" dirty="0"/>
              <a:t>// Conversion of class type to int type</a:t>
            </a:r>
          </a:p>
          <a:p>
            <a:pPr marL="0" indent="0">
              <a:buNone/>
            </a:pPr>
            <a:r>
              <a:rPr lang="en-US" dirty="0"/>
              <a:t>    int </a:t>
            </a:r>
            <a:r>
              <a:rPr lang="en-US" dirty="0" err="1"/>
              <a:t>totalMinutes</a:t>
            </a:r>
            <a:r>
              <a:rPr lang="en-US" dirty="0"/>
              <a:t> = T1;</a:t>
            </a:r>
          </a:p>
          <a:p>
            <a:pPr marL="0" indent="0">
              <a:buNone/>
            </a:pPr>
            <a:r>
              <a:rPr lang="en-US" dirty="0"/>
              <a:t>    </a:t>
            </a:r>
            <a:r>
              <a:rPr lang="en-US" dirty="0" err="1"/>
              <a:t>cout</a:t>
            </a:r>
            <a:r>
              <a:rPr lang="en-US" dirty="0"/>
              <a:t> &lt;&lt; "Total minutes = " &lt;&lt; </a:t>
            </a:r>
            <a:r>
              <a:rPr lang="en-US" dirty="0" err="1"/>
              <a:t>totalMinutes</a:t>
            </a:r>
            <a:r>
              <a:rPr lang="en-US" dirty="0"/>
              <a:t> &lt;&lt; " mins\n";</a:t>
            </a:r>
          </a:p>
          <a:p>
            <a:pPr marL="0" indent="0">
              <a:buNone/>
            </a:pPr>
            <a:endParaRPr lang="en-US" dirty="0"/>
          </a:p>
          <a:p>
            <a:pPr marL="0" indent="0">
              <a:buNone/>
            </a:pPr>
            <a:r>
              <a:rPr lang="en-US" dirty="0"/>
              <a:t>    return 0;</a:t>
            </a:r>
          </a:p>
          <a:p>
            <a:pPr marL="0" indent="0">
              <a:buNone/>
            </a:pPr>
            <a:r>
              <a:rPr lang="en-US" dirty="0"/>
              <a:t>	}</a:t>
            </a:r>
          </a:p>
          <a:p>
            <a:pPr marL="0" indent="0">
              <a:buNone/>
            </a:pPr>
            <a:endParaRPr lang="en-IN" dirty="0"/>
          </a:p>
        </p:txBody>
      </p:sp>
    </p:spTree>
    <p:extLst>
      <p:ext uri="{BB962C8B-B14F-4D97-AF65-F5344CB8AC3E}">
        <p14:creationId xmlns:p14="http://schemas.microsoft.com/office/powerpoint/2010/main" val="28538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85F35-AEEF-A472-C5D5-BF27BEFD4950}"/>
              </a:ext>
            </a:extLst>
          </p:cNvPr>
          <p:cNvSpPr>
            <a:spLocks noGrp="1"/>
          </p:cNvSpPr>
          <p:nvPr>
            <p:ph type="title"/>
          </p:nvPr>
        </p:nvSpPr>
        <p:spPr>
          <a:xfrm>
            <a:off x="0" y="1"/>
            <a:ext cx="12103510" cy="816076"/>
          </a:xfrm>
        </p:spPr>
        <p:txBody>
          <a:bodyPr>
            <a:normAutofit/>
          </a:bodyPr>
          <a:lstStyle/>
          <a:p>
            <a:r>
              <a:rPr lang="en-US" sz="4000" b="1" i="0" dirty="0">
                <a:solidFill>
                  <a:srgbClr val="273239"/>
                </a:solidFill>
                <a:effectLst/>
                <a:highlight>
                  <a:srgbClr val="FFFFFF"/>
                </a:highlight>
                <a:latin typeface="+mn-lt"/>
              </a:rPr>
              <a:t>Conversion of one class type to another class type:</a:t>
            </a:r>
            <a:r>
              <a:rPr lang="en-US" sz="4000" b="0" i="0" dirty="0">
                <a:solidFill>
                  <a:srgbClr val="273239"/>
                </a:solidFill>
                <a:effectLst/>
                <a:highlight>
                  <a:srgbClr val="FFFFFF"/>
                </a:highlight>
                <a:latin typeface="+mn-lt"/>
              </a:rPr>
              <a:t> </a:t>
            </a:r>
            <a:endParaRPr lang="en-IN" sz="4000" dirty="0">
              <a:latin typeface="+mn-lt"/>
            </a:endParaRPr>
          </a:p>
        </p:txBody>
      </p:sp>
      <p:sp>
        <p:nvSpPr>
          <p:cNvPr id="3" name="Content Placeholder 2">
            <a:extLst>
              <a:ext uri="{FF2B5EF4-FFF2-40B4-BE49-F238E27FC236}">
                <a16:creationId xmlns:a16="http://schemas.microsoft.com/office/drawing/2014/main" id="{5E0524B0-2D0D-6268-D006-7918186E5F1B}"/>
              </a:ext>
            </a:extLst>
          </p:cNvPr>
          <p:cNvSpPr>
            <a:spLocks noGrp="1"/>
          </p:cNvSpPr>
          <p:nvPr>
            <p:ph idx="1"/>
          </p:nvPr>
        </p:nvSpPr>
        <p:spPr>
          <a:xfrm>
            <a:off x="1" y="1248697"/>
            <a:ext cx="12005186" cy="5609302"/>
          </a:xfrm>
        </p:spPr>
        <p:txBody>
          <a:bodyPr/>
          <a:lstStyle/>
          <a:p>
            <a:pPr marL="0" indent="0" algn="l" rtl="0" fontAlgn="base">
              <a:buNone/>
            </a:pPr>
            <a:r>
              <a:rPr lang="en-US" b="0" i="0" dirty="0">
                <a:solidFill>
                  <a:srgbClr val="273239"/>
                </a:solidFill>
                <a:effectLst/>
                <a:highlight>
                  <a:srgbClr val="FFFFFF"/>
                </a:highlight>
              </a:rPr>
              <a:t>In this type, one class type is converted into another class type. It can be done  in 2 ways :</a:t>
            </a:r>
          </a:p>
          <a:p>
            <a:pPr marL="0" indent="0" algn="l" rtl="0" fontAlgn="base">
              <a:buNone/>
            </a:pPr>
            <a:r>
              <a:rPr lang="en-US" b="0" i="0" dirty="0">
                <a:solidFill>
                  <a:srgbClr val="273239"/>
                </a:solidFill>
                <a:effectLst/>
                <a:highlight>
                  <a:srgbClr val="FFFFFF"/>
                </a:highlight>
              </a:rPr>
              <a:t>1.Using constructor</a:t>
            </a:r>
          </a:p>
          <a:p>
            <a:pPr marL="0" indent="0" algn="l" rtl="0" fontAlgn="base">
              <a:buNone/>
            </a:pPr>
            <a:r>
              <a:rPr lang="en-US" b="0" i="0" dirty="0">
                <a:solidFill>
                  <a:srgbClr val="273239"/>
                </a:solidFill>
                <a:effectLst/>
                <a:highlight>
                  <a:srgbClr val="FFFFFF"/>
                </a:highlight>
              </a:rPr>
              <a:t>2.Using Overloading casting operator</a:t>
            </a:r>
          </a:p>
          <a:p>
            <a:pPr marL="0" indent="0">
              <a:buNone/>
            </a:pPr>
            <a:endParaRPr lang="en-IN" dirty="0"/>
          </a:p>
          <a:p>
            <a:pPr marL="0" indent="0">
              <a:buNone/>
            </a:pPr>
            <a:endParaRPr lang="en-IN" dirty="0"/>
          </a:p>
          <a:p>
            <a:pPr marL="0" indent="0" algn="l" rtl="0" fontAlgn="base">
              <a:buNone/>
            </a:pPr>
            <a:r>
              <a:rPr lang="en-US" b="1" i="0" dirty="0">
                <a:solidFill>
                  <a:srgbClr val="273239"/>
                </a:solidFill>
                <a:effectLst/>
                <a:highlight>
                  <a:srgbClr val="FFFFFF"/>
                </a:highlight>
              </a:rPr>
              <a:t>1.Using constructor :</a:t>
            </a:r>
            <a:endParaRPr lang="en-US" b="0" i="0" dirty="0">
              <a:solidFill>
                <a:srgbClr val="273239"/>
              </a:solidFill>
              <a:effectLst/>
              <a:highlight>
                <a:srgbClr val="FFFFFF"/>
              </a:highlight>
            </a:endParaRPr>
          </a:p>
          <a:p>
            <a:pPr algn="l" rtl="0" fontAlgn="base"/>
            <a:r>
              <a:rPr lang="en-US" b="0" i="0" dirty="0">
                <a:solidFill>
                  <a:srgbClr val="273239"/>
                </a:solidFill>
                <a:effectLst/>
                <a:highlight>
                  <a:srgbClr val="FFFFFF"/>
                </a:highlight>
              </a:rPr>
              <a:t>In the Destination  class we use the constructor method</a:t>
            </a:r>
          </a:p>
          <a:p>
            <a:pPr algn="l" rtl="0" fontAlgn="base"/>
            <a:r>
              <a:rPr lang="en-US" b="0" i="0" dirty="0">
                <a:solidFill>
                  <a:srgbClr val="273239"/>
                </a:solidFill>
                <a:effectLst/>
                <a:highlight>
                  <a:srgbClr val="FFFFFF"/>
                </a:highlight>
              </a:rPr>
              <a:t>//Objects of different types </a:t>
            </a:r>
          </a:p>
          <a:p>
            <a:pPr algn="l" rtl="0" fontAlgn="base"/>
            <a:r>
              <a:rPr lang="en-US" b="0" i="0" dirty="0" err="1">
                <a:solidFill>
                  <a:srgbClr val="273239"/>
                </a:solidFill>
                <a:effectLst/>
                <a:highlight>
                  <a:srgbClr val="FFFFFF"/>
                </a:highlight>
              </a:rPr>
              <a:t>ObjectX</a:t>
            </a:r>
            <a:r>
              <a:rPr lang="en-US" b="0" i="0" dirty="0">
                <a:solidFill>
                  <a:srgbClr val="273239"/>
                </a:solidFill>
                <a:effectLst/>
                <a:highlight>
                  <a:srgbClr val="FFFFFF"/>
                </a:highlight>
              </a:rPr>
              <a:t>=</a:t>
            </a:r>
            <a:r>
              <a:rPr lang="en-US" b="0" i="0" dirty="0" err="1">
                <a:solidFill>
                  <a:srgbClr val="273239"/>
                </a:solidFill>
                <a:effectLst/>
                <a:highlight>
                  <a:srgbClr val="FFFFFF"/>
                </a:highlight>
              </a:rPr>
              <a:t>ObjectY</a:t>
            </a:r>
            <a:r>
              <a:rPr lang="en-US" b="0" i="0" dirty="0">
                <a:solidFill>
                  <a:srgbClr val="273239"/>
                </a:solidFill>
                <a:effectLst/>
                <a:highlight>
                  <a:srgbClr val="FFFFFF"/>
                </a:highlight>
              </a:rPr>
              <a:t>;</a:t>
            </a:r>
          </a:p>
          <a:p>
            <a:pPr algn="l" rtl="0" fontAlgn="base"/>
            <a:r>
              <a:rPr lang="en-US" b="0" i="0" dirty="0">
                <a:solidFill>
                  <a:srgbClr val="273239"/>
                </a:solidFill>
                <a:effectLst/>
                <a:highlight>
                  <a:srgbClr val="FFFFFF"/>
                </a:highlight>
              </a:rPr>
              <a:t>Here </a:t>
            </a:r>
            <a:r>
              <a:rPr lang="en-US" b="0" i="0" dirty="0" err="1">
                <a:solidFill>
                  <a:srgbClr val="273239"/>
                </a:solidFill>
                <a:effectLst/>
                <a:highlight>
                  <a:srgbClr val="FFFFFF"/>
                </a:highlight>
              </a:rPr>
              <a:t>ObjectX</a:t>
            </a:r>
            <a:r>
              <a:rPr lang="en-US" b="0" i="0" dirty="0">
                <a:solidFill>
                  <a:srgbClr val="273239"/>
                </a:solidFill>
                <a:effectLst/>
                <a:highlight>
                  <a:srgbClr val="FFFFFF"/>
                </a:highlight>
              </a:rPr>
              <a:t> is Destination object and </a:t>
            </a:r>
            <a:r>
              <a:rPr lang="en-US" b="0" i="0" dirty="0" err="1">
                <a:solidFill>
                  <a:srgbClr val="273239"/>
                </a:solidFill>
                <a:effectLst/>
                <a:highlight>
                  <a:srgbClr val="FFFFFF"/>
                </a:highlight>
              </a:rPr>
              <a:t>ObjectY</a:t>
            </a:r>
            <a:r>
              <a:rPr lang="en-US" b="0" i="0" dirty="0">
                <a:solidFill>
                  <a:srgbClr val="273239"/>
                </a:solidFill>
                <a:effectLst/>
                <a:highlight>
                  <a:srgbClr val="FFFFFF"/>
                </a:highlight>
              </a:rPr>
              <a:t> is source object</a:t>
            </a:r>
          </a:p>
          <a:p>
            <a:pPr marL="0" indent="0">
              <a:buNone/>
            </a:pPr>
            <a:endParaRPr lang="en-IN" dirty="0"/>
          </a:p>
        </p:txBody>
      </p:sp>
    </p:spTree>
    <p:extLst>
      <p:ext uri="{BB962C8B-B14F-4D97-AF65-F5344CB8AC3E}">
        <p14:creationId xmlns:p14="http://schemas.microsoft.com/office/powerpoint/2010/main" val="2402624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39AA13-DF09-A5E9-B624-FCF26A277226}"/>
              </a:ext>
            </a:extLst>
          </p:cNvPr>
          <p:cNvSpPr>
            <a:spLocks noGrp="1"/>
          </p:cNvSpPr>
          <p:nvPr>
            <p:ph idx="1"/>
          </p:nvPr>
        </p:nvSpPr>
        <p:spPr>
          <a:xfrm>
            <a:off x="0" y="0"/>
            <a:ext cx="11995355" cy="6858000"/>
          </a:xfrm>
        </p:spPr>
        <p:txBody>
          <a:bodyPr>
            <a:noAutofit/>
          </a:bodyPr>
          <a:lstStyle/>
          <a:p>
            <a:pPr marL="0" indent="0">
              <a:buNone/>
            </a:pPr>
            <a:r>
              <a:rPr lang="en-IN" sz="2000" dirty="0"/>
              <a:t>#include&lt;iostream&gt;</a:t>
            </a:r>
          </a:p>
          <a:p>
            <a:pPr marL="0" indent="0">
              <a:buNone/>
            </a:pPr>
            <a:r>
              <a:rPr lang="en-IN" sz="2000" dirty="0"/>
              <a:t>using namespace std;</a:t>
            </a:r>
          </a:p>
          <a:p>
            <a:pPr marL="0" indent="0">
              <a:buNone/>
            </a:pPr>
            <a:r>
              <a:rPr lang="en-IN" sz="2000" dirty="0"/>
              <a:t>class CGS </a:t>
            </a:r>
          </a:p>
          <a:p>
            <a:pPr marL="0" indent="0">
              <a:buNone/>
            </a:pPr>
            <a:r>
              <a:rPr lang="en-IN" sz="2000" dirty="0"/>
              <a:t>{</a:t>
            </a:r>
          </a:p>
          <a:p>
            <a:pPr marL="0" indent="0">
              <a:buNone/>
            </a:pPr>
            <a:r>
              <a:rPr lang="en-IN" sz="2000" dirty="0"/>
              <a:t>	int </a:t>
            </a:r>
            <a:r>
              <a:rPr lang="en-IN" sz="2000" dirty="0" err="1"/>
              <a:t>mts</a:t>
            </a:r>
            <a:r>
              <a:rPr lang="en-IN" sz="2000" dirty="0"/>
              <a:t>; //meters</a:t>
            </a:r>
          </a:p>
          <a:p>
            <a:pPr marL="0" indent="0">
              <a:buNone/>
            </a:pPr>
            <a:r>
              <a:rPr lang="en-IN" sz="2000" dirty="0"/>
              <a:t>	int </a:t>
            </a:r>
            <a:r>
              <a:rPr lang="en-IN" sz="2000" dirty="0" err="1"/>
              <a:t>cms</a:t>
            </a:r>
            <a:r>
              <a:rPr lang="en-IN" sz="2000" dirty="0"/>
              <a:t>; //</a:t>
            </a:r>
            <a:r>
              <a:rPr lang="en-IN" sz="2000" dirty="0" err="1"/>
              <a:t>centimeters</a:t>
            </a:r>
            <a:endParaRPr lang="en-IN" sz="2000" dirty="0"/>
          </a:p>
          <a:p>
            <a:pPr marL="0" indent="0">
              <a:buNone/>
            </a:pPr>
            <a:r>
              <a:rPr lang="en-IN" sz="2000" dirty="0"/>
              <a:t>	public:</a:t>
            </a:r>
          </a:p>
          <a:p>
            <a:pPr marL="0" indent="0">
              <a:buNone/>
            </a:pPr>
            <a:r>
              <a:rPr lang="en-IN" sz="2000" dirty="0"/>
              <a:t>	void </a:t>
            </a:r>
            <a:r>
              <a:rPr lang="en-IN" sz="2000" dirty="0" err="1"/>
              <a:t>showdata</a:t>
            </a:r>
            <a:r>
              <a:rPr lang="en-IN" sz="2000" dirty="0"/>
              <a:t>()</a:t>
            </a:r>
          </a:p>
          <a:p>
            <a:pPr marL="0" indent="0">
              <a:buNone/>
            </a:pPr>
            <a:r>
              <a:rPr lang="en-IN" sz="2000" dirty="0"/>
              <a:t>{</a:t>
            </a:r>
          </a:p>
          <a:p>
            <a:pPr marL="0" indent="0">
              <a:buNone/>
            </a:pPr>
            <a:r>
              <a:rPr lang="en-IN" sz="2000" dirty="0"/>
              <a:t>	</a:t>
            </a:r>
            <a:r>
              <a:rPr lang="en-IN" sz="2000" dirty="0" err="1"/>
              <a:t>cout</a:t>
            </a:r>
            <a:r>
              <a:rPr lang="en-IN" sz="2000" dirty="0"/>
              <a:t>&lt;&lt;"Meters and </a:t>
            </a:r>
            <a:r>
              <a:rPr lang="en-IN" sz="2000" dirty="0" err="1"/>
              <a:t>centimeters</a:t>
            </a:r>
            <a:r>
              <a:rPr lang="en-IN" sz="2000" dirty="0"/>
              <a:t> in CGS system:";</a:t>
            </a:r>
          </a:p>
          <a:p>
            <a:pPr marL="0" indent="0">
              <a:buNone/>
            </a:pPr>
            <a:r>
              <a:rPr lang="en-IN" sz="2000" dirty="0"/>
              <a:t>	std::</a:t>
            </a:r>
            <a:r>
              <a:rPr lang="en-IN" sz="2000" dirty="0" err="1"/>
              <a:t>cout</a:t>
            </a:r>
            <a:r>
              <a:rPr lang="en-IN" sz="2000" dirty="0"/>
              <a:t> &lt;&lt; </a:t>
            </a:r>
            <a:r>
              <a:rPr lang="en-IN" sz="2000" dirty="0" err="1"/>
              <a:t>mts</a:t>
            </a:r>
            <a:r>
              <a:rPr lang="en-IN" sz="2000" dirty="0"/>
              <a:t>&lt;&lt;" meters "&lt;&lt;</a:t>
            </a:r>
            <a:r>
              <a:rPr lang="en-IN" sz="2000" dirty="0" err="1"/>
              <a:t>cms</a:t>
            </a:r>
            <a:r>
              <a:rPr lang="en-IN" sz="2000" dirty="0"/>
              <a:t>&lt;&lt;" </a:t>
            </a:r>
            <a:r>
              <a:rPr lang="en-IN" sz="2000" dirty="0" err="1"/>
              <a:t>centimeters</a:t>
            </a:r>
            <a:r>
              <a:rPr lang="en-IN" sz="2000" dirty="0"/>
              <a:t>" &lt;&lt; std::</a:t>
            </a:r>
            <a:r>
              <a:rPr lang="en-IN" sz="2000" dirty="0" err="1"/>
              <a:t>endl</a:t>
            </a:r>
            <a:r>
              <a:rPr lang="en-IN" sz="2000" dirty="0"/>
              <a:t>;</a:t>
            </a:r>
          </a:p>
          <a:p>
            <a:pPr marL="0" indent="0">
              <a:buNone/>
            </a:pPr>
            <a:r>
              <a:rPr lang="en-IN" sz="2000" dirty="0"/>
              <a:t>}</a:t>
            </a:r>
          </a:p>
          <a:p>
            <a:pPr marL="0" indent="0">
              <a:buNone/>
            </a:pPr>
            <a:r>
              <a:rPr lang="en-IN" sz="2000" dirty="0"/>
              <a:t>CGS(int </a:t>
            </a:r>
            <a:r>
              <a:rPr lang="en-IN" sz="2000" dirty="0" err="1"/>
              <a:t>x,int</a:t>
            </a:r>
            <a:r>
              <a:rPr lang="en-IN" sz="2000" dirty="0"/>
              <a:t> y) // parameterized constructor</a:t>
            </a:r>
          </a:p>
          <a:p>
            <a:pPr marL="0" indent="0">
              <a:buNone/>
            </a:pPr>
            <a:r>
              <a:rPr lang="en-IN" sz="2000" dirty="0"/>
              <a:t>{</a:t>
            </a:r>
          </a:p>
          <a:p>
            <a:pPr marL="0" indent="0">
              <a:buNone/>
            </a:pPr>
            <a:r>
              <a:rPr lang="en-IN" sz="2000" dirty="0"/>
              <a:t>	</a:t>
            </a:r>
            <a:r>
              <a:rPr lang="en-IN" sz="2000" dirty="0" err="1"/>
              <a:t>mts</a:t>
            </a:r>
            <a:r>
              <a:rPr lang="en-IN" sz="2000" dirty="0"/>
              <a:t>=x;</a:t>
            </a:r>
          </a:p>
          <a:p>
            <a:pPr marL="0" indent="0">
              <a:buNone/>
            </a:pPr>
            <a:r>
              <a:rPr lang="en-IN" sz="2000" dirty="0"/>
              <a:t>	</a:t>
            </a:r>
            <a:r>
              <a:rPr lang="en-IN" sz="2000" dirty="0" err="1"/>
              <a:t>cms</a:t>
            </a:r>
            <a:r>
              <a:rPr lang="en-IN" sz="2000" dirty="0"/>
              <a:t>=y;</a:t>
            </a:r>
          </a:p>
          <a:p>
            <a:pPr marL="0" indent="0">
              <a:buNone/>
            </a:pPr>
            <a:r>
              <a:rPr lang="en-IN" sz="2000" dirty="0"/>
              <a:t>}</a:t>
            </a:r>
          </a:p>
          <a:p>
            <a:pPr marL="0" indent="0">
              <a:buNone/>
            </a:pPr>
            <a:r>
              <a:rPr lang="en-IN" sz="2000" dirty="0"/>
              <a:t>	</a:t>
            </a:r>
          </a:p>
        </p:txBody>
      </p:sp>
      <p:sp>
        <p:nvSpPr>
          <p:cNvPr id="4" name="TextBox 3">
            <a:extLst>
              <a:ext uri="{FF2B5EF4-FFF2-40B4-BE49-F238E27FC236}">
                <a16:creationId xmlns:a16="http://schemas.microsoft.com/office/drawing/2014/main" id="{281C8405-9B30-8F43-E875-1B525D33F239}"/>
              </a:ext>
            </a:extLst>
          </p:cNvPr>
          <p:cNvSpPr txBox="1"/>
          <p:nvPr/>
        </p:nvSpPr>
        <p:spPr>
          <a:xfrm>
            <a:off x="9202993" y="3765756"/>
            <a:ext cx="3893574" cy="3170099"/>
          </a:xfrm>
          <a:prstGeom prst="rect">
            <a:avLst/>
          </a:prstGeom>
          <a:noFill/>
        </p:spPr>
        <p:txBody>
          <a:bodyPr wrap="square" rtlCol="0">
            <a:spAutoFit/>
          </a:bodyPr>
          <a:lstStyle/>
          <a:p>
            <a:r>
              <a:rPr lang="en-IN" sz="2000" dirty="0"/>
              <a:t>int </a:t>
            </a:r>
            <a:r>
              <a:rPr lang="en-IN" sz="2000" dirty="0" err="1"/>
              <a:t>getcms</a:t>
            </a:r>
            <a:r>
              <a:rPr lang="en-IN" sz="2000" dirty="0"/>
              <a:t>()</a:t>
            </a:r>
          </a:p>
          <a:p>
            <a:r>
              <a:rPr lang="en-IN" sz="2000" dirty="0"/>
              <a:t>{</a:t>
            </a:r>
          </a:p>
          <a:p>
            <a:r>
              <a:rPr lang="en-IN" sz="2000" dirty="0"/>
              <a:t>	return </a:t>
            </a:r>
            <a:r>
              <a:rPr lang="en-IN" sz="2000" dirty="0" err="1"/>
              <a:t>cms</a:t>
            </a:r>
            <a:r>
              <a:rPr lang="en-IN" sz="2000" dirty="0"/>
              <a:t>;</a:t>
            </a:r>
          </a:p>
          <a:p>
            <a:r>
              <a:rPr lang="en-IN" sz="2000" dirty="0"/>
              <a:t>}</a:t>
            </a:r>
          </a:p>
          <a:p>
            <a:r>
              <a:rPr lang="en-IN" sz="2000" dirty="0"/>
              <a:t>int </a:t>
            </a:r>
            <a:r>
              <a:rPr lang="en-IN" sz="2000" dirty="0" err="1"/>
              <a:t>getmts</a:t>
            </a:r>
            <a:r>
              <a:rPr lang="en-IN" sz="2000" dirty="0"/>
              <a:t>()</a:t>
            </a:r>
          </a:p>
          <a:p>
            <a:r>
              <a:rPr lang="en-IN" sz="2000" dirty="0"/>
              <a:t>{</a:t>
            </a:r>
          </a:p>
          <a:p>
            <a:r>
              <a:rPr lang="en-IN" sz="2000" dirty="0"/>
              <a:t>	return </a:t>
            </a:r>
            <a:r>
              <a:rPr lang="en-IN" sz="2000" dirty="0" err="1"/>
              <a:t>mts</a:t>
            </a:r>
            <a:r>
              <a:rPr lang="en-IN" sz="2000" dirty="0"/>
              <a:t>;</a:t>
            </a:r>
          </a:p>
          <a:p>
            <a:r>
              <a:rPr lang="en-IN" sz="2000" dirty="0"/>
              <a:t>}</a:t>
            </a:r>
          </a:p>
          <a:p>
            <a:pPr marL="0" indent="0">
              <a:buNone/>
            </a:pPr>
            <a:r>
              <a:rPr lang="en-IN" sz="2000" dirty="0"/>
              <a:t>};</a:t>
            </a:r>
          </a:p>
          <a:p>
            <a:endParaRPr lang="en-IN" sz="2000" dirty="0"/>
          </a:p>
        </p:txBody>
      </p:sp>
      <p:sp>
        <p:nvSpPr>
          <p:cNvPr id="6" name="TextBox 5">
            <a:extLst>
              <a:ext uri="{FF2B5EF4-FFF2-40B4-BE49-F238E27FC236}">
                <a16:creationId xmlns:a16="http://schemas.microsoft.com/office/drawing/2014/main" id="{63E6BD13-9E05-2E0D-2CD8-840502C8FC4B}"/>
              </a:ext>
            </a:extLst>
          </p:cNvPr>
          <p:cNvSpPr txBox="1"/>
          <p:nvPr/>
        </p:nvSpPr>
        <p:spPr>
          <a:xfrm>
            <a:off x="2743200" y="0"/>
            <a:ext cx="9448800" cy="1077218"/>
          </a:xfrm>
          <a:prstGeom prst="rect">
            <a:avLst/>
          </a:prstGeom>
          <a:noFill/>
        </p:spPr>
        <p:txBody>
          <a:bodyPr wrap="square" rtlCol="0">
            <a:spAutoFit/>
          </a:bodyPr>
          <a:lstStyle/>
          <a:p>
            <a:r>
              <a:rPr lang="en-US" sz="3200" b="1" dirty="0">
                <a:solidFill>
                  <a:srgbClr val="FF0000"/>
                </a:solidFill>
                <a:highlight>
                  <a:srgbClr val="FFFFFF"/>
                </a:highlight>
              </a:rPr>
              <a:t>Example of c</a:t>
            </a:r>
            <a:r>
              <a:rPr lang="en-US" sz="3200" b="1" i="0" dirty="0">
                <a:solidFill>
                  <a:srgbClr val="FF0000"/>
                </a:solidFill>
                <a:effectLst/>
                <a:highlight>
                  <a:srgbClr val="FFFFFF"/>
                </a:highlight>
                <a:latin typeface="+mn-lt"/>
              </a:rPr>
              <a:t>onversion of one class type to another class type: </a:t>
            </a:r>
            <a:endParaRPr lang="en-IN" sz="3200" b="1" dirty="0">
              <a:solidFill>
                <a:srgbClr val="FF0000"/>
              </a:solidFill>
            </a:endParaRPr>
          </a:p>
        </p:txBody>
      </p:sp>
    </p:spTree>
    <p:extLst>
      <p:ext uri="{BB962C8B-B14F-4D97-AF65-F5344CB8AC3E}">
        <p14:creationId xmlns:p14="http://schemas.microsoft.com/office/powerpoint/2010/main" val="25144198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770920-BF8B-A5A3-1BBD-CFCBBE1EDB7A}"/>
              </a:ext>
            </a:extLst>
          </p:cNvPr>
          <p:cNvSpPr>
            <a:spLocks noGrp="1"/>
          </p:cNvSpPr>
          <p:nvPr>
            <p:ph idx="1"/>
          </p:nvPr>
        </p:nvSpPr>
        <p:spPr>
          <a:xfrm>
            <a:off x="127819" y="0"/>
            <a:ext cx="11897033" cy="6754761"/>
          </a:xfrm>
        </p:spPr>
        <p:txBody>
          <a:bodyPr>
            <a:normAutofit fontScale="77500" lnSpcReduction="20000"/>
          </a:bodyPr>
          <a:lstStyle/>
          <a:p>
            <a:pPr marL="0" indent="0">
              <a:buNone/>
            </a:pPr>
            <a:r>
              <a:rPr lang="en-IN" dirty="0"/>
              <a:t>class FPS</a:t>
            </a:r>
          </a:p>
          <a:p>
            <a:pPr marL="0" indent="0">
              <a:buNone/>
            </a:pPr>
            <a:r>
              <a:rPr lang="en-IN" dirty="0"/>
              <a:t>{</a:t>
            </a:r>
          </a:p>
          <a:p>
            <a:pPr marL="0" indent="0">
              <a:buNone/>
            </a:pPr>
            <a:r>
              <a:rPr lang="en-IN" dirty="0"/>
              <a:t>int feet;</a:t>
            </a:r>
          </a:p>
          <a:p>
            <a:pPr marL="0" indent="0">
              <a:buNone/>
            </a:pPr>
            <a:r>
              <a:rPr lang="en-IN" dirty="0"/>
              <a:t>int inches;</a:t>
            </a:r>
          </a:p>
          <a:p>
            <a:pPr marL="0" indent="0">
              <a:buNone/>
            </a:pPr>
            <a:r>
              <a:rPr lang="en-IN" dirty="0"/>
              <a:t>public:</a:t>
            </a:r>
          </a:p>
          <a:p>
            <a:pPr marL="0" indent="0">
              <a:buNone/>
            </a:pPr>
            <a:r>
              <a:rPr lang="en-IN" dirty="0"/>
              <a:t>FPS() // default constructor</a:t>
            </a:r>
          </a:p>
          <a:p>
            <a:pPr marL="0" indent="0">
              <a:buNone/>
            </a:pPr>
            <a:r>
              <a:rPr lang="en-IN" dirty="0"/>
              <a:t>{</a:t>
            </a:r>
          </a:p>
          <a:p>
            <a:pPr marL="0" indent="0">
              <a:buNone/>
            </a:pPr>
            <a:r>
              <a:rPr lang="en-IN" dirty="0"/>
              <a:t>	feet=0;</a:t>
            </a:r>
          </a:p>
          <a:p>
            <a:pPr marL="0" indent="0">
              <a:buNone/>
            </a:pPr>
            <a:r>
              <a:rPr lang="en-IN" dirty="0"/>
              <a:t>	inches=0;</a:t>
            </a:r>
          </a:p>
          <a:p>
            <a:pPr marL="0" indent="0">
              <a:buNone/>
            </a:pPr>
            <a:r>
              <a:rPr lang="en-IN" dirty="0"/>
              <a:t>} </a:t>
            </a:r>
          </a:p>
          <a:p>
            <a:pPr marL="0" indent="0">
              <a:buNone/>
            </a:pPr>
            <a:r>
              <a:rPr lang="en-IN" dirty="0"/>
              <a:t>FPS(CGS d2)</a:t>
            </a:r>
          </a:p>
          <a:p>
            <a:pPr marL="0" indent="0">
              <a:buNone/>
            </a:pPr>
            <a:r>
              <a:rPr lang="en-IN" dirty="0"/>
              <a:t>{</a:t>
            </a:r>
          </a:p>
          <a:p>
            <a:pPr marL="0" indent="0">
              <a:buNone/>
            </a:pPr>
            <a:r>
              <a:rPr lang="en-IN" dirty="0"/>
              <a:t>	int x;</a:t>
            </a:r>
          </a:p>
          <a:p>
            <a:pPr marL="0" indent="0">
              <a:buNone/>
            </a:pPr>
            <a:r>
              <a:rPr lang="en-IN" dirty="0"/>
              <a:t>	x=d2.getcms()+d2.getmts()*100;</a:t>
            </a:r>
          </a:p>
          <a:p>
            <a:pPr marL="0" indent="0">
              <a:buNone/>
            </a:pPr>
            <a:r>
              <a:rPr lang="en-IN" dirty="0"/>
              <a:t>	x=x/2.5;</a:t>
            </a:r>
          </a:p>
          <a:p>
            <a:pPr marL="0" indent="0">
              <a:buNone/>
            </a:pPr>
            <a:r>
              <a:rPr lang="en-IN" dirty="0"/>
              <a:t>	feet=x/12;</a:t>
            </a:r>
          </a:p>
          <a:p>
            <a:pPr marL="0" indent="0">
              <a:buNone/>
            </a:pPr>
            <a:r>
              <a:rPr lang="en-IN" dirty="0"/>
              <a:t>	inches=x%12;</a:t>
            </a:r>
          </a:p>
          <a:p>
            <a:pPr marL="0" indent="0">
              <a:buNone/>
            </a:pPr>
            <a:r>
              <a:rPr lang="en-IN" dirty="0"/>
              <a:t>	}</a:t>
            </a:r>
          </a:p>
          <a:p>
            <a:pPr marL="0" indent="0">
              <a:buNone/>
            </a:pPr>
            <a:endParaRPr lang="en-IN" dirty="0"/>
          </a:p>
        </p:txBody>
      </p:sp>
      <p:sp>
        <p:nvSpPr>
          <p:cNvPr id="4" name="TextBox 3">
            <a:extLst>
              <a:ext uri="{FF2B5EF4-FFF2-40B4-BE49-F238E27FC236}">
                <a16:creationId xmlns:a16="http://schemas.microsoft.com/office/drawing/2014/main" id="{5A10F7CD-CBE3-A72D-32FC-D0EFB333EB39}"/>
              </a:ext>
            </a:extLst>
          </p:cNvPr>
          <p:cNvSpPr txBox="1"/>
          <p:nvPr/>
        </p:nvSpPr>
        <p:spPr>
          <a:xfrm>
            <a:off x="6096000" y="0"/>
            <a:ext cx="6272980" cy="6186309"/>
          </a:xfrm>
          <a:prstGeom prst="rect">
            <a:avLst/>
          </a:prstGeom>
          <a:noFill/>
        </p:spPr>
        <p:txBody>
          <a:bodyPr wrap="square" rtlCol="0">
            <a:spAutoFit/>
          </a:bodyPr>
          <a:lstStyle/>
          <a:p>
            <a:r>
              <a:rPr lang="en-IN" sz="2200" dirty="0"/>
              <a:t>void </a:t>
            </a:r>
            <a:r>
              <a:rPr lang="en-IN" sz="2200" dirty="0" err="1"/>
              <a:t>showdata</a:t>
            </a:r>
            <a:r>
              <a:rPr lang="en-IN" sz="2200" dirty="0"/>
              <a:t>()</a:t>
            </a:r>
          </a:p>
          <a:p>
            <a:r>
              <a:rPr lang="en-IN" sz="2200" dirty="0"/>
              <a:t>{</a:t>
            </a:r>
          </a:p>
          <a:p>
            <a:r>
              <a:rPr lang="en-IN" sz="2200" dirty="0"/>
              <a:t>	</a:t>
            </a:r>
            <a:r>
              <a:rPr lang="en-IN" sz="2200" dirty="0" err="1"/>
              <a:t>cout</a:t>
            </a:r>
            <a:r>
              <a:rPr lang="en-IN" sz="2200" dirty="0"/>
              <a:t>&lt;&lt;"feet and inches in FPS system:";</a:t>
            </a:r>
          </a:p>
          <a:p>
            <a:r>
              <a:rPr lang="en-IN" sz="2200" dirty="0"/>
              <a:t>	std::</a:t>
            </a:r>
            <a:r>
              <a:rPr lang="en-IN" sz="2200" dirty="0" err="1"/>
              <a:t>cout</a:t>
            </a:r>
            <a:r>
              <a:rPr lang="en-IN" sz="2200" dirty="0"/>
              <a:t> &lt;&lt; feet&lt;&lt;" feet "&lt;&lt;inches&lt;&lt;" inches" &lt;&lt; std::</a:t>
            </a:r>
            <a:r>
              <a:rPr lang="en-IN" sz="2200" dirty="0" err="1"/>
              <a:t>endl</a:t>
            </a:r>
            <a:r>
              <a:rPr lang="en-IN" sz="2200" dirty="0"/>
              <a:t>;</a:t>
            </a:r>
          </a:p>
          <a:p>
            <a:r>
              <a:rPr lang="en-IN" sz="2200" dirty="0"/>
              <a:t>}</a:t>
            </a:r>
          </a:p>
          <a:p>
            <a:r>
              <a:rPr lang="en-IN" sz="2200" dirty="0"/>
              <a:t>};</a:t>
            </a:r>
          </a:p>
          <a:p>
            <a:endParaRPr lang="en-IN" sz="2200" dirty="0"/>
          </a:p>
          <a:p>
            <a:r>
              <a:rPr lang="en-IN" sz="2200" dirty="0"/>
              <a:t>int main()</a:t>
            </a:r>
          </a:p>
          <a:p>
            <a:r>
              <a:rPr lang="en-IN" sz="2200" dirty="0"/>
              <a:t>{</a:t>
            </a:r>
          </a:p>
          <a:p>
            <a:r>
              <a:rPr lang="en-IN" sz="2200" dirty="0"/>
              <a:t>	CGS d1(9,10);</a:t>
            </a:r>
          </a:p>
          <a:p>
            <a:r>
              <a:rPr lang="en-IN" sz="2200" dirty="0"/>
              <a:t>	FPS d2;</a:t>
            </a:r>
          </a:p>
          <a:p>
            <a:r>
              <a:rPr lang="en-IN" sz="2200" dirty="0"/>
              <a:t>	d2=d1;</a:t>
            </a:r>
          </a:p>
          <a:p>
            <a:r>
              <a:rPr lang="en-IN" sz="2200" dirty="0"/>
              <a:t>	d1.showdata(); //to display CGS values</a:t>
            </a:r>
          </a:p>
          <a:p>
            <a:r>
              <a:rPr lang="en-IN" sz="2200" dirty="0"/>
              <a:t>	d2.showdata(); //to display FPS values</a:t>
            </a:r>
          </a:p>
          <a:p>
            <a:r>
              <a:rPr lang="en-IN" sz="2200" dirty="0"/>
              <a:t>	return 0;</a:t>
            </a:r>
          </a:p>
          <a:p>
            <a:r>
              <a:rPr lang="en-IN" sz="2200" dirty="0"/>
              <a:t>}</a:t>
            </a:r>
          </a:p>
          <a:p>
            <a:endParaRPr lang="en-IN" sz="2200" dirty="0"/>
          </a:p>
        </p:txBody>
      </p:sp>
      <p:sp>
        <p:nvSpPr>
          <p:cNvPr id="5" name="TextBox 4">
            <a:extLst>
              <a:ext uri="{FF2B5EF4-FFF2-40B4-BE49-F238E27FC236}">
                <a16:creationId xmlns:a16="http://schemas.microsoft.com/office/drawing/2014/main" id="{9E672D5D-25C4-DBD4-1FF6-9199C9B3D32B}"/>
              </a:ext>
            </a:extLst>
          </p:cNvPr>
          <p:cNvSpPr txBox="1"/>
          <p:nvPr/>
        </p:nvSpPr>
        <p:spPr>
          <a:xfrm>
            <a:off x="3205316" y="6069491"/>
            <a:ext cx="9448800" cy="646331"/>
          </a:xfrm>
          <a:prstGeom prst="rect">
            <a:avLst/>
          </a:prstGeom>
          <a:noFill/>
        </p:spPr>
        <p:txBody>
          <a:bodyPr wrap="square" rtlCol="0">
            <a:spAutoFit/>
          </a:bodyPr>
          <a:lstStyle/>
          <a:p>
            <a:r>
              <a:rPr lang="en-US" b="1" dirty="0">
                <a:solidFill>
                  <a:srgbClr val="FF0000"/>
                </a:solidFill>
              </a:rPr>
              <a:t>Output:  Meters and centimeters in CGS system:9 meters 10 centimeters</a:t>
            </a:r>
          </a:p>
          <a:p>
            <a:r>
              <a:rPr lang="en-US" b="1" dirty="0">
                <a:solidFill>
                  <a:srgbClr val="FF0000"/>
                </a:solidFill>
              </a:rPr>
              <a:t>feet and inches in FPS system:30 feet 4 inches</a:t>
            </a:r>
            <a:endParaRPr lang="en-IN" b="1" dirty="0">
              <a:solidFill>
                <a:srgbClr val="FF0000"/>
              </a:solidFill>
            </a:endParaRPr>
          </a:p>
        </p:txBody>
      </p:sp>
    </p:spTree>
    <p:extLst>
      <p:ext uri="{BB962C8B-B14F-4D97-AF65-F5344CB8AC3E}">
        <p14:creationId xmlns:p14="http://schemas.microsoft.com/office/powerpoint/2010/main" val="27614012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B530D-0AB4-54E4-EC23-4BE26EDDB425}"/>
              </a:ext>
            </a:extLst>
          </p:cNvPr>
          <p:cNvSpPr>
            <a:spLocks noGrp="1"/>
          </p:cNvSpPr>
          <p:nvPr>
            <p:ph type="title"/>
          </p:nvPr>
        </p:nvSpPr>
        <p:spPr>
          <a:xfrm>
            <a:off x="0" y="1"/>
            <a:ext cx="12192000" cy="894734"/>
          </a:xfrm>
        </p:spPr>
        <p:txBody>
          <a:bodyPr>
            <a:normAutofit/>
          </a:bodyPr>
          <a:lstStyle/>
          <a:p>
            <a:r>
              <a:rPr lang="en-IN" sz="4000" b="1" dirty="0"/>
              <a:t>Inheritance in C++</a:t>
            </a:r>
          </a:p>
        </p:txBody>
      </p:sp>
      <p:sp>
        <p:nvSpPr>
          <p:cNvPr id="3" name="Content Placeholder 2">
            <a:extLst>
              <a:ext uri="{FF2B5EF4-FFF2-40B4-BE49-F238E27FC236}">
                <a16:creationId xmlns:a16="http://schemas.microsoft.com/office/drawing/2014/main" id="{59F15639-D4EE-1F99-482A-833D21D53DAE}"/>
              </a:ext>
            </a:extLst>
          </p:cNvPr>
          <p:cNvSpPr>
            <a:spLocks noGrp="1"/>
          </p:cNvSpPr>
          <p:nvPr>
            <p:ph idx="1"/>
          </p:nvPr>
        </p:nvSpPr>
        <p:spPr>
          <a:xfrm>
            <a:off x="0" y="1189703"/>
            <a:ext cx="12113342" cy="5535562"/>
          </a:xfrm>
        </p:spPr>
        <p:txBody>
          <a:bodyPr/>
          <a:lstStyle/>
          <a:p>
            <a:r>
              <a:rPr lang="en-US" dirty="0"/>
              <a:t>The capability of a class to derive properties and characteristics from another class is called Inheritance. Inheritance is one of the most important features of Object-Oriented Programming. </a:t>
            </a:r>
          </a:p>
          <a:p>
            <a:endParaRPr lang="en-US" dirty="0"/>
          </a:p>
          <a:p>
            <a:r>
              <a:rPr lang="en-US" dirty="0"/>
              <a:t>Inheritance is a feature or a process in which, new classes are created from the existing classes. The new class created is called “derived class” or “child class” and the existing class is known as the “base class” or “parent class”. The derived class now is said to be inherited from the base class.</a:t>
            </a:r>
          </a:p>
          <a:p>
            <a:r>
              <a:rPr lang="en-US" b="1" i="1" dirty="0"/>
              <a:t>Sub Class</a:t>
            </a:r>
            <a:r>
              <a:rPr lang="en-US" dirty="0"/>
              <a:t>: The class that inherits properties from another class is called Subclass or Derived Class. </a:t>
            </a:r>
          </a:p>
          <a:p>
            <a:r>
              <a:rPr lang="en-US" b="1" i="1" dirty="0"/>
              <a:t>Super Class</a:t>
            </a:r>
            <a:r>
              <a:rPr lang="en-US" dirty="0"/>
              <a:t>: The class whose properties are inherited by a subclass is called Base Class or Superclass</a:t>
            </a:r>
            <a:endParaRPr lang="en-IN" dirty="0"/>
          </a:p>
        </p:txBody>
      </p:sp>
    </p:spTree>
    <p:extLst>
      <p:ext uri="{BB962C8B-B14F-4D97-AF65-F5344CB8AC3E}">
        <p14:creationId xmlns:p14="http://schemas.microsoft.com/office/powerpoint/2010/main" val="26643069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F8D9E-4D65-AADF-3CBC-3F81A74D2372}"/>
              </a:ext>
            </a:extLst>
          </p:cNvPr>
          <p:cNvSpPr>
            <a:spLocks noGrp="1"/>
          </p:cNvSpPr>
          <p:nvPr>
            <p:ph type="title"/>
          </p:nvPr>
        </p:nvSpPr>
        <p:spPr>
          <a:xfrm>
            <a:off x="0" y="1"/>
            <a:ext cx="12192000" cy="835741"/>
          </a:xfrm>
        </p:spPr>
        <p:txBody>
          <a:bodyPr>
            <a:normAutofit/>
          </a:bodyPr>
          <a:lstStyle/>
          <a:p>
            <a:pPr algn="ctr"/>
            <a:r>
              <a:rPr lang="en-IN" sz="4000" b="1" dirty="0"/>
              <a:t>Why do we use need inheritance????????</a:t>
            </a:r>
          </a:p>
        </p:txBody>
      </p:sp>
      <p:pic>
        <p:nvPicPr>
          <p:cNvPr id="4" name="Content Placeholder 3">
            <a:extLst>
              <a:ext uri="{FF2B5EF4-FFF2-40B4-BE49-F238E27FC236}">
                <a16:creationId xmlns:a16="http://schemas.microsoft.com/office/drawing/2014/main" id="{EE03FA77-60E8-3D47-915F-70A45A267702}"/>
              </a:ext>
            </a:extLst>
          </p:cNvPr>
          <p:cNvPicPr>
            <a:picLocks noGrp="1" noChangeAspect="1"/>
          </p:cNvPicPr>
          <p:nvPr>
            <p:ph idx="1"/>
          </p:nvPr>
        </p:nvPicPr>
        <p:blipFill>
          <a:blip r:embed="rId2"/>
          <a:stretch>
            <a:fillRect/>
          </a:stretch>
        </p:blipFill>
        <p:spPr>
          <a:xfrm>
            <a:off x="218614" y="1199535"/>
            <a:ext cx="7598031" cy="2307934"/>
          </a:xfrm>
          <a:prstGeom prst="rect">
            <a:avLst/>
          </a:prstGeom>
        </p:spPr>
      </p:pic>
      <p:pic>
        <p:nvPicPr>
          <p:cNvPr id="5" name="Picture 4">
            <a:extLst>
              <a:ext uri="{FF2B5EF4-FFF2-40B4-BE49-F238E27FC236}">
                <a16:creationId xmlns:a16="http://schemas.microsoft.com/office/drawing/2014/main" id="{6BE01F53-C364-39BD-1F18-BB957900A758}"/>
              </a:ext>
            </a:extLst>
          </p:cNvPr>
          <p:cNvPicPr>
            <a:picLocks noChangeAspect="1"/>
          </p:cNvPicPr>
          <p:nvPr/>
        </p:nvPicPr>
        <p:blipFill>
          <a:blip r:embed="rId3"/>
          <a:stretch>
            <a:fillRect/>
          </a:stretch>
        </p:blipFill>
        <p:spPr>
          <a:xfrm>
            <a:off x="4515003" y="3507469"/>
            <a:ext cx="7209811" cy="3130375"/>
          </a:xfrm>
          <a:prstGeom prst="rect">
            <a:avLst/>
          </a:prstGeom>
        </p:spPr>
      </p:pic>
      <p:sp>
        <p:nvSpPr>
          <p:cNvPr id="6" name="TextBox 5">
            <a:extLst>
              <a:ext uri="{FF2B5EF4-FFF2-40B4-BE49-F238E27FC236}">
                <a16:creationId xmlns:a16="http://schemas.microsoft.com/office/drawing/2014/main" id="{7EEED34B-9654-3BFF-EFAC-4221339EA3EE}"/>
              </a:ext>
            </a:extLst>
          </p:cNvPr>
          <p:cNvSpPr txBox="1"/>
          <p:nvPr/>
        </p:nvSpPr>
        <p:spPr>
          <a:xfrm>
            <a:off x="580103" y="5358581"/>
            <a:ext cx="4326194" cy="523220"/>
          </a:xfrm>
          <a:prstGeom prst="rect">
            <a:avLst/>
          </a:prstGeom>
          <a:noFill/>
        </p:spPr>
        <p:txBody>
          <a:bodyPr wrap="square" rtlCol="0">
            <a:spAutoFit/>
          </a:bodyPr>
          <a:lstStyle/>
          <a:p>
            <a:r>
              <a:rPr lang="en-IN" sz="2800" dirty="0">
                <a:highlight>
                  <a:srgbClr val="FFFF00"/>
                </a:highlight>
              </a:rPr>
              <a:t>With inheritance</a:t>
            </a:r>
          </a:p>
        </p:txBody>
      </p:sp>
      <p:sp>
        <p:nvSpPr>
          <p:cNvPr id="7" name="Arrow: Right 6">
            <a:extLst>
              <a:ext uri="{FF2B5EF4-FFF2-40B4-BE49-F238E27FC236}">
                <a16:creationId xmlns:a16="http://schemas.microsoft.com/office/drawing/2014/main" id="{B332E48C-A278-4978-1C1E-13CC831D7CD7}"/>
              </a:ext>
            </a:extLst>
          </p:cNvPr>
          <p:cNvSpPr/>
          <p:nvPr/>
        </p:nvSpPr>
        <p:spPr>
          <a:xfrm>
            <a:off x="3368700" y="5581917"/>
            <a:ext cx="1297858" cy="29988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F7AD762F-85FA-3FC6-2EE7-B5CB4F3D5214}"/>
              </a:ext>
            </a:extLst>
          </p:cNvPr>
          <p:cNvSpPr txBox="1"/>
          <p:nvPr/>
        </p:nvSpPr>
        <p:spPr>
          <a:xfrm>
            <a:off x="8627807" y="1909995"/>
            <a:ext cx="3220064" cy="523220"/>
          </a:xfrm>
          <a:prstGeom prst="rect">
            <a:avLst/>
          </a:prstGeom>
          <a:noFill/>
        </p:spPr>
        <p:txBody>
          <a:bodyPr wrap="square" rtlCol="0">
            <a:spAutoFit/>
          </a:bodyPr>
          <a:lstStyle/>
          <a:p>
            <a:r>
              <a:rPr lang="en-IN" sz="2800" dirty="0">
                <a:highlight>
                  <a:srgbClr val="FFFF00"/>
                </a:highlight>
              </a:rPr>
              <a:t>Without inheritance</a:t>
            </a:r>
          </a:p>
        </p:txBody>
      </p:sp>
      <p:sp>
        <p:nvSpPr>
          <p:cNvPr id="9" name="Arrow: Right 8">
            <a:extLst>
              <a:ext uri="{FF2B5EF4-FFF2-40B4-BE49-F238E27FC236}">
                <a16:creationId xmlns:a16="http://schemas.microsoft.com/office/drawing/2014/main" id="{A1AF674E-A6E8-FB40-9974-4E045218D0EC}"/>
              </a:ext>
            </a:extLst>
          </p:cNvPr>
          <p:cNvSpPr/>
          <p:nvPr/>
        </p:nvSpPr>
        <p:spPr>
          <a:xfrm>
            <a:off x="7816645" y="2171605"/>
            <a:ext cx="811162" cy="26161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38252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75B7C-677E-5257-D64E-F430E338964A}"/>
              </a:ext>
            </a:extLst>
          </p:cNvPr>
          <p:cNvSpPr>
            <a:spLocks noGrp="1"/>
          </p:cNvSpPr>
          <p:nvPr>
            <p:ph type="title"/>
          </p:nvPr>
        </p:nvSpPr>
        <p:spPr>
          <a:xfrm>
            <a:off x="127819" y="78659"/>
            <a:ext cx="11956026" cy="776747"/>
          </a:xfrm>
        </p:spPr>
        <p:txBody>
          <a:bodyPr/>
          <a:lstStyle/>
          <a:p>
            <a:r>
              <a:rPr lang="en-IN" sz="4000" b="1" dirty="0"/>
              <a:t>Creating derived class</a:t>
            </a:r>
            <a:r>
              <a:rPr lang="en-IN" b="1" dirty="0"/>
              <a:t>:</a:t>
            </a:r>
          </a:p>
        </p:txBody>
      </p:sp>
      <p:sp>
        <p:nvSpPr>
          <p:cNvPr id="3" name="Content Placeholder 2">
            <a:extLst>
              <a:ext uri="{FF2B5EF4-FFF2-40B4-BE49-F238E27FC236}">
                <a16:creationId xmlns:a16="http://schemas.microsoft.com/office/drawing/2014/main" id="{A7A9F154-F8D2-CB3F-A940-23E518F521F9}"/>
              </a:ext>
            </a:extLst>
          </p:cNvPr>
          <p:cNvSpPr>
            <a:spLocks noGrp="1"/>
          </p:cNvSpPr>
          <p:nvPr>
            <p:ph idx="1"/>
          </p:nvPr>
        </p:nvSpPr>
        <p:spPr>
          <a:xfrm>
            <a:off x="127819" y="1081548"/>
            <a:ext cx="11838039" cy="5697793"/>
          </a:xfrm>
        </p:spPr>
        <p:txBody>
          <a:bodyPr>
            <a:normAutofit/>
          </a:bodyPr>
          <a:lstStyle/>
          <a:p>
            <a:pPr marL="0" indent="0">
              <a:buNone/>
            </a:pPr>
            <a:r>
              <a:rPr lang="en-US" sz="2400" b="1" dirty="0"/>
              <a:t>Syntax: </a:t>
            </a:r>
          </a:p>
          <a:p>
            <a:pPr marL="0" indent="0">
              <a:buNone/>
            </a:pPr>
            <a:r>
              <a:rPr lang="en-US" sz="2400" dirty="0"/>
              <a:t>class  &lt;</a:t>
            </a:r>
            <a:r>
              <a:rPr lang="en-US" sz="2400" dirty="0" err="1"/>
              <a:t>derived_class_name</a:t>
            </a:r>
            <a:r>
              <a:rPr lang="en-US" sz="2400" dirty="0"/>
              <a:t>&gt; : &lt;access-specifier&gt; &lt;</a:t>
            </a:r>
            <a:r>
              <a:rPr lang="en-US" sz="2400" dirty="0" err="1"/>
              <a:t>base_class_name</a:t>
            </a:r>
            <a:r>
              <a:rPr lang="en-US" sz="2400" dirty="0"/>
              <a:t>&gt;</a:t>
            </a:r>
          </a:p>
          <a:p>
            <a:pPr marL="0" indent="0">
              <a:buNone/>
            </a:pPr>
            <a:r>
              <a:rPr lang="en-US" sz="2400" dirty="0"/>
              <a:t>{</a:t>
            </a:r>
          </a:p>
          <a:p>
            <a:pPr marL="0" indent="0">
              <a:buNone/>
            </a:pPr>
            <a:r>
              <a:rPr lang="en-US" sz="2400" dirty="0"/>
              <a:t>        //body</a:t>
            </a:r>
          </a:p>
          <a:p>
            <a:pPr marL="0" indent="0">
              <a:buNone/>
            </a:pPr>
            <a:r>
              <a:rPr lang="en-US" sz="2400" dirty="0"/>
              <a:t>}</a:t>
            </a:r>
          </a:p>
          <a:p>
            <a:pPr marL="0" indent="0">
              <a:buNone/>
            </a:pPr>
            <a:r>
              <a:rPr lang="en-US" sz="2400" b="1" dirty="0"/>
              <a:t>Where</a:t>
            </a:r>
          </a:p>
          <a:p>
            <a:pPr marL="0" indent="0">
              <a:buNone/>
            </a:pPr>
            <a:r>
              <a:rPr lang="en-US" sz="2400" dirty="0"/>
              <a:t>class      — keyword to create a new class</a:t>
            </a:r>
          </a:p>
          <a:p>
            <a:pPr marL="0" indent="0">
              <a:buNone/>
            </a:pPr>
            <a:r>
              <a:rPr lang="en-US" sz="2400" dirty="0" err="1"/>
              <a:t>derived_class_name</a:t>
            </a:r>
            <a:r>
              <a:rPr lang="en-US" sz="2400" dirty="0"/>
              <a:t>   — name of the new class, which will inherit the base class</a:t>
            </a:r>
          </a:p>
          <a:p>
            <a:pPr marL="0" indent="0">
              <a:buNone/>
            </a:pPr>
            <a:r>
              <a:rPr lang="en-US" sz="2400" dirty="0"/>
              <a:t>access-specifier  — either of private, public or protected. If neither is specified, PRIVATE is taken as default</a:t>
            </a:r>
          </a:p>
          <a:p>
            <a:pPr marL="0" indent="0">
              <a:buNone/>
            </a:pPr>
            <a:r>
              <a:rPr lang="en-US" sz="2400" dirty="0"/>
              <a:t>base-class-name  — name of the base class</a:t>
            </a:r>
            <a:endParaRPr lang="en-IN" sz="2400" dirty="0"/>
          </a:p>
        </p:txBody>
      </p:sp>
    </p:spTree>
    <p:extLst>
      <p:ext uri="{BB962C8B-B14F-4D97-AF65-F5344CB8AC3E}">
        <p14:creationId xmlns:p14="http://schemas.microsoft.com/office/powerpoint/2010/main" val="22580098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7B83B3-12A8-EB64-3EAA-34033E6E1CF3}"/>
              </a:ext>
            </a:extLst>
          </p:cNvPr>
          <p:cNvSpPr>
            <a:spLocks noGrp="1"/>
          </p:cNvSpPr>
          <p:nvPr>
            <p:ph idx="1"/>
          </p:nvPr>
        </p:nvSpPr>
        <p:spPr>
          <a:xfrm>
            <a:off x="228600" y="183638"/>
            <a:ext cx="11727426" cy="6580956"/>
          </a:xfrm>
        </p:spPr>
        <p:txBody>
          <a:bodyPr>
            <a:normAutofit fontScale="77500" lnSpcReduction="20000"/>
          </a:bodyPr>
          <a:lstStyle/>
          <a:p>
            <a:pPr marL="0" indent="0">
              <a:buNone/>
            </a:pPr>
            <a:r>
              <a:rPr lang="en-US" dirty="0"/>
              <a:t>Example:</a:t>
            </a:r>
          </a:p>
          <a:p>
            <a:pPr marL="0" indent="0">
              <a:buNone/>
            </a:pPr>
            <a:r>
              <a:rPr lang="en-US" dirty="0"/>
              <a:t>1. class ABC : private XYZ              //private derivation</a:t>
            </a:r>
          </a:p>
          <a:p>
            <a:pPr marL="0" indent="0">
              <a:buNone/>
            </a:pPr>
            <a:r>
              <a:rPr lang="en-US" dirty="0"/>
              <a:t>            {                }</a:t>
            </a:r>
          </a:p>
          <a:p>
            <a:pPr marL="0" indent="0">
              <a:buNone/>
            </a:pPr>
            <a:r>
              <a:rPr lang="en-US" dirty="0"/>
              <a:t>2. class ABC : public XYZ              //public derivation</a:t>
            </a:r>
          </a:p>
          <a:p>
            <a:pPr marL="0" indent="0">
              <a:buNone/>
            </a:pPr>
            <a:r>
              <a:rPr lang="en-US" dirty="0"/>
              <a:t>            {               }</a:t>
            </a:r>
          </a:p>
          <a:p>
            <a:pPr marL="0" indent="0">
              <a:buNone/>
            </a:pPr>
            <a:r>
              <a:rPr lang="en-US" dirty="0"/>
              <a:t>3. class ABC : protected XYZ              //protected derivation</a:t>
            </a:r>
          </a:p>
          <a:p>
            <a:pPr marL="0" indent="0">
              <a:buNone/>
            </a:pPr>
            <a:r>
              <a:rPr lang="en-US" dirty="0"/>
              <a:t>            {              }</a:t>
            </a:r>
          </a:p>
          <a:p>
            <a:pPr marL="0" indent="0">
              <a:buNone/>
            </a:pPr>
            <a:r>
              <a:rPr lang="en-US" dirty="0"/>
              <a:t>4. class ABC: XYZ                            //private derivation by default</a:t>
            </a:r>
          </a:p>
          <a:p>
            <a:pPr marL="0" indent="0">
              <a:buNone/>
            </a:pPr>
            <a:r>
              <a:rPr lang="en-US" dirty="0"/>
              <a:t>{            }</a:t>
            </a:r>
          </a:p>
          <a:p>
            <a:pPr marL="0" indent="0">
              <a:buNone/>
            </a:pPr>
            <a:endParaRPr lang="en-US" dirty="0"/>
          </a:p>
          <a:p>
            <a:pPr marL="0" indent="0">
              <a:buNone/>
            </a:pPr>
            <a:r>
              <a:rPr lang="en-US" b="1" dirty="0"/>
              <a:t>Note:</a:t>
            </a:r>
          </a:p>
          <a:p>
            <a:pPr marL="0" indent="0">
              <a:buNone/>
            </a:pPr>
            <a:r>
              <a:rPr lang="en-US" dirty="0"/>
              <a:t>o When a base class is privately inherited by the derived class, public members of the base class becomes the private members of the derived class and therefore, the public members of the base class can only be accessed by the member functions of the derived class. They are inaccessible to the objects of the derived class.</a:t>
            </a:r>
          </a:p>
          <a:p>
            <a:pPr marL="0" indent="0">
              <a:buNone/>
            </a:pPr>
            <a:r>
              <a:rPr lang="en-US" dirty="0"/>
              <a:t>o On the other hand, when the base class is publicly inherited by the derived class, public members of the base class also become the public members of the derived class. Therefore, the public members of the base class are accessible by the objects of the derived class as well as by the member functions of the derived class.</a:t>
            </a:r>
          </a:p>
          <a:p>
            <a:pPr marL="0" indent="0">
              <a:buNone/>
            </a:pPr>
            <a:r>
              <a:rPr lang="en-US" dirty="0"/>
              <a:t> </a:t>
            </a:r>
            <a:endParaRPr lang="en-IN" dirty="0"/>
          </a:p>
        </p:txBody>
      </p:sp>
    </p:spTree>
    <p:extLst>
      <p:ext uri="{BB962C8B-B14F-4D97-AF65-F5344CB8AC3E}">
        <p14:creationId xmlns:p14="http://schemas.microsoft.com/office/powerpoint/2010/main" val="9132215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E0041-C530-35B5-8A7C-EDE65A75E2BF}"/>
              </a:ext>
            </a:extLst>
          </p:cNvPr>
          <p:cNvSpPr>
            <a:spLocks noGrp="1"/>
          </p:cNvSpPr>
          <p:nvPr>
            <p:ph type="title"/>
          </p:nvPr>
        </p:nvSpPr>
        <p:spPr>
          <a:xfrm>
            <a:off x="0" y="196646"/>
            <a:ext cx="12192000" cy="938818"/>
          </a:xfrm>
        </p:spPr>
        <p:txBody>
          <a:bodyPr>
            <a:noAutofit/>
          </a:bodyPr>
          <a:lstStyle/>
          <a:p>
            <a:r>
              <a:rPr lang="en-US" sz="3200" b="1" dirty="0"/>
              <a:t> Example: define member function without argument within the class and outside the class</a:t>
            </a:r>
            <a:endParaRPr lang="en-IN" sz="3200" b="1" dirty="0"/>
          </a:p>
        </p:txBody>
      </p:sp>
      <p:sp>
        <p:nvSpPr>
          <p:cNvPr id="3" name="Content Placeholder 2">
            <a:extLst>
              <a:ext uri="{FF2B5EF4-FFF2-40B4-BE49-F238E27FC236}">
                <a16:creationId xmlns:a16="http://schemas.microsoft.com/office/drawing/2014/main" id="{BC61FB0F-02EE-36E5-DB99-D8286BADC7BF}"/>
              </a:ext>
            </a:extLst>
          </p:cNvPr>
          <p:cNvSpPr>
            <a:spLocks noGrp="1"/>
          </p:cNvSpPr>
          <p:nvPr>
            <p:ph idx="1"/>
          </p:nvPr>
        </p:nvSpPr>
        <p:spPr>
          <a:xfrm>
            <a:off x="176980" y="1671482"/>
            <a:ext cx="11838039" cy="4857135"/>
          </a:xfrm>
        </p:spPr>
        <p:txBody>
          <a:bodyPr numCol="2">
            <a:normAutofit lnSpcReduction="10000"/>
          </a:bodyPr>
          <a:lstStyle/>
          <a:p>
            <a:pPr marL="0" indent="0">
              <a:buNone/>
            </a:pPr>
            <a:r>
              <a:rPr lang="en-IN" sz="2200" dirty="0"/>
              <a:t>#include &lt;iostream&gt;</a:t>
            </a:r>
          </a:p>
          <a:p>
            <a:pPr marL="0" indent="0">
              <a:buNone/>
            </a:pPr>
            <a:r>
              <a:rPr lang="en-IN" sz="2200" dirty="0"/>
              <a:t>using namespace std;</a:t>
            </a:r>
          </a:p>
          <a:p>
            <a:pPr marL="0" indent="0">
              <a:buNone/>
            </a:pPr>
            <a:endParaRPr lang="en-IN" sz="2200" dirty="0"/>
          </a:p>
          <a:p>
            <a:pPr marL="0" indent="0">
              <a:buNone/>
            </a:pPr>
            <a:r>
              <a:rPr lang="en-IN" sz="2200" dirty="0"/>
              <a:t>class Person {</a:t>
            </a:r>
          </a:p>
          <a:p>
            <a:pPr marL="0" indent="0">
              <a:buNone/>
            </a:pPr>
            <a:r>
              <a:rPr lang="en-IN" sz="2200" dirty="0"/>
              <a:t>	int id;</a:t>
            </a:r>
          </a:p>
          <a:p>
            <a:pPr marL="0" indent="0">
              <a:buNone/>
            </a:pPr>
            <a:r>
              <a:rPr lang="en-IN" sz="2200" dirty="0"/>
              <a:t>	char name[100];</a:t>
            </a:r>
          </a:p>
          <a:p>
            <a:pPr marL="0" indent="0">
              <a:buNone/>
            </a:pPr>
            <a:endParaRPr lang="en-IN" sz="2200" dirty="0"/>
          </a:p>
          <a:p>
            <a:pPr marL="0" indent="0">
              <a:buNone/>
            </a:pPr>
            <a:r>
              <a:rPr lang="en-IN" sz="2200" dirty="0"/>
              <a:t>public:</a:t>
            </a:r>
          </a:p>
          <a:p>
            <a:pPr marL="0" indent="0">
              <a:buNone/>
            </a:pPr>
            <a:r>
              <a:rPr lang="en-IN" sz="2200" dirty="0"/>
              <a:t>	void </a:t>
            </a:r>
            <a:r>
              <a:rPr lang="en-IN" sz="2200" dirty="0" err="1"/>
              <a:t>set_p</a:t>
            </a:r>
            <a:r>
              <a:rPr lang="en-IN" sz="2200" dirty="0"/>
              <a:t>()</a:t>
            </a:r>
          </a:p>
          <a:p>
            <a:pPr marL="0" indent="0">
              <a:buNone/>
            </a:pPr>
            <a:r>
              <a:rPr lang="en-IN" sz="2200" dirty="0"/>
              <a:t>	{</a:t>
            </a:r>
          </a:p>
          <a:p>
            <a:pPr marL="0" indent="0">
              <a:buNone/>
            </a:pPr>
            <a:r>
              <a:rPr lang="en-IN" sz="2200" dirty="0"/>
              <a:t>		</a:t>
            </a:r>
            <a:r>
              <a:rPr lang="en-IN" sz="2200" dirty="0" err="1"/>
              <a:t>cout</a:t>
            </a:r>
            <a:r>
              <a:rPr lang="en-IN" sz="2200" dirty="0"/>
              <a:t> &lt;&lt; "Enter the Id:";</a:t>
            </a:r>
          </a:p>
          <a:p>
            <a:pPr marL="0" indent="0">
              <a:buNone/>
            </a:pPr>
            <a:r>
              <a:rPr lang="en-IN" sz="2200" dirty="0"/>
              <a:t>		</a:t>
            </a:r>
            <a:r>
              <a:rPr lang="en-IN" sz="2200" dirty="0" err="1"/>
              <a:t>cin</a:t>
            </a:r>
            <a:r>
              <a:rPr lang="en-IN" sz="2200" dirty="0"/>
              <a:t> &gt;&gt; id;</a:t>
            </a:r>
          </a:p>
          <a:p>
            <a:pPr marL="0" indent="0">
              <a:buNone/>
            </a:pPr>
            <a:r>
              <a:rPr lang="en-IN" sz="2200" dirty="0"/>
              <a:t>		</a:t>
            </a:r>
            <a:r>
              <a:rPr lang="en-IN" sz="2200" dirty="0" err="1"/>
              <a:t>cout</a:t>
            </a:r>
            <a:r>
              <a:rPr lang="en-IN" sz="2200" dirty="0"/>
              <a:t> &lt;&lt; "Enter the Name:";</a:t>
            </a:r>
          </a:p>
          <a:p>
            <a:pPr marL="0" indent="0">
              <a:buNone/>
            </a:pPr>
            <a:r>
              <a:rPr lang="en-IN" sz="2200" dirty="0"/>
              <a:t>		</a:t>
            </a:r>
            <a:r>
              <a:rPr lang="en-IN" sz="2200" dirty="0" err="1"/>
              <a:t>cin</a:t>
            </a:r>
            <a:r>
              <a:rPr lang="en-IN" sz="2200" dirty="0"/>
              <a:t> &gt;&gt; name;</a:t>
            </a:r>
          </a:p>
          <a:p>
            <a:pPr marL="0" indent="0">
              <a:buNone/>
            </a:pPr>
            <a:r>
              <a:rPr lang="en-IN" sz="2200" dirty="0"/>
              <a:t>	}</a:t>
            </a:r>
          </a:p>
          <a:p>
            <a:pPr marL="0" indent="0">
              <a:buNone/>
            </a:pPr>
            <a:endParaRPr lang="en-IN" sz="2200" dirty="0"/>
          </a:p>
          <a:p>
            <a:pPr marL="0" indent="0">
              <a:buNone/>
            </a:pPr>
            <a:r>
              <a:rPr lang="en-IN" sz="2200" dirty="0"/>
              <a:t>	void </a:t>
            </a:r>
            <a:r>
              <a:rPr lang="en-IN" sz="2200" dirty="0" err="1"/>
              <a:t>display_p</a:t>
            </a:r>
            <a:r>
              <a:rPr lang="en-IN" sz="2200" dirty="0"/>
              <a:t>()</a:t>
            </a:r>
          </a:p>
          <a:p>
            <a:pPr marL="0" indent="0">
              <a:buNone/>
            </a:pPr>
            <a:r>
              <a:rPr lang="en-IN" sz="2200" dirty="0"/>
              <a:t>	{</a:t>
            </a:r>
          </a:p>
          <a:p>
            <a:pPr marL="0" indent="0">
              <a:buNone/>
            </a:pPr>
            <a:r>
              <a:rPr lang="en-IN" sz="2200" dirty="0"/>
              <a:t>		</a:t>
            </a:r>
            <a:r>
              <a:rPr lang="en-IN" sz="2200" dirty="0" err="1"/>
              <a:t>cout</a:t>
            </a:r>
            <a:r>
              <a:rPr lang="en-IN" sz="2200" dirty="0"/>
              <a:t> &lt;&lt; </a:t>
            </a:r>
            <a:r>
              <a:rPr lang="en-IN" sz="2200" dirty="0" err="1"/>
              <a:t>endl</a:t>
            </a:r>
            <a:r>
              <a:rPr lang="en-IN" sz="2200" dirty="0"/>
              <a:t> &lt;&lt;"Id: "&lt;&lt; id &lt;&lt; "\</a:t>
            </a:r>
            <a:r>
              <a:rPr lang="en-IN" sz="2200" dirty="0" err="1"/>
              <a:t>nName</a:t>
            </a:r>
            <a:r>
              <a:rPr lang="en-IN" sz="2200" dirty="0"/>
              <a:t>: " &lt;&lt; name &lt;&lt;</a:t>
            </a:r>
            <a:r>
              <a:rPr lang="en-IN" sz="2200" dirty="0" err="1"/>
              <a:t>endl</a:t>
            </a:r>
            <a:r>
              <a:rPr lang="en-IN" sz="2200" dirty="0"/>
              <a:t>;</a:t>
            </a:r>
          </a:p>
          <a:p>
            <a:pPr marL="0" indent="0">
              <a:buNone/>
            </a:pPr>
            <a:r>
              <a:rPr lang="en-IN" sz="2200" dirty="0"/>
              <a:t>	}</a:t>
            </a:r>
          </a:p>
          <a:p>
            <a:pPr marL="0" indent="0">
              <a:buNone/>
            </a:pPr>
            <a:r>
              <a:rPr lang="en-IN" sz="2200" dirty="0"/>
              <a:t>};</a:t>
            </a:r>
          </a:p>
          <a:p>
            <a:pPr marL="0" indent="0">
              <a:buNone/>
            </a:pPr>
            <a:endParaRPr lang="en-IN" sz="2200" dirty="0"/>
          </a:p>
          <a:p>
            <a:pPr marL="0" indent="0">
              <a:buNone/>
            </a:pPr>
            <a:endParaRPr lang="en-IN" sz="2200" dirty="0"/>
          </a:p>
        </p:txBody>
      </p:sp>
    </p:spTree>
    <p:extLst>
      <p:ext uri="{BB962C8B-B14F-4D97-AF65-F5344CB8AC3E}">
        <p14:creationId xmlns:p14="http://schemas.microsoft.com/office/powerpoint/2010/main" val="33824808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D3785E-EFC7-E837-EA77-B918EDCE3CED}"/>
              </a:ext>
            </a:extLst>
          </p:cNvPr>
          <p:cNvSpPr>
            <a:spLocks noGrp="1"/>
          </p:cNvSpPr>
          <p:nvPr>
            <p:ph idx="1"/>
          </p:nvPr>
        </p:nvSpPr>
        <p:spPr>
          <a:xfrm>
            <a:off x="88490" y="167148"/>
            <a:ext cx="11857704" cy="6690852"/>
          </a:xfrm>
        </p:spPr>
        <p:txBody>
          <a:bodyPr numCol="2">
            <a:normAutofit/>
          </a:bodyPr>
          <a:lstStyle/>
          <a:p>
            <a:pPr marL="0" indent="0">
              <a:buNone/>
            </a:pPr>
            <a:r>
              <a:rPr lang="en-IN" sz="2000" dirty="0"/>
              <a:t>class Student : private Person {</a:t>
            </a:r>
          </a:p>
          <a:p>
            <a:pPr marL="0" indent="0">
              <a:buNone/>
            </a:pPr>
            <a:r>
              <a:rPr lang="en-IN" sz="2000" dirty="0"/>
              <a:t>	char course[50];</a:t>
            </a:r>
          </a:p>
          <a:p>
            <a:pPr marL="0" indent="0">
              <a:buNone/>
            </a:pPr>
            <a:r>
              <a:rPr lang="en-IN" sz="2000" dirty="0"/>
              <a:t>	int fee;</a:t>
            </a:r>
          </a:p>
          <a:p>
            <a:pPr marL="0" indent="0">
              <a:buNone/>
            </a:pPr>
            <a:r>
              <a:rPr lang="en-IN" sz="2000" dirty="0"/>
              <a:t>public:</a:t>
            </a:r>
          </a:p>
          <a:p>
            <a:pPr marL="0" indent="0">
              <a:buNone/>
            </a:pPr>
            <a:r>
              <a:rPr lang="en-IN" sz="2000" dirty="0"/>
              <a:t>	void </a:t>
            </a:r>
            <a:r>
              <a:rPr lang="en-IN" sz="2000" dirty="0" err="1"/>
              <a:t>set_s</a:t>
            </a:r>
            <a:r>
              <a:rPr lang="en-IN" sz="2000" dirty="0"/>
              <a:t>()	</a:t>
            </a:r>
          </a:p>
          <a:p>
            <a:pPr marL="0" indent="0">
              <a:buNone/>
            </a:pPr>
            <a:r>
              <a:rPr lang="en-IN" sz="2000" dirty="0"/>
              <a:t>	{</a:t>
            </a:r>
          </a:p>
          <a:p>
            <a:pPr marL="0" indent="0">
              <a:buNone/>
            </a:pPr>
            <a:r>
              <a:rPr lang="en-IN" sz="2000" dirty="0"/>
              <a:t>		</a:t>
            </a:r>
            <a:r>
              <a:rPr lang="en-IN" sz="2000" dirty="0" err="1"/>
              <a:t>set_p</a:t>
            </a:r>
            <a:r>
              <a:rPr lang="en-IN" sz="2000" dirty="0"/>
              <a:t>();		</a:t>
            </a:r>
          </a:p>
          <a:p>
            <a:pPr marL="0" indent="0">
              <a:buNone/>
            </a:pPr>
            <a:r>
              <a:rPr lang="en-IN" sz="2000" dirty="0"/>
              <a:t>		</a:t>
            </a:r>
            <a:r>
              <a:rPr lang="en-IN" sz="2000" dirty="0" err="1"/>
              <a:t>cout</a:t>
            </a:r>
            <a:r>
              <a:rPr lang="en-IN" sz="2000" dirty="0"/>
              <a:t> &lt;&lt; "Enter the Course Name:";</a:t>
            </a:r>
          </a:p>
          <a:p>
            <a:pPr marL="0" indent="0">
              <a:buNone/>
            </a:pPr>
            <a:r>
              <a:rPr lang="en-IN" sz="2000" dirty="0"/>
              <a:t>		</a:t>
            </a:r>
            <a:r>
              <a:rPr lang="en-IN" sz="2000" dirty="0" err="1"/>
              <a:t>cin</a:t>
            </a:r>
            <a:r>
              <a:rPr lang="en-IN" sz="2000" dirty="0"/>
              <a:t> &gt;&gt; course;</a:t>
            </a:r>
          </a:p>
          <a:p>
            <a:pPr marL="0" indent="0">
              <a:buNone/>
            </a:pPr>
            <a:r>
              <a:rPr lang="en-IN" sz="2000" dirty="0"/>
              <a:t>		</a:t>
            </a:r>
            <a:r>
              <a:rPr lang="en-IN" sz="2000" dirty="0" err="1"/>
              <a:t>cout</a:t>
            </a:r>
            <a:r>
              <a:rPr lang="en-IN" sz="2000" dirty="0"/>
              <a:t> &lt;&lt; "Enter the Course Fee:";</a:t>
            </a:r>
          </a:p>
          <a:p>
            <a:pPr marL="0" indent="0">
              <a:buNone/>
            </a:pPr>
            <a:r>
              <a:rPr lang="en-IN" sz="2000" dirty="0"/>
              <a:t>		</a:t>
            </a:r>
            <a:r>
              <a:rPr lang="en-IN" sz="2000" dirty="0" err="1"/>
              <a:t>cin</a:t>
            </a:r>
            <a:r>
              <a:rPr lang="en-IN" sz="2000" dirty="0"/>
              <a:t> &gt;&gt; fee;</a:t>
            </a:r>
          </a:p>
          <a:p>
            <a:pPr marL="0" indent="0">
              <a:buNone/>
            </a:pPr>
            <a:r>
              <a:rPr lang="en-IN" sz="2000" dirty="0"/>
              <a:t>	}</a:t>
            </a:r>
          </a:p>
          <a:p>
            <a:pPr marL="0" indent="0">
              <a:buNone/>
            </a:pPr>
            <a:endParaRPr lang="en-IN" sz="2000" dirty="0"/>
          </a:p>
          <a:p>
            <a:pPr marL="0" indent="0">
              <a:buNone/>
            </a:pPr>
            <a:r>
              <a:rPr lang="en-IN" sz="2000" dirty="0"/>
              <a:t>	void </a:t>
            </a:r>
            <a:r>
              <a:rPr lang="en-IN" sz="2000" dirty="0" err="1"/>
              <a:t>display_s</a:t>
            </a:r>
            <a:r>
              <a:rPr lang="en-IN" sz="2000" dirty="0"/>
              <a:t>()</a:t>
            </a:r>
          </a:p>
          <a:p>
            <a:pPr marL="0" indent="0">
              <a:buNone/>
            </a:pPr>
            <a:r>
              <a:rPr lang="en-IN" sz="2000" dirty="0"/>
              <a:t>	{</a:t>
            </a:r>
          </a:p>
          <a:p>
            <a:pPr marL="0" indent="0">
              <a:buNone/>
            </a:pPr>
            <a:r>
              <a:rPr lang="en-IN" sz="2000" dirty="0"/>
              <a:t>		</a:t>
            </a:r>
            <a:r>
              <a:rPr lang="en-IN" sz="2000" dirty="0" err="1"/>
              <a:t>display_p</a:t>
            </a:r>
            <a:r>
              <a:rPr lang="en-IN" sz="2000" dirty="0"/>
              <a:t>();</a:t>
            </a:r>
          </a:p>
          <a:p>
            <a:pPr marL="0" indent="0">
              <a:buNone/>
            </a:pPr>
            <a:r>
              <a:rPr lang="en-IN" sz="2000" dirty="0"/>
              <a:t>		</a:t>
            </a:r>
            <a:r>
              <a:rPr lang="en-IN" sz="2000" dirty="0" err="1"/>
              <a:t>cout</a:t>
            </a:r>
            <a:r>
              <a:rPr lang="en-IN" sz="2000" dirty="0"/>
              <a:t> &lt;&lt;"Course: "&lt;&lt; course &lt;&lt; 	"\</a:t>
            </a:r>
            <a:r>
              <a:rPr lang="en-IN" sz="2000" dirty="0" err="1"/>
              <a:t>nFee</a:t>
            </a:r>
            <a:r>
              <a:rPr lang="en-IN" sz="2000" dirty="0"/>
              <a:t>: " &lt;&lt; fee &lt;&lt; </a:t>
            </a:r>
            <a:r>
              <a:rPr lang="en-IN" sz="2000" dirty="0" err="1"/>
              <a:t>endl</a:t>
            </a:r>
            <a:r>
              <a:rPr lang="en-IN" sz="2000" dirty="0"/>
              <a:t>;</a:t>
            </a:r>
          </a:p>
          <a:p>
            <a:pPr marL="0" indent="0">
              <a:buNone/>
            </a:pPr>
            <a:r>
              <a:rPr lang="en-IN" sz="2000" dirty="0"/>
              <a:t>	}</a:t>
            </a:r>
          </a:p>
          <a:p>
            <a:pPr marL="0" indent="0">
              <a:buNone/>
            </a:pPr>
            <a:r>
              <a:rPr lang="en-IN" sz="2000" dirty="0"/>
              <a:t>	};</a:t>
            </a:r>
          </a:p>
          <a:p>
            <a:pPr marL="0" indent="0">
              <a:buNone/>
            </a:pPr>
            <a:endParaRPr lang="en-IN" sz="2000" dirty="0"/>
          </a:p>
          <a:p>
            <a:pPr marL="0" indent="0">
              <a:buNone/>
            </a:pPr>
            <a:r>
              <a:rPr lang="en-IN" sz="2000" dirty="0"/>
              <a:t>	int main()</a:t>
            </a:r>
          </a:p>
          <a:p>
            <a:pPr marL="0" indent="0">
              <a:buNone/>
            </a:pPr>
            <a:r>
              <a:rPr lang="en-IN" sz="2000" dirty="0"/>
              <a:t>		{</a:t>
            </a:r>
          </a:p>
          <a:p>
            <a:pPr marL="0" indent="0">
              <a:buNone/>
            </a:pPr>
            <a:r>
              <a:rPr lang="en-IN" sz="2000" dirty="0"/>
              <a:t>	Student s;</a:t>
            </a:r>
          </a:p>
          <a:p>
            <a:pPr marL="0" indent="0">
              <a:buNone/>
            </a:pPr>
            <a:r>
              <a:rPr lang="en-IN" sz="2000" dirty="0"/>
              <a:t>	</a:t>
            </a:r>
            <a:r>
              <a:rPr lang="en-IN" sz="2000" dirty="0" err="1"/>
              <a:t>s.set_s</a:t>
            </a:r>
            <a:r>
              <a:rPr lang="en-IN" sz="2000" dirty="0"/>
              <a:t>();</a:t>
            </a:r>
          </a:p>
          <a:p>
            <a:pPr marL="0" indent="0">
              <a:buNone/>
            </a:pPr>
            <a:r>
              <a:rPr lang="en-IN" sz="2000" dirty="0"/>
              <a:t>	</a:t>
            </a:r>
            <a:r>
              <a:rPr lang="en-IN" sz="2000" dirty="0" err="1"/>
              <a:t>s.display_s</a:t>
            </a:r>
            <a:r>
              <a:rPr lang="en-IN" sz="2000" dirty="0"/>
              <a:t>();</a:t>
            </a:r>
          </a:p>
          <a:p>
            <a:pPr marL="0" indent="0">
              <a:buNone/>
            </a:pPr>
            <a:r>
              <a:rPr lang="en-IN" sz="2000" dirty="0"/>
              <a:t>	return 0;</a:t>
            </a:r>
          </a:p>
          <a:p>
            <a:pPr marL="0" indent="0">
              <a:buNone/>
            </a:pPr>
            <a:r>
              <a:rPr lang="en-IN" sz="2000" dirty="0"/>
              <a:t>	}</a:t>
            </a:r>
          </a:p>
          <a:p>
            <a:pPr marL="0" indent="0">
              <a:buNone/>
            </a:pPr>
            <a:endParaRPr lang="en-IN" sz="2000" dirty="0"/>
          </a:p>
        </p:txBody>
      </p:sp>
      <p:sp>
        <p:nvSpPr>
          <p:cNvPr id="4" name="TextBox 3">
            <a:extLst>
              <a:ext uri="{FF2B5EF4-FFF2-40B4-BE49-F238E27FC236}">
                <a16:creationId xmlns:a16="http://schemas.microsoft.com/office/drawing/2014/main" id="{65D565D7-B142-256E-A140-CFAE4DC8F5CE}"/>
              </a:ext>
            </a:extLst>
          </p:cNvPr>
          <p:cNvSpPr txBox="1"/>
          <p:nvPr/>
        </p:nvSpPr>
        <p:spPr>
          <a:xfrm>
            <a:off x="9016182" y="3828530"/>
            <a:ext cx="2930012" cy="2862322"/>
          </a:xfrm>
          <a:prstGeom prst="rect">
            <a:avLst/>
          </a:prstGeom>
          <a:noFill/>
        </p:spPr>
        <p:txBody>
          <a:bodyPr wrap="square" rtlCol="0">
            <a:spAutoFit/>
          </a:bodyPr>
          <a:lstStyle/>
          <a:p>
            <a:r>
              <a:rPr lang="en-US" b="1" dirty="0"/>
              <a:t>Output:</a:t>
            </a:r>
          </a:p>
          <a:p>
            <a:r>
              <a:rPr lang="en-US" b="1" dirty="0"/>
              <a:t>Enter the Id: 101</a:t>
            </a:r>
          </a:p>
          <a:p>
            <a:r>
              <a:rPr lang="en-US" b="1" dirty="0"/>
              <a:t>Enter the Name: Dev</a:t>
            </a:r>
          </a:p>
          <a:p>
            <a:r>
              <a:rPr lang="en-US" b="1" dirty="0"/>
              <a:t>Enter the Course Name: GCS</a:t>
            </a:r>
          </a:p>
          <a:p>
            <a:r>
              <a:rPr lang="en-US" b="1" dirty="0"/>
              <a:t>Enter the Course Fee:70000</a:t>
            </a:r>
          </a:p>
          <a:p>
            <a:endParaRPr lang="en-US" b="1" dirty="0"/>
          </a:p>
          <a:p>
            <a:r>
              <a:rPr lang="en-US" b="1" dirty="0"/>
              <a:t>Id: 101</a:t>
            </a:r>
          </a:p>
          <a:p>
            <a:r>
              <a:rPr lang="en-US" b="1" dirty="0"/>
              <a:t>Name: Dev</a:t>
            </a:r>
          </a:p>
          <a:p>
            <a:r>
              <a:rPr lang="en-US" b="1" dirty="0"/>
              <a:t>Course: GCS</a:t>
            </a:r>
          </a:p>
          <a:p>
            <a:r>
              <a:rPr lang="en-US" b="1" dirty="0"/>
              <a:t>Fee: 70000</a:t>
            </a:r>
            <a:endParaRPr lang="en-IN" b="1" dirty="0"/>
          </a:p>
        </p:txBody>
      </p:sp>
    </p:spTree>
    <p:extLst>
      <p:ext uri="{BB962C8B-B14F-4D97-AF65-F5344CB8AC3E}">
        <p14:creationId xmlns:p14="http://schemas.microsoft.com/office/powerpoint/2010/main" val="3266919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FB8D93-2DAA-6410-7610-AD7CE53FA1A6}"/>
              </a:ext>
            </a:extLst>
          </p:cNvPr>
          <p:cNvSpPr>
            <a:spLocks noGrp="1"/>
          </p:cNvSpPr>
          <p:nvPr>
            <p:ph idx="1"/>
          </p:nvPr>
        </p:nvSpPr>
        <p:spPr/>
        <p:txBody>
          <a:bodyPr>
            <a:normAutofit/>
          </a:bodyPr>
          <a:lstStyle/>
          <a:p>
            <a:pPr algn="ctr"/>
            <a:r>
              <a:rPr lang="en-US" sz="4800" b="1" dirty="0"/>
              <a:t>OVERLOADING UNARY OPERATOR</a:t>
            </a:r>
            <a:endParaRPr lang="en-IN" sz="4800" b="1"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DA936EE2-44F1-896F-FAAA-28702BF52AD1}"/>
                  </a:ext>
                </a:extLst>
              </p14:cNvPr>
              <p14:cNvContentPartPr/>
              <p14:nvPr/>
            </p14:nvContentPartPr>
            <p14:xfrm>
              <a:off x="3573337" y="1934981"/>
              <a:ext cx="5187600" cy="396000"/>
            </p14:xfrm>
          </p:contentPart>
        </mc:Choice>
        <mc:Fallback xmlns="">
          <p:pic>
            <p:nvPicPr>
              <p:cNvPr id="4" name="Ink 3">
                <a:extLst>
                  <a:ext uri="{FF2B5EF4-FFF2-40B4-BE49-F238E27FC236}">
                    <a16:creationId xmlns:a16="http://schemas.microsoft.com/office/drawing/2014/main" id="{DA936EE2-44F1-896F-FAAA-28702BF52AD1}"/>
                  </a:ext>
                </a:extLst>
              </p:cNvPr>
              <p:cNvPicPr/>
              <p:nvPr/>
            </p:nvPicPr>
            <p:blipFill>
              <a:blip r:embed="rId3"/>
              <a:stretch>
                <a:fillRect/>
              </a:stretch>
            </p:blipFill>
            <p:spPr>
              <a:xfrm>
                <a:off x="3519697" y="1827341"/>
                <a:ext cx="5295240" cy="6116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00799BD5-4615-4F5C-25F0-EC4E6E4BDEEF}"/>
                  </a:ext>
                </a:extLst>
              </p14:cNvPr>
              <p14:cNvContentPartPr/>
              <p14:nvPr/>
            </p14:nvContentPartPr>
            <p14:xfrm>
              <a:off x="-1091543" y="2811828"/>
              <a:ext cx="360" cy="360"/>
            </p14:xfrm>
          </p:contentPart>
        </mc:Choice>
        <mc:Fallback xmlns="">
          <p:pic>
            <p:nvPicPr>
              <p:cNvPr id="5" name="Ink 4">
                <a:extLst>
                  <a:ext uri="{FF2B5EF4-FFF2-40B4-BE49-F238E27FC236}">
                    <a16:creationId xmlns:a16="http://schemas.microsoft.com/office/drawing/2014/main" id="{00799BD5-4615-4F5C-25F0-EC4E6E4BDEEF}"/>
                  </a:ext>
                </a:extLst>
              </p:cNvPr>
              <p:cNvPicPr/>
              <p:nvPr/>
            </p:nvPicPr>
            <p:blipFill>
              <a:blip r:embed="rId5"/>
              <a:stretch>
                <a:fillRect/>
              </a:stretch>
            </p:blipFill>
            <p:spPr>
              <a:xfrm>
                <a:off x="-1145183" y="2704188"/>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8599BF5D-D2D7-A09D-DC39-665111D1F34A}"/>
                  </a:ext>
                </a:extLst>
              </p14:cNvPr>
              <p14:cNvContentPartPr/>
              <p14:nvPr/>
            </p14:nvContentPartPr>
            <p14:xfrm>
              <a:off x="-1091543" y="2811828"/>
              <a:ext cx="360" cy="360"/>
            </p14:xfrm>
          </p:contentPart>
        </mc:Choice>
        <mc:Fallback xmlns="">
          <p:pic>
            <p:nvPicPr>
              <p:cNvPr id="6" name="Ink 5">
                <a:extLst>
                  <a:ext uri="{FF2B5EF4-FFF2-40B4-BE49-F238E27FC236}">
                    <a16:creationId xmlns:a16="http://schemas.microsoft.com/office/drawing/2014/main" id="{8599BF5D-D2D7-A09D-DC39-665111D1F34A}"/>
                  </a:ext>
                </a:extLst>
              </p:cNvPr>
              <p:cNvPicPr/>
              <p:nvPr/>
            </p:nvPicPr>
            <p:blipFill>
              <a:blip r:embed="rId5"/>
              <a:stretch>
                <a:fillRect/>
              </a:stretch>
            </p:blipFill>
            <p:spPr>
              <a:xfrm>
                <a:off x="-1145183" y="2704188"/>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B9AC16F5-BF46-9E47-D16E-8EE7B31E56B4}"/>
                  </a:ext>
                </a:extLst>
              </p14:cNvPr>
              <p14:cNvContentPartPr/>
              <p14:nvPr/>
            </p14:nvContentPartPr>
            <p14:xfrm>
              <a:off x="4306297" y="2064468"/>
              <a:ext cx="360" cy="360"/>
            </p14:xfrm>
          </p:contentPart>
        </mc:Choice>
        <mc:Fallback xmlns="">
          <p:pic>
            <p:nvPicPr>
              <p:cNvPr id="7" name="Ink 6">
                <a:extLst>
                  <a:ext uri="{FF2B5EF4-FFF2-40B4-BE49-F238E27FC236}">
                    <a16:creationId xmlns:a16="http://schemas.microsoft.com/office/drawing/2014/main" id="{B9AC16F5-BF46-9E47-D16E-8EE7B31E56B4}"/>
                  </a:ext>
                </a:extLst>
              </p:cNvPr>
              <p:cNvPicPr/>
              <p:nvPr/>
            </p:nvPicPr>
            <p:blipFill>
              <a:blip r:embed="rId5"/>
              <a:stretch>
                <a:fillRect/>
              </a:stretch>
            </p:blipFill>
            <p:spPr>
              <a:xfrm>
                <a:off x="4252297" y="1956828"/>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1BA50501-8552-A4FA-3276-79AD68B9BE41}"/>
                  </a:ext>
                </a:extLst>
              </p14:cNvPr>
              <p14:cNvContentPartPr/>
              <p14:nvPr/>
            </p14:nvContentPartPr>
            <p14:xfrm>
              <a:off x="3077617" y="2684141"/>
              <a:ext cx="360" cy="360"/>
            </p14:xfrm>
          </p:contentPart>
        </mc:Choice>
        <mc:Fallback xmlns="">
          <p:pic>
            <p:nvPicPr>
              <p:cNvPr id="8" name="Ink 7">
                <a:extLst>
                  <a:ext uri="{FF2B5EF4-FFF2-40B4-BE49-F238E27FC236}">
                    <a16:creationId xmlns:a16="http://schemas.microsoft.com/office/drawing/2014/main" id="{1BA50501-8552-A4FA-3276-79AD68B9BE41}"/>
                  </a:ext>
                </a:extLst>
              </p:cNvPr>
              <p:cNvPicPr/>
              <p:nvPr/>
            </p:nvPicPr>
            <p:blipFill>
              <a:blip r:embed="rId9"/>
              <a:stretch>
                <a:fillRect/>
              </a:stretch>
            </p:blipFill>
            <p:spPr>
              <a:xfrm>
                <a:off x="3071497" y="2678021"/>
                <a:ext cx="12600" cy="12600"/>
              </a:xfrm>
              <a:prstGeom prst="rect">
                <a:avLst/>
              </a:prstGeom>
            </p:spPr>
          </p:pic>
        </mc:Fallback>
      </mc:AlternateContent>
    </p:spTree>
    <p:extLst>
      <p:ext uri="{BB962C8B-B14F-4D97-AF65-F5344CB8AC3E}">
        <p14:creationId xmlns:p14="http://schemas.microsoft.com/office/powerpoint/2010/main" val="17875677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D00C3-1B3A-5AFE-EE08-B03EFDA6C591}"/>
              </a:ext>
            </a:extLst>
          </p:cNvPr>
          <p:cNvSpPr>
            <a:spLocks noGrp="1"/>
          </p:cNvSpPr>
          <p:nvPr>
            <p:ph type="title"/>
          </p:nvPr>
        </p:nvSpPr>
        <p:spPr>
          <a:xfrm>
            <a:off x="93406" y="71438"/>
            <a:ext cx="12005187" cy="629263"/>
          </a:xfrm>
        </p:spPr>
        <p:txBody>
          <a:bodyPr>
            <a:noAutofit/>
          </a:bodyPr>
          <a:lstStyle/>
          <a:p>
            <a:br>
              <a:rPr lang="en-IN" sz="3600" dirty="0">
                <a:latin typeface="+mn-lt"/>
              </a:rPr>
            </a:br>
            <a:r>
              <a:rPr lang="en-IN" sz="3600" dirty="0">
                <a:latin typeface="+mn-lt"/>
              </a:rPr>
              <a:t>define member function with argument outside the class</a:t>
            </a:r>
            <a:br>
              <a:rPr lang="en-IN" sz="3600" dirty="0">
                <a:latin typeface="+mn-lt"/>
              </a:rPr>
            </a:br>
            <a:endParaRPr lang="en-IN" sz="3600" dirty="0">
              <a:latin typeface="+mn-lt"/>
            </a:endParaRPr>
          </a:p>
        </p:txBody>
      </p:sp>
      <p:sp>
        <p:nvSpPr>
          <p:cNvPr id="3" name="Content Placeholder 2">
            <a:extLst>
              <a:ext uri="{FF2B5EF4-FFF2-40B4-BE49-F238E27FC236}">
                <a16:creationId xmlns:a16="http://schemas.microsoft.com/office/drawing/2014/main" id="{864BB98F-8DB8-31DD-3F99-96FC64E636ED}"/>
              </a:ext>
            </a:extLst>
          </p:cNvPr>
          <p:cNvSpPr>
            <a:spLocks noGrp="1"/>
          </p:cNvSpPr>
          <p:nvPr>
            <p:ph idx="1"/>
          </p:nvPr>
        </p:nvSpPr>
        <p:spPr>
          <a:xfrm>
            <a:off x="93405" y="855406"/>
            <a:ext cx="11823291" cy="5931156"/>
          </a:xfrm>
        </p:spPr>
        <p:txBody>
          <a:bodyPr numCol="2">
            <a:normAutofit lnSpcReduction="10000"/>
          </a:bodyPr>
          <a:lstStyle/>
          <a:p>
            <a:pPr marL="0" indent="0">
              <a:buNone/>
            </a:pPr>
            <a:endParaRPr lang="en-IN" sz="2000" dirty="0"/>
          </a:p>
          <a:p>
            <a:pPr marL="0" indent="0">
              <a:buNone/>
            </a:pPr>
            <a:r>
              <a:rPr lang="en-IN" sz="2000" dirty="0"/>
              <a:t>#include&lt;iostream&gt;</a:t>
            </a:r>
          </a:p>
          <a:p>
            <a:pPr marL="0" indent="0">
              <a:buNone/>
            </a:pPr>
            <a:r>
              <a:rPr lang="en-IN" sz="2000" dirty="0"/>
              <a:t>#include&lt;string.h&gt;</a:t>
            </a:r>
          </a:p>
          <a:p>
            <a:pPr marL="0" indent="0">
              <a:buNone/>
            </a:pPr>
            <a:r>
              <a:rPr lang="en-IN" sz="2000" dirty="0"/>
              <a:t>using namespace std;</a:t>
            </a:r>
          </a:p>
          <a:p>
            <a:pPr marL="0" indent="0">
              <a:buNone/>
            </a:pPr>
            <a:r>
              <a:rPr lang="en-IN" sz="2000" dirty="0"/>
              <a:t>class Person</a:t>
            </a:r>
          </a:p>
          <a:p>
            <a:pPr marL="0" indent="0">
              <a:buNone/>
            </a:pPr>
            <a:r>
              <a:rPr lang="en-IN" sz="2000" dirty="0"/>
              <a:t>{</a:t>
            </a:r>
          </a:p>
          <a:p>
            <a:pPr marL="0" indent="0">
              <a:buNone/>
            </a:pPr>
            <a:r>
              <a:rPr lang="en-IN" sz="2000" dirty="0"/>
              <a:t>	int id;</a:t>
            </a:r>
          </a:p>
          <a:p>
            <a:pPr marL="0" indent="0">
              <a:buNone/>
            </a:pPr>
            <a:r>
              <a:rPr lang="en-IN" sz="2000" dirty="0"/>
              <a:t>	char name[100];</a:t>
            </a:r>
          </a:p>
          <a:p>
            <a:pPr marL="0" indent="0">
              <a:buNone/>
            </a:pPr>
            <a:endParaRPr lang="en-IN" sz="2000" dirty="0"/>
          </a:p>
          <a:p>
            <a:pPr marL="0" indent="0">
              <a:buNone/>
            </a:pPr>
            <a:r>
              <a:rPr lang="en-IN" sz="2000" dirty="0"/>
              <a:t>	public:</a:t>
            </a:r>
          </a:p>
          <a:p>
            <a:pPr marL="0" indent="0">
              <a:buNone/>
            </a:pPr>
            <a:r>
              <a:rPr lang="en-IN" sz="2000" dirty="0"/>
              <a:t>		void </a:t>
            </a:r>
            <a:r>
              <a:rPr lang="en-IN" sz="2000" dirty="0" err="1"/>
              <a:t>set_p</a:t>
            </a:r>
            <a:r>
              <a:rPr lang="en-IN" sz="2000" dirty="0"/>
              <a:t>(</a:t>
            </a:r>
            <a:r>
              <a:rPr lang="en-IN" sz="2000" dirty="0" err="1"/>
              <a:t>int,char</a:t>
            </a:r>
            <a:r>
              <a:rPr lang="en-IN" sz="2000" dirty="0"/>
              <a:t>[]);</a:t>
            </a:r>
          </a:p>
          <a:p>
            <a:pPr marL="0" indent="0">
              <a:buNone/>
            </a:pPr>
            <a:r>
              <a:rPr lang="en-IN" sz="2000" dirty="0"/>
              <a:t>		void </a:t>
            </a:r>
            <a:r>
              <a:rPr lang="en-IN" sz="2000" dirty="0" err="1"/>
              <a:t>display_p</a:t>
            </a:r>
            <a:r>
              <a:rPr lang="en-IN" sz="2000" dirty="0"/>
              <a:t>();</a:t>
            </a:r>
          </a:p>
          <a:p>
            <a:pPr marL="0" indent="0">
              <a:buNone/>
            </a:pPr>
            <a:r>
              <a:rPr lang="en-IN" sz="2000" dirty="0"/>
              <a:t>};</a:t>
            </a:r>
          </a:p>
          <a:p>
            <a:pPr marL="0" indent="0">
              <a:buNone/>
            </a:pPr>
            <a:r>
              <a:rPr lang="en-IN" sz="2000" dirty="0"/>
              <a:t>void Person::</a:t>
            </a:r>
            <a:r>
              <a:rPr lang="en-IN" sz="2000" dirty="0" err="1"/>
              <a:t>set_p</a:t>
            </a:r>
            <a:r>
              <a:rPr lang="en-IN" sz="2000" dirty="0"/>
              <a:t>(int </a:t>
            </a:r>
            <a:r>
              <a:rPr lang="en-IN" sz="2000" dirty="0" err="1"/>
              <a:t>id,char</a:t>
            </a:r>
            <a:r>
              <a:rPr lang="en-IN" sz="2000" dirty="0"/>
              <a:t> n[])</a:t>
            </a:r>
          </a:p>
          <a:p>
            <a:pPr marL="0" indent="0">
              <a:buNone/>
            </a:pPr>
            <a:r>
              <a:rPr lang="en-IN" sz="2000" dirty="0"/>
              <a:t>{</a:t>
            </a:r>
          </a:p>
          <a:p>
            <a:pPr marL="0" indent="0">
              <a:buNone/>
            </a:pPr>
            <a:r>
              <a:rPr lang="en-IN" sz="2000" dirty="0"/>
              <a:t>	this-&gt;id=id;</a:t>
            </a:r>
          </a:p>
          <a:p>
            <a:pPr marL="0" indent="0">
              <a:buNone/>
            </a:pPr>
            <a:r>
              <a:rPr lang="en-IN" sz="2000" dirty="0"/>
              <a:t>	</a:t>
            </a:r>
            <a:r>
              <a:rPr lang="en-IN" sz="2000" dirty="0" err="1"/>
              <a:t>strcpy</a:t>
            </a:r>
            <a:r>
              <a:rPr lang="en-IN" sz="2000" dirty="0"/>
              <a:t>(this-&gt;</a:t>
            </a:r>
            <a:r>
              <a:rPr lang="en-IN" sz="2000" dirty="0" err="1"/>
              <a:t>name,n</a:t>
            </a:r>
            <a:r>
              <a:rPr lang="en-IN" sz="2000" dirty="0"/>
              <a:t>);	 </a:t>
            </a:r>
          </a:p>
          <a:p>
            <a:pPr marL="0" indent="0">
              <a:buNone/>
            </a:pPr>
            <a:r>
              <a:rPr lang="en-IN" sz="2000" dirty="0"/>
              <a:t>}</a:t>
            </a:r>
          </a:p>
          <a:p>
            <a:pPr marL="0" indent="0">
              <a:buNone/>
            </a:pPr>
            <a:r>
              <a:rPr lang="en-IN" sz="2000" dirty="0"/>
              <a:t>void Person::</a:t>
            </a:r>
            <a:r>
              <a:rPr lang="en-IN" sz="2000" dirty="0" err="1"/>
              <a:t>display_p</a:t>
            </a:r>
            <a:r>
              <a:rPr lang="en-IN" sz="2000" dirty="0"/>
              <a:t>()</a:t>
            </a:r>
          </a:p>
          <a:p>
            <a:pPr marL="0" indent="0">
              <a:buNone/>
            </a:pPr>
            <a:r>
              <a:rPr lang="en-IN" sz="2000" dirty="0"/>
              <a:t>{</a:t>
            </a:r>
          </a:p>
          <a:p>
            <a:pPr marL="0" indent="0">
              <a:buNone/>
            </a:pPr>
            <a:r>
              <a:rPr lang="en-IN" sz="2000" dirty="0"/>
              <a:t>	</a:t>
            </a:r>
            <a:r>
              <a:rPr lang="en-IN" sz="2000" dirty="0" err="1"/>
              <a:t>cout</a:t>
            </a:r>
            <a:r>
              <a:rPr lang="en-IN" sz="2000" dirty="0"/>
              <a:t>&lt;&lt;</a:t>
            </a:r>
            <a:r>
              <a:rPr lang="en-IN" sz="2000" dirty="0" err="1"/>
              <a:t>endl</a:t>
            </a:r>
            <a:r>
              <a:rPr lang="en-IN" sz="2000" dirty="0"/>
              <a:t>&lt;&lt;id&lt;&lt;"\t"&lt;&lt;name;</a:t>
            </a:r>
          </a:p>
          <a:p>
            <a:pPr marL="0" indent="0">
              <a:buNone/>
            </a:pPr>
            <a:r>
              <a:rPr lang="en-IN" sz="2000" dirty="0"/>
              <a:t>}</a:t>
            </a:r>
          </a:p>
          <a:p>
            <a:pPr marL="0" indent="0">
              <a:buNone/>
            </a:pPr>
            <a:r>
              <a:rPr lang="en-IN" sz="2000" dirty="0"/>
              <a:t>class Student: private Person</a:t>
            </a:r>
          </a:p>
          <a:p>
            <a:pPr marL="0" indent="0">
              <a:buNone/>
            </a:pPr>
            <a:r>
              <a:rPr lang="en-IN" sz="2000" dirty="0"/>
              <a:t>{</a:t>
            </a:r>
          </a:p>
          <a:p>
            <a:pPr marL="0" indent="0">
              <a:buNone/>
            </a:pPr>
            <a:r>
              <a:rPr lang="en-IN" sz="2000" dirty="0"/>
              <a:t>	char course[50];</a:t>
            </a:r>
          </a:p>
          <a:p>
            <a:pPr marL="0" indent="0">
              <a:buNone/>
            </a:pPr>
            <a:r>
              <a:rPr lang="en-IN" sz="2000" dirty="0"/>
              <a:t>	int fee;</a:t>
            </a:r>
          </a:p>
          <a:p>
            <a:pPr marL="0" indent="0">
              <a:buNone/>
            </a:pPr>
            <a:r>
              <a:rPr lang="en-IN" sz="2000" dirty="0"/>
              <a:t>	public:</a:t>
            </a:r>
          </a:p>
          <a:p>
            <a:pPr marL="0" indent="0">
              <a:buNone/>
            </a:pPr>
            <a:r>
              <a:rPr lang="en-IN" sz="2000" dirty="0"/>
              <a:t>	void </a:t>
            </a:r>
            <a:r>
              <a:rPr lang="en-IN" sz="2000" dirty="0" err="1"/>
              <a:t>set_s</a:t>
            </a:r>
            <a:r>
              <a:rPr lang="en-IN" sz="2000" dirty="0"/>
              <a:t>(</a:t>
            </a:r>
            <a:r>
              <a:rPr lang="en-IN" sz="2000" dirty="0" err="1"/>
              <a:t>int,char</a:t>
            </a:r>
            <a:r>
              <a:rPr lang="en-IN" sz="2000" dirty="0"/>
              <a:t>[],char[],int);</a:t>
            </a:r>
          </a:p>
          <a:p>
            <a:pPr marL="0" indent="0">
              <a:buNone/>
            </a:pPr>
            <a:r>
              <a:rPr lang="en-IN" sz="2000" dirty="0"/>
              <a:t>	void </a:t>
            </a:r>
            <a:r>
              <a:rPr lang="en-IN" sz="2000" dirty="0" err="1"/>
              <a:t>display_s</a:t>
            </a:r>
            <a:r>
              <a:rPr lang="en-IN" sz="2000" dirty="0"/>
              <a:t>();</a:t>
            </a:r>
          </a:p>
          <a:p>
            <a:pPr marL="0" indent="0">
              <a:buNone/>
            </a:pPr>
            <a:r>
              <a:rPr lang="en-IN" sz="2000" dirty="0"/>
              <a:t>};</a:t>
            </a:r>
          </a:p>
          <a:p>
            <a:pPr marL="0" indent="0">
              <a:buNone/>
            </a:pPr>
            <a:endParaRPr lang="en-IN" sz="2000" dirty="0"/>
          </a:p>
          <a:p>
            <a:pPr marL="0" indent="0">
              <a:buNone/>
            </a:pPr>
            <a:endParaRPr lang="en-IN" sz="2000" dirty="0"/>
          </a:p>
        </p:txBody>
      </p:sp>
    </p:spTree>
    <p:extLst>
      <p:ext uri="{BB962C8B-B14F-4D97-AF65-F5344CB8AC3E}">
        <p14:creationId xmlns:p14="http://schemas.microsoft.com/office/powerpoint/2010/main" val="32669399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F564D3-0809-864F-6C56-457CF1DE1272}"/>
              </a:ext>
            </a:extLst>
          </p:cNvPr>
          <p:cNvSpPr>
            <a:spLocks noGrp="1"/>
          </p:cNvSpPr>
          <p:nvPr>
            <p:ph idx="1"/>
          </p:nvPr>
        </p:nvSpPr>
        <p:spPr>
          <a:xfrm>
            <a:off x="78657" y="0"/>
            <a:ext cx="11985523" cy="6941574"/>
          </a:xfrm>
        </p:spPr>
        <p:txBody>
          <a:bodyPr>
            <a:normAutofit fontScale="85000" lnSpcReduction="20000"/>
          </a:bodyPr>
          <a:lstStyle/>
          <a:p>
            <a:pPr marL="0" indent="0">
              <a:buNone/>
            </a:pPr>
            <a:r>
              <a:rPr lang="en-IN" dirty="0"/>
              <a:t>void Student::</a:t>
            </a:r>
            <a:r>
              <a:rPr lang="en-IN" dirty="0" err="1"/>
              <a:t>set_s</a:t>
            </a:r>
            <a:r>
              <a:rPr lang="en-IN" dirty="0"/>
              <a:t>(int </a:t>
            </a:r>
            <a:r>
              <a:rPr lang="en-IN" dirty="0" err="1"/>
              <a:t>id,char</a:t>
            </a:r>
            <a:r>
              <a:rPr lang="en-IN" dirty="0"/>
              <a:t> n[],char c[],int f)</a:t>
            </a:r>
          </a:p>
          <a:p>
            <a:pPr marL="0" indent="0">
              <a:buNone/>
            </a:pPr>
            <a:r>
              <a:rPr lang="en-IN" dirty="0"/>
              <a:t>{</a:t>
            </a:r>
          </a:p>
          <a:p>
            <a:pPr marL="0" indent="0">
              <a:buNone/>
            </a:pPr>
            <a:r>
              <a:rPr lang="en-IN" dirty="0"/>
              <a:t>	</a:t>
            </a:r>
            <a:r>
              <a:rPr lang="en-IN" dirty="0" err="1"/>
              <a:t>set_p</a:t>
            </a:r>
            <a:r>
              <a:rPr lang="en-IN" dirty="0"/>
              <a:t>(</a:t>
            </a:r>
            <a:r>
              <a:rPr lang="en-IN" dirty="0" err="1"/>
              <a:t>id,n</a:t>
            </a:r>
            <a:r>
              <a:rPr lang="en-IN" dirty="0"/>
              <a:t>);</a:t>
            </a:r>
          </a:p>
          <a:p>
            <a:pPr marL="0" indent="0">
              <a:buNone/>
            </a:pPr>
            <a:r>
              <a:rPr lang="en-IN" dirty="0"/>
              <a:t>	</a:t>
            </a:r>
            <a:r>
              <a:rPr lang="en-IN" dirty="0" err="1"/>
              <a:t>strcpy</a:t>
            </a:r>
            <a:r>
              <a:rPr lang="en-IN" dirty="0"/>
              <a:t>(</a:t>
            </a:r>
            <a:r>
              <a:rPr lang="en-IN" dirty="0" err="1"/>
              <a:t>course,c</a:t>
            </a:r>
            <a:r>
              <a:rPr lang="en-IN" dirty="0"/>
              <a:t>);</a:t>
            </a:r>
          </a:p>
          <a:p>
            <a:pPr marL="0" indent="0">
              <a:buNone/>
            </a:pPr>
            <a:r>
              <a:rPr lang="en-IN" dirty="0"/>
              <a:t>	fee=f;</a:t>
            </a:r>
          </a:p>
          <a:p>
            <a:pPr marL="0" indent="0">
              <a:buNone/>
            </a:pPr>
            <a:r>
              <a:rPr lang="en-IN" dirty="0"/>
              <a:t>}</a:t>
            </a:r>
          </a:p>
          <a:p>
            <a:pPr marL="0" indent="0">
              <a:buNone/>
            </a:pPr>
            <a:r>
              <a:rPr lang="en-IN" dirty="0"/>
              <a:t>void Student::</a:t>
            </a:r>
            <a:r>
              <a:rPr lang="en-IN" dirty="0" err="1"/>
              <a:t>display_s</a:t>
            </a:r>
            <a:r>
              <a:rPr lang="en-IN" dirty="0"/>
              <a:t>()</a:t>
            </a:r>
          </a:p>
          <a:p>
            <a:pPr marL="0" indent="0">
              <a:buNone/>
            </a:pPr>
            <a:r>
              <a:rPr lang="en-IN" dirty="0"/>
              <a:t>{</a:t>
            </a:r>
          </a:p>
          <a:p>
            <a:pPr marL="0" indent="0">
              <a:buNone/>
            </a:pPr>
            <a:r>
              <a:rPr lang="en-IN" dirty="0"/>
              <a:t>	</a:t>
            </a:r>
            <a:r>
              <a:rPr lang="en-IN" dirty="0" err="1"/>
              <a:t>display_p</a:t>
            </a:r>
            <a:r>
              <a:rPr lang="en-IN" dirty="0"/>
              <a:t>();</a:t>
            </a:r>
          </a:p>
          <a:p>
            <a:pPr marL="0" indent="0">
              <a:buNone/>
            </a:pPr>
            <a:r>
              <a:rPr lang="en-IN" dirty="0"/>
              <a:t>	</a:t>
            </a:r>
            <a:r>
              <a:rPr lang="en-IN" dirty="0" err="1"/>
              <a:t>cout</a:t>
            </a:r>
            <a:r>
              <a:rPr lang="en-IN" dirty="0"/>
              <a:t>&lt;&lt;"t"&lt;&lt;course&lt;&lt;"\t"&lt;&lt;fee;</a:t>
            </a:r>
          </a:p>
          <a:p>
            <a:pPr marL="0" indent="0">
              <a:buNone/>
            </a:pPr>
            <a:r>
              <a:rPr lang="en-IN" dirty="0"/>
              <a:t>}</a:t>
            </a:r>
          </a:p>
          <a:p>
            <a:pPr marL="0" indent="0">
              <a:buNone/>
            </a:pPr>
            <a:r>
              <a:rPr lang="en-IN" dirty="0"/>
              <a:t>Int main()</a:t>
            </a:r>
          </a:p>
          <a:p>
            <a:pPr marL="0" indent="0">
              <a:buNone/>
            </a:pPr>
            <a:r>
              <a:rPr lang="en-IN" dirty="0"/>
              <a:t>{</a:t>
            </a:r>
          </a:p>
          <a:p>
            <a:pPr marL="0" indent="0">
              <a:buNone/>
            </a:pPr>
            <a:r>
              <a:rPr lang="en-IN" dirty="0"/>
              <a:t>	Student s;</a:t>
            </a:r>
          </a:p>
          <a:p>
            <a:pPr marL="0" indent="0">
              <a:buNone/>
            </a:pPr>
            <a:r>
              <a:rPr lang="en-IN" dirty="0"/>
              <a:t>	</a:t>
            </a:r>
            <a:r>
              <a:rPr lang="en-IN" dirty="0" err="1"/>
              <a:t>s.set_s</a:t>
            </a:r>
            <a:r>
              <a:rPr lang="en-IN" dirty="0"/>
              <a:t>(1001,"Ram","B.Tech",2000);</a:t>
            </a:r>
          </a:p>
          <a:p>
            <a:pPr marL="0" indent="0">
              <a:buNone/>
            </a:pPr>
            <a:r>
              <a:rPr lang="en-IN" dirty="0"/>
              <a:t>	</a:t>
            </a:r>
            <a:r>
              <a:rPr lang="en-IN" dirty="0" err="1"/>
              <a:t>s.display_s</a:t>
            </a:r>
            <a:r>
              <a:rPr lang="en-IN" dirty="0"/>
              <a:t>();</a:t>
            </a:r>
          </a:p>
          <a:p>
            <a:pPr marL="0" indent="0">
              <a:buNone/>
            </a:pPr>
            <a:r>
              <a:rPr lang="en-IN" dirty="0"/>
              <a:t>	return 0;</a:t>
            </a:r>
          </a:p>
          <a:p>
            <a:pPr marL="0" indent="0">
              <a:buNone/>
            </a:pPr>
            <a:r>
              <a:rPr lang="en-IN" dirty="0"/>
              <a:t>}</a:t>
            </a:r>
          </a:p>
          <a:p>
            <a:pPr marL="0" indent="0">
              <a:buNone/>
            </a:pPr>
            <a:endParaRPr lang="en-IN" dirty="0"/>
          </a:p>
        </p:txBody>
      </p:sp>
    </p:spTree>
    <p:extLst>
      <p:ext uri="{BB962C8B-B14F-4D97-AF65-F5344CB8AC3E}">
        <p14:creationId xmlns:p14="http://schemas.microsoft.com/office/powerpoint/2010/main" val="18280399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1DAA2-CA47-7ACD-C316-7AFC2CB6873D}"/>
              </a:ext>
            </a:extLst>
          </p:cNvPr>
          <p:cNvSpPr>
            <a:spLocks noGrp="1"/>
          </p:cNvSpPr>
          <p:nvPr>
            <p:ph type="title"/>
          </p:nvPr>
        </p:nvSpPr>
        <p:spPr>
          <a:xfrm>
            <a:off x="0" y="0"/>
            <a:ext cx="12192000" cy="681037"/>
          </a:xfrm>
        </p:spPr>
        <p:txBody>
          <a:bodyPr>
            <a:normAutofit fontScale="90000"/>
          </a:bodyPr>
          <a:lstStyle/>
          <a:p>
            <a:br>
              <a:rPr lang="en-US" sz="4000" b="1" dirty="0"/>
            </a:br>
            <a:r>
              <a:rPr lang="en-US" sz="4000" b="1" dirty="0"/>
              <a:t>C++ program to demonstrate implementation of Inheritance</a:t>
            </a:r>
            <a:br>
              <a:rPr lang="en-US" dirty="0"/>
            </a:br>
            <a:endParaRPr lang="en-IN" dirty="0"/>
          </a:p>
        </p:txBody>
      </p:sp>
      <p:sp>
        <p:nvSpPr>
          <p:cNvPr id="3" name="Content Placeholder 2">
            <a:extLst>
              <a:ext uri="{FF2B5EF4-FFF2-40B4-BE49-F238E27FC236}">
                <a16:creationId xmlns:a16="http://schemas.microsoft.com/office/drawing/2014/main" id="{7188288F-AEE2-E76A-78A7-43E561265EBE}"/>
              </a:ext>
            </a:extLst>
          </p:cNvPr>
          <p:cNvSpPr>
            <a:spLocks noGrp="1"/>
          </p:cNvSpPr>
          <p:nvPr>
            <p:ph idx="1"/>
          </p:nvPr>
        </p:nvSpPr>
        <p:spPr>
          <a:xfrm>
            <a:off x="130629" y="1296236"/>
            <a:ext cx="11796764" cy="5385917"/>
          </a:xfrm>
        </p:spPr>
        <p:txBody>
          <a:bodyPr>
            <a:normAutofit lnSpcReduction="10000"/>
          </a:bodyPr>
          <a:lstStyle/>
          <a:p>
            <a:pPr marL="0" indent="0">
              <a:buNone/>
            </a:pPr>
            <a:endParaRPr lang="en-US" sz="2400" dirty="0"/>
          </a:p>
          <a:p>
            <a:pPr marL="0" indent="0">
              <a:buNone/>
            </a:pPr>
            <a:r>
              <a:rPr lang="en-US" sz="2400" dirty="0"/>
              <a:t>#include &lt;bits/</a:t>
            </a:r>
            <a:r>
              <a:rPr lang="en-US" sz="2400" dirty="0" err="1"/>
              <a:t>stdc</a:t>
            </a:r>
            <a:r>
              <a:rPr lang="en-US" sz="2400" dirty="0"/>
              <a:t>++.h&gt;</a:t>
            </a:r>
          </a:p>
          <a:p>
            <a:pPr marL="0" indent="0">
              <a:buNone/>
            </a:pPr>
            <a:r>
              <a:rPr lang="en-US" sz="2400" dirty="0"/>
              <a:t>using namespace std;</a:t>
            </a:r>
          </a:p>
          <a:p>
            <a:pPr marL="0" indent="0">
              <a:buNone/>
            </a:pPr>
            <a:r>
              <a:rPr lang="en-US" sz="2400" b="1" dirty="0"/>
              <a:t>// Base class</a:t>
            </a:r>
          </a:p>
          <a:p>
            <a:pPr marL="0" indent="0">
              <a:buNone/>
            </a:pPr>
            <a:r>
              <a:rPr lang="en-US" sz="2400" dirty="0"/>
              <a:t>class Parent {</a:t>
            </a:r>
          </a:p>
          <a:p>
            <a:pPr marL="0" indent="0">
              <a:buNone/>
            </a:pPr>
            <a:r>
              <a:rPr lang="en-US" sz="2400" dirty="0"/>
              <a:t>public:</a:t>
            </a:r>
          </a:p>
          <a:p>
            <a:pPr marL="0" indent="0">
              <a:buNone/>
            </a:pPr>
            <a:r>
              <a:rPr lang="en-US" sz="2400" dirty="0"/>
              <a:t>	int </a:t>
            </a:r>
            <a:r>
              <a:rPr lang="en-US" sz="2400" dirty="0" err="1"/>
              <a:t>id_p</a:t>
            </a:r>
            <a:r>
              <a:rPr lang="en-US" sz="2400" dirty="0"/>
              <a:t>;</a:t>
            </a:r>
          </a:p>
          <a:p>
            <a:pPr marL="0" indent="0">
              <a:buNone/>
            </a:pPr>
            <a:r>
              <a:rPr lang="en-US" sz="2400" dirty="0"/>
              <a:t>};</a:t>
            </a:r>
          </a:p>
          <a:p>
            <a:pPr marL="0" indent="0">
              <a:buNone/>
            </a:pPr>
            <a:r>
              <a:rPr lang="en-US" sz="2400" dirty="0"/>
              <a:t>class Child : public Parent {</a:t>
            </a:r>
          </a:p>
          <a:p>
            <a:pPr marL="0" indent="0">
              <a:buNone/>
            </a:pPr>
            <a:r>
              <a:rPr lang="en-US" sz="2400" dirty="0"/>
              <a:t>public:</a:t>
            </a:r>
          </a:p>
          <a:p>
            <a:pPr marL="0" indent="0">
              <a:buNone/>
            </a:pPr>
            <a:r>
              <a:rPr lang="en-US" sz="2400" dirty="0"/>
              <a:t>	int </a:t>
            </a:r>
            <a:r>
              <a:rPr lang="en-US" sz="2400" dirty="0" err="1"/>
              <a:t>id_c</a:t>
            </a:r>
            <a:r>
              <a:rPr lang="en-US" sz="2400" dirty="0"/>
              <a:t>;</a:t>
            </a:r>
          </a:p>
          <a:p>
            <a:pPr marL="0" indent="0">
              <a:buNone/>
            </a:pPr>
            <a:r>
              <a:rPr lang="en-US" sz="2400" dirty="0"/>
              <a:t>};</a:t>
            </a:r>
          </a:p>
          <a:p>
            <a:endParaRPr lang="en-US" dirty="0"/>
          </a:p>
          <a:p>
            <a:endParaRPr lang="en-IN" dirty="0"/>
          </a:p>
        </p:txBody>
      </p:sp>
      <p:sp>
        <p:nvSpPr>
          <p:cNvPr id="4" name="TextBox 3">
            <a:extLst>
              <a:ext uri="{FF2B5EF4-FFF2-40B4-BE49-F238E27FC236}">
                <a16:creationId xmlns:a16="http://schemas.microsoft.com/office/drawing/2014/main" id="{19948EDF-BC6E-9573-3BBF-52C049F18CFD}"/>
              </a:ext>
            </a:extLst>
          </p:cNvPr>
          <p:cNvSpPr txBox="1"/>
          <p:nvPr/>
        </p:nvSpPr>
        <p:spPr>
          <a:xfrm>
            <a:off x="6096000" y="1296236"/>
            <a:ext cx="5707464" cy="5139869"/>
          </a:xfrm>
          <a:prstGeom prst="rect">
            <a:avLst/>
          </a:prstGeom>
          <a:noFill/>
        </p:spPr>
        <p:txBody>
          <a:bodyPr wrap="square" rtlCol="0">
            <a:spAutoFit/>
          </a:bodyPr>
          <a:lstStyle/>
          <a:p>
            <a:r>
              <a:rPr lang="en-US" sz="2400" dirty="0"/>
              <a:t>// main function</a:t>
            </a:r>
          </a:p>
          <a:p>
            <a:r>
              <a:rPr lang="en-US" sz="2400" dirty="0"/>
              <a:t>int main()</a:t>
            </a:r>
          </a:p>
          <a:p>
            <a:r>
              <a:rPr lang="en-US" sz="2400" dirty="0"/>
              <a:t>{</a:t>
            </a:r>
          </a:p>
          <a:p>
            <a:r>
              <a:rPr lang="en-US" sz="2400" dirty="0"/>
              <a:t>	Child obj1;</a:t>
            </a:r>
          </a:p>
          <a:p>
            <a:r>
              <a:rPr lang="en-US" sz="2000" b="1" dirty="0"/>
              <a:t>// An object of class child has all data members // and member functions of class parent</a:t>
            </a:r>
          </a:p>
          <a:p>
            <a:r>
              <a:rPr lang="en-US" sz="2400" dirty="0"/>
              <a:t>	obj1.id_c = 7;</a:t>
            </a:r>
          </a:p>
          <a:p>
            <a:r>
              <a:rPr lang="en-US" sz="2400" dirty="0"/>
              <a:t>	obj1.id_p = 91;</a:t>
            </a:r>
          </a:p>
          <a:p>
            <a:r>
              <a:rPr lang="en-US" sz="2400" dirty="0"/>
              <a:t>	</a:t>
            </a:r>
            <a:r>
              <a:rPr lang="en-US" sz="2400" dirty="0" err="1"/>
              <a:t>cout</a:t>
            </a:r>
            <a:r>
              <a:rPr lang="en-US" sz="2400" dirty="0"/>
              <a:t> &lt;&lt; "Child id is: " &lt;&lt; obj1.id_c &lt;&lt; '\n';</a:t>
            </a:r>
          </a:p>
          <a:p>
            <a:r>
              <a:rPr lang="en-US" sz="2400" dirty="0"/>
              <a:t>	</a:t>
            </a:r>
            <a:r>
              <a:rPr lang="en-US" sz="2400" dirty="0" err="1"/>
              <a:t>cout</a:t>
            </a:r>
            <a:r>
              <a:rPr lang="en-US" sz="2400" dirty="0"/>
              <a:t> &lt;&lt; "Parent id is: " &lt;&lt; obj1.id_p &lt;&lt; '\n';</a:t>
            </a:r>
          </a:p>
          <a:p>
            <a:r>
              <a:rPr lang="en-US" sz="2400" dirty="0"/>
              <a:t>return 0;</a:t>
            </a:r>
          </a:p>
          <a:p>
            <a:r>
              <a:rPr lang="en-US" sz="2400" dirty="0"/>
              <a:t>}</a:t>
            </a:r>
          </a:p>
        </p:txBody>
      </p:sp>
      <p:sp>
        <p:nvSpPr>
          <p:cNvPr id="5" name="TextBox 4">
            <a:extLst>
              <a:ext uri="{FF2B5EF4-FFF2-40B4-BE49-F238E27FC236}">
                <a16:creationId xmlns:a16="http://schemas.microsoft.com/office/drawing/2014/main" id="{9374568A-6D7D-5685-11D1-F500915A4FAC}"/>
              </a:ext>
            </a:extLst>
          </p:cNvPr>
          <p:cNvSpPr txBox="1"/>
          <p:nvPr/>
        </p:nvSpPr>
        <p:spPr>
          <a:xfrm>
            <a:off x="8949732" y="681037"/>
            <a:ext cx="3557116" cy="830997"/>
          </a:xfrm>
          <a:prstGeom prst="rect">
            <a:avLst/>
          </a:prstGeom>
          <a:noFill/>
        </p:spPr>
        <p:txBody>
          <a:bodyPr wrap="square" rtlCol="0">
            <a:spAutoFit/>
          </a:bodyPr>
          <a:lstStyle/>
          <a:p>
            <a:r>
              <a:rPr lang="en-US" sz="2400" b="1" dirty="0">
                <a:solidFill>
                  <a:srgbClr val="FF0000"/>
                </a:solidFill>
              </a:rPr>
              <a:t>Output: Child id is: 7</a:t>
            </a:r>
          </a:p>
          <a:p>
            <a:r>
              <a:rPr lang="en-US" sz="2400" b="1" dirty="0">
                <a:solidFill>
                  <a:srgbClr val="FF0000"/>
                </a:solidFill>
              </a:rPr>
              <a:t>Parent id is: 91</a:t>
            </a:r>
            <a:endParaRPr lang="en-IN" sz="2400" b="1" dirty="0">
              <a:solidFill>
                <a:srgbClr val="FF0000"/>
              </a:solidFill>
            </a:endParaRPr>
          </a:p>
        </p:txBody>
      </p:sp>
    </p:spTree>
    <p:extLst>
      <p:ext uri="{BB962C8B-B14F-4D97-AF65-F5344CB8AC3E}">
        <p14:creationId xmlns:p14="http://schemas.microsoft.com/office/powerpoint/2010/main" val="22167008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C1982-0A61-3F48-1CEF-AADB77771216}"/>
              </a:ext>
            </a:extLst>
          </p:cNvPr>
          <p:cNvSpPr>
            <a:spLocks noGrp="1"/>
          </p:cNvSpPr>
          <p:nvPr>
            <p:ph type="title"/>
          </p:nvPr>
        </p:nvSpPr>
        <p:spPr>
          <a:xfrm>
            <a:off x="0" y="0"/>
            <a:ext cx="12192000" cy="562707"/>
          </a:xfrm>
        </p:spPr>
        <p:txBody>
          <a:bodyPr>
            <a:normAutofit fontScale="90000"/>
          </a:bodyPr>
          <a:lstStyle/>
          <a:p>
            <a:br>
              <a:rPr lang="en-US" dirty="0">
                <a:latin typeface="+mn-lt"/>
              </a:rPr>
            </a:br>
            <a:r>
              <a:rPr lang="en-US" dirty="0">
                <a:latin typeface="+mn-lt"/>
              </a:rPr>
              <a:t>Modes of Inheritance: There are 3 modes of inheritance.</a:t>
            </a:r>
            <a:br>
              <a:rPr lang="en-US" dirty="0"/>
            </a:br>
            <a:endParaRPr lang="en-IN" dirty="0"/>
          </a:p>
        </p:txBody>
      </p:sp>
      <p:sp>
        <p:nvSpPr>
          <p:cNvPr id="3" name="Content Placeholder 2">
            <a:extLst>
              <a:ext uri="{FF2B5EF4-FFF2-40B4-BE49-F238E27FC236}">
                <a16:creationId xmlns:a16="http://schemas.microsoft.com/office/drawing/2014/main" id="{9A9134DE-01B6-0DC6-E860-B0E98D64EB42}"/>
              </a:ext>
            </a:extLst>
          </p:cNvPr>
          <p:cNvSpPr>
            <a:spLocks noGrp="1"/>
          </p:cNvSpPr>
          <p:nvPr>
            <p:ph idx="1"/>
          </p:nvPr>
        </p:nvSpPr>
        <p:spPr>
          <a:xfrm>
            <a:off x="170823" y="964642"/>
            <a:ext cx="11867102" cy="5787849"/>
          </a:xfrm>
        </p:spPr>
        <p:txBody>
          <a:bodyPr>
            <a:normAutofit/>
          </a:bodyPr>
          <a:lstStyle/>
          <a:p>
            <a:endParaRPr lang="en-US" dirty="0"/>
          </a:p>
          <a:p>
            <a:r>
              <a:rPr lang="en-US" dirty="0"/>
              <a:t>Public Mode: If we derive a subclass from a public base class. Then the public member of the base class will become public in the derived class and protected members of the base class will become protected in the derived class.</a:t>
            </a:r>
          </a:p>
          <a:p>
            <a:r>
              <a:rPr lang="en-US" dirty="0"/>
              <a:t>Protected Mode: If we derive a subclass from a Protected base class. Then both public members and protected members of the base class will become protected in the derived class.</a:t>
            </a:r>
          </a:p>
          <a:p>
            <a:r>
              <a:rPr lang="en-US" dirty="0"/>
              <a:t>Private Mode: If we derive a subclass from a Private base class. Then both public members and protected members of the base class will become Private in the derived class.</a:t>
            </a:r>
            <a:endParaRPr lang="en-IN" dirty="0"/>
          </a:p>
        </p:txBody>
      </p:sp>
    </p:spTree>
    <p:extLst>
      <p:ext uri="{BB962C8B-B14F-4D97-AF65-F5344CB8AC3E}">
        <p14:creationId xmlns:p14="http://schemas.microsoft.com/office/powerpoint/2010/main" val="25718341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88BE15-8E54-26C8-9B88-3640179EA82C}"/>
              </a:ext>
            </a:extLst>
          </p:cNvPr>
          <p:cNvSpPr>
            <a:spLocks noGrp="1"/>
          </p:cNvSpPr>
          <p:nvPr>
            <p:ph idx="1"/>
          </p:nvPr>
        </p:nvSpPr>
        <p:spPr>
          <a:xfrm>
            <a:off x="80387" y="0"/>
            <a:ext cx="11857055" cy="6858000"/>
          </a:xfrm>
        </p:spPr>
        <p:txBody>
          <a:bodyPr>
            <a:normAutofit/>
          </a:bodyPr>
          <a:lstStyle/>
          <a:p>
            <a:pPr marL="0" indent="0">
              <a:buNone/>
            </a:pPr>
            <a:r>
              <a:rPr lang="en-US" sz="2400" dirty="0"/>
              <a:t>class A {</a:t>
            </a:r>
          </a:p>
          <a:p>
            <a:pPr marL="0" indent="0">
              <a:buNone/>
            </a:pPr>
            <a:r>
              <a:rPr lang="en-US" sz="2400" dirty="0"/>
              <a:t>public:</a:t>
            </a:r>
          </a:p>
          <a:p>
            <a:pPr marL="0" indent="0">
              <a:buNone/>
            </a:pPr>
            <a:r>
              <a:rPr lang="en-US" sz="2400" dirty="0"/>
              <a:t>	int x;</a:t>
            </a:r>
          </a:p>
          <a:p>
            <a:pPr marL="0" indent="0">
              <a:buNone/>
            </a:pPr>
            <a:r>
              <a:rPr lang="en-US" sz="2400" dirty="0"/>
              <a:t>protected:</a:t>
            </a:r>
          </a:p>
          <a:p>
            <a:pPr marL="0" indent="0">
              <a:buNone/>
            </a:pPr>
            <a:r>
              <a:rPr lang="en-US" sz="2400" dirty="0"/>
              <a:t>	int y;</a:t>
            </a:r>
          </a:p>
          <a:p>
            <a:pPr marL="0" indent="0">
              <a:buNone/>
            </a:pPr>
            <a:r>
              <a:rPr lang="en-US" sz="2400" dirty="0"/>
              <a:t>private:</a:t>
            </a:r>
          </a:p>
          <a:p>
            <a:pPr marL="0" indent="0">
              <a:buNone/>
            </a:pPr>
            <a:r>
              <a:rPr lang="en-US" sz="2400" dirty="0"/>
              <a:t>	int z;</a:t>
            </a:r>
          </a:p>
          <a:p>
            <a:pPr marL="0" indent="0">
              <a:buNone/>
            </a:pPr>
            <a:r>
              <a:rPr lang="en-US" sz="2400" dirty="0"/>
              <a:t>};</a:t>
            </a:r>
          </a:p>
          <a:p>
            <a:pPr marL="0" indent="0">
              <a:buNone/>
            </a:pPr>
            <a:r>
              <a:rPr lang="en-US" sz="2400" dirty="0"/>
              <a:t>class B : public A {</a:t>
            </a:r>
          </a:p>
          <a:p>
            <a:pPr marL="0" indent="0">
              <a:buNone/>
            </a:pPr>
            <a:r>
              <a:rPr lang="en-US" sz="2400" dirty="0"/>
              <a:t>	// x is public</a:t>
            </a:r>
          </a:p>
          <a:p>
            <a:pPr marL="0" indent="0">
              <a:buNone/>
            </a:pPr>
            <a:r>
              <a:rPr lang="en-US" sz="2400" dirty="0"/>
              <a:t>	// y is protected</a:t>
            </a:r>
          </a:p>
          <a:p>
            <a:pPr marL="0" indent="0">
              <a:buNone/>
            </a:pPr>
            <a:r>
              <a:rPr lang="en-US" sz="2400" dirty="0"/>
              <a:t>	// z is not accessible from B</a:t>
            </a:r>
          </a:p>
          <a:p>
            <a:pPr marL="0" indent="0">
              <a:buNone/>
            </a:pPr>
            <a:r>
              <a:rPr lang="en-US" sz="2400" dirty="0"/>
              <a:t>};</a:t>
            </a:r>
          </a:p>
          <a:p>
            <a:pPr marL="0" indent="0">
              <a:buNone/>
            </a:pPr>
            <a:endParaRPr lang="en-IN" sz="2400" dirty="0"/>
          </a:p>
        </p:txBody>
      </p:sp>
      <p:sp>
        <p:nvSpPr>
          <p:cNvPr id="4" name="TextBox 3">
            <a:extLst>
              <a:ext uri="{FF2B5EF4-FFF2-40B4-BE49-F238E27FC236}">
                <a16:creationId xmlns:a16="http://schemas.microsoft.com/office/drawing/2014/main" id="{8E01A126-D470-8437-57B8-2B2D225571F6}"/>
              </a:ext>
            </a:extLst>
          </p:cNvPr>
          <p:cNvSpPr txBox="1"/>
          <p:nvPr/>
        </p:nvSpPr>
        <p:spPr>
          <a:xfrm>
            <a:off x="5275386" y="2270927"/>
            <a:ext cx="7224764" cy="4154984"/>
          </a:xfrm>
          <a:prstGeom prst="rect">
            <a:avLst/>
          </a:prstGeom>
          <a:noFill/>
        </p:spPr>
        <p:txBody>
          <a:bodyPr wrap="square" rtlCol="0">
            <a:spAutoFit/>
          </a:bodyPr>
          <a:lstStyle/>
          <a:p>
            <a:r>
              <a:rPr lang="en-US" sz="2400" dirty="0"/>
              <a:t>class C : protected A {</a:t>
            </a:r>
          </a:p>
          <a:p>
            <a:r>
              <a:rPr lang="en-US" sz="2400" dirty="0"/>
              <a:t>	// x is protected</a:t>
            </a:r>
          </a:p>
          <a:p>
            <a:r>
              <a:rPr lang="en-US" sz="2400" dirty="0"/>
              <a:t>	// y is protected</a:t>
            </a:r>
          </a:p>
          <a:p>
            <a:r>
              <a:rPr lang="en-US" sz="2400" dirty="0"/>
              <a:t>	// z is not accessible from C</a:t>
            </a:r>
          </a:p>
          <a:p>
            <a:r>
              <a:rPr lang="en-US" sz="2400" dirty="0"/>
              <a:t>};</a:t>
            </a:r>
          </a:p>
          <a:p>
            <a:r>
              <a:rPr lang="en-US" sz="2400" dirty="0"/>
              <a:t>class D : private A 	// 'private' is default for classes</a:t>
            </a:r>
          </a:p>
          <a:p>
            <a:r>
              <a:rPr lang="en-US" sz="2400" dirty="0"/>
              <a:t>{</a:t>
            </a:r>
          </a:p>
          <a:p>
            <a:r>
              <a:rPr lang="en-US" sz="2400" dirty="0"/>
              <a:t>	// x is private</a:t>
            </a:r>
          </a:p>
          <a:p>
            <a:r>
              <a:rPr lang="en-US" sz="2400" dirty="0"/>
              <a:t>	// y is private</a:t>
            </a:r>
          </a:p>
          <a:p>
            <a:r>
              <a:rPr lang="en-US" sz="2400" dirty="0"/>
              <a:t>	// z is not accessible from D</a:t>
            </a:r>
          </a:p>
          <a:p>
            <a:r>
              <a:rPr lang="en-US" sz="2400" dirty="0"/>
              <a:t>};</a:t>
            </a:r>
          </a:p>
        </p:txBody>
      </p:sp>
      <p:sp>
        <p:nvSpPr>
          <p:cNvPr id="5" name="TextBox 4">
            <a:extLst>
              <a:ext uri="{FF2B5EF4-FFF2-40B4-BE49-F238E27FC236}">
                <a16:creationId xmlns:a16="http://schemas.microsoft.com/office/drawing/2014/main" id="{782038ED-B2F1-18D1-50F3-42FEA2ED74D3}"/>
              </a:ext>
            </a:extLst>
          </p:cNvPr>
          <p:cNvSpPr txBox="1"/>
          <p:nvPr/>
        </p:nvSpPr>
        <p:spPr>
          <a:xfrm>
            <a:off x="2331218" y="16590"/>
            <a:ext cx="10058401" cy="830997"/>
          </a:xfrm>
          <a:prstGeom prst="rect">
            <a:avLst/>
          </a:prstGeom>
          <a:noFill/>
        </p:spPr>
        <p:txBody>
          <a:bodyPr wrap="square" rtlCol="0">
            <a:spAutoFit/>
          </a:bodyPr>
          <a:lstStyle/>
          <a:p>
            <a:r>
              <a:rPr lang="en-US" sz="2400" b="1" dirty="0">
                <a:solidFill>
                  <a:srgbClr val="FF0000"/>
                </a:solidFill>
              </a:rPr>
              <a:t>C++ Implementation to show that a derived class  doesn’t inherit access to private data members. However, it does inherit a full parent object</a:t>
            </a:r>
            <a:endParaRPr lang="en-IN" sz="2400" b="1" dirty="0">
              <a:solidFill>
                <a:srgbClr val="FF0000"/>
              </a:solidFill>
            </a:endParaRPr>
          </a:p>
        </p:txBody>
      </p:sp>
    </p:spTree>
    <p:extLst>
      <p:ext uri="{BB962C8B-B14F-4D97-AF65-F5344CB8AC3E}">
        <p14:creationId xmlns:p14="http://schemas.microsoft.com/office/powerpoint/2010/main" val="31716305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D9A683C-F796-EC61-A5C3-75C7C0AB6E10}"/>
              </a:ext>
            </a:extLst>
          </p:cNvPr>
          <p:cNvPicPr>
            <a:picLocks noGrp="1" noChangeAspect="1"/>
          </p:cNvPicPr>
          <p:nvPr>
            <p:ph idx="1"/>
          </p:nvPr>
        </p:nvPicPr>
        <p:blipFill>
          <a:blip r:embed="rId2"/>
          <a:stretch>
            <a:fillRect/>
          </a:stretch>
        </p:blipFill>
        <p:spPr>
          <a:xfrm>
            <a:off x="341644" y="612949"/>
            <a:ext cx="11294347" cy="5978769"/>
          </a:xfrm>
          <a:prstGeom prst="rect">
            <a:avLst/>
          </a:prstGeom>
        </p:spPr>
      </p:pic>
    </p:spTree>
    <p:extLst>
      <p:ext uri="{BB962C8B-B14F-4D97-AF65-F5344CB8AC3E}">
        <p14:creationId xmlns:p14="http://schemas.microsoft.com/office/powerpoint/2010/main" val="1331804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6CA5D-38A7-ADC5-2054-66D4BBBCF5F3}"/>
              </a:ext>
            </a:extLst>
          </p:cNvPr>
          <p:cNvSpPr>
            <a:spLocks noGrp="1"/>
          </p:cNvSpPr>
          <p:nvPr>
            <p:ph type="title"/>
          </p:nvPr>
        </p:nvSpPr>
        <p:spPr>
          <a:xfrm>
            <a:off x="0" y="228861"/>
            <a:ext cx="12027877" cy="904351"/>
          </a:xfrm>
        </p:spPr>
        <p:txBody>
          <a:bodyPr/>
          <a:lstStyle/>
          <a:p>
            <a:pPr algn="ctr"/>
            <a:r>
              <a:rPr lang="en-IN" b="1" dirty="0"/>
              <a:t>Types of inheritance</a:t>
            </a:r>
          </a:p>
        </p:txBody>
      </p:sp>
      <p:sp>
        <p:nvSpPr>
          <p:cNvPr id="3" name="Content Placeholder 2">
            <a:extLst>
              <a:ext uri="{FF2B5EF4-FFF2-40B4-BE49-F238E27FC236}">
                <a16:creationId xmlns:a16="http://schemas.microsoft.com/office/drawing/2014/main" id="{B8438D00-B093-0A5E-E9DB-A9021BF75DA7}"/>
              </a:ext>
            </a:extLst>
          </p:cNvPr>
          <p:cNvSpPr>
            <a:spLocks noGrp="1"/>
          </p:cNvSpPr>
          <p:nvPr>
            <p:ph idx="1"/>
          </p:nvPr>
        </p:nvSpPr>
        <p:spPr>
          <a:xfrm>
            <a:off x="838199" y="1825625"/>
            <a:ext cx="11028903" cy="4803514"/>
          </a:xfrm>
        </p:spPr>
        <p:txBody>
          <a:bodyPr/>
          <a:lstStyle/>
          <a:p>
            <a:pPr marL="514350" indent="-514350" algn="ctr">
              <a:buFont typeface="+mj-lt"/>
              <a:buAutoNum type="arabicPeriod"/>
            </a:pPr>
            <a:r>
              <a:rPr lang="en-US" dirty="0"/>
              <a:t>Single inheritance</a:t>
            </a:r>
          </a:p>
          <a:p>
            <a:pPr marL="514350" indent="-514350" algn="ctr">
              <a:buFont typeface="+mj-lt"/>
              <a:buAutoNum type="arabicPeriod"/>
            </a:pPr>
            <a:r>
              <a:rPr lang="en-US" dirty="0"/>
              <a:t>Multilevel inheritance</a:t>
            </a:r>
          </a:p>
          <a:p>
            <a:pPr marL="514350" indent="-514350" algn="ctr">
              <a:buFont typeface="+mj-lt"/>
              <a:buAutoNum type="arabicPeriod"/>
            </a:pPr>
            <a:r>
              <a:rPr lang="en-US" dirty="0"/>
              <a:t>Multiple inheritance</a:t>
            </a:r>
          </a:p>
          <a:p>
            <a:pPr marL="514350" indent="-514350" algn="ctr">
              <a:buFont typeface="+mj-lt"/>
              <a:buAutoNum type="arabicPeriod"/>
            </a:pPr>
            <a:r>
              <a:rPr lang="en-US" dirty="0"/>
              <a:t>Hierarchical inheritance</a:t>
            </a:r>
          </a:p>
          <a:p>
            <a:pPr marL="514350" indent="-514350" algn="ctr">
              <a:buFont typeface="+mj-lt"/>
              <a:buAutoNum type="arabicPeriod"/>
            </a:pPr>
            <a:r>
              <a:rPr lang="en-US" dirty="0"/>
              <a:t>Hybrid inheritance</a:t>
            </a:r>
            <a:endParaRPr lang="en-IN" dirty="0"/>
          </a:p>
        </p:txBody>
      </p:sp>
    </p:spTree>
    <p:extLst>
      <p:ext uri="{BB962C8B-B14F-4D97-AF65-F5344CB8AC3E}">
        <p14:creationId xmlns:p14="http://schemas.microsoft.com/office/powerpoint/2010/main" val="4976219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4268E-96D9-A11B-FBCD-D94C662A41B3}"/>
              </a:ext>
            </a:extLst>
          </p:cNvPr>
          <p:cNvSpPr>
            <a:spLocks noGrp="1"/>
          </p:cNvSpPr>
          <p:nvPr>
            <p:ph type="title"/>
          </p:nvPr>
        </p:nvSpPr>
        <p:spPr>
          <a:xfrm>
            <a:off x="195106" y="18255"/>
            <a:ext cx="11996894" cy="1077015"/>
          </a:xfrm>
        </p:spPr>
        <p:txBody>
          <a:bodyPr>
            <a:normAutofit/>
          </a:bodyPr>
          <a:lstStyle/>
          <a:p>
            <a:pPr algn="ctr"/>
            <a:r>
              <a:rPr lang="en-IN" sz="4000" b="1" i="0" dirty="0">
                <a:solidFill>
                  <a:srgbClr val="273239"/>
                </a:solidFill>
                <a:effectLst/>
                <a:highlight>
                  <a:srgbClr val="FFFFFF"/>
                </a:highlight>
                <a:latin typeface="+mn-lt"/>
              </a:rPr>
              <a:t>1. Single Inheritance</a:t>
            </a:r>
            <a:r>
              <a:rPr lang="en-IN" sz="4000" b="0" i="0" dirty="0">
                <a:solidFill>
                  <a:srgbClr val="273239"/>
                </a:solidFill>
                <a:effectLst/>
                <a:highlight>
                  <a:srgbClr val="FFFFFF"/>
                </a:highlight>
                <a:latin typeface="+mn-lt"/>
              </a:rPr>
              <a:t>:</a:t>
            </a:r>
            <a:endParaRPr lang="en-IN" sz="4000" dirty="0">
              <a:latin typeface="+mn-lt"/>
            </a:endParaRPr>
          </a:p>
        </p:txBody>
      </p:sp>
      <p:sp>
        <p:nvSpPr>
          <p:cNvPr id="3" name="Content Placeholder 2">
            <a:extLst>
              <a:ext uri="{FF2B5EF4-FFF2-40B4-BE49-F238E27FC236}">
                <a16:creationId xmlns:a16="http://schemas.microsoft.com/office/drawing/2014/main" id="{0C2B24AD-6B4E-8AF0-CC22-FB5C8D44ECA0}"/>
              </a:ext>
            </a:extLst>
          </p:cNvPr>
          <p:cNvSpPr>
            <a:spLocks noGrp="1"/>
          </p:cNvSpPr>
          <p:nvPr>
            <p:ph idx="1"/>
          </p:nvPr>
        </p:nvSpPr>
        <p:spPr>
          <a:xfrm>
            <a:off x="-1" y="1024932"/>
            <a:ext cx="12088167" cy="5727560"/>
          </a:xfrm>
        </p:spPr>
        <p:txBody>
          <a:bodyPr>
            <a:normAutofit fontScale="77500" lnSpcReduction="20000"/>
          </a:bodyPr>
          <a:lstStyle/>
          <a:p>
            <a:r>
              <a:rPr lang="en-US" dirty="0"/>
              <a:t>In single inheritance, a class is allowed to inherit from only one class. i.e. one subclass is inherited by one base class only.</a:t>
            </a:r>
          </a:p>
          <a:p>
            <a:pPr marL="0" indent="0">
              <a:buNone/>
            </a:pPr>
            <a:r>
              <a:rPr lang="en-US" sz="3400" b="1" dirty="0"/>
              <a:t>Syntax: </a:t>
            </a:r>
          </a:p>
          <a:p>
            <a:pPr marL="0" indent="0">
              <a:buNone/>
            </a:pPr>
            <a:r>
              <a:rPr lang="en-US" dirty="0"/>
              <a:t>	class </a:t>
            </a:r>
            <a:r>
              <a:rPr lang="en-US" dirty="0" err="1"/>
              <a:t>subclass_name</a:t>
            </a:r>
            <a:r>
              <a:rPr lang="en-US" dirty="0"/>
              <a:t> : </a:t>
            </a:r>
            <a:r>
              <a:rPr lang="en-US" dirty="0" err="1"/>
              <a:t>access_mode</a:t>
            </a:r>
            <a:r>
              <a:rPr lang="en-US" dirty="0"/>
              <a:t> </a:t>
            </a:r>
            <a:r>
              <a:rPr lang="en-US" dirty="0" err="1"/>
              <a:t>base_class</a:t>
            </a:r>
            <a:endParaRPr lang="en-US" dirty="0"/>
          </a:p>
          <a:p>
            <a:pPr marL="0" indent="0">
              <a:buNone/>
            </a:pPr>
            <a:r>
              <a:rPr lang="en-US" dirty="0"/>
              <a:t>	{</a:t>
            </a:r>
          </a:p>
          <a:p>
            <a:pPr marL="0" indent="0">
              <a:buNone/>
            </a:pPr>
            <a:r>
              <a:rPr lang="en-US" dirty="0"/>
              <a:t> 	 // body of subclass</a:t>
            </a:r>
          </a:p>
          <a:p>
            <a:pPr marL="0" indent="0">
              <a:buNone/>
            </a:pPr>
            <a:r>
              <a:rPr lang="en-US" dirty="0"/>
              <a:t>	};</a:t>
            </a:r>
          </a:p>
          <a:p>
            <a:pPr marL="0" indent="0">
              <a:buNone/>
            </a:pPr>
            <a:r>
              <a:rPr lang="en-US" dirty="0"/>
              <a:t>		OR</a:t>
            </a:r>
          </a:p>
          <a:p>
            <a:pPr marL="0" indent="0">
              <a:buNone/>
            </a:pPr>
            <a:r>
              <a:rPr lang="en-US" dirty="0"/>
              <a:t>	class A</a:t>
            </a:r>
          </a:p>
          <a:p>
            <a:pPr marL="0" indent="0">
              <a:buNone/>
            </a:pPr>
            <a:r>
              <a:rPr lang="en-US" dirty="0"/>
              <a:t>	{ </a:t>
            </a:r>
          </a:p>
          <a:p>
            <a:pPr marL="0" indent="0">
              <a:buNone/>
            </a:pPr>
            <a:r>
              <a:rPr lang="en-US" dirty="0"/>
              <a:t>	... .. ... </a:t>
            </a:r>
          </a:p>
          <a:p>
            <a:pPr marL="0" indent="0">
              <a:buNone/>
            </a:pPr>
            <a:r>
              <a:rPr lang="en-US" dirty="0"/>
              <a:t>	};</a:t>
            </a:r>
          </a:p>
          <a:p>
            <a:pPr marL="0" indent="0">
              <a:buNone/>
            </a:pPr>
            <a:r>
              <a:rPr lang="en-US" dirty="0"/>
              <a:t>	class B: public A</a:t>
            </a:r>
          </a:p>
          <a:p>
            <a:pPr marL="0" indent="0">
              <a:buNone/>
            </a:pPr>
            <a:r>
              <a:rPr lang="en-US" dirty="0"/>
              <a:t>	{</a:t>
            </a:r>
          </a:p>
          <a:p>
            <a:pPr marL="0" indent="0">
              <a:buNone/>
            </a:pPr>
            <a:r>
              <a:rPr lang="en-US" dirty="0"/>
              <a:t>	... .. ...</a:t>
            </a:r>
          </a:p>
          <a:p>
            <a:pPr marL="0" indent="0">
              <a:buNone/>
            </a:pPr>
            <a:r>
              <a:rPr lang="en-US" dirty="0"/>
              <a:t>	};</a:t>
            </a:r>
            <a:endParaRPr lang="en-IN" dirty="0"/>
          </a:p>
        </p:txBody>
      </p:sp>
      <p:pic>
        <p:nvPicPr>
          <p:cNvPr id="5" name="Picture 4">
            <a:extLst>
              <a:ext uri="{FF2B5EF4-FFF2-40B4-BE49-F238E27FC236}">
                <a16:creationId xmlns:a16="http://schemas.microsoft.com/office/drawing/2014/main" id="{B9A6931C-4711-3DCB-E46D-38B302A5BC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4630" y="3792178"/>
            <a:ext cx="4071361" cy="2567291"/>
          </a:xfrm>
          <a:prstGeom prst="rect">
            <a:avLst/>
          </a:prstGeom>
        </p:spPr>
      </p:pic>
    </p:spTree>
    <p:extLst>
      <p:ext uri="{BB962C8B-B14F-4D97-AF65-F5344CB8AC3E}">
        <p14:creationId xmlns:p14="http://schemas.microsoft.com/office/powerpoint/2010/main" val="27940207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926EB9-9D40-6631-8AA5-E466CE9FBF0B}"/>
              </a:ext>
            </a:extLst>
          </p:cNvPr>
          <p:cNvSpPr>
            <a:spLocks noGrp="1"/>
          </p:cNvSpPr>
          <p:nvPr>
            <p:ph idx="1"/>
          </p:nvPr>
        </p:nvSpPr>
        <p:spPr>
          <a:xfrm>
            <a:off x="261257" y="130628"/>
            <a:ext cx="11505363" cy="6501283"/>
          </a:xfrm>
        </p:spPr>
        <p:txBody>
          <a:bodyPr>
            <a:normAutofit fontScale="92500" lnSpcReduction="20000"/>
          </a:bodyPr>
          <a:lstStyle/>
          <a:p>
            <a:pPr marL="0" indent="0">
              <a:buNone/>
            </a:pPr>
            <a:r>
              <a:rPr lang="en-US" b="1" dirty="0"/>
              <a:t>Syntax: </a:t>
            </a:r>
          </a:p>
          <a:p>
            <a:pPr marL="0" indent="0">
              <a:buNone/>
            </a:pPr>
            <a:endParaRPr lang="en-US" dirty="0"/>
          </a:p>
          <a:p>
            <a:pPr marL="0" indent="0">
              <a:buNone/>
            </a:pPr>
            <a:r>
              <a:rPr lang="en-US" dirty="0"/>
              <a:t>class </a:t>
            </a:r>
            <a:r>
              <a:rPr lang="en-US" dirty="0" err="1"/>
              <a:t>subclass_name</a:t>
            </a:r>
            <a:r>
              <a:rPr lang="en-US" dirty="0"/>
              <a:t> : </a:t>
            </a:r>
            <a:r>
              <a:rPr lang="en-US" dirty="0" err="1"/>
              <a:t>access_mode</a:t>
            </a:r>
            <a:r>
              <a:rPr lang="en-US" dirty="0"/>
              <a:t> </a:t>
            </a:r>
            <a:r>
              <a:rPr lang="en-US" dirty="0" err="1"/>
              <a:t>base_class</a:t>
            </a:r>
            <a:endParaRPr lang="en-US" dirty="0"/>
          </a:p>
          <a:p>
            <a:pPr marL="0" indent="0">
              <a:buNone/>
            </a:pPr>
            <a:r>
              <a:rPr lang="en-US" dirty="0"/>
              <a:t>{</a:t>
            </a:r>
          </a:p>
          <a:p>
            <a:pPr marL="0" indent="0">
              <a:buNone/>
            </a:pPr>
            <a:r>
              <a:rPr lang="en-US" dirty="0"/>
              <a:t>  // body of subclass</a:t>
            </a:r>
          </a:p>
          <a:p>
            <a:pPr marL="0" indent="0">
              <a:buNone/>
            </a:pPr>
            <a:r>
              <a:rPr lang="en-US" dirty="0"/>
              <a:t>};</a:t>
            </a:r>
          </a:p>
          <a:p>
            <a:pPr marL="0" indent="0">
              <a:buNone/>
            </a:pPr>
            <a:r>
              <a:rPr lang="en-US" dirty="0"/>
              <a:t>OR</a:t>
            </a:r>
          </a:p>
          <a:p>
            <a:pPr marL="0" indent="0">
              <a:buNone/>
            </a:pPr>
            <a:r>
              <a:rPr lang="en-US" dirty="0"/>
              <a:t>class A</a:t>
            </a:r>
          </a:p>
          <a:p>
            <a:pPr marL="0" indent="0">
              <a:buNone/>
            </a:pPr>
            <a:r>
              <a:rPr lang="en-US" dirty="0"/>
              <a:t>{ </a:t>
            </a:r>
          </a:p>
          <a:p>
            <a:pPr marL="0" indent="0">
              <a:buNone/>
            </a:pPr>
            <a:r>
              <a:rPr lang="en-US" dirty="0"/>
              <a:t>... .. ... </a:t>
            </a:r>
          </a:p>
          <a:p>
            <a:pPr marL="0" indent="0">
              <a:buNone/>
            </a:pPr>
            <a:r>
              <a:rPr lang="en-US" dirty="0"/>
              <a:t>};</a:t>
            </a:r>
          </a:p>
          <a:p>
            <a:pPr marL="0" indent="0">
              <a:buNone/>
            </a:pPr>
            <a:r>
              <a:rPr lang="en-US" dirty="0"/>
              <a:t>class B: public A</a:t>
            </a:r>
          </a:p>
          <a:p>
            <a:pPr marL="0" indent="0">
              <a:buNone/>
            </a:pPr>
            <a:r>
              <a:rPr lang="en-US" dirty="0"/>
              <a:t>{</a:t>
            </a:r>
          </a:p>
          <a:p>
            <a:pPr marL="0" indent="0">
              <a:buNone/>
            </a:pPr>
            <a:r>
              <a:rPr lang="en-US" dirty="0"/>
              <a:t>... .. ...</a:t>
            </a:r>
          </a:p>
          <a:p>
            <a:pPr marL="0" indent="0">
              <a:buNone/>
            </a:pPr>
            <a:r>
              <a:rPr lang="en-US" dirty="0"/>
              <a:t>};</a:t>
            </a:r>
            <a:endParaRPr lang="en-IN" dirty="0"/>
          </a:p>
        </p:txBody>
      </p:sp>
    </p:spTree>
    <p:extLst>
      <p:ext uri="{BB962C8B-B14F-4D97-AF65-F5344CB8AC3E}">
        <p14:creationId xmlns:p14="http://schemas.microsoft.com/office/powerpoint/2010/main" val="29991944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3905F-A8A4-2404-C6ED-DCF76A85020C}"/>
              </a:ext>
            </a:extLst>
          </p:cNvPr>
          <p:cNvSpPr>
            <a:spLocks noGrp="1"/>
          </p:cNvSpPr>
          <p:nvPr>
            <p:ph type="title"/>
          </p:nvPr>
        </p:nvSpPr>
        <p:spPr>
          <a:xfrm>
            <a:off x="-1" y="80388"/>
            <a:ext cx="11917345" cy="683288"/>
          </a:xfrm>
        </p:spPr>
        <p:txBody>
          <a:bodyPr>
            <a:normAutofit/>
          </a:bodyPr>
          <a:lstStyle/>
          <a:p>
            <a:r>
              <a:rPr lang="en-IN" sz="3600" b="1" i="0" dirty="0">
                <a:solidFill>
                  <a:srgbClr val="273239"/>
                </a:solidFill>
                <a:effectLst/>
                <a:highlight>
                  <a:srgbClr val="FFFFFF"/>
                </a:highlight>
                <a:latin typeface="+mn-lt"/>
              </a:rPr>
              <a:t>1. Single Inheritance</a:t>
            </a:r>
            <a:r>
              <a:rPr lang="en-IN" sz="3600" b="0" i="0" dirty="0">
                <a:solidFill>
                  <a:srgbClr val="273239"/>
                </a:solidFill>
                <a:effectLst/>
                <a:highlight>
                  <a:srgbClr val="FFFFFF"/>
                </a:highlight>
                <a:latin typeface="+mn-lt"/>
              </a:rPr>
              <a:t>:</a:t>
            </a:r>
            <a:endParaRPr lang="en-IN" sz="3600" dirty="0"/>
          </a:p>
        </p:txBody>
      </p:sp>
      <p:sp>
        <p:nvSpPr>
          <p:cNvPr id="3" name="Content Placeholder 2">
            <a:extLst>
              <a:ext uri="{FF2B5EF4-FFF2-40B4-BE49-F238E27FC236}">
                <a16:creationId xmlns:a16="http://schemas.microsoft.com/office/drawing/2014/main" id="{83C19F77-F4BA-6234-C7EA-FFA2A114175D}"/>
              </a:ext>
            </a:extLst>
          </p:cNvPr>
          <p:cNvSpPr>
            <a:spLocks noGrp="1"/>
          </p:cNvSpPr>
          <p:nvPr>
            <p:ph idx="1"/>
          </p:nvPr>
        </p:nvSpPr>
        <p:spPr>
          <a:xfrm>
            <a:off x="0" y="974690"/>
            <a:ext cx="12047974" cy="5802921"/>
          </a:xfrm>
        </p:spPr>
        <p:txBody>
          <a:bodyPr>
            <a:normAutofit fontScale="85000" lnSpcReduction="20000"/>
          </a:bodyPr>
          <a:lstStyle/>
          <a:p>
            <a:pPr marL="0" indent="0">
              <a:buNone/>
            </a:pPr>
            <a:r>
              <a:rPr lang="en-US" dirty="0"/>
              <a:t>#include&lt;iostream&gt;</a:t>
            </a:r>
          </a:p>
          <a:p>
            <a:pPr marL="0" indent="0">
              <a:buNone/>
            </a:pPr>
            <a:r>
              <a:rPr lang="en-US" dirty="0"/>
              <a:t>using namespace std;</a:t>
            </a:r>
          </a:p>
          <a:p>
            <a:pPr marL="0" indent="0">
              <a:buNone/>
            </a:pPr>
            <a:r>
              <a:rPr lang="en-US" dirty="0"/>
              <a:t>// base class</a:t>
            </a:r>
          </a:p>
          <a:p>
            <a:pPr marL="0" indent="0">
              <a:buNone/>
            </a:pPr>
            <a:r>
              <a:rPr lang="en-US" dirty="0"/>
              <a:t>class Vehicle {</a:t>
            </a:r>
          </a:p>
          <a:p>
            <a:pPr marL="0" indent="0">
              <a:buNone/>
            </a:pPr>
            <a:r>
              <a:rPr lang="en-US" dirty="0"/>
              <a:t>public:</a:t>
            </a:r>
          </a:p>
          <a:p>
            <a:pPr marL="0" indent="0">
              <a:buNone/>
            </a:pPr>
            <a:r>
              <a:rPr lang="en-US" dirty="0"/>
              <a:t>	Vehicle()</a:t>
            </a:r>
          </a:p>
          <a:p>
            <a:pPr marL="0" indent="0">
              <a:buNone/>
            </a:pPr>
            <a:r>
              <a:rPr lang="en-US" dirty="0"/>
              <a:t>	{</a:t>
            </a:r>
          </a:p>
          <a:p>
            <a:pPr marL="0" indent="0">
              <a:buNone/>
            </a:pPr>
            <a:r>
              <a:rPr lang="en-US" dirty="0"/>
              <a:t>	</a:t>
            </a:r>
            <a:r>
              <a:rPr lang="en-US" dirty="0" err="1"/>
              <a:t>cout</a:t>
            </a:r>
            <a:r>
              <a:rPr lang="en-US" dirty="0"/>
              <a:t> &lt;&lt; "This is a Vehicle\n";</a:t>
            </a:r>
          </a:p>
          <a:p>
            <a:pPr marL="0" indent="0">
              <a:buNone/>
            </a:pPr>
            <a:r>
              <a:rPr lang="en-US" dirty="0"/>
              <a:t>	}</a:t>
            </a:r>
          </a:p>
          <a:p>
            <a:pPr marL="0" indent="0">
              <a:buNone/>
            </a:pPr>
            <a:r>
              <a:rPr lang="en-US" dirty="0"/>
              <a:t>};</a:t>
            </a:r>
          </a:p>
          <a:p>
            <a:pPr marL="0" indent="0">
              <a:buNone/>
            </a:pPr>
            <a:r>
              <a:rPr lang="en-US" dirty="0"/>
              <a:t>// sub class derived from a single base classes</a:t>
            </a:r>
          </a:p>
          <a:p>
            <a:pPr marL="0" indent="0">
              <a:buNone/>
            </a:pPr>
            <a:r>
              <a:rPr lang="en-US" dirty="0"/>
              <a:t>class Car : public Vehicle {</a:t>
            </a:r>
          </a:p>
          <a:p>
            <a:pPr marL="0" indent="0">
              <a:buNone/>
            </a:pPr>
            <a:endParaRPr lang="en-US" dirty="0"/>
          </a:p>
          <a:p>
            <a:pPr marL="0" indent="0">
              <a:buNone/>
            </a:pPr>
            <a:r>
              <a:rPr lang="en-US" dirty="0"/>
              <a:t>};</a:t>
            </a:r>
          </a:p>
          <a:p>
            <a:pPr marL="0" indent="0">
              <a:buNone/>
            </a:pPr>
            <a:endParaRPr lang="en-US" dirty="0"/>
          </a:p>
          <a:p>
            <a:pPr marL="0" indent="0">
              <a:buNone/>
            </a:pPr>
            <a:endParaRPr lang="en-IN" dirty="0"/>
          </a:p>
        </p:txBody>
      </p:sp>
      <p:sp>
        <p:nvSpPr>
          <p:cNvPr id="4" name="TextBox 3">
            <a:extLst>
              <a:ext uri="{FF2B5EF4-FFF2-40B4-BE49-F238E27FC236}">
                <a16:creationId xmlns:a16="http://schemas.microsoft.com/office/drawing/2014/main" id="{D0E41DBD-86CF-52FA-CD85-6CA7E1175574}"/>
              </a:ext>
            </a:extLst>
          </p:cNvPr>
          <p:cNvSpPr txBox="1"/>
          <p:nvPr/>
        </p:nvSpPr>
        <p:spPr>
          <a:xfrm>
            <a:off x="6023987" y="844061"/>
            <a:ext cx="6380703" cy="3416320"/>
          </a:xfrm>
          <a:prstGeom prst="rect">
            <a:avLst/>
          </a:prstGeom>
          <a:noFill/>
        </p:spPr>
        <p:txBody>
          <a:bodyPr wrap="square" rtlCol="0">
            <a:spAutoFit/>
          </a:bodyPr>
          <a:lstStyle/>
          <a:p>
            <a:pPr marL="0" indent="0">
              <a:buNone/>
            </a:pPr>
            <a:r>
              <a:rPr lang="en-US" sz="2400" dirty="0"/>
              <a:t>// main function</a:t>
            </a:r>
          </a:p>
          <a:p>
            <a:pPr marL="0" indent="0">
              <a:buNone/>
            </a:pPr>
            <a:r>
              <a:rPr lang="en-US" sz="2400" dirty="0"/>
              <a:t>int main()</a:t>
            </a:r>
          </a:p>
          <a:p>
            <a:pPr marL="0" indent="0">
              <a:buNone/>
            </a:pPr>
            <a:r>
              <a:rPr lang="en-US" sz="2400" dirty="0"/>
              <a:t>{ </a:t>
            </a:r>
          </a:p>
          <a:p>
            <a:pPr marL="0" indent="0">
              <a:buNone/>
            </a:pPr>
            <a:r>
              <a:rPr lang="en-US" sz="2400" dirty="0"/>
              <a:t>	// Creating object of sub class will</a:t>
            </a:r>
          </a:p>
          <a:p>
            <a:pPr marL="0" indent="0">
              <a:buNone/>
            </a:pPr>
            <a:r>
              <a:rPr lang="en-US" sz="2400" dirty="0"/>
              <a:t>	// invoke the constructor of base classes</a:t>
            </a:r>
          </a:p>
          <a:p>
            <a:pPr marL="0" indent="0">
              <a:buNone/>
            </a:pPr>
            <a:r>
              <a:rPr lang="en-US" sz="2400" dirty="0"/>
              <a:t>	Car obj;</a:t>
            </a:r>
          </a:p>
          <a:p>
            <a:pPr marL="0" indent="0">
              <a:buNone/>
            </a:pPr>
            <a:r>
              <a:rPr lang="en-US" sz="2400" dirty="0"/>
              <a:t>	return 0;</a:t>
            </a:r>
          </a:p>
          <a:p>
            <a:pPr marL="0" indent="0">
              <a:buNone/>
            </a:pPr>
            <a:r>
              <a:rPr lang="en-US" sz="2400" dirty="0"/>
              <a:t>}</a:t>
            </a:r>
          </a:p>
          <a:p>
            <a:endParaRPr lang="en-IN" sz="2400" dirty="0"/>
          </a:p>
        </p:txBody>
      </p:sp>
    </p:spTree>
    <p:extLst>
      <p:ext uri="{BB962C8B-B14F-4D97-AF65-F5344CB8AC3E}">
        <p14:creationId xmlns:p14="http://schemas.microsoft.com/office/powerpoint/2010/main" val="1598183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FB0278-2FF1-D658-0EDA-EFD1972A1B98}"/>
              </a:ext>
            </a:extLst>
          </p:cNvPr>
          <p:cNvSpPr>
            <a:spLocks noGrp="1"/>
          </p:cNvSpPr>
          <p:nvPr>
            <p:ph idx="1"/>
          </p:nvPr>
        </p:nvSpPr>
        <p:spPr>
          <a:xfrm>
            <a:off x="147485" y="157316"/>
            <a:ext cx="11720050" cy="6587613"/>
          </a:xfrm>
        </p:spPr>
        <p:txBody>
          <a:bodyPr>
            <a:normAutofit/>
          </a:bodyPr>
          <a:lstStyle/>
          <a:p>
            <a:r>
              <a:rPr lang="en-US" dirty="0"/>
              <a:t>The unary operators operate on a single operand and following are the examples of Unary operators −</a:t>
            </a:r>
          </a:p>
          <a:p>
            <a:endParaRPr lang="en-US" dirty="0"/>
          </a:p>
          <a:p>
            <a:r>
              <a:rPr lang="en-US" dirty="0"/>
              <a:t>The increment (++) and decrement (--) operators.</a:t>
            </a:r>
          </a:p>
          <a:p>
            <a:r>
              <a:rPr lang="en-US" dirty="0"/>
              <a:t>The unary minus (-) operator.</a:t>
            </a:r>
          </a:p>
          <a:p>
            <a:r>
              <a:rPr lang="en-US" dirty="0"/>
              <a:t>The logical not (!) operator.</a:t>
            </a:r>
          </a:p>
          <a:p>
            <a:r>
              <a:rPr lang="en-US" dirty="0"/>
              <a:t>The unary operators operate on the object for which they were called and normally, this operator appears on the left side of the object, as in !obj, -obj, and ++obj but sometime they can be used as postfix as well like obj++ or obj--.</a:t>
            </a:r>
            <a:endParaRPr lang="en-IN" dirty="0"/>
          </a:p>
        </p:txBody>
      </p:sp>
    </p:spTree>
    <p:extLst>
      <p:ext uri="{BB962C8B-B14F-4D97-AF65-F5344CB8AC3E}">
        <p14:creationId xmlns:p14="http://schemas.microsoft.com/office/powerpoint/2010/main" val="35886052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8C8682-6A4A-F60F-6AF9-B7C39D5C0F02}"/>
              </a:ext>
            </a:extLst>
          </p:cNvPr>
          <p:cNvSpPr>
            <a:spLocks noGrp="1"/>
          </p:cNvSpPr>
          <p:nvPr>
            <p:ph idx="1"/>
          </p:nvPr>
        </p:nvSpPr>
        <p:spPr>
          <a:xfrm>
            <a:off x="-1" y="0"/>
            <a:ext cx="11847007" cy="7184571"/>
          </a:xfrm>
        </p:spPr>
        <p:txBody>
          <a:bodyPr>
            <a:normAutofit lnSpcReduction="10000"/>
          </a:bodyPr>
          <a:lstStyle/>
          <a:p>
            <a:pPr marL="0" indent="0">
              <a:buNone/>
            </a:pPr>
            <a:r>
              <a:rPr lang="en-IN" sz="1400" dirty="0"/>
              <a:t>#include&lt;iostream&gt;</a:t>
            </a:r>
          </a:p>
          <a:p>
            <a:pPr marL="0" indent="0">
              <a:buNone/>
            </a:pPr>
            <a:r>
              <a:rPr lang="en-IN" sz="1400" dirty="0"/>
              <a:t>using namespace std;</a:t>
            </a:r>
          </a:p>
          <a:p>
            <a:pPr marL="0" indent="0">
              <a:buNone/>
            </a:pPr>
            <a:r>
              <a:rPr lang="en-IN" sz="1400" dirty="0"/>
              <a:t>class A</a:t>
            </a:r>
          </a:p>
          <a:p>
            <a:pPr marL="0" indent="0">
              <a:buNone/>
            </a:pPr>
            <a:r>
              <a:rPr lang="en-IN" sz="1400" dirty="0"/>
              <a:t>{	protected:</a:t>
            </a:r>
          </a:p>
          <a:p>
            <a:pPr marL="0" indent="0">
              <a:buNone/>
            </a:pPr>
            <a:r>
              <a:rPr lang="en-IN" sz="1400" dirty="0"/>
              <a:t>	int a;</a:t>
            </a:r>
          </a:p>
          <a:p>
            <a:pPr marL="0" indent="0">
              <a:buNone/>
            </a:pPr>
            <a:r>
              <a:rPr lang="en-IN" sz="1400" dirty="0"/>
              <a:t>	public:</a:t>
            </a:r>
          </a:p>
          <a:p>
            <a:pPr marL="0" indent="0">
              <a:buNone/>
            </a:pPr>
            <a:r>
              <a:rPr lang="en-IN" sz="1400" dirty="0"/>
              <a:t>		void </a:t>
            </a:r>
            <a:r>
              <a:rPr lang="en-IN" sz="1400" dirty="0" err="1"/>
              <a:t>set_A</a:t>
            </a:r>
            <a:r>
              <a:rPr lang="en-IN" sz="1400" dirty="0"/>
              <a:t>()</a:t>
            </a:r>
          </a:p>
          <a:p>
            <a:pPr marL="0" indent="0">
              <a:buNone/>
            </a:pPr>
            <a:r>
              <a:rPr lang="en-IN" sz="1400" dirty="0"/>
              <a:t>		{	</a:t>
            </a:r>
            <a:r>
              <a:rPr lang="en-IN" sz="1400" dirty="0" err="1"/>
              <a:t>cout</a:t>
            </a:r>
            <a:r>
              <a:rPr lang="en-IN" sz="1400" dirty="0"/>
              <a:t>&lt;&lt;"Enter the Value of A=";</a:t>
            </a:r>
          </a:p>
          <a:p>
            <a:pPr marL="0" indent="0">
              <a:buNone/>
            </a:pPr>
            <a:r>
              <a:rPr lang="en-IN" sz="1400" dirty="0"/>
              <a:t>			</a:t>
            </a:r>
            <a:r>
              <a:rPr lang="en-IN" sz="1400" dirty="0" err="1"/>
              <a:t>cin</a:t>
            </a:r>
            <a:r>
              <a:rPr lang="en-IN" sz="1400" dirty="0"/>
              <a:t>&gt;&gt;a;</a:t>
            </a:r>
          </a:p>
          <a:p>
            <a:pPr marL="0" indent="0">
              <a:buNone/>
            </a:pPr>
            <a:r>
              <a:rPr lang="en-IN" sz="1400" dirty="0"/>
              <a:t>			</a:t>
            </a:r>
          </a:p>
          <a:p>
            <a:pPr marL="0" indent="0">
              <a:buNone/>
            </a:pPr>
            <a:r>
              <a:rPr lang="en-IN" sz="1400" dirty="0"/>
              <a:t>		}</a:t>
            </a:r>
          </a:p>
          <a:p>
            <a:pPr marL="0" indent="0">
              <a:buNone/>
            </a:pPr>
            <a:r>
              <a:rPr lang="en-IN" sz="1400" dirty="0"/>
              <a:t>		void </a:t>
            </a:r>
            <a:r>
              <a:rPr lang="en-IN" sz="1400" dirty="0" err="1"/>
              <a:t>disp_A</a:t>
            </a:r>
            <a:r>
              <a:rPr lang="en-IN" sz="1400" dirty="0"/>
              <a:t>()</a:t>
            </a:r>
          </a:p>
          <a:p>
            <a:pPr marL="0" indent="0">
              <a:buNone/>
            </a:pPr>
            <a:r>
              <a:rPr lang="en-IN" sz="1400" dirty="0"/>
              <a:t>		{	</a:t>
            </a:r>
            <a:r>
              <a:rPr lang="en-IN" sz="1400" dirty="0" err="1"/>
              <a:t>cout</a:t>
            </a:r>
            <a:r>
              <a:rPr lang="en-IN" sz="1400" dirty="0"/>
              <a:t>&lt;&lt;</a:t>
            </a:r>
            <a:r>
              <a:rPr lang="en-IN" sz="1400" dirty="0" err="1"/>
              <a:t>endl</a:t>
            </a:r>
            <a:r>
              <a:rPr lang="en-IN" sz="1400" dirty="0"/>
              <a:t>&lt;&lt;"Value of A="&lt;&lt;a;</a:t>
            </a:r>
          </a:p>
          <a:p>
            <a:pPr marL="0" indent="0">
              <a:buNone/>
            </a:pPr>
            <a:r>
              <a:rPr lang="en-IN" sz="1400" dirty="0"/>
              <a:t>		}</a:t>
            </a:r>
          </a:p>
          <a:p>
            <a:pPr marL="0" indent="0">
              <a:buNone/>
            </a:pPr>
            <a:r>
              <a:rPr lang="en-IN" sz="1400" dirty="0"/>
              <a:t>};</a:t>
            </a:r>
          </a:p>
          <a:p>
            <a:pPr marL="0" indent="0">
              <a:buNone/>
            </a:pPr>
            <a:r>
              <a:rPr lang="en-IN" sz="1400" dirty="0"/>
              <a:t>class B: public A</a:t>
            </a:r>
          </a:p>
          <a:p>
            <a:pPr marL="0" indent="0">
              <a:buNone/>
            </a:pPr>
            <a:r>
              <a:rPr lang="en-IN" sz="1400" dirty="0"/>
              <a:t>{	int </a:t>
            </a:r>
            <a:r>
              <a:rPr lang="en-IN" sz="1400" dirty="0" err="1"/>
              <a:t>b,p</a:t>
            </a:r>
            <a:r>
              <a:rPr lang="en-IN" sz="1400" dirty="0"/>
              <a:t>;</a:t>
            </a:r>
          </a:p>
          <a:p>
            <a:pPr marL="0" indent="0">
              <a:buNone/>
            </a:pPr>
            <a:r>
              <a:rPr lang="en-IN" sz="1400" dirty="0"/>
              <a:t>	public:</a:t>
            </a:r>
          </a:p>
          <a:p>
            <a:pPr marL="0" indent="0">
              <a:buNone/>
            </a:pPr>
            <a:r>
              <a:rPr lang="en-IN" sz="1400" dirty="0"/>
              <a:t>		void </a:t>
            </a:r>
            <a:r>
              <a:rPr lang="en-IN" sz="1400" dirty="0" err="1"/>
              <a:t>set_B</a:t>
            </a:r>
            <a:r>
              <a:rPr lang="en-IN" sz="1400" dirty="0"/>
              <a:t>()</a:t>
            </a:r>
          </a:p>
          <a:p>
            <a:pPr marL="0" indent="0">
              <a:buNone/>
            </a:pPr>
            <a:r>
              <a:rPr lang="en-IN" sz="1400" dirty="0"/>
              <a:t>		{	</a:t>
            </a:r>
            <a:r>
              <a:rPr lang="en-IN" sz="1400" dirty="0" err="1"/>
              <a:t>set_A</a:t>
            </a:r>
            <a:r>
              <a:rPr lang="en-IN" sz="1400" dirty="0"/>
              <a:t>();</a:t>
            </a:r>
          </a:p>
          <a:p>
            <a:pPr marL="0" indent="0">
              <a:buNone/>
            </a:pPr>
            <a:r>
              <a:rPr lang="en-IN" sz="1400" dirty="0"/>
              <a:t>			</a:t>
            </a:r>
            <a:r>
              <a:rPr lang="en-IN" sz="1400" dirty="0" err="1"/>
              <a:t>cout</a:t>
            </a:r>
            <a:r>
              <a:rPr lang="en-IN" sz="1400" dirty="0"/>
              <a:t>&lt;&lt;"Enter the Value of B=";</a:t>
            </a:r>
          </a:p>
          <a:p>
            <a:pPr marL="0" indent="0">
              <a:buNone/>
            </a:pPr>
            <a:r>
              <a:rPr lang="en-IN" sz="1400" dirty="0"/>
              <a:t>			</a:t>
            </a:r>
            <a:r>
              <a:rPr lang="en-IN" sz="1400" dirty="0" err="1"/>
              <a:t>cin</a:t>
            </a:r>
            <a:r>
              <a:rPr lang="en-IN" sz="1400" dirty="0"/>
              <a:t>&gt;&gt;b;</a:t>
            </a:r>
          </a:p>
          <a:p>
            <a:pPr marL="0" indent="0">
              <a:buNone/>
            </a:pPr>
            <a:r>
              <a:rPr lang="en-IN" sz="1400" dirty="0"/>
              <a:t>		}</a:t>
            </a:r>
          </a:p>
          <a:p>
            <a:pPr marL="0" indent="0">
              <a:buNone/>
            </a:pPr>
            <a:r>
              <a:rPr lang="en-IN" sz="1400" dirty="0"/>
              <a:t>		</a:t>
            </a:r>
          </a:p>
        </p:txBody>
      </p:sp>
      <p:sp>
        <p:nvSpPr>
          <p:cNvPr id="5" name="TextBox 4">
            <a:extLst>
              <a:ext uri="{FF2B5EF4-FFF2-40B4-BE49-F238E27FC236}">
                <a16:creationId xmlns:a16="http://schemas.microsoft.com/office/drawing/2014/main" id="{D80204E6-EF8F-21A4-5E7A-1ABA4DECB2D5}"/>
              </a:ext>
            </a:extLst>
          </p:cNvPr>
          <p:cNvSpPr txBox="1"/>
          <p:nvPr/>
        </p:nvSpPr>
        <p:spPr>
          <a:xfrm>
            <a:off x="6096000" y="58846"/>
            <a:ext cx="6792686" cy="6740307"/>
          </a:xfrm>
          <a:prstGeom prst="rect">
            <a:avLst/>
          </a:prstGeom>
          <a:noFill/>
        </p:spPr>
        <p:txBody>
          <a:bodyPr wrap="square" rtlCol="0">
            <a:spAutoFit/>
          </a:bodyPr>
          <a:lstStyle/>
          <a:p>
            <a:pPr marL="0" indent="0">
              <a:buNone/>
            </a:pPr>
            <a:r>
              <a:rPr lang="en-IN" sz="1800" dirty="0"/>
              <a:t>void </a:t>
            </a:r>
            <a:r>
              <a:rPr lang="en-IN" sz="1800" dirty="0" err="1"/>
              <a:t>disp_B</a:t>
            </a:r>
            <a:r>
              <a:rPr lang="en-IN" sz="1800" dirty="0"/>
              <a:t>()</a:t>
            </a:r>
          </a:p>
          <a:p>
            <a:pPr marL="0" indent="0">
              <a:buNone/>
            </a:pPr>
            <a:r>
              <a:rPr lang="en-IN" sz="1800" dirty="0"/>
              <a:t>		{</a:t>
            </a:r>
          </a:p>
          <a:p>
            <a:pPr marL="0" indent="0">
              <a:buNone/>
            </a:pPr>
            <a:r>
              <a:rPr lang="en-IN" sz="1800" dirty="0"/>
              <a:t>			</a:t>
            </a:r>
            <a:r>
              <a:rPr lang="en-IN" sz="1800" dirty="0" err="1"/>
              <a:t>disp_A</a:t>
            </a:r>
            <a:r>
              <a:rPr lang="en-IN" sz="1800" dirty="0"/>
              <a:t>();</a:t>
            </a:r>
          </a:p>
          <a:p>
            <a:pPr marL="0" indent="0">
              <a:buNone/>
            </a:pPr>
            <a:r>
              <a:rPr lang="en-IN" sz="1800" dirty="0"/>
              <a:t>			</a:t>
            </a:r>
            <a:r>
              <a:rPr lang="en-IN" sz="1800" dirty="0" err="1"/>
              <a:t>cout</a:t>
            </a:r>
            <a:r>
              <a:rPr lang="en-IN" sz="1800" dirty="0"/>
              <a:t>&lt;&lt;</a:t>
            </a:r>
            <a:r>
              <a:rPr lang="en-IN" sz="1800" dirty="0" err="1"/>
              <a:t>endl</a:t>
            </a:r>
            <a:r>
              <a:rPr lang="en-IN" sz="1800" dirty="0"/>
              <a:t>&lt;&lt;"Value of B="&lt;&lt;b;</a:t>
            </a:r>
          </a:p>
          <a:p>
            <a:pPr marL="0" indent="0">
              <a:buNone/>
            </a:pPr>
            <a:r>
              <a:rPr lang="en-IN" sz="1800" dirty="0"/>
              <a:t>		}</a:t>
            </a:r>
          </a:p>
          <a:p>
            <a:pPr marL="0" indent="0">
              <a:buNone/>
            </a:pPr>
            <a:r>
              <a:rPr lang="en-IN" sz="1800" dirty="0"/>
              <a:t>		void </a:t>
            </a:r>
            <a:r>
              <a:rPr lang="en-IN" sz="1800" dirty="0" err="1"/>
              <a:t>cal_product</a:t>
            </a:r>
            <a:r>
              <a:rPr lang="en-IN" sz="1800" dirty="0"/>
              <a:t>()</a:t>
            </a:r>
          </a:p>
          <a:p>
            <a:pPr marL="0" indent="0">
              <a:buNone/>
            </a:pPr>
            <a:r>
              <a:rPr lang="en-IN" sz="1800" dirty="0"/>
              <a:t>		{</a:t>
            </a:r>
          </a:p>
          <a:p>
            <a:pPr marL="0" indent="0">
              <a:buNone/>
            </a:pPr>
            <a:r>
              <a:rPr lang="en-IN" sz="1800" dirty="0"/>
              <a:t>			p=a*b;</a:t>
            </a:r>
          </a:p>
          <a:p>
            <a:pPr marL="0" indent="0">
              <a:buNone/>
            </a:pPr>
            <a:r>
              <a:rPr lang="en-IN" sz="1800" dirty="0"/>
              <a:t>			</a:t>
            </a:r>
            <a:r>
              <a:rPr lang="en-IN" sz="1800" dirty="0" err="1"/>
              <a:t>cout</a:t>
            </a:r>
            <a:r>
              <a:rPr lang="en-IN" sz="1800" dirty="0"/>
              <a:t>&lt;&lt;</a:t>
            </a:r>
            <a:r>
              <a:rPr lang="en-IN" sz="1800" dirty="0" err="1"/>
              <a:t>endl</a:t>
            </a:r>
            <a:r>
              <a:rPr lang="en-IN" sz="1800" dirty="0"/>
              <a:t>&lt;&lt;"Product of "&lt;&lt;a&lt;&lt;" * "&lt;&lt;b&lt;&lt;" = "&lt;&lt;p;</a:t>
            </a:r>
          </a:p>
          <a:p>
            <a:pPr marL="0" indent="0">
              <a:buNone/>
            </a:pPr>
            <a:r>
              <a:rPr lang="en-IN" sz="1800" dirty="0"/>
              <a:t>		}</a:t>
            </a:r>
          </a:p>
          <a:p>
            <a:pPr marL="0" indent="0">
              <a:buNone/>
            </a:pPr>
            <a:r>
              <a:rPr lang="en-IN" sz="1800" dirty="0"/>
              <a:t>		</a:t>
            </a:r>
          </a:p>
          <a:p>
            <a:r>
              <a:rPr lang="en-US" dirty="0"/>
              <a:t>};</a:t>
            </a:r>
          </a:p>
          <a:p>
            <a:r>
              <a:rPr lang="en-US" dirty="0"/>
              <a:t> </a:t>
            </a:r>
          </a:p>
          <a:p>
            <a:r>
              <a:rPr lang="en-US" dirty="0"/>
              <a:t>main()</a:t>
            </a:r>
          </a:p>
          <a:p>
            <a:r>
              <a:rPr lang="en-US" dirty="0"/>
              <a:t>{</a:t>
            </a:r>
          </a:p>
          <a:p>
            <a:r>
              <a:rPr lang="en-US" dirty="0"/>
              <a:t>     </a:t>
            </a:r>
          </a:p>
          <a:p>
            <a:r>
              <a:rPr lang="en-US" dirty="0"/>
              <a:t>    B _b;</a:t>
            </a:r>
          </a:p>
          <a:p>
            <a:r>
              <a:rPr lang="en-US" dirty="0"/>
              <a:t>    _</a:t>
            </a:r>
            <a:r>
              <a:rPr lang="en-US" dirty="0" err="1"/>
              <a:t>b.set_B</a:t>
            </a:r>
            <a:r>
              <a:rPr lang="en-US" dirty="0"/>
              <a:t>();</a:t>
            </a:r>
          </a:p>
          <a:p>
            <a:r>
              <a:rPr lang="en-US" dirty="0"/>
              <a:t>    _</a:t>
            </a:r>
            <a:r>
              <a:rPr lang="en-US" dirty="0" err="1"/>
              <a:t>b.cal_product</a:t>
            </a:r>
            <a:r>
              <a:rPr lang="en-US" dirty="0"/>
              <a:t>();</a:t>
            </a:r>
          </a:p>
          <a:p>
            <a:r>
              <a:rPr lang="en-US" dirty="0"/>
              <a:t>     </a:t>
            </a:r>
          </a:p>
          <a:p>
            <a:r>
              <a:rPr lang="en-US" dirty="0"/>
              <a:t>    return 0;</a:t>
            </a:r>
          </a:p>
          <a:p>
            <a:r>
              <a:rPr lang="en-US" dirty="0"/>
              <a:t>     </a:t>
            </a:r>
          </a:p>
          <a:p>
            <a:r>
              <a:rPr lang="en-US" dirty="0"/>
              <a:t>}</a:t>
            </a:r>
            <a:endParaRPr lang="en-IN" dirty="0"/>
          </a:p>
        </p:txBody>
      </p:sp>
      <p:cxnSp>
        <p:nvCxnSpPr>
          <p:cNvPr id="8" name="Straight Connector 7">
            <a:extLst>
              <a:ext uri="{FF2B5EF4-FFF2-40B4-BE49-F238E27FC236}">
                <a16:creationId xmlns:a16="http://schemas.microsoft.com/office/drawing/2014/main" id="{D4525C68-65B4-BAD1-92EA-DB367587ED8C}"/>
              </a:ext>
            </a:extLst>
          </p:cNvPr>
          <p:cNvCxnSpPr/>
          <p:nvPr/>
        </p:nvCxnSpPr>
        <p:spPr>
          <a:xfrm>
            <a:off x="5687367" y="0"/>
            <a:ext cx="120580" cy="68580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37666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1E198-4F07-73AE-C41D-A163381F5E2D}"/>
              </a:ext>
            </a:extLst>
          </p:cNvPr>
          <p:cNvSpPr>
            <a:spLocks noGrp="1"/>
          </p:cNvSpPr>
          <p:nvPr>
            <p:ph type="title"/>
          </p:nvPr>
        </p:nvSpPr>
        <p:spPr>
          <a:xfrm>
            <a:off x="200967" y="70339"/>
            <a:ext cx="11867103" cy="408685"/>
          </a:xfrm>
        </p:spPr>
        <p:txBody>
          <a:bodyPr>
            <a:noAutofit/>
          </a:bodyPr>
          <a:lstStyle/>
          <a:p>
            <a:r>
              <a:rPr lang="en-IN" sz="3600" b="1" dirty="0">
                <a:latin typeface="+mn-lt"/>
              </a:rPr>
              <a:t>Multiple Inheritance</a:t>
            </a:r>
          </a:p>
        </p:txBody>
      </p:sp>
      <p:sp>
        <p:nvSpPr>
          <p:cNvPr id="3" name="Content Placeholder 2">
            <a:extLst>
              <a:ext uri="{FF2B5EF4-FFF2-40B4-BE49-F238E27FC236}">
                <a16:creationId xmlns:a16="http://schemas.microsoft.com/office/drawing/2014/main" id="{FC85126E-EF45-C0EB-4B0B-DED921876812}"/>
              </a:ext>
            </a:extLst>
          </p:cNvPr>
          <p:cNvSpPr>
            <a:spLocks noGrp="1"/>
          </p:cNvSpPr>
          <p:nvPr>
            <p:ph idx="1"/>
          </p:nvPr>
        </p:nvSpPr>
        <p:spPr>
          <a:xfrm>
            <a:off x="100483" y="562708"/>
            <a:ext cx="11867103" cy="6370655"/>
          </a:xfrm>
        </p:spPr>
        <p:txBody>
          <a:bodyPr>
            <a:normAutofit/>
          </a:bodyPr>
          <a:lstStyle/>
          <a:p>
            <a:endParaRPr lang="en-US" sz="2400" dirty="0"/>
          </a:p>
          <a:p>
            <a:r>
              <a:rPr lang="en-US" sz="2400" dirty="0"/>
              <a:t>Multiple Inheritance: Multiple Inheritance is a feature of C++ where a class can inherit from more than one class. </a:t>
            </a:r>
            <a:r>
              <a:rPr lang="en-US" sz="2400" dirty="0" err="1"/>
              <a:t>i.e</a:t>
            </a:r>
            <a:r>
              <a:rPr lang="en-US" sz="2400" dirty="0"/>
              <a:t> one subclass is inherited from more than one base class. The constructors of inherited classes are called in the same order in which they are inherited. </a:t>
            </a:r>
          </a:p>
          <a:p>
            <a:pPr marL="0" indent="0">
              <a:buNone/>
            </a:pPr>
            <a:r>
              <a:rPr lang="en-IN" sz="2400" b="1" dirty="0"/>
              <a:t>Syntax:</a:t>
            </a:r>
            <a:r>
              <a:rPr lang="en-IN" sz="2400" dirty="0"/>
              <a:t> </a:t>
            </a:r>
          </a:p>
          <a:p>
            <a:pPr marL="0" indent="0">
              <a:buNone/>
            </a:pPr>
            <a:r>
              <a:rPr lang="en-IN" sz="2400" dirty="0"/>
              <a:t>class </a:t>
            </a:r>
            <a:r>
              <a:rPr lang="en-IN" sz="2400" dirty="0" err="1"/>
              <a:t>subclass_name</a:t>
            </a:r>
            <a:r>
              <a:rPr lang="en-IN" sz="2400" dirty="0"/>
              <a:t> : </a:t>
            </a:r>
            <a:r>
              <a:rPr lang="en-IN" sz="2400" dirty="0" err="1"/>
              <a:t>access_mode</a:t>
            </a:r>
            <a:r>
              <a:rPr lang="en-IN" sz="2400" dirty="0"/>
              <a:t> base_class1, </a:t>
            </a:r>
            <a:r>
              <a:rPr lang="en-IN" sz="2400" dirty="0" err="1"/>
              <a:t>access_mode</a:t>
            </a:r>
            <a:r>
              <a:rPr lang="en-IN" sz="2400" dirty="0"/>
              <a:t> base_class2, ....</a:t>
            </a:r>
          </a:p>
          <a:p>
            <a:pPr marL="0" indent="0">
              <a:buNone/>
            </a:pPr>
            <a:r>
              <a:rPr lang="en-IN" sz="2400" dirty="0"/>
              <a:t>{</a:t>
            </a:r>
          </a:p>
          <a:p>
            <a:pPr marL="0" indent="0">
              <a:buNone/>
            </a:pPr>
            <a:r>
              <a:rPr lang="en-IN" sz="2400" dirty="0"/>
              <a:t>  // body of subclass</a:t>
            </a:r>
          </a:p>
          <a:p>
            <a:pPr marL="0" indent="0">
              <a:buNone/>
            </a:pPr>
            <a:r>
              <a:rPr lang="en-IN" sz="2400" dirty="0"/>
              <a:t>};</a:t>
            </a:r>
          </a:p>
          <a:p>
            <a:pPr marL="0" indent="0">
              <a:buNone/>
            </a:pPr>
            <a:r>
              <a:rPr lang="en-IN" sz="1800" dirty="0"/>
              <a:t>	</a:t>
            </a:r>
            <a:endParaRPr lang="en-IN" sz="1800" b="1" dirty="0"/>
          </a:p>
        </p:txBody>
      </p:sp>
      <p:pic>
        <p:nvPicPr>
          <p:cNvPr id="4" name="Picture 3">
            <a:extLst>
              <a:ext uri="{FF2B5EF4-FFF2-40B4-BE49-F238E27FC236}">
                <a16:creationId xmlns:a16="http://schemas.microsoft.com/office/drawing/2014/main" id="{C3FEAF9B-95D9-2E06-8F86-735EE0125B8A}"/>
              </a:ext>
            </a:extLst>
          </p:cNvPr>
          <p:cNvPicPr>
            <a:picLocks noChangeAspect="1"/>
          </p:cNvPicPr>
          <p:nvPr/>
        </p:nvPicPr>
        <p:blipFill>
          <a:blip r:embed="rId2"/>
          <a:stretch>
            <a:fillRect/>
          </a:stretch>
        </p:blipFill>
        <p:spPr>
          <a:xfrm>
            <a:off x="5335675" y="3475002"/>
            <a:ext cx="6300316" cy="2820290"/>
          </a:xfrm>
          <a:prstGeom prst="rect">
            <a:avLst/>
          </a:prstGeom>
        </p:spPr>
      </p:pic>
    </p:spTree>
    <p:extLst>
      <p:ext uri="{BB962C8B-B14F-4D97-AF65-F5344CB8AC3E}">
        <p14:creationId xmlns:p14="http://schemas.microsoft.com/office/powerpoint/2010/main" val="7411076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EDAB9-DD3D-B151-3957-A59EED31FCBF}"/>
              </a:ext>
            </a:extLst>
          </p:cNvPr>
          <p:cNvSpPr>
            <a:spLocks noGrp="1"/>
          </p:cNvSpPr>
          <p:nvPr>
            <p:ph type="title"/>
          </p:nvPr>
        </p:nvSpPr>
        <p:spPr>
          <a:xfrm>
            <a:off x="70337" y="1"/>
            <a:ext cx="12027877" cy="681036"/>
          </a:xfrm>
        </p:spPr>
        <p:txBody>
          <a:bodyPr>
            <a:normAutofit/>
          </a:bodyPr>
          <a:lstStyle/>
          <a:p>
            <a:pPr algn="ctr"/>
            <a:r>
              <a:rPr lang="en-IN" sz="4000" b="1" dirty="0">
                <a:latin typeface="+mn-lt"/>
              </a:rPr>
              <a:t>Example:</a:t>
            </a:r>
          </a:p>
        </p:txBody>
      </p:sp>
      <p:sp>
        <p:nvSpPr>
          <p:cNvPr id="3" name="Content Placeholder 2">
            <a:extLst>
              <a:ext uri="{FF2B5EF4-FFF2-40B4-BE49-F238E27FC236}">
                <a16:creationId xmlns:a16="http://schemas.microsoft.com/office/drawing/2014/main" id="{D895FF70-E0E5-989C-2574-486E414FD401}"/>
              </a:ext>
            </a:extLst>
          </p:cNvPr>
          <p:cNvSpPr>
            <a:spLocks noGrp="1"/>
          </p:cNvSpPr>
          <p:nvPr>
            <p:ph idx="1"/>
          </p:nvPr>
        </p:nvSpPr>
        <p:spPr>
          <a:xfrm>
            <a:off x="70337" y="924448"/>
            <a:ext cx="11897250" cy="5637126"/>
          </a:xfrm>
        </p:spPr>
        <p:txBody>
          <a:bodyPr>
            <a:normAutofit fontScale="92500" lnSpcReduction="10000"/>
          </a:bodyPr>
          <a:lstStyle/>
          <a:p>
            <a:pPr marL="0" indent="0">
              <a:buNone/>
            </a:pPr>
            <a:r>
              <a:rPr lang="en-US" dirty="0"/>
              <a:t>class B</a:t>
            </a:r>
          </a:p>
          <a:p>
            <a:pPr marL="0" indent="0">
              <a:buNone/>
            </a:pPr>
            <a:r>
              <a:rPr lang="en-US" dirty="0"/>
              <a:t>	{ </a:t>
            </a:r>
          </a:p>
          <a:p>
            <a:pPr marL="0" indent="0">
              <a:buNone/>
            </a:pPr>
            <a:r>
              <a:rPr lang="en-US" dirty="0"/>
              <a:t>	... .. ... </a:t>
            </a:r>
          </a:p>
          <a:p>
            <a:pPr marL="0" indent="0">
              <a:buNone/>
            </a:pPr>
            <a:r>
              <a:rPr lang="en-US" dirty="0"/>
              <a:t>	};</a:t>
            </a:r>
          </a:p>
          <a:p>
            <a:pPr marL="0" indent="0">
              <a:buNone/>
            </a:pPr>
            <a:r>
              <a:rPr lang="en-US" dirty="0"/>
              <a:t>	class C</a:t>
            </a:r>
          </a:p>
          <a:p>
            <a:pPr marL="0" indent="0">
              <a:buNone/>
            </a:pPr>
            <a:r>
              <a:rPr lang="en-US" dirty="0"/>
              <a:t>	{</a:t>
            </a:r>
          </a:p>
          <a:p>
            <a:pPr marL="0" indent="0">
              <a:buNone/>
            </a:pPr>
            <a:r>
              <a:rPr lang="en-US" dirty="0"/>
              <a:t>	... .. ...</a:t>
            </a:r>
          </a:p>
          <a:p>
            <a:pPr marL="0" indent="0">
              <a:buNone/>
            </a:pPr>
            <a:r>
              <a:rPr lang="en-US" dirty="0"/>
              <a:t>	};</a:t>
            </a:r>
          </a:p>
          <a:p>
            <a:pPr marL="0" indent="0">
              <a:buNone/>
            </a:pPr>
            <a:r>
              <a:rPr lang="en-US" dirty="0"/>
              <a:t>	class A: public B, public C</a:t>
            </a:r>
          </a:p>
          <a:p>
            <a:pPr marL="0" indent="0">
              <a:buNone/>
            </a:pPr>
            <a:r>
              <a:rPr lang="en-US" dirty="0"/>
              <a:t>	{</a:t>
            </a:r>
          </a:p>
          <a:p>
            <a:pPr marL="0" indent="0">
              <a:buNone/>
            </a:pPr>
            <a:r>
              <a:rPr lang="en-US" dirty="0"/>
              <a:t>	... ... ...	</a:t>
            </a:r>
          </a:p>
          <a:p>
            <a:pPr marL="0" indent="0">
              <a:buNone/>
            </a:pPr>
            <a:r>
              <a:rPr lang="en-US" dirty="0"/>
              <a:t>	};</a:t>
            </a:r>
          </a:p>
          <a:p>
            <a:pPr marL="0" indent="0">
              <a:buNone/>
            </a:pPr>
            <a:endParaRPr lang="en-IN" dirty="0"/>
          </a:p>
        </p:txBody>
      </p:sp>
    </p:spTree>
    <p:extLst>
      <p:ext uri="{BB962C8B-B14F-4D97-AF65-F5344CB8AC3E}">
        <p14:creationId xmlns:p14="http://schemas.microsoft.com/office/powerpoint/2010/main" val="4431941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8618F3-A7E5-AA84-8B83-8C6BC22949D0}"/>
              </a:ext>
            </a:extLst>
          </p:cNvPr>
          <p:cNvSpPr>
            <a:spLocks noGrp="1"/>
          </p:cNvSpPr>
          <p:nvPr>
            <p:ph idx="1"/>
          </p:nvPr>
        </p:nvSpPr>
        <p:spPr>
          <a:xfrm>
            <a:off x="0" y="100484"/>
            <a:ext cx="11937442" cy="6757516"/>
          </a:xfrm>
        </p:spPr>
        <p:txBody>
          <a:bodyPr>
            <a:normAutofit/>
          </a:bodyPr>
          <a:lstStyle/>
          <a:p>
            <a:pPr marL="0" indent="0" algn="ctr">
              <a:buNone/>
            </a:pPr>
            <a:r>
              <a:rPr lang="en-IN" sz="2400" b="1" dirty="0">
                <a:solidFill>
                  <a:srgbClr val="FF0000"/>
                </a:solidFill>
              </a:rPr>
              <a:t>// C++ program to explain multiple inheritance</a:t>
            </a:r>
          </a:p>
          <a:p>
            <a:pPr marL="0" indent="0">
              <a:buNone/>
            </a:pPr>
            <a:r>
              <a:rPr lang="en-IN" sz="2000" dirty="0"/>
              <a:t>#include &lt;iostream&gt;</a:t>
            </a:r>
          </a:p>
          <a:p>
            <a:pPr marL="0" indent="0">
              <a:buNone/>
            </a:pPr>
            <a:r>
              <a:rPr lang="en-IN" sz="2000" dirty="0"/>
              <a:t>using namespace std;</a:t>
            </a:r>
          </a:p>
          <a:p>
            <a:pPr marL="0" indent="0">
              <a:buNone/>
            </a:pPr>
            <a:r>
              <a:rPr lang="en-IN" sz="2000" dirty="0"/>
              <a:t>// first base class</a:t>
            </a:r>
          </a:p>
          <a:p>
            <a:pPr marL="0" indent="0">
              <a:buNone/>
            </a:pPr>
            <a:r>
              <a:rPr lang="en-IN" sz="2000" dirty="0"/>
              <a:t>class Vehicle {</a:t>
            </a:r>
          </a:p>
          <a:p>
            <a:pPr marL="0" indent="0">
              <a:buNone/>
            </a:pPr>
            <a:r>
              <a:rPr lang="en-IN" sz="2000" dirty="0"/>
              <a:t>public:</a:t>
            </a:r>
          </a:p>
          <a:p>
            <a:pPr marL="0" indent="0">
              <a:buNone/>
            </a:pPr>
            <a:r>
              <a:rPr lang="en-IN" sz="2000" dirty="0"/>
              <a:t>	Vehicle() { </a:t>
            </a:r>
            <a:r>
              <a:rPr lang="en-IN" sz="2000" dirty="0" err="1"/>
              <a:t>cout</a:t>
            </a:r>
            <a:r>
              <a:rPr lang="en-IN" sz="2000" dirty="0"/>
              <a:t> &lt;&lt; "This is a Vehicle\n"; }</a:t>
            </a:r>
          </a:p>
          <a:p>
            <a:pPr marL="0" indent="0">
              <a:buNone/>
            </a:pPr>
            <a:r>
              <a:rPr lang="en-IN" sz="2000" dirty="0"/>
              <a:t>};</a:t>
            </a:r>
          </a:p>
          <a:p>
            <a:pPr marL="0" indent="0">
              <a:buNone/>
            </a:pPr>
            <a:r>
              <a:rPr lang="en-IN" sz="2000" dirty="0"/>
              <a:t>// second base class</a:t>
            </a:r>
          </a:p>
          <a:p>
            <a:pPr marL="0" indent="0">
              <a:buNone/>
            </a:pPr>
            <a:r>
              <a:rPr lang="en-IN" sz="2000" dirty="0"/>
              <a:t>class </a:t>
            </a:r>
            <a:r>
              <a:rPr lang="en-IN" sz="2000" dirty="0" err="1"/>
              <a:t>FourWheeler</a:t>
            </a:r>
            <a:r>
              <a:rPr lang="en-IN" sz="2000" dirty="0"/>
              <a:t> {</a:t>
            </a:r>
          </a:p>
          <a:p>
            <a:pPr marL="0" indent="0">
              <a:buNone/>
            </a:pPr>
            <a:r>
              <a:rPr lang="en-IN" sz="2000" dirty="0"/>
              <a:t>public:</a:t>
            </a:r>
          </a:p>
          <a:p>
            <a:pPr marL="0" indent="0">
              <a:buNone/>
            </a:pPr>
            <a:r>
              <a:rPr lang="en-IN" sz="2000" dirty="0"/>
              <a:t>	</a:t>
            </a:r>
            <a:r>
              <a:rPr lang="en-IN" sz="2000" dirty="0" err="1"/>
              <a:t>FourWheeler</a:t>
            </a:r>
            <a:r>
              <a:rPr lang="en-IN" sz="2000" dirty="0"/>
              <a:t>()</a:t>
            </a:r>
          </a:p>
          <a:p>
            <a:pPr marL="0" indent="0">
              <a:buNone/>
            </a:pPr>
            <a:r>
              <a:rPr lang="en-IN" sz="2000" dirty="0"/>
              <a:t>	{</a:t>
            </a:r>
          </a:p>
          <a:p>
            <a:pPr marL="0" indent="0">
              <a:buNone/>
            </a:pPr>
            <a:r>
              <a:rPr lang="en-IN" sz="2000" dirty="0"/>
              <a:t>		</a:t>
            </a:r>
            <a:r>
              <a:rPr lang="en-IN" sz="2000" dirty="0" err="1"/>
              <a:t>cout</a:t>
            </a:r>
            <a:r>
              <a:rPr lang="en-IN" sz="2000" dirty="0"/>
              <a:t> &lt;&lt; "This is a 4 wheeler Vehicle\n";</a:t>
            </a:r>
          </a:p>
          <a:p>
            <a:pPr marL="0" indent="0">
              <a:buNone/>
            </a:pPr>
            <a:r>
              <a:rPr lang="en-IN" sz="2000" dirty="0"/>
              <a:t>	}</a:t>
            </a:r>
          </a:p>
          <a:p>
            <a:pPr marL="0" indent="0">
              <a:buNone/>
            </a:pPr>
            <a:r>
              <a:rPr lang="en-IN" sz="2000" dirty="0"/>
              <a:t>};</a:t>
            </a:r>
          </a:p>
          <a:p>
            <a:pPr marL="0" indent="0">
              <a:buNone/>
            </a:pPr>
            <a:endParaRPr lang="en-IN" dirty="0"/>
          </a:p>
        </p:txBody>
      </p:sp>
      <p:sp>
        <p:nvSpPr>
          <p:cNvPr id="4" name="TextBox 3">
            <a:extLst>
              <a:ext uri="{FF2B5EF4-FFF2-40B4-BE49-F238E27FC236}">
                <a16:creationId xmlns:a16="http://schemas.microsoft.com/office/drawing/2014/main" id="{A4A0FA79-9DD5-B9A6-9C66-C67FCB7624D3}"/>
              </a:ext>
            </a:extLst>
          </p:cNvPr>
          <p:cNvSpPr txBox="1"/>
          <p:nvPr/>
        </p:nvSpPr>
        <p:spPr>
          <a:xfrm>
            <a:off x="7800870" y="2048535"/>
            <a:ext cx="4109776" cy="4708981"/>
          </a:xfrm>
          <a:prstGeom prst="rect">
            <a:avLst/>
          </a:prstGeom>
          <a:noFill/>
        </p:spPr>
        <p:txBody>
          <a:bodyPr wrap="square" rtlCol="0">
            <a:spAutoFit/>
          </a:bodyPr>
          <a:lstStyle/>
          <a:p>
            <a:r>
              <a:rPr lang="en-US" sz="2000" dirty="0"/>
              <a:t>// sub class derived from two base classes</a:t>
            </a:r>
          </a:p>
          <a:p>
            <a:r>
              <a:rPr lang="en-US" sz="2000" dirty="0"/>
              <a:t>class Car : public Vehicle, public </a:t>
            </a:r>
            <a:r>
              <a:rPr lang="en-US" sz="2000" dirty="0" err="1"/>
              <a:t>FourWheeler</a:t>
            </a:r>
            <a:r>
              <a:rPr lang="en-US" sz="2000" dirty="0"/>
              <a:t> {</a:t>
            </a:r>
          </a:p>
          <a:p>
            <a:r>
              <a:rPr lang="en-US" sz="2000" dirty="0"/>
              <a:t>};</a:t>
            </a:r>
          </a:p>
          <a:p>
            <a:r>
              <a:rPr lang="en-US" sz="2000" dirty="0"/>
              <a:t>// main function</a:t>
            </a:r>
          </a:p>
          <a:p>
            <a:r>
              <a:rPr lang="en-US" sz="2000" dirty="0"/>
              <a:t>int main()</a:t>
            </a:r>
          </a:p>
          <a:p>
            <a:r>
              <a:rPr lang="en-US" sz="2000" dirty="0"/>
              <a:t>{</a:t>
            </a:r>
          </a:p>
          <a:p>
            <a:r>
              <a:rPr lang="en-US" sz="2000" dirty="0"/>
              <a:t>	// Creating object of sub class will</a:t>
            </a:r>
          </a:p>
          <a:p>
            <a:r>
              <a:rPr lang="en-US" sz="2000" dirty="0"/>
              <a:t>	// invoke the constructor of base classes.</a:t>
            </a:r>
          </a:p>
          <a:p>
            <a:r>
              <a:rPr lang="en-US" sz="2000" dirty="0"/>
              <a:t>	Car obj;</a:t>
            </a:r>
          </a:p>
          <a:p>
            <a:r>
              <a:rPr lang="en-US" sz="2000" dirty="0"/>
              <a:t>	return 0;</a:t>
            </a:r>
          </a:p>
          <a:p>
            <a:r>
              <a:rPr lang="en-US" sz="2000" dirty="0"/>
              <a:t>}</a:t>
            </a:r>
          </a:p>
        </p:txBody>
      </p:sp>
    </p:spTree>
    <p:extLst>
      <p:ext uri="{BB962C8B-B14F-4D97-AF65-F5344CB8AC3E}">
        <p14:creationId xmlns:p14="http://schemas.microsoft.com/office/powerpoint/2010/main" val="33018240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A492C-8E91-EFF4-E3C4-3202D2ECCF62}"/>
              </a:ext>
            </a:extLst>
          </p:cNvPr>
          <p:cNvSpPr>
            <a:spLocks noGrp="1"/>
          </p:cNvSpPr>
          <p:nvPr>
            <p:ph type="title"/>
          </p:nvPr>
        </p:nvSpPr>
        <p:spPr>
          <a:xfrm>
            <a:off x="110532" y="1"/>
            <a:ext cx="11957538" cy="763674"/>
          </a:xfrm>
        </p:spPr>
        <p:txBody>
          <a:bodyPr>
            <a:normAutofit/>
          </a:bodyPr>
          <a:lstStyle/>
          <a:p>
            <a:r>
              <a:rPr lang="en-IN" sz="4000" b="1" dirty="0">
                <a:latin typeface="+mn-lt"/>
              </a:rPr>
              <a:t>Multilevel Inheritance</a:t>
            </a:r>
          </a:p>
        </p:txBody>
      </p:sp>
      <p:sp>
        <p:nvSpPr>
          <p:cNvPr id="3" name="Content Placeholder 2">
            <a:extLst>
              <a:ext uri="{FF2B5EF4-FFF2-40B4-BE49-F238E27FC236}">
                <a16:creationId xmlns:a16="http://schemas.microsoft.com/office/drawing/2014/main" id="{AA95DA0E-87D5-88B3-440D-30F3ED99DCAC}"/>
              </a:ext>
            </a:extLst>
          </p:cNvPr>
          <p:cNvSpPr>
            <a:spLocks noGrp="1"/>
          </p:cNvSpPr>
          <p:nvPr>
            <p:ph idx="1"/>
          </p:nvPr>
        </p:nvSpPr>
        <p:spPr>
          <a:xfrm>
            <a:off x="110532" y="1045029"/>
            <a:ext cx="11957538" cy="5717512"/>
          </a:xfrm>
        </p:spPr>
        <p:txBody>
          <a:bodyPr>
            <a:normAutofit fontScale="70000" lnSpcReduction="20000"/>
          </a:bodyPr>
          <a:lstStyle/>
          <a:p>
            <a:pPr marL="0" indent="0">
              <a:buNone/>
            </a:pPr>
            <a:r>
              <a:rPr lang="en-US" dirty="0"/>
              <a:t> </a:t>
            </a:r>
            <a:r>
              <a:rPr lang="en-US" sz="4000" dirty="0"/>
              <a:t>In this type of inheritance, a derived class is created from another derived class.</a:t>
            </a:r>
          </a:p>
          <a:p>
            <a:pPr marL="0" indent="0">
              <a:buNone/>
            </a:pPr>
            <a:r>
              <a:rPr lang="en-US" sz="4000" dirty="0"/>
              <a:t>Multilevel Inheritance in C++</a:t>
            </a:r>
          </a:p>
          <a:p>
            <a:pPr marL="0" indent="0">
              <a:buNone/>
            </a:pPr>
            <a:r>
              <a:rPr lang="en-US" sz="4000" dirty="0"/>
              <a:t>	</a:t>
            </a:r>
            <a:r>
              <a:rPr lang="en-US" sz="4000" b="1" dirty="0"/>
              <a:t>Syntax:-</a:t>
            </a:r>
          </a:p>
          <a:p>
            <a:pPr marL="0" indent="0">
              <a:buNone/>
            </a:pPr>
            <a:r>
              <a:rPr lang="en-US" sz="4000" dirty="0"/>
              <a:t>	class C</a:t>
            </a:r>
          </a:p>
          <a:p>
            <a:pPr marL="457200" lvl="1" indent="0">
              <a:buNone/>
            </a:pPr>
            <a:r>
              <a:rPr lang="en-US" sz="3600" dirty="0"/>
              <a:t>	{ </a:t>
            </a:r>
          </a:p>
          <a:p>
            <a:pPr marL="0" indent="0">
              <a:buNone/>
            </a:pPr>
            <a:r>
              <a:rPr lang="en-US" sz="4000" dirty="0"/>
              <a:t>	... .. ... </a:t>
            </a:r>
          </a:p>
          <a:p>
            <a:pPr marL="0" indent="0">
              <a:buNone/>
            </a:pPr>
            <a:r>
              <a:rPr lang="en-US" sz="4000" dirty="0"/>
              <a:t>	};</a:t>
            </a:r>
          </a:p>
          <a:p>
            <a:pPr marL="457200" lvl="1" indent="0">
              <a:buNone/>
            </a:pPr>
            <a:r>
              <a:rPr lang="en-US" sz="3600" dirty="0"/>
              <a:t>	class B:public C</a:t>
            </a:r>
          </a:p>
          <a:p>
            <a:pPr marL="457200" lvl="1" indent="0">
              <a:buNone/>
            </a:pPr>
            <a:r>
              <a:rPr lang="en-US" sz="3600" dirty="0"/>
              <a:t>	{</a:t>
            </a:r>
          </a:p>
          <a:p>
            <a:pPr marL="457200" lvl="1" indent="0">
              <a:buNone/>
            </a:pPr>
            <a:r>
              <a:rPr lang="en-US" sz="3600" dirty="0"/>
              <a:t>... .. ...</a:t>
            </a:r>
          </a:p>
          <a:p>
            <a:pPr marL="457200" lvl="1" indent="0">
              <a:buNone/>
            </a:pPr>
            <a:r>
              <a:rPr lang="en-US" sz="3600" dirty="0"/>
              <a:t>	};</a:t>
            </a:r>
          </a:p>
          <a:p>
            <a:pPr marL="457200" lvl="1" indent="0">
              <a:buNone/>
            </a:pPr>
            <a:r>
              <a:rPr lang="en-US" sz="3600" dirty="0"/>
              <a:t>	class A: public B</a:t>
            </a:r>
          </a:p>
          <a:p>
            <a:pPr marL="457200" lvl="1" indent="0">
              <a:buNone/>
            </a:pPr>
            <a:r>
              <a:rPr lang="en-US" sz="3600" dirty="0"/>
              <a:t>	{</a:t>
            </a:r>
          </a:p>
          <a:p>
            <a:pPr marL="457200" lvl="1" indent="0">
              <a:buNone/>
            </a:pPr>
            <a:r>
              <a:rPr lang="en-US" sz="3600" dirty="0"/>
              <a:t>        ... ... ...</a:t>
            </a:r>
          </a:p>
          <a:p>
            <a:pPr marL="457200" lvl="1" indent="0">
              <a:buNone/>
            </a:pPr>
            <a:r>
              <a:rPr lang="en-US" sz="3600" dirty="0"/>
              <a:t>	 };</a:t>
            </a:r>
            <a:endParaRPr lang="en-IN" sz="3600" dirty="0"/>
          </a:p>
        </p:txBody>
      </p:sp>
      <p:pic>
        <p:nvPicPr>
          <p:cNvPr id="4" name="Picture 3">
            <a:extLst>
              <a:ext uri="{FF2B5EF4-FFF2-40B4-BE49-F238E27FC236}">
                <a16:creationId xmlns:a16="http://schemas.microsoft.com/office/drawing/2014/main" id="{AA658FBC-D57F-4F1B-3F76-0271011632A4}"/>
              </a:ext>
            </a:extLst>
          </p:cNvPr>
          <p:cNvPicPr>
            <a:picLocks noChangeAspect="1"/>
          </p:cNvPicPr>
          <p:nvPr/>
        </p:nvPicPr>
        <p:blipFill>
          <a:blip r:embed="rId2"/>
          <a:stretch>
            <a:fillRect/>
          </a:stretch>
        </p:blipFill>
        <p:spPr>
          <a:xfrm>
            <a:off x="7066713" y="2955733"/>
            <a:ext cx="4610100" cy="3438525"/>
          </a:xfrm>
          <a:prstGeom prst="rect">
            <a:avLst/>
          </a:prstGeom>
        </p:spPr>
      </p:pic>
    </p:spTree>
    <p:extLst>
      <p:ext uri="{BB962C8B-B14F-4D97-AF65-F5344CB8AC3E}">
        <p14:creationId xmlns:p14="http://schemas.microsoft.com/office/powerpoint/2010/main" val="10123774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DD5FFA-C751-1434-6313-EE610C1587E0}"/>
              </a:ext>
            </a:extLst>
          </p:cNvPr>
          <p:cNvSpPr>
            <a:spLocks noGrp="1"/>
          </p:cNvSpPr>
          <p:nvPr>
            <p:ph idx="1"/>
          </p:nvPr>
        </p:nvSpPr>
        <p:spPr>
          <a:xfrm>
            <a:off x="160774" y="90435"/>
            <a:ext cx="11785879" cy="6669333"/>
          </a:xfrm>
        </p:spPr>
        <p:txBody>
          <a:bodyPr>
            <a:normAutofit fontScale="77500" lnSpcReduction="20000"/>
          </a:bodyPr>
          <a:lstStyle/>
          <a:p>
            <a:pPr marL="0" indent="0" algn="ctr">
              <a:buNone/>
            </a:pPr>
            <a:r>
              <a:rPr lang="en-IN" sz="3400" b="1" u="sng" dirty="0">
                <a:solidFill>
                  <a:srgbClr val="FF0000"/>
                </a:solidFill>
              </a:rPr>
              <a:t>// C++ program to implement Multilevel Inheritance</a:t>
            </a:r>
          </a:p>
          <a:p>
            <a:pPr marL="0" indent="0">
              <a:buNone/>
            </a:pPr>
            <a:r>
              <a:rPr lang="en-IN" dirty="0"/>
              <a:t>#include &lt;iostream&gt;</a:t>
            </a:r>
          </a:p>
          <a:p>
            <a:pPr marL="0" indent="0">
              <a:buNone/>
            </a:pPr>
            <a:r>
              <a:rPr lang="en-IN" dirty="0"/>
              <a:t>using namespace std;</a:t>
            </a:r>
          </a:p>
          <a:p>
            <a:pPr marL="0" indent="0">
              <a:buNone/>
            </a:pPr>
            <a:endParaRPr lang="en-IN" dirty="0"/>
          </a:p>
          <a:p>
            <a:pPr marL="0" indent="0">
              <a:buNone/>
            </a:pPr>
            <a:r>
              <a:rPr lang="en-IN" dirty="0"/>
              <a:t>// base class</a:t>
            </a:r>
          </a:p>
          <a:p>
            <a:pPr marL="0" indent="0">
              <a:buNone/>
            </a:pPr>
            <a:r>
              <a:rPr lang="en-IN" dirty="0"/>
              <a:t>class Vehicle {</a:t>
            </a:r>
          </a:p>
          <a:p>
            <a:pPr marL="0" indent="0">
              <a:buNone/>
            </a:pPr>
            <a:r>
              <a:rPr lang="en-IN" dirty="0"/>
              <a:t>public:</a:t>
            </a:r>
          </a:p>
          <a:p>
            <a:pPr marL="0" indent="0">
              <a:buNone/>
            </a:pPr>
            <a:r>
              <a:rPr lang="en-IN" dirty="0"/>
              <a:t>	Vehicle() { </a:t>
            </a:r>
            <a:r>
              <a:rPr lang="en-IN" dirty="0" err="1"/>
              <a:t>cout</a:t>
            </a:r>
            <a:r>
              <a:rPr lang="en-IN" dirty="0"/>
              <a:t> &lt;&lt; "This is a Vehicle\n"; }</a:t>
            </a:r>
          </a:p>
          <a:p>
            <a:pPr marL="0" indent="0">
              <a:buNone/>
            </a:pPr>
            <a:r>
              <a:rPr lang="en-IN" dirty="0"/>
              <a:t>};</a:t>
            </a:r>
          </a:p>
          <a:p>
            <a:pPr marL="0" indent="0">
              <a:buNone/>
            </a:pPr>
            <a:endParaRPr lang="en-IN" dirty="0"/>
          </a:p>
          <a:p>
            <a:pPr marL="0" indent="0">
              <a:buNone/>
            </a:pPr>
            <a:r>
              <a:rPr lang="en-IN" dirty="0"/>
              <a:t>// first </a:t>
            </a:r>
            <a:r>
              <a:rPr lang="en-IN" dirty="0" err="1"/>
              <a:t>sub_class</a:t>
            </a:r>
            <a:r>
              <a:rPr lang="en-IN" dirty="0"/>
              <a:t> derived from class vehicle</a:t>
            </a:r>
          </a:p>
          <a:p>
            <a:pPr marL="0" indent="0">
              <a:buNone/>
            </a:pPr>
            <a:r>
              <a:rPr lang="en-IN" dirty="0"/>
              <a:t>class </a:t>
            </a:r>
            <a:r>
              <a:rPr lang="en-IN" dirty="0" err="1"/>
              <a:t>fourWheeler</a:t>
            </a:r>
            <a:r>
              <a:rPr lang="en-IN" dirty="0"/>
              <a:t> : public Vehicle {</a:t>
            </a:r>
          </a:p>
          <a:p>
            <a:pPr marL="0" indent="0">
              <a:buNone/>
            </a:pPr>
            <a:r>
              <a:rPr lang="en-IN" dirty="0"/>
              <a:t>public:</a:t>
            </a:r>
          </a:p>
          <a:p>
            <a:pPr marL="0" indent="0">
              <a:buNone/>
            </a:pPr>
            <a:r>
              <a:rPr lang="en-IN" dirty="0"/>
              <a:t>	</a:t>
            </a:r>
            <a:r>
              <a:rPr lang="en-IN" dirty="0" err="1"/>
              <a:t>fourWheeler</a:t>
            </a:r>
            <a:r>
              <a:rPr lang="en-IN" dirty="0"/>
              <a:t>()</a:t>
            </a:r>
          </a:p>
          <a:p>
            <a:pPr marL="0" indent="0">
              <a:buNone/>
            </a:pPr>
            <a:r>
              <a:rPr lang="en-IN" dirty="0"/>
              <a:t>	{</a:t>
            </a:r>
          </a:p>
          <a:p>
            <a:pPr marL="0" indent="0">
              <a:buNone/>
            </a:pPr>
            <a:r>
              <a:rPr lang="en-IN" dirty="0"/>
              <a:t>	</a:t>
            </a:r>
            <a:r>
              <a:rPr lang="en-IN" dirty="0" err="1"/>
              <a:t>cout</a:t>
            </a:r>
            <a:r>
              <a:rPr lang="en-IN" dirty="0"/>
              <a:t> &lt;&lt; "Objects with 4 wheels are vehicles\n";</a:t>
            </a:r>
          </a:p>
          <a:p>
            <a:pPr marL="0" indent="0">
              <a:buNone/>
            </a:pPr>
            <a:r>
              <a:rPr lang="en-IN" dirty="0"/>
              <a:t>	}</a:t>
            </a:r>
          </a:p>
          <a:p>
            <a:pPr marL="0" indent="0">
              <a:buNone/>
            </a:pPr>
            <a:r>
              <a:rPr lang="en-IN" dirty="0"/>
              <a:t>};</a:t>
            </a:r>
          </a:p>
          <a:p>
            <a:pPr marL="0" indent="0">
              <a:buNone/>
            </a:pPr>
            <a:endParaRPr lang="en-IN" dirty="0"/>
          </a:p>
        </p:txBody>
      </p:sp>
      <p:sp>
        <p:nvSpPr>
          <p:cNvPr id="4" name="TextBox 3">
            <a:extLst>
              <a:ext uri="{FF2B5EF4-FFF2-40B4-BE49-F238E27FC236}">
                <a16:creationId xmlns:a16="http://schemas.microsoft.com/office/drawing/2014/main" id="{38814353-4D9B-599B-F2F0-069E5BB28264}"/>
              </a:ext>
            </a:extLst>
          </p:cNvPr>
          <p:cNvSpPr txBox="1"/>
          <p:nvPr/>
        </p:nvSpPr>
        <p:spPr>
          <a:xfrm>
            <a:off x="7023798" y="1065125"/>
            <a:ext cx="4511710" cy="5940088"/>
          </a:xfrm>
          <a:prstGeom prst="rect">
            <a:avLst/>
          </a:prstGeom>
          <a:noFill/>
        </p:spPr>
        <p:txBody>
          <a:bodyPr wrap="square" rtlCol="0">
            <a:spAutoFit/>
          </a:bodyPr>
          <a:lstStyle/>
          <a:p>
            <a:pPr marL="0" indent="0">
              <a:buNone/>
            </a:pPr>
            <a:r>
              <a:rPr lang="en-IN" sz="2000" dirty="0"/>
              <a:t>// sub class derived from the derived base class </a:t>
            </a:r>
            <a:r>
              <a:rPr lang="en-IN" sz="2000" dirty="0" err="1"/>
              <a:t>fourWheeler</a:t>
            </a:r>
            <a:endParaRPr lang="en-IN" sz="2000" dirty="0"/>
          </a:p>
          <a:p>
            <a:pPr marL="0" indent="0">
              <a:buNone/>
            </a:pPr>
            <a:r>
              <a:rPr lang="en-IN" sz="2000" dirty="0"/>
              <a:t>class Car : public </a:t>
            </a:r>
            <a:r>
              <a:rPr lang="en-IN" sz="2000" dirty="0" err="1"/>
              <a:t>fourWheeler</a:t>
            </a:r>
            <a:r>
              <a:rPr lang="en-IN" sz="2000" dirty="0"/>
              <a:t> {</a:t>
            </a:r>
          </a:p>
          <a:p>
            <a:pPr marL="0" indent="0">
              <a:buNone/>
            </a:pPr>
            <a:r>
              <a:rPr lang="en-IN" sz="2000" dirty="0"/>
              <a:t>public:</a:t>
            </a:r>
          </a:p>
          <a:p>
            <a:pPr marL="0" indent="0">
              <a:buNone/>
            </a:pPr>
            <a:r>
              <a:rPr lang="en-IN" sz="2000" dirty="0"/>
              <a:t>	Car() { </a:t>
            </a:r>
            <a:r>
              <a:rPr lang="en-IN" sz="2000" dirty="0" err="1"/>
              <a:t>cout</a:t>
            </a:r>
            <a:r>
              <a:rPr lang="en-IN" sz="2000" dirty="0"/>
              <a:t> &lt;&lt; "Car has 4 Wheels\n"; }</a:t>
            </a:r>
          </a:p>
          <a:p>
            <a:pPr marL="0" indent="0">
              <a:buNone/>
            </a:pPr>
            <a:r>
              <a:rPr lang="en-IN" sz="2000" dirty="0"/>
              <a:t>};</a:t>
            </a:r>
          </a:p>
          <a:p>
            <a:pPr marL="0" indent="0">
              <a:buNone/>
            </a:pPr>
            <a:endParaRPr lang="en-IN" sz="2000" dirty="0"/>
          </a:p>
          <a:p>
            <a:pPr marL="0" indent="0">
              <a:buNone/>
            </a:pPr>
            <a:r>
              <a:rPr lang="en-IN" sz="2000" dirty="0"/>
              <a:t>// main function</a:t>
            </a:r>
          </a:p>
          <a:p>
            <a:pPr marL="0" indent="0">
              <a:buNone/>
            </a:pPr>
            <a:r>
              <a:rPr lang="en-IN" sz="2000" dirty="0"/>
              <a:t>int main()</a:t>
            </a:r>
          </a:p>
          <a:p>
            <a:pPr marL="0" indent="0">
              <a:buNone/>
            </a:pPr>
            <a:r>
              <a:rPr lang="en-IN" sz="2000" dirty="0"/>
              <a:t>{</a:t>
            </a:r>
          </a:p>
          <a:p>
            <a:pPr marL="0" indent="0">
              <a:buNone/>
            </a:pPr>
            <a:r>
              <a:rPr lang="en-IN" sz="2000" dirty="0"/>
              <a:t>	// Creating object of sub class will</a:t>
            </a:r>
          </a:p>
          <a:p>
            <a:pPr marL="0" indent="0">
              <a:buNone/>
            </a:pPr>
            <a:r>
              <a:rPr lang="en-IN" sz="2000" dirty="0"/>
              <a:t>	// invoke the constructor of base classes.</a:t>
            </a:r>
          </a:p>
          <a:p>
            <a:pPr marL="0" indent="0">
              <a:buNone/>
            </a:pPr>
            <a:r>
              <a:rPr lang="en-IN" sz="2000" dirty="0"/>
              <a:t>	Car </a:t>
            </a:r>
            <a:r>
              <a:rPr lang="en-IN" sz="2000" dirty="0" err="1"/>
              <a:t>obj</a:t>
            </a:r>
            <a:r>
              <a:rPr lang="en-IN" sz="2000" dirty="0"/>
              <a:t>;</a:t>
            </a:r>
          </a:p>
          <a:p>
            <a:pPr marL="0" indent="0">
              <a:buNone/>
            </a:pPr>
            <a:r>
              <a:rPr lang="en-IN" sz="2000" dirty="0"/>
              <a:t>	return 0;</a:t>
            </a:r>
          </a:p>
          <a:p>
            <a:pPr marL="0" indent="0">
              <a:buNone/>
            </a:pPr>
            <a:r>
              <a:rPr lang="en-IN" sz="2000" dirty="0"/>
              <a:t>}</a:t>
            </a:r>
          </a:p>
          <a:p>
            <a:endParaRPr lang="en-IN" sz="2000" dirty="0"/>
          </a:p>
        </p:txBody>
      </p:sp>
    </p:spTree>
    <p:extLst>
      <p:ext uri="{BB962C8B-B14F-4D97-AF65-F5344CB8AC3E}">
        <p14:creationId xmlns:p14="http://schemas.microsoft.com/office/powerpoint/2010/main" val="31098118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CCA9E-EAA0-25F0-E239-A2014C95C3BD}"/>
              </a:ext>
            </a:extLst>
          </p:cNvPr>
          <p:cNvSpPr>
            <a:spLocks noGrp="1"/>
          </p:cNvSpPr>
          <p:nvPr>
            <p:ph type="title"/>
          </p:nvPr>
        </p:nvSpPr>
        <p:spPr>
          <a:xfrm>
            <a:off x="0" y="2"/>
            <a:ext cx="12299182" cy="681036"/>
          </a:xfrm>
        </p:spPr>
        <p:txBody>
          <a:bodyPr>
            <a:normAutofit fontScale="90000"/>
          </a:bodyPr>
          <a:lstStyle/>
          <a:p>
            <a:br>
              <a:rPr lang="en-IN" sz="4000" b="1" dirty="0">
                <a:latin typeface="+mn-lt"/>
              </a:rPr>
            </a:br>
            <a:r>
              <a:rPr lang="en-IN" sz="4000" b="1" dirty="0">
                <a:latin typeface="+mn-lt"/>
              </a:rPr>
              <a:t>Hierarchical Inheritance in C++</a:t>
            </a:r>
            <a:br>
              <a:rPr lang="en-IN" sz="4000" b="1" dirty="0">
                <a:latin typeface="+mn-lt"/>
              </a:rPr>
            </a:br>
            <a:endParaRPr lang="en-IN" sz="4000" b="1" dirty="0">
              <a:latin typeface="+mn-lt"/>
            </a:endParaRPr>
          </a:p>
        </p:txBody>
      </p:sp>
      <p:sp>
        <p:nvSpPr>
          <p:cNvPr id="3" name="Content Placeholder 2">
            <a:extLst>
              <a:ext uri="{FF2B5EF4-FFF2-40B4-BE49-F238E27FC236}">
                <a16:creationId xmlns:a16="http://schemas.microsoft.com/office/drawing/2014/main" id="{A6D943BF-FB87-D83C-DBBC-94047013ADE4}"/>
              </a:ext>
            </a:extLst>
          </p:cNvPr>
          <p:cNvSpPr>
            <a:spLocks noGrp="1"/>
          </p:cNvSpPr>
          <p:nvPr>
            <p:ph idx="1"/>
          </p:nvPr>
        </p:nvSpPr>
        <p:spPr>
          <a:xfrm>
            <a:off x="0" y="1004836"/>
            <a:ext cx="11836958" cy="5926070"/>
          </a:xfrm>
        </p:spPr>
        <p:txBody>
          <a:bodyPr/>
          <a:lstStyle/>
          <a:p>
            <a:r>
              <a:rPr lang="en-US" dirty="0"/>
              <a:t> Hierarchical Inheritance: In this type of inheritance, more than one subclass is inherited from a single base class. i.e. more than one derived class is created from a single base class.</a:t>
            </a:r>
          </a:p>
          <a:p>
            <a:endParaRPr lang="en-US" dirty="0"/>
          </a:p>
        </p:txBody>
      </p:sp>
      <p:pic>
        <p:nvPicPr>
          <p:cNvPr id="4" name="Picture 3">
            <a:extLst>
              <a:ext uri="{FF2B5EF4-FFF2-40B4-BE49-F238E27FC236}">
                <a16:creationId xmlns:a16="http://schemas.microsoft.com/office/drawing/2014/main" id="{F2D52D63-0130-7106-FCC7-2A8B2B271DBD}"/>
              </a:ext>
            </a:extLst>
          </p:cNvPr>
          <p:cNvPicPr>
            <a:picLocks noChangeAspect="1"/>
          </p:cNvPicPr>
          <p:nvPr/>
        </p:nvPicPr>
        <p:blipFill>
          <a:blip r:embed="rId2"/>
          <a:stretch>
            <a:fillRect/>
          </a:stretch>
        </p:blipFill>
        <p:spPr>
          <a:xfrm>
            <a:off x="5140151" y="3429000"/>
            <a:ext cx="7051849" cy="3390900"/>
          </a:xfrm>
          <a:prstGeom prst="rect">
            <a:avLst/>
          </a:prstGeom>
        </p:spPr>
      </p:pic>
      <p:sp>
        <p:nvSpPr>
          <p:cNvPr id="6" name="TextBox 5">
            <a:extLst>
              <a:ext uri="{FF2B5EF4-FFF2-40B4-BE49-F238E27FC236}">
                <a16:creationId xmlns:a16="http://schemas.microsoft.com/office/drawing/2014/main" id="{99BFD212-5A73-4A5A-2F10-149C166CF268}"/>
              </a:ext>
            </a:extLst>
          </p:cNvPr>
          <p:cNvSpPr txBox="1"/>
          <p:nvPr/>
        </p:nvSpPr>
        <p:spPr>
          <a:xfrm>
            <a:off x="241160" y="2295585"/>
            <a:ext cx="4543949" cy="4524315"/>
          </a:xfrm>
          <a:prstGeom prst="rect">
            <a:avLst/>
          </a:prstGeom>
          <a:noFill/>
        </p:spPr>
        <p:txBody>
          <a:bodyPr wrap="square" rtlCol="0">
            <a:spAutoFit/>
          </a:bodyPr>
          <a:lstStyle/>
          <a:p>
            <a:r>
              <a:rPr lang="en-US"/>
              <a:t>class A  </a:t>
            </a:r>
          </a:p>
          <a:p>
            <a:r>
              <a:rPr lang="en-US"/>
              <a:t>{  </a:t>
            </a:r>
          </a:p>
          <a:p>
            <a:r>
              <a:rPr lang="en-US"/>
              <a:t>    // body of the class A.  </a:t>
            </a:r>
          </a:p>
          <a:p>
            <a:r>
              <a:rPr lang="en-US"/>
              <a:t>}    </a:t>
            </a:r>
          </a:p>
          <a:p>
            <a:r>
              <a:rPr lang="en-US"/>
              <a:t>class B : public A   </a:t>
            </a:r>
          </a:p>
          <a:p>
            <a:r>
              <a:rPr lang="en-US"/>
              <a:t>{  </a:t>
            </a:r>
          </a:p>
          <a:p>
            <a:r>
              <a:rPr lang="en-US"/>
              <a:t>    // body of class B.  </a:t>
            </a:r>
          </a:p>
          <a:p>
            <a:r>
              <a:rPr lang="en-US"/>
              <a:t>}  </a:t>
            </a:r>
          </a:p>
          <a:p>
            <a:r>
              <a:rPr lang="en-US"/>
              <a:t>class C : public A  </a:t>
            </a:r>
          </a:p>
          <a:p>
            <a:r>
              <a:rPr lang="en-US"/>
              <a:t>{  </a:t>
            </a:r>
          </a:p>
          <a:p>
            <a:r>
              <a:rPr lang="en-US"/>
              <a:t>    // body of class C.  </a:t>
            </a:r>
          </a:p>
          <a:p>
            <a:r>
              <a:rPr lang="en-US"/>
              <a:t>}   </a:t>
            </a:r>
          </a:p>
          <a:p>
            <a:r>
              <a:rPr lang="en-US"/>
              <a:t>class D : public A  </a:t>
            </a:r>
          </a:p>
          <a:p>
            <a:r>
              <a:rPr lang="en-US"/>
              <a:t>{  </a:t>
            </a:r>
          </a:p>
          <a:p>
            <a:r>
              <a:rPr lang="en-US"/>
              <a:t>    // body of class D.  </a:t>
            </a:r>
          </a:p>
          <a:p>
            <a:r>
              <a:rPr lang="en-US"/>
              <a:t>}</a:t>
            </a:r>
            <a:endParaRPr lang="en-IN" dirty="0"/>
          </a:p>
        </p:txBody>
      </p:sp>
      <p:sp>
        <p:nvSpPr>
          <p:cNvPr id="7" name="TextBox 6">
            <a:extLst>
              <a:ext uri="{FF2B5EF4-FFF2-40B4-BE49-F238E27FC236}">
                <a16:creationId xmlns:a16="http://schemas.microsoft.com/office/drawing/2014/main" id="{8623C0C3-E2A8-178D-685C-CC8057E88AFC}"/>
              </a:ext>
            </a:extLst>
          </p:cNvPr>
          <p:cNvSpPr txBox="1"/>
          <p:nvPr/>
        </p:nvSpPr>
        <p:spPr>
          <a:xfrm>
            <a:off x="4200211" y="2914022"/>
            <a:ext cx="2652765" cy="523220"/>
          </a:xfrm>
          <a:prstGeom prst="rect">
            <a:avLst/>
          </a:prstGeom>
          <a:noFill/>
        </p:spPr>
        <p:txBody>
          <a:bodyPr wrap="square" rtlCol="0">
            <a:spAutoFit/>
          </a:bodyPr>
          <a:lstStyle/>
          <a:p>
            <a:r>
              <a:rPr lang="en-IN" sz="2800" b="1" dirty="0"/>
              <a:t>Syntax</a:t>
            </a:r>
          </a:p>
        </p:txBody>
      </p:sp>
    </p:spTree>
    <p:extLst>
      <p:ext uri="{BB962C8B-B14F-4D97-AF65-F5344CB8AC3E}">
        <p14:creationId xmlns:p14="http://schemas.microsoft.com/office/powerpoint/2010/main" val="20360255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ACE3CB-C66D-7E07-2138-0CB27A593F5B}"/>
              </a:ext>
            </a:extLst>
          </p:cNvPr>
          <p:cNvSpPr>
            <a:spLocks noGrp="1"/>
          </p:cNvSpPr>
          <p:nvPr>
            <p:ph idx="1"/>
          </p:nvPr>
        </p:nvSpPr>
        <p:spPr>
          <a:xfrm>
            <a:off x="130629" y="0"/>
            <a:ext cx="12061371" cy="6858000"/>
          </a:xfrm>
        </p:spPr>
        <p:txBody>
          <a:bodyPr>
            <a:normAutofit/>
          </a:bodyPr>
          <a:lstStyle/>
          <a:p>
            <a:pPr marL="0" indent="0" algn="ctr">
              <a:buNone/>
            </a:pPr>
            <a:r>
              <a:rPr lang="en-IN" sz="3200" b="1" u="sng" dirty="0">
                <a:solidFill>
                  <a:srgbClr val="FF0000"/>
                </a:solidFill>
              </a:rPr>
              <a:t>// C++ program to implement Hierarchical Inheritance</a:t>
            </a:r>
          </a:p>
          <a:p>
            <a:pPr marL="0" indent="0">
              <a:buNone/>
            </a:pPr>
            <a:r>
              <a:rPr lang="en-IN" sz="2400" dirty="0"/>
              <a:t>#include &lt;iostream&gt;</a:t>
            </a:r>
          </a:p>
          <a:p>
            <a:pPr marL="0" indent="0">
              <a:buNone/>
            </a:pPr>
            <a:r>
              <a:rPr lang="en-IN" sz="2400" dirty="0"/>
              <a:t>using namespace std;</a:t>
            </a:r>
          </a:p>
          <a:p>
            <a:pPr marL="0" indent="0">
              <a:buNone/>
            </a:pPr>
            <a:endParaRPr lang="en-IN" sz="2400" dirty="0"/>
          </a:p>
          <a:p>
            <a:pPr marL="0" indent="0">
              <a:buNone/>
            </a:pPr>
            <a:r>
              <a:rPr lang="en-IN" sz="2400" dirty="0"/>
              <a:t>// base class</a:t>
            </a:r>
          </a:p>
          <a:p>
            <a:pPr marL="0" indent="0">
              <a:buNone/>
            </a:pPr>
            <a:r>
              <a:rPr lang="en-IN" sz="2400" dirty="0"/>
              <a:t>class Vehicle {</a:t>
            </a:r>
          </a:p>
          <a:p>
            <a:pPr marL="0" indent="0">
              <a:buNone/>
            </a:pPr>
            <a:r>
              <a:rPr lang="en-IN" sz="2400" dirty="0"/>
              <a:t>public:</a:t>
            </a:r>
          </a:p>
          <a:p>
            <a:pPr marL="0" indent="0">
              <a:buNone/>
            </a:pPr>
            <a:r>
              <a:rPr lang="en-IN" sz="2400" dirty="0"/>
              <a:t>	Vehicle() { </a:t>
            </a:r>
            <a:r>
              <a:rPr lang="en-IN" sz="2400" dirty="0" err="1"/>
              <a:t>cout</a:t>
            </a:r>
            <a:r>
              <a:rPr lang="en-IN" sz="2400" dirty="0"/>
              <a:t> &lt;&lt; "This is a Vehicle\n"; }</a:t>
            </a:r>
          </a:p>
          <a:p>
            <a:pPr marL="0" indent="0">
              <a:buNone/>
            </a:pPr>
            <a:r>
              <a:rPr lang="en-IN" sz="2400" dirty="0"/>
              <a:t>};</a:t>
            </a:r>
          </a:p>
          <a:p>
            <a:pPr marL="0" indent="0">
              <a:buNone/>
            </a:pPr>
            <a:endParaRPr lang="en-IN" sz="2400" dirty="0"/>
          </a:p>
          <a:p>
            <a:pPr marL="0" indent="0">
              <a:buNone/>
            </a:pPr>
            <a:r>
              <a:rPr lang="en-IN" sz="2400" dirty="0"/>
              <a:t>// first sub class</a:t>
            </a:r>
          </a:p>
          <a:p>
            <a:pPr marL="0" indent="0">
              <a:buNone/>
            </a:pPr>
            <a:r>
              <a:rPr lang="en-IN" sz="2400" dirty="0"/>
              <a:t>class Car : public Vehicle {</a:t>
            </a:r>
          </a:p>
          <a:p>
            <a:pPr marL="0" indent="0">
              <a:buNone/>
            </a:pPr>
            <a:r>
              <a:rPr lang="en-IN" sz="2400" dirty="0"/>
              <a:t>};</a:t>
            </a:r>
          </a:p>
          <a:p>
            <a:pPr marL="0" indent="0">
              <a:buNone/>
            </a:pPr>
            <a:endParaRPr lang="en-IN" dirty="0"/>
          </a:p>
          <a:p>
            <a:pPr marL="0" indent="0">
              <a:buNone/>
            </a:pPr>
            <a:endParaRPr lang="en-IN" dirty="0"/>
          </a:p>
        </p:txBody>
      </p:sp>
      <p:sp>
        <p:nvSpPr>
          <p:cNvPr id="4" name="TextBox 3">
            <a:extLst>
              <a:ext uri="{FF2B5EF4-FFF2-40B4-BE49-F238E27FC236}">
                <a16:creationId xmlns:a16="http://schemas.microsoft.com/office/drawing/2014/main" id="{FA466975-AA5D-526C-C4A7-B85F7E69E613}"/>
              </a:ext>
            </a:extLst>
          </p:cNvPr>
          <p:cNvSpPr txBox="1"/>
          <p:nvPr/>
        </p:nvSpPr>
        <p:spPr>
          <a:xfrm>
            <a:off x="6876422" y="2029767"/>
            <a:ext cx="5315578" cy="4524315"/>
          </a:xfrm>
          <a:prstGeom prst="rect">
            <a:avLst/>
          </a:prstGeom>
          <a:noFill/>
        </p:spPr>
        <p:txBody>
          <a:bodyPr wrap="square" rtlCol="0">
            <a:spAutoFit/>
          </a:bodyPr>
          <a:lstStyle/>
          <a:p>
            <a:pPr marL="0" indent="0">
              <a:buNone/>
            </a:pPr>
            <a:r>
              <a:rPr lang="en-IN" sz="2400" dirty="0"/>
              <a:t>// second sub class</a:t>
            </a:r>
          </a:p>
          <a:p>
            <a:pPr marL="0" indent="0">
              <a:buNone/>
            </a:pPr>
            <a:r>
              <a:rPr lang="en-IN" sz="2400" dirty="0"/>
              <a:t>class Bus : public Vehicle {</a:t>
            </a:r>
          </a:p>
          <a:p>
            <a:pPr marL="0" indent="0">
              <a:buNone/>
            </a:pPr>
            <a:r>
              <a:rPr lang="en-IN" sz="2400" dirty="0"/>
              <a:t>};</a:t>
            </a:r>
          </a:p>
          <a:p>
            <a:pPr marL="0" indent="0">
              <a:buNone/>
            </a:pPr>
            <a:endParaRPr lang="en-IN" sz="2400" dirty="0"/>
          </a:p>
          <a:p>
            <a:pPr marL="0" indent="0">
              <a:buNone/>
            </a:pPr>
            <a:r>
              <a:rPr lang="en-IN" sz="2400" dirty="0"/>
              <a:t>// main function</a:t>
            </a:r>
          </a:p>
          <a:p>
            <a:pPr marL="0" indent="0">
              <a:buNone/>
            </a:pPr>
            <a:r>
              <a:rPr lang="en-IN" sz="2400" dirty="0"/>
              <a:t>int main()</a:t>
            </a:r>
          </a:p>
          <a:p>
            <a:pPr marL="0" indent="0">
              <a:buNone/>
            </a:pPr>
            <a:r>
              <a:rPr lang="en-IN" sz="2400" dirty="0"/>
              <a:t>{</a:t>
            </a:r>
          </a:p>
          <a:p>
            <a:pPr marL="0" indent="0">
              <a:buNone/>
            </a:pPr>
            <a:r>
              <a:rPr lang="en-IN" sz="2400" dirty="0"/>
              <a:t>	Car obj1;</a:t>
            </a:r>
          </a:p>
          <a:p>
            <a:pPr marL="0" indent="0">
              <a:buNone/>
            </a:pPr>
            <a:r>
              <a:rPr lang="en-IN" sz="2400" dirty="0"/>
              <a:t>	Bus obj2;</a:t>
            </a:r>
          </a:p>
          <a:p>
            <a:pPr marL="0" indent="0">
              <a:buNone/>
            </a:pPr>
            <a:r>
              <a:rPr lang="en-IN" sz="2400" dirty="0"/>
              <a:t>	return 0;</a:t>
            </a:r>
          </a:p>
          <a:p>
            <a:pPr marL="0" indent="0">
              <a:buNone/>
            </a:pPr>
            <a:r>
              <a:rPr lang="en-IN" sz="2400" dirty="0"/>
              <a:t>}</a:t>
            </a:r>
          </a:p>
          <a:p>
            <a:endParaRPr lang="en-IN" sz="2400" dirty="0"/>
          </a:p>
        </p:txBody>
      </p:sp>
    </p:spTree>
    <p:extLst>
      <p:ext uri="{BB962C8B-B14F-4D97-AF65-F5344CB8AC3E}">
        <p14:creationId xmlns:p14="http://schemas.microsoft.com/office/powerpoint/2010/main" val="12898518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3689E-1469-A821-7850-1BD9641EEE70}"/>
              </a:ext>
            </a:extLst>
          </p:cNvPr>
          <p:cNvSpPr>
            <a:spLocks noGrp="1"/>
          </p:cNvSpPr>
          <p:nvPr>
            <p:ph type="title"/>
          </p:nvPr>
        </p:nvSpPr>
        <p:spPr>
          <a:xfrm>
            <a:off x="140677" y="1"/>
            <a:ext cx="12051323" cy="681036"/>
          </a:xfrm>
        </p:spPr>
        <p:txBody>
          <a:bodyPr>
            <a:normAutofit/>
          </a:bodyPr>
          <a:lstStyle/>
          <a:p>
            <a:r>
              <a:rPr lang="en-US" sz="4000" b="1" dirty="0"/>
              <a:t>Hybrid (Virtual) Inheritance:</a:t>
            </a:r>
            <a:endParaRPr lang="en-IN" sz="4000" b="1" dirty="0"/>
          </a:p>
        </p:txBody>
      </p:sp>
      <p:sp>
        <p:nvSpPr>
          <p:cNvPr id="3" name="Content Placeholder 2">
            <a:extLst>
              <a:ext uri="{FF2B5EF4-FFF2-40B4-BE49-F238E27FC236}">
                <a16:creationId xmlns:a16="http://schemas.microsoft.com/office/drawing/2014/main" id="{BEE190CD-DEB6-64E6-2202-8B9A293D2AE9}"/>
              </a:ext>
            </a:extLst>
          </p:cNvPr>
          <p:cNvSpPr>
            <a:spLocks noGrp="1"/>
          </p:cNvSpPr>
          <p:nvPr>
            <p:ph idx="1"/>
          </p:nvPr>
        </p:nvSpPr>
        <p:spPr>
          <a:xfrm>
            <a:off x="140677" y="994787"/>
            <a:ext cx="11897248" cy="5717512"/>
          </a:xfrm>
        </p:spPr>
        <p:txBody>
          <a:bodyPr/>
          <a:lstStyle/>
          <a:p>
            <a:r>
              <a:rPr lang="en-US" dirty="0"/>
              <a:t>Hybrid Inheritance is implemented by combining more than one type of inheritance. For example: Combining Hierarchical inheritance and Multiple Inheritance. </a:t>
            </a:r>
          </a:p>
        </p:txBody>
      </p:sp>
      <p:pic>
        <p:nvPicPr>
          <p:cNvPr id="4" name="Picture 3">
            <a:extLst>
              <a:ext uri="{FF2B5EF4-FFF2-40B4-BE49-F238E27FC236}">
                <a16:creationId xmlns:a16="http://schemas.microsoft.com/office/drawing/2014/main" id="{71FE71CF-05C2-7884-B483-2143E67BBF89}"/>
              </a:ext>
            </a:extLst>
          </p:cNvPr>
          <p:cNvPicPr>
            <a:picLocks noChangeAspect="1"/>
          </p:cNvPicPr>
          <p:nvPr/>
        </p:nvPicPr>
        <p:blipFill>
          <a:blip r:embed="rId2"/>
          <a:stretch>
            <a:fillRect/>
          </a:stretch>
        </p:blipFill>
        <p:spPr>
          <a:xfrm>
            <a:off x="5351375" y="3429000"/>
            <a:ext cx="6686550" cy="3381375"/>
          </a:xfrm>
          <a:prstGeom prst="rect">
            <a:avLst/>
          </a:prstGeom>
        </p:spPr>
      </p:pic>
    </p:spTree>
    <p:extLst>
      <p:ext uri="{BB962C8B-B14F-4D97-AF65-F5344CB8AC3E}">
        <p14:creationId xmlns:p14="http://schemas.microsoft.com/office/powerpoint/2010/main" val="15185189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26A507-9C3E-B15A-33D0-26BB1C01D9F8}"/>
              </a:ext>
            </a:extLst>
          </p:cNvPr>
          <p:cNvSpPr>
            <a:spLocks noGrp="1"/>
          </p:cNvSpPr>
          <p:nvPr>
            <p:ph idx="1"/>
          </p:nvPr>
        </p:nvSpPr>
        <p:spPr>
          <a:xfrm>
            <a:off x="77037" y="0"/>
            <a:ext cx="12037926" cy="6858000"/>
          </a:xfrm>
        </p:spPr>
        <p:txBody>
          <a:bodyPr>
            <a:normAutofit fontScale="77500" lnSpcReduction="20000"/>
          </a:bodyPr>
          <a:lstStyle/>
          <a:p>
            <a:pPr marL="0" indent="0" algn="ctr">
              <a:buNone/>
            </a:pPr>
            <a:r>
              <a:rPr lang="en-IN" sz="4600" b="1" dirty="0"/>
              <a:t>// C++ program for Hybrid Inheritance</a:t>
            </a:r>
          </a:p>
          <a:p>
            <a:pPr marL="0" indent="0">
              <a:buNone/>
            </a:pPr>
            <a:r>
              <a:rPr lang="en-IN" dirty="0"/>
              <a:t>#include &lt;iostream&gt;</a:t>
            </a:r>
          </a:p>
          <a:p>
            <a:pPr marL="0" indent="0">
              <a:buNone/>
            </a:pPr>
            <a:r>
              <a:rPr lang="en-IN" dirty="0"/>
              <a:t>using namespace std;</a:t>
            </a:r>
          </a:p>
          <a:p>
            <a:pPr marL="0" indent="0">
              <a:buNone/>
            </a:pPr>
            <a:endParaRPr lang="en-IN" dirty="0"/>
          </a:p>
          <a:p>
            <a:pPr marL="0" indent="0">
              <a:buNone/>
            </a:pPr>
            <a:r>
              <a:rPr lang="en-IN" dirty="0"/>
              <a:t>// base class</a:t>
            </a:r>
          </a:p>
          <a:p>
            <a:pPr marL="0" indent="0">
              <a:buNone/>
            </a:pPr>
            <a:r>
              <a:rPr lang="en-IN" dirty="0"/>
              <a:t>class Vehicle {</a:t>
            </a:r>
          </a:p>
          <a:p>
            <a:pPr marL="0" indent="0">
              <a:buNone/>
            </a:pPr>
            <a:r>
              <a:rPr lang="en-IN" dirty="0"/>
              <a:t>public:</a:t>
            </a:r>
          </a:p>
          <a:p>
            <a:pPr marL="0" indent="0">
              <a:buNone/>
            </a:pPr>
            <a:r>
              <a:rPr lang="en-IN" dirty="0"/>
              <a:t>	Vehicle() { </a:t>
            </a:r>
            <a:r>
              <a:rPr lang="en-IN" dirty="0" err="1"/>
              <a:t>cout</a:t>
            </a:r>
            <a:r>
              <a:rPr lang="en-IN" dirty="0"/>
              <a:t> &lt;&lt; "This is a Vehicle\n"; }</a:t>
            </a:r>
          </a:p>
          <a:p>
            <a:pPr marL="0" indent="0">
              <a:buNone/>
            </a:pPr>
            <a:r>
              <a:rPr lang="en-IN" dirty="0"/>
              <a:t>};</a:t>
            </a:r>
          </a:p>
          <a:p>
            <a:pPr marL="0" indent="0">
              <a:buNone/>
            </a:pPr>
            <a:endParaRPr lang="en-IN" dirty="0"/>
          </a:p>
          <a:p>
            <a:pPr marL="0" indent="0">
              <a:buNone/>
            </a:pPr>
            <a:r>
              <a:rPr lang="en-IN" dirty="0"/>
              <a:t>// base class</a:t>
            </a:r>
          </a:p>
          <a:p>
            <a:pPr marL="0" indent="0">
              <a:buNone/>
            </a:pPr>
            <a:r>
              <a:rPr lang="en-IN" dirty="0"/>
              <a:t>class Fare {</a:t>
            </a:r>
          </a:p>
          <a:p>
            <a:pPr marL="0" indent="0">
              <a:buNone/>
            </a:pPr>
            <a:r>
              <a:rPr lang="en-IN" dirty="0"/>
              <a:t>public:</a:t>
            </a:r>
          </a:p>
          <a:p>
            <a:pPr marL="0" indent="0">
              <a:buNone/>
            </a:pPr>
            <a:r>
              <a:rPr lang="en-IN" dirty="0"/>
              <a:t>	Fare() { </a:t>
            </a:r>
            <a:r>
              <a:rPr lang="en-IN" dirty="0" err="1"/>
              <a:t>cout</a:t>
            </a:r>
            <a:r>
              <a:rPr lang="en-IN" dirty="0"/>
              <a:t> &lt;&lt; "Fare of Vehicle\n"; }</a:t>
            </a:r>
          </a:p>
          <a:p>
            <a:pPr marL="0" indent="0">
              <a:buNone/>
            </a:pPr>
            <a:r>
              <a:rPr lang="en-IN" dirty="0"/>
              <a:t>};</a:t>
            </a:r>
          </a:p>
          <a:p>
            <a:pPr marL="0" indent="0">
              <a:buNone/>
            </a:pPr>
            <a:r>
              <a:rPr lang="en-IN" dirty="0"/>
              <a:t>// first sub class</a:t>
            </a:r>
          </a:p>
          <a:p>
            <a:pPr marL="0" indent="0">
              <a:buNone/>
            </a:pPr>
            <a:r>
              <a:rPr lang="en-IN" dirty="0"/>
              <a:t>class Car : public Vehicle {</a:t>
            </a:r>
          </a:p>
          <a:p>
            <a:pPr marL="0" indent="0">
              <a:buNone/>
            </a:pPr>
            <a:r>
              <a:rPr lang="en-IN" dirty="0"/>
              <a:t>};</a:t>
            </a:r>
          </a:p>
          <a:p>
            <a:pPr marL="0" indent="0">
              <a:buNone/>
            </a:pPr>
            <a:endParaRPr lang="en-IN" dirty="0"/>
          </a:p>
        </p:txBody>
      </p:sp>
      <p:sp>
        <p:nvSpPr>
          <p:cNvPr id="4" name="TextBox 3">
            <a:extLst>
              <a:ext uri="{FF2B5EF4-FFF2-40B4-BE49-F238E27FC236}">
                <a16:creationId xmlns:a16="http://schemas.microsoft.com/office/drawing/2014/main" id="{B10D06FD-62CA-2B6A-8D78-650969BA0173}"/>
              </a:ext>
            </a:extLst>
          </p:cNvPr>
          <p:cNvSpPr txBox="1"/>
          <p:nvPr/>
        </p:nvSpPr>
        <p:spPr>
          <a:xfrm>
            <a:off x="6581670" y="2532184"/>
            <a:ext cx="5767754" cy="4154984"/>
          </a:xfrm>
          <a:prstGeom prst="rect">
            <a:avLst/>
          </a:prstGeom>
          <a:noFill/>
        </p:spPr>
        <p:txBody>
          <a:bodyPr wrap="square" rtlCol="0">
            <a:spAutoFit/>
          </a:bodyPr>
          <a:lstStyle/>
          <a:p>
            <a:pPr marL="0" indent="0">
              <a:buNone/>
            </a:pPr>
            <a:r>
              <a:rPr lang="en-IN" sz="2200" dirty="0"/>
              <a:t>// second sub class</a:t>
            </a:r>
          </a:p>
          <a:p>
            <a:pPr marL="0" indent="0">
              <a:buNone/>
            </a:pPr>
            <a:r>
              <a:rPr lang="en-IN" sz="2200" dirty="0"/>
              <a:t>class Bus : public Vehicle, public Fare {</a:t>
            </a:r>
          </a:p>
          <a:p>
            <a:pPr marL="0" indent="0">
              <a:buNone/>
            </a:pPr>
            <a:r>
              <a:rPr lang="en-IN" sz="2200" dirty="0"/>
              <a:t>};</a:t>
            </a:r>
          </a:p>
          <a:p>
            <a:pPr marL="0" indent="0">
              <a:buNone/>
            </a:pPr>
            <a:endParaRPr lang="en-IN" sz="2200" dirty="0"/>
          </a:p>
          <a:p>
            <a:pPr marL="0" indent="0">
              <a:buNone/>
            </a:pPr>
            <a:r>
              <a:rPr lang="en-IN" sz="2200" dirty="0"/>
              <a:t>// main function</a:t>
            </a:r>
          </a:p>
          <a:p>
            <a:pPr marL="0" indent="0">
              <a:buNone/>
            </a:pPr>
            <a:r>
              <a:rPr lang="en-IN" sz="2200" dirty="0"/>
              <a:t>int main()</a:t>
            </a:r>
          </a:p>
          <a:p>
            <a:pPr marL="0" indent="0">
              <a:buNone/>
            </a:pPr>
            <a:r>
              <a:rPr lang="en-IN" sz="2200" dirty="0"/>
              <a:t>{</a:t>
            </a:r>
          </a:p>
          <a:p>
            <a:pPr marL="0" indent="0">
              <a:buNone/>
            </a:pPr>
            <a:r>
              <a:rPr lang="en-IN" sz="2200" dirty="0"/>
              <a:t>	</a:t>
            </a:r>
          </a:p>
          <a:p>
            <a:pPr marL="0" indent="0">
              <a:buNone/>
            </a:pPr>
            <a:r>
              <a:rPr lang="en-IN" sz="2200" dirty="0"/>
              <a:t>	Bus obj2;</a:t>
            </a:r>
          </a:p>
          <a:p>
            <a:pPr marL="0" indent="0">
              <a:buNone/>
            </a:pPr>
            <a:r>
              <a:rPr lang="en-IN" sz="2200" dirty="0"/>
              <a:t>	return 0;</a:t>
            </a:r>
          </a:p>
          <a:p>
            <a:pPr marL="0" indent="0">
              <a:buNone/>
            </a:pPr>
            <a:r>
              <a:rPr lang="en-IN" sz="2200" dirty="0"/>
              <a:t>}</a:t>
            </a:r>
          </a:p>
          <a:p>
            <a:endParaRPr lang="en-IN" sz="2200" dirty="0"/>
          </a:p>
        </p:txBody>
      </p:sp>
    </p:spTree>
    <p:extLst>
      <p:ext uri="{BB962C8B-B14F-4D97-AF65-F5344CB8AC3E}">
        <p14:creationId xmlns:p14="http://schemas.microsoft.com/office/powerpoint/2010/main" val="1765828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C72075-6F86-570F-87E1-9EC1E9E59630}"/>
              </a:ext>
            </a:extLst>
          </p:cNvPr>
          <p:cNvSpPr>
            <a:spLocks noGrp="1"/>
          </p:cNvSpPr>
          <p:nvPr>
            <p:ph idx="1"/>
          </p:nvPr>
        </p:nvSpPr>
        <p:spPr>
          <a:xfrm>
            <a:off x="0" y="68826"/>
            <a:ext cx="12192000" cy="6789174"/>
          </a:xfrm>
        </p:spPr>
        <p:txBody>
          <a:bodyPr>
            <a:normAutofit fontScale="92500" lnSpcReduction="10000"/>
          </a:bodyPr>
          <a:lstStyle/>
          <a:p>
            <a:pPr marL="0" indent="0">
              <a:buNone/>
            </a:pPr>
            <a:endParaRPr lang="en-IN" sz="2400" dirty="0"/>
          </a:p>
          <a:p>
            <a:pPr marL="0" indent="0">
              <a:buNone/>
            </a:pPr>
            <a:r>
              <a:rPr lang="en-IN" sz="2400" dirty="0"/>
              <a:t>#include &lt;iostream&gt;</a:t>
            </a:r>
          </a:p>
          <a:p>
            <a:pPr marL="0" indent="0">
              <a:buNone/>
            </a:pPr>
            <a:r>
              <a:rPr lang="en-IN" sz="2400" dirty="0"/>
              <a:t>using namespace std;</a:t>
            </a:r>
          </a:p>
          <a:p>
            <a:pPr marL="0" indent="0">
              <a:buNone/>
            </a:pPr>
            <a:r>
              <a:rPr lang="en-IN" sz="2400" dirty="0"/>
              <a:t>class Distance {</a:t>
            </a:r>
          </a:p>
          <a:p>
            <a:pPr marL="0" indent="0">
              <a:buNone/>
            </a:pPr>
            <a:r>
              <a:rPr lang="en-IN" sz="2400" dirty="0"/>
              <a:t>   private:</a:t>
            </a:r>
          </a:p>
          <a:p>
            <a:pPr marL="0" indent="0">
              <a:buNone/>
            </a:pPr>
            <a:r>
              <a:rPr lang="en-IN" sz="2400" dirty="0"/>
              <a:t>      int feet;    // 0 to infinite</a:t>
            </a:r>
          </a:p>
          <a:p>
            <a:pPr marL="0" indent="0">
              <a:buNone/>
            </a:pPr>
            <a:r>
              <a:rPr lang="en-IN" sz="2400" dirty="0"/>
              <a:t>      int inches;  // 0 to 12</a:t>
            </a:r>
          </a:p>
          <a:p>
            <a:pPr marL="0" indent="0">
              <a:buNone/>
            </a:pPr>
            <a:r>
              <a:rPr lang="en-IN" sz="2400" dirty="0"/>
              <a:t> public:</a:t>
            </a:r>
          </a:p>
          <a:p>
            <a:pPr marL="0" indent="0">
              <a:buNone/>
            </a:pPr>
            <a:r>
              <a:rPr lang="en-IN" sz="2400" dirty="0"/>
              <a:t>      // required constructors</a:t>
            </a:r>
          </a:p>
          <a:p>
            <a:pPr marL="0" indent="0">
              <a:buNone/>
            </a:pPr>
            <a:r>
              <a:rPr lang="en-IN" sz="2400" dirty="0"/>
              <a:t>      Distance() {</a:t>
            </a:r>
          </a:p>
          <a:p>
            <a:pPr marL="0" indent="0">
              <a:buNone/>
            </a:pPr>
            <a:r>
              <a:rPr lang="en-IN" sz="2400" dirty="0"/>
              <a:t>         feet = 0;</a:t>
            </a:r>
          </a:p>
          <a:p>
            <a:pPr marL="0" indent="0">
              <a:buNone/>
            </a:pPr>
            <a:r>
              <a:rPr lang="en-IN" sz="2400" dirty="0"/>
              <a:t>         inches = 0;</a:t>
            </a:r>
          </a:p>
          <a:p>
            <a:pPr marL="0" indent="0">
              <a:buNone/>
            </a:pPr>
            <a:r>
              <a:rPr lang="en-IN" sz="2400" dirty="0"/>
              <a:t>      }</a:t>
            </a:r>
          </a:p>
          <a:p>
            <a:pPr marL="0" indent="0">
              <a:buNone/>
            </a:pPr>
            <a:r>
              <a:rPr lang="en-IN" sz="2400" dirty="0"/>
              <a:t> Distance(int f, int </a:t>
            </a:r>
            <a:r>
              <a:rPr lang="en-IN" sz="2400" dirty="0" err="1"/>
              <a:t>i</a:t>
            </a:r>
            <a:r>
              <a:rPr lang="en-IN" sz="2400" dirty="0"/>
              <a:t>) {</a:t>
            </a:r>
          </a:p>
          <a:p>
            <a:pPr marL="0" indent="0">
              <a:buNone/>
            </a:pPr>
            <a:r>
              <a:rPr lang="en-IN" sz="2400" dirty="0"/>
              <a:t>         feet = f;</a:t>
            </a:r>
          </a:p>
          <a:p>
            <a:pPr marL="0" indent="0">
              <a:buNone/>
            </a:pPr>
            <a:r>
              <a:rPr lang="en-IN" sz="2400" dirty="0"/>
              <a:t>         inches = </a:t>
            </a:r>
            <a:r>
              <a:rPr lang="en-IN" sz="2400" dirty="0" err="1"/>
              <a:t>i</a:t>
            </a:r>
            <a:r>
              <a:rPr lang="en-IN" sz="2400" dirty="0"/>
              <a:t>;</a:t>
            </a:r>
          </a:p>
          <a:p>
            <a:pPr marL="0" indent="0">
              <a:buNone/>
            </a:pPr>
            <a:r>
              <a:rPr lang="en-IN" sz="2400" dirty="0"/>
              <a:t>      }</a:t>
            </a:r>
          </a:p>
          <a:p>
            <a:pPr marL="0" indent="0">
              <a:buNone/>
            </a:pPr>
            <a:endParaRPr lang="en-IN" dirty="0"/>
          </a:p>
        </p:txBody>
      </p:sp>
      <p:sp>
        <p:nvSpPr>
          <p:cNvPr id="4" name="TextBox 3">
            <a:extLst>
              <a:ext uri="{FF2B5EF4-FFF2-40B4-BE49-F238E27FC236}">
                <a16:creationId xmlns:a16="http://schemas.microsoft.com/office/drawing/2014/main" id="{EF09C67E-73F2-9712-F20D-B216137B871F}"/>
              </a:ext>
            </a:extLst>
          </p:cNvPr>
          <p:cNvSpPr txBox="1"/>
          <p:nvPr/>
        </p:nvSpPr>
        <p:spPr>
          <a:xfrm>
            <a:off x="4935794" y="651040"/>
            <a:ext cx="7108722" cy="6617196"/>
          </a:xfrm>
          <a:prstGeom prst="rect">
            <a:avLst/>
          </a:prstGeom>
          <a:noFill/>
        </p:spPr>
        <p:txBody>
          <a:bodyPr wrap="square" rtlCol="0">
            <a:spAutoFit/>
          </a:bodyPr>
          <a:lstStyle/>
          <a:p>
            <a:pPr marL="0" indent="0">
              <a:buNone/>
            </a:pPr>
            <a:endParaRPr lang="en-IN" sz="2400" b="1" dirty="0"/>
          </a:p>
          <a:p>
            <a:pPr marL="0" indent="0">
              <a:buNone/>
            </a:pPr>
            <a:r>
              <a:rPr lang="en-IN" sz="2200" b="1" dirty="0"/>
              <a:t>// method to display distance</a:t>
            </a:r>
          </a:p>
          <a:p>
            <a:pPr marL="0" indent="0">
              <a:buNone/>
            </a:pPr>
            <a:r>
              <a:rPr lang="en-IN" sz="2200" dirty="0"/>
              <a:t>      void </a:t>
            </a:r>
            <a:r>
              <a:rPr lang="en-IN" sz="2200" dirty="0" err="1"/>
              <a:t>displayDistance</a:t>
            </a:r>
            <a:r>
              <a:rPr lang="en-IN" sz="2200" dirty="0"/>
              <a:t>() </a:t>
            </a:r>
            <a:r>
              <a:rPr lang="en-IN" sz="2200" dirty="0" err="1"/>
              <a:t>const</a:t>
            </a:r>
            <a:r>
              <a:rPr lang="en-IN" sz="2200" dirty="0"/>
              <a:t> {</a:t>
            </a:r>
          </a:p>
          <a:p>
            <a:pPr marL="0" indent="0">
              <a:buNone/>
            </a:pPr>
            <a:r>
              <a:rPr lang="en-IN" sz="2200" dirty="0"/>
              <a:t>         </a:t>
            </a:r>
            <a:r>
              <a:rPr lang="en-IN" sz="2200" dirty="0" err="1"/>
              <a:t>cout</a:t>
            </a:r>
            <a:r>
              <a:rPr lang="en-IN" sz="2200" dirty="0"/>
              <a:t> &lt;&lt; "F: " &lt;&lt; feet &lt;&lt; " I: " &lt;&lt; inches &lt;&lt; </a:t>
            </a:r>
            <a:r>
              <a:rPr lang="en-IN" sz="2200" dirty="0" err="1"/>
              <a:t>endl</a:t>
            </a:r>
            <a:r>
              <a:rPr lang="en-IN" sz="2200" dirty="0"/>
              <a:t>;</a:t>
            </a:r>
          </a:p>
          <a:p>
            <a:pPr marL="0" indent="0">
              <a:buNone/>
            </a:pPr>
            <a:r>
              <a:rPr lang="en-IN" sz="2200" dirty="0"/>
              <a:t>      }</a:t>
            </a:r>
          </a:p>
          <a:p>
            <a:pPr marL="0" indent="0">
              <a:buNone/>
            </a:pPr>
            <a:r>
              <a:rPr lang="en-IN" sz="2200" b="1" dirty="0"/>
              <a:t>// overloaded minus (-) operator</a:t>
            </a:r>
          </a:p>
          <a:p>
            <a:pPr marL="0" indent="0">
              <a:buNone/>
            </a:pPr>
            <a:r>
              <a:rPr lang="en-IN" sz="2200" dirty="0"/>
              <a:t>      Distance operator- () </a:t>
            </a:r>
            <a:r>
              <a:rPr lang="en-IN" sz="2200" dirty="0" err="1"/>
              <a:t>const</a:t>
            </a:r>
            <a:r>
              <a:rPr lang="en-IN" sz="2200" dirty="0"/>
              <a:t> {</a:t>
            </a:r>
          </a:p>
          <a:p>
            <a:pPr marL="0" indent="0">
              <a:buNone/>
            </a:pPr>
            <a:r>
              <a:rPr lang="en-IN" sz="2200" dirty="0"/>
              <a:t>         return Distance(-feet, -inches);</a:t>
            </a:r>
          </a:p>
          <a:p>
            <a:pPr marL="0" indent="0">
              <a:buNone/>
            </a:pPr>
            <a:r>
              <a:rPr lang="en-IN" sz="2200" dirty="0"/>
              <a:t>      }</a:t>
            </a:r>
          </a:p>
          <a:p>
            <a:pPr marL="0" indent="0">
              <a:buNone/>
            </a:pPr>
            <a:r>
              <a:rPr lang="en-IN" sz="2200" dirty="0"/>
              <a:t>};</a:t>
            </a:r>
          </a:p>
          <a:p>
            <a:pPr marL="0" indent="0">
              <a:buNone/>
            </a:pPr>
            <a:r>
              <a:rPr lang="en-IN" sz="2200" dirty="0"/>
              <a:t>int main() {</a:t>
            </a:r>
          </a:p>
          <a:p>
            <a:pPr marL="0" indent="0">
              <a:buNone/>
            </a:pPr>
            <a:r>
              <a:rPr lang="en-IN" sz="2200" dirty="0"/>
              <a:t>   Distance D1(11, 10), D2(-5, 11);</a:t>
            </a:r>
          </a:p>
          <a:p>
            <a:pPr marL="0" indent="0">
              <a:buNone/>
            </a:pPr>
            <a:r>
              <a:rPr lang="en-IN" sz="2200" dirty="0"/>
              <a:t>  D1 = -D1; </a:t>
            </a:r>
          </a:p>
          <a:p>
            <a:pPr marL="0" indent="0">
              <a:buNone/>
            </a:pPr>
            <a:r>
              <a:rPr lang="en-IN" sz="2200" dirty="0"/>
              <a:t>D1.displayDistance(); </a:t>
            </a:r>
          </a:p>
          <a:p>
            <a:pPr marL="0" indent="0">
              <a:buNone/>
            </a:pPr>
            <a:r>
              <a:rPr lang="en-IN" sz="2200" dirty="0"/>
              <a:t>D2 = -D2; </a:t>
            </a:r>
          </a:p>
          <a:p>
            <a:pPr marL="0" indent="0">
              <a:buNone/>
            </a:pPr>
            <a:r>
              <a:rPr lang="en-IN" sz="2200" dirty="0"/>
              <a:t>D2.displayDistance();  </a:t>
            </a:r>
          </a:p>
          <a:p>
            <a:pPr marL="0" indent="0">
              <a:buNone/>
            </a:pPr>
            <a:r>
              <a:rPr lang="en-IN" sz="2200" dirty="0"/>
              <a:t>return 0;</a:t>
            </a:r>
          </a:p>
          <a:p>
            <a:pPr marL="0" indent="0">
              <a:buNone/>
            </a:pPr>
            <a:r>
              <a:rPr lang="en-IN" sz="2400" dirty="0"/>
              <a:t>}</a:t>
            </a:r>
          </a:p>
          <a:p>
            <a:endParaRPr lang="en-IN" sz="2400" dirty="0"/>
          </a:p>
        </p:txBody>
      </p:sp>
      <p:sp>
        <p:nvSpPr>
          <p:cNvPr id="2" name="TextBox 1">
            <a:extLst>
              <a:ext uri="{FF2B5EF4-FFF2-40B4-BE49-F238E27FC236}">
                <a16:creationId xmlns:a16="http://schemas.microsoft.com/office/drawing/2014/main" id="{C4F2D06C-E18E-A3AD-1180-1194A88E9824}"/>
              </a:ext>
            </a:extLst>
          </p:cNvPr>
          <p:cNvSpPr txBox="1"/>
          <p:nvPr/>
        </p:nvSpPr>
        <p:spPr>
          <a:xfrm>
            <a:off x="3431458" y="98323"/>
            <a:ext cx="6390968" cy="523220"/>
          </a:xfrm>
          <a:prstGeom prst="rect">
            <a:avLst/>
          </a:prstGeom>
          <a:noFill/>
        </p:spPr>
        <p:txBody>
          <a:bodyPr wrap="square" rtlCol="0">
            <a:spAutoFit/>
          </a:bodyPr>
          <a:lstStyle/>
          <a:p>
            <a:r>
              <a:rPr lang="en-US" sz="2800" b="1" dirty="0">
                <a:solidFill>
                  <a:srgbClr val="FF0000"/>
                </a:solidFill>
              </a:rPr>
              <a:t>Example of overloading minus operator</a:t>
            </a:r>
            <a:endParaRPr lang="en-IN" sz="2800" b="1" dirty="0">
              <a:solidFill>
                <a:srgbClr val="FF0000"/>
              </a:solidFill>
            </a:endParaRPr>
          </a:p>
        </p:txBody>
      </p:sp>
    </p:spTree>
    <p:extLst>
      <p:ext uri="{BB962C8B-B14F-4D97-AF65-F5344CB8AC3E}">
        <p14:creationId xmlns:p14="http://schemas.microsoft.com/office/powerpoint/2010/main" val="28196399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183C7-149E-98D0-2F25-9AAC9F3DC6A4}"/>
              </a:ext>
            </a:extLst>
          </p:cNvPr>
          <p:cNvSpPr>
            <a:spLocks noGrp="1"/>
          </p:cNvSpPr>
          <p:nvPr>
            <p:ph type="title"/>
          </p:nvPr>
        </p:nvSpPr>
        <p:spPr>
          <a:xfrm>
            <a:off x="0" y="2"/>
            <a:ext cx="12192000" cy="552658"/>
          </a:xfrm>
        </p:spPr>
        <p:txBody>
          <a:bodyPr>
            <a:normAutofit fontScale="90000"/>
          </a:bodyPr>
          <a:lstStyle/>
          <a:p>
            <a:r>
              <a:rPr lang="en-US" sz="3600" b="1" dirty="0">
                <a:latin typeface="+mn-lt"/>
              </a:rPr>
              <a:t>Derived class constructor</a:t>
            </a:r>
            <a:endParaRPr lang="en-IN" sz="3600" b="1" dirty="0">
              <a:latin typeface="+mn-lt"/>
            </a:endParaRPr>
          </a:p>
        </p:txBody>
      </p:sp>
      <p:sp>
        <p:nvSpPr>
          <p:cNvPr id="3" name="Content Placeholder 2">
            <a:extLst>
              <a:ext uri="{FF2B5EF4-FFF2-40B4-BE49-F238E27FC236}">
                <a16:creationId xmlns:a16="http://schemas.microsoft.com/office/drawing/2014/main" id="{B1001BB5-0DC7-DB8E-B3FA-0CCBC2EC4528}"/>
              </a:ext>
            </a:extLst>
          </p:cNvPr>
          <p:cNvSpPr>
            <a:spLocks noGrp="1"/>
          </p:cNvSpPr>
          <p:nvPr>
            <p:ph idx="1"/>
          </p:nvPr>
        </p:nvSpPr>
        <p:spPr>
          <a:xfrm>
            <a:off x="120580" y="653144"/>
            <a:ext cx="11883850" cy="6204856"/>
          </a:xfrm>
        </p:spPr>
        <p:txBody>
          <a:bodyPr>
            <a:normAutofit fontScale="25000" lnSpcReduction="20000"/>
          </a:bodyPr>
          <a:lstStyle/>
          <a:p>
            <a:pPr marL="0" indent="0" algn="ctr">
              <a:buNone/>
            </a:pPr>
            <a:r>
              <a:rPr lang="en-US" sz="8000" b="1" dirty="0"/>
              <a:t>// C++ program to show the order of constructor calls   in Multiple Inheritance </a:t>
            </a:r>
          </a:p>
          <a:p>
            <a:pPr marL="0" indent="0">
              <a:buNone/>
            </a:pPr>
            <a:endParaRPr lang="en-US" dirty="0"/>
          </a:p>
          <a:p>
            <a:pPr marL="0" indent="0">
              <a:buNone/>
            </a:pPr>
            <a:r>
              <a:rPr lang="en-US" sz="7200" dirty="0"/>
              <a:t>#include &lt;iostream&gt; </a:t>
            </a:r>
          </a:p>
          <a:p>
            <a:pPr marL="0" indent="0">
              <a:buNone/>
            </a:pPr>
            <a:r>
              <a:rPr lang="en-US" sz="7200" dirty="0"/>
              <a:t>using namespace std; </a:t>
            </a:r>
          </a:p>
          <a:p>
            <a:pPr marL="0" indent="0">
              <a:buNone/>
            </a:pPr>
            <a:r>
              <a:rPr lang="en-US" sz="7200" dirty="0"/>
              <a:t>// first base class </a:t>
            </a:r>
          </a:p>
          <a:p>
            <a:pPr marL="0" indent="0">
              <a:buNone/>
            </a:pPr>
            <a:r>
              <a:rPr lang="en-US" sz="7200" dirty="0"/>
              <a:t>class Parent1 </a:t>
            </a:r>
          </a:p>
          <a:p>
            <a:pPr marL="0" indent="0">
              <a:buNone/>
            </a:pPr>
            <a:r>
              <a:rPr lang="en-US" sz="7200" dirty="0"/>
              <a:t>{	public: </a:t>
            </a:r>
          </a:p>
          <a:p>
            <a:pPr marL="0" indent="0">
              <a:buNone/>
            </a:pPr>
            <a:r>
              <a:rPr lang="en-US" sz="7200" dirty="0"/>
              <a:t>	// first base class's Constructor	 </a:t>
            </a:r>
          </a:p>
          <a:p>
            <a:pPr marL="0" indent="0">
              <a:buNone/>
            </a:pPr>
            <a:r>
              <a:rPr lang="en-US" sz="7200" dirty="0"/>
              <a:t>	Parent1() </a:t>
            </a:r>
          </a:p>
          <a:p>
            <a:pPr marL="0" indent="0">
              <a:buNone/>
            </a:pPr>
            <a:r>
              <a:rPr lang="en-US" sz="7200" dirty="0"/>
              <a:t>	{ </a:t>
            </a:r>
          </a:p>
          <a:p>
            <a:pPr marL="0" indent="0">
              <a:buNone/>
            </a:pPr>
            <a:r>
              <a:rPr lang="en-US" sz="7200" dirty="0"/>
              <a:t>		</a:t>
            </a:r>
            <a:r>
              <a:rPr lang="en-US" sz="7200" dirty="0" err="1"/>
              <a:t>cout</a:t>
            </a:r>
            <a:r>
              <a:rPr lang="en-US" sz="7200" dirty="0"/>
              <a:t> &lt;&lt; "Inside first base class" &lt;&lt; </a:t>
            </a:r>
            <a:r>
              <a:rPr lang="en-US" sz="7200" dirty="0" err="1"/>
              <a:t>endl</a:t>
            </a:r>
            <a:r>
              <a:rPr lang="en-US" sz="7200" dirty="0"/>
              <a:t>; </a:t>
            </a:r>
          </a:p>
          <a:p>
            <a:pPr marL="0" indent="0">
              <a:buNone/>
            </a:pPr>
            <a:r>
              <a:rPr lang="en-US" sz="7200" dirty="0"/>
              <a:t>	} </a:t>
            </a:r>
          </a:p>
          <a:p>
            <a:pPr marL="0" indent="0">
              <a:buNone/>
            </a:pPr>
            <a:r>
              <a:rPr lang="en-US" sz="7200" dirty="0"/>
              <a:t>}; </a:t>
            </a:r>
          </a:p>
          <a:p>
            <a:pPr marL="0" indent="0">
              <a:buNone/>
            </a:pPr>
            <a:r>
              <a:rPr lang="en-US" sz="7200" dirty="0"/>
              <a:t>// second base class </a:t>
            </a:r>
          </a:p>
          <a:p>
            <a:pPr marL="0" indent="0">
              <a:buNone/>
            </a:pPr>
            <a:r>
              <a:rPr lang="en-US" sz="7200" dirty="0"/>
              <a:t>class Parent2 </a:t>
            </a:r>
          </a:p>
          <a:p>
            <a:pPr marL="0" indent="0">
              <a:buNone/>
            </a:pPr>
            <a:r>
              <a:rPr lang="en-US" sz="7200" dirty="0"/>
              <a:t>{ </a:t>
            </a:r>
          </a:p>
          <a:p>
            <a:pPr marL="0" indent="0">
              <a:buNone/>
            </a:pPr>
            <a:r>
              <a:rPr lang="en-US" sz="7200" dirty="0"/>
              <a:t>	public: </a:t>
            </a:r>
          </a:p>
          <a:p>
            <a:pPr marL="0" indent="0">
              <a:buNone/>
            </a:pPr>
            <a:r>
              <a:rPr lang="en-US" sz="7200" dirty="0"/>
              <a:t>	// second base class's Constructor </a:t>
            </a:r>
          </a:p>
          <a:p>
            <a:pPr marL="0" indent="0">
              <a:buNone/>
            </a:pPr>
            <a:r>
              <a:rPr lang="en-US" sz="7200" dirty="0"/>
              <a:t>	Parent2() </a:t>
            </a:r>
          </a:p>
          <a:p>
            <a:pPr marL="0" indent="0">
              <a:buNone/>
            </a:pPr>
            <a:r>
              <a:rPr lang="en-US" sz="7200" dirty="0"/>
              <a:t>	</a:t>
            </a:r>
            <a:endParaRPr lang="en-IN" dirty="0"/>
          </a:p>
        </p:txBody>
      </p:sp>
      <p:sp>
        <p:nvSpPr>
          <p:cNvPr id="4" name="TextBox 3">
            <a:extLst>
              <a:ext uri="{FF2B5EF4-FFF2-40B4-BE49-F238E27FC236}">
                <a16:creationId xmlns:a16="http://schemas.microsoft.com/office/drawing/2014/main" id="{282A43FE-2E23-85A6-E8DD-7CCDDB15F745}"/>
              </a:ext>
            </a:extLst>
          </p:cNvPr>
          <p:cNvSpPr txBox="1"/>
          <p:nvPr/>
        </p:nvSpPr>
        <p:spPr>
          <a:xfrm>
            <a:off x="6410848" y="1336430"/>
            <a:ext cx="5871586" cy="5078313"/>
          </a:xfrm>
          <a:prstGeom prst="rect">
            <a:avLst/>
          </a:prstGeom>
          <a:noFill/>
        </p:spPr>
        <p:txBody>
          <a:bodyPr wrap="square" rtlCol="0">
            <a:spAutoFit/>
          </a:bodyPr>
          <a:lstStyle/>
          <a:p>
            <a:r>
              <a:rPr lang="en-US" dirty="0"/>
              <a:t>{ </a:t>
            </a:r>
          </a:p>
          <a:p>
            <a:r>
              <a:rPr lang="en-US" dirty="0"/>
              <a:t>	</a:t>
            </a:r>
            <a:r>
              <a:rPr lang="en-US" dirty="0" err="1"/>
              <a:t>cout</a:t>
            </a:r>
            <a:r>
              <a:rPr lang="en-US" dirty="0"/>
              <a:t> &lt;&lt; "Inside second base class" &lt;&lt; </a:t>
            </a:r>
            <a:r>
              <a:rPr lang="en-US" dirty="0" err="1"/>
              <a:t>endl</a:t>
            </a:r>
            <a:r>
              <a:rPr lang="en-US" dirty="0"/>
              <a:t>; </a:t>
            </a:r>
          </a:p>
          <a:p>
            <a:r>
              <a:rPr lang="en-US" dirty="0"/>
              <a:t>	} </a:t>
            </a:r>
          </a:p>
          <a:p>
            <a:r>
              <a:rPr lang="en-US" dirty="0"/>
              <a:t>}; </a:t>
            </a:r>
          </a:p>
          <a:p>
            <a:r>
              <a:rPr lang="en-US" dirty="0"/>
              <a:t>class Child : public Parent1, public Parent2 </a:t>
            </a:r>
          </a:p>
          <a:p>
            <a:r>
              <a:rPr lang="en-US" dirty="0"/>
              <a:t>{ </a:t>
            </a:r>
          </a:p>
          <a:p>
            <a:r>
              <a:rPr lang="en-US" dirty="0"/>
              <a:t>	public: </a:t>
            </a:r>
          </a:p>
          <a:p>
            <a:r>
              <a:rPr lang="en-US" dirty="0"/>
              <a:t>	</a:t>
            </a:r>
          </a:p>
          <a:p>
            <a:r>
              <a:rPr lang="en-US" dirty="0"/>
              <a:t>	// child class's Constructor </a:t>
            </a:r>
          </a:p>
          <a:p>
            <a:r>
              <a:rPr lang="en-US" dirty="0"/>
              <a:t>	Child() </a:t>
            </a:r>
          </a:p>
          <a:p>
            <a:r>
              <a:rPr lang="en-US" dirty="0"/>
              <a:t>	{ </a:t>
            </a:r>
          </a:p>
          <a:p>
            <a:r>
              <a:rPr lang="en-US" dirty="0"/>
              <a:t>		</a:t>
            </a:r>
            <a:r>
              <a:rPr lang="en-US" dirty="0" err="1"/>
              <a:t>cout</a:t>
            </a:r>
            <a:r>
              <a:rPr lang="en-US" dirty="0"/>
              <a:t> &lt;&lt; "Inside child class" &lt;&lt; </a:t>
            </a:r>
            <a:r>
              <a:rPr lang="en-US" dirty="0" err="1"/>
              <a:t>endl</a:t>
            </a:r>
            <a:r>
              <a:rPr lang="en-US" dirty="0"/>
              <a:t>; </a:t>
            </a:r>
          </a:p>
          <a:p>
            <a:r>
              <a:rPr lang="en-US" dirty="0"/>
              <a:t>	} </a:t>
            </a:r>
          </a:p>
          <a:p>
            <a:r>
              <a:rPr lang="en-US" dirty="0"/>
              <a:t>}; </a:t>
            </a:r>
          </a:p>
          <a:p>
            <a:r>
              <a:rPr lang="en-US" dirty="0"/>
              <a:t>int main() { 	</a:t>
            </a:r>
          </a:p>
          <a:p>
            <a:r>
              <a:rPr lang="en-US" dirty="0"/>
              <a:t>	Child obj1; </a:t>
            </a:r>
          </a:p>
          <a:p>
            <a:r>
              <a:rPr lang="en-US" dirty="0"/>
              <a:t>	return 0; </a:t>
            </a:r>
          </a:p>
          <a:p>
            <a:r>
              <a:rPr lang="en-US" dirty="0"/>
              <a:t>} </a:t>
            </a:r>
          </a:p>
        </p:txBody>
      </p:sp>
    </p:spTree>
    <p:extLst>
      <p:ext uri="{BB962C8B-B14F-4D97-AF65-F5344CB8AC3E}">
        <p14:creationId xmlns:p14="http://schemas.microsoft.com/office/powerpoint/2010/main" val="21040436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5DA19D1-4A27-6C7E-7EDC-A5F6A61BB169}"/>
              </a:ext>
            </a:extLst>
          </p:cNvPr>
          <p:cNvPicPr>
            <a:picLocks noGrp="1" noChangeAspect="1"/>
          </p:cNvPicPr>
          <p:nvPr>
            <p:ph idx="1"/>
          </p:nvPr>
        </p:nvPicPr>
        <p:blipFill>
          <a:blip r:embed="rId2"/>
          <a:stretch>
            <a:fillRect/>
          </a:stretch>
        </p:blipFill>
        <p:spPr>
          <a:xfrm>
            <a:off x="1756589" y="462224"/>
            <a:ext cx="8613309" cy="5958673"/>
          </a:xfrm>
          <a:prstGeom prst="rect">
            <a:avLst/>
          </a:prstGeom>
        </p:spPr>
      </p:pic>
    </p:spTree>
    <p:extLst>
      <p:ext uri="{BB962C8B-B14F-4D97-AF65-F5344CB8AC3E}">
        <p14:creationId xmlns:p14="http://schemas.microsoft.com/office/powerpoint/2010/main" val="34255376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E8DAB-317A-FDE2-5475-1C7ADC56A9C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B6C3150-055B-1216-6F89-22EA0A282A8C}"/>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3715560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D3DE08-798C-DE2D-1360-4D3ABBF82F18}"/>
              </a:ext>
            </a:extLst>
          </p:cNvPr>
          <p:cNvSpPr>
            <a:spLocks noGrp="1"/>
          </p:cNvSpPr>
          <p:nvPr>
            <p:ph idx="1"/>
          </p:nvPr>
        </p:nvSpPr>
        <p:spPr>
          <a:xfrm>
            <a:off x="0" y="0"/>
            <a:ext cx="12192000" cy="6858000"/>
          </a:xfrm>
        </p:spPr>
        <p:txBody>
          <a:bodyPr>
            <a:normAutofit fontScale="62500" lnSpcReduction="20000"/>
          </a:bodyPr>
          <a:lstStyle/>
          <a:p>
            <a:pPr marL="0" indent="0">
              <a:buNone/>
            </a:pPr>
            <a:endParaRPr lang="en-IN" dirty="0"/>
          </a:p>
          <a:p>
            <a:pPr marL="0" indent="0">
              <a:buNone/>
            </a:pPr>
            <a:r>
              <a:rPr lang="en-IN" dirty="0"/>
              <a:t>#include &lt;iostream&gt;</a:t>
            </a:r>
          </a:p>
          <a:p>
            <a:pPr marL="0" indent="0">
              <a:buNone/>
            </a:pPr>
            <a:r>
              <a:rPr lang="en-IN" dirty="0"/>
              <a:t>using namespace std;</a:t>
            </a:r>
          </a:p>
          <a:p>
            <a:pPr marL="0" indent="0">
              <a:buNone/>
            </a:pPr>
            <a:r>
              <a:rPr lang="en-IN" dirty="0"/>
              <a:t> class Box {</a:t>
            </a:r>
          </a:p>
          <a:p>
            <a:pPr marL="0" indent="0">
              <a:buNone/>
            </a:pPr>
            <a:r>
              <a:rPr lang="en-IN" dirty="0"/>
              <a:t>   double length;      // Length of a box</a:t>
            </a:r>
          </a:p>
          <a:p>
            <a:pPr marL="0" indent="0">
              <a:buNone/>
            </a:pPr>
            <a:r>
              <a:rPr lang="en-IN" dirty="0"/>
              <a:t>   double breadth;     // Breadth of a box</a:t>
            </a:r>
          </a:p>
          <a:p>
            <a:pPr marL="0" indent="0">
              <a:buNone/>
            </a:pPr>
            <a:r>
              <a:rPr lang="en-IN" dirty="0"/>
              <a:t>   double height;      // Height of a box</a:t>
            </a:r>
          </a:p>
          <a:p>
            <a:pPr marL="0" indent="0">
              <a:buNone/>
            </a:pPr>
            <a:r>
              <a:rPr lang="en-IN" dirty="0"/>
              <a:t>     public:</a:t>
            </a:r>
          </a:p>
          <a:p>
            <a:pPr marL="0" indent="0">
              <a:buNone/>
            </a:pPr>
            <a:r>
              <a:rPr lang="en-IN" dirty="0"/>
              <a:t> double </a:t>
            </a:r>
            <a:r>
              <a:rPr lang="en-IN" dirty="0" err="1"/>
              <a:t>getVolume</a:t>
            </a:r>
            <a:r>
              <a:rPr lang="en-IN" dirty="0"/>
              <a:t>(void) {</a:t>
            </a:r>
          </a:p>
          <a:p>
            <a:pPr marL="0" indent="0">
              <a:buNone/>
            </a:pPr>
            <a:r>
              <a:rPr lang="en-IN" dirty="0"/>
              <a:t>      return length * breadth * height;</a:t>
            </a:r>
          </a:p>
          <a:p>
            <a:pPr marL="0" indent="0">
              <a:buNone/>
            </a:pPr>
            <a:r>
              <a:rPr lang="en-IN" dirty="0"/>
              <a:t>   }</a:t>
            </a:r>
          </a:p>
          <a:p>
            <a:pPr marL="0" indent="0">
              <a:buNone/>
            </a:pPr>
            <a:r>
              <a:rPr lang="en-IN" dirty="0"/>
              <a:t>   void </a:t>
            </a:r>
            <a:r>
              <a:rPr lang="en-IN" dirty="0" err="1"/>
              <a:t>setLength</a:t>
            </a:r>
            <a:r>
              <a:rPr lang="en-IN" dirty="0"/>
              <a:t>( double </a:t>
            </a:r>
            <a:r>
              <a:rPr lang="en-IN" dirty="0" err="1"/>
              <a:t>len</a:t>
            </a:r>
            <a:r>
              <a:rPr lang="en-IN" dirty="0"/>
              <a:t> ) {</a:t>
            </a:r>
          </a:p>
          <a:p>
            <a:pPr marL="0" indent="0">
              <a:buNone/>
            </a:pPr>
            <a:r>
              <a:rPr lang="en-IN" dirty="0"/>
              <a:t>      length = </a:t>
            </a:r>
            <a:r>
              <a:rPr lang="en-IN" dirty="0" err="1"/>
              <a:t>len</a:t>
            </a:r>
            <a:r>
              <a:rPr lang="en-IN" dirty="0"/>
              <a:t>;</a:t>
            </a:r>
          </a:p>
          <a:p>
            <a:pPr marL="0" indent="0">
              <a:buNone/>
            </a:pPr>
            <a:r>
              <a:rPr lang="en-IN" dirty="0"/>
              <a:t>   }</a:t>
            </a:r>
          </a:p>
          <a:p>
            <a:pPr marL="0" indent="0">
              <a:buNone/>
            </a:pPr>
            <a:r>
              <a:rPr lang="en-IN" dirty="0"/>
              <a:t> void </a:t>
            </a:r>
            <a:r>
              <a:rPr lang="en-IN" dirty="0" err="1"/>
              <a:t>setBreadth</a:t>
            </a:r>
            <a:r>
              <a:rPr lang="en-IN" dirty="0"/>
              <a:t>( double </a:t>
            </a:r>
            <a:r>
              <a:rPr lang="en-IN" dirty="0" err="1"/>
              <a:t>bre</a:t>
            </a:r>
            <a:r>
              <a:rPr lang="en-IN" dirty="0"/>
              <a:t> ) {</a:t>
            </a:r>
          </a:p>
          <a:p>
            <a:pPr marL="0" indent="0">
              <a:buNone/>
            </a:pPr>
            <a:r>
              <a:rPr lang="en-IN" dirty="0"/>
              <a:t>      breadth = </a:t>
            </a:r>
            <a:r>
              <a:rPr lang="en-IN" dirty="0" err="1"/>
              <a:t>bre</a:t>
            </a:r>
            <a:r>
              <a:rPr lang="en-IN" dirty="0"/>
              <a:t>;</a:t>
            </a:r>
          </a:p>
          <a:p>
            <a:pPr marL="0" indent="0">
              <a:buNone/>
            </a:pPr>
            <a:r>
              <a:rPr lang="en-IN" dirty="0"/>
              <a:t>  }</a:t>
            </a:r>
          </a:p>
          <a:p>
            <a:pPr marL="0" indent="0">
              <a:buNone/>
            </a:pPr>
            <a:r>
              <a:rPr lang="en-IN" dirty="0"/>
              <a:t> void </a:t>
            </a:r>
            <a:r>
              <a:rPr lang="en-IN" dirty="0" err="1"/>
              <a:t>setHeight</a:t>
            </a:r>
            <a:r>
              <a:rPr lang="en-IN" dirty="0"/>
              <a:t>( double </a:t>
            </a:r>
            <a:r>
              <a:rPr lang="en-IN" dirty="0" err="1"/>
              <a:t>hei</a:t>
            </a:r>
            <a:r>
              <a:rPr lang="en-IN" dirty="0"/>
              <a:t> ) {</a:t>
            </a:r>
          </a:p>
          <a:p>
            <a:pPr marL="0" indent="0">
              <a:buNone/>
            </a:pPr>
            <a:r>
              <a:rPr lang="en-IN" dirty="0"/>
              <a:t>      height = </a:t>
            </a:r>
            <a:r>
              <a:rPr lang="en-IN" dirty="0" err="1"/>
              <a:t>hei</a:t>
            </a:r>
            <a:r>
              <a:rPr lang="en-IN" dirty="0"/>
              <a:t>;</a:t>
            </a:r>
          </a:p>
          <a:p>
            <a:pPr marL="0" indent="0">
              <a:buNone/>
            </a:pPr>
            <a:r>
              <a:rPr lang="en-IN" dirty="0"/>
              <a:t>   }</a:t>
            </a:r>
          </a:p>
          <a:p>
            <a:pPr marL="0" indent="0">
              <a:buNone/>
            </a:pPr>
            <a:r>
              <a:rPr lang="en-IN" dirty="0"/>
              <a:t>   </a:t>
            </a:r>
          </a:p>
        </p:txBody>
      </p:sp>
      <p:sp>
        <p:nvSpPr>
          <p:cNvPr id="4" name="TextBox 3">
            <a:extLst>
              <a:ext uri="{FF2B5EF4-FFF2-40B4-BE49-F238E27FC236}">
                <a16:creationId xmlns:a16="http://schemas.microsoft.com/office/drawing/2014/main" id="{1BA2D25D-E476-A374-BBB7-992650965537}"/>
              </a:ext>
            </a:extLst>
          </p:cNvPr>
          <p:cNvSpPr txBox="1"/>
          <p:nvPr/>
        </p:nvSpPr>
        <p:spPr>
          <a:xfrm>
            <a:off x="5378245" y="4071116"/>
            <a:ext cx="6813755" cy="2585323"/>
          </a:xfrm>
          <a:prstGeom prst="rect">
            <a:avLst/>
          </a:prstGeom>
          <a:noFill/>
        </p:spPr>
        <p:txBody>
          <a:bodyPr wrap="square" rtlCol="0">
            <a:spAutoFit/>
          </a:bodyPr>
          <a:lstStyle/>
          <a:p>
            <a:r>
              <a:rPr lang="en-IN" dirty="0"/>
              <a:t> // Overload + operator to add two Box objects.</a:t>
            </a:r>
          </a:p>
          <a:p>
            <a:r>
              <a:rPr lang="en-IN" dirty="0"/>
              <a:t>   Box operator+(</a:t>
            </a:r>
            <a:r>
              <a:rPr lang="en-IN" dirty="0" err="1"/>
              <a:t>const</a:t>
            </a:r>
            <a:r>
              <a:rPr lang="en-IN" dirty="0"/>
              <a:t> Box&amp; b) {</a:t>
            </a:r>
          </a:p>
          <a:p>
            <a:r>
              <a:rPr lang="en-IN" dirty="0"/>
              <a:t>      Box </a:t>
            </a:r>
            <a:r>
              <a:rPr lang="en-IN" dirty="0" err="1"/>
              <a:t>box</a:t>
            </a:r>
            <a:r>
              <a:rPr lang="en-IN" dirty="0"/>
              <a:t>;</a:t>
            </a:r>
          </a:p>
          <a:p>
            <a:r>
              <a:rPr lang="en-IN" dirty="0"/>
              <a:t>      </a:t>
            </a:r>
            <a:r>
              <a:rPr lang="en-IN" dirty="0" err="1"/>
              <a:t>box.length</a:t>
            </a:r>
            <a:r>
              <a:rPr lang="en-IN" dirty="0"/>
              <a:t> = this-&gt;length + </a:t>
            </a:r>
            <a:r>
              <a:rPr lang="en-IN" dirty="0" err="1"/>
              <a:t>b.length</a:t>
            </a:r>
            <a:r>
              <a:rPr lang="en-IN" dirty="0"/>
              <a:t>;</a:t>
            </a:r>
          </a:p>
          <a:p>
            <a:r>
              <a:rPr lang="en-IN" dirty="0"/>
              <a:t>      </a:t>
            </a:r>
            <a:r>
              <a:rPr lang="en-IN" dirty="0" err="1"/>
              <a:t>box.breadth</a:t>
            </a:r>
            <a:r>
              <a:rPr lang="en-IN" dirty="0"/>
              <a:t> = this-&gt;breadth + </a:t>
            </a:r>
            <a:r>
              <a:rPr lang="en-IN" dirty="0" err="1"/>
              <a:t>b.breadth</a:t>
            </a:r>
            <a:r>
              <a:rPr lang="en-IN" dirty="0"/>
              <a:t>;</a:t>
            </a:r>
          </a:p>
          <a:p>
            <a:r>
              <a:rPr lang="en-IN" dirty="0"/>
              <a:t>      </a:t>
            </a:r>
            <a:r>
              <a:rPr lang="en-IN" dirty="0" err="1"/>
              <a:t>box.height</a:t>
            </a:r>
            <a:r>
              <a:rPr lang="en-IN" dirty="0"/>
              <a:t> = this-&gt;height + </a:t>
            </a:r>
            <a:r>
              <a:rPr lang="en-IN" dirty="0" err="1"/>
              <a:t>b.height</a:t>
            </a:r>
            <a:r>
              <a:rPr lang="en-IN" dirty="0"/>
              <a:t>;</a:t>
            </a:r>
          </a:p>
          <a:p>
            <a:r>
              <a:rPr lang="en-IN" dirty="0"/>
              <a:t>      return box;</a:t>
            </a:r>
          </a:p>
          <a:p>
            <a:r>
              <a:rPr lang="en-IN" dirty="0"/>
              <a:t>   }</a:t>
            </a:r>
          </a:p>
          <a:p>
            <a:r>
              <a:rPr lang="en-IN" dirty="0"/>
              <a:t>};</a:t>
            </a:r>
          </a:p>
        </p:txBody>
      </p:sp>
      <p:sp>
        <p:nvSpPr>
          <p:cNvPr id="5" name="TextBox 4">
            <a:extLst>
              <a:ext uri="{FF2B5EF4-FFF2-40B4-BE49-F238E27FC236}">
                <a16:creationId xmlns:a16="http://schemas.microsoft.com/office/drawing/2014/main" id="{A537C751-757F-D9D6-7E41-E05137395B07}"/>
              </a:ext>
            </a:extLst>
          </p:cNvPr>
          <p:cNvSpPr txBox="1"/>
          <p:nvPr/>
        </p:nvSpPr>
        <p:spPr>
          <a:xfrm>
            <a:off x="6322142" y="201561"/>
            <a:ext cx="5476568" cy="1077218"/>
          </a:xfrm>
          <a:prstGeom prst="rect">
            <a:avLst/>
          </a:prstGeom>
          <a:noFill/>
        </p:spPr>
        <p:txBody>
          <a:bodyPr wrap="square" rtlCol="0">
            <a:spAutoFit/>
          </a:bodyPr>
          <a:lstStyle/>
          <a:p>
            <a:r>
              <a:rPr lang="en-IN" sz="3200" b="1" dirty="0">
                <a:solidFill>
                  <a:srgbClr val="FF0000"/>
                </a:solidFill>
              </a:rPr>
              <a:t>Example of Binary operator </a:t>
            </a:r>
            <a:r>
              <a:rPr lang="en-IN" sz="3200" b="1" dirty="0" err="1">
                <a:solidFill>
                  <a:srgbClr val="FF0000"/>
                </a:solidFill>
              </a:rPr>
              <a:t>overoading</a:t>
            </a:r>
            <a:endParaRPr lang="en-IN" sz="3200" b="1" dirty="0">
              <a:solidFill>
                <a:srgbClr val="FF0000"/>
              </a:solidFill>
            </a:endParaRPr>
          </a:p>
        </p:txBody>
      </p:sp>
    </p:spTree>
    <p:extLst>
      <p:ext uri="{BB962C8B-B14F-4D97-AF65-F5344CB8AC3E}">
        <p14:creationId xmlns:p14="http://schemas.microsoft.com/office/powerpoint/2010/main" val="1893188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2E3027-BB6F-1B4D-4E2A-5A9CFA82DCA6}"/>
              </a:ext>
            </a:extLst>
          </p:cNvPr>
          <p:cNvSpPr>
            <a:spLocks noGrp="1"/>
          </p:cNvSpPr>
          <p:nvPr>
            <p:ph idx="1"/>
          </p:nvPr>
        </p:nvSpPr>
        <p:spPr>
          <a:xfrm>
            <a:off x="98323" y="147484"/>
            <a:ext cx="11867535" cy="6567948"/>
          </a:xfrm>
        </p:spPr>
        <p:txBody>
          <a:bodyPr>
            <a:normAutofit/>
          </a:bodyPr>
          <a:lstStyle/>
          <a:p>
            <a:pPr marL="0" indent="0">
              <a:buNone/>
            </a:pPr>
            <a:r>
              <a:rPr lang="en-IN" sz="2000" dirty="0"/>
              <a:t>// Main function for the program</a:t>
            </a:r>
          </a:p>
          <a:p>
            <a:pPr marL="0" indent="0">
              <a:buNone/>
            </a:pPr>
            <a:r>
              <a:rPr lang="en-IN" sz="2000" dirty="0"/>
              <a:t>int main() {</a:t>
            </a:r>
          </a:p>
          <a:p>
            <a:pPr marL="0" indent="0">
              <a:buNone/>
            </a:pPr>
            <a:r>
              <a:rPr lang="en-IN" sz="2000" dirty="0"/>
              <a:t>   Box Box1;     // Declare Box1 of type Box</a:t>
            </a:r>
          </a:p>
          <a:p>
            <a:pPr marL="0" indent="0">
              <a:buNone/>
            </a:pPr>
            <a:r>
              <a:rPr lang="en-IN" sz="2000" dirty="0"/>
              <a:t>   Box Box2; // Declare Box2 of type Box</a:t>
            </a:r>
          </a:p>
          <a:p>
            <a:pPr marL="0" indent="0">
              <a:buNone/>
            </a:pPr>
            <a:r>
              <a:rPr lang="en-IN" sz="2000" dirty="0"/>
              <a:t>   Box Box3; // Declare Box3 of type Box</a:t>
            </a:r>
          </a:p>
          <a:p>
            <a:pPr marL="0" indent="0">
              <a:buNone/>
            </a:pPr>
            <a:r>
              <a:rPr lang="en-IN" sz="2000" dirty="0"/>
              <a:t>   double volume = 0.0; // Store the volume of a box here</a:t>
            </a:r>
          </a:p>
          <a:p>
            <a:pPr marL="0" indent="0">
              <a:buNone/>
            </a:pPr>
            <a:r>
              <a:rPr lang="en-IN" sz="2000" dirty="0"/>
              <a:t>    // box 1 specification</a:t>
            </a:r>
          </a:p>
          <a:p>
            <a:pPr marL="0" indent="0">
              <a:buNone/>
            </a:pPr>
            <a:r>
              <a:rPr lang="en-IN" sz="2000" dirty="0"/>
              <a:t>   Box1.setLength(6.0); </a:t>
            </a:r>
          </a:p>
          <a:p>
            <a:pPr marL="0" indent="0">
              <a:buNone/>
            </a:pPr>
            <a:r>
              <a:rPr lang="en-IN" sz="2000" dirty="0"/>
              <a:t>   Box1.setBreadth(7.0); </a:t>
            </a:r>
          </a:p>
          <a:p>
            <a:pPr marL="0" indent="0">
              <a:buNone/>
            </a:pPr>
            <a:r>
              <a:rPr lang="en-IN" sz="2000" dirty="0"/>
              <a:t>   Box1.setHeight(5.0);</a:t>
            </a:r>
          </a:p>
          <a:p>
            <a:pPr marL="0" indent="0">
              <a:buNone/>
            </a:pPr>
            <a:r>
              <a:rPr lang="en-IN" sz="2000" dirty="0"/>
              <a:t>  // box 2 specification</a:t>
            </a:r>
          </a:p>
          <a:p>
            <a:pPr marL="0" indent="0">
              <a:buNone/>
            </a:pPr>
            <a:r>
              <a:rPr lang="en-IN" sz="2000" dirty="0"/>
              <a:t>   Box2.setLength(12.0); </a:t>
            </a:r>
          </a:p>
          <a:p>
            <a:pPr marL="0" indent="0">
              <a:buNone/>
            </a:pPr>
            <a:r>
              <a:rPr lang="en-IN" sz="2000" dirty="0"/>
              <a:t>   Box2.setBreadth(13.0); </a:t>
            </a:r>
          </a:p>
          <a:p>
            <a:pPr marL="0" indent="0">
              <a:buNone/>
            </a:pPr>
            <a:r>
              <a:rPr lang="en-IN" sz="2000" dirty="0"/>
              <a:t>   Box2.setHeight(10.0</a:t>
            </a:r>
            <a:r>
              <a:rPr lang="en-IN" sz="2200" dirty="0"/>
              <a:t>);</a:t>
            </a:r>
          </a:p>
        </p:txBody>
      </p:sp>
      <p:sp>
        <p:nvSpPr>
          <p:cNvPr id="4" name="TextBox 3">
            <a:extLst>
              <a:ext uri="{FF2B5EF4-FFF2-40B4-BE49-F238E27FC236}">
                <a16:creationId xmlns:a16="http://schemas.microsoft.com/office/drawing/2014/main" id="{AB783047-2EC7-59A4-0B60-712EB842DEE4}"/>
              </a:ext>
            </a:extLst>
          </p:cNvPr>
          <p:cNvSpPr txBox="1"/>
          <p:nvPr/>
        </p:nvSpPr>
        <p:spPr>
          <a:xfrm>
            <a:off x="6504040" y="2764572"/>
            <a:ext cx="5776450" cy="4093428"/>
          </a:xfrm>
          <a:prstGeom prst="rect">
            <a:avLst/>
          </a:prstGeom>
          <a:noFill/>
        </p:spPr>
        <p:txBody>
          <a:bodyPr wrap="square" rtlCol="0">
            <a:spAutoFit/>
          </a:bodyPr>
          <a:lstStyle/>
          <a:p>
            <a:r>
              <a:rPr lang="en-IN" sz="2000" dirty="0"/>
              <a:t> // volume of box 1</a:t>
            </a:r>
          </a:p>
          <a:p>
            <a:r>
              <a:rPr lang="en-IN" sz="2000" dirty="0"/>
              <a:t>   volume = Box1.getVolume();</a:t>
            </a:r>
          </a:p>
          <a:p>
            <a:r>
              <a:rPr lang="en-IN" sz="2000" dirty="0"/>
              <a:t>   </a:t>
            </a:r>
            <a:r>
              <a:rPr lang="en-IN" sz="2000" dirty="0" err="1"/>
              <a:t>cout</a:t>
            </a:r>
            <a:r>
              <a:rPr lang="en-IN" sz="2000" dirty="0"/>
              <a:t> &lt;&lt; "Volume of Box1 : " &lt;&lt; volume &lt;&lt;</a:t>
            </a:r>
            <a:r>
              <a:rPr lang="en-IN" sz="2000" dirty="0" err="1"/>
              <a:t>endl</a:t>
            </a:r>
            <a:r>
              <a:rPr lang="en-IN" sz="2000" dirty="0"/>
              <a:t>;</a:t>
            </a:r>
          </a:p>
          <a:p>
            <a:r>
              <a:rPr lang="en-IN" sz="2000" dirty="0"/>
              <a:t> // volume of box 2</a:t>
            </a:r>
          </a:p>
          <a:p>
            <a:r>
              <a:rPr lang="en-IN" sz="2000" dirty="0"/>
              <a:t>   volume = Box2.getVolume();</a:t>
            </a:r>
          </a:p>
          <a:p>
            <a:r>
              <a:rPr lang="en-IN" sz="2000" dirty="0"/>
              <a:t>   </a:t>
            </a:r>
            <a:r>
              <a:rPr lang="en-IN" sz="2000" dirty="0" err="1"/>
              <a:t>cout</a:t>
            </a:r>
            <a:r>
              <a:rPr lang="en-IN" sz="2000" dirty="0"/>
              <a:t> &lt;&lt; "Volume of Box2 : " &lt;&lt; volume &lt;&lt;</a:t>
            </a:r>
            <a:r>
              <a:rPr lang="en-IN" sz="2000" dirty="0" err="1"/>
              <a:t>endl</a:t>
            </a:r>
            <a:r>
              <a:rPr lang="en-IN" sz="2000" dirty="0"/>
              <a:t>;</a:t>
            </a:r>
          </a:p>
          <a:p>
            <a:r>
              <a:rPr lang="en-IN" sz="2000" dirty="0"/>
              <a:t>  // Add two object as follows:</a:t>
            </a:r>
          </a:p>
          <a:p>
            <a:r>
              <a:rPr lang="en-IN" sz="2000" dirty="0"/>
              <a:t>   Box3 = Box1 + Box2;</a:t>
            </a:r>
          </a:p>
          <a:p>
            <a:r>
              <a:rPr lang="en-IN" sz="2000" dirty="0"/>
              <a:t> // volume of box 3</a:t>
            </a:r>
          </a:p>
          <a:p>
            <a:r>
              <a:rPr lang="en-IN" sz="2000" dirty="0"/>
              <a:t>   volume = Box3.getVolume();</a:t>
            </a:r>
          </a:p>
          <a:p>
            <a:r>
              <a:rPr lang="en-IN" sz="2000" dirty="0"/>
              <a:t>   </a:t>
            </a:r>
            <a:r>
              <a:rPr lang="en-IN" sz="2000" dirty="0" err="1"/>
              <a:t>cout</a:t>
            </a:r>
            <a:r>
              <a:rPr lang="en-IN" sz="2000" dirty="0"/>
              <a:t> &lt;&lt; "Volume of Box3 : " &lt;&lt; volume &lt;&lt;</a:t>
            </a:r>
            <a:r>
              <a:rPr lang="en-IN" sz="2000" dirty="0" err="1"/>
              <a:t>endl</a:t>
            </a:r>
            <a:r>
              <a:rPr lang="en-IN" sz="2000" dirty="0"/>
              <a:t>;</a:t>
            </a:r>
          </a:p>
          <a:p>
            <a:r>
              <a:rPr lang="en-IN" sz="2000" dirty="0"/>
              <a:t>return 0;</a:t>
            </a:r>
          </a:p>
          <a:p>
            <a:r>
              <a:rPr lang="en-IN" sz="2000" dirty="0"/>
              <a:t>}</a:t>
            </a:r>
          </a:p>
        </p:txBody>
      </p:sp>
      <p:sp>
        <p:nvSpPr>
          <p:cNvPr id="5" name="TextBox 4">
            <a:extLst>
              <a:ext uri="{FF2B5EF4-FFF2-40B4-BE49-F238E27FC236}">
                <a16:creationId xmlns:a16="http://schemas.microsoft.com/office/drawing/2014/main" id="{BAC84350-45B3-AF85-2640-A93B3AA4C703}"/>
              </a:ext>
            </a:extLst>
          </p:cNvPr>
          <p:cNvSpPr txBox="1"/>
          <p:nvPr/>
        </p:nvSpPr>
        <p:spPr>
          <a:xfrm>
            <a:off x="8681884" y="452284"/>
            <a:ext cx="3283974" cy="523220"/>
          </a:xfrm>
          <a:prstGeom prst="rect">
            <a:avLst/>
          </a:prstGeom>
          <a:noFill/>
        </p:spPr>
        <p:txBody>
          <a:bodyPr wrap="square" rtlCol="0">
            <a:spAutoFit/>
          </a:bodyPr>
          <a:lstStyle/>
          <a:p>
            <a:r>
              <a:rPr lang="en-IN" sz="2800" b="1" dirty="0">
                <a:solidFill>
                  <a:srgbClr val="FF0000"/>
                </a:solidFill>
              </a:rPr>
              <a:t>Continued…</a:t>
            </a:r>
          </a:p>
        </p:txBody>
      </p:sp>
    </p:spTree>
    <p:extLst>
      <p:ext uri="{BB962C8B-B14F-4D97-AF65-F5344CB8AC3E}">
        <p14:creationId xmlns:p14="http://schemas.microsoft.com/office/powerpoint/2010/main" val="2894849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DA320-839F-ECE4-19A7-EC372C33C8EA}"/>
              </a:ext>
            </a:extLst>
          </p:cNvPr>
          <p:cNvSpPr>
            <a:spLocks noGrp="1"/>
          </p:cNvSpPr>
          <p:nvPr>
            <p:ph type="title"/>
          </p:nvPr>
        </p:nvSpPr>
        <p:spPr>
          <a:xfrm>
            <a:off x="108154" y="294969"/>
            <a:ext cx="12192000" cy="681036"/>
          </a:xfrm>
        </p:spPr>
        <p:txBody>
          <a:bodyPr>
            <a:normAutofit/>
          </a:bodyPr>
          <a:lstStyle/>
          <a:p>
            <a:r>
              <a:rPr lang="en-US" sz="4000" b="1" dirty="0"/>
              <a:t>Data conversion</a:t>
            </a:r>
            <a:endParaRPr lang="en-IN" sz="4000" b="1" dirty="0"/>
          </a:p>
        </p:txBody>
      </p:sp>
      <p:sp>
        <p:nvSpPr>
          <p:cNvPr id="3" name="Content Placeholder 2">
            <a:extLst>
              <a:ext uri="{FF2B5EF4-FFF2-40B4-BE49-F238E27FC236}">
                <a16:creationId xmlns:a16="http://schemas.microsoft.com/office/drawing/2014/main" id="{66992491-2A83-C472-EA09-46A232BF2CDB}"/>
              </a:ext>
            </a:extLst>
          </p:cNvPr>
          <p:cNvSpPr>
            <a:spLocks noGrp="1"/>
          </p:cNvSpPr>
          <p:nvPr>
            <p:ph idx="1"/>
          </p:nvPr>
        </p:nvSpPr>
        <p:spPr>
          <a:xfrm>
            <a:off x="108154" y="1592826"/>
            <a:ext cx="11916697" cy="5265173"/>
          </a:xfrm>
        </p:spPr>
        <p:txBody>
          <a:bodyPr>
            <a:normAutofit/>
          </a:bodyPr>
          <a:lstStyle/>
          <a:p>
            <a:r>
              <a:rPr lang="en-US" sz="2600" dirty="0"/>
              <a:t>There can be 3 types of situations that may come in the data conversion between incompatible data types:</a:t>
            </a:r>
          </a:p>
          <a:p>
            <a:r>
              <a:rPr lang="en-US" sz="2600" b="1" i="0" dirty="0">
                <a:solidFill>
                  <a:srgbClr val="273239"/>
                </a:solidFill>
                <a:effectLst/>
                <a:highlight>
                  <a:srgbClr val="FFFFFF"/>
                </a:highlight>
              </a:rPr>
              <a:t>Conversion of </a:t>
            </a:r>
            <a:r>
              <a:rPr lang="en-US" sz="2600" b="1" i="0" dirty="0">
                <a:effectLst/>
                <a:highlight>
                  <a:srgbClr val="FFFFFF"/>
                </a:highlight>
              </a:rPr>
              <a:t>primitive data type</a:t>
            </a:r>
            <a:r>
              <a:rPr lang="en-US" sz="2600" b="1" i="0" dirty="0">
                <a:solidFill>
                  <a:srgbClr val="273239"/>
                </a:solidFill>
                <a:effectLst/>
                <a:highlight>
                  <a:srgbClr val="FFFFFF"/>
                </a:highlight>
              </a:rPr>
              <a:t> to user-defined type:</a:t>
            </a:r>
            <a:r>
              <a:rPr lang="en-US" sz="2600" b="0" i="0" dirty="0">
                <a:solidFill>
                  <a:srgbClr val="273239"/>
                </a:solidFill>
                <a:effectLst/>
                <a:highlight>
                  <a:srgbClr val="FFFFFF"/>
                </a:highlight>
              </a:rPr>
              <a:t> To perform this conversion, the idea is to use the </a:t>
            </a:r>
            <a:r>
              <a:rPr lang="en-US" sz="2600" b="0" i="0" dirty="0">
                <a:effectLst/>
                <a:highlight>
                  <a:srgbClr val="FFFFFF"/>
                </a:highlight>
              </a:rPr>
              <a:t>constructor</a:t>
            </a:r>
            <a:r>
              <a:rPr lang="en-US" sz="2600" b="0" i="0" dirty="0">
                <a:solidFill>
                  <a:srgbClr val="273239"/>
                </a:solidFill>
                <a:effectLst/>
                <a:highlight>
                  <a:srgbClr val="FFFFFF"/>
                </a:highlight>
              </a:rPr>
              <a:t> to perform type conversion during the </a:t>
            </a:r>
            <a:r>
              <a:rPr lang="en-US" sz="2600" b="0" i="0" dirty="0">
                <a:effectLst/>
                <a:highlight>
                  <a:srgbClr val="FFFFFF"/>
                </a:highlight>
              </a:rPr>
              <a:t>object creation</a:t>
            </a:r>
            <a:r>
              <a:rPr lang="en-US" sz="2600" b="0" i="0" dirty="0">
                <a:solidFill>
                  <a:srgbClr val="273239"/>
                </a:solidFill>
                <a:effectLst/>
                <a:highlight>
                  <a:srgbClr val="FFFFFF"/>
                </a:highlight>
              </a:rPr>
              <a:t>. </a:t>
            </a:r>
          </a:p>
          <a:p>
            <a:r>
              <a:rPr lang="en-US" sz="2600" b="1" i="0" dirty="0">
                <a:effectLst/>
                <a:highlight>
                  <a:srgbClr val="FFFFFF"/>
                </a:highlight>
              </a:rPr>
              <a:t>Conversion of class object to primitive data type :  </a:t>
            </a:r>
            <a:r>
              <a:rPr lang="en-US" sz="2600" b="0" i="0" dirty="0">
                <a:effectLst/>
                <a:highlight>
                  <a:srgbClr val="FFFFFF"/>
                </a:highlight>
              </a:rPr>
              <a:t>In this conversion, the </a:t>
            </a:r>
            <a:r>
              <a:rPr lang="en-US" sz="2600" b="1" i="0" dirty="0">
                <a:effectLst/>
                <a:highlight>
                  <a:srgbClr val="FFFFFF"/>
                </a:highlight>
              </a:rPr>
              <a:t>from</a:t>
            </a:r>
            <a:r>
              <a:rPr lang="en-US" sz="2600" b="0" i="0" dirty="0">
                <a:effectLst/>
                <a:highlight>
                  <a:srgbClr val="FFFFFF"/>
                </a:highlight>
              </a:rPr>
              <a:t> type is a class object and the </a:t>
            </a:r>
            <a:r>
              <a:rPr lang="en-US" sz="2600" b="1" i="0" dirty="0">
                <a:effectLst/>
                <a:highlight>
                  <a:srgbClr val="FFFFFF"/>
                </a:highlight>
              </a:rPr>
              <a:t>to</a:t>
            </a:r>
            <a:r>
              <a:rPr lang="en-US" sz="2600" b="0" i="0" dirty="0">
                <a:effectLst/>
                <a:highlight>
                  <a:srgbClr val="FFFFFF"/>
                </a:highlight>
              </a:rPr>
              <a:t> type is primitive data type. The normal form of an overloaded casting operator function, also known as a conversion function. </a:t>
            </a:r>
            <a:endParaRPr lang="en-US" sz="2600" dirty="0">
              <a:highlight>
                <a:srgbClr val="FFFFFF"/>
              </a:highlight>
            </a:endParaRPr>
          </a:p>
          <a:p>
            <a:pPr algn="l" rtl="0" fontAlgn="base"/>
            <a:r>
              <a:rPr lang="en-US" sz="2600" b="1" i="0" dirty="0">
                <a:solidFill>
                  <a:srgbClr val="273239"/>
                </a:solidFill>
                <a:effectLst/>
                <a:highlight>
                  <a:srgbClr val="FFFFFF"/>
                </a:highlight>
              </a:rPr>
              <a:t>Conversion of one class type to another class type:</a:t>
            </a:r>
            <a:r>
              <a:rPr lang="en-US" sz="2600" b="0" i="0" dirty="0">
                <a:solidFill>
                  <a:srgbClr val="273239"/>
                </a:solidFill>
                <a:effectLst/>
                <a:highlight>
                  <a:srgbClr val="FFFFFF"/>
                </a:highlight>
              </a:rPr>
              <a:t> In this type, one class type is converted into another class type. It can be done  in 2 ways :</a:t>
            </a:r>
          </a:p>
          <a:p>
            <a:pPr algn="l" rtl="0" fontAlgn="base"/>
            <a:r>
              <a:rPr lang="en-US" sz="2600" b="0" i="0" dirty="0">
                <a:solidFill>
                  <a:srgbClr val="273239"/>
                </a:solidFill>
                <a:effectLst/>
                <a:highlight>
                  <a:srgbClr val="FFFFFF"/>
                </a:highlight>
              </a:rPr>
              <a:t>1.Using constructor</a:t>
            </a:r>
          </a:p>
          <a:p>
            <a:pPr algn="l" rtl="0" fontAlgn="base"/>
            <a:r>
              <a:rPr lang="en-US" sz="2600" b="0" i="0" dirty="0">
                <a:solidFill>
                  <a:srgbClr val="273239"/>
                </a:solidFill>
                <a:effectLst/>
                <a:highlight>
                  <a:srgbClr val="FFFFFF"/>
                </a:highlight>
              </a:rPr>
              <a:t>2.Using Overloading casting operator</a:t>
            </a:r>
          </a:p>
          <a:p>
            <a:endParaRPr lang="en-IN" sz="2600" dirty="0"/>
          </a:p>
        </p:txBody>
      </p:sp>
    </p:spTree>
    <p:extLst>
      <p:ext uri="{BB962C8B-B14F-4D97-AF65-F5344CB8AC3E}">
        <p14:creationId xmlns:p14="http://schemas.microsoft.com/office/powerpoint/2010/main" val="718407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213DCF-6DD8-1B4F-B8E0-B4BC30048064}"/>
              </a:ext>
            </a:extLst>
          </p:cNvPr>
          <p:cNvSpPr>
            <a:spLocks noGrp="1"/>
          </p:cNvSpPr>
          <p:nvPr>
            <p:ph idx="1"/>
          </p:nvPr>
        </p:nvSpPr>
        <p:spPr>
          <a:xfrm>
            <a:off x="108156" y="78658"/>
            <a:ext cx="11897032" cy="6636774"/>
          </a:xfrm>
        </p:spPr>
        <p:txBody>
          <a:bodyPr>
            <a:normAutofit fontScale="40000" lnSpcReduction="20000"/>
          </a:bodyPr>
          <a:lstStyle/>
          <a:p>
            <a:pPr marL="0" indent="0">
              <a:buNone/>
            </a:pPr>
            <a:r>
              <a:rPr lang="en-US" sz="4000" dirty="0"/>
              <a:t>#include &lt;bits/</a:t>
            </a:r>
            <a:r>
              <a:rPr lang="en-US" sz="4000" dirty="0" err="1"/>
              <a:t>stdc</a:t>
            </a:r>
            <a:r>
              <a:rPr lang="en-US" sz="4000" dirty="0"/>
              <a:t>++.h&gt;</a:t>
            </a:r>
          </a:p>
          <a:p>
            <a:pPr marL="0" indent="0">
              <a:buNone/>
            </a:pPr>
            <a:r>
              <a:rPr lang="en-US" sz="4000" dirty="0"/>
              <a:t>using namespace std;</a:t>
            </a:r>
          </a:p>
          <a:p>
            <a:pPr marL="0" indent="0">
              <a:buNone/>
            </a:pPr>
            <a:r>
              <a:rPr lang="en-US" sz="4000" dirty="0"/>
              <a:t>// Time Class</a:t>
            </a:r>
          </a:p>
          <a:p>
            <a:pPr marL="0" indent="0">
              <a:buNone/>
            </a:pPr>
            <a:r>
              <a:rPr lang="en-US" sz="4000" dirty="0"/>
              <a:t>class Time {</a:t>
            </a:r>
          </a:p>
          <a:p>
            <a:pPr marL="0" indent="0">
              <a:buNone/>
            </a:pPr>
            <a:r>
              <a:rPr lang="en-US" sz="4000" dirty="0"/>
              <a:t>	int hour;</a:t>
            </a:r>
          </a:p>
          <a:p>
            <a:pPr marL="0" indent="0">
              <a:buNone/>
            </a:pPr>
            <a:r>
              <a:rPr lang="en-US" sz="4000" dirty="0"/>
              <a:t>	int mins;</a:t>
            </a:r>
          </a:p>
          <a:p>
            <a:pPr marL="0" indent="0">
              <a:buNone/>
            </a:pPr>
            <a:r>
              <a:rPr lang="en-US" sz="4000" dirty="0"/>
              <a:t>public:</a:t>
            </a:r>
          </a:p>
          <a:p>
            <a:pPr marL="0" indent="0">
              <a:buNone/>
            </a:pPr>
            <a:r>
              <a:rPr lang="en-US" sz="4000" dirty="0"/>
              <a:t>	// Default Constructor</a:t>
            </a:r>
          </a:p>
          <a:p>
            <a:pPr marL="0" indent="0">
              <a:buNone/>
            </a:pPr>
            <a:r>
              <a:rPr lang="en-US" sz="4000" dirty="0"/>
              <a:t>	Time()</a:t>
            </a:r>
          </a:p>
          <a:p>
            <a:pPr marL="0" indent="0">
              <a:buNone/>
            </a:pPr>
            <a:r>
              <a:rPr lang="en-US" sz="4000" dirty="0"/>
              <a:t>	{</a:t>
            </a:r>
          </a:p>
          <a:p>
            <a:pPr marL="0" indent="0">
              <a:buNone/>
            </a:pPr>
            <a:r>
              <a:rPr lang="en-US" sz="4000" dirty="0"/>
              <a:t>		hour = 0; mins = 0;</a:t>
            </a:r>
          </a:p>
          <a:p>
            <a:pPr marL="0" indent="0">
              <a:buNone/>
            </a:pPr>
            <a:r>
              <a:rPr lang="en-US" sz="4000" dirty="0"/>
              <a:t>	}</a:t>
            </a:r>
          </a:p>
          <a:p>
            <a:pPr marL="0" indent="0">
              <a:buNone/>
            </a:pPr>
            <a:r>
              <a:rPr lang="en-US" sz="4000" dirty="0"/>
              <a:t>	Time(int t)</a:t>
            </a:r>
          </a:p>
          <a:p>
            <a:pPr marL="0" indent="0">
              <a:buNone/>
            </a:pPr>
            <a:r>
              <a:rPr lang="en-US" sz="4000" dirty="0"/>
              <a:t>	{</a:t>
            </a:r>
          </a:p>
          <a:p>
            <a:pPr marL="0" indent="0">
              <a:buNone/>
            </a:pPr>
            <a:r>
              <a:rPr lang="en-US" sz="4000" dirty="0"/>
              <a:t>		hour = t / 60;</a:t>
            </a:r>
          </a:p>
          <a:p>
            <a:pPr marL="0" indent="0">
              <a:buNone/>
            </a:pPr>
            <a:r>
              <a:rPr lang="en-US" sz="4000" dirty="0"/>
              <a:t>		mins = t % 60;</a:t>
            </a:r>
          </a:p>
          <a:p>
            <a:pPr marL="0" indent="0">
              <a:buNone/>
            </a:pPr>
            <a:r>
              <a:rPr lang="en-US" sz="4000" dirty="0"/>
              <a:t>	}</a:t>
            </a:r>
          </a:p>
          <a:p>
            <a:pPr marL="0" indent="0">
              <a:buNone/>
            </a:pPr>
            <a:r>
              <a:rPr lang="en-US" sz="4000" dirty="0"/>
              <a:t>		void Display()</a:t>
            </a:r>
          </a:p>
          <a:p>
            <a:pPr marL="0" indent="0">
              <a:buNone/>
            </a:pPr>
            <a:r>
              <a:rPr lang="en-US" sz="4000" dirty="0"/>
              <a:t>	{</a:t>
            </a:r>
          </a:p>
          <a:p>
            <a:pPr marL="0" indent="0">
              <a:buNone/>
            </a:pPr>
            <a:r>
              <a:rPr lang="en-US" sz="4000" dirty="0"/>
              <a:t>		</a:t>
            </a:r>
            <a:r>
              <a:rPr lang="en-US" sz="4000" dirty="0" err="1"/>
              <a:t>cout</a:t>
            </a:r>
            <a:r>
              <a:rPr lang="en-US" sz="4000" dirty="0"/>
              <a:t> &lt;&lt; "Time = " &lt;&lt; hour&lt;&lt; " </a:t>
            </a:r>
            <a:r>
              <a:rPr lang="en-US" sz="4000" dirty="0" err="1"/>
              <a:t>hrs</a:t>
            </a:r>
            <a:r>
              <a:rPr lang="en-US" sz="4000" dirty="0"/>
              <a:t> and "&lt;&lt; mins &lt;&lt; " mins\n";</a:t>
            </a:r>
          </a:p>
          <a:p>
            <a:pPr marL="0" indent="0">
              <a:buNone/>
            </a:pPr>
            <a:r>
              <a:rPr lang="en-US" sz="4000" dirty="0"/>
              <a:t>	}</a:t>
            </a:r>
          </a:p>
          <a:p>
            <a:pPr marL="0" indent="0">
              <a:buNone/>
            </a:pPr>
            <a:r>
              <a:rPr lang="en-US" sz="4000" dirty="0"/>
              <a:t>};</a:t>
            </a:r>
          </a:p>
          <a:p>
            <a:endParaRPr lang="en-US" dirty="0"/>
          </a:p>
          <a:p>
            <a:pPr marL="0" indent="0">
              <a:buNone/>
            </a:pPr>
            <a:endParaRPr lang="en-IN" dirty="0"/>
          </a:p>
        </p:txBody>
      </p:sp>
      <p:sp>
        <p:nvSpPr>
          <p:cNvPr id="4" name="TextBox 3">
            <a:extLst>
              <a:ext uri="{FF2B5EF4-FFF2-40B4-BE49-F238E27FC236}">
                <a16:creationId xmlns:a16="http://schemas.microsoft.com/office/drawing/2014/main" id="{EE54347F-4620-92AB-E7CF-B14768ED526C}"/>
              </a:ext>
            </a:extLst>
          </p:cNvPr>
          <p:cNvSpPr txBox="1"/>
          <p:nvPr/>
        </p:nvSpPr>
        <p:spPr>
          <a:xfrm>
            <a:off x="7865808" y="2241755"/>
            <a:ext cx="4070554" cy="3970318"/>
          </a:xfrm>
          <a:prstGeom prst="rect">
            <a:avLst/>
          </a:prstGeom>
          <a:noFill/>
        </p:spPr>
        <p:txBody>
          <a:bodyPr wrap="square" rtlCol="0">
            <a:spAutoFit/>
          </a:bodyPr>
          <a:lstStyle/>
          <a:p>
            <a:r>
              <a:rPr lang="en-US" dirty="0"/>
              <a:t>// Driver Code</a:t>
            </a:r>
          </a:p>
          <a:p>
            <a:r>
              <a:rPr lang="en-US" dirty="0"/>
              <a:t>int main()</a:t>
            </a:r>
          </a:p>
          <a:p>
            <a:r>
              <a:rPr lang="en-US" dirty="0"/>
              <a:t>{</a:t>
            </a:r>
          </a:p>
          <a:p>
            <a:r>
              <a:rPr lang="en-US" dirty="0"/>
              <a:t>	// Object of Time class</a:t>
            </a:r>
          </a:p>
          <a:p>
            <a:r>
              <a:rPr lang="en-US" dirty="0"/>
              <a:t>	Time T1;</a:t>
            </a:r>
          </a:p>
          <a:p>
            <a:r>
              <a:rPr lang="en-US" dirty="0"/>
              <a:t>	int dur = 95;</a:t>
            </a:r>
          </a:p>
          <a:p>
            <a:endParaRPr lang="en-US" dirty="0"/>
          </a:p>
          <a:p>
            <a:r>
              <a:rPr lang="en-US" dirty="0"/>
              <a:t>	// Conversion of int type to</a:t>
            </a:r>
          </a:p>
          <a:p>
            <a:r>
              <a:rPr lang="en-US" dirty="0"/>
              <a:t>	// class type</a:t>
            </a:r>
          </a:p>
          <a:p>
            <a:r>
              <a:rPr lang="en-US" dirty="0"/>
              <a:t>	T1 = dur;</a:t>
            </a:r>
          </a:p>
          <a:p>
            <a:r>
              <a:rPr lang="en-US" dirty="0"/>
              <a:t>	T1.Display();</a:t>
            </a:r>
          </a:p>
          <a:p>
            <a:endParaRPr lang="en-US" dirty="0"/>
          </a:p>
          <a:p>
            <a:r>
              <a:rPr lang="en-US" dirty="0"/>
              <a:t>	return 0;</a:t>
            </a:r>
          </a:p>
          <a:p>
            <a:r>
              <a:rPr lang="en-US" dirty="0"/>
              <a:t>}</a:t>
            </a:r>
          </a:p>
        </p:txBody>
      </p:sp>
      <p:sp>
        <p:nvSpPr>
          <p:cNvPr id="5" name="TextBox 4">
            <a:extLst>
              <a:ext uri="{FF2B5EF4-FFF2-40B4-BE49-F238E27FC236}">
                <a16:creationId xmlns:a16="http://schemas.microsoft.com/office/drawing/2014/main" id="{F3B4CAB5-42AE-39E7-F342-97A4FD17AABA}"/>
              </a:ext>
            </a:extLst>
          </p:cNvPr>
          <p:cNvSpPr txBox="1"/>
          <p:nvPr/>
        </p:nvSpPr>
        <p:spPr>
          <a:xfrm>
            <a:off x="2763297" y="49161"/>
            <a:ext cx="8946922" cy="954107"/>
          </a:xfrm>
          <a:prstGeom prst="rect">
            <a:avLst/>
          </a:prstGeom>
          <a:noFill/>
        </p:spPr>
        <p:txBody>
          <a:bodyPr wrap="square" rtlCol="0">
            <a:spAutoFit/>
          </a:bodyPr>
          <a:lstStyle/>
          <a:p>
            <a:r>
              <a:rPr lang="en-US" sz="2800" b="1" dirty="0">
                <a:solidFill>
                  <a:srgbClr val="FF0000"/>
                </a:solidFill>
              </a:rPr>
              <a:t>Below is the example to convert primary data type to user-defined data type:</a:t>
            </a:r>
          </a:p>
        </p:txBody>
      </p:sp>
    </p:spTree>
    <p:extLst>
      <p:ext uri="{BB962C8B-B14F-4D97-AF65-F5344CB8AC3E}">
        <p14:creationId xmlns:p14="http://schemas.microsoft.com/office/powerpoint/2010/main" val="397406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15652-F855-3311-3315-90415A49C299}"/>
              </a:ext>
            </a:extLst>
          </p:cNvPr>
          <p:cNvSpPr>
            <a:spLocks noGrp="1"/>
          </p:cNvSpPr>
          <p:nvPr>
            <p:ph type="title"/>
          </p:nvPr>
        </p:nvSpPr>
        <p:spPr>
          <a:xfrm>
            <a:off x="108155" y="88491"/>
            <a:ext cx="12083845" cy="894735"/>
          </a:xfrm>
        </p:spPr>
        <p:txBody>
          <a:bodyPr>
            <a:normAutofit/>
          </a:bodyPr>
          <a:lstStyle/>
          <a:p>
            <a:r>
              <a:rPr lang="en-US" sz="4000" b="1" i="0" dirty="0">
                <a:solidFill>
                  <a:srgbClr val="FF0000"/>
                </a:solidFill>
                <a:effectLst/>
                <a:highlight>
                  <a:srgbClr val="FFFFFF"/>
                </a:highlight>
                <a:latin typeface="+mn-lt"/>
              </a:rPr>
              <a:t>Conversion of class object to primitive data type:</a:t>
            </a:r>
            <a:endParaRPr lang="en-IN" sz="4000" dirty="0">
              <a:solidFill>
                <a:srgbClr val="FF0000"/>
              </a:solidFill>
              <a:latin typeface="+mn-lt"/>
            </a:endParaRPr>
          </a:p>
        </p:txBody>
      </p:sp>
      <p:sp>
        <p:nvSpPr>
          <p:cNvPr id="3" name="Content Placeholder 2">
            <a:extLst>
              <a:ext uri="{FF2B5EF4-FFF2-40B4-BE49-F238E27FC236}">
                <a16:creationId xmlns:a16="http://schemas.microsoft.com/office/drawing/2014/main" id="{5F099DDC-5403-EF8D-85CE-D5173465AB69}"/>
              </a:ext>
            </a:extLst>
          </p:cNvPr>
          <p:cNvSpPr>
            <a:spLocks noGrp="1"/>
          </p:cNvSpPr>
          <p:nvPr>
            <p:ph idx="1"/>
          </p:nvPr>
        </p:nvSpPr>
        <p:spPr/>
        <p:txBody>
          <a:bodyPr/>
          <a:lstStyle/>
          <a:p>
            <a:r>
              <a:rPr lang="en-IN" b="1" dirty="0"/>
              <a:t>Syntax:</a:t>
            </a:r>
          </a:p>
          <a:p>
            <a:pPr marL="0" indent="0">
              <a:buNone/>
            </a:pPr>
            <a:r>
              <a:rPr lang="en-IN" dirty="0"/>
              <a:t>operator </a:t>
            </a:r>
            <a:r>
              <a:rPr lang="en-IN" dirty="0" err="1"/>
              <a:t>typename</a:t>
            </a:r>
            <a:r>
              <a:rPr lang="en-IN" dirty="0"/>
              <a:t>()</a:t>
            </a:r>
          </a:p>
          <a:p>
            <a:pPr marL="0" indent="0">
              <a:buNone/>
            </a:pPr>
            <a:r>
              <a:rPr lang="en-IN" dirty="0"/>
              <a:t>{</a:t>
            </a:r>
          </a:p>
          <a:p>
            <a:pPr marL="0" indent="0">
              <a:buNone/>
            </a:pPr>
            <a:r>
              <a:rPr lang="en-IN" dirty="0"/>
              <a:t>   // Code</a:t>
            </a:r>
          </a:p>
          <a:p>
            <a:pPr marL="0" indent="0">
              <a:buNone/>
            </a:pPr>
            <a:r>
              <a:rPr lang="en-IN" dirty="0"/>
              <a:t>}</a:t>
            </a:r>
          </a:p>
          <a:p>
            <a:pPr marL="0" indent="0">
              <a:buNone/>
            </a:pPr>
            <a:r>
              <a:rPr lang="en-IN" dirty="0" err="1"/>
              <a:t>Typename</a:t>
            </a:r>
            <a:r>
              <a:rPr lang="en-IN" dirty="0"/>
              <a:t>()- data type in which we want to convert it </a:t>
            </a:r>
          </a:p>
        </p:txBody>
      </p:sp>
    </p:spTree>
    <p:extLst>
      <p:ext uri="{BB962C8B-B14F-4D97-AF65-F5344CB8AC3E}">
        <p14:creationId xmlns:p14="http://schemas.microsoft.com/office/powerpoint/2010/main" val="7381529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1225</TotalTime>
  <Words>4465</Words>
  <Application>Microsoft Office PowerPoint</Application>
  <PresentationFormat>Widescreen</PresentationFormat>
  <Paragraphs>796</Paragraphs>
  <Slides>42</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42</vt:i4>
      </vt:variant>
    </vt:vector>
  </HeadingPairs>
  <TitlesOfParts>
    <vt:vector size="46" baseType="lpstr">
      <vt:lpstr>Arial</vt:lpstr>
      <vt:lpstr>Calibri</vt:lpstr>
      <vt:lpstr>Calibri Light</vt:lpstr>
      <vt:lpstr>Office Theme</vt:lpstr>
      <vt:lpstr>UNIT-3 Operator Overloading and Inheritance</vt:lpstr>
      <vt:lpstr>PowerPoint Presentation</vt:lpstr>
      <vt:lpstr>PowerPoint Presentation</vt:lpstr>
      <vt:lpstr>PowerPoint Presentation</vt:lpstr>
      <vt:lpstr>PowerPoint Presentation</vt:lpstr>
      <vt:lpstr>PowerPoint Presentation</vt:lpstr>
      <vt:lpstr>Data conversion</vt:lpstr>
      <vt:lpstr>PowerPoint Presentation</vt:lpstr>
      <vt:lpstr>Conversion of class object to primitive data type:</vt:lpstr>
      <vt:lpstr>PowerPoint Presentation</vt:lpstr>
      <vt:lpstr>Conversion of one class type to another class type: </vt:lpstr>
      <vt:lpstr>PowerPoint Presentation</vt:lpstr>
      <vt:lpstr>PowerPoint Presentation</vt:lpstr>
      <vt:lpstr>Inheritance in C++</vt:lpstr>
      <vt:lpstr>Why do we use need inheritance????????</vt:lpstr>
      <vt:lpstr>Creating derived class:</vt:lpstr>
      <vt:lpstr>PowerPoint Presentation</vt:lpstr>
      <vt:lpstr> Example: define member function without argument within the class and outside the class</vt:lpstr>
      <vt:lpstr>PowerPoint Presentation</vt:lpstr>
      <vt:lpstr> define member function with argument outside the class </vt:lpstr>
      <vt:lpstr>PowerPoint Presentation</vt:lpstr>
      <vt:lpstr> C++ program to demonstrate implementation of Inheritance </vt:lpstr>
      <vt:lpstr> Modes of Inheritance: There are 3 modes of inheritance. </vt:lpstr>
      <vt:lpstr>PowerPoint Presentation</vt:lpstr>
      <vt:lpstr>PowerPoint Presentation</vt:lpstr>
      <vt:lpstr>Types of inheritance</vt:lpstr>
      <vt:lpstr>1. Single Inheritance:</vt:lpstr>
      <vt:lpstr>PowerPoint Presentation</vt:lpstr>
      <vt:lpstr>1. Single Inheritance:</vt:lpstr>
      <vt:lpstr>PowerPoint Presentation</vt:lpstr>
      <vt:lpstr>Multiple Inheritance</vt:lpstr>
      <vt:lpstr>Example:</vt:lpstr>
      <vt:lpstr>PowerPoint Presentation</vt:lpstr>
      <vt:lpstr>Multilevel Inheritance</vt:lpstr>
      <vt:lpstr>PowerPoint Presentation</vt:lpstr>
      <vt:lpstr> Hierarchical Inheritance in C++ </vt:lpstr>
      <vt:lpstr>PowerPoint Presentation</vt:lpstr>
      <vt:lpstr>Hybrid (Virtual) Inheritance:</vt:lpstr>
      <vt:lpstr>PowerPoint Presentation</vt:lpstr>
      <vt:lpstr>Derived class constructor</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UNIT-3 Operator Overloading and Inheritance</dc:title>
  <dc:creator>divya shukla</dc:creator>
  <cp:lastModifiedBy>divya shukla</cp:lastModifiedBy>
  <cp:revision>11</cp:revision>
  <dcterms:created xsi:type="dcterms:W3CDTF">2024-05-09T09:21:40Z</dcterms:created>
  <dcterms:modified xsi:type="dcterms:W3CDTF">2024-06-01T12:03:58Z</dcterms:modified>
</cp:coreProperties>
</file>