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45"/>
  </p:notesMasterIdLst>
  <p:sldIdLst>
    <p:sldId id="256" r:id="rId4"/>
    <p:sldId id="257" r:id="rId5"/>
    <p:sldId id="276" r:id="rId6"/>
    <p:sldId id="258" r:id="rId7"/>
    <p:sldId id="259" r:id="rId8"/>
    <p:sldId id="260" r:id="rId9"/>
    <p:sldId id="261" r:id="rId10"/>
    <p:sldId id="262" r:id="rId11"/>
    <p:sldId id="263" r:id="rId12"/>
    <p:sldId id="265" r:id="rId13"/>
    <p:sldId id="266" r:id="rId14"/>
    <p:sldId id="267" r:id="rId15"/>
    <p:sldId id="268" r:id="rId16"/>
    <p:sldId id="269" r:id="rId17"/>
    <p:sldId id="270" r:id="rId18"/>
    <p:sldId id="271" r:id="rId19"/>
    <p:sldId id="272" r:id="rId20"/>
    <p:sldId id="273" r:id="rId21"/>
    <p:sldId id="274" r:id="rId22"/>
    <p:sldId id="275" r:id="rId23"/>
    <p:sldId id="278" r:id="rId24"/>
    <p:sldId id="279" r:id="rId25"/>
    <p:sldId id="280" r:id="rId26"/>
    <p:sldId id="281" r:id="rId27"/>
    <p:sldId id="282" r:id="rId28"/>
    <p:sldId id="283" r:id="rId29"/>
    <p:sldId id="284" r:id="rId30"/>
    <p:sldId id="285" r:id="rId31"/>
    <p:sldId id="286" r:id="rId32"/>
    <p:sldId id="288" r:id="rId33"/>
    <p:sldId id="287" r:id="rId34"/>
    <p:sldId id="318" r:id="rId35"/>
    <p:sldId id="289" r:id="rId36"/>
    <p:sldId id="290" r:id="rId37"/>
    <p:sldId id="291" r:id="rId38"/>
    <p:sldId id="293" r:id="rId39"/>
    <p:sldId id="292" r:id="rId40"/>
    <p:sldId id="294" r:id="rId41"/>
    <p:sldId id="300" r:id="rId42"/>
    <p:sldId id="313" r:id="rId43"/>
    <p:sldId id="295" r:id="rId44"/>
    <p:sldId id="296" r:id="rId46"/>
    <p:sldId id="297" r:id="rId47"/>
    <p:sldId id="298" r:id="rId48"/>
    <p:sldId id="311" r:id="rId49"/>
    <p:sldId id="312" r:id="rId50"/>
    <p:sldId id="314" r:id="rId51"/>
    <p:sldId id="315" r:id="rId52"/>
    <p:sldId id="316" r:id="rId53"/>
    <p:sldId id="317" r:id="rId54"/>
    <p:sldId id="299" r:id="rId55"/>
    <p:sldId id="301" r:id="rId56"/>
    <p:sldId id="302" r:id="rId57"/>
    <p:sldId id="303" r:id="rId58"/>
    <p:sldId id="304" r:id="rId59"/>
    <p:sldId id="305" r:id="rId60"/>
    <p:sldId id="307" r:id="rId61"/>
    <p:sldId id="306" r:id="rId62"/>
    <p:sldId id="309" r:id="rId63"/>
    <p:sldId id="310" r:id="rId64"/>
    <p:sldId id="319" r:id="rId65"/>
    <p:sldId id="320" r:id="rId66"/>
    <p:sldId id="321" r:id="rId67"/>
    <p:sldId id="322" r:id="rId68"/>
    <p:sldId id="323" r:id="rId69"/>
    <p:sldId id="324" r:id="rId70"/>
    <p:sldId id="342"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47" r:id="rId85"/>
    <p:sldId id="348" r:id="rId86"/>
    <p:sldId id="341" r:id="rId87"/>
    <p:sldId id="344" r:id="rId88"/>
    <p:sldId id="345" r:id="rId89"/>
    <p:sldId id="352" r:id="rId90"/>
    <p:sldId id="346" r:id="rId91"/>
    <p:sldId id="353" r:id="rId92"/>
    <p:sldId id="349" r:id="rId93"/>
    <p:sldId id="350" r:id="rId94"/>
    <p:sldId id="351" r:id="rId95"/>
    <p:sldId id="339" r:id="rId96"/>
    <p:sldId id="355" r:id="rId97"/>
    <p:sldId id="340" r:id="rId98"/>
    <p:sldId id="354" r:id="rId99"/>
    <p:sldId id="356" r:id="rId100"/>
    <p:sldId id="357"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notesMaster" Target="notesMasters/notes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527E32-11A8-4B90-ABF1-1A6A43B8E8B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E9083-6970-4C22-83A4-8766FAC8446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6E9083-6970-4C22-83A4-8766FAC84467}"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6E9083-6970-4C22-83A4-8766FAC84467}"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6E9083-6970-4C22-83A4-8766FAC84467}"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B86F8E9-948A-4028-8CF6-922CED6923A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B86F8E9-948A-4028-8CF6-922CED6923A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B86F8E9-948A-4028-8CF6-922CED6923A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86F8E9-948A-4028-8CF6-922CED6923A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0B86F8E9-948A-4028-8CF6-922CED6923A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B86F8E9-948A-4028-8CF6-922CED6923A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B86F8E9-948A-4028-8CF6-922CED6923A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B86F8E9-948A-4028-8CF6-922CED6923A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B86F8E9-948A-4028-8CF6-922CED6923A4}" type="datetimeFigureOut">
              <a:rPr lang="en-IN" smtClean="0"/>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B86F8E9-948A-4028-8CF6-922CED6923A4}" type="datetimeFigureOut">
              <a:rPr lang="en-IN" smtClean="0"/>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0B86F8E9-948A-4028-8CF6-922CED6923A4}" type="datetimeFigureOut">
              <a:rPr lang="en-IN" smtClean="0"/>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B86F8E9-948A-4028-8CF6-922CED6923A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B86F8E9-948A-4028-8CF6-922CED6923A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B86F8E9-948A-4028-8CF6-922CED6923A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B86F8E9-948A-4028-8CF6-922CED6923A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B86F8E9-948A-4028-8CF6-922CED6923A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33230-00C5-4E33-AB56-96EAF16E8389}" type="slidenum">
              <a:rPr lang="en-IN" smtClean="0"/>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B86F8E9-948A-4028-8CF6-922CED6923A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86F8E9-948A-4028-8CF6-922CED6923A4}"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86F8E9-948A-4028-8CF6-922CED6923A4}"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B86F8E9-948A-4028-8CF6-922CED6923A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B86F8E9-948A-4028-8CF6-922CED6923A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B86F8E9-948A-4028-8CF6-922CED6923A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B86F8E9-948A-4028-8CF6-922CED6923A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B86F8E9-948A-4028-8CF6-922CED6923A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B86F8E9-948A-4028-8CF6-922CED6923A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86F8E9-948A-4028-8CF6-922CED6923A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B86F8E9-948A-4028-8CF6-922CED6923A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B86F8E9-948A-4028-8CF6-922CED6923A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333230-00C5-4E33-AB56-96EAF16E838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2" Type="http://schemas.openxmlformats.org/officeDocument/2006/relationships/theme" Target="../theme/theme2.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13.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6F8E9-948A-4028-8CF6-922CED6923A4}"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33230-00C5-4E33-AB56-96EAF16E838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B86F8E9-948A-4028-8CF6-922CED6923A4}" type="datetimeFigureOut">
              <a:rPr lang="en-IN" smtClean="0"/>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5333230-00C5-4E33-AB56-96EAF16E8389}"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eeksforgeeks.org/c-classes-and-object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hyperlink" Target="binay%20search%20code.docx"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geeksforgeeks.org/stdstringpush_back-in-cpp/" TargetMode="External"/><Relationship Id="rId1" Type="http://schemas.openxmlformats.org/officeDocument/2006/relationships/hyperlink" Target="https://www.geeksforgeeks.org/getline-string-c/"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490" y="1"/>
            <a:ext cx="11936362" cy="914399"/>
          </a:xfrm>
        </p:spPr>
        <p:txBody>
          <a:bodyPr>
            <a:normAutofit/>
          </a:bodyPr>
          <a:lstStyle/>
          <a:p>
            <a:r>
              <a:rPr lang="en-US" sz="3600" b="1" dirty="0">
                <a:solidFill>
                  <a:srgbClr val="FF0000"/>
                </a:solidFill>
              </a:rPr>
              <a:t>Reference variable</a:t>
            </a:r>
            <a:endParaRPr lang="en-IN" sz="3600" b="1" dirty="0">
              <a:solidFill>
                <a:srgbClr val="FF0000"/>
              </a:solidFill>
            </a:endParaRPr>
          </a:p>
        </p:txBody>
      </p:sp>
      <p:sp>
        <p:nvSpPr>
          <p:cNvPr id="3" name="Subtitle 2"/>
          <p:cNvSpPr>
            <a:spLocks noGrp="1"/>
          </p:cNvSpPr>
          <p:nvPr>
            <p:ph type="subTitle" idx="1"/>
          </p:nvPr>
        </p:nvSpPr>
        <p:spPr>
          <a:xfrm>
            <a:off x="88490" y="1307689"/>
            <a:ext cx="12103509" cy="5378245"/>
          </a:xfrm>
        </p:spPr>
        <p:txBody>
          <a:bodyPr>
            <a:normAutofit/>
          </a:bodyPr>
          <a:lstStyle/>
          <a:p>
            <a:pPr algn="l"/>
            <a:r>
              <a:rPr lang="en-US" sz="2800" b="0" i="0" dirty="0">
                <a:solidFill>
                  <a:srgbClr val="273239"/>
                </a:solidFill>
                <a:effectLst/>
              </a:rPr>
              <a:t>When a variable is declared as a reference, it becomes an alternative name for an existing variable. A variable can be declared as a reference by putting ‘&amp;’ in the declaration. </a:t>
            </a:r>
            <a:endParaRPr lang="en-US" sz="2800" b="0" i="0" dirty="0">
              <a:solidFill>
                <a:srgbClr val="273239"/>
              </a:solidFill>
              <a:effectLst/>
            </a:endParaRPr>
          </a:p>
          <a:p>
            <a:r>
              <a:rPr kumimoji="0" lang="en-US" altLang="en-US" sz="2800" b="1" i="0" u="none" strike="noStrike" cap="none" normalizeH="0" baseline="0" dirty="0" err="1">
                <a:ln>
                  <a:noFill/>
                </a:ln>
                <a:solidFill>
                  <a:schemeClr val="tx1"/>
                </a:solidFill>
                <a:effectLst/>
                <a:highlight>
                  <a:srgbClr val="FFFF00"/>
                </a:highlight>
                <a:latin typeface="Consolas" panose="020B0609020204030204" pitchFamily="49" charset="0"/>
              </a:rPr>
              <a:t>data_type</a:t>
            </a:r>
            <a:r>
              <a:rPr kumimoji="0" lang="en-US" altLang="en-US" sz="2800" b="1" i="0" u="none" strike="noStrike" cap="none" normalizeH="0" baseline="0" dirty="0">
                <a:ln>
                  <a:noFill/>
                </a:ln>
                <a:solidFill>
                  <a:schemeClr val="tx1"/>
                </a:solidFill>
                <a:effectLst/>
                <a:highlight>
                  <a:srgbClr val="FFFF00"/>
                </a:highlight>
                <a:latin typeface="Consolas" panose="020B0609020204030204" pitchFamily="49" charset="0"/>
              </a:rPr>
              <a:t> &amp; ref = variable;</a:t>
            </a:r>
            <a:r>
              <a:rPr kumimoji="0" lang="en-US" altLang="en-US" sz="2800" b="1" i="0" u="none" strike="noStrike" cap="none" normalizeH="0" baseline="0" dirty="0">
                <a:ln>
                  <a:noFill/>
                </a:ln>
                <a:solidFill>
                  <a:schemeClr val="tx1"/>
                </a:solidFill>
                <a:effectLst/>
                <a:highlight>
                  <a:srgbClr val="FFFF00"/>
                </a:highlight>
              </a:rPr>
              <a:t> </a:t>
            </a:r>
            <a:endParaRPr kumimoji="0" lang="en-US" altLang="en-US" sz="2800" b="1" i="0" u="none" strike="noStrike" cap="none" normalizeH="0" baseline="0" dirty="0">
              <a:ln>
                <a:noFill/>
              </a:ln>
              <a:solidFill>
                <a:schemeClr val="tx1"/>
              </a:solidFill>
              <a:effectLst/>
              <a:highlight>
                <a:srgbClr val="FFFF00"/>
              </a:highlight>
            </a:endParaRPr>
          </a:p>
          <a:p>
            <a:r>
              <a:rPr lang="en-US" altLang="en-US" sz="2800" b="1" dirty="0"/>
              <a:t>Float total = 100;</a:t>
            </a:r>
            <a:endParaRPr lang="en-US" altLang="en-US" sz="2800" b="1" dirty="0"/>
          </a:p>
          <a:p>
            <a:r>
              <a:rPr kumimoji="0" lang="en-US" altLang="en-US" sz="2800" b="1" i="0" u="none" strike="noStrike" cap="none" normalizeH="0" baseline="0" dirty="0">
                <a:ln>
                  <a:noFill/>
                </a:ln>
                <a:solidFill>
                  <a:schemeClr val="tx1"/>
                </a:solidFill>
                <a:effectLst/>
              </a:rPr>
              <a:t>Float &amp; sum=total</a:t>
            </a:r>
            <a:r>
              <a:rPr lang="en-US" altLang="en-US" sz="2800" b="1" dirty="0"/>
              <a:t> </a:t>
            </a:r>
            <a:r>
              <a:rPr lang="en-US" altLang="en-US" sz="2800" b="1" dirty="0">
                <a:latin typeface="Arial" panose="020B0604020202020204" pitchFamily="34" charset="0"/>
              </a:rPr>
              <a:t>;</a:t>
            </a:r>
            <a:endParaRPr kumimoji="0" lang="en-US" altLang="en-US" sz="2800" b="1" i="0" u="none" strike="noStrike" cap="none" normalizeH="0" baseline="0" dirty="0">
              <a:ln>
                <a:noFill/>
              </a:ln>
              <a:solidFill>
                <a:schemeClr val="tx1"/>
              </a:solidFill>
              <a:effectLst/>
              <a:latin typeface="Arial" panose="020B0604020202020204" pitchFamily="34" charset="0"/>
            </a:endParaRPr>
          </a:p>
          <a:p>
            <a:r>
              <a:rPr lang="en-IN" sz="2800" dirty="0"/>
              <a:t>cout&lt;&lt; total ; cout&lt;&lt;sum;</a:t>
            </a:r>
            <a:endParaRPr lang="en-IN" sz="2800" dirty="0"/>
          </a:p>
          <a:p>
            <a:r>
              <a:rPr lang="en-IN" sz="2800" dirty="0"/>
              <a:t>Output will be 100</a:t>
            </a:r>
            <a:endParaRPr lang="en-IN" sz="2800" dirty="0"/>
          </a:p>
          <a:p>
            <a:endParaRPr lang="en-IN" sz="2800" dirty="0"/>
          </a:p>
          <a:p>
            <a:pPr algn="l"/>
            <a:r>
              <a:rPr lang="en-IN" sz="2800" dirty="0">
                <a:solidFill>
                  <a:srgbClr val="FF0000"/>
                </a:solidFill>
              </a:rPr>
              <a:t>A refences variable must be initialized at the time of declaration.</a:t>
            </a:r>
            <a:endParaRPr lang="en-IN" sz="28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normAutofit/>
          </a:bodyPr>
          <a:lstStyle/>
          <a:p>
            <a:pPr marL="0" indent="0">
              <a:buNone/>
            </a:pPr>
            <a:endParaRPr lang="en-US" sz="2400" b="0" i="0" dirty="0">
              <a:solidFill>
                <a:srgbClr val="000000"/>
              </a:solidFill>
              <a:effectLst/>
            </a:endParaRPr>
          </a:p>
          <a:p>
            <a:pPr marL="0" indent="0">
              <a:buNone/>
            </a:pPr>
            <a:endParaRPr lang="en-US" sz="2400" dirty="0">
              <a:solidFill>
                <a:srgbClr val="000000"/>
              </a:solidFill>
            </a:endParaRPr>
          </a:p>
          <a:p>
            <a:pPr marL="0" indent="0">
              <a:buNone/>
            </a:pPr>
            <a:endParaRPr lang="en-US" sz="2400" b="0" i="0" dirty="0">
              <a:solidFill>
                <a:srgbClr val="000000"/>
              </a:solidFill>
              <a:effectLst/>
            </a:endParaRPr>
          </a:p>
          <a:p>
            <a:pPr marL="0" indent="0">
              <a:buNone/>
            </a:pPr>
            <a:r>
              <a:rPr lang="en-US" sz="2400" b="0" i="0" dirty="0">
                <a:solidFill>
                  <a:srgbClr val="000000"/>
                </a:solidFill>
                <a:effectLst/>
              </a:rPr>
              <a:t>A class definition starts with the keyword </a:t>
            </a:r>
            <a:r>
              <a:rPr lang="en-US" sz="2400" b="1" i="0" dirty="0">
                <a:solidFill>
                  <a:srgbClr val="000000"/>
                </a:solidFill>
                <a:effectLst/>
              </a:rPr>
              <a:t>class</a:t>
            </a:r>
            <a:r>
              <a:rPr lang="en-US" sz="2400" b="0" i="0" dirty="0">
                <a:solidFill>
                  <a:srgbClr val="000000"/>
                </a:solidFill>
                <a:effectLst/>
              </a:rPr>
              <a:t> followed by the class name; and the class body, enclosed by a pair of curly braces. A class definition must be followed either by a semicolon or a list of declarations. For example, we defined the Box data type using the keyword </a:t>
            </a:r>
            <a:r>
              <a:rPr lang="en-US" sz="2400" b="1" i="0" dirty="0">
                <a:solidFill>
                  <a:srgbClr val="000000"/>
                </a:solidFill>
                <a:effectLst/>
              </a:rPr>
              <a:t>class</a:t>
            </a:r>
            <a:r>
              <a:rPr lang="en-US" sz="2400" b="0" i="0" dirty="0">
                <a:solidFill>
                  <a:srgbClr val="000000"/>
                </a:solidFill>
                <a:effectLst/>
              </a:rPr>
              <a:t> as follows </a:t>
            </a:r>
            <a:endParaRPr lang="en-US" sz="2400" b="0" i="0" dirty="0">
              <a:solidFill>
                <a:srgbClr val="000000"/>
              </a:solidFill>
              <a:effectLst/>
            </a:endParaRPr>
          </a:p>
          <a:p>
            <a:pPr marL="0" indent="0">
              <a:buNone/>
            </a:pPr>
            <a:r>
              <a:rPr lang="en-US" sz="2400" dirty="0">
                <a:solidFill>
                  <a:srgbClr val="FF0000"/>
                </a:solidFill>
              </a:rPr>
              <a:t>class Box {</a:t>
            </a:r>
            <a:endParaRPr lang="en-US" sz="2400" dirty="0">
              <a:solidFill>
                <a:srgbClr val="FF0000"/>
              </a:solidFill>
            </a:endParaRPr>
          </a:p>
          <a:p>
            <a:pPr marL="0" indent="0">
              <a:buNone/>
            </a:pPr>
            <a:r>
              <a:rPr lang="en-US" sz="2400" dirty="0">
                <a:solidFill>
                  <a:srgbClr val="FF0000"/>
                </a:solidFill>
              </a:rPr>
              <a:t>   public:</a:t>
            </a:r>
            <a:endParaRPr lang="en-US" sz="2400" dirty="0">
              <a:solidFill>
                <a:srgbClr val="FF0000"/>
              </a:solidFill>
            </a:endParaRPr>
          </a:p>
          <a:p>
            <a:pPr marL="0" indent="0">
              <a:buNone/>
            </a:pPr>
            <a:r>
              <a:rPr lang="en-US" sz="2400" dirty="0">
                <a:solidFill>
                  <a:srgbClr val="FF0000"/>
                </a:solidFill>
              </a:rPr>
              <a:t>      double length;   // Length of a box</a:t>
            </a:r>
            <a:endParaRPr lang="en-US" sz="2400" dirty="0">
              <a:solidFill>
                <a:srgbClr val="FF0000"/>
              </a:solidFill>
            </a:endParaRPr>
          </a:p>
          <a:p>
            <a:pPr marL="0" indent="0">
              <a:buNone/>
            </a:pPr>
            <a:r>
              <a:rPr lang="en-US" sz="2400" dirty="0">
                <a:solidFill>
                  <a:srgbClr val="FF0000"/>
                </a:solidFill>
              </a:rPr>
              <a:t>      double breadth;  // Breadth of a box</a:t>
            </a:r>
            <a:endParaRPr lang="en-US" sz="2400" dirty="0">
              <a:solidFill>
                <a:srgbClr val="FF0000"/>
              </a:solidFill>
            </a:endParaRPr>
          </a:p>
          <a:p>
            <a:pPr marL="0" indent="0">
              <a:buNone/>
            </a:pPr>
            <a:r>
              <a:rPr lang="en-US" sz="2400" dirty="0">
                <a:solidFill>
                  <a:srgbClr val="FF0000"/>
                </a:solidFill>
              </a:rPr>
              <a:t>      double height;   // Height of a box</a:t>
            </a:r>
            <a:endParaRPr lang="en-US" sz="2400" dirty="0">
              <a:solidFill>
                <a:srgbClr val="FF0000"/>
              </a:solidFill>
            </a:endParaRPr>
          </a:p>
          <a:p>
            <a:pPr marL="0" indent="0">
              <a:buNone/>
            </a:pPr>
            <a:r>
              <a:rPr lang="en-US" sz="2400" dirty="0">
                <a:solidFill>
                  <a:srgbClr val="FF0000"/>
                </a:solidFill>
              </a:rPr>
              <a:t>};</a:t>
            </a:r>
            <a:endParaRPr lang="en-US" sz="2400" dirty="0">
              <a:solidFill>
                <a:srgbClr val="FF0000"/>
              </a:solidFill>
            </a:endParaRPr>
          </a:p>
          <a:p>
            <a:pPr marL="0" indent="0">
              <a:buNone/>
            </a:pPr>
            <a:r>
              <a:rPr lang="en-US" sz="2400" b="0" i="0" dirty="0">
                <a:solidFill>
                  <a:srgbClr val="000000"/>
                </a:solidFill>
                <a:effectLst/>
              </a:rPr>
              <a:t>The keyword </a:t>
            </a:r>
            <a:r>
              <a:rPr lang="en-US" sz="2400" b="1" i="0" dirty="0">
                <a:solidFill>
                  <a:srgbClr val="000000"/>
                </a:solidFill>
                <a:effectLst/>
              </a:rPr>
              <a:t>public</a:t>
            </a:r>
            <a:r>
              <a:rPr lang="en-US" sz="2400" b="0" i="0" dirty="0">
                <a:solidFill>
                  <a:srgbClr val="000000"/>
                </a:solidFill>
                <a:effectLst/>
              </a:rPr>
              <a:t> determines the access attributes of the members of the class that follows it. A public member can be accessed from outside the class anywhere within the scope of the class object. You can also specify the members of a class as </a:t>
            </a:r>
            <a:r>
              <a:rPr lang="en-US" sz="2400" b="1" i="0" dirty="0">
                <a:solidFill>
                  <a:srgbClr val="000000"/>
                </a:solidFill>
                <a:effectLst/>
              </a:rPr>
              <a:t>private</a:t>
            </a:r>
            <a:r>
              <a:rPr lang="en-US" sz="2400" b="0" i="0" dirty="0">
                <a:solidFill>
                  <a:srgbClr val="000000"/>
                </a:solidFill>
                <a:effectLst/>
              </a:rPr>
              <a:t> or </a:t>
            </a:r>
            <a:r>
              <a:rPr lang="en-US" sz="2400" b="1" i="0" dirty="0">
                <a:solidFill>
                  <a:srgbClr val="000000"/>
                </a:solidFill>
                <a:effectLst/>
              </a:rPr>
              <a:t>protected</a:t>
            </a:r>
            <a:endParaRPr lang="en-IN" sz="3600" dirty="0">
              <a:solidFill>
                <a:srgbClr val="FF0000"/>
              </a:solidFill>
            </a:endParaRPr>
          </a:p>
        </p:txBody>
      </p:sp>
      <p:sp>
        <p:nvSpPr>
          <p:cNvPr id="6" name="TextBox 5"/>
          <p:cNvSpPr txBox="1"/>
          <p:nvPr/>
        </p:nvSpPr>
        <p:spPr>
          <a:xfrm>
            <a:off x="2743200" y="-117987"/>
            <a:ext cx="6538452" cy="830997"/>
          </a:xfrm>
          <a:prstGeom prst="rect">
            <a:avLst/>
          </a:prstGeom>
          <a:noFill/>
        </p:spPr>
        <p:txBody>
          <a:bodyPr wrap="square" rtlCol="0">
            <a:spAutoFit/>
          </a:bodyPr>
          <a:lstStyle/>
          <a:p>
            <a:pPr algn="ctr"/>
            <a:r>
              <a:rPr lang="en-US" sz="4800" b="1" dirty="0">
                <a:solidFill>
                  <a:srgbClr val="FF0000"/>
                </a:solidFill>
              </a:rPr>
              <a:t>CLASS</a:t>
            </a:r>
            <a:endParaRPr lang="en-IN" sz="4800"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141"/>
          </a:xfrm>
        </p:spPr>
        <p:txBody>
          <a:bodyPr>
            <a:normAutofit/>
          </a:bodyPr>
          <a:lstStyle/>
          <a:p>
            <a:pPr algn="ctr"/>
            <a:r>
              <a:rPr lang="en-US" sz="3600" b="1" dirty="0">
                <a:solidFill>
                  <a:srgbClr val="FF0000"/>
                </a:solidFill>
                <a:latin typeface="+mn-lt"/>
              </a:rPr>
              <a:t>OBJECT</a:t>
            </a:r>
            <a:endParaRPr lang="en-IN" sz="3600" b="1" dirty="0">
              <a:solidFill>
                <a:srgbClr val="FF0000"/>
              </a:solidFill>
              <a:latin typeface="+mn-lt"/>
            </a:endParaRPr>
          </a:p>
        </p:txBody>
      </p:sp>
      <p:sp>
        <p:nvSpPr>
          <p:cNvPr id="3" name="Content Placeholder 2"/>
          <p:cNvSpPr>
            <a:spLocks noGrp="1"/>
          </p:cNvSpPr>
          <p:nvPr>
            <p:ph idx="1"/>
          </p:nvPr>
        </p:nvSpPr>
        <p:spPr>
          <a:xfrm>
            <a:off x="68826" y="776748"/>
            <a:ext cx="11975690" cy="6007509"/>
          </a:xfrm>
        </p:spPr>
        <p:txBody>
          <a:bodyPr>
            <a:normAutofit/>
          </a:bodyPr>
          <a:lstStyle/>
          <a:p>
            <a:endParaRPr lang="en-US" sz="2400" b="0" i="0" dirty="0">
              <a:solidFill>
                <a:srgbClr val="000000"/>
              </a:solidFill>
              <a:effectLst/>
            </a:endParaRPr>
          </a:p>
          <a:p>
            <a:r>
              <a:rPr lang="en-US" b="0" i="0" dirty="0">
                <a:solidFill>
                  <a:srgbClr val="000000"/>
                </a:solidFill>
                <a:effectLst/>
              </a:rPr>
              <a:t>A class provides the blueprints for objects, so basically an object is created from a class. We declare objects of a class with exactly the same sort of declaration that we declare variables of basic types.</a:t>
            </a:r>
            <a:endParaRPr lang="en-US" b="0" i="0" dirty="0">
              <a:solidFill>
                <a:srgbClr val="000000"/>
              </a:solidFill>
              <a:effectLst/>
            </a:endParaRPr>
          </a:p>
          <a:p>
            <a:pPr marL="0" indent="0">
              <a:buNone/>
            </a:pPr>
            <a:r>
              <a:rPr lang="en-US" b="1" dirty="0"/>
              <a:t>Box Box1;          // Declare Box1 of type Box</a:t>
            </a:r>
            <a:endParaRPr lang="en-US" b="1" dirty="0"/>
          </a:p>
          <a:p>
            <a:pPr marL="0" indent="0">
              <a:buNone/>
            </a:pPr>
            <a:r>
              <a:rPr lang="en-US" b="1" dirty="0"/>
              <a:t>Box Box2;          // Declare Box2 of type Box</a:t>
            </a:r>
            <a:endParaRPr lang="en-US" b="1" dirty="0"/>
          </a:p>
          <a:p>
            <a:pPr marL="0" indent="0">
              <a:buNone/>
            </a:pPr>
            <a:endParaRPr lang="en-US" b="0" i="0" dirty="0">
              <a:solidFill>
                <a:srgbClr val="000000"/>
              </a:solidFill>
              <a:effectLst/>
            </a:endParaRPr>
          </a:p>
          <a:p>
            <a:pPr marL="0" indent="0">
              <a:buNone/>
            </a:pPr>
            <a:r>
              <a:rPr lang="en-US" b="0" i="0" dirty="0">
                <a:solidFill>
                  <a:srgbClr val="000000"/>
                </a:solidFill>
                <a:effectLst/>
              </a:rPr>
              <a:t>Both of the objects Box1 and Box2 will have their own copy of data members.</a:t>
            </a:r>
            <a:endParaRPr lang="en-US" b="1" i="0" dirty="0">
              <a:solidFill>
                <a:srgbClr val="000000"/>
              </a:solidFill>
              <a:effectLst/>
            </a:endParaRPr>
          </a:p>
          <a:p>
            <a:pPr marL="0" indent="0" algn="l">
              <a:buNone/>
            </a:pPr>
            <a:r>
              <a:rPr lang="en-US" sz="3200" b="1" i="0" dirty="0">
                <a:solidFill>
                  <a:srgbClr val="000000"/>
                </a:solidFill>
                <a:effectLst/>
              </a:rPr>
              <a:t>Accessing the Data Members:</a:t>
            </a:r>
            <a:endParaRPr lang="en-US" sz="3200" b="1" i="0" dirty="0">
              <a:solidFill>
                <a:srgbClr val="000000"/>
              </a:solidFill>
              <a:effectLst/>
            </a:endParaRPr>
          </a:p>
          <a:p>
            <a:pPr marL="0" indent="0" algn="l">
              <a:buNone/>
            </a:pPr>
            <a:r>
              <a:rPr lang="en-US" b="0" i="0" dirty="0">
                <a:solidFill>
                  <a:srgbClr val="000000"/>
                </a:solidFill>
                <a:effectLst/>
              </a:rPr>
              <a:t>The public data members of objects of a class can be accessed using the direct member access operator (.)</a:t>
            </a:r>
            <a:endParaRPr lang="en-IN"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083845" cy="6858000"/>
          </a:xfrm>
        </p:spPr>
        <p:txBody>
          <a:bodyPr>
            <a:normAutofit/>
          </a:bodyPr>
          <a:lstStyle/>
          <a:p>
            <a:pPr marL="0" indent="0">
              <a:buNone/>
            </a:pPr>
            <a:r>
              <a:rPr lang="en-IN" dirty="0"/>
              <a:t>#</a:t>
            </a:r>
            <a:r>
              <a:rPr lang="en-IN" sz="2000" dirty="0"/>
              <a:t>include &lt;iostream&gt;</a:t>
            </a:r>
            <a:endParaRPr lang="en-IN" sz="2000" dirty="0"/>
          </a:p>
          <a:p>
            <a:pPr marL="0" indent="0">
              <a:buNone/>
            </a:pPr>
            <a:r>
              <a:rPr lang="en-IN" sz="2000" dirty="0"/>
              <a:t>using namespace std;</a:t>
            </a:r>
            <a:endParaRPr lang="en-IN" sz="2000" dirty="0"/>
          </a:p>
          <a:p>
            <a:pPr marL="0" indent="0">
              <a:buNone/>
            </a:pPr>
            <a:r>
              <a:rPr lang="en-IN" sz="2000" dirty="0"/>
              <a:t>class Box {</a:t>
            </a:r>
            <a:endParaRPr lang="en-IN" sz="2000" dirty="0"/>
          </a:p>
          <a:p>
            <a:pPr marL="0" indent="0">
              <a:buNone/>
            </a:pPr>
            <a:r>
              <a:rPr lang="en-IN" sz="2000" dirty="0"/>
              <a:t>   public:</a:t>
            </a:r>
            <a:endParaRPr lang="en-IN" sz="2000" dirty="0"/>
          </a:p>
          <a:p>
            <a:pPr marL="0" indent="0">
              <a:buNone/>
            </a:pPr>
            <a:r>
              <a:rPr lang="en-IN" sz="2000" dirty="0"/>
              <a:t>      double length;   // Length of a box</a:t>
            </a:r>
            <a:endParaRPr lang="en-IN" sz="2000" dirty="0"/>
          </a:p>
          <a:p>
            <a:pPr marL="0" indent="0">
              <a:buNone/>
            </a:pPr>
            <a:r>
              <a:rPr lang="en-IN" sz="2000" dirty="0"/>
              <a:t>      double breadth;  // Breadth of a box</a:t>
            </a:r>
            <a:endParaRPr lang="en-IN" sz="2000" dirty="0"/>
          </a:p>
          <a:p>
            <a:pPr marL="0" indent="0">
              <a:buNone/>
            </a:pPr>
            <a:r>
              <a:rPr lang="en-IN" sz="2000" dirty="0"/>
              <a:t>      double height;   // Height of a box</a:t>
            </a:r>
            <a:endParaRPr lang="en-IN" sz="2000" dirty="0"/>
          </a:p>
          <a:p>
            <a:pPr marL="0" indent="0">
              <a:buNone/>
            </a:pPr>
            <a:r>
              <a:rPr lang="en-IN" sz="2000" dirty="0"/>
              <a:t>};</a:t>
            </a:r>
            <a:endParaRPr lang="en-IN" sz="2000" dirty="0"/>
          </a:p>
          <a:p>
            <a:pPr marL="0" indent="0">
              <a:buNone/>
            </a:pPr>
            <a:r>
              <a:rPr lang="en-IN" sz="2000" dirty="0"/>
              <a:t>int main() {</a:t>
            </a:r>
            <a:endParaRPr lang="en-IN" sz="2000" dirty="0"/>
          </a:p>
          <a:p>
            <a:pPr marL="0" indent="0">
              <a:buNone/>
            </a:pPr>
            <a:r>
              <a:rPr lang="en-IN" sz="2000" dirty="0"/>
              <a:t>   Box Box1;        // Declare Box1 of type Box</a:t>
            </a:r>
            <a:endParaRPr lang="en-IN" sz="2000" dirty="0"/>
          </a:p>
          <a:p>
            <a:pPr marL="0" indent="0">
              <a:buNone/>
            </a:pPr>
            <a:r>
              <a:rPr lang="en-IN" sz="2000" dirty="0"/>
              <a:t>   Box Box2;        // Declare Box2 of type Box</a:t>
            </a:r>
            <a:endParaRPr lang="en-IN" sz="2000" dirty="0"/>
          </a:p>
          <a:p>
            <a:pPr marL="0" indent="0">
              <a:buNone/>
            </a:pPr>
            <a:r>
              <a:rPr lang="en-IN" sz="2000" dirty="0"/>
              <a:t>   double volume = 0.0;     // Store the volume of a box here</a:t>
            </a:r>
            <a:endParaRPr lang="en-IN" sz="2000" dirty="0"/>
          </a:p>
          <a:p>
            <a:pPr marL="0" indent="0">
              <a:buNone/>
            </a:pPr>
            <a:r>
              <a:rPr lang="en-IN" sz="2000" dirty="0"/>
              <a:t> // box 1 specification</a:t>
            </a:r>
            <a:endParaRPr lang="en-IN" sz="2000" dirty="0"/>
          </a:p>
          <a:p>
            <a:pPr marL="0" indent="0">
              <a:buNone/>
            </a:pPr>
            <a:r>
              <a:rPr lang="en-IN" sz="2000" dirty="0"/>
              <a:t>   Box1.height = 5.0; </a:t>
            </a:r>
            <a:endParaRPr lang="en-IN" sz="2000" dirty="0"/>
          </a:p>
          <a:p>
            <a:pPr marL="0" indent="0">
              <a:buNone/>
            </a:pPr>
            <a:r>
              <a:rPr lang="en-IN" sz="2000" dirty="0"/>
              <a:t>   Box1.length = 6.0; </a:t>
            </a:r>
            <a:endParaRPr lang="en-IN" sz="2000" dirty="0"/>
          </a:p>
          <a:p>
            <a:pPr marL="0" indent="0">
              <a:buNone/>
            </a:pPr>
            <a:r>
              <a:rPr lang="en-IN" sz="2000" dirty="0"/>
              <a:t>   Box1.breadth = 7.0;</a:t>
            </a:r>
            <a:endParaRPr lang="en-IN" sz="2000" dirty="0"/>
          </a:p>
        </p:txBody>
      </p:sp>
      <p:sp>
        <p:nvSpPr>
          <p:cNvPr id="5" name="TextBox 4"/>
          <p:cNvSpPr txBox="1"/>
          <p:nvPr/>
        </p:nvSpPr>
        <p:spPr>
          <a:xfrm>
            <a:off x="6341807" y="2381211"/>
            <a:ext cx="6902245" cy="4062651"/>
          </a:xfrm>
          <a:prstGeom prst="rect">
            <a:avLst/>
          </a:prstGeom>
          <a:noFill/>
        </p:spPr>
        <p:txBody>
          <a:bodyPr wrap="square" rtlCol="0">
            <a:spAutoFit/>
          </a:bodyPr>
          <a:lstStyle/>
          <a:p>
            <a:pPr marL="0" indent="0">
              <a:buNone/>
            </a:pPr>
            <a:r>
              <a:rPr lang="en-IN" sz="2000" dirty="0"/>
              <a:t>// box 2 specification</a:t>
            </a:r>
            <a:endParaRPr lang="en-IN" sz="2000" dirty="0"/>
          </a:p>
          <a:p>
            <a:pPr marL="0" indent="0">
              <a:buNone/>
            </a:pPr>
            <a:r>
              <a:rPr lang="en-IN" sz="2000" dirty="0"/>
              <a:t>  Box2.height = 10.0;</a:t>
            </a:r>
            <a:endParaRPr lang="en-IN" sz="2000" dirty="0"/>
          </a:p>
          <a:p>
            <a:pPr marL="0" indent="0">
              <a:buNone/>
            </a:pPr>
            <a:r>
              <a:rPr lang="en-IN" sz="2000" dirty="0"/>
              <a:t>   Box2.length = 12.0;</a:t>
            </a:r>
            <a:endParaRPr lang="en-IN" sz="2000" dirty="0"/>
          </a:p>
          <a:p>
            <a:pPr marL="0" indent="0">
              <a:buNone/>
            </a:pPr>
            <a:r>
              <a:rPr lang="en-IN" sz="2000" dirty="0"/>
              <a:t>   Box2.breadth = 13.0;</a:t>
            </a:r>
            <a:endParaRPr lang="en-IN" sz="2000" dirty="0"/>
          </a:p>
          <a:p>
            <a:pPr marL="0" indent="0">
              <a:buNone/>
            </a:pPr>
            <a:r>
              <a:rPr lang="en-IN" sz="2000" dirty="0"/>
              <a:t>    // volume of box 1</a:t>
            </a:r>
            <a:endParaRPr lang="en-IN" sz="2000" dirty="0"/>
          </a:p>
          <a:p>
            <a:pPr marL="0" indent="0">
              <a:buNone/>
            </a:pPr>
            <a:r>
              <a:rPr lang="en-IN" sz="2000" dirty="0"/>
              <a:t>   volume = Box1.height * Box1.length * Box1.breadth;</a:t>
            </a:r>
            <a:endParaRPr lang="en-IN" sz="2000" dirty="0"/>
          </a:p>
          <a:p>
            <a:pPr marL="0" indent="0">
              <a:buNone/>
            </a:pPr>
            <a:r>
              <a:rPr lang="en-IN" sz="2000" dirty="0"/>
              <a:t>   cout &lt;&lt; "Volume of Box1 : " &lt;&lt; volume &lt;&lt;</a:t>
            </a:r>
            <a:r>
              <a:rPr lang="en-IN" sz="2000" dirty="0" err="1"/>
              <a:t>endl</a:t>
            </a:r>
            <a:r>
              <a:rPr lang="en-IN" sz="2000" dirty="0"/>
              <a:t>;</a:t>
            </a:r>
            <a:endParaRPr lang="en-IN" sz="2000" dirty="0"/>
          </a:p>
          <a:p>
            <a:pPr marL="0" indent="0">
              <a:buNone/>
            </a:pPr>
            <a:endParaRPr lang="en-IN" sz="2000" dirty="0"/>
          </a:p>
          <a:p>
            <a:pPr marL="0" indent="0">
              <a:buNone/>
            </a:pPr>
            <a:r>
              <a:rPr lang="en-IN" sz="2000" dirty="0"/>
              <a:t>   // volume of box 2</a:t>
            </a:r>
            <a:endParaRPr lang="en-IN" sz="2000" dirty="0"/>
          </a:p>
          <a:p>
            <a:pPr marL="0" indent="0">
              <a:buNone/>
            </a:pPr>
            <a:r>
              <a:rPr lang="en-IN" sz="2000" dirty="0"/>
              <a:t>   volume = Box2.height * Box2.length * Box2.breadth;</a:t>
            </a:r>
            <a:endParaRPr lang="en-IN" sz="2000" dirty="0"/>
          </a:p>
          <a:p>
            <a:pPr marL="0" indent="0">
              <a:buNone/>
            </a:pPr>
            <a:r>
              <a:rPr lang="en-IN" sz="2000" dirty="0"/>
              <a:t>   cout &lt;&lt; "Volume of Box2 : " &lt;&lt; volume &lt;&lt;</a:t>
            </a:r>
            <a:r>
              <a:rPr lang="en-IN" sz="2000" dirty="0" err="1"/>
              <a:t>endl</a:t>
            </a:r>
            <a:r>
              <a:rPr lang="en-IN" sz="2000" dirty="0"/>
              <a:t>;</a:t>
            </a:r>
            <a:endParaRPr lang="en-IN" sz="2000" dirty="0"/>
          </a:p>
          <a:p>
            <a:pPr marL="0" indent="0">
              <a:buNone/>
            </a:pPr>
            <a:r>
              <a:rPr lang="en-IN" sz="2000" dirty="0"/>
              <a:t>   return 0;</a:t>
            </a:r>
            <a:endParaRPr lang="en-IN" sz="2000" dirty="0"/>
          </a:p>
          <a:p>
            <a:pPr marL="0" indent="0">
              <a:buNone/>
            </a:pPr>
            <a:r>
              <a:rPr lang="en-IN" sz="2000" dirty="0"/>
              <a:t>}</a:t>
            </a:r>
            <a:endParaRPr lang="en-IN" sz="2000" dirty="0"/>
          </a:p>
        </p:txBody>
      </p:sp>
      <p:sp>
        <p:nvSpPr>
          <p:cNvPr id="6" name="TextBox 5"/>
          <p:cNvSpPr txBox="1"/>
          <p:nvPr/>
        </p:nvSpPr>
        <p:spPr>
          <a:xfrm>
            <a:off x="5673213" y="88490"/>
            <a:ext cx="4670322" cy="523220"/>
          </a:xfrm>
          <a:prstGeom prst="rect">
            <a:avLst/>
          </a:prstGeom>
          <a:noFill/>
        </p:spPr>
        <p:txBody>
          <a:bodyPr wrap="square" rtlCol="0">
            <a:spAutoFit/>
          </a:bodyPr>
          <a:lstStyle/>
          <a:p>
            <a:r>
              <a:rPr lang="en-US" sz="2800" b="1" dirty="0">
                <a:solidFill>
                  <a:srgbClr val="FF0000"/>
                </a:solidFill>
              </a:rPr>
              <a:t>Example of class and object </a:t>
            </a:r>
            <a:endParaRPr lang="en-IN" sz="2800" b="1"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93" y="76200"/>
            <a:ext cx="12074013" cy="6705600"/>
          </a:xfrm>
        </p:spPr>
        <p:txBody>
          <a:bodyPr>
            <a:normAutofit/>
          </a:bodyPr>
          <a:lstStyle/>
          <a:p>
            <a:pPr marL="0" indent="0" algn="just">
              <a:buNone/>
            </a:pPr>
            <a:r>
              <a:rPr lang="en-IN" sz="2000" b="0" i="0" dirty="0">
                <a:solidFill>
                  <a:srgbClr val="0000FF"/>
                </a:solidFill>
                <a:effectLst/>
              </a:rPr>
              <a:t>#include &lt;iostream&gt;</a:t>
            </a:r>
            <a:r>
              <a:rPr lang="en-IN" sz="2000" b="0" i="0" dirty="0">
                <a:solidFill>
                  <a:srgbClr val="000000"/>
                </a:solidFill>
                <a:effectLst/>
              </a:rPr>
              <a:t>  </a:t>
            </a:r>
            <a:endParaRPr lang="en-IN" sz="2000" b="0" i="0" dirty="0">
              <a:solidFill>
                <a:srgbClr val="000000"/>
              </a:solidFill>
              <a:effectLst/>
            </a:endParaRPr>
          </a:p>
          <a:p>
            <a:pPr marL="0" indent="0" algn="just">
              <a:buNone/>
            </a:pPr>
            <a:r>
              <a:rPr lang="en-IN" sz="2000" b="1" i="0" dirty="0">
                <a:solidFill>
                  <a:srgbClr val="006699"/>
                </a:solidFill>
                <a:effectLst/>
              </a:rPr>
              <a:t>using</a:t>
            </a:r>
            <a:r>
              <a:rPr lang="en-IN" sz="2000" b="0" i="0" dirty="0">
                <a:solidFill>
                  <a:srgbClr val="000000"/>
                </a:solidFill>
                <a:effectLst/>
              </a:rPr>
              <a:t> </a:t>
            </a:r>
            <a:r>
              <a:rPr lang="en-IN" sz="2000" b="1" i="0" dirty="0">
                <a:solidFill>
                  <a:srgbClr val="006699"/>
                </a:solidFill>
                <a:effectLst/>
              </a:rPr>
              <a:t>namespace</a:t>
            </a:r>
            <a:r>
              <a:rPr lang="en-IN" sz="2000" b="0" i="0" dirty="0">
                <a:solidFill>
                  <a:srgbClr val="000000"/>
                </a:solidFill>
                <a:effectLst/>
              </a:rPr>
              <a:t> std;  </a:t>
            </a:r>
            <a:endParaRPr lang="en-IN" sz="2000" b="0" i="0" dirty="0">
              <a:solidFill>
                <a:srgbClr val="000000"/>
              </a:solidFill>
              <a:effectLst/>
            </a:endParaRPr>
          </a:p>
          <a:p>
            <a:pPr marL="0" indent="0" algn="just">
              <a:buNone/>
            </a:pPr>
            <a:r>
              <a:rPr lang="en-IN" sz="2000" b="1" i="0" dirty="0">
                <a:solidFill>
                  <a:srgbClr val="006699"/>
                </a:solidFill>
                <a:effectLst/>
              </a:rPr>
              <a:t>class</a:t>
            </a:r>
            <a:r>
              <a:rPr lang="en-IN" sz="2000" b="0" i="0" dirty="0">
                <a:solidFill>
                  <a:srgbClr val="000000"/>
                </a:solidFill>
                <a:effectLst/>
              </a:rPr>
              <a:t> Student {  </a:t>
            </a:r>
            <a:endParaRPr lang="en-IN" sz="2000" b="0" i="0" dirty="0">
              <a:solidFill>
                <a:srgbClr val="000000"/>
              </a:solidFill>
              <a:effectLst/>
            </a:endParaRPr>
          </a:p>
          <a:p>
            <a:pPr marL="0" indent="0" algn="just">
              <a:buNone/>
            </a:pPr>
            <a:r>
              <a:rPr lang="en-IN" sz="2000" b="0" i="0" dirty="0">
                <a:solidFill>
                  <a:srgbClr val="000000"/>
                </a:solidFill>
                <a:effectLst/>
              </a:rPr>
              <a:t>   </a:t>
            </a:r>
            <a:r>
              <a:rPr lang="en-IN" sz="2000" b="1" i="0" dirty="0">
                <a:solidFill>
                  <a:srgbClr val="006699"/>
                </a:solidFill>
                <a:effectLst/>
              </a:rPr>
              <a:t>public</a:t>
            </a:r>
            <a:r>
              <a:rPr lang="en-IN" sz="2000" b="0" i="0" dirty="0">
                <a:solidFill>
                  <a:srgbClr val="000000"/>
                </a:solidFill>
                <a:effectLst/>
              </a:rPr>
              <a:t>:  </a:t>
            </a:r>
            <a:endParaRPr lang="en-IN" sz="2000" b="0" i="0" dirty="0">
              <a:solidFill>
                <a:srgbClr val="000000"/>
              </a:solidFill>
              <a:effectLst/>
            </a:endParaRPr>
          </a:p>
          <a:p>
            <a:pPr marL="0" indent="0" algn="just">
              <a:buNone/>
            </a:pPr>
            <a:r>
              <a:rPr lang="en-IN" sz="2000" b="0" i="0" dirty="0">
                <a:solidFill>
                  <a:srgbClr val="000000"/>
                </a:solidFill>
                <a:effectLst/>
              </a:rPr>
              <a:t>       </a:t>
            </a:r>
            <a:r>
              <a:rPr lang="en-IN" sz="2000" b="1" i="0" dirty="0">
                <a:solidFill>
                  <a:srgbClr val="2E8B57"/>
                </a:solidFill>
                <a:effectLst/>
              </a:rPr>
              <a:t>int</a:t>
            </a:r>
            <a:r>
              <a:rPr lang="en-IN" sz="2000" b="0" i="0" dirty="0">
                <a:solidFill>
                  <a:srgbClr val="000000"/>
                </a:solidFill>
                <a:effectLst/>
              </a:rPr>
              <a:t> id;</a:t>
            </a:r>
            <a:r>
              <a:rPr lang="en-IN" sz="2000" b="0" i="0" dirty="0">
                <a:solidFill>
                  <a:srgbClr val="008200"/>
                </a:solidFill>
                <a:effectLst/>
              </a:rPr>
              <a:t>//data member (also instance variable)    </a:t>
            </a:r>
            <a:r>
              <a:rPr lang="en-IN" sz="2000" b="0" i="0" dirty="0">
                <a:solidFill>
                  <a:srgbClr val="000000"/>
                </a:solidFill>
                <a:effectLst/>
              </a:rPr>
              <a:t>  </a:t>
            </a:r>
            <a:endParaRPr lang="en-IN" sz="2000" b="0" i="0" dirty="0">
              <a:solidFill>
                <a:srgbClr val="000000"/>
              </a:solidFill>
              <a:effectLst/>
            </a:endParaRPr>
          </a:p>
          <a:p>
            <a:pPr marL="0" indent="0" algn="just">
              <a:buNone/>
            </a:pPr>
            <a:r>
              <a:rPr lang="en-IN" sz="2000" b="0" i="0" dirty="0">
                <a:solidFill>
                  <a:srgbClr val="000000"/>
                </a:solidFill>
                <a:effectLst/>
              </a:rPr>
              <a:t>       string name;</a:t>
            </a:r>
            <a:r>
              <a:rPr lang="en-IN" sz="2000" b="0" i="0" dirty="0">
                <a:solidFill>
                  <a:srgbClr val="008200"/>
                </a:solidFill>
                <a:effectLst/>
              </a:rPr>
              <a:t>//data member(also instance variable)    </a:t>
            </a:r>
            <a:r>
              <a:rPr lang="en-IN" sz="2000" b="0" i="0" dirty="0">
                <a:solidFill>
                  <a:srgbClr val="000000"/>
                </a:solidFill>
                <a:effectLst/>
              </a:rPr>
              <a:t>  </a:t>
            </a:r>
            <a:endParaRPr lang="en-IN" sz="2000" b="0" i="0" dirty="0">
              <a:solidFill>
                <a:srgbClr val="000000"/>
              </a:solidFill>
              <a:effectLst/>
            </a:endParaRPr>
          </a:p>
          <a:p>
            <a:pPr marL="0" indent="0" algn="just">
              <a:buNone/>
            </a:pPr>
            <a:r>
              <a:rPr lang="en-IN" sz="2000" b="0" i="0" dirty="0">
                <a:solidFill>
                  <a:srgbClr val="000000"/>
                </a:solidFill>
                <a:effectLst/>
              </a:rPr>
              <a:t>       </a:t>
            </a:r>
            <a:r>
              <a:rPr lang="en-IN" sz="2000" b="1" i="0" dirty="0">
                <a:solidFill>
                  <a:srgbClr val="006699"/>
                </a:solidFill>
                <a:effectLst/>
              </a:rPr>
              <a:t>void</a:t>
            </a:r>
            <a:r>
              <a:rPr lang="en-IN" sz="2000" b="0" i="0" dirty="0">
                <a:solidFill>
                  <a:srgbClr val="000000"/>
                </a:solidFill>
                <a:effectLst/>
              </a:rPr>
              <a:t> insert(</a:t>
            </a:r>
            <a:r>
              <a:rPr lang="en-IN" sz="2000" b="1" i="0" dirty="0">
                <a:solidFill>
                  <a:srgbClr val="2E8B57"/>
                </a:solidFill>
                <a:effectLst/>
              </a:rPr>
              <a:t>int</a:t>
            </a:r>
            <a:r>
              <a:rPr lang="en-IN" sz="2000" b="0" i="0" dirty="0">
                <a:solidFill>
                  <a:srgbClr val="000000"/>
                </a:solidFill>
                <a:effectLst/>
              </a:rPr>
              <a:t> </a:t>
            </a:r>
            <a:r>
              <a:rPr lang="en-IN" sz="2000" b="0" i="0" dirty="0" err="1">
                <a:solidFill>
                  <a:srgbClr val="000000"/>
                </a:solidFill>
                <a:effectLst/>
              </a:rPr>
              <a:t>i</a:t>
            </a:r>
            <a:r>
              <a:rPr lang="en-IN" sz="2000" b="0" i="0" dirty="0">
                <a:solidFill>
                  <a:srgbClr val="000000"/>
                </a:solidFill>
                <a:effectLst/>
              </a:rPr>
              <a:t>, string n)    </a:t>
            </a:r>
            <a:endParaRPr lang="en-IN" sz="2000" b="0" i="0" dirty="0">
              <a:solidFill>
                <a:srgbClr val="000000"/>
              </a:solidFill>
              <a:effectLst/>
            </a:endParaRPr>
          </a:p>
          <a:p>
            <a:pPr marL="0" indent="0" algn="just">
              <a:buNone/>
            </a:pPr>
            <a:r>
              <a:rPr lang="en-IN" sz="2000" b="0" i="0" dirty="0">
                <a:solidFill>
                  <a:srgbClr val="000000"/>
                </a:solidFill>
                <a:effectLst/>
              </a:rPr>
              <a:t>        {    </a:t>
            </a:r>
            <a:endParaRPr lang="en-IN" sz="2000" b="0" i="0" dirty="0">
              <a:solidFill>
                <a:srgbClr val="000000"/>
              </a:solidFill>
              <a:effectLst/>
            </a:endParaRPr>
          </a:p>
          <a:p>
            <a:pPr marL="0" indent="0" algn="just">
              <a:buNone/>
            </a:pPr>
            <a:r>
              <a:rPr lang="en-IN" sz="2000" b="0" i="0" dirty="0">
                <a:solidFill>
                  <a:srgbClr val="000000"/>
                </a:solidFill>
                <a:effectLst/>
              </a:rPr>
              <a:t>            id = </a:t>
            </a:r>
            <a:r>
              <a:rPr lang="en-IN" sz="2000" b="0" i="0" dirty="0" err="1">
                <a:solidFill>
                  <a:srgbClr val="000000"/>
                </a:solidFill>
                <a:effectLst/>
              </a:rPr>
              <a:t>i</a:t>
            </a:r>
            <a:r>
              <a:rPr lang="en-IN" sz="2000" b="0" i="0" dirty="0">
                <a:solidFill>
                  <a:srgbClr val="000000"/>
                </a:solidFill>
                <a:effectLst/>
              </a:rPr>
              <a:t>;    </a:t>
            </a:r>
            <a:endParaRPr lang="en-IN" sz="2000" b="0" i="0" dirty="0">
              <a:solidFill>
                <a:srgbClr val="000000"/>
              </a:solidFill>
              <a:effectLst/>
            </a:endParaRPr>
          </a:p>
          <a:p>
            <a:pPr marL="0" indent="0" algn="just">
              <a:buNone/>
            </a:pPr>
            <a:r>
              <a:rPr lang="en-IN" sz="2000" b="0" i="0" dirty="0">
                <a:solidFill>
                  <a:srgbClr val="000000"/>
                </a:solidFill>
                <a:effectLst/>
              </a:rPr>
              <a:t>            name = n;    </a:t>
            </a:r>
            <a:endParaRPr lang="en-IN" sz="2000" b="0" i="0" dirty="0">
              <a:solidFill>
                <a:srgbClr val="000000"/>
              </a:solidFill>
              <a:effectLst/>
            </a:endParaRPr>
          </a:p>
          <a:p>
            <a:pPr marL="0" indent="0" algn="just">
              <a:buNone/>
            </a:pPr>
            <a:r>
              <a:rPr lang="en-IN" sz="2000" b="0" i="0" dirty="0">
                <a:solidFill>
                  <a:srgbClr val="000000"/>
                </a:solidFill>
                <a:effectLst/>
              </a:rPr>
              <a:t>        }    </a:t>
            </a:r>
            <a:endParaRPr lang="en-IN" sz="2000" b="0" i="0" dirty="0">
              <a:solidFill>
                <a:srgbClr val="000000"/>
              </a:solidFill>
              <a:effectLst/>
            </a:endParaRPr>
          </a:p>
          <a:p>
            <a:pPr marL="0" indent="0" algn="just">
              <a:buNone/>
            </a:pPr>
            <a:r>
              <a:rPr lang="en-IN" sz="2000" b="0" i="0" dirty="0">
                <a:solidFill>
                  <a:srgbClr val="000000"/>
                </a:solidFill>
                <a:effectLst/>
              </a:rPr>
              <a:t>       </a:t>
            </a:r>
            <a:r>
              <a:rPr lang="en-IN" sz="2000" b="1" i="0" dirty="0">
                <a:solidFill>
                  <a:srgbClr val="006699"/>
                </a:solidFill>
                <a:effectLst/>
              </a:rPr>
              <a:t>void</a:t>
            </a:r>
            <a:r>
              <a:rPr lang="en-IN" sz="2000" b="0" i="0" dirty="0">
                <a:solidFill>
                  <a:srgbClr val="000000"/>
                </a:solidFill>
                <a:effectLst/>
              </a:rPr>
              <a:t> display()    </a:t>
            </a:r>
            <a:endParaRPr lang="en-IN" sz="2000" b="0" i="0" dirty="0">
              <a:solidFill>
                <a:srgbClr val="000000"/>
              </a:solidFill>
              <a:effectLst/>
            </a:endParaRPr>
          </a:p>
          <a:p>
            <a:pPr marL="0" indent="0" algn="just">
              <a:buNone/>
            </a:pPr>
            <a:r>
              <a:rPr lang="en-IN" sz="2000" b="0" i="0" dirty="0">
                <a:solidFill>
                  <a:srgbClr val="000000"/>
                </a:solidFill>
                <a:effectLst/>
              </a:rPr>
              <a:t>        {    </a:t>
            </a:r>
            <a:endParaRPr lang="en-IN" sz="2000" b="0" i="0" dirty="0">
              <a:solidFill>
                <a:srgbClr val="000000"/>
              </a:solidFill>
              <a:effectLst/>
            </a:endParaRPr>
          </a:p>
          <a:p>
            <a:pPr marL="0" indent="0" algn="just">
              <a:buNone/>
            </a:pPr>
            <a:r>
              <a:rPr lang="en-IN" sz="2000" b="0" i="0" dirty="0">
                <a:solidFill>
                  <a:srgbClr val="000000"/>
                </a:solidFill>
                <a:effectLst/>
              </a:rPr>
              <a:t>            cout&lt;&lt;id&lt;&lt;</a:t>
            </a:r>
            <a:r>
              <a:rPr lang="en-IN" sz="2000" b="0" i="0" dirty="0">
                <a:solidFill>
                  <a:srgbClr val="0000FF"/>
                </a:solidFill>
                <a:effectLst/>
              </a:rPr>
              <a:t>"  "</a:t>
            </a:r>
            <a:r>
              <a:rPr lang="en-IN" sz="2000" b="0" i="0" dirty="0">
                <a:solidFill>
                  <a:srgbClr val="000000"/>
                </a:solidFill>
                <a:effectLst/>
              </a:rPr>
              <a:t>&lt;&lt;name&lt;&lt;</a:t>
            </a:r>
            <a:r>
              <a:rPr lang="en-IN" sz="2000" b="0" i="0" dirty="0" err="1">
                <a:solidFill>
                  <a:srgbClr val="000000"/>
                </a:solidFill>
                <a:effectLst/>
              </a:rPr>
              <a:t>endl</a:t>
            </a:r>
            <a:r>
              <a:rPr lang="en-IN" sz="2000" b="0" i="0" dirty="0">
                <a:solidFill>
                  <a:srgbClr val="000000"/>
                </a:solidFill>
                <a:effectLst/>
              </a:rPr>
              <a:t>;    </a:t>
            </a:r>
            <a:endParaRPr lang="en-IN" sz="2000" b="0" i="0" dirty="0">
              <a:solidFill>
                <a:srgbClr val="000000"/>
              </a:solidFill>
              <a:effectLst/>
            </a:endParaRPr>
          </a:p>
          <a:p>
            <a:pPr marL="0" indent="0" algn="just">
              <a:buNone/>
            </a:pPr>
            <a:r>
              <a:rPr lang="en-IN" sz="2000" b="0" i="0" dirty="0">
                <a:solidFill>
                  <a:srgbClr val="000000"/>
                </a:solidFill>
                <a:effectLst/>
              </a:rPr>
              <a:t>        }    </a:t>
            </a:r>
            <a:endParaRPr lang="en-IN" sz="2000" b="0" i="0" dirty="0">
              <a:solidFill>
                <a:srgbClr val="000000"/>
              </a:solidFill>
              <a:effectLst/>
            </a:endParaRPr>
          </a:p>
          <a:p>
            <a:pPr marL="0" indent="0" algn="just">
              <a:buNone/>
            </a:pPr>
            <a:r>
              <a:rPr lang="en-IN" sz="2000" b="0" i="0" dirty="0">
                <a:solidFill>
                  <a:srgbClr val="000000"/>
                </a:solidFill>
                <a:effectLst/>
              </a:rPr>
              <a:t>};  </a:t>
            </a:r>
            <a:endParaRPr lang="en-IN" sz="2000" b="0" i="0" dirty="0">
              <a:solidFill>
                <a:srgbClr val="000000"/>
              </a:solidFill>
              <a:effectLst/>
            </a:endParaRPr>
          </a:p>
          <a:p>
            <a:pPr marL="0" indent="0">
              <a:buNone/>
            </a:pPr>
            <a:endParaRPr lang="en-IN" sz="2400" dirty="0"/>
          </a:p>
        </p:txBody>
      </p:sp>
      <p:sp>
        <p:nvSpPr>
          <p:cNvPr id="4" name="TextBox 3"/>
          <p:cNvSpPr txBox="1"/>
          <p:nvPr/>
        </p:nvSpPr>
        <p:spPr>
          <a:xfrm>
            <a:off x="5633884" y="3429000"/>
            <a:ext cx="6440128" cy="3170099"/>
          </a:xfrm>
          <a:prstGeom prst="rect">
            <a:avLst/>
          </a:prstGeom>
          <a:noFill/>
        </p:spPr>
        <p:txBody>
          <a:bodyPr wrap="square" rtlCol="0">
            <a:spAutoFit/>
          </a:bodyPr>
          <a:lstStyle/>
          <a:p>
            <a:pPr marL="0" indent="0" algn="just">
              <a:buNone/>
            </a:pPr>
            <a:r>
              <a:rPr lang="en-IN" sz="2000" b="1" i="0" dirty="0">
                <a:solidFill>
                  <a:srgbClr val="2E8B57"/>
                </a:solidFill>
                <a:effectLst/>
              </a:rPr>
              <a:t>int</a:t>
            </a:r>
            <a:r>
              <a:rPr lang="en-IN" sz="2000" b="0" i="0" dirty="0">
                <a:solidFill>
                  <a:srgbClr val="000000"/>
                </a:solidFill>
                <a:effectLst/>
              </a:rPr>
              <a:t> main(</a:t>
            </a:r>
            <a:r>
              <a:rPr lang="en-IN" sz="2000" b="1" i="0" dirty="0">
                <a:solidFill>
                  <a:srgbClr val="006699"/>
                </a:solidFill>
                <a:effectLst/>
              </a:rPr>
              <a:t>void</a:t>
            </a:r>
            <a:r>
              <a:rPr lang="en-IN" sz="2000" b="0" i="0" dirty="0">
                <a:solidFill>
                  <a:srgbClr val="000000"/>
                </a:solidFill>
                <a:effectLst/>
              </a:rPr>
              <a:t>) {  </a:t>
            </a:r>
            <a:endParaRPr lang="en-IN" sz="2000" b="0" i="0" dirty="0">
              <a:solidFill>
                <a:srgbClr val="000000"/>
              </a:solidFill>
              <a:effectLst/>
            </a:endParaRPr>
          </a:p>
          <a:p>
            <a:pPr marL="0" indent="0" algn="just">
              <a:buNone/>
            </a:pPr>
            <a:r>
              <a:rPr lang="en-IN" sz="2000" b="0" i="0" dirty="0">
                <a:solidFill>
                  <a:srgbClr val="000000"/>
                </a:solidFill>
                <a:effectLst/>
              </a:rPr>
              <a:t>    Student s1; </a:t>
            </a:r>
            <a:r>
              <a:rPr lang="en-IN" sz="2000" b="0" i="0" dirty="0">
                <a:solidFill>
                  <a:srgbClr val="008200"/>
                </a:solidFill>
                <a:effectLst/>
              </a:rPr>
              <a:t>//creating an object of Student </a:t>
            </a:r>
            <a:r>
              <a:rPr lang="en-IN" sz="2000" b="0" i="0" dirty="0">
                <a:solidFill>
                  <a:srgbClr val="000000"/>
                </a:solidFill>
                <a:effectLst/>
              </a:rPr>
              <a:t>  </a:t>
            </a:r>
            <a:endParaRPr lang="en-IN" sz="2000" b="0" i="0" dirty="0">
              <a:solidFill>
                <a:srgbClr val="000000"/>
              </a:solidFill>
              <a:effectLst/>
            </a:endParaRPr>
          </a:p>
          <a:p>
            <a:pPr marL="0" indent="0" algn="just">
              <a:buNone/>
            </a:pPr>
            <a:r>
              <a:rPr lang="en-IN" sz="2000" b="0" i="0" dirty="0">
                <a:solidFill>
                  <a:srgbClr val="000000"/>
                </a:solidFill>
                <a:effectLst/>
              </a:rPr>
              <a:t>    Student s2; </a:t>
            </a:r>
            <a:r>
              <a:rPr lang="en-IN" sz="2000" b="0" i="0" dirty="0">
                <a:solidFill>
                  <a:srgbClr val="008200"/>
                </a:solidFill>
                <a:effectLst/>
              </a:rPr>
              <a:t>//creating an object of Student</a:t>
            </a:r>
            <a:r>
              <a:rPr lang="en-IN" sz="2000" b="0" i="0" dirty="0">
                <a:solidFill>
                  <a:srgbClr val="000000"/>
                </a:solidFill>
                <a:effectLst/>
              </a:rPr>
              <a:t>  </a:t>
            </a:r>
            <a:endParaRPr lang="en-IN" sz="2000" b="0" i="0" dirty="0">
              <a:solidFill>
                <a:srgbClr val="000000"/>
              </a:solidFill>
              <a:effectLst/>
            </a:endParaRPr>
          </a:p>
          <a:p>
            <a:pPr marL="0" indent="0" algn="just">
              <a:buNone/>
            </a:pPr>
            <a:r>
              <a:rPr lang="en-IN" sz="2000" b="0" i="0" dirty="0">
                <a:solidFill>
                  <a:srgbClr val="000000"/>
                </a:solidFill>
                <a:effectLst/>
              </a:rPr>
              <a:t>    s1.insert(201, </a:t>
            </a:r>
            <a:r>
              <a:rPr lang="en-IN" sz="2000" b="0" i="0" dirty="0">
                <a:solidFill>
                  <a:srgbClr val="0000FF"/>
                </a:solidFill>
                <a:effectLst/>
              </a:rPr>
              <a:t>"</a:t>
            </a:r>
            <a:r>
              <a:rPr lang="en-IN" sz="2000" b="0" i="0" dirty="0" err="1">
                <a:solidFill>
                  <a:srgbClr val="0000FF"/>
                </a:solidFill>
                <a:effectLst/>
              </a:rPr>
              <a:t>Sonoo</a:t>
            </a:r>
            <a:r>
              <a:rPr lang="en-IN" sz="2000" b="0" i="0" dirty="0">
                <a:solidFill>
                  <a:srgbClr val="0000FF"/>
                </a:solidFill>
                <a:effectLst/>
              </a:rPr>
              <a:t>"</a:t>
            </a:r>
            <a:r>
              <a:rPr lang="en-IN" sz="2000" b="0" i="0" dirty="0">
                <a:solidFill>
                  <a:srgbClr val="000000"/>
                </a:solidFill>
                <a:effectLst/>
              </a:rPr>
              <a:t>);    </a:t>
            </a:r>
            <a:endParaRPr lang="en-IN" sz="2000" b="0" i="0" dirty="0">
              <a:solidFill>
                <a:srgbClr val="000000"/>
              </a:solidFill>
              <a:effectLst/>
            </a:endParaRPr>
          </a:p>
          <a:p>
            <a:pPr marL="0" indent="0" algn="just">
              <a:buNone/>
            </a:pPr>
            <a:r>
              <a:rPr lang="en-IN" sz="2000" b="0" i="0" dirty="0">
                <a:solidFill>
                  <a:srgbClr val="000000"/>
                </a:solidFill>
                <a:effectLst/>
              </a:rPr>
              <a:t>    s2.insert(202, </a:t>
            </a:r>
            <a:r>
              <a:rPr lang="en-IN" sz="2000" b="0" i="0" dirty="0">
                <a:solidFill>
                  <a:srgbClr val="0000FF"/>
                </a:solidFill>
                <a:effectLst/>
              </a:rPr>
              <a:t>"Nakul"</a:t>
            </a:r>
            <a:r>
              <a:rPr lang="en-IN" sz="2000" b="0" i="0" dirty="0">
                <a:solidFill>
                  <a:srgbClr val="000000"/>
                </a:solidFill>
                <a:effectLst/>
              </a:rPr>
              <a:t>);    </a:t>
            </a:r>
            <a:endParaRPr lang="en-IN" sz="2000" b="0" i="0" dirty="0">
              <a:solidFill>
                <a:srgbClr val="000000"/>
              </a:solidFill>
              <a:effectLst/>
            </a:endParaRPr>
          </a:p>
          <a:p>
            <a:pPr marL="0" indent="0" algn="just">
              <a:buNone/>
            </a:pPr>
            <a:r>
              <a:rPr lang="en-IN" sz="2000" b="0" i="0" dirty="0">
                <a:solidFill>
                  <a:srgbClr val="000000"/>
                </a:solidFill>
                <a:effectLst/>
              </a:rPr>
              <a:t>    s1.display();    </a:t>
            </a:r>
            <a:endParaRPr lang="en-IN" sz="2000" b="0" i="0" dirty="0">
              <a:solidFill>
                <a:srgbClr val="000000"/>
              </a:solidFill>
              <a:effectLst/>
            </a:endParaRPr>
          </a:p>
          <a:p>
            <a:pPr marL="0" indent="0" algn="just">
              <a:buNone/>
            </a:pPr>
            <a:r>
              <a:rPr lang="en-IN" sz="2000" b="0" i="0" dirty="0">
                <a:solidFill>
                  <a:srgbClr val="000000"/>
                </a:solidFill>
                <a:effectLst/>
              </a:rPr>
              <a:t>    s2.display();  </a:t>
            </a:r>
            <a:endParaRPr lang="en-IN" sz="2000" b="0" i="0" dirty="0">
              <a:solidFill>
                <a:srgbClr val="000000"/>
              </a:solidFill>
              <a:effectLst/>
            </a:endParaRPr>
          </a:p>
          <a:p>
            <a:pPr marL="0" indent="0" algn="just">
              <a:buNone/>
            </a:pPr>
            <a:r>
              <a:rPr lang="en-IN" sz="2000" b="0" i="0" dirty="0">
                <a:solidFill>
                  <a:srgbClr val="000000"/>
                </a:solidFill>
                <a:effectLst/>
              </a:rPr>
              <a:t>    </a:t>
            </a:r>
            <a:r>
              <a:rPr lang="en-IN" sz="2000" b="1" i="0" dirty="0">
                <a:solidFill>
                  <a:srgbClr val="006699"/>
                </a:solidFill>
                <a:effectLst/>
              </a:rPr>
              <a:t>return</a:t>
            </a:r>
            <a:r>
              <a:rPr lang="en-IN" sz="2000" b="0" i="0" dirty="0">
                <a:solidFill>
                  <a:srgbClr val="000000"/>
                </a:solidFill>
                <a:effectLst/>
              </a:rPr>
              <a:t> 0;  </a:t>
            </a:r>
            <a:endParaRPr lang="en-IN" sz="2000" b="0" i="0" dirty="0">
              <a:solidFill>
                <a:srgbClr val="000000"/>
              </a:solidFill>
              <a:effectLst/>
            </a:endParaRPr>
          </a:p>
          <a:p>
            <a:pPr marL="0" indent="0" algn="just">
              <a:buNone/>
            </a:pPr>
            <a:r>
              <a:rPr lang="en-IN" sz="2000" b="0" i="0" dirty="0">
                <a:solidFill>
                  <a:srgbClr val="000000"/>
                </a:solidFill>
                <a:effectLst/>
              </a:rPr>
              <a:t>}  </a:t>
            </a:r>
            <a:endParaRPr lang="en-IN" sz="2000" b="0" i="0" dirty="0">
              <a:solidFill>
                <a:srgbClr val="000000"/>
              </a:solidFill>
              <a:effectLst/>
            </a:endParaRPr>
          </a:p>
          <a:p>
            <a:endParaRPr lang="en-IN" dirty="0"/>
          </a:p>
        </p:txBody>
      </p:sp>
      <p:sp>
        <p:nvSpPr>
          <p:cNvPr id="5" name="TextBox 4"/>
          <p:cNvSpPr txBox="1"/>
          <p:nvPr/>
        </p:nvSpPr>
        <p:spPr>
          <a:xfrm>
            <a:off x="2920182" y="-68826"/>
            <a:ext cx="9379974" cy="954107"/>
          </a:xfrm>
          <a:prstGeom prst="rect">
            <a:avLst/>
          </a:prstGeom>
          <a:noFill/>
        </p:spPr>
        <p:txBody>
          <a:bodyPr wrap="square" rtlCol="0">
            <a:spAutoFit/>
          </a:bodyPr>
          <a:lstStyle/>
          <a:p>
            <a:r>
              <a:rPr lang="en-US" sz="2800" b="1" i="0" dirty="0">
                <a:solidFill>
                  <a:srgbClr val="FF0000"/>
                </a:solidFill>
                <a:effectLst/>
              </a:rPr>
              <a:t>C++ Class Example: Initialize and Display data through method</a:t>
            </a:r>
            <a:endParaRPr lang="en-US" sz="2800" b="1" i="0" dirty="0">
              <a:solidFill>
                <a:srgbClr val="FF0000"/>
              </a:solidFill>
              <a:effectLst/>
            </a:endParaRPr>
          </a:p>
          <a:p>
            <a:endParaRPr lang="en-IN" sz="2800" b="1"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054348" cy="6858000"/>
          </a:xfrm>
        </p:spPr>
        <p:txBody>
          <a:bodyPr>
            <a:normAutofit fontScale="77500" lnSpcReduction="20000"/>
          </a:bodyPr>
          <a:lstStyle/>
          <a:p>
            <a:pPr marL="0" indent="0" algn="just">
              <a:buNone/>
            </a:pPr>
            <a:endParaRPr lang="en-IN" b="0" i="0" dirty="0">
              <a:solidFill>
                <a:srgbClr val="0000FF"/>
              </a:solidFill>
              <a:effectLst/>
            </a:endParaRPr>
          </a:p>
          <a:p>
            <a:pPr marL="0" indent="0" algn="just">
              <a:buNone/>
            </a:pPr>
            <a:r>
              <a:rPr lang="en-IN" b="0" i="0" dirty="0">
                <a:solidFill>
                  <a:srgbClr val="0000FF"/>
                </a:solidFill>
                <a:effectLst/>
              </a:rPr>
              <a:t>#include &lt;iostream&gt;</a:t>
            </a:r>
            <a:r>
              <a:rPr lang="en-IN" b="0" i="0" dirty="0">
                <a:solidFill>
                  <a:srgbClr val="000000"/>
                </a:solidFill>
                <a:effectLst/>
              </a:rPr>
              <a:t>  </a:t>
            </a:r>
            <a:endParaRPr lang="en-IN" b="0" i="0" dirty="0">
              <a:solidFill>
                <a:srgbClr val="000000"/>
              </a:solidFill>
              <a:effectLst/>
            </a:endParaRPr>
          </a:p>
          <a:p>
            <a:pPr marL="0" indent="0" algn="just">
              <a:buNone/>
            </a:pPr>
            <a:r>
              <a:rPr lang="en-IN" b="1" i="0" dirty="0">
                <a:solidFill>
                  <a:srgbClr val="006699"/>
                </a:solidFill>
                <a:effectLst/>
              </a:rPr>
              <a:t>using</a:t>
            </a:r>
            <a:r>
              <a:rPr lang="en-IN" b="0" i="0" dirty="0">
                <a:solidFill>
                  <a:srgbClr val="000000"/>
                </a:solidFill>
                <a:effectLst/>
              </a:rPr>
              <a:t> </a:t>
            </a:r>
            <a:r>
              <a:rPr lang="en-IN" b="1" i="0" dirty="0">
                <a:solidFill>
                  <a:srgbClr val="006699"/>
                </a:solidFill>
                <a:effectLst/>
              </a:rPr>
              <a:t>namespace</a:t>
            </a:r>
            <a:r>
              <a:rPr lang="en-IN" b="0" i="0" dirty="0">
                <a:solidFill>
                  <a:srgbClr val="000000"/>
                </a:solidFill>
                <a:effectLst/>
              </a:rPr>
              <a:t> std;  </a:t>
            </a:r>
            <a:endParaRPr lang="en-IN" b="0" i="0" dirty="0">
              <a:solidFill>
                <a:srgbClr val="000000"/>
              </a:solidFill>
              <a:effectLst/>
            </a:endParaRPr>
          </a:p>
          <a:p>
            <a:pPr marL="0" indent="0" algn="just">
              <a:buNone/>
            </a:pPr>
            <a:r>
              <a:rPr lang="en-IN" b="1" i="0" dirty="0">
                <a:solidFill>
                  <a:srgbClr val="006699"/>
                </a:solidFill>
                <a:effectLst/>
              </a:rPr>
              <a:t>class</a:t>
            </a:r>
            <a:r>
              <a:rPr lang="en-IN" b="0" i="0" dirty="0">
                <a:solidFill>
                  <a:srgbClr val="000000"/>
                </a:solidFill>
                <a:effectLst/>
              </a:rPr>
              <a:t> Employee {  </a:t>
            </a:r>
            <a:endParaRPr lang="en-IN" b="0" i="0" dirty="0">
              <a:solidFill>
                <a:srgbClr val="000000"/>
              </a:solidFill>
              <a:effectLst/>
            </a:endParaRPr>
          </a:p>
          <a:p>
            <a:pPr marL="0" indent="0" algn="just">
              <a:buNone/>
            </a:pPr>
            <a:r>
              <a:rPr lang="en-IN" b="0" i="0" dirty="0">
                <a:solidFill>
                  <a:srgbClr val="000000"/>
                </a:solidFill>
                <a:effectLst/>
              </a:rPr>
              <a:t>   </a:t>
            </a:r>
            <a:r>
              <a:rPr lang="en-IN" b="1" i="0" dirty="0">
                <a:solidFill>
                  <a:srgbClr val="006699"/>
                </a:solidFill>
                <a:effectLst/>
              </a:rPr>
              <a:t>public</a:t>
            </a:r>
            <a:r>
              <a:rPr lang="en-IN" b="0" i="0" dirty="0">
                <a:solidFill>
                  <a:srgbClr val="000000"/>
                </a:solidFill>
                <a:effectLst/>
              </a:rPr>
              <a:t>:  </a:t>
            </a:r>
            <a:endParaRPr lang="en-IN" b="0" i="0" dirty="0">
              <a:solidFill>
                <a:srgbClr val="000000"/>
              </a:solidFill>
              <a:effectLst/>
            </a:endParaRPr>
          </a:p>
          <a:p>
            <a:pPr marL="0" indent="0" algn="just">
              <a:buNone/>
            </a:pPr>
            <a:r>
              <a:rPr lang="en-IN" b="0" i="0" dirty="0">
                <a:solidFill>
                  <a:srgbClr val="000000"/>
                </a:solidFill>
                <a:effectLst/>
              </a:rPr>
              <a:t>       </a:t>
            </a:r>
            <a:r>
              <a:rPr lang="en-IN" b="1" i="0" dirty="0">
                <a:solidFill>
                  <a:srgbClr val="2E8B57"/>
                </a:solidFill>
                <a:effectLst/>
              </a:rPr>
              <a:t>int</a:t>
            </a:r>
            <a:r>
              <a:rPr lang="en-IN" b="0" i="0" dirty="0">
                <a:solidFill>
                  <a:srgbClr val="000000"/>
                </a:solidFill>
                <a:effectLst/>
              </a:rPr>
              <a:t> id;</a:t>
            </a:r>
            <a:r>
              <a:rPr lang="en-IN" b="0" i="0" dirty="0">
                <a:solidFill>
                  <a:srgbClr val="008200"/>
                </a:solidFill>
                <a:effectLst/>
              </a:rPr>
              <a:t>//data member (also instance variable)    </a:t>
            </a:r>
            <a:r>
              <a:rPr lang="en-IN" b="0" i="0" dirty="0">
                <a:solidFill>
                  <a:srgbClr val="000000"/>
                </a:solidFill>
                <a:effectLst/>
              </a:rPr>
              <a:t>  </a:t>
            </a:r>
            <a:endParaRPr lang="en-IN" b="0" i="0" dirty="0">
              <a:solidFill>
                <a:srgbClr val="000000"/>
              </a:solidFill>
              <a:effectLst/>
            </a:endParaRPr>
          </a:p>
          <a:p>
            <a:pPr marL="0" indent="0" algn="just">
              <a:buNone/>
            </a:pPr>
            <a:r>
              <a:rPr lang="en-IN" b="0" i="0" dirty="0">
                <a:solidFill>
                  <a:srgbClr val="000000"/>
                </a:solidFill>
                <a:effectLst/>
              </a:rPr>
              <a:t>       string name;</a:t>
            </a:r>
            <a:r>
              <a:rPr lang="en-IN" b="0" i="0" dirty="0">
                <a:solidFill>
                  <a:srgbClr val="008200"/>
                </a:solidFill>
                <a:effectLst/>
              </a:rPr>
              <a:t>//data member(also instance variable)</a:t>
            </a:r>
            <a:r>
              <a:rPr lang="en-IN" b="0" i="0" dirty="0">
                <a:solidFill>
                  <a:srgbClr val="000000"/>
                </a:solidFill>
                <a:effectLst/>
              </a:rPr>
              <a:t>  </a:t>
            </a:r>
            <a:endParaRPr lang="en-IN" b="0" i="0" dirty="0">
              <a:solidFill>
                <a:srgbClr val="000000"/>
              </a:solidFill>
              <a:effectLst/>
            </a:endParaRPr>
          </a:p>
          <a:p>
            <a:pPr marL="0" indent="0" algn="just">
              <a:buNone/>
            </a:pPr>
            <a:r>
              <a:rPr lang="en-IN" b="0" i="0" dirty="0">
                <a:solidFill>
                  <a:srgbClr val="000000"/>
                </a:solidFill>
                <a:effectLst/>
              </a:rPr>
              <a:t>       </a:t>
            </a:r>
            <a:r>
              <a:rPr lang="en-IN" b="1" i="0" dirty="0">
                <a:solidFill>
                  <a:srgbClr val="2E8B57"/>
                </a:solidFill>
                <a:effectLst/>
              </a:rPr>
              <a:t>float</a:t>
            </a:r>
            <a:r>
              <a:rPr lang="en-IN" b="0" i="0" dirty="0">
                <a:solidFill>
                  <a:srgbClr val="000000"/>
                </a:solidFill>
                <a:effectLst/>
              </a:rPr>
              <a:t> salary;  </a:t>
            </a:r>
            <a:endParaRPr lang="en-IN" b="0" i="0" dirty="0">
              <a:solidFill>
                <a:srgbClr val="000000"/>
              </a:solidFill>
              <a:effectLst/>
            </a:endParaRPr>
          </a:p>
          <a:p>
            <a:pPr marL="0" indent="0" algn="just">
              <a:buNone/>
            </a:pPr>
            <a:r>
              <a:rPr lang="en-IN" b="0" i="0" dirty="0">
                <a:solidFill>
                  <a:srgbClr val="000000"/>
                </a:solidFill>
                <a:effectLst/>
              </a:rPr>
              <a:t>       </a:t>
            </a:r>
            <a:r>
              <a:rPr lang="en-IN" b="1" i="0" dirty="0">
                <a:solidFill>
                  <a:srgbClr val="006699"/>
                </a:solidFill>
                <a:effectLst/>
              </a:rPr>
              <a:t>void</a:t>
            </a:r>
            <a:r>
              <a:rPr lang="en-IN" b="0" i="0" dirty="0">
                <a:solidFill>
                  <a:srgbClr val="000000"/>
                </a:solidFill>
                <a:effectLst/>
              </a:rPr>
              <a:t> insert(</a:t>
            </a:r>
            <a:r>
              <a:rPr lang="en-IN" b="1" i="0" dirty="0">
                <a:solidFill>
                  <a:srgbClr val="2E8B57"/>
                </a:solidFill>
                <a:effectLst/>
              </a:rPr>
              <a:t>int</a:t>
            </a:r>
            <a:r>
              <a:rPr lang="en-IN" b="0" i="0" dirty="0">
                <a:solidFill>
                  <a:srgbClr val="000000"/>
                </a:solidFill>
                <a:effectLst/>
              </a:rPr>
              <a:t> </a:t>
            </a:r>
            <a:r>
              <a:rPr lang="en-IN" b="0" i="0" dirty="0" err="1">
                <a:solidFill>
                  <a:srgbClr val="000000"/>
                </a:solidFill>
                <a:effectLst/>
              </a:rPr>
              <a:t>i</a:t>
            </a:r>
            <a:r>
              <a:rPr lang="en-IN" b="0" i="0" dirty="0">
                <a:solidFill>
                  <a:srgbClr val="000000"/>
                </a:solidFill>
                <a:effectLst/>
              </a:rPr>
              <a:t>, string n, </a:t>
            </a:r>
            <a:r>
              <a:rPr lang="en-IN" b="1" i="0" dirty="0">
                <a:solidFill>
                  <a:srgbClr val="2E8B57"/>
                </a:solidFill>
                <a:effectLst/>
              </a:rPr>
              <a:t>float</a:t>
            </a:r>
            <a:r>
              <a:rPr lang="en-IN" b="0" i="0" dirty="0">
                <a:solidFill>
                  <a:srgbClr val="000000"/>
                </a:solidFill>
                <a:effectLst/>
              </a:rPr>
              <a:t> s)    </a:t>
            </a:r>
            <a:endParaRPr lang="en-IN" b="0" i="0" dirty="0">
              <a:solidFill>
                <a:srgbClr val="000000"/>
              </a:solidFill>
              <a:effectLst/>
            </a:endParaRPr>
          </a:p>
          <a:p>
            <a:pPr marL="0" indent="0" algn="just">
              <a:buNone/>
            </a:pPr>
            <a:r>
              <a:rPr lang="en-IN" b="0" i="0" dirty="0">
                <a:solidFill>
                  <a:srgbClr val="000000"/>
                </a:solidFill>
                <a:effectLst/>
              </a:rPr>
              <a:t>        {    </a:t>
            </a:r>
            <a:endParaRPr lang="en-IN" b="0" i="0" dirty="0">
              <a:solidFill>
                <a:srgbClr val="000000"/>
              </a:solidFill>
              <a:effectLst/>
            </a:endParaRPr>
          </a:p>
          <a:p>
            <a:pPr marL="0" indent="0" algn="just">
              <a:buNone/>
            </a:pPr>
            <a:r>
              <a:rPr lang="en-IN" b="0" i="0" dirty="0">
                <a:solidFill>
                  <a:srgbClr val="000000"/>
                </a:solidFill>
                <a:effectLst/>
              </a:rPr>
              <a:t>            id = </a:t>
            </a:r>
            <a:r>
              <a:rPr lang="en-IN" b="0" i="0" dirty="0" err="1">
                <a:solidFill>
                  <a:srgbClr val="000000"/>
                </a:solidFill>
                <a:effectLst/>
              </a:rPr>
              <a:t>i</a:t>
            </a:r>
            <a:r>
              <a:rPr lang="en-IN" b="0" i="0" dirty="0">
                <a:solidFill>
                  <a:srgbClr val="000000"/>
                </a:solidFill>
                <a:effectLst/>
              </a:rPr>
              <a:t>;    </a:t>
            </a:r>
            <a:endParaRPr lang="en-IN" b="0" i="0" dirty="0">
              <a:solidFill>
                <a:srgbClr val="000000"/>
              </a:solidFill>
              <a:effectLst/>
            </a:endParaRPr>
          </a:p>
          <a:p>
            <a:pPr marL="0" indent="0" algn="just">
              <a:buNone/>
            </a:pPr>
            <a:r>
              <a:rPr lang="en-IN" b="0" i="0" dirty="0">
                <a:solidFill>
                  <a:srgbClr val="000000"/>
                </a:solidFill>
                <a:effectLst/>
              </a:rPr>
              <a:t>            name = n;    </a:t>
            </a:r>
            <a:endParaRPr lang="en-IN" b="0" i="0" dirty="0">
              <a:solidFill>
                <a:srgbClr val="000000"/>
              </a:solidFill>
              <a:effectLst/>
            </a:endParaRPr>
          </a:p>
          <a:p>
            <a:pPr marL="0" indent="0" algn="just">
              <a:buNone/>
            </a:pPr>
            <a:r>
              <a:rPr lang="en-IN" b="0" i="0" dirty="0">
                <a:solidFill>
                  <a:srgbClr val="000000"/>
                </a:solidFill>
                <a:effectLst/>
              </a:rPr>
              <a:t>            salary = s;  </a:t>
            </a:r>
            <a:endParaRPr lang="en-IN" b="0" i="0" dirty="0">
              <a:solidFill>
                <a:srgbClr val="000000"/>
              </a:solidFill>
              <a:effectLst/>
            </a:endParaRPr>
          </a:p>
          <a:p>
            <a:pPr marL="0" indent="0" algn="just">
              <a:buNone/>
            </a:pPr>
            <a:r>
              <a:rPr lang="en-IN" b="0" i="0" dirty="0">
                <a:solidFill>
                  <a:srgbClr val="000000"/>
                </a:solidFill>
                <a:effectLst/>
              </a:rPr>
              <a:t>        }    </a:t>
            </a:r>
            <a:endParaRPr lang="en-IN" b="0" i="0" dirty="0">
              <a:solidFill>
                <a:srgbClr val="000000"/>
              </a:solidFill>
              <a:effectLst/>
            </a:endParaRPr>
          </a:p>
          <a:p>
            <a:pPr marL="0" indent="0" algn="just">
              <a:buNone/>
            </a:pPr>
            <a:r>
              <a:rPr lang="en-IN" b="0" i="0" dirty="0">
                <a:solidFill>
                  <a:srgbClr val="000000"/>
                </a:solidFill>
                <a:effectLst/>
              </a:rPr>
              <a:t>       </a:t>
            </a:r>
            <a:r>
              <a:rPr lang="en-IN" b="1" i="0" dirty="0">
                <a:solidFill>
                  <a:srgbClr val="006699"/>
                </a:solidFill>
                <a:effectLst/>
              </a:rPr>
              <a:t>void</a:t>
            </a:r>
            <a:r>
              <a:rPr lang="en-IN" b="0" i="0" dirty="0">
                <a:solidFill>
                  <a:srgbClr val="000000"/>
                </a:solidFill>
                <a:effectLst/>
              </a:rPr>
              <a:t> display()    </a:t>
            </a:r>
            <a:endParaRPr lang="en-IN" b="0" i="0" dirty="0">
              <a:solidFill>
                <a:srgbClr val="000000"/>
              </a:solidFill>
              <a:effectLst/>
            </a:endParaRPr>
          </a:p>
          <a:p>
            <a:pPr marL="0" indent="0" algn="just">
              <a:buNone/>
            </a:pPr>
            <a:r>
              <a:rPr lang="en-IN" b="0" i="0" dirty="0">
                <a:solidFill>
                  <a:srgbClr val="000000"/>
                </a:solidFill>
                <a:effectLst/>
              </a:rPr>
              <a:t>        {    </a:t>
            </a:r>
            <a:endParaRPr lang="en-IN" b="0" i="0" dirty="0">
              <a:solidFill>
                <a:srgbClr val="000000"/>
              </a:solidFill>
              <a:effectLst/>
            </a:endParaRPr>
          </a:p>
          <a:p>
            <a:pPr marL="0" indent="0" algn="just">
              <a:buNone/>
            </a:pPr>
            <a:r>
              <a:rPr lang="en-IN" b="0" i="0" dirty="0">
                <a:solidFill>
                  <a:srgbClr val="000000"/>
                </a:solidFill>
                <a:effectLst/>
              </a:rPr>
              <a:t>            cout&lt;&lt;id&lt;&lt;</a:t>
            </a:r>
            <a:r>
              <a:rPr lang="en-IN" b="0" i="0" dirty="0">
                <a:solidFill>
                  <a:srgbClr val="0000FF"/>
                </a:solidFill>
                <a:effectLst/>
              </a:rPr>
              <a:t>"  "</a:t>
            </a:r>
            <a:r>
              <a:rPr lang="en-IN" b="0" i="0" dirty="0">
                <a:solidFill>
                  <a:srgbClr val="000000"/>
                </a:solidFill>
                <a:effectLst/>
              </a:rPr>
              <a:t>&lt;&lt;name&lt;&lt;</a:t>
            </a:r>
            <a:r>
              <a:rPr lang="en-IN" b="0" i="0" dirty="0">
                <a:solidFill>
                  <a:srgbClr val="0000FF"/>
                </a:solidFill>
                <a:effectLst/>
              </a:rPr>
              <a:t>"  "</a:t>
            </a:r>
            <a:r>
              <a:rPr lang="en-IN" b="0" i="0" dirty="0">
                <a:solidFill>
                  <a:srgbClr val="000000"/>
                </a:solidFill>
                <a:effectLst/>
              </a:rPr>
              <a:t>&lt;&lt;salary&lt;&lt;</a:t>
            </a:r>
            <a:r>
              <a:rPr lang="en-IN" b="0" i="0" dirty="0" err="1">
                <a:solidFill>
                  <a:srgbClr val="000000"/>
                </a:solidFill>
                <a:effectLst/>
              </a:rPr>
              <a:t>endl</a:t>
            </a:r>
            <a:r>
              <a:rPr lang="en-IN" b="0" i="0" dirty="0">
                <a:solidFill>
                  <a:srgbClr val="000000"/>
                </a:solidFill>
                <a:effectLst/>
              </a:rPr>
              <a:t>;    </a:t>
            </a:r>
            <a:endParaRPr lang="en-IN" b="0" i="0" dirty="0">
              <a:solidFill>
                <a:srgbClr val="000000"/>
              </a:solidFill>
              <a:effectLst/>
            </a:endParaRPr>
          </a:p>
          <a:p>
            <a:pPr marL="0" indent="0" algn="just">
              <a:buNone/>
            </a:pPr>
            <a:r>
              <a:rPr lang="en-IN" b="0" i="0" dirty="0">
                <a:solidFill>
                  <a:srgbClr val="000000"/>
                </a:solidFill>
                <a:effectLst/>
              </a:rPr>
              <a:t>        }    </a:t>
            </a:r>
            <a:endParaRPr lang="en-IN" b="0" i="0" dirty="0">
              <a:solidFill>
                <a:srgbClr val="000000"/>
              </a:solidFill>
              <a:effectLst/>
            </a:endParaRPr>
          </a:p>
          <a:p>
            <a:pPr marL="0" indent="0" algn="just">
              <a:buNone/>
            </a:pPr>
            <a:r>
              <a:rPr lang="en-IN" b="0" i="0" dirty="0">
                <a:solidFill>
                  <a:srgbClr val="000000"/>
                </a:solidFill>
                <a:effectLst/>
              </a:rPr>
              <a:t>};  </a:t>
            </a:r>
            <a:endParaRPr lang="en-IN" b="0" i="0" dirty="0">
              <a:solidFill>
                <a:srgbClr val="000000"/>
              </a:solidFill>
              <a:effectLst/>
            </a:endParaRPr>
          </a:p>
          <a:p>
            <a:pPr marL="0" indent="0">
              <a:buNone/>
            </a:pPr>
            <a:endParaRPr lang="en-IN" dirty="0"/>
          </a:p>
        </p:txBody>
      </p:sp>
      <p:sp>
        <p:nvSpPr>
          <p:cNvPr id="4" name="TextBox 3"/>
          <p:cNvSpPr txBox="1"/>
          <p:nvPr/>
        </p:nvSpPr>
        <p:spPr>
          <a:xfrm>
            <a:off x="6705599" y="2426017"/>
            <a:ext cx="4984955" cy="4431983"/>
          </a:xfrm>
          <a:prstGeom prst="rect">
            <a:avLst/>
          </a:prstGeom>
          <a:noFill/>
        </p:spPr>
        <p:txBody>
          <a:bodyPr wrap="square" rtlCol="0">
            <a:spAutoFit/>
          </a:bodyPr>
          <a:lstStyle/>
          <a:p>
            <a:pPr marL="0" indent="0" algn="just">
              <a:buNone/>
            </a:pPr>
            <a:r>
              <a:rPr lang="en-IN" sz="2400" b="1" i="0" dirty="0">
                <a:solidFill>
                  <a:srgbClr val="2E8B57"/>
                </a:solidFill>
                <a:effectLst/>
              </a:rPr>
              <a:t>int</a:t>
            </a:r>
            <a:r>
              <a:rPr lang="en-IN" sz="2400" b="0" i="0" dirty="0">
                <a:solidFill>
                  <a:srgbClr val="000000"/>
                </a:solidFill>
                <a:effectLst/>
              </a:rPr>
              <a:t> main(</a:t>
            </a:r>
            <a:r>
              <a:rPr lang="en-IN" sz="2400" b="1" i="0" dirty="0">
                <a:solidFill>
                  <a:srgbClr val="006699"/>
                </a:solidFill>
                <a:effectLst/>
              </a:rPr>
              <a:t>void</a:t>
            </a:r>
            <a:r>
              <a:rPr lang="en-IN" sz="2400" b="0" i="0" dirty="0">
                <a:solidFill>
                  <a:srgbClr val="000000"/>
                </a:solidFill>
                <a:effectLst/>
              </a:rPr>
              <a:t>) {  </a:t>
            </a:r>
            <a:endParaRPr lang="en-IN" sz="2400" b="0" i="0" dirty="0">
              <a:solidFill>
                <a:srgbClr val="000000"/>
              </a:solidFill>
              <a:effectLst/>
            </a:endParaRPr>
          </a:p>
          <a:p>
            <a:pPr marL="0" indent="0" algn="just">
              <a:buNone/>
            </a:pPr>
            <a:r>
              <a:rPr lang="en-IN" sz="2400" b="0" i="0" dirty="0">
                <a:solidFill>
                  <a:srgbClr val="000000"/>
                </a:solidFill>
                <a:effectLst/>
              </a:rPr>
              <a:t>    Employee e1; </a:t>
            </a:r>
            <a:r>
              <a:rPr lang="en-IN" sz="2400" b="0" i="0" dirty="0">
                <a:solidFill>
                  <a:srgbClr val="008200"/>
                </a:solidFill>
                <a:effectLst/>
              </a:rPr>
              <a:t>//creating an object of Employee </a:t>
            </a:r>
            <a:r>
              <a:rPr lang="en-IN" sz="2400" b="0" i="0" dirty="0">
                <a:solidFill>
                  <a:srgbClr val="000000"/>
                </a:solidFill>
                <a:effectLst/>
              </a:rPr>
              <a:t>  </a:t>
            </a:r>
            <a:endParaRPr lang="en-IN" sz="2400" b="0" i="0" dirty="0">
              <a:solidFill>
                <a:srgbClr val="000000"/>
              </a:solidFill>
              <a:effectLst/>
            </a:endParaRPr>
          </a:p>
          <a:p>
            <a:pPr marL="0" indent="0" algn="just">
              <a:buNone/>
            </a:pPr>
            <a:r>
              <a:rPr lang="en-IN" sz="2400" b="0" i="0" dirty="0">
                <a:solidFill>
                  <a:srgbClr val="000000"/>
                </a:solidFill>
                <a:effectLst/>
              </a:rPr>
              <a:t>    Employee e2; </a:t>
            </a:r>
            <a:r>
              <a:rPr lang="en-IN" sz="2400" b="0" i="0" dirty="0">
                <a:solidFill>
                  <a:srgbClr val="008200"/>
                </a:solidFill>
                <a:effectLst/>
              </a:rPr>
              <a:t>//creating an object of Employee</a:t>
            </a:r>
            <a:r>
              <a:rPr lang="en-IN" sz="2400" b="0" i="0" dirty="0">
                <a:solidFill>
                  <a:srgbClr val="000000"/>
                </a:solidFill>
                <a:effectLst/>
              </a:rPr>
              <a:t>  </a:t>
            </a:r>
            <a:endParaRPr lang="en-IN" sz="2400" b="0" i="0" dirty="0">
              <a:solidFill>
                <a:srgbClr val="000000"/>
              </a:solidFill>
              <a:effectLst/>
            </a:endParaRPr>
          </a:p>
          <a:p>
            <a:pPr marL="0" indent="0" algn="just">
              <a:buNone/>
            </a:pPr>
            <a:r>
              <a:rPr lang="en-IN" sz="2400" b="0" i="0" dirty="0">
                <a:solidFill>
                  <a:srgbClr val="000000"/>
                </a:solidFill>
                <a:effectLst/>
              </a:rPr>
              <a:t>    e1.insert(201, </a:t>
            </a:r>
            <a:r>
              <a:rPr lang="en-IN" sz="2400" b="0" i="0" dirty="0">
                <a:solidFill>
                  <a:srgbClr val="0000FF"/>
                </a:solidFill>
                <a:effectLst/>
              </a:rPr>
              <a:t>"Sonoo"</a:t>
            </a:r>
            <a:r>
              <a:rPr lang="en-IN" sz="2400" b="0" i="0" dirty="0">
                <a:solidFill>
                  <a:srgbClr val="000000"/>
                </a:solidFill>
                <a:effectLst/>
              </a:rPr>
              <a:t>,990000);    </a:t>
            </a:r>
            <a:endParaRPr lang="en-IN" sz="2400" b="0" i="0" dirty="0">
              <a:solidFill>
                <a:srgbClr val="000000"/>
              </a:solidFill>
              <a:effectLst/>
            </a:endParaRPr>
          </a:p>
          <a:p>
            <a:pPr marL="0" indent="0" algn="just">
              <a:buNone/>
            </a:pPr>
            <a:r>
              <a:rPr lang="en-IN" sz="2400" b="0" i="0" dirty="0">
                <a:solidFill>
                  <a:srgbClr val="000000"/>
                </a:solidFill>
                <a:effectLst/>
              </a:rPr>
              <a:t>    e2.insert(202, </a:t>
            </a:r>
            <a:r>
              <a:rPr lang="en-IN" sz="2400" b="0" i="0" dirty="0">
                <a:solidFill>
                  <a:srgbClr val="0000FF"/>
                </a:solidFill>
                <a:effectLst/>
              </a:rPr>
              <a:t>"Nakul"</a:t>
            </a:r>
            <a:r>
              <a:rPr lang="en-IN" sz="2400" b="0" i="0" dirty="0">
                <a:solidFill>
                  <a:srgbClr val="000000"/>
                </a:solidFill>
                <a:effectLst/>
              </a:rPr>
              <a:t>, 29000);    </a:t>
            </a:r>
            <a:endParaRPr lang="en-IN" sz="2400" b="0" i="0" dirty="0">
              <a:solidFill>
                <a:srgbClr val="000000"/>
              </a:solidFill>
              <a:effectLst/>
            </a:endParaRPr>
          </a:p>
          <a:p>
            <a:pPr marL="0" indent="0" algn="just">
              <a:buNone/>
            </a:pPr>
            <a:r>
              <a:rPr lang="en-IN" sz="2400" b="0" i="0" dirty="0">
                <a:solidFill>
                  <a:srgbClr val="000000"/>
                </a:solidFill>
                <a:effectLst/>
              </a:rPr>
              <a:t>    e1.display();    </a:t>
            </a:r>
            <a:endParaRPr lang="en-IN" sz="2400" b="0" i="0" dirty="0">
              <a:solidFill>
                <a:srgbClr val="000000"/>
              </a:solidFill>
              <a:effectLst/>
            </a:endParaRPr>
          </a:p>
          <a:p>
            <a:pPr marL="0" indent="0" algn="just">
              <a:buNone/>
            </a:pPr>
            <a:r>
              <a:rPr lang="en-IN" sz="2400" b="0" i="0" dirty="0">
                <a:solidFill>
                  <a:srgbClr val="000000"/>
                </a:solidFill>
                <a:effectLst/>
              </a:rPr>
              <a:t>    e2.display();    </a:t>
            </a:r>
            <a:endParaRPr lang="en-IN" sz="2400" b="0" i="0" dirty="0">
              <a:solidFill>
                <a:srgbClr val="000000"/>
              </a:solidFill>
              <a:effectLst/>
            </a:endParaRPr>
          </a:p>
          <a:p>
            <a:pPr marL="0" indent="0" algn="just">
              <a:buNone/>
            </a:pPr>
            <a:r>
              <a:rPr lang="en-IN" sz="2400" b="0" i="0" dirty="0">
                <a:solidFill>
                  <a:srgbClr val="000000"/>
                </a:solidFill>
                <a:effectLst/>
              </a:rPr>
              <a:t>    </a:t>
            </a:r>
            <a:r>
              <a:rPr lang="en-IN" sz="2400" b="1" i="0" dirty="0">
                <a:solidFill>
                  <a:srgbClr val="006699"/>
                </a:solidFill>
                <a:effectLst/>
              </a:rPr>
              <a:t>return</a:t>
            </a:r>
            <a:r>
              <a:rPr lang="en-IN" sz="2400" b="0" i="0" dirty="0">
                <a:solidFill>
                  <a:srgbClr val="000000"/>
                </a:solidFill>
                <a:effectLst/>
              </a:rPr>
              <a:t> 0;  </a:t>
            </a:r>
            <a:endParaRPr lang="en-IN" sz="2400" b="0" i="0" dirty="0">
              <a:solidFill>
                <a:srgbClr val="000000"/>
              </a:solidFill>
              <a:effectLst/>
            </a:endParaRPr>
          </a:p>
          <a:p>
            <a:pPr marL="0" indent="0" algn="just">
              <a:buNone/>
            </a:pPr>
            <a:r>
              <a:rPr lang="en-IN" sz="2400" b="0" i="0" dirty="0">
                <a:solidFill>
                  <a:srgbClr val="000000"/>
                </a:solidFill>
                <a:effectLst/>
              </a:rPr>
              <a:t>}</a:t>
            </a:r>
            <a:endParaRPr lang="en-IN" sz="2400" b="0" i="0" dirty="0">
              <a:solidFill>
                <a:srgbClr val="000000"/>
              </a:solidFill>
              <a:effectLst/>
            </a:endParaRPr>
          </a:p>
          <a:p>
            <a:endParaRPr lang="en-IN" dirty="0"/>
          </a:p>
        </p:txBody>
      </p:sp>
      <p:sp>
        <p:nvSpPr>
          <p:cNvPr id="5" name="TextBox 4"/>
          <p:cNvSpPr txBox="1"/>
          <p:nvPr/>
        </p:nvSpPr>
        <p:spPr>
          <a:xfrm>
            <a:off x="2133600" y="9832"/>
            <a:ext cx="7413523" cy="584775"/>
          </a:xfrm>
          <a:prstGeom prst="rect">
            <a:avLst/>
          </a:prstGeom>
          <a:noFill/>
        </p:spPr>
        <p:txBody>
          <a:bodyPr wrap="square" rtlCol="0">
            <a:spAutoFit/>
          </a:bodyPr>
          <a:lstStyle/>
          <a:p>
            <a:pPr algn="ctr"/>
            <a:r>
              <a:rPr lang="en-US" sz="3200" b="1" dirty="0">
                <a:solidFill>
                  <a:srgbClr val="FF0000"/>
                </a:solidFill>
              </a:rPr>
              <a:t>Example:</a:t>
            </a:r>
            <a:endParaRPr lang="en-IN" sz="3200" b="1"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13342" cy="681037"/>
          </a:xfrm>
        </p:spPr>
        <p:txBody>
          <a:bodyPr>
            <a:normAutofit/>
          </a:bodyPr>
          <a:lstStyle/>
          <a:p>
            <a:pPr algn="ctr"/>
            <a:r>
              <a:rPr lang="en-US" sz="3600" b="1" dirty="0">
                <a:solidFill>
                  <a:srgbClr val="FF0000"/>
                </a:solidFill>
              </a:rPr>
              <a:t>ACCESS MODIFIER:</a:t>
            </a:r>
            <a:endParaRPr lang="en-IN" sz="3600" b="1" dirty="0">
              <a:solidFill>
                <a:srgbClr val="FF0000"/>
              </a:solidFill>
            </a:endParaRPr>
          </a:p>
        </p:txBody>
      </p:sp>
      <p:sp>
        <p:nvSpPr>
          <p:cNvPr id="3" name="Content Placeholder 2"/>
          <p:cNvSpPr>
            <a:spLocks noGrp="1"/>
          </p:cNvSpPr>
          <p:nvPr>
            <p:ph idx="1"/>
          </p:nvPr>
        </p:nvSpPr>
        <p:spPr>
          <a:xfrm>
            <a:off x="157316" y="884904"/>
            <a:ext cx="11887200" cy="5742038"/>
          </a:xfrm>
        </p:spPr>
        <p:txBody>
          <a:bodyPr>
            <a:normAutofit fontScale="92500"/>
          </a:bodyPr>
          <a:lstStyle/>
          <a:p>
            <a:pPr algn="l" fontAlgn="base"/>
            <a:r>
              <a:rPr lang="en-US" sz="2400" b="0" i="0" dirty="0">
                <a:solidFill>
                  <a:srgbClr val="273239"/>
                </a:solidFill>
                <a:effectLst/>
              </a:rPr>
              <a:t>Access Modifiers or Access Specifiers in a </a:t>
            </a:r>
            <a:r>
              <a:rPr lang="en-US" sz="2400" b="0" i="0" u="sng" dirty="0">
                <a:solidFill>
                  <a:srgbClr val="273239"/>
                </a:solidFill>
                <a:effectLst/>
                <a:hlinkClick r:id="rId1"/>
              </a:rPr>
              <a:t>class</a:t>
            </a:r>
            <a:r>
              <a:rPr lang="en-US" sz="2400" b="0" i="0" dirty="0">
                <a:solidFill>
                  <a:srgbClr val="273239"/>
                </a:solidFill>
                <a:effectLst/>
              </a:rPr>
              <a:t> are used to assign the accessibility to the class members, i.e., they set some restrictions on the class members so that they can’t be directly accessed by the outside functions.</a:t>
            </a:r>
            <a:br>
              <a:rPr lang="en-US" sz="2400" b="0" i="0" dirty="0">
                <a:solidFill>
                  <a:srgbClr val="273239"/>
                </a:solidFill>
                <a:effectLst/>
              </a:rPr>
            </a:br>
            <a:r>
              <a:rPr lang="en-US" sz="2400" b="0" i="0" dirty="0">
                <a:solidFill>
                  <a:srgbClr val="273239"/>
                </a:solidFill>
                <a:effectLst/>
              </a:rPr>
              <a:t>There are 3 types of access modifiers available in C++: </a:t>
            </a:r>
            <a:endParaRPr lang="en-US" sz="2400" b="0" i="0" dirty="0">
              <a:solidFill>
                <a:srgbClr val="273239"/>
              </a:solidFill>
              <a:effectLst/>
            </a:endParaRPr>
          </a:p>
          <a:p>
            <a:pPr algn="l" fontAlgn="base">
              <a:buFont typeface="+mj-lt"/>
              <a:buAutoNum type="arabicPeriod"/>
            </a:pPr>
            <a:r>
              <a:rPr lang="en-US" sz="2400" b="1" i="0" dirty="0">
                <a:solidFill>
                  <a:srgbClr val="273239"/>
                </a:solidFill>
                <a:effectLst/>
              </a:rPr>
              <a:t>Public</a:t>
            </a:r>
            <a:endParaRPr lang="en-US" sz="2400" b="0" i="0" dirty="0">
              <a:solidFill>
                <a:srgbClr val="273239"/>
              </a:solidFill>
              <a:effectLst/>
            </a:endParaRPr>
          </a:p>
          <a:p>
            <a:pPr algn="l" fontAlgn="base">
              <a:buFont typeface="+mj-lt"/>
              <a:buAutoNum type="arabicPeriod"/>
            </a:pPr>
            <a:r>
              <a:rPr lang="en-US" sz="2400" b="1" i="0" dirty="0">
                <a:solidFill>
                  <a:srgbClr val="273239"/>
                </a:solidFill>
                <a:effectLst/>
              </a:rPr>
              <a:t>Private</a:t>
            </a:r>
            <a:endParaRPr lang="en-US" sz="2400" b="0" i="0" dirty="0">
              <a:solidFill>
                <a:srgbClr val="273239"/>
              </a:solidFill>
              <a:effectLst/>
            </a:endParaRPr>
          </a:p>
          <a:p>
            <a:pPr algn="l" fontAlgn="base">
              <a:buFont typeface="+mj-lt"/>
              <a:buAutoNum type="arabicPeriod"/>
            </a:pPr>
            <a:r>
              <a:rPr lang="en-US" sz="2400" b="1" i="0" dirty="0">
                <a:solidFill>
                  <a:srgbClr val="273239"/>
                </a:solidFill>
                <a:effectLst/>
              </a:rPr>
              <a:t>Protected</a:t>
            </a:r>
            <a:endParaRPr lang="en-US" sz="2400" b="1" i="0" dirty="0">
              <a:solidFill>
                <a:srgbClr val="273239"/>
              </a:solidFill>
              <a:effectLst/>
            </a:endParaRPr>
          </a:p>
          <a:p>
            <a:pPr marL="0" indent="0" algn="l" fontAlgn="base">
              <a:buNone/>
            </a:pPr>
            <a:r>
              <a:rPr lang="en-US" sz="2000" b="1" i="0" dirty="0">
                <a:solidFill>
                  <a:srgbClr val="FF0000"/>
                </a:solidFill>
                <a:effectLst/>
              </a:rPr>
              <a:t>Note: If we do not specify any access modifiers for the members inside the class, then by default the access modifier for the members will be Private.</a:t>
            </a:r>
            <a:endParaRPr lang="en-US" sz="3200" b="1" i="0" dirty="0">
              <a:solidFill>
                <a:srgbClr val="FF0000"/>
              </a:solidFill>
              <a:effectLst/>
            </a:endParaRPr>
          </a:p>
          <a:p>
            <a:pPr>
              <a:lnSpc>
                <a:spcPct val="150000"/>
              </a:lnSpc>
            </a:pPr>
            <a:r>
              <a:rPr lang="en-US" b="0" i="0" dirty="0">
                <a:solidFill>
                  <a:srgbClr val="273239"/>
                </a:solidFill>
                <a:effectLst/>
                <a:latin typeface="Nunito" pitchFamily="2" charset="0"/>
              </a:rPr>
              <a:t> </a:t>
            </a:r>
            <a:r>
              <a:rPr lang="en-US" sz="2400" b="1" i="0" dirty="0">
                <a:solidFill>
                  <a:srgbClr val="273239"/>
                </a:solidFill>
                <a:effectLst/>
              </a:rPr>
              <a:t>1. Public</a:t>
            </a:r>
            <a:r>
              <a:rPr lang="en-US" sz="2400" b="0" i="0" dirty="0">
                <a:solidFill>
                  <a:srgbClr val="273239"/>
                </a:solidFill>
                <a:effectLst/>
              </a:rPr>
              <a:t>: All the class members declared under the public specifier will be available to everyone. The data members and member functions declared as public can be accessed by other classes and functions too. The public members of a class can be accessed from anywhere in the program using the direct member access operator (.) with the object of that class.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05187" cy="786121"/>
          </a:xfrm>
        </p:spPr>
        <p:txBody>
          <a:bodyPr>
            <a:normAutofit/>
          </a:bodyPr>
          <a:lstStyle/>
          <a:p>
            <a:pPr algn="ctr"/>
            <a:r>
              <a:rPr lang="en-US" sz="3600" b="1" i="1" dirty="0"/>
              <a:t>Example of public access modifier</a:t>
            </a:r>
            <a:endParaRPr lang="en-IN" sz="3600" b="1" i="1" dirty="0"/>
          </a:p>
        </p:txBody>
      </p:sp>
      <p:sp>
        <p:nvSpPr>
          <p:cNvPr id="3" name="Content Placeholder 2"/>
          <p:cNvSpPr>
            <a:spLocks noGrp="1"/>
          </p:cNvSpPr>
          <p:nvPr>
            <p:ph idx="1"/>
          </p:nvPr>
        </p:nvSpPr>
        <p:spPr>
          <a:xfrm>
            <a:off x="422665" y="1035050"/>
            <a:ext cx="11769212" cy="5943599"/>
          </a:xfrm>
        </p:spPr>
        <p:txBody>
          <a:bodyPr>
            <a:normAutofit lnSpcReduction="10000"/>
          </a:bodyPr>
          <a:lstStyle/>
          <a:p>
            <a:pPr marL="0" indent="0">
              <a:buNone/>
            </a:pPr>
            <a:r>
              <a:rPr lang="en-IN" sz="2200" dirty="0"/>
              <a:t>#include&lt;iostream&gt;</a:t>
            </a:r>
            <a:endParaRPr lang="en-IN" sz="2200" dirty="0"/>
          </a:p>
          <a:p>
            <a:pPr marL="0" indent="0">
              <a:buNone/>
            </a:pPr>
            <a:r>
              <a:rPr lang="en-IN" sz="2200" dirty="0"/>
              <a:t>using namespace std;</a:t>
            </a:r>
            <a:endParaRPr lang="en-IN" sz="2200" dirty="0"/>
          </a:p>
          <a:p>
            <a:pPr marL="0" indent="0">
              <a:buNone/>
            </a:pPr>
            <a:r>
              <a:rPr lang="en-IN" sz="2200" dirty="0"/>
              <a:t>// class definition</a:t>
            </a:r>
            <a:endParaRPr lang="en-IN" sz="2200" dirty="0"/>
          </a:p>
          <a:p>
            <a:pPr marL="0" indent="0">
              <a:buNone/>
            </a:pPr>
            <a:r>
              <a:rPr lang="en-IN" sz="2200" dirty="0"/>
              <a:t>class Circle</a:t>
            </a:r>
            <a:endParaRPr lang="en-IN" sz="2200" dirty="0"/>
          </a:p>
          <a:p>
            <a:pPr marL="0" indent="0">
              <a:buNone/>
            </a:pPr>
            <a:r>
              <a:rPr lang="en-IN" sz="2200" dirty="0"/>
              <a:t>{</a:t>
            </a:r>
            <a:endParaRPr lang="en-IN" sz="2200" dirty="0"/>
          </a:p>
          <a:p>
            <a:pPr marL="0" indent="0">
              <a:buNone/>
            </a:pPr>
            <a:r>
              <a:rPr lang="en-IN" sz="2200" dirty="0"/>
              <a:t>	public: </a:t>
            </a:r>
            <a:endParaRPr lang="en-IN" sz="2200" dirty="0"/>
          </a:p>
          <a:p>
            <a:pPr marL="0" indent="0">
              <a:buNone/>
            </a:pPr>
            <a:r>
              <a:rPr lang="en-IN" sz="2200" dirty="0"/>
              <a:t>		double radius;</a:t>
            </a:r>
            <a:endParaRPr lang="en-IN" sz="2200" dirty="0"/>
          </a:p>
          <a:p>
            <a:pPr marL="0" indent="0">
              <a:buNone/>
            </a:pPr>
            <a:r>
              <a:rPr lang="en-IN" sz="2200" dirty="0"/>
              <a:t>		</a:t>
            </a:r>
            <a:endParaRPr lang="en-IN" sz="2200" dirty="0"/>
          </a:p>
          <a:p>
            <a:pPr marL="0" indent="0">
              <a:buNone/>
            </a:pPr>
            <a:r>
              <a:rPr lang="en-IN" sz="2200" dirty="0"/>
              <a:t>		double </a:t>
            </a:r>
            <a:r>
              <a:rPr lang="en-IN" sz="2200" dirty="0" err="1"/>
              <a:t>compute_area</a:t>
            </a:r>
            <a:r>
              <a:rPr lang="en-IN" sz="2200" dirty="0"/>
              <a:t>()</a:t>
            </a:r>
            <a:endParaRPr lang="en-IN" sz="2200" dirty="0"/>
          </a:p>
          <a:p>
            <a:pPr marL="0" indent="0">
              <a:buNone/>
            </a:pPr>
            <a:r>
              <a:rPr lang="en-IN" sz="2200" dirty="0"/>
              <a:t>		{</a:t>
            </a:r>
            <a:endParaRPr lang="en-IN" sz="2200" dirty="0"/>
          </a:p>
          <a:p>
            <a:pPr marL="0" indent="0">
              <a:buNone/>
            </a:pPr>
            <a:r>
              <a:rPr lang="en-IN" sz="2200" dirty="0"/>
              <a:t>			return 3.14*radius*radius;</a:t>
            </a:r>
            <a:endParaRPr lang="en-IN" sz="2200" dirty="0"/>
          </a:p>
          <a:p>
            <a:pPr marL="0" indent="0">
              <a:buNone/>
            </a:pPr>
            <a:r>
              <a:rPr lang="en-IN" sz="2200" dirty="0"/>
              <a:t>		}</a:t>
            </a:r>
            <a:endParaRPr lang="en-IN" sz="2200" dirty="0"/>
          </a:p>
          <a:p>
            <a:pPr marL="0" indent="0">
              <a:buNone/>
            </a:pPr>
            <a:r>
              <a:rPr lang="en-IN" sz="2200" dirty="0"/>
              <a:t>	</a:t>
            </a:r>
            <a:endParaRPr lang="en-IN" sz="2200" dirty="0"/>
          </a:p>
          <a:p>
            <a:pPr marL="0" indent="0">
              <a:buNone/>
            </a:pPr>
            <a:r>
              <a:rPr lang="en-IN" sz="2200" dirty="0"/>
              <a:t>};</a:t>
            </a:r>
            <a:endParaRPr lang="en-IN" sz="2200" dirty="0"/>
          </a:p>
          <a:p>
            <a:pPr marL="0" indent="0">
              <a:buNone/>
            </a:pPr>
            <a:endParaRPr lang="en-IN" dirty="0"/>
          </a:p>
        </p:txBody>
      </p:sp>
      <p:sp>
        <p:nvSpPr>
          <p:cNvPr id="4" name="TextBox 3"/>
          <p:cNvSpPr txBox="1"/>
          <p:nvPr/>
        </p:nvSpPr>
        <p:spPr>
          <a:xfrm>
            <a:off x="7064478" y="2615380"/>
            <a:ext cx="5260258" cy="4431983"/>
          </a:xfrm>
          <a:prstGeom prst="rect">
            <a:avLst/>
          </a:prstGeom>
          <a:noFill/>
        </p:spPr>
        <p:txBody>
          <a:bodyPr wrap="square" rtlCol="0">
            <a:spAutoFit/>
          </a:bodyPr>
          <a:lstStyle/>
          <a:p>
            <a:pPr marL="0" indent="0">
              <a:buNone/>
            </a:pPr>
            <a:r>
              <a:rPr lang="en-IN" sz="2200" dirty="0"/>
              <a:t>int main()</a:t>
            </a:r>
            <a:endParaRPr lang="en-IN" sz="2200" dirty="0"/>
          </a:p>
          <a:p>
            <a:pPr marL="0" indent="0">
              <a:buNone/>
            </a:pPr>
            <a:r>
              <a:rPr lang="en-IN" sz="2200" dirty="0"/>
              <a:t>{</a:t>
            </a:r>
            <a:endParaRPr lang="en-IN" sz="2200" dirty="0"/>
          </a:p>
          <a:p>
            <a:pPr marL="0" indent="0">
              <a:buNone/>
            </a:pPr>
            <a:r>
              <a:rPr lang="en-IN" sz="2200" dirty="0"/>
              <a:t>	Circle </a:t>
            </a:r>
            <a:r>
              <a:rPr lang="en-IN" sz="2200" dirty="0" err="1"/>
              <a:t>obj</a:t>
            </a:r>
            <a:r>
              <a:rPr lang="en-IN" sz="2200" dirty="0"/>
              <a:t>;</a:t>
            </a:r>
            <a:endParaRPr lang="en-IN" sz="2200" dirty="0"/>
          </a:p>
          <a:p>
            <a:pPr marL="0" indent="0">
              <a:buNone/>
            </a:pPr>
            <a:r>
              <a:rPr lang="en-IN" sz="2200" dirty="0"/>
              <a:t>	// accessing public data member outside class</a:t>
            </a:r>
            <a:endParaRPr lang="en-IN" sz="2200" dirty="0"/>
          </a:p>
          <a:p>
            <a:pPr marL="0" indent="0">
              <a:buNone/>
            </a:pPr>
            <a:r>
              <a:rPr lang="en-IN" sz="2200" dirty="0"/>
              <a:t>	</a:t>
            </a:r>
            <a:r>
              <a:rPr lang="en-IN" sz="2200" dirty="0" err="1"/>
              <a:t>obj.radius</a:t>
            </a:r>
            <a:r>
              <a:rPr lang="en-IN" sz="2200" dirty="0"/>
              <a:t> = 5.5;</a:t>
            </a:r>
            <a:endParaRPr lang="en-IN" sz="2200" dirty="0"/>
          </a:p>
          <a:p>
            <a:pPr marL="0" indent="0">
              <a:buNone/>
            </a:pPr>
            <a:r>
              <a:rPr lang="en-IN" sz="2200" dirty="0"/>
              <a:t>	cout &lt;&lt; "Radius is: " &lt;&lt; </a:t>
            </a:r>
            <a:r>
              <a:rPr lang="en-IN" sz="2200" dirty="0" err="1"/>
              <a:t>obj.radius</a:t>
            </a:r>
            <a:r>
              <a:rPr lang="en-IN" sz="2200" dirty="0"/>
              <a:t> &lt;&lt; "\n";</a:t>
            </a:r>
            <a:endParaRPr lang="en-IN" sz="2200" dirty="0"/>
          </a:p>
          <a:p>
            <a:pPr marL="0" indent="0">
              <a:buNone/>
            </a:pPr>
            <a:r>
              <a:rPr lang="en-IN" sz="2200" dirty="0"/>
              <a:t>	cout &lt;&lt; "Area is: " &lt;&lt; </a:t>
            </a:r>
            <a:r>
              <a:rPr lang="en-IN" sz="2200" dirty="0" err="1"/>
              <a:t>obj.compute_area</a:t>
            </a:r>
            <a:r>
              <a:rPr lang="en-IN" sz="2200" dirty="0"/>
              <a:t>();</a:t>
            </a:r>
            <a:endParaRPr lang="en-IN" sz="2200" dirty="0"/>
          </a:p>
          <a:p>
            <a:pPr marL="0" indent="0">
              <a:buNone/>
            </a:pPr>
            <a:r>
              <a:rPr lang="en-IN" sz="2200" dirty="0"/>
              <a:t>	return 0;</a:t>
            </a:r>
            <a:endParaRPr lang="en-IN" sz="2200" dirty="0"/>
          </a:p>
          <a:p>
            <a:pPr marL="0" indent="0">
              <a:buNone/>
            </a:pPr>
            <a:r>
              <a:rPr lang="en-IN" sz="2200" dirty="0"/>
              <a:t>}</a:t>
            </a:r>
            <a:endParaRPr lang="en-IN" sz="2200" dirty="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044517" cy="6705600"/>
          </a:xfrm>
        </p:spPr>
        <p:txBody>
          <a:bodyPr>
            <a:normAutofit/>
          </a:bodyPr>
          <a:lstStyle/>
          <a:p>
            <a:pPr marL="0" indent="0">
              <a:buNone/>
            </a:pPr>
            <a:r>
              <a:rPr lang="en-US" b="1" i="0" dirty="0">
                <a:solidFill>
                  <a:srgbClr val="273239"/>
                </a:solidFill>
                <a:effectLst/>
              </a:rPr>
              <a:t>2. Private</a:t>
            </a:r>
            <a:r>
              <a:rPr lang="en-US" b="0" i="0" dirty="0">
                <a:solidFill>
                  <a:srgbClr val="273239"/>
                </a:solidFill>
                <a:effectLst/>
              </a:rPr>
              <a:t>: The class members declared as </a:t>
            </a:r>
            <a:r>
              <a:rPr lang="en-US" b="0" i="1" dirty="0">
                <a:solidFill>
                  <a:srgbClr val="273239"/>
                </a:solidFill>
                <a:effectLst/>
              </a:rPr>
              <a:t>private</a:t>
            </a:r>
            <a:r>
              <a:rPr lang="en-US" b="0" i="0" dirty="0">
                <a:solidFill>
                  <a:srgbClr val="273239"/>
                </a:solidFill>
                <a:effectLst/>
              </a:rPr>
              <a:t> can be accessed only by the member functions inside the class. They are not allowed to be accessed directly by any object or function outside the class. Only the member functions or the </a:t>
            </a:r>
            <a:r>
              <a:rPr lang="en-US" b="0" i="0" u="sng" dirty="0">
                <a:effectLst/>
              </a:rPr>
              <a:t>friend functions</a:t>
            </a:r>
            <a:r>
              <a:rPr lang="en-US" b="0" i="0" dirty="0">
                <a:solidFill>
                  <a:srgbClr val="273239"/>
                </a:solidFill>
                <a:effectLst/>
              </a:rPr>
              <a:t> are allowed to access the private data members of the class. </a:t>
            </a:r>
            <a:endParaRPr lang="en-US" b="0" i="0" dirty="0">
              <a:solidFill>
                <a:srgbClr val="273239"/>
              </a:solidFill>
              <a:effectLst/>
            </a:endParaRPr>
          </a:p>
          <a:p>
            <a:pPr marL="0" indent="0">
              <a:buNone/>
            </a:pPr>
            <a:r>
              <a:rPr lang="en-US" b="0" i="0" dirty="0">
                <a:solidFill>
                  <a:srgbClr val="273239"/>
                </a:solidFill>
                <a:effectLst/>
              </a:rPr>
              <a:t>A </a:t>
            </a:r>
            <a:r>
              <a:rPr lang="en-US" b="1" i="0" dirty="0">
                <a:solidFill>
                  <a:srgbClr val="273239"/>
                </a:solidFill>
                <a:effectLst/>
              </a:rPr>
              <a:t>friend class</a:t>
            </a:r>
            <a:r>
              <a:rPr lang="en-US" b="0" i="0" dirty="0">
                <a:solidFill>
                  <a:srgbClr val="273239"/>
                </a:solidFill>
                <a:effectLst/>
              </a:rPr>
              <a:t> can access private and protected members of other classes in which it is declared as a friend. It is sometimes useful to allow a particular class to access private and protected members of other classes.</a:t>
            </a:r>
            <a:endParaRPr lang="en-US" b="0" i="0" dirty="0">
              <a:solidFill>
                <a:srgbClr val="273239"/>
              </a:solidFill>
              <a:effectLst/>
            </a:endParaRPr>
          </a:p>
          <a:p>
            <a:pPr marL="0" indent="0">
              <a:buNone/>
            </a:pPr>
            <a:r>
              <a:rPr lang="en-US" sz="2400" b="0" i="0" dirty="0">
                <a:effectLst/>
              </a:rPr>
              <a:t>We can declare a friend class in C++ by using the </a:t>
            </a:r>
            <a:r>
              <a:rPr lang="en-US" sz="2400" b="1" i="0" dirty="0">
                <a:effectLst/>
              </a:rPr>
              <a:t>friend </a:t>
            </a:r>
            <a:r>
              <a:rPr lang="en-US" sz="2400" b="0" i="0" dirty="0">
                <a:effectLst/>
              </a:rPr>
              <a:t>keyword.</a:t>
            </a:r>
            <a:endParaRPr lang="en-US" sz="2400" dirty="0"/>
          </a:p>
          <a:p>
            <a:pPr marL="0" indent="0">
              <a:buNone/>
            </a:pPr>
            <a:r>
              <a:rPr lang="en-US" sz="2400" dirty="0"/>
              <a:t>Syntax- </a:t>
            </a:r>
            <a:r>
              <a:rPr lang="en-US" sz="2400" dirty="0">
                <a:highlight>
                  <a:srgbClr val="FFFF00"/>
                </a:highlight>
              </a:rPr>
              <a:t>friend</a:t>
            </a:r>
            <a:r>
              <a:rPr lang="en-US" sz="2400" dirty="0"/>
              <a:t> class </a:t>
            </a:r>
            <a:r>
              <a:rPr lang="en-US" sz="2400" dirty="0" err="1"/>
              <a:t>class_name</a:t>
            </a:r>
            <a:r>
              <a:rPr lang="en-US" sz="2400" dirty="0"/>
              <a:t>;</a:t>
            </a:r>
            <a:endParaRPr lang="en-IN" sz="3600"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12542" y="3546162"/>
            <a:ext cx="6331974" cy="33118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5" y="57785"/>
            <a:ext cx="12054348" cy="6858000"/>
          </a:xfrm>
        </p:spPr>
        <p:txBody>
          <a:bodyPr>
            <a:normAutofit fontScale="92500" lnSpcReduction="10000"/>
          </a:bodyPr>
          <a:lstStyle/>
          <a:p>
            <a:pPr marL="0" indent="0">
              <a:buNone/>
            </a:pPr>
            <a:r>
              <a:rPr lang="en-IN" sz="2400" dirty="0"/>
              <a:t>#include&lt;iostream&gt;</a:t>
            </a:r>
            <a:endParaRPr lang="en-IN" sz="2400" dirty="0"/>
          </a:p>
          <a:p>
            <a:pPr marL="0" indent="0">
              <a:buNone/>
            </a:pPr>
            <a:r>
              <a:rPr lang="en-IN" sz="2400" dirty="0"/>
              <a:t>using namespace std;</a:t>
            </a:r>
            <a:endParaRPr lang="en-IN" sz="2400" dirty="0"/>
          </a:p>
          <a:p>
            <a:pPr marL="0" indent="0">
              <a:buNone/>
            </a:pPr>
            <a:r>
              <a:rPr lang="en-IN" sz="2400" dirty="0"/>
              <a:t>class Circle</a:t>
            </a:r>
            <a:endParaRPr lang="en-IN" sz="2400" dirty="0"/>
          </a:p>
          <a:p>
            <a:pPr marL="0" indent="0">
              <a:buNone/>
            </a:pPr>
            <a:r>
              <a:rPr lang="en-IN" sz="2400" dirty="0"/>
              <a:t>{ </a:t>
            </a:r>
            <a:endParaRPr lang="en-IN" sz="2400" dirty="0"/>
          </a:p>
          <a:p>
            <a:pPr marL="0" indent="0">
              <a:buNone/>
            </a:pPr>
            <a:r>
              <a:rPr lang="en-IN" sz="2400" dirty="0"/>
              <a:t>	// private data member</a:t>
            </a:r>
            <a:endParaRPr lang="en-IN" sz="2400" dirty="0"/>
          </a:p>
          <a:p>
            <a:pPr marL="0" indent="0">
              <a:buNone/>
            </a:pPr>
            <a:r>
              <a:rPr lang="en-IN" sz="2400" dirty="0"/>
              <a:t>	private: </a:t>
            </a:r>
            <a:endParaRPr lang="en-IN" sz="2400" dirty="0"/>
          </a:p>
          <a:p>
            <a:pPr marL="0" indent="0">
              <a:buNone/>
            </a:pPr>
            <a:r>
              <a:rPr lang="en-IN" sz="2400" dirty="0"/>
              <a:t>		double radius;</a:t>
            </a:r>
            <a:endParaRPr lang="en-IN" sz="2400" dirty="0"/>
          </a:p>
          <a:p>
            <a:pPr marL="0" indent="0">
              <a:buNone/>
            </a:pPr>
            <a:r>
              <a:rPr lang="en-IN" sz="2400" dirty="0"/>
              <a:t>	</a:t>
            </a:r>
            <a:endParaRPr lang="en-IN" sz="2400" dirty="0"/>
          </a:p>
          <a:p>
            <a:pPr marL="0" indent="0">
              <a:buNone/>
            </a:pPr>
            <a:r>
              <a:rPr lang="en-IN" sz="2400" dirty="0"/>
              <a:t>	// public member function </a:t>
            </a:r>
            <a:endParaRPr lang="en-IN" sz="2400" dirty="0"/>
          </a:p>
          <a:p>
            <a:pPr marL="0" indent="0">
              <a:buNone/>
            </a:pPr>
            <a:r>
              <a:rPr lang="en-IN" sz="2400" dirty="0"/>
              <a:t>	public: </a:t>
            </a:r>
            <a:endParaRPr lang="en-IN" sz="2400" dirty="0"/>
          </a:p>
          <a:p>
            <a:pPr marL="0" indent="0">
              <a:buNone/>
            </a:pPr>
            <a:r>
              <a:rPr lang="en-IN" sz="2400" dirty="0"/>
              <a:t>		double </a:t>
            </a:r>
            <a:r>
              <a:rPr lang="en-IN" sz="2400" dirty="0" err="1"/>
              <a:t>compute_area</a:t>
            </a:r>
            <a:r>
              <a:rPr lang="en-IN" sz="2400" dirty="0"/>
              <a:t>()</a:t>
            </a:r>
            <a:endParaRPr lang="en-IN" sz="2400" dirty="0"/>
          </a:p>
          <a:p>
            <a:pPr marL="0" indent="0">
              <a:buNone/>
            </a:pPr>
            <a:r>
              <a:rPr lang="en-IN" sz="2400" dirty="0"/>
              <a:t>		{  // member function can access private </a:t>
            </a:r>
            <a:endParaRPr lang="en-IN" sz="2400" dirty="0"/>
          </a:p>
          <a:p>
            <a:pPr marL="0" indent="0">
              <a:buNone/>
            </a:pPr>
            <a:r>
              <a:rPr lang="en-IN" sz="2400" dirty="0"/>
              <a:t>			// data member radius</a:t>
            </a:r>
            <a:endParaRPr lang="en-IN" sz="2400" dirty="0"/>
          </a:p>
          <a:p>
            <a:pPr marL="0" indent="0">
              <a:buNone/>
            </a:pPr>
            <a:r>
              <a:rPr lang="en-IN" sz="2400" dirty="0"/>
              <a:t>			return 3.14*radius*radius;</a:t>
            </a:r>
            <a:endParaRPr lang="en-IN" sz="2400" dirty="0"/>
          </a:p>
          <a:p>
            <a:pPr marL="0" indent="0">
              <a:buNone/>
            </a:pPr>
            <a:r>
              <a:rPr lang="en-IN" sz="2400" dirty="0"/>
              <a:t>		}</a:t>
            </a:r>
            <a:endParaRPr lang="en-IN" sz="2400" dirty="0"/>
          </a:p>
          <a:p>
            <a:pPr marL="0" indent="0">
              <a:buNone/>
            </a:pPr>
            <a:r>
              <a:rPr lang="en-IN" sz="2400" dirty="0"/>
              <a:t>	</a:t>
            </a:r>
            <a:endParaRPr lang="en-IN" sz="2400" dirty="0"/>
          </a:p>
          <a:p>
            <a:pPr marL="0" indent="0">
              <a:buNone/>
            </a:pPr>
            <a:r>
              <a:rPr lang="en-IN" sz="2400" dirty="0"/>
              <a:t>};</a:t>
            </a:r>
            <a:endParaRPr lang="en-IN" sz="2400" dirty="0"/>
          </a:p>
          <a:p>
            <a:pPr marL="0" indent="0">
              <a:buNone/>
            </a:pPr>
            <a:endParaRPr lang="en-IN" dirty="0"/>
          </a:p>
        </p:txBody>
      </p:sp>
      <p:sp>
        <p:nvSpPr>
          <p:cNvPr id="4" name="TextBox 3"/>
          <p:cNvSpPr txBox="1"/>
          <p:nvPr/>
        </p:nvSpPr>
        <p:spPr>
          <a:xfrm>
            <a:off x="7354527" y="3622006"/>
            <a:ext cx="4463846" cy="3139321"/>
          </a:xfrm>
          <a:prstGeom prst="rect">
            <a:avLst/>
          </a:prstGeom>
          <a:noFill/>
        </p:spPr>
        <p:txBody>
          <a:bodyPr wrap="square" rtlCol="0">
            <a:spAutoFit/>
          </a:bodyPr>
          <a:lstStyle/>
          <a:p>
            <a:pPr marL="0" indent="0">
              <a:buNone/>
            </a:pPr>
            <a:r>
              <a:rPr lang="en-IN" sz="2200" dirty="0"/>
              <a:t>int main()</a:t>
            </a:r>
            <a:endParaRPr lang="en-IN" sz="2200" dirty="0"/>
          </a:p>
          <a:p>
            <a:pPr marL="0" indent="0">
              <a:buNone/>
            </a:pPr>
            <a:r>
              <a:rPr lang="en-IN" sz="2200" dirty="0"/>
              <a:t>{ </a:t>
            </a:r>
            <a:endParaRPr lang="en-IN" sz="2200" dirty="0"/>
          </a:p>
          <a:p>
            <a:pPr marL="0" indent="0">
              <a:buNone/>
            </a:pPr>
            <a:r>
              <a:rPr lang="en-IN" sz="2200" dirty="0"/>
              <a:t>	Circle </a:t>
            </a:r>
            <a:r>
              <a:rPr lang="en-IN" sz="2200" dirty="0" err="1"/>
              <a:t>obj</a:t>
            </a:r>
            <a:r>
              <a:rPr lang="en-IN" sz="2200" dirty="0"/>
              <a:t>;</a:t>
            </a:r>
            <a:endParaRPr lang="en-IN" sz="2200" dirty="0"/>
          </a:p>
          <a:p>
            <a:pPr marL="0" indent="0">
              <a:buNone/>
            </a:pPr>
            <a:r>
              <a:rPr lang="en-IN" sz="2200" dirty="0"/>
              <a:t>	</a:t>
            </a:r>
            <a:r>
              <a:rPr lang="en-IN" sz="2200" dirty="0" err="1"/>
              <a:t>obj.radius</a:t>
            </a:r>
            <a:r>
              <a:rPr lang="en-IN" sz="2200" dirty="0"/>
              <a:t> = 1.5;</a:t>
            </a:r>
            <a:endParaRPr lang="en-IN" sz="2200" dirty="0"/>
          </a:p>
          <a:p>
            <a:pPr marL="0" indent="0">
              <a:buNone/>
            </a:pPr>
            <a:r>
              <a:rPr lang="en-IN" sz="2200" dirty="0"/>
              <a:t>	</a:t>
            </a:r>
            <a:endParaRPr lang="en-IN" sz="2200" dirty="0"/>
          </a:p>
          <a:p>
            <a:pPr marL="0" indent="0">
              <a:buNone/>
            </a:pPr>
            <a:r>
              <a:rPr lang="en-IN" sz="2200" dirty="0"/>
              <a:t>	cout &lt;&lt; "Area is:" &lt;&lt; </a:t>
            </a:r>
            <a:r>
              <a:rPr lang="en-IN" sz="2200" dirty="0" err="1"/>
              <a:t>obj.compute_area</a:t>
            </a:r>
            <a:r>
              <a:rPr lang="en-IN" sz="2200" dirty="0"/>
              <a:t>();</a:t>
            </a:r>
            <a:endParaRPr lang="en-IN" sz="2200" dirty="0"/>
          </a:p>
          <a:p>
            <a:pPr marL="0" indent="0">
              <a:buNone/>
            </a:pPr>
            <a:r>
              <a:rPr lang="en-IN" sz="2200" dirty="0"/>
              <a:t>	return 0;</a:t>
            </a:r>
            <a:endParaRPr lang="en-IN" sz="2200" dirty="0"/>
          </a:p>
          <a:p>
            <a:pPr marL="0" indent="0">
              <a:buNone/>
            </a:pPr>
            <a:r>
              <a:rPr lang="en-IN" sz="2200" dirty="0"/>
              <a:t>}</a:t>
            </a:r>
            <a:endParaRPr lang="en-IN" sz="2200" dirty="0"/>
          </a:p>
        </p:txBody>
      </p:sp>
      <p:sp>
        <p:nvSpPr>
          <p:cNvPr id="5" name="TextBox 4"/>
          <p:cNvSpPr txBox="1"/>
          <p:nvPr/>
        </p:nvSpPr>
        <p:spPr>
          <a:xfrm>
            <a:off x="4984955" y="0"/>
            <a:ext cx="7364361" cy="584775"/>
          </a:xfrm>
          <a:prstGeom prst="rect">
            <a:avLst/>
          </a:prstGeom>
          <a:noFill/>
        </p:spPr>
        <p:txBody>
          <a:bodyPr wrap="square" rtlCol="0">
            <a:spAutoFit/>
          </a:bodyPr>
          <a:lstStyle/>
          <a:p>
            <a:r>
              <a:rPr lang="en-IN" sz="3200" b="1" dirty="0">
                <a:solidFill>
                  <a:srgbClr val="FF0000"/>
                </a:solidFill>
              </a:rPr>
              <a:t>Example of private access modifier</a:t>
            </a:r>
            <a:r>
              <a:rPr lang="en-IN" dirty="0"/>
              <a:t>:</a:t>
            </a:r>
            <a:endParaRPr lang="en-IN" dirty="0"/>
          </a:p>
        </p:txBody>
      </p:sp>
      <p:sp>
        <p:nvSpPr>
          <p:cNvPr id="6" name="TextBox 5"/>
          <p:cNvSpPr txBox="1"/>
          <p:nvPr/>
        </p:nvSpPr>
        <p:spPr>
          <a:xfrm>
            <a:off x="6223819" y="865037"/>
            <a:ext cx="5683046" cy="3046988"/>
          </a:xfrm>
          <a:prstGeom prst="rect">
            <a:avLst/>
          </a:prstGeom>
          <a:noFill/>
        </p:spPr>
        <p:txBody>
          <a:bodyPr wrap="square" rtlCol="0">
            <a:spAutoFit/>
          </a:bodyPr>
          <a:lstStyle/>
          <a:p>
            <a:r>
              <a:rPr lang="en-US" sz="2400" dirty="0">
                <a:solidFill>
                  <a:srgbClr val="FF0000"/>
                </a:solidFill>
              </a:rPr>
              <a:t> output:</a:t>
            </a:r>
            <a:endParaRPr lang="en-US" sz="2400" dirty="0">
              <a:solidFill>
                <a:srgbClr val="FF0000"/>
              </a:solidFill>
            </a:endParaRPr>
          </a:p>
          <a:p>
            <a:r>
              <a:rPr lang="en-US" sz="2400" dirty="0">
                <a:solidFill>
                  <a:srgbClr val="FF0000"/>
                </a:solidFill>
              </a:rPr>
              <a:t>In function 'int main()':</a:t>
            </a:r>
            <a:endParaRPr lang="en-US" sz="2400" dirty="0">
              <a:solidFill>
                <a:srgbClr val="FF0000"/>
              </a:solidFill>
            </a:endParaRPr>
          </a:p>
          <a:p>
            <a:r>
              <a:rPr lang="en-US" sz="2400" dirty="0">
                <a:solidFill>
                  <a:srgbClr val="FF0000"/>
                </a:solidFill>
              </a:rPr>
              <a:t>11:16: error: 'double Circle::radius' is private</a:t>
            </a:r>
            <a:endParaRPr lang="en-US" sz="2400" dirty="0">
              <a:solidFill>
                <a:srgbClr val="FF0000"/>
              </a:solidFill>
            </a:endParaRPr>
          </a:p>
          <a:p>
            <a:r>
              <a:rPr lang="en-US" sz="2400" dirty="0">
                <a:solidFill>
                  <a:srgbClr val="FF0000"/>
                </a:solidFill>
              </a:rPr>
              <a:t>         double radius;</a:t>
            </a:r>
            <a:endParaRPr lang="en-US" sz="2400" dirty="0">
              <a:solidFill>
                <a:srgbClr val="FF0000"/>
              </a:solidFill>
            </a:endParaRPr>
          </a:p>
          <a:p>
            <a:r>
              <a:rPr lang="en-US" sz="2400" dirty="0">
                <a:solidFill>
                  <a:srgbClr val="FF0000"/>
                </a:solidFill>
              </a:rPr>
              <a:t>                ^</a:t>
            </a:r>
            <a:endParaRPr lang="en-US" sz="2400" dirty="0">
              <a:solidFill>
                <a:srgbClr val="FF0000"/>
              </a:solidFill>
            </a:endParaRPr>
          </a:p>
          <a:p>
            <a:r>
              <a:rPr lang="en-US" sz="2400" dirty="0">
                <a:solidFill>
                  <a:srgbClr val="FF0000"/>
                </a:solidFill>
              </a:rPr>
              <a:t>31:9: error: within this context</a:t>
            </a:r>
            <a:endParaRPr lang="en-US" sz="2400" dirty="0">
              <a:solidFill>
                <a:srgbClr val="FF0000"/>
              </a:solidFill>
            </a:endParaRPr>
          </a:p>
          <a:p>
            <a:r>
              <a:rPr lang="en-US" sz="2400" dirty="0">
                <a:solidFill>
                  <a:srgbClr val="FF0000"/>
                </a:solidFill>
              </a:rPr>
              <a:t>     </a:t>
            </a:r>
            <a:r>
              <a:rPr lang="en-US" sz="2400" dirty="0" err="1">
                <a:solidFill>
                  <a:srgbClr val="FF0000"/>
                </a:solidFill>
              </a:rPr>
              <a:t>obj.radius</a:t>
            </a:r>
            <a:r>
              <a:rPr lang="en-US" sz="2400" dirty="0">
                <a:solidFill>
                  <a:srgbClr val="FF0000"/>
                </a:solidFill>
              </a:rPr>
              <a:t> = 1.5;</a:t>
            </a:r>
            <a:endParaRPr lang="en-US" sz="2400" dirty="0">
              <a:solidFill>
                <a:srgbClr val="FF0000"/>
              </a:solidFill>
            </a:endParaRPr>
          </a:p>
          <a:p>
            <a:r>
              <a:rPr lang="en-US" sz="2400" dirty="0">
                <a:solidFill>
                  <a:srgbClr val="FF0000"/>
                </a:solidFill>
              </a:rPr>
              <a:t>         ^</a:t>
            </a:r>
            <a:endParaRPr lang="en-IN" sz="2400"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987" y="127818"/>
            <a:ext cx="11956026" cy="6730181"/>
          </a:xfrm>
        </p:spPr>
        <p:txBody>
          <a:bodyPr>
            <a:noAutofit/>
          </a:bodyPr>
          <a:lstStyle/>
          <a:p>
            <a:pPr marL="0" indent="0">
              <a:buNone/>
            </a:pPr>
            <a:r>
              <a:rPr lang="en-IN" sz="2000" dirty="0"/>
              <a:t>#include&lt;iostream&gt;</a:t>
            </a:r>
            <a:endParaRPr lang="en-IN" sz="2000" dirty="0"/>
          </a:p>
          <a:p>
            <a:pPr marL="0" indent="0">
              <a:buNone/>
            </a:pPr>
            <a:r>
              <a:rPr lang="en-IN" sz="2000" dirty="0"/>
              <a:t>using namespace std;</a:t>
            </a:r>
            <a:endParaRPr lang="en-IN" sz="2000" dirty="0"/>
          </a:p>
          <a:p>
            <a:pPr marL="0" indent="0">
              <a:buNone/>
            </a:pPr>
            <a:r>
              <a:rPr lang="en-IN" sz="2000" dirty="0"/>
              <a:t>class Circle</a:t>
            </a:r>
            <a:endParaRPr lang="en-IN" sz="2000" dirty="0"/>
          </a:p>
          <a:p>
            <a:pPr marL="0" indent="0">
              <a:buNone/>
            </a:pPr>
            <a:r>
              <a:rPr lang="en-IN" sz="2000" dirty="0"/>
              <a:t>{ </a:t>
            </a:r>
            <a:endParaRPr lang="en-IN" sz="2000" dirty="0"/>
          </a:p>
          <a:p>
            <a:pPr marL="0" indent="0">
              <a:buNone/>
            </a:pPr>
            <a:r>
              <a:rPr lang="en-IN" sz="2000" dirty="0"/>
              <a:t>	private: </a:t>
            </a:r>
            <a:endParaRPr lang="en-IN" sz="2000" dirty="0"/>
          </a:p>
          <a:p>
            <a:pPr marL="0" indent="0">
              <a:buNone/>
            </a:pPr>
            <a:r>
              <a:rPr lang="en-IN" sz="2000" dirty="0"/>
              <a:t>	double radius;</a:t>
            </a:r>
            <a:endParaRPr lang="en-IN" sz="2000" dirty="0"/>
          </a:p>
          <a:p>
            <a:pPr marL="0" indent="0">
              <a:buNone/>
            </a:pPr>
            <a:r>
              <a:rPr lang="en-IN" sz="2000" dirty="0"/>
              <a:t>	// public member function </a:t>
            </a:r>
            <a:endParaRPr lang="en-IN" sz="2000" dirty="0"/>
          </a:p>
          <a:p>
            <a:pPr marL="0" indent="0">
              <a:buNone/>
            </a:pPr>
            <a:r>
              <a:rPr lang="en-IN" sz="2000" dirty="0"/>
              <a:t>	public: </a:t>
            </a:r>
            <a:endParaRPr lang="en-IN" sz="2000" dirty="0"/>
          </a:p>
          <a:p>
            <a:pPr marL="0" indent="0">
              <a:buNone/>
            </a:pPr>
            <a:r>
              <a:rPr lang="en-IN" sz="2000" dirty="0"/>
              <a:t>		void </a:t>
            </a:r>
            <a:r>
              <a:rPr lang="en-IN" sz="2000" dirty="0" err="1"/>
              <a:t>compute_area</a:t>
            </a:r>
            <a:r>
              <a:rPr lang="en-IN" sz="2000" dirty="0"/>
              <a:t>(double r)</a:t>
            </a:r>
            <a:endParaRPr lang="en-IN" sz="2000" dirty="0"/>
          </a:p>
          <a:p>
            <a:pPr marL="0" indent="0">
              <a:buNone/>
            </a:pPr>
            <a:r>
              <a:rPr lang="en-IN" sz="2000" dirty="0"/>
              <a:t>		{ </a:t>
            </a:r>
            <a:endParaRPr lang="en-IN" sz="2000" dirty="0"/>
          </a:p>
          <a:p>
            <a:pPr marL="0" indent="0">
              <a:buNone/>
            </a:pPr>
            <a:r>
              <a:rPr lang="en-IN" sz="2000" dirty="0"/>
              <a:t>			radius = r;</a:t>
            </a:r>
            <a:endParaRPr lang="en-IN" sz="2000" dirty="0"/>
          </a:p>
          <a:p>
            <a:pPr marL="0" indent="0">
              <a:buNone/>
            </a:pPr>
            <a:r>
              <a:rPr lang="en-IN" sz="2000" dirty="0"/>
              <a:t>			double area = 3.14*radius*radius;</a:t>
            </a:r>
            <a:endParaRPr lang="en-IN" sz="2000" dirty="0"/>
          </a:p>
          <a:p>
            <a:pPr marL="0" indent="0">
              <a:buNone/>
            </a:pPr>
            <a:r>
              <a:rPr lang="en-IN" sz="2000" dirty="0"/>
              <a:t>			cout &lt;&lt; "Radius is: " &lt;&lt; radius &lt;&lt; </a:t>
            </a:r>
            <a:r>
              <a:rPr lang="en-IN" sz="2000" dirty="0" err="1"/>
              <a:t>endl</a:t>
            </a:r>
            <a:r>
              <a:rPr lang="en-IN" sz="2000" dirty="0"/>
              <a:t>;</a:t>
            </a:r>
            <a:endParaRPr lang="en-IN" sz="2000" dirty="0"/>
          </a:p>
          <a:p>
            <a:pPr marL="0" indent="0">
              <a:buNone/>
            </a:pPr>
            <a:r>
              <a:rPr lang="en-IN" sz="2000" dirty="0"/>
              <a:t>			cout &lt;&lt; "Area is: " &lt;&lt; area;</a:t>
            </a:r>
            <a:endParaRPr lang="en-IN" sz="2000" dirty="0"/>
          </a:p>
          <a:p>
            <a:pPr marL="0" indent="0">
              <a:buNone/>
            </a:pPr>
            <a:r>
              <a:rPr lang="en-IN" sz="2000" dirty="0"/>
              <a:t>		}</a:t>
            </a:r>
            <a:endParaRPr lang="en-IN" sz="2000" dirty="0"/>
          </a:p>
          <a:p>
            <a:pPr marL="0" indent="0">
              <a:buNone/>
            </a:pPr>
            <a:r>
              <a:rPr lang="en-IN" sz="2000" dirty="0"/>
              <a:t>};</a:t>
            </a:r>
            <a:endParaRPr lang="en-IN" sz="2000" dirty="0"/>
          </a:p>
          <a:p>
            <a:pPr marL="0" indent="0">
              <a:buNone/>
            </a:pPr>
            <a:endParaRPr lang="en-IN" sz="2000" dirty="0"/>
          </a:p>
        </p:txBody>
      </p:sp>
      <p:sp>
        <p:nvSpPr>
          <p:cNvPr id="4" name="TextBox 3"/>
          <p:cNvSpPr txBox="1"/>
          <p:nvPr/>
        </p:nvSpPr>
        <p:spPr>
          <a:xfrm>
            <a:off x="7875640" y="4748980"/>
            <a:ext cx="3716593" cy="2215991"/>
          </a:xfrm>
          <a:prstGeom prst="rect">
            <a:avLst/>
          </a:prstGeom>
          <a:noFill/>
        </p:spPr>
        <p:txBody>
          <a:bodyPr wrap="square" rtlCol="0">
            <a:spAutoFit/>
          </a:bodyPr>
          <a:lstStyle/>
          <a:p>
            <a:pPr marL="0" indent="0">
              <a:buNone/>
            </a:pPr>
            <a:r>
              <a:rPr lang="en-IN" sz="2000" dirty="0"/>
              <a:t>int main()</a:t>
            </a:r>
            <a:endParaRPr lang="en-IN" sz="2000" dirty="0"/>
          </a:p>
          <a:p>
            <a:pPr marL="0" indent="0">
              <a:buNone/>
            </a:pPr>
            <a:r>
              <a:rPr lang="en-IN" sz="2000" dirty="0"/>
              <a:t>{ </a:t>
            </a:r>
            <a:endParaRPr lang="en-IN" sz="2000" dirty="0"/>
          </a:p>
          <a:p>
            <a:pPr marL="0" indent="0">
              <a:buNone/>
            </a:pPr>
            <a:r>
              <a:rPr lang="en-IN" sz="2000" dirty="0"/>
              <a:t>	Circle </a:t>
            </a:r>
            <a:r>
              <a:rPr lang="en-IN" sz="2000" dirty="0" err="1"/>
              <a:t>obj</a:t>
            </a:r>
            <a:r>
              <a:rPr lang="en-IN" sz="2000" dirty="0"/>
              <a:t>;</a:t>
            </a:r>
            <a:endParaRPr lang="en-IN" sz="2000" dirty="0"/>
          </a:p>
          <a:p>
            <a:pPr marL="0" indent="0">
              <a:buNone/>
            </a:pPr>
            <a:r>
              <a:rPr lang="en-IN" sz="2000" dirty="0"/>
              <a:t>	</a:t>
            </a:r>
            <a:r>
              <a:rPr lang="en-IN" sz="2000" dirty="0" err="1"/>
              <a:t>obj.compute_area</a:t>
            </a:r>
            <a:r>
              <a:rPr lang="en-IN" sz="2000" dirty="0"/>
              <a:t>(1.5);</a:t>
            </a:r>
            <a:endParaRPr lang="en-IN" sz="2000" dirty="0"/>
          </a:p>
          <a:p>
            <a:pPr marL="0" indent="0">
              <a:buNone/>
            </a:pPr>
            <a:r>
              <a:rPr lang="en-IN" sz="2000" dirty="0"/>
              <a:t>	return 0;</a:t>
            </a:r>
            <a:endParaRPr lang="en-IN" sz="2000" dirty="0"/>
          </a:p>
          <a:p>
            <a:pPr marL="0" indent="0">
              <a:buNone/>
            </a:pPr>
            <a:r>
              <a:rPr lang="en-IN" sz="2000" dirty="0"/>
              <a:t>}</a:t>
            </a:r>
            <a:endParaRPr lang="en-IN" sz="2000" dirty="0"/>
          </a:p>
          <a:p>
            <a:endParaRPr lang="en-IN" dirty="0"/>
          </a:p>
        </p:txBody>
      </p:sp>
      <p:sp>
        <p:nvSpPr>
          <p:cNvPr id="5" name="TextBox 4"/>
          <p:cNvSpPr txBox="1"/>
          <p:nvPr/>
        </p:nvSpPr>
        <p:spPr>
          <a:xfrm>
            <a:off x="7443020" y="2828835"/>
            <a:ext cx="4935793" cy="1200329"/>
          </a:xfrm>
          <a:prstGeom prst="rect">
            <a:avLst/>
          </a:prstGeom>
          <a:noFill/>
        </p:spPr>
        <p:txBody>
          <a:bodyPr wrap="square" rtlCol="0">
            <a:spAutoFit/>
          </a:bodyPr>
          <a:lstStyle/>
          <a:p>
            <a:r>
              <a:rPr lang="en-US" sz="2400" b="1" dirty="0"/>
              <a:t>OUTPUT:</a:t>
            </a:r>
            <a:endParaRPr lang="en-US" sz="2400" b="1" dirty="0"/>
          </a:p>
          <a:p>
            <a:r>
              <a:rPr lang="en-US" sz="2400" b="1" dirty="0"/>
              <a:t>Radius is: 1.5</a:t>
            </a:r>
            <a:endParaRPr lang="en-US" sz="2400" b="1" dirty="0"/>
          </a:p>
          <a:p>
            <a:r>
              <a:rPr lang="en-US" sz="2400" b="1" dirty="0"/>
              <a:t>Area is: 7.065</a:t>
            </a:r>
            <a:endParaRPr lang="en-IN" sz="2400" b="1" dirty="0"/>
          </a:p>
        </p:txBody>
      </p:sp>
      <p:sp>
        <p:nvSpPr>
          <p:cNvPr id="7" name="TextBox 6"/>
          <p:cNvSpPr txBox="1"/>
          <p:nvPr/>
        </p:nvSpPr>
        <p:spPr>
          <a:xfrm>
            <a:off x="3170904" y="78657"/>
            <a:ext cx="9055509" cy="830997"/>
          </a:xfrm>
          <a:prstGeom prst="rect">
            <a:avLst/>
          </a:prstGeom>
          <a:noFill/>
        </p:spPr>
        <p:txBody>
          <a:bodyPr wrap="square" rtlCol="0">
            <a:spAutoFit/>
          </a:bodyPr>
          <a:lstStyle/>
          <a:p>
            <a:r>
              <a:rPr lang="en-US" sz="2400" b="1" i="0" dirty="0">
                <a:solidFill>
                  <a:srgbClr val="FF0000"/>
                </a:solidFill>
                <a:effectLst/>
              </a:rPr>
              <a:t>we can access the private data members of a class indirectly using the public member functions of the class. </a:t>
            </a:r>
            <a:endParaRPr lang="en-IN" sz="24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827"/>
            <a:ext cx="12192000" cy="737418"/>
          </a:xfrm>
        </p:spPr>
        <p:txBody>
          <a:bodyPr/>
          <a:lstStyle/>
          <a:p>
            <a:pPr algn="ctr"/>
            <a:r>
              <a:rPr lang="en-US" b="1" dirty="0"/>
              <a:t>Example:</a:t>
            </a:r>
            <a:endParaRPr lang="en-IN" b="1" dirty="0"/>
          </a:p>
        </p:txBody>
      </p:sp>
      <p:sp>
        <p:nvSpPr>
          <p:cNvPr id="3" name="Content Placeholder 2"/>
          <p:cNvSpPr>
            <a:spLocks noGrp="1"/>
          </p:cNvSpPr>
          <p:nvPr>
            <p:ph idx="1"/>
          </p:nvPr>
        </p:nvSpPr>
        <p:spPr>
          <a:xfrm>
            <a:off x="68827" y="1022555"/>
            <a:ext cx="11936360" cy="5663380"/>
          </a:xfrm>
        </p:spPr>
        <p:txBody>
          <a:bodyPr>
            <a:normAutofit/>
          </a:bodyPr>
          <a:lstStyle/>
          <a:p>
            <a:pPr marL="0" indent="0">
              <a:buNone/>
            </a:pPr>
            <a:r>
              <a:rPr lang="en-US" dirty="0"/>
              <a:t> int x;</a:t>
            </a:r>
            <a:endParaRPr lang="en-US" dirty="0"/>
          </a:p>
          <a:p>
            <a:pPr marL="0" indent="0">
              <a:buNone/>
            </a:pPr>
            <a:r>
              <a:rPr lang="en-US" dirty="0"/>
              <a:t>Int *p = &amp;x;</a:t>
            </a:r>
            <a:endParaRPr lang="en-US" dirty="0"/>
          </a:p>
          <a:p>
            <a:pPr marL="0" indent="0">
              <a:buNone/>
            </a:pPr>
            <a:r>
              <a:rPr lang="en-US" dirty="0"/>
              <a:t>Int &amp; m= *p;   </a:t>
            </a:r>
            <a:r>
              <a:rPr lang="en-US" dirty="0">
                <a:solidFill>
                  <a:srgbClr val="FF0000"/>
                </a:solidFill>
              </a:rPr>
              <a:t>(</a:t>
            </a:r>
            <a:r>
              <a:rPr lang="en-US" b="1" dirty="0">
                <a:solidFill>
                  <a:srgbClr val="FF0000"/>
                </a:solidFill>
              </a:rPr>
              <a:t>m to refer to x which is pointed by pointer p)</a:t>
            </a:r>
            <a:endParaRPr lang="en-US" b="1" dirty="0">
              <a:solidFill>
                <a:srgbClr val="FF0000"/>
              </a:solidFill>
            </a:endParaRPr>
          </a:p>
          <a:p>
            <a:pPr marL="0" indent="0" algn="ctr">
              <a:buNone/>
            </a:pPr>
            <a:r>
              <a:rPr lang="en-US" sz="2400" b="1" dirty="0"/>
              <a:t>Void f( int &amp; x){</a:t>
            </a:r>
            <a:endParaRPr lang="en-US" sz="2400" b="1" dirty="0"/>
          </a:p>
          <a:p>
            <a:pPr marL="0" indent="0" algn="ctr">
              <a:buNone/>
            </a:pPr>
            <a:r>
              <a:rPr lang="en-US" sz="2400" b="1" dirty="0"/>
              <a:t>x=x+10;</a:t>
            </a:r>
            <a:endParaRPr lang="en-US" sz="2400" b="1" dirty="0"/>
          </a:p>
          <a:p>
            <a:pPr marL="0" indent="0" algn="ctr">
              <a:buNone/>
            </a:pPr>
            <a:r>
              <a:rPr lang="en-US" sz="2400" b="1" dirty="0"/>
              <a:t>}</a:t>
            </a:r>
            <a:endParaRPr lang="en-US" sz="2400" b="1" dirty="0"/>
          </a:p>
          <a:p>
            <a:pPr marL="0" indent="0" algn="ctr">
              <a:buNone/>
            </a:pPr>
            <a:r>
              <a:rPr lang="en-US" sz="2400" b="1" dirty="0"/>
              <a:t>Int main(){</a:t>
            </a:r>
            <a:endParaRPr lang="en-US" sz="2400" b="1" dirty="0"/>
          </a:p>
          <a:p>
            <a:pPr marL="0" indent="0" algn="ctr">
              <a:buNone/>
            </a:pPr>
            <a:r>
              <a:rPr lang="en-US" sz="2400" b="1" dirty="0"/>
              <a:t>Int m = 10; </a:t>
            </a:r>
            <a:endParaRPr lang="en-US" sz="2400" b="1" dirty="0"/>
          </a:p>
          <a:p>
            <a:pPr marL="0" indent="0" algn="ctr">
              <a:buNone/>
            </a:pPr>
            <a:r>
              <a:rPr lang="en-US" sz="2400" b="1" dirty="0">
                <a:solidFill>
                  <a:srgbClr val="92D050"/>
                </a:solidFill>
              </a:rPr>
              <a:t>f(m)</a:t>
            </a:r>
            <a:r>
              <a:rPr lang="en-US" sz="2400" b="1" dirty="0"/>
              <a:t>;</a:t>
            </a:r>
            <a:endParaRPr lang="en-US" sz="2400" b="1" dirty="0"/>
          </a:p>
          <a:p>
            <a:pPr marL="0" indent="0" algn="ctr">
              <a:buNone/>
            </a:pPr>
            <a:r>
              <a:rPr lang="en-US" sz="2400" b="1" dirty="0"/>
              <a:t>….</a:t>
            </a:r>
            <a:endParaRPr lang="en-US" sz="2400" b="1" dirty="0"/>
          </a:p>
          <a:p>
            <a:pPr marL="0" indent="0" algn="ctr">
              <a:buNone/>
            </a:pPr>
            <a:r>
              <a:rPr lang="en-US" sz="2400" b="1" dirty="0"/>
              <a:t>…</a:t>
            </a:r>
            <a:endParaRPr lang="en-US" sz="2400" b="1" dirty="0"/>
          </a:p>
          <a:p>
            <a:pPr marL="0" indent="0" algn="ctr">
              <a:buNone/>
            </a:pPr>
            <a:r>
              <a:rPr lang="en-US" sz="2400" b="1" dirty="0"/>
              <a:t>}</a:t>
            </a:r>
            <a:endParaRPr lang="en-IN"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23" y="0"/>
            <a:ext cx="12093677" cy="6858000"/>
          </a:xfrm>
        </p:spPr>
        <p:txBody>
          <a:bodyPr/>
          <a:lstStyle/>
          <a:p>
            <a:pPr marL="0" indent="0">
              <a:lnSpc>
                <a:spcPct val="150000"/>
              </a:lnSpc>
              <a:buNone/>
            </a:pPr>
            <a:r>
              <a:rPr lang="en-US" b="1" dirty="0">
                <a:solidFill>
                  <a:srgbClr val="273239"/>
                </a:solidFill>
                <a:latin typeface="Nunito" pitchFamily="2" charset="0"/>
              </a:rPr>
              <a:t>3</a:t>
            </a:r>
            <a:r>
              <a:rPr lang="en-US" b="1" dirty="0">
                <a:solidFill>
                  <a:srgbClr val="273239"/>
                </a:solidFill>
              </a:rPr>
              <a:t>. </a:t>
            </a:r>
            <a:r>
              <a:rPr lang="en-US" b="1" i="0" dirty="0">
                <a:solidFill>
                  <a:srgbClr val="273239"/>
                </a:solidFill>
                <a:effectLst/>
              </a:rPr>
              <a:t>Protected</a:t>
            </a:r>
            <a:r>
              <a:rPr lang="en-US" b="0" i="0" dirty="0">
                <a:solidFill>
                  <a:srgbClr val="273239"/>
                </a:solidFill>
                <a:effectLst/>
              </a:rPr>
              <a:t>: The protected access modifier is similar to the private access modifier in the sense that it can’t be accessed outside of its class unless with the help of a friend class. The difference is that the class members declared as Protected can be accessed by any subclass (derived class) of that class as well.</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1650" y="177280"/>
            <a:ext cx="6770914" cy="4042487"/>
          </a:xfrm>
          <a:prstGeom prst="rect">
            <a:avLst/>
          </a:prstGeom>
        </p:spPr>
      </p:pic>
      <p:sp>
        <p:nvSpPr>
          <p:cNvPr id="6" name="TextBox 5"/>
          <p:cNvSpPr txBox="1"/>
          <p:nvPr/>
        </p:nvSpPr>
        <p:spPr>
          <a:xfrm>
            <a:off x="7016620" y="289248"/>
            <a:ext cx="4954555" cy="3416320"/>
          </a:xfrm>
          <a:prstGeom prst="rect">
            <a:avLst/>
          </a:prstGeom>
          <a:noFill/>
        </p:spPr>
        <p:txBody>
          <a:bodyPr wrap="square" rtlCol="0">
            <a:spAutoFit/>
          </a:bodyPr>
          <a:lstStyle/>
          <a:p>
            <a:pPr algn="ctr"/>
            <a:r>
              <a:rPr lang="en-IN" sz="2400" b="1" u="sng" dirty="0"/>
              <a:t>Example of class</a:t>
            </a:r>
            <a:endParaRPr lang="en-IN" sz="2400" b="1" u="sng" dirty="0"/>
          </a:p>
          <a:p>
            <a:r>
              <a:rPr lang="en-IN" sz="2400" dirty="0"/>
              <a:t>Class item</a:t>
            </a:r>
            <a:endParaRPr lang="en-IN" sz="2400" dirty="0"/>
          </a:p>
          <a:p>
            <a:r>
              <a:rPr lang="en-IN" sz="2400" dirty="0"/>
              <a:t> {</a:t>
            </a:r>
            <a:endParaRPr lang="en-IN" sz="2400" dirty="0"/>
          </a:p>
          <a:p>
            <a:r>
              <a:rPr lang="en-IN" sz="2400" dirty="0"/>
              <a:t>	int number;</a:t>
            </a:r>
            <a:endParaRPr lang="en-IN" sz="2400" dirty="0"/>
          </a:p>
          <a:p>
            <a:r>
              <a:rPr lang="en-IN" sz="2400" dirty="0"/>
              <a:t>	float cost;</a:t>
            </a:r>
            <a:endParaRPr lang="en-IN" sz="2400" dirty="0"/>
          </a:p>
          <a:p>
            <a:r>
              <a:rPr lang="en-IN" sz="2400" dirty="0"/>
              <a:t>     public:</a:t>
            </a:r>
            <a:endParaRPr lang="en-IN" sz="2400" dirty="0"/>
          </a:p>
          <a:p>
            <a:r>
              <a:rPr lang="en-IN" sz="2400" dirty="0"/>
              <a:t>	void </a:t>
            </a:r>
            <a:r>
              <a:rPr lang="en-IN" sz="2400" dirty="0" err="1"/>
              <a:t>getdata</a:t>
            </a:r>
            <a:r>
              <a:rPr lang="en-IN" sz="2400" dirty="0"/>
              <a:t>(int a, float b);</a:t>
            </a:r>
            <a:endParaRPr lang="en-IN" sz="2400" dirty="0"/>
          </a:p>
          <a:p>
            <a:r>
              <a:rPr lang="en-IN" sz="2400" dirty="0"/>
              <a:t>	void </a:t>
            </a:r>
            <a:r>
              <a:rPr lang="en-IN" sz="2400" dirty="0" err="1"/>
              <a:t>putdata</a:t>
            </a:r>
            <a:r>
              <a:rPr lang="en-IN" sz="2400" dirty="0"/>
              <a:t>(void);</a:t>
            </a:r>
            <a:endParaRPr lang="en-IN" sz="2400" dirty="0"/>
          </a:p>
          <a:p>
            <a:r>
              <a:rPr lang="en-IN" sz="2400" dirty="0"/>
              <a:t>}; item </a:t>
            </a:r>
            <a:r>
              <a:rPr lang="en-IN" sz="2400" dirty="0" err="1"/>
              <a:t>z,y,z</a:t>
            </a:r>
            <a:r>
              <a:rPr lang="en-IN" sz="2400" dirty="0"/>
              <a:t> ;</a:t>
            </a:r>
            <a:endParaRPr lang="en-IN" sz="2400" dirty="0"/>
          </a:p>
        </p:txBody>
      </p:sp>
      <p:sp>
        <p:nvSpPr>
          <p:cNvPr id="7" name="TextBox 6"/>
          <p:cNvSpPr txBox="1"/>
          <p:nvPr/>
        </p:nvSpPr>
        <p:spPr>
          <a:xfrm>
            <a:off x="441650" y="4376057"/>
            <a:ext cx="11529525" cy="3231654"/>
          </a:xfrm>
          <a:prstGeom prst="rect">
            <a:avLst/>
          </a:prstGeom>
          <a:noFill/>
        </p:spPr>
        <p:txBody>
          <a:bodyPr wrap="square" rtlCol="0">
            <a:spAutoFit/>
          </a:bodyPr>
          <a:lstStyle/>
          <a:p>
            <a:r>
              <a:rPr lang="en-IN" sz="2400" b="1" dirty="0"/>
              <a:t>Accessing class members:</a:t>
            </a:r>
            <a:endParaRPr lang="en-IN" sz="2400" b="1" dirty="0"/>
          </a:p>
          <a:p>
            <a:pPr>
              <a:lnSpc>
                <a:spcPct val="150000"/>
              </a:lnSpc>
            </a:pPr>
            <a:r>
              <a:rPr lang="en-IN" dirty="0"/>
              <a:t> private data of class can be accessed through the member function of that class. Main() cannot contain statements that can access the  number and cost variable . The following is format is used to call the member function:</a:t>
            </a:r>
            <a:endParaRPr lang="en-IN" dirty="0"/>
          </a:p>
          <a:p>
            <a:pPr algn="ctr">
              <a:lnSpc>
                <a:spcPct val="150000"/>
              </a:lnSpc>
            </a:pPr>
            <a:r>
              <a:rPr lang="en-IN" b="1" dirty="0"/>
              <a:t>Object-name. function-name(actual arguments);</a:t>
            </a:r>
            <a:endParaRPr lang="en-IN" b="1" dirty="0"/>
          </a:p>
          <a:p>
            <a:pPr>
              <a:lnSpc>
                <a:spcPct val="150000"/>
              </a:lnSpc>
            </a:pPr>
            <a:endParaRPr lang="en-IN" dirty="0"/>
          </a:p>
          <a:p>
            <a:endParaRPr lang="en-IN" dirty="0"/>
          </a:p>
          <a:p>
            <a:endParaRPr lang="en-IN" dirty="0"/>
          </a:p>
          <a:p>
            <a:endParaRPr lang="en-IN" dirty="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83772"/>
          </a:xfrm>
        </p:spPr>
        <p:txBody>
          <a:bodyPr>
            <a:normAutofit/>
          </a:bodyPr>
          <a:lstStyle/>
          <a:p>
            <a:pPr algn="ctr"/>
            <a:r>
              <a:rPr lang="en-IN" sz="3600" b="1" dirty="0">
                <a:latin typeface="+mn-lt"/>
              </a:rPr>
              <a:t>Defining member functions:</a:t>
            </a:r>
            <a:endParaRPr lang="en-IN" sz="3600" b="1" dirty="0">
              <a:latin typeface="+mn-lt"/>
            </a:endParaRPr>
          </a:p>
        </p:txBody>
      </p:sp>
      <p:sp>
        <p:nvSpPr>
          <p:cNvPr id="3" name="Content Placeholder 2"/>
          <p:cNvSpPr>
            <a:spLocks noGrp="1"/>
          </p:cNvSpPr>
          <p:nvPr>
            <p:ph idx="1"/>
          </p:nvPr>
        </p:nvSpPr>
        <p:spPr>
          <a:xfrm>
            <a:off x="214605" y="886408"/>
            <a:ext cx="11868538" cy="5766319"/>
          </a:xfrm>
        </p:spPr>
        <p:txBody>
          <a:bodyPr/>
          <a:lstStyle/>
          <a:p>
            <a:pPr algn="l" fontAlgn="base">
              <a:lnSpc>
                <a:spcPct val="150000"/>
              </a:lnSpc>
            </a:pPr>
            <a:r>
              <a:rPr lang="en-US" b="0" i="0" dirty="0">
                <a:solidFill>
                  <a:srgbClr val="273239"/>
                </a:solidFill>
                <a:effectLst/>
              </a:rPr>
              <a:t>Class is a blueprint of an object, which has data members and member functions also known as methods. A method is a procedure or function in the oops concept. A method is a function that belongs to a class.</a:t>
            </a:r>
            <a:endParaRPr lang="en-US" b="0" i="0" dirty="0">
              <a:solidFill>
                <a:srgbClr val="273239"/>
              </a:solidFill>
              <a:effectLst/>
            </a:endParaRPr>
          </a:p>
          <a:p>
            <a:pPr algn="l" fontAlgn="base">
              <a:lnSpc>
                <a:spcPct val="150000"/>
              </a:lnSpc>
            </a:pPr>
            <a:r>
              <a:rPr lang="en-US" b="0" i="0" dirty="0">
                <a:solidFill>
                  <a:srgbClr val="273239"/>
                </a:solidFill>
                <a:effectLst/>
              </a:rPr>
              <a:t>There are two ways to define a procedure or function that belongs to a class:</a:t>
            </a:r>
            <a:endParaRPr lang="en-US" b="0" i="0" dirty="0">
              <a:solidFill>
                <a:srgbClr val="273239"/>
              </a:solidFill>
              <a:effectLst/>
            </a:endParaRPr>
          </a:p>
          <a:p>
            <a:pPr algn="l" fontAlgn="base">
              <a:lnSpc>
                <a:spcPct val="150000"/>
              </a:lnSpc>
              <a:buFont typeface="Arial" panose="020B0604020202020204" pitchFamily="34" charset="0"/>
              <a:buChar char="•"/>
            </a:pPr>
            <a:r>
              <a:rPr lang="en-US" b="0" i="0" dirty="0">
                <a:solidFill>
                  <a:srgbClr val="273239"/>
                </a:solidFill>
                <a:effectLst/>
              </a:rPr>
              <a:t>Inside Class Definition</a:t>
            </a:r>
            <a:endParaRPr lang="en-US" b="0" i="0" dirty="0">
              <a:solidFill>
                <a:srgbClr val="273239"/>
              </a:solidFill>
              <a:effectLst/>
            </a:endParaRPr>
          </a:p>
          <a:p>
            <a:pPr algn="l" fontAlgn="base">
              <a:lnSpc>
                <a:spcPct val="150000"/>
              </a:lnSpc>
              <a:buFont typeface="Arial" panose="020B0604020202020204" pitchFamily="34" charset="0"/>
              <a:buChar char="•"/>
            </a:pPr>
            <a:r>
              <a:rPr lang="en-US" b="0" i="0" dirty="0">
                <a:solidFill>
                  <a:srgbClr val="273239"/>
                </a:solidFill>
                <a:effectLst/>
              </a:rPr>
              <a:t>Outside Class Definition</a:t>
            </a:r>
            <a:endParaRPr lang="en-US" b="0" i="0" dirty="0">
              <a:solidFill>
                <a:srgbClr val="273239"/>
              </a:solidFill>
              <a:effectLst/>
            </a:endParaRP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960" y="65314"/>
            <a:ext cx="12052040" cy="877078"/>
          </a:xfrm>
        </p:spPr>
        <p:txBody>
          <a:bodyPr>
            <a:noAutofit/>
          </a:bodyPr>
          <a:lstStyle/>
          <a:p>
            <a:pPr algn="ctr"/>
            <a:br>
              <a:rPr lang="en-IN" sz="3600" b="1" dirty="0">
                <a:solidFill>
                  <a:srgbClr val="FF0000"/>
                </a:solidFill>
              </a:rPr>
            </a:br>
            <a:r>
              <a:rPr lang="en-IN" sz="3600" b="1" dirty="0">
                <a:solidFill>
                  <a:srgbClr val="FF0000"/>
                </a:solidFill>
                <a:latin typeface="+mn-lt"/>
              </a:rPr>
              <a:t>1.</a:t>
            </a:r>
            <a:r>
              <a:rPr lang="en-US" sz="3600" b="1" i="0" dirty="0">
                <a:solidFill>
                  <a:srgbClr val="FF0000"/>
                </a:solidFill>
                <a:effectLst/>
                <a:latin typeface="+mn-lt"/>
              </a:rPr>
              <a:t> Inside Class Definition</a:t>
            </a:r>
            <a:br>
              <a:rPr lang="en-US" sz="3600" b="1" i="0" dirty="0">
                <a:solidFill>
                  <a:srgbClr val="FF0000"/>
                </a:solidFill>
                <a:effectLst/>
                <a:latin typeface="+mn-lt"/>
              </a:rPr>
            </a:br>
            <a:endParaRPr lang="en-IN" sz="3600" b="1" dirty="0">
              <a:solidFill>
                <a:srgbClr val="FF0000"/>
              </a:solidFill>
              <a:latin typeface="+mn-lt"/>
            </a:endParaRPr>
          </a:p>
        </p:txBody>
      </p:sp>
      <p:sp>
        <p:nvSpPr>
          <p:cNvPr id="3" name="Content Placeholder 2"/>
          <p:cNvSpPr>
            <a:spLocks noGrp="1"/>
          </p:cNvSpPr>
          <p:nvPr>
            <p:ph idx="1"/>
          </p:nvPr>
        </p:nvSpPr>
        <p:spPr>
          <a:xfrm>
            <a:off x="139961" y="1278294"/>
            <a:ext cx="11887198" cy="5514391"/>
          </a:xfrm>
        </p:spPr>
        <p:txBody>
          <a:bodyPr>
            <a:normAutofit fontScale="92500" lnSpcReduction="10000"/>
          </a:bodyPr>
          <a:lstStyle/>
          <a:p>
            <a:pPr>
              <a:lnSpc>
                <a:spcPct val="150000"/>
              </a:lnSpc>
            </a:pPr>
            <a:r>
              <a:rPr lang="en-US" b="0" i="0" dirty="0">
                <a:solidFill>
                  <a:srgbClr val="273239"/>
                </a:solidFill>
                <a:effectLst/>
              </a:rPr>
              <a:t>The member function is defined inside the class definition it can be defined directly. Similar to accessing a data member in the class we can also access the public member functions through the class object using the </a:t>
            </a:r>
            <a:r>
              <a:rPr lang="en-US" b="0" i="0" dirty="0">
                <a:effectLst/>
              </a:rPr>
              <a:t>dot operator (.)</a:t>
            </a:r>
            <a:r>
              <a:rPr lang="en-US" b="0" i="0" dirty="0">
                <a:solidFill>
                  <a:srgbClr val="273239"/>
                </a:solidFill>
                <a:effectLst/>
              </a:rPr>
              <a:t>.</a:t>
            </a:r>
            <a:endParaRPr lang="en-US" b="0" i="0" dirty="0">
              <a:solidFill>
                <a:srgbClr val="273239"/>
              </a:solidFill>
              <a:effectLst/>
            </a:endParaRPr>
          </a:p>
          <a:p>
            <a:pPr marL="0" indent="0">
              <a:buNone/>
            </a:pPr>
            <a:r>
              <a:rPr lang="en-US" b="1" dirty="0"/>
              <a:t>Syntax:</a:t>
            </a:r>
            <a:endParaRPr lang="en-US" b="1" dirty="0"/>
          </a:p>
          <a:p>
            <a:pPr marL="0" indent="0">
              <a:buNone/>
            </a:pPr>
            <a:r>
              <a:rPr lang="en-US" dirty="0"/>
              <a:t>class </a:t>
            </a:r>
            <a:r>
              <a:rPr lang="en-US" dirty="0" err="1"/>
              <a:t>class_name</a:t>
            </a:r>
            <a:r>
              <a:rPr lang="en-US" dirty="0"/>
              <a:t>{</a:t>
            </a:r>
            <a:endParaRPr lang="en-US" dirty="0"/>
          </a:p>
          <a:p>
            <a:pPr marL="0" indent="0">
              <a:buNone/>
            </a:pPr>
            <a:r>
              <a:rPr lang="en-US" dirty="0"/>
              <a:t>public:</a:t>
            </a:r>
            <a:endParaRPr lang="en-US" dirty="0"/>
          </a:p>
          <a:p>
            <a:pPr marL="0" indent="0">
              <a:buNone/>
            </a:pPr>
            <a:r>
              <a:rPr lang="en-US" dirty="0" err="1"/>
              <a:t>return_type</a:t>
            </a:r>
            <a:r>
              <a:rPr lang="en-US" dirty="0"/>
              <a:t> </a:t>
            </a:r>
            <a:r>
              <a:rPr lang="en-US" dirty="0" err="1"/>
              <a:t>Method_name</a:t>
            </a:r>
            <a:r>
              <a:rPr lang="en-US" dirty="0"/>
              <a:t>()  // method inside class definition</a:t>
            </a:r>
            <a:endParaRPr lang="en-US" dirty="0"/>
          </a:p>
          <a:p>
            <a:pPr marL="0" indent="0">
              <a:buNone/>
            </a:pPr>
            <a:r>
              <a:rPr lang="en-US" dirty="0"/>
              <a:t>{</a:t>
            </a:r>
            <a:endParaRPr lang="en-US" dirty="0"/>
          </a:p>
          <a:p>
            <a:pPr marL="0" indent="0">
              <a:buNone/>
            </a:pPr>
            <a:r>
              <a:rPr lang="en-US" dirty="0"/>
              <a:t>  // body of member function</a:t>
            </a:r>
            <a:endParaRPr lang="en-US" dirty="0"/>
          </a:p>
          <a:p>
            <a:pPr marL="0" indent="0">
              <a:buNone/>
            </a:pPr>
            <a:r>
              <a:rPr lang="en-US" dirty="0"/>
              <a:t>}</a:t>
            </a:r>
            <a:endParaRPr lang="en-US" dirty="0"/>
          </a:p>
          <a:p>
            <a:pPr marL="0" indent="0">
              <a:buNone/>
            </a:pPr>
            <a:r>
              <a:rPr lang="en-US" dirty="0"/>
              <a:t>}</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83976"/>
            <a:ext cx="12092473" cy="6774024"/>
          </a:xfrm>
        </p:spPr>
        <p:txBody>
          <a:bodyPr>
            <a:normAutofit fontScale="70000" lnSpcReduction="20000"/>
          </a:bodyPr>
          <a:lstStyle/>
          <a:p>
            <a:pPr marL="0" indent="0">
              <a:buNone/>
            </a:pPr>
            <a:r>
              <a:rPr lang="en-IN" dirty="0"/>
              <a:t>#include &lt;iostream&gt;</a:t>
            </a:r>
            <a:endParaRPr lang="en-IN" dirty="0"/>
          </a:p>
          <a:p>
            <a:pPr marL="0" indent="0">
              <a:buNone/>
            </a:pPr>
            <a:r>
              <a:rPr lang="en-IN" dirty="0"/>
              <a:t>using namespace std;</a:t>
            </a:r>
            <a:endParaRPr lang="en-IN" dirty="0"/>
          </a:p>
          <a:p>
            <a:pPr marL="0" indent="0">
              <a:buNone/>
            </a:pPr>
            <a:r>
              <a:rPr lang="en-IN" dirty="0"/>
              <a:t>class rectangle {</a:t>
            </a:r>
            <a:endParaRPr lang="en-IN" dirty="0"/>
          </a:p>
          <a:p>
            <a:pPr marL="0" indent="0">
              <a:buNone/>
            </a:pPr>
            <a:r>
              <a:rPr lang="en-IN" dirty="0"/>
              <a:t>private:</a:t>
            </a:r>
            <a:endParaRPr lang="en-IN" dirty="0"/>
          </a:p>
          <a:p>
            <a:pPr marL="0" indent="0">
              <a:buNone/>
            </a:pPr>
            <a:r>
              <a:rPr lang="en-IN" dirty="0"/>
              <a:t>	int length;</a:t>
            </a:r>
            <a:endParaRPr lang="en-IN" dirty="0"/>
          </a:p>
          <a:p>
            <a:pPr marL="0" indent="0">
              <a:buNone/>
            </a:pPr>
            <a:r>
              <a:rPr lang="en-IN" dirty="0"/>
              <a:t>	int breadth;</a:t>
            </a:r>
            <a:endParaRPr lang="en-IN" dirty="0"/>
          </a:p>
          <a:p>
            <a:pPr marL="0" indent="0">
              <a:buNone/>
            </a:pPr>
            <a:r>
              <a:rPr lang="en-IN" dirty="0"/>
              <a:t>public:</a:t>
            </a:r>
            <a:endParaRPr lang="en-IN" dirty="0"/>
          </a:p>
          <a:p>
            <a:pPr marL="0" indent="0">
              <a:buNone/>
            </a:pPr>
            <a:r>
              <a:rPr lang="en-IN" dirty="0"/>
              <a:t>	// Constructor</a:t>
            </a:r>
            <a:endParaRPr lang="en-IN" dirty="0"/>
          </a:p>
          <a:p>
            <a:pPr marL="0" indent="0">
              <a:buNone/>
            </a:pPr>
            <a:r>
              <a:rPr lang="en-IN" dirty="0"/>
              <a:t>	rectangle(int length, int breadth)</a:t>
            </a:r>
            <a:endParaRPr lang="en-IN" dirty="0"/>
          </a:p>
          <a:p>
            <a:pPr marL="0" indent="0">
              <a:buNone/>
            </a:pPr>
            <a:r>
              <a:rPr lang="en-IN" dirty="0"/>
              <a:t>	{</a:t>
            </a:r>
            <a:endParaRPr lang="en-IN" dirty="0"/>
          </a:p>
          <a:p>
            <a:pPr marL="0" indent="0">
              <a:buNone/>
            </a:pPr>
            <a:r>
              <a:rPr lang="en-IN" dirty="0"/>
              <a:t>	               this-&gt;length = length; // this pointer</a:t>
            </a:r>
            <a:endParaRPr lang="en-IN" dirty="0"/>
          </a:p>
          <a:p>
            <a:pPr marL="0" indent="0">
              <a:buNone/>
            </a:pPr>
            <a:r>
              <a:rPr lang="en-IN" dirty="0"/>
              <a:t>		this-&gt;breadth = breadth;</a:t>
            </a:r>
            <a:endParaRPr lang="en-IN" dirty="0"/>
          </a:p>
          <a:p>
            <a:pPr marL="0" indent="0">
              <a:buNone/>
            </a:pPr>
            <a:r>
              <a:rPr lang="en-IN" dirty="0"/>
              <a:t>	}</a:t>
            </a:r>
            <a:endParaRPr lang="en-IN" dirty="0"/>
          </a:p>
          <a:p>
            <a:pPr marL="0" indent="0">
              <a:buNone/>
            </a:pPr>
            <a:r>
              <a:rPr lang="en-IN" dirty="0"/>
              <a:t>	// area() function inside class</a:t>
            </a:r>
            <a:endParaRPr lang="en-IN" dirty="0"/>
          </a:p>
          <a:p>
            <a:pPr marL="0" indent="0">
              <a:buNone/>
            </a:pPr>
            <a:r>
              <a:rPr lang="en-IN" dirty="0"/>
              <a:t>	int area() { </a:t>
            </a:r>
            <a:endParaRPr lang="en-IN" dirty="0"/>
          </a:p>
          <a:p>
            <a:pPr marL="0" indent="0">
              <a:buNone/>
            </a:pPr>
            <a:r>
              <a:rPr lang="en-IN" dirty="0"/>
              <a:t>	return (length * breadth); }</a:t>
            </a:r>
            <a:endParaRPr lang="en-IN" dirty="0"/>
          </a:p>
          <a:p>
            <a:pPr marL="0" indent="0">
              <a:buNone/>
            </a:pPr>
            <a:r>
              <a:rPr lang="en-IN" dirty="0"/>
              <a:t>	// perimeter() function inside class</a:t>
            </a:r>
            <a:endParaRPr lang="en-IN" dirty="0"/>
          </a:p>
          <a:p>
            <a:pPr marL="0" indent="0">
              <a:buNone/>
            </a:pPr>
            <a:r>
              <a:rPr lang="en-IN" dirty="0"/>
              <a:t>	int perimeter() { return 2 * (length + breadth); }</a:t>
            </a:r>
            <a:endParaRPr lang="en-IN" dirty="0"/>
          </a:p>
          <a:p>
            <a:pPr marL="0" indent="0">
              <a:buNone/>
            </a:pPr>
            <a:r>
              <a:rPr lang="en-IN" dirty="0"/>
              <a:t>};</a:t>
            </a:r>
            <a:endParaRPr lang="en-IN" dirty="0"/>
          </a:p>
          <a:p>
            <a:endParaRPr lang="en-IN" dirty="0"/>
          </a:p>
        </p:txBody>
      </p:sp>
      <p:sp>
        <p:nvSpPr>
          <p:cNvPr id="4" name="TextBox 3"/>
          <p:cNvSpPr txBox="1"/>
          <p:nvPr/>
        </p:nvSpPr>
        <p:spPr>
          <a:xfrm>
            <a:off x="6046235" y="4301413"/>
            <a:ext cx="5968482" cy="2308324"/>
          </a:xfrm>
          <a:prstGeom prst="rect">
            <a:avLst/>
          </a:prstGeom>
          <a:noFill/>
        </p:spPr>
        <p:txBody>
          <a:bodyPr wrap="square" rtlCol="0">
            <a:spAutoFit/>
          </a:bodyPr>
          <a:lstStyle/>
          <a:p>
            <a:pPr marL="0" indent="0">
              <a:buNone/>
            </a:pPr>
            <a:r>
              <a:rPr lang="en-IN" dirty="0"/>
              <a:t>int main()</a:t>
            </a:r>
            <a:endParaRPr lang="en-IN" dirty="0"/>
          </a:p>
          <a:p>
            <a:pPr marL="0" indent="0">
              <a:buNone/>
            </a:pPr>
            <a:r>
              <a:rPr lang="en-IN" dirty="0"/>
              <a:t>{</a:t>
            </a:r>
            <a:endParaRPr lang="en-IN" dirty="0"/>
          </a:p>
          <a:p>
            <a:pPr marL="0" indent="0">
              <a:buNone/>
            </a:pPr>
            <a:r>
              <a:rPr lang="en-IN" dirty="0"/>
              <a:t>	rectangle r(2, 3);</a:t>
            </a:r>
            <a:endParaRPr lang="en-IN" dirty="0"/>
          </a:p>
          <a:p>
            <a:pPr marL="0" indent="0">
              <a:buNone/>
            </a:pPr>
            <a:r>
              <a:rPr lang="en-IN" dirty="0"/>
              <a:t>	cout &lt;&lt; "perimeter: " &lt;&lt; </a:t>
            </a:r>
            <a:r>
              <a:rPr lang="en-IN" dirty="0" err="1"/>
              <a:t>r.perimeter</a:t>
            </a:r>
            <a:r>
              <a:rPr lang="en-IN" dirty="0"/>
              <a:t>() &lt;&lt; </a:t>
            </a:r>
            <a:r>
              <a:rPr lang="en-IN" dirty="0" err="1"/>
              <a:t>endl</a:t>
            </a:r>
            <a:r>
              <a:rPr lang="en-IN" dirty="0"/>
              <a:t>;</a:t>
            </a:r>
            <a:endParaRPr lang="en-IN" dirty="0"/>
          </a:p>
          <a:p>
            <a:pPr marL="0" indent="0">
              <a:buNone/>
            </a:pPr>
            <a:r>
              <a:rPr lang="en-IN" dirty="0"/>
              <a:t>	cout &lt;&lt; "area: " &lt;&lt; </a:t>
            </a:r>
            <a:r>
              <a:rPr lang="en-IN" dirty="0" err="1"/>
              <a:t>r.area</a:t>
            </a:r>
            <a:r>
              <a:rPr lang="en-IN" dirty="0"/>
              <a:t>() &lt;&lt; </a:t>
            </a:r>
            <a:r>
              <a:rPr lang="en-IN" dirty="0" err="1"/>
              <a:t>endl</a:t>
            </a:r>
            <a:r>
              <a:rPr lang="en-IN" dirty="0"/>
              <a:t>;</a:t>
            </a:r>
            <a:endParaRPr lang="en-IN" dirty="0"/>
          </a:p>
          <a:p>
            <a:pPr marL="0" indent="0">
              <a:buNone/>
            </a:pPr>
            <a:r>
              <a:rPr lang="en-IN" dirty="0"/>
              <a:t>	return 0;</a:t>
            </a:r>
            <a:endParaRPr lang="en-IN" dirty="0"/>
          </a:p>
          <a:p>
            <a:pPr marL="0" indent="0">
              <a:buNone/>
            </a:pPr>
            <a:r>
              <a:rPr lang="en-IN" dirty="0"/>
              <a:t>}</a:t>
            </a:r>
            <a:endParaRPr lang="en-IN" dirty="0"/>
          </a:p>
          <a:p>
            <a:endParaRPr lang="en-IN" dirty="0"/>
          </a:p>
        </p:txBody>
      </p:sp>
      <p:sp>
        <p:nvSpPr>
          <p:cNvPr id="5" name="TextBox 4"/>
          <p:cNvSpPr txBox="1"/>
          <p:nvPr/>
        </p:nvSpPr>
        <p:spPr>
          <a:xfrm>
            <a:off x="3750906" y="-33430"/>
            <a:ext cx="8441094" cy="523220"/>
          </a:xfrm>
          <a:prstGeom prst="rect">
            <a:avLst/>
          </a:prstGeom>
          <a:noFill/>
        </p:spPr>
        <p:txBody>
          <a:bodyPr wrap="square" rtlCol="0">
            <a:spAutoFit/>
          </a:bodyPr>
          <a:lstStyle/>
          <a:p>
            <a:r>
              <a:rPr lang="en-IN" sz="2800" b="1" dirty="0">
                <a:solidFill>
                  <a:srgbClr val="FF0000"/>
                </a:solidFill>
              </a:rPr>
              <a:t>EXAMPLE OF DEFINING METHOD INSIDE CLASS</a:t>
            </a:r>
            <a:endParaRPr lang="en-IN" sz="2800" b="1"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073812" cy="6755363"/>
          </a:xfrm>
        </p:spPr>
        <p:txBody>
          <a:bodyPr>
            <a:normAutofit lnSpcReduction="10000"/>
          </a:bodyPr>
          <a:lstStyle/>
          <a:p>
            <a:pPr algn="ctr" fontAlgn="base"/>
            <a:r>
              <a:rPr lang="en-US" b="1" i="0" dirty="0">
                <a:solidFill>
                  <a:srgbClr val="FF0000"/>
                </a:solidFill>
                <a:effectLst/>
              </a:rPr>
              <a:t>2</a:t>
            </a:r>
            <a:r>
              <a:rPr lang="en-US" sz="3600" b="1" i="0" dirty="0">
                <a:solidFill>
                  <a:srgbClr val="FF0000"/>
                </a:solidFill>
                <a:effectLst/>
              </a:rPr>
              <a:t>.  Outside Class Definition</a:t>
            </a:r>
            <a:endParaRPr lang="en-US" sz="3600" b="1" i="0" dirty="0">
              <a:solidFill>
                <a:srgbClr val="FF0000"/>
              </a:solidFill>
              <a:effectLst/>
            </a:endParaRPr>
          </a:p>
          <a:p>
            <a:pPr marL="0" indent="0" algn="l" fontAlgn="base">
              <a:lnSpc>
                <a:spcPct val="150000"/>
              </a:lnSpc>
              <a:buNone/>
            </a:pPr>
            <a:endParaRPr lang="en-US" sz="1800" b="0" i="0" dirty="0">
              <a:solidFill>
                <a:srgbClr val="273239"/>
              </a:solidFill>
              <a:effectLst/>
            </a:endParaRPr>
          </a:p>
          <a:p>
            <a:pPr marL="0" indent="0" algn="l" fontAlgn="base">
              <a:lnSpc>
                <a:spcPct val="150000"/>
              </a:lnSpc>
              <a:buNone/>
            </a:pPr>
            <a:r>
              <a:rPr lang="en-US" sz="2000" b="0" i="0" dirty="0">
                <a:solidFill>
                  <a:srgbClr val="273239"/>
                </a:solidFill>
                <a:effectLst/>
              </a:rPr>
              <a:t>The member function is defined outside the class definition it can be defined using the scope resolution operator. Similar to accessing a data member in the class we can also access the public member functions through the class object using the dot operator (.)</a:t>
            </a:r>
            <a:endParaRPr lang="en-US" sz="2000" b="0" i="0" dirty="0">
              <a:solidFill>
                <a:srgbClr val="273239"/>
              </a:solidFill>
              <a:effectLst/>
            </a:endParaRPr>
          </a:p>
          <a:p>
            <a:pPr marL="0" indent="0">
              <a:buNone/>
            </a:pPr>
            <a:endParaRPr lang="en-US" sz="1800" dirty="0"/>
          </a:p>
          <a:p>
            <a:pPr marL="0" indent="0">
              <a:buNone/>
            </a:pPr>
            <a:endParaRPr lang="en-US" sz="1800" dirty="0"/>
          </a:p>
          <a:p>
            <a:pPr marL="0" indent="0">
              <a:buNone/>
            </a:pPr>
            <a:r>
              <a:rPr lang="en-US" sz="2000" b="1" dirty="0"/>
              <a:t>	Syntax:</a:t>
            </a:r>
            <a:endParaRPr lang="en-US" sz="2000" b="1" dirty="0"/>
          </a:p>
          <a:p>
            <a:pPr marL="0" indent="0">
              <a:buNone/>
            </a:pPr>
            <a:r>
              <a:rPr lang="en-US" sz="2000" dirty="0"/>
              <a:t>	class </a:t>
            </a:r>
            <a:r>
              <a:rPr lang="en-US" sz="2000" dirty="0" err="1"/>
              <a:t>Class_name</a:t>
            </a:r>
            <a:r>
              <a:rPr lang="en-US" sz="2000" dirty="0"/>
              <a:t>{</a:t>
            </a:r>
            <a:endParaRPr lang="en-US" sz="2000" dirty="0"/>
          </a:p>
          <a:p>
            <a:pPr marL="0" indent="0">
              <a:buNone/>
            </a:pPr>
            <a:r>
              <a:rPr lang="en-US" sz="2000" dirty="0"/>
              <a:t>	public:</a:t>
            </a:r>
            <a:endParaRPr lang="en-US" sz="2000" dirty="0"/>
          </a:p>
          <a:p>
            <a:pPr marL="0" indent="0">
              <a:buNone/>
            </a:pPr>
            <a:r>
              <a:rPr lang="en-US" sz="2000" dirty="0"/>
              <a:t>	</a:t>
            </a:r>
            <a:r>
              <a:rPr lang="en-US" sz="2000" dirty="0" err="1"/>
              <a:t>return_type</a:t>
            </a:r>
            <a:r>
              <a:rPr lang="en-US" sz="2000" dirty="0"/>
              <a:t> </a:t>
            </a:r>
            <a:r>
              <a:rPr lang="en-US" sz="2000" dirty="0" err="1"/>
              <a:t>Method_name</a:t>
            </a:r>
            <a:r>
              <a:rPr lang="en-US" sz="2000" dirty="0"/>
              <a:t>(); // method outside class definition</a:t>
            </a:r>
            <a:endParaRPr lang="en-US" sz="2000" dirty="0"/>
          </a:p>
          <a:p>
            <a:pPr marL="0" indent="0">
              <a:buNone/>
            </a:pPr>
            <a:r>
              <a:rPr lang="en-US" sz="2000" dirty="0"/>
              <a:t>	};</a:t>
            </a:r>
            <a:endParaRPr lang="en-US" sz="2000" dirty="0"/>
          </a:p>
          <a:p>
            <a:pPr marL="0" indent="0">
              <a:buNone/>
            </a:pPr>
            <a:r>
              <a:rPr lang="en-US" sz="2000" dirty="0"/>
              <a:t>	// Outside the Class using scope resolution operator</a:t>
            </a:r>
            <a:endParaRPr lang="en-US" sz="2000" dirty="0"/>
          </a:p>
          <a:p>
            <a:pPr marL="0" indent="0">
              <a:buNone/>
            </a:pPr>
            <a:r>
              <a:rPr lang="en-US" sz="2000" dirty="0"/>
              <a:t>	</a:t>
            </a:r>
            <a:r>
              <a:rPr lang="en-US" sz="2000" dirty="0" err="1"/>
              <a:t>return_type</a:t>
            </a:r>
            <a:r>
              <a:rPr lang="en-US" sz="2000" dirty="0"/>
              <a:t> </a:t>
            </a:r>
            <a:r>
              <a:rPr lang="en-US" sz="2000" dirty="0" err="1"/>
              <a:t>Class_name</a:t>
            </a:r>
            <a:r>
              <a:rPr lang="en-US" sz="2000" dirty="0"/>
              <a:t> :: </a:t>
            </a:r>
            <a:r>
              <a:rPr lang="en-US" sz="2000" dirty="0" err="1"/>
              <a:t>Method_name</a:t>
            </a:r>
            <a:r>
              <a:rPr lang="en-US" sz="2000" dirty="0"/>
              <a:t>() {</a:t>
            </a:r>
            <a:endParaRPr lang="en-US" sz="2000" dirty="0"/>
          </a:p>
          <a:p>
            <a:pPr marL="0" indent="0">
              <a:buNone/>
            </a:pPr>
            <a:r>
              <a:rPr lang="en-US" sz="2000" dirty="0"/>
              <a:t>  	// body of member function</a:t>
            </a:r>
            <a:endParaRPr lang="en-US" sz="2000" dirty="0"/>
          </a:p>
          <a:p>
            <a:pPr marL="0" indent="0">
              <a:buNone/>
            </a:pPr>
            <a:r>
              <a:rPr lang="en-US" sz="2000" dirty="0"/>
              <a:t>	}</a:t>
            </a:r>
            <a:endParaRPr lang="en-IN"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9290"/>
            <a:ext cx="11980506" cy="6708710"/>
          </a:xfrm>
        </p:spPr>
        <p:txBody>
          <a:bodyPr>
            <a:normAutofit/>
          </a:bodyPr>
          <a:lstStyle/>
          <a:p>
            <a:pPr marL="0" indent="0">
              <a:buNone/>
            </a:pPr>
            <a:r>
              <a:rPr lang="en-IN" sz="2200" dirty="0"/>
              <a:t>#include &lt;iostream&gt;</a:t>
            </a:r>
            <a:endParaRPr lang="en-IN" sz="2200" dirty="0"/>
          </a:p>
          <a:p>
            <a:pPr marL="0" indent="0">
              <a:buNone/>
            </a:pPr>
            <a:r>
              <a:rPr lang="en-IN" sz="2200" dirty="0"/>
              <a:t>using namespace std;</a:t>
            </a:r>
            <a:endParaRPr lang="en-IN" sz="2200" dirty="0"/>
          </a:p>
          <a:p>
            <a:pPr marL="0" indent="0">
              <a:buNone/>
            </a:pPr>
            <a:r>
              <a:rPr lang="en-IN" sz="2200" dirty="0"/>
              <a:t>class rectangle {</a:t>
            </a:r>
            <a:endParaRPr lang="en-IN" sz="2200" dirty="0"/>
          </a:p>
          <a:p>
            <a:pPr marL="0" indent="0">
              <a:buNone/>
            </a:pPr>
            <a:r>
              <a:rPr lang="en-IN" sz="2200" dirty="0"/>
              <a:t>private:</a:t>
            </a:r>
            <a:endParaRPr lang="en-IN" sz="2200" dirty="0"/>
          </a:p>
          <a:p>
            <a:pPr marL="0" indent="0">
              <a:buNone/>
            </a:pPr>
            <a:r>
              <a:rPr lang="en-IN" sz="2200" dirty="0"/>
              <a:t>	int length;</a:t>
            </a:r>
            <a:endParaRPr lang="en-IN" sz="2200" dirty="0"/>
          </a:p>
          <a:p>
            <a:pPr marL="0" indent="0">
              <a:buNone/>
            </a:pPr>
            <a:r>
              <a:rPr lang="en-IN" sz="2200" dirty="0"/>
              <a:t>	int breadth;</a:t>
            </a:r>
            <a:endParaRPr lang="en-IN" sz="2200" dirty="0"/>
          </a:p>
          <a:p>
            <a:pPr marL="0" indent="0">
              <a:buNone/>
            </a:pPr>
            <a:r>
              <a:rPr lang="en-IN" sz="2200" dirty="0"/>
              <a:t>public:</a:t>
            </a:r>
            <a:endParaRPr lang="en-IN" sz="2200" dirty="0"/>
          </a:p>
          <a:p>
            <a:pPr marL="0" indent="0">
              <a:buNone/>
            </a:pPr>
            <a:r>
              <a:rPr lang="en-IN" sz="2200" dirty="0"/>
              <a:t>	rectangle(int length, int breadth)</a:t>
            </a:r>
            <a:endParaRPr lang="en-IN" sz="2200" dirty="0"/>
          </a:p>
          <a:p>
            <a:pPr marL="0" indent="0">
              <a:buNone/>
            </a:pPr>
            <a:r>
              <a:rPr lang="en-IN" sz="2200" dirty="0"/>
              <a:t>	{</a:t>
            </a:r>
            <a:endParaRPr lang="en-IN" sz="2200" dirty="0"/>
          </a:p>
          <a:p>
            <a:pPr marL="0" indent="0">
              <a:buNone/>
            </a:pPr>
            <a:r>
              <a:rPr lang="en-IN" sz="2200" dirty="0"/>
              <a:t>	this-&gt;length = length; // this pointer</a:t>
            </a:r>
            <a:endParaRPr lang="en-IN" sz="2200" dirty="0"/>
          </a:p>
          <a:p>
            <a:pPr marL="0" indent="0">
              <a:buNone/>
            </a:pPr>
            <a:r>
              <a:rPr lang="en-IN" sz="2200" dirty="0"/>
              <a:t>	this-&gt;breadth = breadth;</a:t>
            </a:r>
            <a:endParaRPr lang="en-IN" sz="2200" dirty="0"/>
          </a:p>
          <a:p>
            <a:pPr marL="0" indent="0">
              <a:buNone/>
            </a:pPr>
            <a:r>
              <a:rPr lang="en-IN" sz="2200" dirty="0"/>
              <a:t>	}</a:t>
            </a:r>
            <a:endParaRPr lang="en-IN" sz="2200" dirty="0"/>
          </a:p>
          <a:p>
            <a:pPr marL="0" indent="0">
              <a:buNone/>
            </a:pPr>
            <a:r>
              <a:rPr lang="en-IN" sz="2200" dirty="0"/>
              <a:t>	int area();</a:t>
            </a:r>
            <a:endParaRPr lang="en-IN" sz="2200" dirty="0"/>
          </a:p>
          <a:p>
            <a:pPr marL="0" indent="0">
              <a:buNone/>
            </a:pPr>
            <a:r>
              <a:rPr lang="en-IN" sz="2200" dirty="0"/>
              <a:t>	int perimeter();</a:t>
            </a:r>
            <a:endParaRPr lang="en-IN" sz="2200" dirty="0"/>
          </a:p>
          <a:p>
            <a:pPr marL="0" indent="0">
              <a:buNone/>
            </a:pPr>
            <a:r>
              <a:rPr lang="en-IN" sz="2200" dirty="0"/>
              <a:t>};</a:t>
            </a:r>
            <a:endParaRPr lang="en-IN" sz="2200" dirty="0"/>
          </a:p>
          <a:p>
            <a:pPr marL="0" indent="0">
              <a:buNone/>
            </a:pPr>
            <a:endParaRPr lang="en-IN" dirty="0"/>
          </a:p>
        </p:txBody>
      </p:sp>
      <p:sp>
        <p:nvSpPr>
          <p:cNvPr id="4" name="TextBox 3"/>
          <p:cNvSpPr txBox="1"/>
          <p:nvPr/>
        </p:nvSpPr>
        <p:spPr>
          <a:xfrm>
            <a:off x="5728997" y="1538064"/>
            <a:ext cx="6463004" cy="5170646"/>
          </a:xfrm>
          <a:prstGeom prst="rect">
            <a:avLst/>
          </a:prstGeom>
          <a:noFill/>
        </p:spPr>
        <p:txBody>
          <a:bodyPr wrap="square" rtlCol="0">
            <a:spAutoFit/>
          </a:bodyPr>
          <a:lstStyle/>
          <a:p>
            <a:pPr marL="0" indent="0">
              <a:buNone/>
            </a:pPr>
            <a:r>
              <a:rPr lang="en-IN" sz="2200" dirty="0"/>
              <a:t>int rectangle::area() {</a:t>
            </a:r>
            <a:endParaRPr lang="en-IN" sz="2200" dirty="0"/>
          </a:p>
          <a:p>
            <a:pPr marL="0" indent="0">
              <a:buNone/>
            </a:pPr>
            <a:r>
              <a:rPr lang="en-IN" sz="2200" dirty="0"/>
              <a:t> return (length * breadth); }</a:t>
            </a:r>
            <a:endParaRPr lang="en-IN" sz="2200" dirty="0"/>
          </a:p>
          <a:p>
            <a:pPr marL="0" indent="0">
              <a:buNone/>
            </a:pPr>
            <a:r>
              <a:rPr lang="en-IN" sz="2200" dirty="0"/>
              <a:t>int rectangle::perimeter()</a:t>
            </a:r>
            <a:endParaRPr lang="en-IN" sz="2200" dirty="0"/>
          </a:p>
          <a:p>
            <a:pPr marL="0" indent="0">
              <a:buNone/>
            </a:pPr>
            <a:r>
              <a:rPr lang="en-IN" sz="2200" dirty="0"/>
              <a:t>{</a:t>
            </a:r>
            <a:endParaRPr lang="en-IN" sz="2200" dirty="0"/>
          </a:p>
          <a:p>
            <a:pPr marL="0" indent="0">
              <a:buNone/>
            </a:pPr>
            <a:r>
              <a:rPr lang="en-IN" sz="2200" dirty="0"/>
              <a:t>	return 2 * (length + breadth);</a:t>
            </a:r>
            <a:endParaRPr lang="en-IN" sz="2200" dirty="0"/>
          </a:p>
          <a:p>
            <a:pPr marL="0" indent="0">
              <a:buNone/>
            </a:pPr>
            <a:r>
              <a:rPr lang="en-IN" sz="2200" dirty="0"/>
              <a:t>}</a:t>
            </a:r>
            <a:endParaRPr lang="en-IN" sz="2200" dirty="0"/>
          </a:p>
          <a:p>
            <a:pPr marL="0" indent="0">
              <a:buNone/>
            </a:pPr>
            <a:endParaRPr lang="en-IN" sz="2200" dirty="0"/>
          </a:p>
          <a:p>
            <a:pPr marL="0" indent="0">
              <a:buNone/>
            </a:pPr>
            <a:r>
              <a:rPr lang="en-IN" sz="2200" dirty="0"/>
              <a:t>int main()</a:t>
            </a:r>
            <a:endParaRPr lang="en-IN" sz="2200" dirty="0"/>
          </a:p>
          <a:p>
            <a:pPr marL="0" indent="0">
              <a:buNone/>
            </a:pPr>
            <a:r>
              <a:rPr lang="en-IN" sz="2200" dirty="0"/>
              <a:t>{</a:t>
            </a:r>
            <a:endParaRPr lang="en-IN" sz="2200" dirty="0"/>
          </a:p>
          <a:p>
            <a:pPr marL="0" indent="0">
              <a:buNone/>
            </a:pPr>
            <a:r>
              <a:rPr lang="en-IN" sz="2200" dirty="0"/>
              <a:t>	// Creating object</a:t>
            </a:r>
            <a:endParaRPr lang="en-IN" sz="2200" dirty="0"/>
          </a:p>
          <a:p>
            <a:pPr marL="0" indent="0">
              <a:buNone/>
            </a:pPr>
            <a:r>
              <a:rPr lang="en-IN" sz="2200" dirty="0"/>
              <a:t>	rectangle r(2, 3);</a:t>
            </a:r>
            <a:endParaRPr lang="en-IN" sz="2200" dirty="0"/>
          </a:p>
          <a:p>
            <a:pPr marL="0" indent="0">
              <a:buNone/>
            </a:pPr>
            <a:r>
              <a:rPr lang="en-IN" sz="2200" dirty="0"/>
              <a:t>	cout &lt;&lt; "perimeter: " &lt;&lt; </a:t>
            </a:r>
            <a:r>
              <a:rPr lang="en-IN" sz="2200" dirty="0" err="1"/>
              <a:t>r.perimeter</a:t>
            </a:r>
            <a:r>
              <a:rPr lang="en-IN" sz="2200" dirty="0"/>
              <a:t>() &lt;&lt; </a:t>
            </a:r>
            <a:r>
              <a:rPr lang="en-IN" sz="2200" dirty="0" err="1"/>
              <a:t>endl</a:t>
            </a:r>
            <a:r>
              <a:rPr lang="en-IN" sz="2200" dirty="0"/>
              <a:t>;</a:t>
            </a:r>
            <a:endParaRPr lang="en-IN" sz="2200" dirty="0"/>
          </a:p>
          <a:p>
            <a:pPr marL="0" indent="0">
              <a:buNone/>
            </a:pPr>
            <a:r>
              <a:rPr lang="en-IN" sz="2200" dirty="0"/>
              <a:t>	cout &lt;&lt; "area: " &lt;&lt; </a:t>
            </a:r>
            <a:r>
              <a:rPr lang="en-IN" sz="2200" dirty="0" err="1"/>
              <a:t>r.area</a:t>
            </a:r>
            <a:r>
              <a:rPr lang="en-IN" sz="2200" dirty="0"/>
              <a:t>() &lt;&lt; </a:t>
            </a:r>
            <a:r>
              <a:rPr lang="en-IN" sz="2200" dirty="0" err="1"/>
              <a:t>endl</a:t>
            </a:r>
            <a:r>
              <a:rPr lang="en-IN" sz="2200" dirty="0"/>
              <a:t>;</a:t>
            </a:r>
            <a:endParaRPr lang="en-IN" sz="2200" dirty="0"/>
          </a:p>
          <a:p>
            <a:pPr marL="0" indent="0">
              <a:buNone/>
            </a:pPr>
            <a:r>
              <a:rPr lang="en-IN" sz="2200" dirty="0"/>
              <a:t>	return 0;</a:t>
            </a:r>
            <a:endParaRPr lang="en-IN" sz="2200" dirty="0"/>
          </a:p>
          <a:p>
            <a:pPr marL="0" indent="0">
              <a:buNone/>
            </a:pPr>
            <a:r>
              <a:rPr lang="en-IN" sz="2200" dirty="0"/>
              <a:t>}</a:t>
            </a:r>
            <a:endParaRPr lang="en-IN" sz="2200" dirty="0"/>
          </a:p>
        </p:txBody>
      </p:sp>
      <p:sp>
        <p:nvSpPr>
          <p:cNvPr id="5" name="TextBox 4"/>
          <p:cNvSpPr txBox="1"/>
          <p:nvPr/>
        </p:nvSpPr>
        <p:spPr>
          <a:xfrm>
            <a:off x="3750906" y="-33430"/>
            <a:ext cx="8441094" cy="523220"/>
          </a:xfrm>
          <a:prstGeom prst="rect">
            <a:avLst/>
          </a:prstGeom>
          <a:noFill/>
        </p:spPr>
        <p:txBody>
          <a:bodyPr wrap="square" rtlCol="0">
            <a:spAutoFit/>
          </a:bodyPr>
          <a:lstStyle/>
          <a:p>
            <a:r>
              <a:rPr lang="en-IN" sz="2800" b="1" dirty="0">
                <a:solidFill>
                  <a:srgbClr val="FF0000"/>
                </a:solidFill>
              </a:rPr>
              <a:t>EXAMPLE OF DEFINING METHOD OUTSIDE CLASS</a:t>
            </a:r>
            <a:endParaRPr lang="en-IN" sz="2800" b="1"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98323" y="502329"/>
            <a:ext cx="11225981" cy="615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808080"/>
                </a:solidFill>
                <a:effectLst/>
                <a:latin typeface="Consolas" panose="020B0609020204030204" pitchFamily="49" charset="0"/>
              </a:rPr>
              <a:t>#include &lt;iostream&gt;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006699"/>
                </a:solidFill>
                <a:effectLst/>
                <a:latin typeface="Consolas" panose="020B0609020204030204" pitchFamily="49" charset="0"/>
              </a:rPr>
              <a:t>using</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namespace</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std;</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006699"/>
                </a:solidFill>
                <a:effectLst/>
                <a:latin typeface="Consolas" panose="020B0609020204030204" pitchFamily="49" charset="0"/>
              </a:rPr>
              <a:t>class</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006699"/>
                </a:solidFill>
                <a:effectLst/>
                <a:latin typeface="Consolas" panose="020B0609020204030204" pitchFamily="49" charset="0"/>
              </a:rPr>
              <a:t>public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8200"/>
                </a:solidFill>
                <a:effectLst/>
                <a:latin typeface="Consolas" panose="020B0609020204030204" pitchFamily="49" charset="0"/>
              </a:rPr>
              <a:t>// Only declaration</a:t>
            </a: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void</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fun();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008200"/>
                </a:solidFill>
                <a:effectLst/>
                <a:latin typeface="Consolas" panose="020B0609020204030204" pitchFamily="49" charset="0"/>
              </a:rPr>
              <a:t>// Definition outside class using ::</a:t>
            </a: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006699"/>
                </a:solidFill>
                <a:effectLst/>
                <a:latin typeface="Consolas" panose="020B0609020204030204" pitchFamily="49" charset="0"/>
              </a:rPr>
              <a:t>void</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A::fun() </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00000"/>
                </a:solidFill>
                <a:effectLst/>
                <a:latin typeface="Consolas" panose="020B0609020204030204" pitchFamily="49" charset="0"/>
              </a:rPr>
              <a:t> cout &lt;&lt; </a:t>
            </a:r>
            <a:r>
              <a:rPr kumimoji="0" lang="en-US" altLang="en-US" sz="2000" b="0" i="0" u="none" strike="noStrike" cap="none" normalizeH="0" baseline="0" dirty="0">
                <a:ln>
                  <a:noFill/>
                </a:ln>
                <a:solidFill>
                  <a:srgbClr val="0000FF"/>
                </a:solidFill>
                <a:effectLst/>
                <a:latin typeface="Consolas" panose="020B0609020204030204" pitchFamily="49" charset="0"/>
              </a:rPr>
              <a:t>"fun() called"</a:t>
            </a: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main()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 </a:t>
            </a:r>
            <a:r>
              <a:rPr kumimoji="0" lang="en-US" altLang="en-US" sz="2000" b="0" i="0" u="none" strike="noStrike" cap="none" normalizeH="0" baseline="0" dirty="0" err="1">
                <a:ln>
                  <a:noFill/>
                </a:ln>
                <a:solidFill>
                  <a:srgbClr val="000000"/>
                </a:solidFill>
                <a:effectLst/>
                <a:latin typeface="Consolas" panose="020B0609020204030204" pitchFamily="49" charset="0"/>
              </a:rPr>
              <a:t>a</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a.fun</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return</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0;</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834581" y="0"/>
            <a:ext cx="8426245" cy="1323439"/>
          </a:xfrm>
          <a:prstGeom prst="rect">
            <a:avLst/>
          </a:prstGeom>
          <a:noFill/>
        </p:spPr>
        <p:txBody>
          <a:bodyPr wrap="square" rtlCol="0">
            <a:spAutoFit/>
          </a:bodyPr>
          <a:lstStyle/>
          <a:p>
            <a:r>
              <a:rPr lang="en-IN" sz="2800" b="1" dirty="0">
                <a:solidFill>
                  <a:srgbClr val="FF0000"/>
                </a:solidFill>
              </a:rPr>
              <a:t>Use of scope resolution operator for defining function outside the class</a:t>
            </a:r>
            <a:endParaRPr lang="en-IN" sz="2800" b="1" dirty="0">
              <a:solidFill>
                <a:srgbClr val="FF0000"/>
              </a:solidFill>
            </a:endParaRPr>
          </a:p>
          <a:p>
            <a:endParaRPr lang="en-IN" sz="24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155" y="0"/>
            <a:ext cx="11916697" cy="6857999"/>
          </a:xfrm>
        </p:spPr>
        <p:txBody>
          <a:bodyPr>
            <a:noAutofit/>
          </a:bodyPr>
          <a:lstStyle/>
          <a:p>
            <a:pPr marL="0" indent="0">
              <a:buNone/>
            </a:pPr>
            <a:r>
              <a:rPr lang="en-IN" sz="2400" dirty="0"/>
              <a:t>#include&lt;iostream&gt;</a:t>
            </a:r>
            <a:endParaRPr lang="en-IN" sz="2400" dirty="0"/>
          </a:p>
          <a:p>
            <a:pPr marL="0" indent="0">
              <a:buNone/>
            </a:pPr>
            <a:r>
              <a:rPr lang="en-IN" sz="2400" dirty="0"/>
              <a:t>using namespace std;</a:t>
            </a:r>
            <a:endParaRPr lang="en-IN" sz="2400" dirty="0"/>
          </a:p>
          <a:p>
            <a:pPr marL="0" indent="0">
              <a:buNone/>
            </a:pPr>
            <a:r>
              <a:rPr lang="en-IN" sz="2400" dirty="0"/>
              <a:t>class item {</a:t>
            </a:r>
            <a:endParaRPr lang="en-IN" sz="2400" dirty="0"/>
          </a:p>
          <a:p>
            <a:pPr marL="0" indent="0">
              <a:buNone/>
            </a:pPr>
            <a:r>
              <a:rPr lang="en-IN" sz="2400" dirty="0"/>
              <a:t>    int number;</a:t>
            </a:r>
            <a:endParaRPr lang="en-IN" sz="2400" dirty="0"/>
          </a:p>
          <a:p>
            <a:pPr marL="0" indent="0">
              <a:buNone/>
            </a:pPr>
            <a:r>
              <a:rPr lang="en-IN" sz="2400" dirty="0"/>
              <a:t>    float cost;</a:t>
            </a:r>
            <a:endParaRPr lang="en-IN" sz="2400" dirty="0"/>
          </a:p>
          <a:p>
            <a:pPr marL="0" indent="0">
              <a:buNone/>
            </a:pPr>
            <a:r>
              <a:rPr lang="en-IN" sz="2400" dirty="0"/>
              <a:t>public:</a:t>
            </a:r>
            <a:endParaRPr lang="en-IN" sz="2400" dirty="0"/>
          </a:p>
          <a:p>
            <a:pPr marL="0" indent="0">
              <a:buNone/>
            </a:pPr>
            <a:r>
              <a:rPr lang="en-IN" sz="2400" dirty="0"/>
              <a:t>    void </a:t>
            </a:r>
            <a:r>
              <a:rPr lang="en-IN" sz="2400" dirty="0" err="1"/>
              <a:t>getdata</a:t>
            </a:r>
            <a:r>
              <a:rPr lang="en-IN" sz="2400" dirty="0"/>
              <a:t>(int a, float b);</a:t>
            </a:r>
            <a:endParaRPr lang="en-IN" sz="2400" dirty="0"/>
          </a:p>
          <a:p>
            <a:pPr marL="0" indent="0">
              <a:buNone/>
            </a:pPr>
            <a:r>
              <a:rPr lang="en-IN" sz="2400" dirty="0"/>
              <a:t>    void </a:t>
            </a:r>
            <a:r>
              <a:rPr lang="en-IN" sz="2400" dirty="0" err="1"/>
              <a:t>putdata</a:t>
            </a:r>
            <a:r>
              <a:rPr lang="en-IN" sz="2400" dirty="0"/>
              <a:t>(void) {</a:t>
            </a:r>
            <a:endParaRPr lang="en-IN" sz="2400" dirty="0"/>
          </a:p>
          <a:p>
            <a:pPr marL="0" indent="0">
              <a:buNone/>
            </a:pPr>
            <a:r>
              <a:rPr lang="en-IN" sz="2400" dirty="0"/>
              <a:t>        cout &lt;&lt; "number: " &lt;&lt; number &lt;&lt; "\n";</a:t>
            </a:r>
            <a:endParaRPr lang="en-IN" sz="2400" dirty="0"/>
          </a:p>
          <a:p>
            <a:pPr marL="0" indent="0">
              <a:buNone/>
            </a:pPr>
            <a:r>
              <a:rPr lang="en-IN" sz="2400" dirty="0"/>
              <a:t>        cout &lt;&lt; "cost: " &lt;&lt; cost &lt;&lt; "\n";</a:t>
            </a:r>
            <a:endParaRPr lang="en-IN" sz="2400" dirty="0"/>
          </a:p>
          <a:p>
            <a:pPr marL="0" indent="0">
              <a:buNone/>
            </a:pPr>
            <a:r>
              <a:rPr lang="en-IN" sz="2400" dirty="0"/>
              <a:t>    }</a:t>
            </a:r>
            <a:endParaRPr lang="en-IN" sz="2400" dirty="0"/>
          </a:p>
          <a:p>
            <a:pPr marL="0" indent="0">
              <a:buNone/>
            </a:pPr>
            <a:r>
              <a:rPr lang="en-IN" sz="2400" dirty="0"/>
              <a:t>};</a:t>
            </a:r>
            <a:endParaRPr lang="en-IN" sz="2400" dirty="0"/>
          </a:p>
          <a:p>
            <a:pPr marL="0" indent="0">
              <a:buNone/>
            </a:pPr>
            <a:r>
              <a:rPr lang="en-IN" sz="2400" dirty="0"/>
              <a:t>void item::</a:t>
            </a:r>
            <a:r>
              <a:rPr lang="en-IN" sz="2400" dirty="0" err="1"/>
              <a:t>getdata</a:t>
            </a:r>
            <a:r>
              <a:rPr lang="en-IN" sz="2400" dirty="0"/>
              <a:t>(int a, float b) {</a:t>
            </a:r>
            <a:endParaRPr lang="en-IN" sz="2400" dirty="0"/>
          </a:p>
          <a:p>
            <a:pPr marL="0" indent="0">
              <a:buNone/>
            </a:pPr>
            <a:r>
              <a:rPr lang="en-IN" sz="2400" dirty="0"/>
              <a:t>    number = a;</a:t>
            </a:r>
            <a:endParaRPr lang="en-IN" sz="2400" dirty="0"/>
          </a:p>
          <a:p>
            <a:pPr marL="0" indent="0">
              <a:buNone/>
            </a:pPr>
            <a:r>
              <a:rPr lang="en-IN" sz="2400" dirty="0"/>
              <a:t>    cost = b;</a:t>
            </a:r>
            <a:endParaRPr lang="en-IN" sz="2400" dirty="0"/>
          </a:p>
          <a:p>
            <a:pPr marL="0" indent="0">
              <a:buNone/>
            </a:pPr>
            <a:r>
              <a:rPr lang="en-IN" sz="2400" dirty="0"/>
              <a:t>}</a:t>
            </a:r>
            <a:endParaRPr lang="en-IN" sz="2400" dirty="0"/>
          </a:p>
          <a:p>
            <a:pPr marL="0" indent="0">
              <a:buNone/>
            </a:pPr>
            <a:endParaRPr lang="en-IN" sz="2400" dirty="0"/>
          </a:p>
          <a:p>
            <a:pPr marL="0" indent="0">
              <a:buNone/>
            </a:pPr>
            <a:endParaRPr lang="en-IN" sz="2400" dirty="0"/>
          </a:p>
        </p:txBody>
      </p:sp>
      <p:sp>
        <p:nvSpPr>
          <p:cNvPr id="4" name="TextBox 3"/>
          <p:cNvSpPr txBox="1"/>
          <p:nvPr/>
        </p:nvSpPr>
        <p:spPr>
          <a:xfrm>
            <a:off x="3864077" y="0"/>
            <a:ext cx="7806812" cy="1815882"/>
          </a:xfrm>
          <a:prstGeom prst="rect">
            <a:avLst/>
          </a:prstGeom>
          <a:noFill/>
        </p:spPr>
        <p:txBody>
          <a:bodyPr wrap="square" rtlCol="0">
            <a:spAutoFit/>
          </a:bodyPr>
          <a:lstStyle/>
          <a:p>
            <a:r>
              <a:rPr lang="en-IN" sz="2800" b="1" dirty="0"/>
              <a:t>Write  C++ program to print number and cost  by creating class and object to show class implementation take number and cost as private variables</a:t>
            </a:r>
            <a:endParaRPr lang="en-IN" sz="28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981" y="157316"/>
            <a:ext cx="11690554" cy="6597445"/>
          </a:xfrm>
        </p:spPr>
        <p:txBody>
          <a:bodyPr>
            <a:normAutofit/>
          </a:bodyPr>
          <a:lstStyle/>
          <a:p>
            <a:pPr marL="0" indent="0">
              <a:buNone/>
            </a:pPr>
            <a:endParaRPr lang="en-IN" sz="2400" dirty="0"/>
          </a:p>
          <a:p>
            <a:pPr marL="0" indent="0">
              <a:buNone/>
            </a:pPr>
            <a:endParaRPr lang="en-IN" sz="2400" dirty="0"/>
          </a:p>
          <a:p>
            <a:pPr marL="0" indent="0">
              <a:buNone/>
            </a:pPr>
            <a:r>
              <a:rPr lang="en-IN" sz="2400" dirty="0"/>
              <a:t>int main() {</a:t>
            </a:r>
            <a:endParaRPr lang="en-IN" sz="2400" dirty="0"/>
          </a:p>
          <a:p>
            <a:pPr marL="0" indent="0">
              <a:buNone/>
            </a:pPr>
            <a:r>
              <a:rPr lang="en-IN" sz="2400" dirty="0"/>
              <a:t>    item x;</a:t>
            </a:r>
            <a:endParaRPr lang="en-IN" sz="2400" dirty="0"/>
          </a:p>
          <a:p>
            <a:pPr marL="0" indent="0">
              <a:buNone/>
            </a:pPr>
            <a:r>
              <a:rPr lang="en-IN" sz="2400" dirty="0"/>
              <a:t>    cout &lt;&lt; "\n object x" &lt;&lt; "\n";</a:t>
            </a:r>
            <a:endParaRPr lang="en-IN" sz="2400" dirty="0"/>
          </a:p>
          <a:p>
            <a:pPr marL="0" indent="0">
              <a:buNone/>
            </a:pPr>
            <a:r>
              <a:rPr lang="en-IN" sz="2400" dirty="0"/>
              <a:t>    </a:t>
            </a:r>
            <a:r>
              <a:rPr lang="en-IN" sz="2400" dirty="0" err="1"/>
              <a:t>x.getdata</a:t>
            </a:r>
            <a:r>
              <a:rPr lang="en-IN" sz="2400" dirty="0"/>
              <a:t>(100, 299.95);</a:t>
            </a:r>
            <a:endParaRPr lang="en-IN" sz="2400" dirty="0"/>
          </a:p>
          <a:p>
            <a:pPr marL="0" indent="0">
              <a:buNone/>
            </a:pPr>
            <a:r>
              <a:rPr lang="en-IN" sz="2400" dirty="0"/>
              <a:t>    </a:t>
            </a:r>
            <a:r>
              <a:rPr lang="en-IN" sz="2400" dirty="0" err="1"/>
              <a:t>x.putdata</a:t>
            </a:r>
            <a:r>
              <a:rPr lang="en-IN" sz="2400" dirty="0"/>
              <a:t>();</a:t>
            </a:r>
            <a:endParaRPr lang="en-IN" sz="2400" dirty="0"/>
          </a:p>
          <a:p>
            <a:pPr marL="0" indent="0">
              <a:buNone/>
            </a:pPr>
            <a:r>
              <a:rPr lang="en-IN" sz="2400" dirty="0"/>
              <a:t> item y;</a:t>
            </a:r>
            <a:endParaRPr lang="en-IN" sz="2400" dirty="0"/>
          </a:p>
          <a:p>
            <a:pPr marL="0" indent="0">
              <a:buNone/>
            </a:pPr>
            <a:r>
              <a:rPr lang="en-IN" sz="2400" dirty="0"/>
              <a:t>    cout &lt;&lt; "\n object y" &lt;&lt; "\n";</a:t>
            </a:r>
            <a:endParaRPr lang="en-IN" sz="2400" dirty="0"/>
          </a:p>
          <a:p>
            <a:pPr marL="0" indent="0">
              <a:buNone/>
            </a:pPr>
            <a:r>
              <a:rPr lang="en-IN" sz="2400" dirty="0"/>
              <a:t>    </a:t>
            </a:r>
            <a:r>
              <a:rPr lang="en-IN" sz="2400" dirty="0" err="1"/>
              <a:t>y.getdata</a:t>
            </a:r>
            <a:r>
              <a:rPr lang="en-IN" sz="2400" dirty="0"/>
              <a:t>(200, 599.98);</a:t>
            </a:r>
            <a:endParaRPr lang="en-IN" sz="2400" dirty="0"/>
          </a:p>
          <a:p>
            <a:pPr marL="0" indent="0">
              <a:buNone/>
            </a:pPr>
            <a:r>
              <a:rPr lang="en-IN" sz="2400" dirty="0"/>
              <a:t>    </a:t>
            </a:r>
            <a:r>
              <a:rPr lang="en-IN" sz="2400" dirty="0" err="1"/>
              <a:t>y.putdata</a:t>
            </a:r>
            <a:r>
              <a:rPr lang="en-IN" sz="2400" dirty="0"/>
              <a:t>();</a:t>
            </a:r>
            <a:endParaRPr lang="en-IN" sz="2400" dirty="0"/>
          </a:p>
          <a:p>
            <a:pPr marL="0" indent="0">
              <a:buNone/>
            </a:pPr>
            <a:endParaRPr lang="en-IN" sz="2400" dirty="0"/>
          </a:p>
          <a:p>
            <a:pPr marL="0" indent="0">
              <a:buNone/>
            </a:pPr>
            <a:r>
              <a:rPr lang="en-IN" sz="2400" dirty="0"/>
              <a:t>    return 0;</a:t>
            </a:r>
            <a:endParaRPr lang="en-IN" sz="2400" dirty="0"/>
          </a:p>
          <a:p>
            <a:pPr marL="0" indent="0">
              <a:buNone/>
            </a:pPr>
            <a:r>
              <a:rPr lang="en-IN" sz="2400" dirty="0"/>
              <a:t>}</a:t>
            </a:r>
            <a:endParaRPr lang="en-IN" sz="2400" dirty="0"/>
          </a:p>
          <a:p>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064181" cy="6858000"/>
          </a:xfrm>
        </p:spPr>
        <p:txBody>
          <a:bodyPr>
            <a:normAutofit fontScale="85000" lnSpcReduction="20000"/>
          </a:bodyPr>
          <a:lstStyle/>
          <a:p>
            <a:pPr marL="0" indent="0">
              <a:buNone/>
            </a:pPr>
            <a:r>
              <a:rPr lang="en-IN" dirty="0"/>
              <a:t>#include &lt;iostream&gt;</a:t>
            </a:r>
            <a:endParaRPr lang="en-IN" dirty="0"/>
          </a:p>
          <a:p>
            <a:pPr marL="0" indent="0">
              <a:buNone/>
            </a:pPr>
            <a:r>
              <a:rPr lang="en-IN" dirty="0"/>
              <a:t>using namespace std;</a:t>
            </a:r>
            <a:endParaRPr lang="en-IN" dirty="0"/>
          </a:p>
          <a:p>
            <a:pPr marL="0" indent="0">
              <a:buNone/>
            </a:pPr>
            <a:endParaRPr lang="en-IN" dirty="0"/>
          </a:p>
          <a:p>
            <a:pPr marL="0" indent="0">
              <a:buNone/>
            </a:pPr>
            <a:r>
              <a:rPr lang="en-IN" dirty="0"/>
              <a:t>int main() {</a:t>
            </a:r>
            <a:endParaRPr lang="en-IN" dirty="0"/>
          </a:p>
          <a:p>
            <a:pPr marL="0" indent="0">
              <a:buNone/>
            </a:pPr>
            <a:r>
              <a:rPr lang="en-IN" dirty="0"/>
              <a:t>    int x = 10;</a:t>
            </a:r>
            <a:endParaRPr lang="en-IN" dirty="0"/>
          </a:p>
          <a:p>
            <a:pPr marL="0" indent="0">
              <a:buNone/>
            </a:pPr>
            <a:r>
              <a:rPr lang="en-IN" dirty="0"/>
              <a:t>    int&amp; ref = x; 				// Reference variable 'ref' referring to 'x'</a:t>
            </a:r>
            <a:endParaRPr lang="en-IN" dirty="0"/>
          </a:p>
          <a:p>
            <a:pPr marL="0" indent="0">
              <a:buNone/>
            </a:pPr>
            <a:endParaRPr lang="en-IN" dirty="0"/>
          </a:p>
          <a:p>
            <a:pPr marL="0" indent="0">
              <a:buNone/>
            </a:pPr>
            <a:r>
              <a:rPr lang="en-IN" dirty="0"/>
              <a:t>    cout &lt;&lt; "x = " &lt;&lt; x &lt;&lt; </a:t>
            </a:r>
            <a:r>
              <a:rPr lang="en-IN" dirty="0" err="1"/>
              <a:t>endl</a:t>
            </a:r>
            <a:r>
              <a:rPr lang="en-IN" dirty="0"/>
              <a:t>;    	// Output: x = 10</a:t>
            </a:r>
            <a:endParaRPr lang="en-IN" dirty="0"/>
          </a:p>
          <a:p>
            <a:pPr marL="0" indent="0">
              <a:buNone/>
            </a:pPr>
            <a:r>
              <a:rPr lang="en-IN" dirty="0"/>
              <a:t>    cout &lt;&lt; "ref = " &lt;&lt; ref &lt;&lt; </a:t>
            </a:r>
            <a:r>
              <a:rPr lang="en-IN" dirty="0" err="1"/>
              <a:t>endl</a:t>
            </a:r>
            <a:r>
              <a:rPr lang="en-IN" dirty="0"/>
              <a:t>; 	// Output: ref = 10</a:t>
            </a:r>
            <a:endParaRPr lang="en-IN" dirty="0"/>
          </a:p>
          <a:p>
            <a:pPr marL="0" indent="0">
              <a:buNone/>
            </a:pPr>
            <a:endParaRPr lang="en-IN" dirty="0"/>
          </a:p>
          <a:p>
            <a:pPr marL="0" indent="0">
              <a:buNone/>
            </a:pPr>
            <a:r>
              <a:rPr lang="en-IN" dirty="0"/>
              <a:t>    					// Modifying 'x' indirectly through reference variable 'ref'</a:t>
            </a:r>
            <a:endParaRPr lang="en-IN" dirty="0"/>
          </a:p>
          <a:p>
            <a:pPr marL="0" indent="0">
              <a:buNone/>
            </a:pPr>
            <a:r>
              <a:rPr lang="en-IN" dirty="0"/>
              <a:t>    ref = 20;</a:t>
            </a:r>
            <a:endParaRPr lang="en-IN" dirty="0"/>
          </a:p>
          <a:p>
            <a:pPr marL="0" indent="0">
              <a:buNone/>
            </a:pPr>
            <a:r>
              <a:rPr lang="en-IN" dirty="0"/>
              <a:t>    cout &lt;&lt; "x = " &lt;&lt; x &lt;&lt; </a:t>
            </a:r>
            <a:r>
              <a:rPr lang="en-IN" dirty="0" err="1"/>
              <a:t>endl</a:t>
            </a:r>
            <a:r>
              <a:rPr lang="en-IN" dirty="0"/>
              <a:t>;   	 // Output: x = 20</a:t>
            </a:r>
            <a:endParaRPr lang="en-IN" dirty="0"/>
          </a:p>
          <a:p>
            <a:pPr marL="0" indent="0">
              <a:buNone/>
            </a:pPr>
            <a:r>
              <a:rPr lang="en-IN" dirty="0"/>
              <a:t>    cout &lt;&lt; "ref = " &lt;&lt; ref &lt;&lt; </a:t>
            </a:r>
            <a:r>
              <a:rPr lang="en-IN" dirty="0" err="1"/>
              <a:t>endl</a:t>
            </a:r>
            <a:r>
              <a:rPr lang="en-IN" dirty="0"/>
              <a:t>; 	// Output: ref = 20</a:t>
            </a:r>
            <a:endParaRPr lang="en-IN" dirty="0"/>
          </a:p>
          <a:p>
            <a:pPr marL="0" indent="0">
              <a:buNone/>
            </a:pPr>
            <a:endParaRPr lang="en-IN" dirty="0"/>
          </a:p>
          <a:p>
            <a:pPr marL="0" indent="0">
              <a:buNone/>
            </a:pPr>
            <a:r>
              <a:rPr lang="en-IN" dirty="0"/>
              <a:t>    return 0;</a:t>
            </a:r>
            <a:endParaRPr lang="en-IN" dirty="0"/>
          </a:p>
          <a:p>
            <a:pPr marL="0" indent="0">
              <a:buNone/>
            </a:pPr>
            <a:r>
              <a:rPr lang="en-IN" dirty="0"/>
              <a:t>}</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IN" dirty="0"/>
          </a:p>
        </p:txBody>
      </p:sp>
      <p:sp>
        <p:nvSpPr>
          <p:cNvPr id="3" name="Content Placeholder 2"/>
          <p:cNvSpPr>
            <a:spLocks noGrp="1"/>
          </p:cNvSpPr>
          <p:nvPr>
            <p:ph idx="1"/>
          </p:nvPr>
        </p:nvSpPr>
        <p:spPr>
          <a:xfrm>
            <a:off x="0" y="68826"/>
            <a:ext cx="12064181" cy="6789174"/>
          </a:xfrm>
        </p:spPr>
        <p:txBody>
          <a:bodyPr>
            <a:normAutofit fontScale="85000" lnSpcReduction="10000"/>
          </a:bodyPr>
          <a:lstStyle/>
          <a:p>
            <a:r>
              <a:rPr lang="en-US" sz="2600" b="1" dirty="0"/>
              <a:t>Private member function:</a:t>
            </a:r>
            <a:r>
              <a:rPr lang="en-IN" sz="2600" b="1" dirty="0"/>
              <a:t> </a:t>
            </a:r>
            <a:r>
              <a:rPr lang="en-IN" sz="2600" dirty="0"/>
              <a:t>private member function can only be called by another function  that is member of that same class. Even object cannot invoke  a private function using dot operator.</a:t>
            </a:r>
            <a:endParaRPr lang="en-IN" sz="2600" dirty="0"/>
          </a:p>
          <a:p>
            <a:pPr marL="0" indent="0">
              <a:lnSpc>
                <a:spcPct val="100000"/>
              </a:lnSpc>
              <a:buNone/>
            </a:pPr>
            <a:endParaRPr lang="en-IN" sz="2400" dirty="0"/>
          </a:p>
          <a:p>
            <a:pPr marL="0" indent="0">
              <a:lnSpc>
                <a:spcPct val="100000"/>
              </a:lnSpc>
              <a:buNone/>
            </a:pPr>
            <a:r>
              <a:rPr lang="en-IN" sz="2400" dirty="0"/>
              <a:t>Class sample</a:t>
            </a:r>
            <a:endParaRPr lang="en-IN" sz="2400" dirty="0"/>
          </a:p>
          <a:p>
            <a:pPr marL="0" indent="0">
              <a:lnSpc>
                <a:spcPct val="100000"/>
              </a:lnSpc>
              <a:buNone/>
            </a:pPr>
            <a:r>
              <a:rPr lang="en-IN" sz="2400" dirty="0"/>
              <a:t>{</a:t>
            </a:r>
            <a:endParaRPr lang="en-IN" sz="2400" dirty="0"/>
          </a:p>
          <a:p>
            <a:pPr marL="0" indent="0">
              <a:lnSpc>
                <a:spcPct val="100000"/>
              </a:lnSpc>
              <a:buNone/>
            </a:pPr>
            <a:r>
              <a:rPr lang="en-IN" sz="2400" dirty="0"/>
              <a:t>Int m ; </a:t>
            </a:r>
            <a:endParaRPr lang="en-IN" sz="2400" dirty="0"/>
          </a:p>
          <a:p>
            <a:pPr marL="0" indent="0">
              <a:lnSpc>
                <a:spcPct val="100000"/>
              </a:lnSpc>
              <a:buNone/>
            </a:pPr>
            <a:r>
              <a:rPr lang="en-IN" sz="2400" dirty="0"/>
              <a:t>void read(void);</a:t>
            </a:r>
            <a:endParaRPr lang="en-IN" sz="2400" dirty="0"/>
          </a:p>
          <a:p>
            <a:pPr marL="0" indent="0">
              <a:lnSpc>
                <a:spcPct val="100000"/>
              </a:lnSpc>
              <a:buNone/>
            </a:pPr>
            <a:r>
              <a:rPr lang="en-IN" sz="2400" dirty="0"/>
              <a:t>public:</a:t>
            </a:r>
            <a:endParaRPr lang="en-IN" sz="2400" dirty="0"/>
          </a:p>
          <a:p>
            <a:pPr marL="0" indent="0">
              <a:lnSpc>
                <a:spcPct val="100000"/>
              </a:lnSpc>
              <a:buNone/>
            </a:pPr>
            <a:r>
              <a:rPr lang="en-IN" sz="2400" dirty="0"/>
              <a:t>Void update(void)</a:t>
            </a:r>
            <a:endParaRPr lang="en-IN" sz="2400" dirty="0"/>
          </a:p>
          <a:p>
            <a:pPr marL="0" indent="0">
              <a:lnSpc>
                <a:spcPct val="100000"/>
              </a:lnSpc>
              <a:buNone/>
            </a:pPr>
            <a:r>
              <a:rPr lang="en-IN" sz="2400" dirty="0"/>
              <a:t>Void write (void)</a:t>
            </a:r>
            <a:endParaRPr lang="en-IN" sz="2400" dirty="0"/>
          </a:p>
          <a:p>
            <a:pPr marL="0" indent="0">
              <a:lnSpc>
                <a:spcPct val="100000"/>
              </a:lnSpc>
              <a:buNone/>
            </a:pPr>
            <a:r>
              <a:rPr lang="en-IN" sz="2400" dirty="0"/>
              <a:t>}; </a:t>
            </a:r>
            <a:endParaRPr lang="en-IN" sz="2400" dirty="0"/>
          </a:p>
          <a:p>
            <a:pPr marL="0" indent="0">
              <a:lnSpc>
                <a:spcPct val="100000"/>
              </a:lnSpc>
              <a:buNone/>
            </a:pPr>
            <a:r>
              <a:rPr lang="en-IN" sz="2400" b="1" dirty="0"/>
              <a:t>If s1 is an object of sample then</a:t>
            </a:r>
            <a:r>
              <a:rPr lang="en-IN" sz="2400" dirty="0"/>
              <a:t>,</a:t>
            </a:r>
            <a:endParaRPr lang="en-IN" sz="2400" dirty="0"/>
          </a:p>
          <a:p>
            <a:pPr marL="0" indent="0">
              <a:lnSpc>
                <a:spcPct val="100000"/>
              </a:lnSpc>
              <a:buNone/>
            </a:pPr>
            <a:r>
              <a:rPr lang="en-IN" sz="2400" dirty="0"/>
              <a:t>S1.read();                                  </a:t>
            </a:r>
            <a:r>
              <a:rPr lang="en-IN" sz="2400" b="1" dirty="0">
                <a:solidFill>
                  <a:srgbClr val="FF0000"/>
                </a:solidFill>
              </a:rPr>
              <a:t>//cannot access private members</a:t>
            </a:r>
            <a:endParaRPr lang="en-IN" sz="2400" b="1" dirty="0">
              <a:solidFill>
                <a:srgbClr val="FF0000"/>
              </a:solidFill>
            </a:endParaRPr>
          </a:p>
          <a:p>
            <a:pPr marL="0" indent="0">
              <a:lnSpc>
                <a:spcPct val="100000"/>
              </a:lnSpc>
              <a:buNone/>
            </a:pPr>
            <a:r>
              <a:rPr lang="en-IN" sz="2400" dirty="0"/>
              <a:t>However, function read() can be called  by the function update to update the value of m</a:t>
            </a:r>
            <a:endParaRPr lang="en-IN" sz="2400" dirty="0"/>
          </a:p>
          <a:p>
            <a:pPr marL="0" indent="0">
              <a:lnSpc>
                <a:spcPct val="100000"/>
              </a:lnSpc>
              <a:buNone/>
            </a:pPr>
            <a:r>
              <a:rPr lang="en-IN" sz="2400" dirty="0"/>
              <a:t>Void sample:: update(void)</a:t>
            </a:r>
            <a:endParaRPr lang="en-IN" sz="2400" dirty="0"/>
          </a:p>
          <a:p>
            <a:pPr marL="0" indent="0">
              <a:lnSpc>
                <a:spcPct val="100000"/>
              </a:lnSpc>
              <a:buNone/>
            </a:pPr>
            <a:r>
              <a:rPr lang="en-IN" sz="2400" dirty="0"/>
              <a:t>{    </a:t>
            </a:r>
            <a:r>
              <a:rPr lang="en-IN" sz="2400" dirty="0">
                <a:solidFill>
                  <a:srgbClr val="FF0000"/>
                </a:solidFill>
              </a:rPr>
              <a:t>read() </a:t>
            </a:r>
            <a:r>
              <a:rPr lang="en-IN" sz="2400" dirty="0"/>
              <a:t>;</a:t>
            </a:r>
            <a:endParaRPr lang="en-IN" sz="2400" dirty="0"/>
          </a:p>
          <a:p>
            <a:pPr marL="0" indent="0">
              <a:lnSpc>
                <a:spcPct val="100000"/>
              </a:lnSpc>
              <a:buNone/>
            </a:pPr>
            <a:r>
              <a:rPr lang="en-IN" sz="2400" dirty="0"/>
              <a:t>}</a:t>
            </a: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93677" cy="668593"/>
          </a:xfrm>
        </p:spPr>
        <p:txBody>
          <a:bodyPr>
            <a:normAutofit/>
          </a:bodyPr>
          <a:lstStyle/>
          <a:p>
            <a:r>
              <a:rPr lang="en-IN" sz="4000" b="1" dirty="0"/>
              <a:t>Inline functions:</a:t>
            </a:r>
            <a:endParaRPr lang="en-IN" sz="4000" b="1" dirty="0"/>
          </a:p>
        </p:txBody>
      </p:sp>
      <p:sp>
        <p:nvSpPr>
          <p:cNvPr id="3" name="Content Placeholder 2"/>
          <p:cNvSpPr>
            <a:spLocks noGrp="1"/>
          </p:cNvSpPr>
          <p:nvPr>
            <p:ph idx="1"/>
          </p:nvPr>
        </p:nvSpPr>
        <p:spPr>
          <a:xfrm>
            <a:off x="0" y="953730"/>
            <a:ext cx="5043692" cy="5712542"/>
          </a:xfrm>
        </p:spPr>
        <p:txBody>
          <a:bodyPr>
            <a:normAutofit/>
          </a:bodyPr>
          <a:lstStyle/>
          <a:p>
            <a:r>
              <a:rPr lang="en-US" sz="2400" b="0" i="0" dirty="0">
                <a:solidFill>
                  <a:srgbClr val="273239"/>
                </a:solidFill>
                <a:effectLst/>
                <a:highlight>
                  <a:srgbClr val="FFFFFF"/>
                </a:highlight>
              </a:rPr>
              <a:t>An inline function is a function that is expanded in line when it is called. When the inline function is called whole code of the inline function gets inserted or substituted at the point of the inline function call. This substitution is performed by the C++ compiler at compile time. An inline function may increase efficiency if it is small.</a:t>
            </a:r>
            <a:endParaRPr lang="en-US" sz="2400" b="0" i="0" dirty="0">
              <a:solidFill>
                <a:srgbClr val="273239"/>
              </a:solidFill>
              <a:effectLst/>
              <a:highlight>
                <a:srgbClr val="FFFFFF"/>
              </a:highlight>
            </a:endParaRPr>
          </a:p>
          <a:p>
            <a:pPr marL="0" indent="0">
              <a:buNone/>
            </a:pPr>
            <a:r>
              <a:rPr lang="en-US" sz="2400" b="1" dirty="0"/>
              <a:t>SYNTAX- </a:t>
            </a:r>
            <a:r>
              <a:rPr lang="en-US" sz="2400" dirty="0"/>
              <a:t>inline </a:t>
            </a:r>
            <a:r>
              <a:rPr lang="en-US" sz="2400" dirty="0" err="1"/>
              <a:t>return_type</a:t>
            </a:r>
            <a:r>
              <a:rPr lang="en-US" sz="2400" dirty="0"/>
              <a:t> </a:t>
            </a:r>
            <a:r>
              <a:rPr lang="en-US" sz="2400" dirty="0" err="1"/>
              <a:t>function_name</a:t>
            </a:r>
            <a:r>
              <a:rPr lang="en-US" sz="2400" dirty="0"/>
              <a:t>(parameters) {</a:t>
            </a:r>
            <a:endParaRPr lang="en-US" sz="2400" dirty="0"/>
          </a:p>
          <a:p>
            <a:pPr marL="0" indent="0">
              <a:buNone/>
            </a:pPr>
            <a:r>
              <a:rPr lang="en-US" sz="2400" dirty="0"/>
              <a:t>    // Function body</a:t>
            </a:r>
            <a:endParaRPr lang="en-US" sz="2400" dirty="0"/>
          </a:p>
          <a:p>
            <a:pPr marL="0" indent="0">
              <a:buNone/>
            </a:pPr>
            <a:r>
              <a:rPr lang="en-US" sz="2400" dirty="0"/>
              <a:t>}</a:t>
            </a:r>
            <a:endParaRPr lang="en-US" sz="2400" dirty="0"/>
          </a:p>
          <a:p>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34116" y="786582"/>
            <a:ext cx="6980647" cy="587969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054348" cy="1012722"/>
          </a:xfrm>
        </p:spPr>
        <p:txBody>
          <a:bodyPr>
            <a:normAutofit/>
          </a:bodyPr>
          <a:lstStyle/>
          <a:p>
            <a:r>
              <a:rPr lang="en-IN" sz="4000" b="1" dirty="0"/>
              <a:t>Example:</a:t>
            </a:r>
            <a:endParaRPr lang="en-IN" sz="4000" b="1" dirty="0"/>
          </a:p>
        </p:txBody>
      </p:sp>
      <p:sp>
        <p:nvSpPr>
          <p:cNvPr id="3" name="Content Placeholder 2"/>
          <p:cNvSpPr>
            <a:spLocks noGrp="1"/>
          </p:cNvSpPr>
          <p:nvPr>
            <p:ph idx="1"/>
          </p:nvPr>
        </p:nvSpPr>
        <p:spPr>
          <a:xfrm>
            <a:off x="1" y="1101213"/>
            <a:ext cx="11916696" cy="5643716"/>
          </a:xfrm>
        </p:spPr>
        <p:txBody>
          <a:bodyPr>
            <a:normAutofit fontScale="92500" lnSpcReduction="10000"/>
          </a:bodyPr>
          <a:lstStyle/>
          <a:p>
            <a:pPr marL="0" indent="0">
              <a:buNone/>
            </a:pPr>
            <a:r>
              <a:rPr lang="en-US" dirty="0"/>
              <a:t>#include &lt;iostream&gt;</a:t>
            </a:r>
            <a:endParaRPr lang="en-US" dirty="0"/>
          </a:p>
          <a:p>
            <a:pPr marL="0" indent="0">
              <a:buNone/>
            </a:pPr>
            <a:endParaRPr lang="en-US" dirty="0"/>
          </a:p>
          <a:p>
            <a:pPr marL="0" indent="0">
              <a:buNone/>
            </a:pPr>
            <a:r>
              <a:rPr lang="en-US" dirty="0"/>
              <a:t>// Inline function to calculate the square of a number</a:t>
            </a:r>
            <a:endParaRPr lang="en-US" dirty="0"/>
          </a:p>
          <a:p>
            <a:pPr marL="0" indent="0">
              <a:buNone/>
            </a:pPr>
            <a:r>
              <a:rPr lang="en-US" dirty="0"/>
              <a:t>inline int square(int x) {</a:t>
            </a:r>
            <a:endParaRPr lang="en-US" dirty="0"/>
          </a:p>
          <a:p>
            <a:pPr marL="0" indent="0">
              <a:buNone/>
            </a:pPr>
            <a:r>
              <a:rPr lang="en-US" dirty="0"/>
              <a:t>    return x * x;</a:t>
            </a:r>
            <a:endParaRPr lang="en-US" dirty="0"/>
          </a:p>
          <a:p>
            <a:pPr marL="0" indent="0">
              <a:buNone/>
            </a:pPr>
            <a:r>
              <a:rPr lang="en-US" dirty="0"/>
              <a:t>}</a:t>
            </a:r>
            <a:endParaRPr lang="en-US" dirty="0"/>
          </a:p>
          <a:p>
            <a:pPr marL="0" indent="0">
              <a:buNone/>
            </a:pPr>
            <a:endParaRPr lang="en-US" dirty="0"/>
          </a:p>
          <a:p>
            <a:pPr marL="0" indent="0">
              <a:buNone/>
            </a:pPr>
            <a:r>
              <a:rPr lang="en-US" dirty="0"/>
              <a:t>int main() {</a:t>
            </a:r>
            <a:endParaRPr lang="en-US" dirty="0"/>
          </a:p>
          <a:p>
            <a:pPr marL="0" indent="0">
              <a:buNone/>
            </a:pPr>
            <a:r>
              <a:rPr lang="en-US" dirty="0"/>
              <a:t>    int num = 5;</a:t>
            </a:r>
            <a:endParaRPr lang="en-US" dirty="0"/>
          </a:p>
          <a:p>
            <a:pPr marL="0" indent="0">
              <a:buNone/>
            </a:pPr>
            <a:r>
              <a:rPr lang="en-US" dirty="0"/>
              <a:t>    std::cout &lt;&lt; "Square of " &lt;&lt; num &lt;&lt; " is: " &lt;&lt; square(num) &lt;&lt; std::</a:t>
            </a:r>
            <a:r>
              <a:rPr lang="en-US" dirty="0" err="1"/>
              <a:t>endl</a:t>
            </a:r>
            <a:r>
              <a:rPr lang="en-US" dirty="0"/>
              <a:t>;</a:t>
            </a:r>
            <a:endParaRPr lang="en-US" dirty="0"/>
          </a:p>
          <a:p>
            <a:pPr marL="0" indent="0">
              <a:buNone/>
            </a:pPr>
            <a:r>
              <a:rPr lang="en-US" dirty="0"/>
              <a:t>    return 0;</a:t>
            </a:r>
            <a:endParaRPr lang="en-US" dirty="0"/>
          </a:p>
          <a:p>
            <a:pPr marL="0" indent="0">
              <a:buNone/>
            </a:pPr>
            <a:r>
              <a:rPr lang="en-US" dirty="0"/>
              <a:t>}</a:t>
            </a:r>
            <a:endParaRPr lang="en-US" dirty="0"/>
          </a:p>
          <a:p>
            <a:pPr marL="0" indent="0">
              <a:buNone/>
            </a:pPr>
            <a:endParaRPr lang="en-IN" dirty="0"/>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6275" y="60222"/>
            <a:ext cx="12192000" cy="717295"/>
          </a:xfrm>
        </p:spPr>
        <p:txBody>
          <a:bodyPr>
            <a:normAutofit/>
          </a:bodyPr>
          <a:lstStyle/>
          <a:p>
            <a:r>
              <a:rPr lang="en-IN" sz="3600" b="1" dirty="0">
                <a:latin typeface="+mn-lt"/>
              </a:rPr>
              <a:t>Constructors : introduction</a:t>
            </a:r>
            <a:endParaRPr lang="en-IN" sz="3600" b="1" dirty="0">
              <a:latin typeface="+mn-lt"/>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312311" y="466341"/>
            <a:ext cx="5403872" cy="2419196"/>
          </a:xfrm>
        </p:spPr>
      </p:pic>
      <p:sp>
        <p:nvSpPr>
          <p:cNvPr id="6" name="TextBox 5"/>
          <p:cNvSpPr txBox="1"/>
          <p:nvPr/>
        </p:nvSpPr>
        <p:spPr>
          <a:xfrm>
            <a:off x="0" y="185"/>
            <a:ext cx="12015019" cy="7477760"/>
          </a:xfrm>
          <a:prstGeom prst="rect">
            <a:avLst/>
          </a:prstGeom>
          <a:noFill/>
        </p:spPr>
        <p:txBody>
          <a:bodyPr wrap="square" rtlCol="0">
            <a:spAutoFit/>
          </a:bodyPr>
          <a:lstStyle/>
          <a:p>
            <a:r>
              <a:rPr lang="en-IN" sz="2200" dirty="0" err="1"/>
              <a:t>putdata</a:t>
            </a:r>
            <a:r>
              <a:rPr lang="en-IN" sz="2200" dirty="0"/>
              <a:t>();</a:t>
            </a:r>
            <a:endParaRPr lang="en-IN" sz="2200" dirty="0"/>
          </a:p>
          <a:p>
            <a:r>
              <a:rPr lang="en-IN" sz="2200" dirty="0" err="1"/>
              <a:t>getdata</a:t>
            </a:r>
            <a:r>
              <a:rPr lang="en-IN" sz="2200" dirty="0"/>
              <a:t>();</a:t>
            </a:r>
            <a:endParaRPr lang="en-IN" sz="2200" dirty="0"/>
          </a:p>
          <a:p>
            <a:r>
              <a:rPr lang="en-IN" sz="2200" dirty="0" err="1"/>
              <a:t>setvalue</a:t>
            </a:r>
            <a:r>
              <a:rPr lang="en-IN" sz="2200" dirty="0"/>
              <a:t>();</a:t>
            </a:r>
            <a:endParaRPr lang="en-IN" sz="2200" dirty="0"/>
          </a:p>
          <a:p>
            <a:r>
              <a:rPr lang="en-IN" sz="2200" dirty="0" err="1"/>
              <a:t>a.input</a:t>
            </a:r>
            <a:r>
              <a:rPr lang="en-IN" sz="2200" dirty="0"/>
              <a:t>();</a:t>
            </a:r>
            <a:endParaRPr lang="en-IN" sz="2200" dirty="0"/>
          </a:p>
          <a:p>
            <a:r>
              <a:rPr lang="en-IN" sz="2200" dirty="0" err="1"/>
              <a:t>x.getdata</a:t>
            </a:r>
            <a:r>
              <a:rPr lang="en-IN" sz="2200" dirty="0"/>
              <a:t>(100,299,.95)  // </a:t>
            </a:r>
            <a:endParaRPr lang="en-IN" sz="2200" dirty="0"/>
          </a:p>
          <a:p>
            <a:endParaRPr lang="en-IN" sz="2200" dirty="0"/>
          </a:p>
          <a:p>
            <a:r>
              <a:rPr lang="en-IN" sz="2200" b="1" dirty="0"/>
              <a:t>Where the values are assigned to the private variables of object x.</a:t>
            </a:r>
            <a:endParaRPr lang="en-IN" sz="2200" b="1" dirty="0"/>
          </a:p>
          <a:p>
            <a:r>
              <a:rPr lang="en-IN" sz="2200" b="1" dirty="0"/>
              <a:t>In C++ we use user defined data type “class” , this means that we should be able to initialize the object(variable) at the time of declaration much similar to built in data types: for example: int x=10; float a= 5.57;</a:t>
            </a:r>
            <a:endParaRPr lang="en-IN" sz="2200" b="1" dirty="0"/>
          </a:p>
          <a:p>
            <a:endParaRPr lang="en-IN" sz="2200" dirty="0"/>
          </a:p>
          <a:p>
            <a:r>
              <a:rPr lang="en-US" sz="2200" b="0" i="0" dirty="0">
                <a:solidFill>
                  <a:srgbClr val="333333"/>
                </a:solidFill>
                <a:effectLst/>
                <a:highlight>
                  <a:srgbClr val="FFFFFF"/>
                </a:highlight>
                <a:latin typeface="inter-regular"/>
              </a:rPr>
              <a:t>In C</a:t>
            </a:r>
            <a:r>
              <a:rPr lang="en-US" sz="2200" b="0" i="0" dirty="0">
                <a:solidFill>
                  <a:srgbClr val="333333"/>
                </a:solidFill>
                <a:effectLst/>
                <a:highlight>
                  <a:srgbClr val="FFFF00"/>
                </a:highlight>
                <a:latin typeface="inter-regular"/>
              </a:rPr>
              <a:t>++, constructor </a:t>
            </a:r>
            <a:r>
              <a:rPr lang="en-US" sz="2200" b="0" i="0" dirty="0">
                <a:solidFill>
                  <a:srgbClr val="333333"/>
                </a:solidFill>
                <a:effectLst/>
                <a:highlight>
                  <a:srgbClr val="FFFFFF"/>
                </a:highlight>
                <a:latin typeface="inter-regular"/>
              </a:rPr>
              <a:t>is a </a:t>
            </a:r>
            <a:r>
              <a:rPr lang="en-US" sz="2200" b="0" i="0" dirty="0">
                <a:solidFill>
                  <a:srgbClr val="FF0000"/>
                </a:solidFill>
                <a:effectLst/>
                <a:highlight>
                  <a:srgbClr val="FFFF00"/>
                </a:highlight>
                <a:latin typeface="inter-regular"/>
              </a:rPr>
              <a:t>special</a:t>
            </a:r>
            <a:r>
              <a:rPr lang="en-US" sz="2200" b="0" i="0" dirty="0">
                <a:solidFill>
                  <a:srgbClr val="333333"/>
                </a:solidFill>
                <a:effectLst/>
                <a:highlight>
                  <a:srgbClr val="FFFFFF"/>
                </a:highlight>
                <a:latin typeface="inter-regular"/>
              </a:rPr>
              <a:t> member function which is invoked automatically at</a:t>
            </a:r>
            <a:br>
              <a:rPr lang="en-US" sz="2200" b="0" i="0" dirty="0">
                <a:solidFill>
                  <a:srgbClr val="333333"/>
                </a:solidFill>
                <a:effectLst/>
                <a:highlight>
                  <a:srgbClr val="FFFFFF"/>
                </a:highlight>
                <a:latin typeface="inter-regular"/>
              </a:rPr>
            </a:br>
            <a:br>
              <a:rPr lang="en-US" sz="2200" b="0" i="0" dirty="0">
                <a:solidFill>
                  <a:srgbClr val="333333"/>
                </a:solidFill>
                <a:effectLst/>
                <a:highlight>
                  <a:srgbClr val="FFFFFF"/>
                </a:highlight>
                <a:latin typeface="inter-regular"/>
              </a:rPr>
            </a:br>
            <a:r>
              <a:rPr lang="en-US" sz="2200" b="0" i="0" dirty="0">
                <a:solidFill>
                  <a:srgbClr val="333333"/>
                </a:solidFill>
                <a:effectLst/>
                <a:highlight>
                  <a:srgbClr val="FFFFFF"/>
                </a:highlight>
                <a:latin typeface="inter-regular"/>
              </a:rPr>
              <a:t> the time of object creation. It is used to initialize the data members of new object</a:t>
            </a:r>
            <a:br>
              <a:rPr lang="en-US" sz="2200" b="0" i="0" dirty="0">
                <a:solidFill>
                  <a:srgbClr val="333333"/>
                </a:solidFill>
                <a:effectLst/>
                <a:highlight>
                  <a:srgbClr val="FFFFFF"/>
                </a:highlight>
                <a:latin typeface="inter-regular"/>
              </a:rPr>
            </a:br>
            <a:br>
              <a:rPr lang="en-US" sz="2200" b="0" i="0" dirty="0">
                <a:solidFill>
                  <a:srgbClr val="333333"/>
                </a:solidFill>
                <a:effectLst/>
                <a:highlight>
                  <a:srgbClr val="FFFFFF"/>
                </a:highlight>
                <a:latin typeface="inter-regular"/>
              </a:rPr>
            </a:br>
            <a:r>
              <a:rPr lang="en-US" sz="2200" b="0" i="0" dirty="0">
                <a:solidFill>
                  <a:srgbClr val="333333"/>
                </a:solidFill>
                <a:effectLst/>
                <a:highlight>
                  <a:srgbClr val="FFFFFF"/>
                </a:highlight>
                <a:latin typeface="inter-regular"/>
              </a:rPr>
              <a:t> generally. </a:t>
            </a:r>
            <a:r>
              <a:rPr lang="en-US" sz="2200" b="0" i="0" dirty="0">
                <a:solidFill>
                  <a:srgbClr val="FF0000"/>
                </a:solidFill>
                <a:effectLst/>
                <a:highlight>
                  <a:srgbClr val="FFFF00"/>
                </a:highlight>
                <a:latin typeface="inter-regular"/>
              </a:rPr>
              <a:t>The constructor in C++ has the same name as class or structure.</a:t>
            </a:r>
            <a:br>
              <a:rPr lang="en-US" sz="2200" b="0" i="0" dirty="0">
                <a:solidFill>
                  <a:srgbClr val="FF0000"/>
                </a:solidFill>
                <a:effectLst/>
                <a:highlight>
                  <a:srgbClr val="FFFF00"/>
                </a:highlight>
                <a:latin typeface="inter-regular"/>
              </a:rPr>
            </a:br>
            <a:endParaRPr lang="en-IN" sz="2200" b="0" i="0" dirty="0">
              <a:solidFill>
                <a:srgbClr val="FF0000"/>
              </a:solidFill>
              <a:effectLst/>
              <a:highlight>
                <a:srgbClr val="FFFF00"/>
              </a:highlight>
              <a:latin typeface="inter-regular"/>
            </a:endParaRPr>
          </a:p>
          <a:p>
            <a:r>
              <a:rPr lang="en-IN" sz="2200" dirty="0">
                <a:solidFill>
                  <a:srgbClr val="333333"/>
                </a:solidFill>
                <a:highlight>
                  <a:srgbClr val="FFFFFF"/>
                </a:highlight>
                <a:latin typeface="inter-regular"/>
              </a:rPr>
              <a:t>Also known as automatic initialization of objects</a:t>
            </a:r>
            <a:r>
              <a:rPr lang="en-IN" sz="2200" dirty="0">
                <a:solidFill>
                  <a:srgbClr val="333333"/>
                </a:solidFill>
                <a:highlight>
                  <a:srgbClr val="FFFF00"/>
                </a:highlight>
                <a:latin typeface="inter-regular"/>
              </a:rPr>
              <a:t>. Destructor which deletes </a:t>
            </a:r>
            <a:r>
              <a:rPr lang="en-IN" sz="2200" dirty="0">
                <a:solidFill>
                  <a:srgbClr val="333333"/>
                </a:solidFill>
                <a:highlight>
                  <a:srgbClr val="FFFFFF"/>
                </a:highlight>
                <a:latin typeface="inter-regular"/>
              </a:rPr>
              <a:t>the</a:t>
            </a:r>
            <a:br>
              <a:rPr lang="en-IN" sz="2200" dirty="0">
                <a:solidFill>
                  <a:srgbClr val="333333"/>
                </a:solidFill>
                <a:highlight>
                  <a:srgbClr val="FFFFFF"/>
                </a:highlight>
                <a:latin typeface="inter-regular"/>
              </a:rPr>
            </a:br>
            <a:endParaRPr lang="en-IN" sz="2200" dirty="0">
              <a:solidFill>
                <a:srgbClr val="333333"/>
              </a:solidFill>
              <a:highlight>
                <a:srgbClr val="FFFFFF"/>
              </a:highlight>
              <a:latin typeface="inter-regular"/>
            </a:endParaRPr>
          </a:p>
          <a:p>
            <a:r>
              <a:rPr lang="en-IN" sz="2200" dirty="0">
                <a:solidFill>
                  <a:srgbClr val="333333"/>
                </a:solidFill>
                <a:highlight>
                  <a:srgbClr val="FFFFFF"/>
                </a:highlight>
                <a:latin typeface="inter-regular"/>
              </a:rPr>
              <a:t> object when they are no longer required</a:t>
            </a:r>
            <a:endParaRPr lang="en-IN" sz="2200" dirty="0">
              <a:solidFill>
                <a:srgbClr val="333333"/>
              </a:solidFill>
              <a:highlight>
                <a:srgbClr val="FFFFFF"/>
              </a:highlight>
              <a:latin typeface="inter-regular"/>
            </a:endParaRPr>
          </a:p>
          <a:p>
            <a:endParaRPr lang="en-IN" sz="2000" dirty="0"/>
          </a:p>
          <a:p>
            <a:endParaRPr lang="en-IN"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24" y="226142"/>
            <a:ext cx="11956024" cy="6508955"/>
          </a:xfrm>
        </p:spPr>
        <p:txBody>
          <a:bodyPr>
            <a:normAutofit/>
          </a:bodyPr>
          <a:lstStyle/>
          <a:p>
            <a:r>
              <a:rPr lang="en-IN" dirty="0"/>
              <a:t>The constructor is invoked when the object of that class is created. It is called as </a:t>
            </a:r>
            <a:r>
              <a:rPr lang="en-IN" dirty="0">
                <a:solidFill>
                  <a:srgbClr val="FF0000"/>
                </a:solidFill>
              </a:rPr>
              <a:t>“constructor” </a:t>
            </a:r>
            <a:r>
              <a:rPr lang="en-IN" dirty="0"/>
              <a:t>because it constructs  values for the data members of the class.</a:t>
            </a:r>
            <a:endParaRPr lang="en-IN" dirty="0"/>
          </a:p>
          <a:p>
            <a:pPr marL="0" indent="0">
              <a:buNone/>
            </a:pPr>
            <a:endParaRPr lang="en-IN" b="1" dirty="0"/>
          </a:p>
          <a:p>
            <a:pPr marL="0" indent="0">
              <a:buNone/>
            </a:pPr>
            <a:r>
              <a:rPr lang="en-IN" b="1" dirty="0"/>
              <a:t>A constructor is declared  and defined as follows:</a:t>
            </a:r>
            <a:endParaRPr lang="en-IN" b="1" dirty="0"/>
          </a:p>
          <a:p>
            <a:pPr marL="0" indent="0">
              <a:buNone/>
            </a:pPr>
            <a:r>
              <a:rPr lang="en-IN" dirty="0"/>
              <a:t>class integer {</a:t>
            </a:r>
            <a:endParaRPr lang="en-IN" dirty="0"/>
          </a:p>
          <a:p>
            <a:pPr marL="0" indent="0">
              <a:buNone/>
            </a:pPr>
            <a:r>
              <a:rPr lang="en-IN" dirty="0"/>
              <a:t>int m ,n ;</a:t>
            </a:r>
            <a:endParaRPr lang="en-IN" dirty="0"/>
          </a:p>
          <a:p>
            <a:pPr marL="0" indent="0">
              <a:buNone/>
            </a:pPr>
            <a:r>
              <a:rPr lang="en-IN" dirty="0"/>
              <a:t>public:</a:t>
            </a:r>
            <a:endParaRPr lang="en-IN" dirty="0"/>
          </a:p>
          <a:p>
            <a:pPr marL="0" indent="0">
              <a:buNone/>
            </a:pPr>
            <a:r>
              <a:rPr lang="en-IN" dirty="0"/>
              <a:t>integer(void);                       //constructor declared</a:t>
            </a:r>
            <a:endParaRPr lang="en-IN" dirty="0"/>
          </a:p>
          <a:p>
            <a:pPr marL="0" indent="0">
              <a:buNone/>
            </a:pPr>
            <a:r>
              <a:rPr lang="en-IN" dirty="0"/>
              <a:t>};</a:t>
            </a:r>
            <a:endParaRPr lang="en-IN" dirty="0"/>
          </a:p>
          <a:p>
            <a:pPr marL="0" indent="0">
              <a:buNone/>
            </a:pPr>
            <a:r>
              <a:rPr lang="en-IN" dirty="0"/>
              <a:t>integer::integer(void)	// constructor defined</a:t>
            </a:r>
            <a:endParaRPr lang="en-IN" dirty="0"/>
          </a:p>
          <a:p>
            <a:pPr marL="0" indent="0">
              <a:buNone/>
            </a:pPr>
            <a:r>
              <a:rPr lang="en-IN" dirty="0"/>
              <a:t>{</a:t>
            </a:r>
            <a:endParaRPr lang="en-IN" dirty="0"/>
          </a:p>
          <a:p>
            <a:pPr marL="0" indent="0">
              <a:buNone/>
            </a:pPr>
            <a:r>
              <a:rPr lang="en-IN" dirty="0"/>
              <a:t>m=0; n=0;</a:t>
            </a:r>
            <a:endParaRPr lang="en-IN" dirty="0"/>
          </a:p>
          <a:p>
            <a:pPr marL="0" indent="0">
              <a:buNone/>
            </a:pPr>
            <a:r>
              <a:rPr lang="en-IN" dirty="0"/>
              <a:t>}</a:t>
            </a:r>
            <a:endParaRPr lang="en-IN" dirty="0"/>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57" y="88490"/>
            <a:ext cx="12034685" cy="6676104"/>
          </a:xfrm>
        </p:spPr>
        <p:txBody>
          <a:bodyPr/>
          <a:lstStyle/>
          <a:p>
            <a:endParaRPr lang="en-IN" dirty="0"/>
          </a:p>
          <a:p>
            <a:r>
              <a:rPr lang="en-IN" dirty="0"/>
              <a:t>Above constructor guarantees that the object created by the class will automatically be initialized.  for </a:t>
            </a:r>
            <a:r>
              <a:rPr lang="en-IN" dirty="0" err="1"/>
              <a:t>eg</a:t>
            </a:r>
            <a:r>
              <a:rPr lang="en-IN" dirty="0"/>
              <a:t>- integer int1;  will automatically get values m and n = 0.</a:t>
            </a:r>
            <a:endParaRPr lang="en-IN" dirty="0"/>
          </a:p>
          <a:p>
            <a:r>
              <a:rPr lang="en-IN" dirty="0"/>
              <a:t>There is no need to invoke constructor as we do in normal functions</a:t>
            </a:r>
            <a:endParaRPr lang="en-IN" dirty="0"/>
          </a:p>
          <a:p>
            <a:r>
              <a:rPr lang="en-IN" dirty="0"/>
              <a:t> a constructor which does not accepts parameters is called as the default constructor.</a:t>
            </a:r>
            <a:endParaRPr lang="en-IN" dirty="0"/>
          </a:p>
          <a:p>
            <a:r>
              <a:rPr lang="en-IN" dirty="0"/>
              <a:t>Constructor can only be declared in the </a:t>
            </a:r>
            <a:r>
              <a:rPr lang="en-IN" dirty="0">
                <a:highlight>
                  <a:srgbClr val="FFFF00"/>
                </a:highlight>
              </a:rPr>
              <a:t>public section</a:t>
            </a:r>
            <a:r>
              <a:rPr lang="en-IN" dirty="0"/>
              <a:t>.</a:t>
            </a:r>
            <a:endParaRPr lang="en-IN" dirty="0"/>
          </a:p>
          <a:p>
            <a:r>
              <a:rPr lang="en-IN" dirty="0"/>
              <a:t>Constructor are invoked automatically when the objects are created.</a:t>
            </a:r>
            <a:endParaRPr lang="en-IN" dirty="0"/>
          </a:p>
          <a:p>
            <a:r>
              <a:rPr lang="en-IN" dirty="0"/>
              <a:t>They cannot return values they do not have return types.</a:t>
            </a:r>
            <a:endParaRPr lang="en-IN" dirty="0"/>
          </a:p>
          <a:p>
            <a:r>
              <a:rPr lang="en-IN" dirty="0"/>
              <a:t>When a constructor is declared for a class , initialization for the class objects becomes mandatory.</a:t>
            </a:r>
            <a:endParaRPr lang="en-IN" dirty="0"/>
          </a:p>
          <a:p>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6492"/>
            <a:ext cx="12123174" cy="587324"/>
          </a:xfrm>
        </p:spPr>
        <p:txBody>
          <a:bodyPr>
            <a:normAutofit fontScale="90000"/>
          </a:bodyPr>
          <a:lstStyle/>
          <a:p>
            <a:r>
              <a:rPr lang="en-IN" b="1" dirty="0"/>
              <a:t>Default constructor</a:t>
            </a:r>
            <a:endParaRPr lang="en-IN" b="1" dirty="0"/>
          </a:p>
        </p:txBody>
      </p:sp>
      <p:sp>
        <p:nvSpPr>
          <p:cNvPr id="3" name="Content Placeholder 2"/>
          <p:cNvSpPr>
            <a:spLocks noGrp="1"/>
          </p:cNvSpPr>
          <p:nvPr>
            <p:ph idx="1"/>
          </p:nvPr>
        </p:nvSpPr>
        <p:spPr>
          <a:xfrm>
            <a:off x="206477" y="993058"/>
            <a:ext cx="11690555" cy="5778449"/>
          </a:xfrm>
        </p:spPr>
        <p:txBody>
          <a:bodyPr>
            <a:normAutofit fontScale="77500" lnSpcReduction="20000"/>
          </a:bodyPr>
          <a:lstStyle/>
          <a:p>
            <a:pPr marL="0" indent="0" algn="just">
              <a:buNone/>
            </a:pPr>
            <a:r>
              <a:rPr lang="en-US" b="0" i="0" dirty="0">
                <a:solidFill>
                  <a:srgbClr val="0000FF"/>
                </a:solidFill>
                <a:effectLst/>
                <a:latin typeface="inter-regular"/>
              </a:rPr>
              <a:t>#include &lt;iostream&gt;</a:t>
            </a:r>
            <a:r>
              <a:rPr lang="en-US" b="0" i="0" dirty="0">
                <a:solidFill>
                  <a:srgbClr val="000000"/>
                </a:solidFill>
                <a:effectLst/>
                <a:latin typeface="inter-regular"/>
              </a:rPr>
              <a:t>  </a:t>
            </a:r>
            <a:endParaRPr lang="en-US" b="0" i="0" dirty="0">
              <a:solidFill>
                <a:srgbClr val="000000"/>
              </a:solidFill>
              <a:effectLst/>
              <a:latin typeface="inter-regular"/>
            </a:endParaRPr>
          </a:p>
          <a:p>
            <a:pPr marL="0" indent="0" algn="just">
              <a:buNone/>
            </a:pPr>
            <a:r>
              <a:rPr lang="en-US" b="1" i="0" dirty="0">
                <a:solidFill>
                  <a:srgbClr val="006699"/>
                </a:solidFill>
                <a:effectLst/>
                <a:latin typeface="inter-regular"/>
              </a:rPr>
              <a:t>using</a:t>
            </a:r>
            <a:r>
              <a:rPr lang="en-US" b="0" i="0" dirty="0">
                <a:solidFill>
                  <a:srgbClr val="000000"/>
                </a:solidFill>
                <a:effectLst/>
                <a:latin typeface="inter-regular"/>
              </a:rPr>
              <a:t> </a:t>
            </a:r>
            <a:r>
              <a:rPr lang="en-US" b="1" i="0" dirty="0">
                <a:solidFill>
                  <a:srgbClr val="006699"/>
                </a:solidFill>
                <a:effectLst/>
                <a:latin typeface="inter-regular"/>
              </a:rPr>
              <a:t>namespace</a:t>
            </a:r>
            <a:r>
              <a:rPr lang="en-US" b="0" i="0" dirty="0">
                <a:solidFill>
                  <a:srgbClr val="000000"/>
                </a:solidFill>
                <a:effectLst/>
                <a:latin typeface="inter-regular"/>
              </a:rPr>
              <a:t> std;  </a:t>
            </a:r>
            <a:endParaRPr lang="en-US" b="0" i="0" dirty="0">
              <a:solidFill>
                <a:srgbClr val="000000"/>
              </a:solidFill>
              <a:effectLst/>
              <a:latin typeface="inter-regular"/>
            </a:endParaRP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Employee  </a:t>
            </a:r>
            <a:endParaRPr lang="en-US" b="0" i="0" dirty="0">
              <a:solidFill>
                <a:srgbClr val="000000"/>
              </a:solidFill>
              <a:effectLst/>
              <a:latin typeface="inter-regular"/>
            </a:endParaRPr>
          </a:p>
          <a:p>
            <a:pPr marL="0" indent="0" algn="just">
              <a:buNone/>
            </a:pPr>
            <a:r>
              <a:rPr lang="en-US" b="0" i="0" dirty="0">
                <a:solidFill>
                  <a:srgbClr val="000000"/>
                </a:solidFill>
                <a:effectLst/>
                <a:latin typeface="inter-regular"/>
              </a:rPr>
              <a:t> {  </a:t>
            </a:r>
            <a:endParaRPr lang="en-US" b="0" i="0" dirty="0">
              <a:solidFill>
                <a:srgbClr val="000000"/>
              </a:solidFill>
              <a:effectLst/>
              <a:latin typeface="inter-regular"/>
            </a:endParaRP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endParaRPr lang="en-US" b="0" i="0" dirty="0">
              <a:solidFill>
                <a:srgbClr val="000000"/>
              </a:solidFill>
              <a:effectLst/>
              <a:latin typeface="inter-regular"/>
            </a:endParaRPr>
          </a:p>
          <a:p>
            <a:pPr marL="0" indent="0" algn="just">
              <a:buNone/>
            </a:pPr>
            <a:r>
              <a:rPr lang="en-US" b="0" i="0" dirty="0">
                <a:solidFill>
                  <a:srgbClr val="000000"/>
                </a:solidFill>
                <a:effectLst/>
                <a:latin typeface="inter-regular"/>
              </a:rPr>
              <a:t>        Employee()    </a:t>
            </a:r>
            <a:endParaRPr lang="en-US" b="0" i="0" dirty="0">
              <a:solidFill>
                <a:srgbClr val="000000"/>
              </a:solidFill>
              <a:effectLst/>
              <a:latin typeface="inter-regular"/>
            </a:endParaRPr>
          </a:p>
          <a:p>
            <a:pPr marL="0" indent="0" algn="just">
              <a:buNone/>
            </a:pPr>
            <a:r>
              <a:rPr lang="en-US" b="0" i="0" dirty="0">
                <a:solidFill>
                  <a:srgbClr val="000000"/>
                </a:solidFill>
                <a:effectLst/>
                <a:latin typeface="inter-regular"/>
              </a:rPr>
              <a:t>        {    </a:t>
            </a:r>
            <a:endParaRPr lang="en-US" b="0" i="0" dirty="0">
              <a:solidFill>
                <a:srgbClr val="000000"/>
              </a:solidFill>
              <a:effectLst/>
              <a:latin typeface="inter-regular"/>
            </a:endParaRPr>
          </a:p>
          <a:p>
            <a:pPr marL="0" indent="0" algn="just">
              <a:buNone/>
            </a:pPr>
            <a:r>
              <a:rPr lang="en-US" b="0" i="0" dirty="0">
                <a:solidFill>
                  <a:srgbClr val="000000"/>
                </a:solidFill>
                <a:effectLst/>
                <a:latin typeface="inter-regular"/>
              </a:rPr>
              <a:t>            cout&lt;&lt;</a:t>
            </a:r>
            <a:r>
              <a:rPr lang="en-US" b="0" i="0" dirty="0">
                <a:solidFill>
                  <a:srgbClr val="0000FF"/>
                </a:solidFill>
                <a:effectLst/>
                <a:latin typeface="inter-regular"/>
              </a:rPr>
              <a:t>"Default Constructor Invoked"</a:t>
            </a:r>
            <a:r>
              <a:rPr lang="en-US" b="0" i="0" dirty="0">
                <a:solidFill>
                  <a:srgbClr val="000000"/>
                </a:solidFill>
                <a:effectLst/>
                <a:latin typeface="inter-regular"/>
              </a:rPr>
              <a:t>&lt;&lt;</a:t>
            </a:r>
            <a:r>
              <a:rPr lang="en-US" b="0" i="0" dirty="0" err="1">
                <a:solidFill>
                  <a:srgbClr val="000000"/>
                </a:solidFill>
                <a:effectLst/>
                <a:latin typeface="inter-regular"/>
              </a:rPr>
              <a:t>endl</a:t>
            </a:r>
            <a:r>
              <a:rPr lang="en-US" b="0" i="0" dirty="0">
                <a:solidFill>
                  <a:srgbClr val="000000"/>
                </a:solidFill>
                <a:effectLst/>
                <a:latin typeface="inter-regular"/>
              </a:rPr>
              <a:t>;    </a:t>
            </a:r>
            <a:endParaRPr lang="en-US" b="0" i="0" dirty="0">
              <a:solidFill>
                <a:srgbClr val="000000"/>
              </a:solidFill>
              <a:effectLst/>
              <a:latin typeface="inter-regular"/>
            </a:endParaRPr>
          </a:p>
          <a:p>
            <a:pPr marL="0" indent="0" algn="just">
              <a:buNone/>
            </a:pPr>
            <a:r>
              <a:rPr lang="en-US" b="0" i="0" dirty="0">
                <a:solidFill>
                  <a:srgbClr val="000000"/>
                </a:solidFill>
                <a:effectLst/>
                <a:latin typeface="inter-regular"/>
              </a:rPr>
              <a:t>        }    </a:t>
            </a:r>
            <a:endParaRPr lang="en-US" b="0" i="0" dirty="0">
              <a:solidFill>
                <a:srgbClr val="000000"/>
              </a:solidFill>
              <a:effectLst/>
              <a:latin typeface="inter-regular"/>
            </a:endParaRPr>
          </a:p>
          <a:p>
            <a:pPr marL="0" indent="0" algn="just">
              <a:buNone/>
            </a:pPr>
            <a:r>
              <a:rPr lang="en-US" b="0" i="0" dirty="0">
                <a:solidFill>
                  <a:srgbClr val="000000"/>
                </a:solidFill>
                <a:effectLst/>
                <a:latin typeface="inter-regular"/>
              </a:rPr>
              <a:t>};  </a:t>
            </a:r>
            <a:endParaRPr lang="en-US" b="0" i="0" dirty="0">
              <a:solidFill>
                <a:srgbClr val="000000"/>
              </a:solidFill>
              <a:effectLst/>
              <a:latin typeface="inter-regular"/>
            </a:endParaRPr>
          </a:p>
          <a:p>
            <a:pPr marL="0" indent="0" algn="just">
              <a:buNone/>
            </a:pPr>
            <a:r>
              <a:rPr lang="en-US" b="1" i="0" dirty="0">
                <a:solidFill>
                  <a:srgbClr val="2E8B57"/>
                </a:solidFill>
                <a:effectLst/>
                <a:latin typeface="inter-regular"/>
              </a:rPr>
              <a:t>int</a:t>
            </a:r>
            <a:r>
              <a:rPr lang="en-US" b="0" i="0" dirty="0">
                <a:solidFill>
                  <a:srgbClr val="000000"/>
                </a:solidFill>
                <a:effectLst/>
                <a:latin typeface="inter-regular"/>
              </a:rPr>
              <a:t> main(</a:t>
            </a:r>
            <a:r>
              <a:rPr lang="en-US" b="1" i="0" dirty="0">
                <a:solidFill>
                  <a:srgbClr val="006699"/>
                </a:solidFill>
                <a:effectLst/>
                <a:latin typeface="inter-regular"/>
              </a:rPr>
              <a:t>void</a:t>
            </a:r>
            <a:r>
              <a:rPr lang="en-US" b="0" i="0" dirty="0">
                <a:solidFill>
                  <a:srgbClr val="000000"/>
                </a:solidFill>
                <a:effectLst/>
                <a:latin typeface="inter-regular"/>
              </a:rPr>
              <a:t>)   </a:t>
            </a:r>
            <a:endParaRPr lang="en-US" b="0" i="0" dirty="0">
              <a:solidFill>
                <a:srgbClr val="000000"/>
              </a:solidFill>
              <a:effectLst/>
              <a:latin typeface="inter-regular"/>
            </a:endParaRPr>
          </a:p>
          <a:p>
            <a:pPr marL="0" indent="0" algn="just">
              <a:buNone/>
            </a:pPr>
            <a:r>
              <a:rPr lang="en-US" b="0" i="0" dirty="0">
                <a:solidFill>
                  <a:srgbClr val="000000"/>
                </a:solidFill>
                <a:effectLst/>
                <a:latin typeface="inter-regular"/>
              </a:rPr>
              <a:t>{  </a:t>
            </a:r>
            <a:endParaRPr lang="en-US" b="0" i="0" dirty="0">
              <a:solidFill>
                <a:srgbClr val="000000"/>
              </a:solidFill>
              <a:effectLst/>
              <a:latin typeface="inter-regular"/>
            </a:endParaRPr>
          </a:p>
          <a:p>
            <a:pPr marL="0" indent="0" algn="just">
              <a:buNone/>
            </a:pPr>
            <a:r>
              <a:rPr lang="en-US" b="0" i="0" dirty="0">
                <a:solidFill>
                  <a:srgbClr val="000000"/>
                </a:solidFill>
                <a:effectLst/>
                <a:latin typeface="inter-regular"/>
              </a:rPr>
              <a:t>    Employee e1; 		</a:t>
            </a:r>
            <a:r>
              <a:rPr lang="en-US" b="0" i="0" dirty="0">
                <a:solidFill>
                  <a:srgbClr val="008200"/>
                </a:solidFill>
                <a:effectLst/>
                <a:latin typeface="inter-regular"/>
              </a:rPr>
              <a:t>//creating an object of Employee </a:t>
            </a:r>
            <a:r>
              <a:rPr lang="en-US" b="0" i="0" dirty="0">
                <a:solidFill>
                  <a:srgbClr val="000000"/>
                </a:solidFill>
                <a:effectLst/>
                <a:latin typeface="inter-regular"/>
              </a:rPr>
              <a:t>  </a:t>
            </a:r>
            <a:endParaRPr lang="en-US" b="0" i="0" dirty="0">
              <a:solidFill>
                <a:srgbClr val="000000"/>
              </a:solidFill>
              <a:effectLst/>
              <a:latin typeface="inter-regular"/>
            </a:endParaRPr>
          </a:p>
          <a:p>
            <a:pPr marL="0" indent="0" algn="just">
              <a:buNone/>
            </a:pPr>
            <a:r>
              <a:rPr lang="en-US" b="0" i="0" dirty="0">
                <a:solidFill>
                  <a:srgbClr val="000000"/>
                </a:solidFill>
                <a:effectLst/>
                <a:latin typeface="inter-regular"/>
              </a:rPr>
              <a:t>    Employee e2;   </a:t>
            </a:r>
            <a:endParaRPr lang="en-US" b="0" i="0" dirty="0">
              <a:solidFill>
                <a:srgbClr val="000000"/>
              </a:solidFill>
              <a:effectLst/>
              <a:latin typeface="inter-regular"/>
            </a:endParaRP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0;  </a:t>
            </a:r>
            <a:endParaRPr lang="en-US" b="0" i="0" dirty="0">
              <a:solidFill>
                <a:srgbClr val="000000"/>
              </a:solidFill>
              <a:effectLst/>
              <a:latin typeface="inter-regular"/>
            </a:endParaRPr>
          </a:p>
          <a:p>
            <a:pPr marL="0" indent="0" algn="just">
              <a:buNone/>
            </a:pPr>
            <a:r>
              <a:rPr lang="en-US" b="0" i="0" dirty="0">
                <a:solidFill>
                  <a:srgbClr val="000000"/>
                </a:solidFill>
                <a:effectLst/>
                <a:latin typeface="inter-regular"/>
              </a:rPr>
              <a:t>}  </a:t>
            </a:r>
            <a:endParaRPr lang="en-US" b="0" i="0" dirty="0">
              <a:solidFill>
                <a:srgbClr val="000000"/>
              </a:solidFill>
              <a:effectLst/>
              <a:latin typeface="inter-regular"/>
            </a:endParaRPr>
          </a:p>
          <a:p>
            <a:endParaRPr lang="en-IN" dirty="0"/>
          </a:p>
        </p:txBody>
      </p:sp>
      <p:sp>
        <p:nvSpPr>
          <p:cNvPr id="4" name="TextBox 3"/>
          <p:cNvSpPr txBox="1"/>
          <p:nvPr/>
        </p:nvSpPr>
        <p:spPr>
          <a:xfrm>
            <a:off x="5722375" y="86492"/>
            <a:ext cx="6695768" cy="646331"/>
          </a:xfrm>
          <a:prstGeom prst="rect">
            <a:avLst/>
          </a:prstGeom>
          <a:noFill/>
        </p:spPr>
        <p:txBody>
          <a:bodyPr wrap="square" rtlCol="0">
            <a:spAutoFit/>
          </a:bodyPr>
          <a:lstStyle/>
          <a:p>
            <a:r>
              <a:rPr lang="en-IN" sz="3600" b="1" dirty="0">
                <a:solidFill>
                  <a:srgbClr val="FF0000"/>
                </a:solidFill>
                <a:highlight>
                  <a:srgbClr val="FFFF00"/>
                </a:highlight>
              </a:rPr>
              <a:t>OUTPUT ??????????????</a:t>
            </a:r>
            <a:endParaRPr lang="en-IN" sz="3600" b="1" dirty="0">
              <a:solidFill>
                <a:srgbClr val="FF0000"/>
              </a:solidFill>
              <a:highlight>
                <a:srgbClr val="FFFF00"/>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09599"/>
          </a:xfrm>
        </p:spPr>
        <p:txBody>
          <a:bodyPr>
            <a:normAutofit/>
          </a:bodyPr>
          <a:lstStyle/>
          <a:p>
            <a:r>
              <a:rPr lang="en-IN" sz="3600" b="1" dirty="0">
                <a:latin typeface="+mn-lt"/>
              </a:rPr>
              <a:t>Parametrized constructors:</a:t>
            </a:r>
            <a:endParaRPr lang="en-IN" sz="3600" b="1" dirty="0">
              <a:latin typeface="+mn-lt"/>
            </a:endParaRPr>
          </a:p>
        </p:txBody>
      </p:sp>
      <p:sp>
        <p:nvSpPr>
          <p:cNvPr id="3" name="Content Placeholder 2"/>
          <p:cNvSpPr>
            <a:spLocks noGrp="1"/>
          </p:cNvSpPr>
          <p:nvPr>
            <p:ph idx="1"/>
          </p:nvPr>
        </p:nvSpPr>
        <p:spPr>
          <a:xfrm>
            <a:off x="0" y="609600"/>
            <a:ext cx="12270658" cy="6248399"/>
          </a:xfrm>
        </p:spPr>
        <p:txBody>
          <a:bodyPr>
            <a:normAutofit fontScale="92500" lnSpcReduction="10000"/>
          </a:bodyPr>
          <a:lstStyle/>
          <a:p>
            <a:r>
              <a:rPr lang="en-US" sz="2400" b="0" i="0" dirty="0">
                <a:solidFill>
                  <a:srgbClr val="333333"/>
                </a:solidFill>
                <a:effectLst/>
                <a:highlight>
                  <a:srgbClr val="FFFFFF"/>
                </a:highlight>
              </a:rPr>
              <a:t>A constructor which </a:t>
            </a:r>
            <a:r>
              <a:rPr lang="en-US" sz="2400" b="0" i="0" dirty="0">
                <a:solidFill>
                  <a:srgbClr val="FF0000"/>
                </a:solidFill>
                <a:effectLst/>
                <a:highlight>
                  <a:srgbClr val="FFFFFF"/>
                </a:highlight>
              </a:rPr>
              <a:t>has parameters </a:t>
            </a:r>
            <a:r>
              <a:rPr lang="en-US" sz="2400" b="0" i="0" dirty="0">
                <a:solidFill>
                  <a:srgbClr val="333333"/>
                </a:solidFill>
                <a:effectLst/>
                <a:highlight>
                  <a:srgbClr val="FFFFFF"/>
                </a:highlight>
              </a:rPr>
              <a:t>is called parameterized constructor. It is used to provide different values to distinct objects.</a:t>
            </a:r>
            <a:endParaRPr lang="en-US" sz="2400" b="0" i="0" dirty="0">
              <a:solidFill>
                <a:srgbClr val="333333"/>
              </a:solidFill>
              <a:effectLst/>
              <a:highlight>
                <a:srgbClr val="FFFFFF"/>
              </a:highlight>
            </a:endParaRPr>
          </a:p>
          <a:p>
            <a:pPr marL="0" indent="0" algn="just">
              <a:buNone/>
            </a:pPr>
            <a:r>
              <a:rPr lang="en-IN" sz="2400" b="0" i="0" dirty="0">
                <a:solidFill>
                  <a:srgbClr val="0000FF"/>
                </a:solidFill>
                <a:effectLst/>
              </a:rPr>
              <a:t>#include &lt;iostream&gt;</a:t>
            </a:r>
            <a:r>
              <a:rPr lang="en-IN" sz="2400" b="0" i="0" dirty="0">
                <a:solidFill>
                  <a:srgbClr val="000000"/>
                </a:solidFill>
                <a:effectLst/>
              </a:rPr>
              <a:t>  </a:t>
            </a:r>
            <a:endParaRPr lang="en-IN" sz="2400" b="0" i="0" dirty="0">
              <a:solidFill>
                <a:srgbClr val="000000"/>
              </a:solidFill>
              <a:effectLst/>
            </a:endParaRPr>
          </a:p>
          <a:p>
            <a:pPr marL="0" indent="0" algn="just">
              <a:buNone/>
            </a:pPr>
            <a:r>
              <a:rPr lang="en-IN" sz="2400" b="1" i="0" dirty="0">
                <a:solidFill>
                  <a:srgbClr val="006699"/>
                </a:solidFill>
                <a:effectLst/>
              </a:rPr>
              <a:t>using</a:t>
            </a:r>
            <a:r>
              <a:rPr lang="en-IN" sz="2400" b="0" i="0" dirty="0">
                <a:solidFill>
                  <a:srgbClr val="000000"/>
                </a:solidFill>
                <a:effectLst/>
              </a:rPr>
              <a:t> </a:t>
            </a:r>
            <a:r>
              <a:rPr lang="en-IN" sz="2400" b="1" i="0" dirty="0">
                <a:solidFill>
                  <a:srgbClr val="006699"/>
                </a:solidFill>
                <a:effectLst/>
              </a:rPr>
              <a:t>namespace</a:t>
            </a:r>
            <a:r>
              <a:rPr lang="en-IN" sz="2400" b="0" i="0" dirty="0">
                <a:solidFill>
                  <a:srgbClr val="000000"/>
                </a:solidFill>
                <a:effectLst/>
              </a:rPr>
              <a:t> std;  </a:t>
            </a:r>
            <a:endParaRPr lang="en-IN" sz="2400" b="0" i="0" dirty="0">
              <a:solidFill>
                <a:srgbClr val="000000"/>
              </a:solidFill>
              <a:effectLst/>
            </a:endParaRPr>
          </a:p>
          <a:p>
            <a:pPr marL="0" indent="0" algn="just">
              <a:buNone/>
            </a:pPr>
            <a:r>
              <a:rPr lang="en-IN" sz="2400" b="1" i="0" dirty="0">
                <a:solidFill>
                  <a:srgbClr val="006699"/>
                </a:solidFill>
                <a:effectLst/>
              </a:rPr>
              <a:t>class</a:t>
            </a:r>
            <a:r>
              <a:rPr lang="en-IN" sz="2400" b="0" i="0" dirty="0">
                <a:solidFill>
                  <a:srgbClr val="000000"/>
                </a:solidFill>
                <a:effectLst/>
              </a:rPr>
              <a:t> Employee {  </a:t>
            </a:r>
            <a:endParaRPr lang="en-IN" sz="2400" b="0" i="0" dirty="0">
              <a:solidFill>
                <a:srgbClr val="000000"/>
              </a:solidFill>
              <a:effectLst/>
            </a:endParaRPr>
          </a:p>
          <a:p>
            <a:pPr marL="0" indent="0" algn="just">
              <a:buNone/>
            </a:pPr>
            <a:r>
              <a:rPr lang="en-IN" sz="2400" b="0" i="0" dirty="0">
                <a:solidFill>
                  <a:srgbClr val="000000"/>
                </a:solidFill>
                <a:effectLst/>
              </a:rPr>
              <a:t>   </a:t>
            </a:r>
            <a:r>
              <a:rPr lang="en-IN" sz="2400" b="1" i="0" dirty="0">
                <a:solidFill>
                  <a:srgbClr val="006699"/>
                </a:solidFill>
                <a:effectLst/>
              </a:rPr>
              <a:t>public</a:t>
            </a:r>
            <a:r>
              <a:rPr lang="en-IN" sz="2400" b="0" i="0" dirty="0">
                <a:solidFill>
                  <a:srgbClr val="000000"/>
                </a:solidFill>
                <a:effectLst/>
              </a:rPr>
              <a:t>:  </a:t>
            </a:r>
            <a:endParaRPr lang="en-IN" sz="2400" b="0" i="0" dirty="0">
              <a:solidFill>
                <a:srgbClr val="000000"/>
              </a:solidFill>
              <a:effectLst/>
            </a:endParaRPr>
          </a:p>
          <a:p>
            <a:pPr marL="0" indent="0" algn="just">
              <a:buNone/>
            </a:pPr>
            <a:r>
              <a:rPr lang="en-IN" sz="2400" b="0" i="0" dirty="0">
                <a:solidFill>
                  <a:srgbClr val="000000"/>
                </a:solidFill>
                <a:effectLst/>
              </a:rPr>
              <a:t>       </a:t>
            </a:r>
            <a:r>
              <a:rPr lang="en-IN" sz="2400" b="1" i="0" dirty="0">
                <a:solidFill>
                  <a:srgbClr val="2E8B57"/>
                </a:solidFill>
                <a:effectLst/>
              </a:rPr>
              <a:t>int</a:t>
            </a:r>
            <a:r>
              <a:rPr lang="en-IN" sz="2400" b="0" i="0" dirty="0">
                <a:solidFill>
                  <a:srgbClr val="000000"/>
                </a:solidFill>
                <a:effectLst/>
              </a:rPr>
              <a:t> id;</a:t>
            </a:r>
            <a:r>
              <a:rPr lang="en-IN" sz="2400" b="0" i="0" dirty="0">
                <a:solidFill>
                  <a:srgbClr val="008200"/>
                </a:solidFill>
                <a:effectLst/>
              </a:rPr>
              <a:t>//data member (also instance variable)    </a:t>
            </a:r>
            <a:r>
              <a:rPr lang="en-IN" sz="2400" b="0" i="0" dirty="0">
                <a:solidFill>
                  <a:srgbClr val="000000"/>
                </a:solidFill>
                <a:effectLst/>
              </a:rPr>
              <a:t>  </a:t>
            </a:r>
            <a:endParaRPr lang="en-IN" sz="2400" b="0" i="0" dirty="0">
              <a:solidFill>
                <a:srgbClr val="000000"/>
              </a:solidFill>
              <a:effectLst/>
            </a:endParaRPr>
          </a:p>
          <a:p>
            <a:pPr marL="0" indent="0" algn="just">
              <a:buNone/>
            </a:pPr>
            <a:r>
              <a:rPr lang="en-IN" sz="2400" b="0" i="0" dirty="0">
                <a:solidFill>
                  <a:srgbClr val="000000"/>
                </a:solidFill>
                <a:effectLst/>
              </a:rPr>
              <a:t>       string name;</a:t>
            </a:r>
            <a:r>
              <a:rPr lang="en-IN" sz="2400" b="0" i="0" dirty="0">
                <a:solidFill>
                  <a:srgbClr val="008200"/>
                </a:solidFill>
                <a:effectLst/>
              </a:rPr>
              <a:t>//data member(also instance variable)</a:t>
            </a:r>
            <a:r>
              <a:rPr lang="en-IN" sz="2400" b="0" i="0" dirty="0">
                <a:solidFill>
                  <a:srgbClr val="000000"/>
                </a:solidFill>
                <a:effectLst/>
              </a:rPr>
              <a:t>  </a:t>
            </a:r>
            <a:endParaRPr lang="en-IN" sz="2400" b="0" i="0" dirty="0">
              <a:solidFill>
                <a:srgbClr val="000000"/>
              </a:solidFill>
              <a:effectLst/>
            </a:endParaRPr>
          </a:p>
          <a:p>
            <a:pPr marL="0" indent="0" algn="just">
              <a:buNone/>
            </a:pPr>
            <a:r>
              <a:rPr lang="en-IN" sz="2400" b="0" i="0" dirty="0">
                <a:solidFill>
                  <a:srgbClr val="000000"/>
                </a:solidFill>
                <a:effectLst/>
              </a:rPr>
              <a:t>       </a:t>
            </a:r>
            <a:r>
              <a:rPr lang="en-IN" sz="2400" b="1" i="0" dirty="0">
                <a:solidFill>
                  <a:srgbClr val="2E8B57"/>
                </a:solidFill>
                <a:effectLst/>
              </a:rPr>
              <a:t>float</a:t>
            </a:r>
            <a:r>
              <a:rPr lang="en-IN" sz="2400" b="0" i="0" dirty="0">
                <a:solidFill>
                  <a:srgbClr val="000000"/>
                </a:solidFill>
                <a:effectLst/>
              </a:rPr>
              <a:t> salary;  </a:t>
            </a:r>
            <a:endParaRPr lang="en-IN" sz="2400" b="0" i="0" dirty="0">
              <a:solidFill>
                <a:srgbClr val="000000"/>
              </a:solidFill>
              <a:effectLst/>
            </a:endParaRPr>
          </a:p>
          <a:p>
            <a:pPr marL="0" indent="0" algn="just">
              <a:buNone/>
            </a:pPr>
            <a:r>
              <a:rPr lang="en-IN" sz="2400" b="0" i="0" dirty="0">
                <a:solidFill>
                  <a:srgbClr val="000000"/>
                </a:solidFill>
                <a:effectLst/>
              </a:rPr>
              <a:t>       Employee(</a:t>
            </a:r>
            <a:r>
              <a:rPr lang="en-IN" sz="2400" b="1" i="0" dirty="0">
                <a:solidFill>
                  <a:srgbClr val="2E8B57"/>
                </a:solidFill>
                <a:effectLst/>
              </a:rPr>
              <a:t>int</a:t>
            </a:r>
            <a:r>
              <a:rPr lang="en-IN" sz="2400" b="0" i="0" dirty="0">
                <a:solidFill>
                  <a:srgbClr val="000000"/>
                </a:solidFill>
                <a:effectLst/>
              </a:rPr>
              <a:t> </a:t>
            </a:r>
            <a:r>
              <a:rPr lang="en-IN" sz="2400" b="0" i="0" dirty="0" err="1">
                <a:solidFill>
                  <a:srgbClr val="000000"/>
                </a:solidFill>
                <a:effectLst/>
              </a:rPr>
              <a:t>i</a:t>
            </a:r>
            <a:r>
              <a:rPr lang="en-IN" sz="2400" b="0" i="0" dirty="0">
                <a:solidFill>
                  <a:srgbClr val="000000"/>
                </a:solidFill>
                <a:effectLst/>
              </a:rPr>
              <a:t>, string n, </a:t>
            </a:r>
            <a:r>
              <a:rPr lang="en-IN" sz="2400" b="1" i="0" dirty="0">
                <a:solidFill>
                  <a:srgbClr val="2E8B57"/>
                </a:solidFill>
                <a:effectLst/>
              </a:rPr>
              <a:t>float</a:t>
            </a:r>
            <a:r>
              <a:rPr lang="en-IN" sz="2400" b="0" i="0" dirty="0">
                <a:solidFill>
                  <a:srgbClr val="000000"/>
                </a:solidFill>
                <a:effectLst/>
              </a:rPr>
              <a:t> s)    </a:t>
            </a:r>
            <a:endParaRPr lang="en-IN" sz="2400" b="0" i="0" dirty="0">
              <a:solidFill>
                <a:srgbClr val="000000"/>
              </a:solidFill>
              <a:effectLst/>
            </a:endParaRPr>
          </a:p>
          <a:p>
            <a:pPr marL="0" indent="0" algn="just">
              <a:buNone/>
            </a:pPr>
            <a:r>
              <a:rPr lang="en-IN" sz="2400" b="0" i="0" dirty="0">
                <a:solidFill>
                  <a:srgbClr val="000000"/>
                </a:solidFill>
                <a:effectLst/>
              </a:rPr>
              <a:t>        {    </a:t>
            </a:r>
            <a:endParaRPr lang="en-IN" sz="2400" b="0" i="0" dirty="0">
              <a:solidFill>
                <a:srgbClr val="000000"/>
              </a:solidFill>
              <a:effectLst/>
            </a:endParaRPr>
          </a:p>
          <a:p>
            <a:pPr marL="0" indent="0" algn="just">
              <a:buNone/>
            </a:pPr>
            <a:r>
              <a:rPr lang="en-IN" sz="2400" b="0" i="0" dirty="0">
                <a:solidFill>
                  <a:srgbClr val="000000"/>
                </a:solidFill>
                <a:effectLst/>
              </a:rPr>
              <a:t>            id = </a:t>
            </a:r>
            <a:r>
              <a:rPr lang="en-IN" sz="2400" b="0" i="0" dirty="0" err="1">
                <a:solidFill>
                  <a:srgbClr val="000000"/>
                </a:solidFill>
                <a:effectLst/>
              </a:rPr>
              <a:t>i</a:t>
            </a:r>
            <a:r>
              <a:rPr lang="en-IN" sz="2400" b="0" i="0" dirty="0">
                <a:solidFill>
                  <a:srgbClr val="000000"/>
                </a:solidFill>
                <a:effectLst/>
              </a:rPr>
              <a:t>;    </a:t>
            </a:r>
            <a:endParaRPr lang="en-IN" sz="2400" b="0" i="0" dirty="0">
              <a:solidFill>
                <a:srgbClr val="000000"/>
              </a:solidFill>
              <a:effectLst/>
            </a:endParaRPr>
          </a:p>
          <a:p>
            <a:pPr marL="0" indent="0" algn="just">
              <a:buNone/>
            </a:pPr>
            <a:r>
              <a:rPr lang="en-IN" sz="2400" b="0" i="0" dirty="0">
                <a:solidFill>
                  <a:srgbClr val="000000"/>
                </a:solidFill>
                <a:effectLst/>
              </a:rPr>
              <a:t>            name = n;    </a:t>
            </a:r>
            <a:endParaRPr lang="en-IN" sz="2400" b="0" i="0" dirty="0">
              <a:solidFill>
                <a:srgbClr val="000000"/>
              </a:solidFill>
              <a:effectLst/>
            </a:endParaRPr>
          </a:p>
          <a:p>
            <a:pPr marL="0" indent="0" algn="just">
              <a:buNone/>
            </a:pPr>
            <a:r>
              <a:rPr lang="en-IN" sz="2400" b="0" i="0" dirty="0">
                <a:solidFill>
                  <a:srgbClr val="000000"/>
                </a:solidFill>
                <a:effectLst/>
              </a:rPr>
              <a:t>            salary = s;  </a:t>
            </a:r>
            <a:endParaRPr lang="en-IN" sz="2400" b="0" i="0" dirty="0">
              <a:solidFill>
                <a:srgbClr val="000000"/>
              </a:solidFill>
              <a:effectLst/>
            </a:endParaRPr>
          </a:p>
          <a:p>
            <a:pPr marL="0" indent="0" algn="just">
              <a:buNone/>
            </a:pPr>
            <a:r>
              <a:rPr lang="en-IN" sz="2400" b="0" i="0" dirty="0">
                <a:solidFill>
                  <a:srgbClr val="000000"/>
                </a:solidFill>
                <a:effectLst/>
              </a:rPr>
              <a:t>        }    </a:t>
            </a:r>
            <a:endParaRPr lang="en-IN" sz="2400" b="0" i="0" dirty="0">
              <a:solidFill>
                <a:srgbClr val="000000"/>
              </a:solidFill>
              <a:effectLst/>
            </a:endParaRPr>
          </a:p>
          <a:p>
            <a:pPr marL="0" indent="0" algn="just">
              <a:buNone/>
            </a:pPr>
            <a:r>
              <a:rPr lang="en-IN" sz="2400" b="0" i="0" dirty="0">
                <a:solidFill>
                  <a:srgbClr val="000000"/>
                </a:solidFill>
                <a:effectLst/>
              </a:rPr>
              <a:t>       };  </a:t>
            </a:r>
            <a:endParaRPr lang="en-IN" sz="2400" b="0" i="0" dirty="0">
              <a:solidFill>
                <a:srgbClr val="000000"/>
              </a:solidFill>
              <a:effectLst/>
            </a:endParaRPr>
          </a:p>
          <a:p>
            <a:endParaRPr lang="en-IN" sz="2400" dirty="0"/>
          </a:p>
        </p:txBody>
      </p:sp>
      <p:sp>
        <p:nvSpPr>
          <p:cNvPr id="4" name="TextBox 3"/>
          <p:cNvSpPr txBox="1"/>
          <p:nvPr/>
        </p:nvSpPr>
        <p:spPr>
          <a:xfrm>
            <a:off x="6813754" y="1794605"/>
            <a:ext cx="5279923" cy="5324535"/>
          </a:xfrm>
          <a:prstGeom prst="rect">
            <a:avLst/>
          </a:prstGeom>
          <a:noFill/>
        </p:spPr>
        <p:txBody>
          <a:bodyPr wrap="square" rtlCol="0">
            <a:spAutoFit/>
          </a:bodyPr>
          <a:lstStyle/>
          <a:p>
            <a:pPr algn="just">
              <a:buFont typeface="+mj-lt"/>
              <a:buAutoNum type="arabicPeriod"/>
            </a:pPr>
            <a:endParaRPr lang="en-IN" sz="2000" b="1" i="0" dirty="0">
              <a:solidFill>
                <a:srgbClr val="2E8B57"/>
              </a:solidFill>
              <a:effectLst/>
            </a:endParaRPr>
          </a:p>
          <a:p>
            <a:pPr marL="0" indent="0" algn="just">
              <a:buNone/>
            </a:pPr>
            <a:r>
              <a:rPr lang="en-IN" sz="2000" b="1" i="0" dirty="0">
                <a:solidFill>
                  <a:srgbClr val="006699"/>
                </a:solidFill>
                <a:effectLst/>
              </a:rPr>
              <a:t>void</a:t>
            </a:r>
            <a:r>
              <a:rPr lang="en-IN" sz="2000" b="0" i="0" dirty="0">
                <a:solidFill>
                  <a:srgbClr val="000000"/>
                </a:solidFill>
                <a:effectLst/>
              </a:rPr>
              <a:t> display()    </a:t>
            </a:r>
            <a:endParaRPr lang="en-IN" sz="2000" b="0" i="0" dirty="0">
              <a:solidFill>
                <a:srgbClr val="000000"/>
              </a:solidFill>
              <a:effectLst/>
            </a:endParaRPr>
          </a:p>
          <a:p>
            <a:pPr marL="0" indent="0" algn="just">
              <a:buNone/>
            </a:pPr>
            <a:r>
              <a:rPr lang="en-IN" sz="2000" b="0" i="0" dirty="0">
                <a:solidFill>
                  <a:srgbClr val="000000"/>
                </a:solidFill>
                <a:effectLst/>
              </a:rPr>
              <a:t>        {    </a:t>
            </a:r>
            <a:endParaRPr lang="en-IN" sz="2000" b="0" i="0" dirty="0">
              <a:solidFill>
                <a:srgbClr val="000000"/>
              </a:solidFill>
              <a:effectLst/>
            </a:endParaRPr>
          </a:p>
          <a:p>
            <a:pPr marL="0" indent="0" algn="just">
              <a:buNone/>
            </a:pPr>
            <a:r>
              <a:rPr lang="en-IN" sz="2000" b="0" i="0" dirty="0">
                <a:solidFill>
                  <a:srgbClr val="000000"/>
                </a:solidFill>
                <a:effectLst/>
              </a:rPr>
              <a:t>          cout&lt;&lt;id&lt;&lt;</a:t>
            </a:r>
            <a:r>
              <a:rPr lang="en-IN" sz="2000" b="0" i="0" dirty="0">
                <a:solidFill>
                  <a:srgbClr val="0000FF"/>
                </a:solidFill>
                <a:effectLst/>
              </a:rPr>
              <a:t>"  "</a:t>
            </a:r>
            <a:r>
              <a:rPr lang="en-IN" sz="2000" b="0" i="0" dirty="0">
                <a:solidFill>
                  <a:srgbClr val="000000"/>
                </a:solidFill>
                <a:effectLst/>
              </a:rPr>
              <a:t>&lt;&lt;name&lt;&lt;</a:t>
            </a:r>
            <a:r>
              <a:rPr lang="en-IN" sz="2000" b="0" i="0" dirty="0">
                <a:solidFill>
                  <a:srgbClr val="0000FF"/>
                </a:solidFill>
                <a:effectLst/>
              </a:rPr>
              <a:t>"  "</a:t>
            </a:r>
            <a:r>
              <a:rPr lang="en-IN" sz="2000" b="0" i="0" dirty="0">
                <a:solidFill>
                  <a:srgbClr val="000000"/>
                </a:solidFill>
                <a:effectLst/>
              </a:rPr>
              <a:t>&lt;&lt;salary&lt;&lt;</a:t>
            </a:r>
            <a:r>
              <a:rPr lang="en-IN" sz="2000" b="0" i="0" dirty="0" err="1">
                <a:solidFill>
                  <a:srgbClr val="000000"/>
                </a:solidFill>
                <a:effectLst/>
              </a:rPr>
              <a:t>endl</a:t>
            </a:r>
            <a:r>
              <a:rPr lang="en-IN" sz="2000" b="0" i="0" dirty="0">
                <a:solidFill>
                  <a:srgbClr val="000000"/>
                </a:solidFill>
                <a:effectLst/>
              </a:rPr>
              <a:t>;    </a:t>
            </a:r>
            <a:endParaRPr lang="en-IN" sz="2000" b="0" i="0" dirty="0">
              <a:solidFill>
                <a:srgbClr val="000000"/>
              </a:solidFill>
              <a:effectLst/>
            </a:endParaRPr>
          </a:p>
          <a:p>
            <a:pPr marL="0" indent="0" algn="just">
              <a:buNone/>
            </a:pPr>
            <a:r>
              <a:rPr lang="en-IN" sz="2000" b="0" i="0" dirty="0">
                <a:solidFill>
                  <a:srgbClr val="000000"/>
                </a:solidFill>
                <a:effectLst/>
              </a:rPr>
              <a:t>        }    </a:t>
            </a:r>
            <a:endParaRPr lang="en-IN" sz="2000" b="0" i="0" dirty="0">
              <a:solidFill>
                <a:srgbClr val="000000"/>
              </a:solidFill>
              <a:effectLst/>
            </a:endParaRPr>
          </a:p>
          <a:p>
            <a:pPr algn="just">
              <a:buFont typeface="+mj-lt"/>
              <a:buAutoNum type="arabicPeriod"/>
            </a:pPr>
            <a:endParaRPr lang="en-IN" sz="2000" b="1" dirty="0">
              <a:solidFill>
                <a:srgbClr val="2E8B57"/>
              </a:solidFill>
            </a:endParaRPr>
          </a:p>
          <a:p>
            <a:pPr algn="just"/>
            <a:r>
              <a:rPr lang="en-IN" sz="2000" b="1" i="0" dirty="0">
                <a:solidFill>
                  <a:srgbClr val="2E8B57"/>
                </a:solidFill>
                <a:effectLst/>
              </a:rPr>
              <a:t>int</a:t>
            </a:r>
            <a:r>
              <a:rPr lang="en-IN" sz="2000" b="0" i="0" dirty="0">
                <a:solidFill>
                  <a:srgbClr val="000000"/>
                </a:solidFill>
                <a:effectLst/>
              </a:rPr>
              <a:t> main(</a:t>
            </a:r>
            <a:r>
              <a:rPr lang="en-IN" sz="2000" b="1" i="0" dirty="0">
                <a:solidFill>
                  <a:srgbClr val="006699"/>
                </a:solidFill>
                <a:effectLst/>
              </a:rPr>
              <a:t>void</a:t>
            </a:r>
            <a:r>
              <a:rPr lang="en-IN" sz="2000" b="0" i="0" dirty="0">
                <a:solidFill>
                  <a:srgbClr val="000000"/>
                </a:solidFill>
                <a:effectLst/>
              </a:rPr>
              <a:t>) {  </a:t>
            </a:r>
            <a:endParaRPr lang="en-IN" sz="2000" b="0" i="0" dirty="0">
              <a:solidFill>
                <a:srgbClr val="000000"/>
              </a:solidFill>
              <a:effectLst/>
            </a:endParaRPr>
          </a:p>
          <a:p>
            <a:pPr algn="just"/>
            <a:r>
              <a:rPr lang="en-IN" sz="2000" b="0" i="0" dirty="0">
                <a:solidFill>
                  <a:srgbClr val="000000"/>
                </a:solidFill>
                <a:effectLst/>
              </a:rPr>
              <a:t>    Employee e1 =Employee(101, </a:t>
            </a:r>
            <a:r>
              <a:rPr lang="en-IN" sz="2000" b="0" i="0" dirty="0">
                <a:solidFill>
                  <a:srgbClr val="0000FF"/>
                </a:solidFill>
                <a:effectLst/>
              </a:rPr>
              <a:t>"</a:t>
            </a:r>
            <a:r>
              <a:rPr lang="en-IN" sz="2000" b="0" i="0" dirty="0" err="1">
                <a:solidFill>
                  <a:srgbClr val="0000FF"/>
                </a:solidFill>
                <a:effectLst/>
              </a:rPr>
              <a:t>Sonoo</a:t>
            </a:r>
            <a:r>
              <a:rPr lang="en-IN" sz="2000" b="0" i="0" dirty="0">
                <a:solidFill>
                  <a:srgbClr val="0000FF"/>
                </a:solidFill>
                <a:effectLst/>
              </a:rPr>
              <a:t>"</a:t>
            </a:r>
            <a:r>
              <a:rPr lang="en-IN" sz="2000" b="0" i="0" dirty="0">
                <a:solidFill>
                  <a:srgbClr val="000000"/>
                </a:solidFill>
                <a:effectLst/>
              </a:rPr>
              <a:t>, 890000); </a:t>
            </a:r>
            <a:endParaRPr lang="en-IN" sz="2000" b="0" i="0" dirty="0">
              <a:solidFill>
                <a:srgbClr val="000000"/>
              </a:solidFill>
              <a:effectLst/>
            </a:endParaRPr>
          </a:p>
          <a:p>
            <a:pPr algn="just"/>
            <a:r>
              <a:rPr lang="en-IN" sz="2000" b="0" i="0" dirty="0">
                <a:solidFill>
                  <a:srgbClr val="000000"/>
                </a:solidFill>
                <a:effectLst/>
              </a:rPr>
              <a:t>    Employee e2=Employee(102, </a:t>
            </a:r>
            <a:r>
              <a:rPr lang="en-IN" sz="2000" b="0" i="0" dirty="0">
                <a:solidFill>
                  <a:srgbClr val="0000FF"/>
                </a:solidFill>
                <a:effectLst/>
              </a:rPr>
              <a:t>"Nakul"</a:t>
            </a:r>
            <a:r>
              <a:rPr lang="en-IN" sz="2000" b="0" i="0" dirty="0">
                <a:solidFill>
                  <a:srgbClr val="000000"/>
                </a:solidFill>
                <a:effectLst/>
              </a:rPr>
              <a:t>, 59000);   </a:t>
            </a:r>
            <a:endParaRPr lang="en-IN" sz="2000" b="0" i="0" dirty="0">
              <a:solidFill>
                <a:srgbClr val="000000"/>
              </a:solidFill>
              <a:effectLst/>
            </a:endParaRPr>
          </a:p>
          <a:p>
            <a:pPr algn="just"/>
            <a:r>
              <a:rPr lang="en-IN" sz="2000" b="0" i="0" dirty="0">
                <a:solidFill>
                  <a:srgbClr val="000000"/>
                </a:solidFill>
                <a:effectLst/>
              </a:rPr>
              <a:t>    e1.display();    </a:t>
            </a:r>
            <a:endParaRPr lang="en-IN" sz="2000" b="0" i="0" dirty="0">
              <a:solidFill>
                <a:srgbClr val="000000"/>
              </a:solidFill>
              <a:effectLst/>
            </a:endParaRPr>
          </a:p>
          <a:p>
            <a:pPr algn="just"/>
            <a:r>
              <a:rPr lang="en-IN" sz="2000" b="0" i="0" dirty="0">
                <a:solidFill>
                  <a:srgbClr val="000000"/>
                </a:solidFill>
                <a:effectLst/>
              </a:rPr>
              <a:t>    e2.display();    </a:t>
            </a:r>
            <a:endParaRPr lang="en-IN" sz="2000" b="0" i="0" dirty="0">
              <a:solidFill>
                <a:srgbClr val="000000"/>
              </a:solidFill>
              <a:effectLst/>
            </a:endParaRPr>
          </a:p>
          <a:p>
            <a:pPr algn="just"/>
            <a:r>
              <a:rPr lang="en-IN" sz="2000" b="0" i="0" dirty="0">
                <a:solidFill>
                  <a:srgbClr val="000000"/>
                </a:solidFill>
                <a:effectLst/>
              </a:rPr>
              <a:t>    </a:t>
            </a:r>
            <a:r>
              <a:rPr lang="en-IN" sz="2000" b="1" i="0" dirty="0">
                <a:solidFill>
                  <a:srgbClr val="006699"/>
                </a:solidFill>
                <a:effectLst/>
              </a:rPr>
              <a:t>return</a:t>
            </a:r>
            <a:r>
              <a:rPr lang="en-IN" sz="2000" b="0" i="0" dirty="0">
                <a:solidFill>
                  <a:srgbClr val="000000"/>
                </a:solidFill>
                <a:effectLst/>
              </a:rPr>
              <a:t> 0;  </a:t>
            </a:r>
            <a:endParaRPr lang="en-IN" sz="2000" b="0" i="0" dirty="0">
              <a:solidFill>
                <a:srgbClr val="000000"/>
              </a:solidFill>
              <a:effectLst/>
            </a:endParaRPr>
          </a:p>
          <a:p>
            <a:pPr algn="just"/>
            <a:r>
              <a:rPr lang="en-IN" sz="2000" b="0" i="0" dirty="0">
                <a:solidFill>
                  <a:srgbClr val="000000"/>
                </a:solidFill>
                <a:effectLst/>
              </a:rPr>
              <a:t>}  </a:t>
            </a:r>
            <a:endParaRPr lang="en-IN" sz="2000" b="0" i="0" dirty="0">
              <a:solidFill>
                <a:srgbClr val="000000"/>
              </a:solidFill>
              <a:effectLst/>
            </a:endParaRPr>
          </a:p>
          <a:p>
            <a:endParaRPr lang="en-IN"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651" y="117986"/>
            <a:ext cx="11867535" cy="6577781"/>
          </a:xfrm>
        </p:spPr>
        <p:txBody>
          <a:bodyPr>
            <a:normAutofit fontScale="70000" lnSpcReduction="20000"/>
          </a:bodyPr>
          <a:lstStyle/>
          <a:p>
            <a:pPr marL="0" indent="0">
              <a:buNone/>
            </a:pPr>
            <a:r>
              <a:rPr lang="en-IN" dirty="0"/>
              <a:t>#include&lt;iostream&gt;</a:t>
            </a:r>
            <a:endParaRPr lang="en-IN" dirty="0"/>
          </a:p>
          <a:p>
            <a:pPr marL="0" indent="0">
              <a:buNone/>
            </a:pPr>
            <a:r>
              <a:rPr lang="en-IN" dirty="0"/>
              <a:t>using namespace std;</a:t>
            </a:r>
            <a:endParaRPr lang="en-IN" dirty="0"/>
          </a:p>
          <a:p>
            <a:pPr marL="0" indent="0">
              <a:buNone/>
            </a:pPr>
            <a:r>
              <a:rPr lang="en-IN" dirty="0"/>
              <a:t>class boot{</a:t>
            </a:r>
            <a:endParaRPr lang="en-IN" dirty="0"/>
          </a:p>
          <a:p>
            <a:pPr marL="0" indent="0">
              <a:buNone/>
            </a:pPr>
            <a:r>
              <a:rPr lang="en-IN" dirty="0"/>
              <a:t>    int m , n;</a:t>
            </a:r>
            <a:endParaRPr lang="en-IN" dirty="0"/>
          </a:p>
          <a:p>
            <a:pPr marL="0" indent="0">
              <a:buNone/>
            </a:pPr>
            <a:r>
              <a:rPr lang="en-IN" dirty="0"/>
              <a:t>    public:</a:t>
            </a:r>
            <a:endParaRPr lang="en-IN" dirty="0"/>
          </a:p>
          <a:p>
            <a:pPr marL="0" indent="0">
              <a:buNone/>
            </a:pPr>
            <a:r>
              <a:rPr lang="en-IN" dirty="0"/>
              <a:t>    boot(int </a:t>
            </a:r>
            <a:r>
              <a:rPr lang="en-IN" dirty="0" err="1"/>
              <a:t>x,int</a:t>
            </a:r>
            <a:r>
              <a:rPr lang="en-IN" dirty="0"/>
              <a:t> y)</a:t>
            </a:r>
            <a:endParaRPr lang="en-IN" dirty="0"/>
          </a:p>
          <a:p>
            <a:pPr marL="0" indent="0">
              <a:buNone/>
            </a:pPr>
            <a:r>
              <a:rPr lang="en-IN" dirty="0"/>
              <a:t>    {</a:t>
            </a:r>
            <a:endParaRPr lang="en-IN" dirty="0"/>
          </a:p>
          <a:p>
            <a:pPr marL="0" indent="0">
              <a:buNone/>
            </a:pPr>
            <a:r>
              <a:rPr lang="en-IN" dirty="0"/>
              <a:t>        m=x;</a:t>
            </a:r>
            <a:endParaRPr lang="en-IN" dirty="0"/>
          </a:p>
          <a:p>
            <a:pPr marL="0" indent="0">
              <a:buNone/>
            </a:pPr>
            <a:r>
              <a:rPr lang="en-IN" dirty="0"/>
              <a:t>        n=y;</a:t>
            </a:r>
            <a:endParaRPr lang="en-IN" dirty="0"/>
          </a:p>
          <a:p>
            <a:pPr marL="0" indent="0">
              <a:buNone/>
            </a:pPr>
            <a:r>
              <a:rPr lang="en-IN" dirty="0"/>
              <a:t>    }</a:t>
            </a:r>
            <a:endParaRPr lang="en-IN" dirty="0"/>
          </a:p>
          <a:p>
            <a:pPr marL="0" indent="0">
              <a:buNone/>
            </a:pPr>
            <a:r>
              <a:rPr lang="en-IN" dirty="0"/>
              <a:t>void </a:t>
            </a:r>
            <a:r>
              <a:rPr lang="en-IN" dirty="0" err="1"/>
              <a:t>putdata</a:t>
            </a:r>
            <a:r>
              <a:rPr lang="en-IN" dirty="0"/>
              <a:t>(){</a:t>
            </a:r>
            <a:endParaRPr lang="en-IN" dirty="0"/>
          </a:p>
          <a:p>
            <a:pPr marL="0" indent="0">
              <a:buNone/>
            </a:pPr>
            <a:r>
              <a:rPr lang="en-IN" dirty="0"/>
              <a:t>    cout&lt;&lt;"m="&lt;&lt;m&lt;&lt;"n="&lt;&lt;n;</a:t>
            </a:r>
            <a:endParaRPr lang="en-IN" dirty="0"/>
          </a:p>
          <a:p>
            <a:pPr marL="0" indent="0">
              <a:buNone/>
            </a:pPr>
            <a:r>
              <a:rPr lang="en-IN" dirty="0"/>
              <a:t>}</a:t>
            </a:r>
            <a:endParaRPr lang="en-IN" dirty="0"/>
          </a:p>
          <a:p>
            <a:pPr marL="0" indent="0">
              <a:buNone/>
            </a:pPr>
            <a:r>
              <a:rPr lang="en-IN" dirty="0"/>
              <a:t>};</a:t>
            </a:r>
            <a:endParaRPr lang="en-IN" dirty="0"/>
          </a:p>
          <a:p>
            <a:pPr marL="0" indent="0">
              <a:buNone/>
            </a:pPr>
            <a:r>
              <a:rPr lang="en-IN" dirty="0"/>
              <a:t>int main(){</a:t>
            </a:r>
            <a:endParaRPr lang="en-IN" dirty="0"/>
          </a:p>
          <a:p>
            <a:pPr marL="0" indent="0">
              <a:buNone/>
            </a:pPr>
            <a:r>
              <a:rPr lang="en-IN" dirty="0"/>
              <a:t>    boot aa(5,10);</a:t>
            </a:r>
            <a:endParaRPr lang="en-IN" dirty="0"/>
          </a:p>
          <a:p>
            <a:pPr marL="0" indent="0">
              <a:buNone/>
            </a:pPr>
            <a:r>
              <a:rPr lang="en-IN" dirty="0"/>
              <a:t>    </a:t>
            </a:r>
            <a:r>
              <a:rPr lang="en-IN" dirty="0" err="1"/>
              <a:t>aa.putdata</a:t>
            </a:r>
            <a:r>
              <a:rPr lang="en-IN" dirty="0"/>
              <a:t>();</a:t>
            </a:r>
            <a:endParaRPr lang="en-IN" dirty="0"/>
          </a:p>
          <a:p>
            <a:pPr marL="0" indent="0">
              <a:buNone/>
            </a:pPr>
            <a:r>
              <a:rPr lang="en-IN" dirty="0"/>
              <a:t>    return 0;</a:t>
            </a:r>
            <a:endParaRPr lang="en-IN" dirty="0"/>
          </a:p>
          <a:p>
            <a:pPr marL="0" indent="0">
              <a:buNone/>
            </a:pPr>
            <a:r>
              <a:rPr lang="en-IN" dirty="0"/>
              <a:t>    }</a:t>
            </a:r>
            <a:endParaRPr lang="en-IN" dirty="0"/>
          </a:p>
          <a:p>
            <a:pPr marL="0" indent="0">
              <a:buNone/>
            </a:pPr>
            <a:endParaRPr lang="en-IN" dirty="0"/>
          </a:p>
          <a:p>
            <a:pPr marL="0" indent="0">
              <a:buNone/>
            </a:pPr>
            <a:endParaRPr lang="en-IN" dirty="0"/>
          </a:p>
          <a:p>
            <a:pPr marL="0" indent="0">
              <a:buNone/>
            </a:pPr>
            <a:endParaRPr lang="en-IN" dirty="0"/>
          </a:p>
        </p:txBody>
      </p:sp>
      <p:cxnSp>
        <p:nvCxnSpPr>
          <p:cNvPr id="5" name="Straight Connector 4"/>
          <p:cNvCxnSpPr/>
          <p:nvPr/>
        </p:nvCxnSpPr>
        <p:spPr>
          <a:xfrm>
            <a:off x="5663381" y="-117987"/>
            <a:ext cx="0" cy="7187381"/>
          </a:xfrm>
          <a:prstGeom prst="line">
            <a:avLst/>
          </a:prstGeom>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7492180" y="0"/>
            <a:ext cx="4699819" cy="7294305"/>
          </a:xfrm>
          <a:prstGeom prst="rect">
            <a:avLst/>
          </a:prstGeom>
          <a:noFill/>
        </p:spPr>
        <p:txBody>
          <a:bodyPr wrap="square">
            <a:spAutoFit/>
          </a:bodyPr>
          <a:lstStyle/>
          <a:p>
            <a:r>
              <a:rPr lang="en-IN" dirty="0"/>
              <a:t>#include&lt;iostream&gt;</a:t>
            </a:r>
            <a:endParaRPr lang="en-IN" dirty="0"/>
          </a:p>
          <a:p>
            <a:r>
              <a:rPr lang="en-IN" dirty="0"/>
              <a:t>using namespace std;</a:t>
            </a:r>
            <a:endParaRPr lang="en-IN" dirty="0"/>
          </a:p>
          <a:p>
            <a:r>
              <a:rPr lang="en-IN" dirty="0"/>
              <a:t>class boot{</a:t>
            </a:r>
            <a:endParaRPr lang="en-IN" dirty="0"/>
          </a:p>
          <a:p>
            <a:r>
              <a:rPr lang="en-IN" dirty="0"/>
              <a:t>    int m , n;</a:t>
            </a:r>
            <a:endParaRPr lang="en-IN" dirty="0"/>
          </a:p>
          <a:p>
            <a:r>
              <a:rPr lang="en-IN" dirty="0"/>
              <a:t>    public:</a:t>
            </a:r>
            <a:endParaRPr lang="en-IN" dirty="0"/>
          </a:p>
          <a:p>
            <a:r>
              <a:rPr lang="en-IN" dirty="0"/>
              <a:t>    boot(int </a:t>
            </a:r>
            <a:r>
              <a:rPr lang="en-IN" dirty="0" err="1"/>
              <a:t>x,int</a:t>
            </a:r>
            <a:r>
              <a:rPr lang="en-IN" dirty="0"/>
              <a:t> y)</a:t>
            </a:r>
            <a:endParaRPr lang="en-IN" dirty="0"/>
          </a:p>
          <a:p>
            <a:r>
              <a:rPr lang="en-IN" dirty="0"/>
              <a:t>    {</a:t>
            </a:r>
            <a:endParaRPr lang="en-IN" dirty="0"/>
          </a:p>
          <a:p>
            <a:r>
              <a:rPr lang="en-IN" dirty="0"/>
              <a:t>        m=x;</a:t>
            </a:r>
            <a:endParaRPr lang="en-IN" dirty="0"/>
          </a:p>
          <a:p>
            <a:r>
              <a:rPr lang="en-IN" dirty="0"/>
              <a:t>        n=y;</a:t>
            </a:r>
            <a:endParaRPr lang="en-IN" dirty="0"/>
          </a:p>
          <a:p>
            <a:r>
              <a:rPr lang="en-IN" dirty="0"/>
              <a:t>    }</a:t>
            </a:r>
            <a:endParaRPr lang="en-IN" dirty="0"/>
          </a:p>
          <a:p>
            <a:r>
              <a:rPr lang="en-IN" dirty="0"/>
              <a:t>void </a:t>
            </a:r>
            <a:r>
              <a:rPr lang="en-IN" dirty="0" err="1"/>
              <a:t>putdata</a:t>
            </a:r>
            <a:r>
              <a:rPr lang="en-IN" dirty="0"/>
              <a:t>(){</a:t>
            </a:r>
            <a:endParaRPr lang="en-IN" dirty="0"/>
          </a:p>
          <a:p>
            <a:r>
              <a:rPr lang="en-IN" dirty="0"/>
              <a:t>    cout&lt;&lt;"m="&lt;&lt;m&lt;&lt;"\n"&lt;&lt;"n="&lt;&lt;n;</a:t>
            </a:r>
            <a:endParaRPr lang="en-IN" dirty="0"/>
          </a:p>
          <a:p>
            <a:r>
              <a:rPr lang="en-IN" dirty="0"/>
              <a:t>}</a:t>
            </a:r>
            <a:endParaRPr lang="en-IN" dirty="0"/>
          </a:p>
          <a:p>
            <a:r>
              <a:rPr lang="en-IN" dirty="0"/>
              <a:t>};</a:t>
            </a:r>
            <a:endParaRPr lang="en-IN" dirty="0"/>
          </a:p>
          <a:p>
            <a:r>
              <a:rPr lang="en-IN" dirty="0"/>
              <a:t>int main()</a:t>
            </a:r>
            <a:endParaRPr lang="en-IN" dirty="0"/>
          </a:p>
          <a:p>
            <a:r>
              <a:rPr lang="en-IN" dirty="0"/>
              <a:t>{</a:t>
            </a:r>
            <a:endParaRPr lang="en-IN" dirty="0"/>
          </a:p>
          <a:p>
            <a:r>
              <a:rPr lang="en-IN" dirty="0"/>
              <a:t>    int </a:t>
            </a:r>
            <a:r>
              <a:rPr lang="en-IN" dirty="0" err="1"/>
              <a:t>f,g</a:t>
            </a:r>
            <a:r>
              <a:rPr lang="en-IN" dirty="0"/>
              <a:t>;</a:t>
            </a:r>
            <a:endParaRPr lang="en-IN" dirty="0"/>
          </a:p>
          <a:p>
            <a:r>
              <a:rPr lang="en-IN" dirty="0"/>
              <a:t>    cout&lt;&lt;"enter two numbers:";</a:t>
            </a:r>
            <a:endParaRPr lang="en-IN" dirty="0"/>
          </a:p>
          <a:p>
            <a:r>
              <a:rPr lang="en-IN" dirty="0"/>
              <a:t>    </a:t>
            </a:r>
            <a:r>
              <a:rPr lang="en-IN" dirty="0" err="1"/>
              <a:t>cin</a:t>
            </a:r>
            <a:r>
              <a:rPr lang="en-IN" dirty="0"/>
              <a:t>&gt;&gt;f; </a:t>
            </a:r>
            <a:endParaRPr lang="en-IN" dirty="0"/>
          </a:p>
          <a:p>
            <a:r>
              <a:rPr lang="en-IN" dirty="0"/>
              <a:t>    </a:t>
            </a:r>
            <a:r>
              <a:rPr lang="en-IN" dirty="0" err="1"/>
              <a:t>cin</a:t>
            </a:r>
            <a:r>
              <a:rPr lang="en-IN" dirty="0"/>
              <a:t>&gt;&gt;g;</a:t>
            </a:r>
            <a:endParaRPr lang="en-IN" dirty="0"/>
          </a:p>
          <a:p>
            <a:r>
              <a:rPr lang="en-IN" dirty="0"/>
              <a:t>    boot aa(</a:t>
            </a:r>
            <a:r>
              <a:rPr lang="en-IN" dirty="0" err="1"/>
              <a:t>f,g</a:t>
            </a:r>
            <a:r>
              <a:rPr lang="en-IN" dirty="0"/>
              <a:t>);</a:t>
            </a:r>
            <a:endParaRPr lang="en-IN" dirty="0"/>
          </a:p>
          <a:p>
            <a:r>
              <a:rPr lang="en-IN" dirty="0"/>
              <a:t>    </a:t>
            </a:r>
            <a:r>
              <a:rPr lang="en-IN" dirty="0" err="1"/>
              <a:t>aa.putdata</a:t>
            </a:r>
            <a:r>
              <a:rPr lang="en-IN" dirty="0"/>
              <a:t>();</a:t>
            </a:r>
            <a:endParaRPr lang="en-IN" dirty="0"/>
          </a:p>
          <a:p>
            <a:r>
              <a:rPr lang="en-IN" dirty="0"/>
              <a:t>    return 0;</a:t>
            </a:r>
            <a:endParaRPr lang="en-IN" dirty="0"/>
          </a:p>
          <a:p>
            <a:r>
              <a:rPr lang="en-IN" dirty="0"/>
              <a:t>    }</a:t>
            </a:r>
            <a:endParaRPr lang="en-IN" dirty="0"/>
          </a:p>
          <a:p>
            <a:endParaRPr lang="en-IN" dirty="0"/>
          </a:p>
          <a:p>
            <a:endParaRPr lang="en-IN" dirty="0"/>
          </a:p>
        </p:txBody>
      </p:sp>
      <p:sp>
        <p:nvSpPr>
          <p:cNvPr id="9" name="TextBox 8"/>
          <p:cNvSpPr txBox="1"/>
          <p:nvPr/>
        </p:nvSpPr>
        <p:spPr>
          <a:xfrm>
            <a:off x="2989006" y="0"/>
            <a:ext cx="5397909" cy="954107"/>
          </a:xfrm>
          <a:prstGeom prst="rect">
            <a:avLst/>
          </a:prstGeom>
          <a:noFill/>
        </p:spPr>
        <p:txBody>
          <a:bodyPr wrap="square" rtlCol="0">
            <a:spAutoFit/>
          </a:bodyPr>
          <a:lstStyle/>
          <a:p>
            <a:r>
              <a:rPr lang="en-US" sz="2800" b="1" dirty="0">
                <a:solidFill>
                  <a:srgbClr val="FF0000"/>
                </a:solidFill>
              </a:rPr>
              <a:t>Example of parametrized constructor</a:t>
            </a:r>
            <a:endParaRPr lang="en-IN" sz="2800" b="1"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25000" lnSpcReduction="20000"/>
          </a:bodyPr>
          <a:lstStyle/>
          <a:p>
            <a:pPr marL="0" indent="0">
              <a:buNone/>
            </a:pPr>
            <a:r>
              <a:rPr lang="en-IN" sz="9600" dirty="0"/>
              <a:t>#include &lt;iostream&gt;</a:t>
            </a:r>
            <a:endParaRPr lang="en-IN" sz="9600" dirty="0"/>
          </a:p>
          <a:p>
            <a:pPr marL="0" indent="0">
              <a:buNone/>
            </a:pPr>
            <a:r>
              <a:rPr lang="en-IN" sz="9600" dirty="0"/>
              <a:t>#include &lt;</a:t>
            </a:r>
            <a:r>
              <a:rPr lang="en-IN" sz="9600" dirty="0" err="1"/>
              <a:t>string.h</a:t>
            </a:r>
            <a:r>
              <a:rPr lang="en-IN" sz="9600" dirty="0"/>
              <a:t>&gt;</a:t>
            </a:r>
            <a:endParaRPr lang="en-IN" sz="9600" dirty="0"/>
          </a:p>
          <a:p>
            <a:pPr marL="0" indent="0">
              <a:buNone/>
            </a:pPr>
            <a:r>
              <a:rPr lang="en-IN" sz="9600" dirty="0"/>
              <a:t>using namespace std;</a:t>
            </a:r>
            <a:endParaRPr lang="en-IN" sz="9600" dirty="0"/>
          </a:p>
          <a:p>
            <a:pPr marL="0" indent="0">
              <a:buNone/>
            </a:pPr>
            <a:r>
              <a:rPr lang="en-IN" sz="9600" dirty="0"/>
              <a:t>class student {</a:t>
            </a:r>
            <a:endParaRPr lang="en-IN" sz="9600" dirty="0"/>
          </a:p>
          <a:p>
            <a:pPr marL="0" indent="0">
              <a:buNone/>
            </a:pPr>
            <a:r>
              <a:rPr lang="en-IN" sz="9600" dirty="0"/>
              <a:t>	int </a:t>
            </a:r>
            <a:r>
              <a:rPr lang="en-IN" sz="9600" dirty="0" err="1"/>
              <a:t>rno</a:t>
            </a:r>
            <a:r>
              <a:rPr lang="en-IN" sz="9600" dirty="0"/>
              <a:t>;</a:t>
            </a:r>
            <a:endParaRPr lang="en-IN" sz="9600" dirty="0"/>
          </a:p>
          <a:p>
            <a:pPr marL="0" indent="0">
              <a:buNone/>
            </a:pPr>
            <a:r>
              <a:rPr lang="en-IN" sz="9600" dirty="0"/>
              <a:t>	char name[50];</a:t>
            </a:r>
            <a:endParaRPr lang="en-IN" sz="9600" dirty="0"/>
          </a:p>
          <a:p>
            <a:pPr marL="0" indent="0">
              <a:buNone/>
            </a:pPr>
            <a:r>
              <a:rPr lang="en-IN" sz="9600" dirty="0"/>
              <a:t>	double fee;</a:t>
            </a:r>
            <a:endParaRPr lang="en-IN" sz="9600" dirty="0"/>
          </a:p>
          <a:p>
            <a:pPr marL="0" indent="0">
              <a:buNone/>
            </a:pPr>
            <a:r>
              <a:rPr lang="en-IN" sz="9600" dirty="0"/>
              <a:t>public:</a:t>
            </a:r>
            <a:endParaRPr lang="en-IN" sz="9600" dirty="0"/>
          </a:p>
          <a:p>
            <a:pPr marL="0" indent="0">
              <a:buNone/>
            </a:pPr>
            <a:r>
              <a:rPr lang="en-IN" sz="9600" dirty="0"/>
              <a:t>	student(int, char[], double);</a:t>
            </a:r>
            <a:endParaRPr lang="en-IN" sz="9600" dirty="0"/>
          </a:p>
          <a:p>
            <a:pPr marL="0" indent="0">
              <a:buNone/>
            </a:pPr>
            <a:r>
              <a:rPr lang="en-IN" sz="9600" dirty="0"/>
              <a:t>	void display();</a:t>
            </a:r>
            <a:endParaRPr lang="en-IN" sz="9600" dirty="0"/>
          </a:p>
          <a:p>
            <a:pPr marL="0" indent="0">
              <a:buNone/>
            </a:pPr>
            <a:r>
              <a:rPr lang="en-IN" sz="9600" dirty="0"/>
              <a:t>};</a:t>
            </a:r>
            <a:endParaRPr lang="en-IN" sz="9600" dirty="0"/>
          </a:p>
          <a:p>
            <a:pPr marL="0" indent="0">
              <a:buNone/>
            </a:pPr>
            <a:r>
              <a:rPr lang="en-IN" sz="9600" dirty="0">
                <a:solidFill>
                  <a:srgbClr val="FF0000"/>
                </a:solidFill>
              </a:rPr>
              <a:t>// parameterized constructor outside class</a:t>
            </a:r>
            <a:endParaRPr lang="en-IN" sz="9600" dirty="0">
              <a:solidFill>
                <a:srgbClr val="FF0000"/>
              </a:solidFill>
            </a:endParaRPr>
          </a:p>
          <a:p>
            <a:pPr marL="0" indent="0">
              <a:buNone/>
            </a:pPr>
            <a:r>
              <a:rPr lang="en-IN" sz="9600" dirty="0"/>
              <a:t>student::student(int no, char n[], double f)</a:t>
            </a:r>
            <a:endParaRPr lang="en-IN" sz="9600" dirty="0"/>
          </a:p>
          <a:p>
            <a:pPr marL="0" indent="0">
              <a:buNone/>
            </a:pPr>
            <a:r>
              <a:rPr lang="en-IN" sz="9600" dirty="0"/>
              <a:t>{</a:t>
            </a:r>
            <a:endParaRPr lang="en-IN" sz="9600" dirty="0"/>
          </a:p>
          <a:p>
            <a:pPr marL="0" indent="0">
              <a:buNone/>
            </a:pPr>
            <a:r>
              <a:rPr lang="en-IN" sz="9600" dirty="0"/>
              <a:t>	</a:t>
            </a:r>
            <a:r>
              <a:rPr lang="en-IN" sz="9600" dirty="0" err="1"/>
              <a:t>rno</a:t>
            </a:r>
            <a:r>
              <a:rPr lang="en-IN" sz="9600" dirty="0"/>
              <a:t> = no;</a:t>
            </a:r>
            <a:endParaRPr lang="en-IN" sz="9600" dirty="0"/>
          </a:p>
          <a:p>
            <a:pPr marL="0" indent="0">
              <a:buNone/>
            </a:pPr>
            <a:r>
              <a:rPr lang="en-IN" sz="9600" dirty="0"/>
              <a:t>	</a:t>
            </a:r>
            <a:r>
              <a:rPr lang="en-IN" sz="9600" dirty="0" err="1"/>
              <a:t>strcpy</a:t>
            </a:r>
            <a:r>
              <a:rPr lang="en-IN" sz="9600" dirty="0"/>
              <a:t>(name, n);</a:t>
            </a:r>
            <a:endParaRPr lang="en-IN" sz="9600" dirty="0"/>
          </a:p>
          <a:p>
            <a:pPr marL="0" indent="0">
              <a:buNone/>
            </a:pPr>
            <a:r>
              <a:rPr lang="en-IN" sz="9600" dirty="0"/>
              <a:t>	fee = f;</a:t>
            </a:r>
            <a:endParaRPr lang="en-IN" sz="9600" dirty="0"/>
          </a:p>
          <a:p>
            <a:pPr marL="0" indent="0">
              <a:buNone/>
            </a:pPr>
            <a:r>
              <a:rPr lang="en-IN" sz="9600" dirty="0"/>
              <a:t>}</a:t>
            </a:r>
            <a:endParaRPr lang="en-IN" sz="9600" dirty="0"/>
          </a:p>
          <a:p>
            <a:pPr marL="0" indent="0">
              <a:buNone/>
            </a:pPr>
            <a:endParaRPr lang="en-IN" dirty="0"/>
          </a:p>
        </p:txBody>
      </p:sp>
      <p:sp>
        <p:nvSpPr>
          <p:cNvPr id="4" name="TextBox 3"/>
          <p:cNvSpPr txBox="1"/>
          <p:nvPr/>
        </p:nvSpPr>
        <p:spPr>
          <a:xfrm>
            <a:off x="6007510" y="2989006"/>
            <a:ext cx="6459793" cy="3477875"/>
          </a:xfrm>
          <a:prstGeom prst="rect">
            <a:avLst/>
          </a:prstGeom>
          <a:noFill/>
        </p:spPr>
        <p:txBody>
          <a:bodyPr wrap="square" rtlCol="0">
            <a:spAutoFit/>
          </a:bodyPr>
          <a:lstStyle/>
          <a:p>
            <a:pPr marL="0" indent="0">
              <a:buNone/>
            </a:pPr>
            <a:r>
              <a:rPr lang="en-IN" sz="2000" dirty="0"/>
              <a:t>void student::display()</a:t>
            </a:r>
            <a:endParaRPr lang="en-IN" sz="2000" dirty="0"/>
          </a:p>
          <a:p>
            <a:pPr marL="0" indent="0">
              <a:buNone/>
            </a:pPr>
            <a:r>
              <a:rPr lang="en-IN" sz="2000" dirty="0"/>
              <a:t>{</a:t>
            </a:r>
            <a:endParaRPr lang="en-IN" sz="2000" dirty="0"/>
          </a:p>
          <a:p>
            <a:pPr marL="0" indent="0">
              <a:buNone/>
            </a:pPr>
            <a:r>
              <a:rPr lang="en-IN" sz="2000" dirty="0"/>
              <a:t>cout &lt;&lt; </a:t>
            </a:r>
            <a:r>
              <a:rPr lang="en-IN" sz="2000" dirty="0" err="1"/>
              <a:t>endl</a:t>
            </a:r>
            <a:r>
              <a:rPr lang="en-IN" sz="2000" dirty="0"/>
              <a:t> &lt;&lt; </a:t>
            </a:r>
            <a:r>
              <a:rPr lang="en-IN" sz="2000" dirty="0" err="1"/>
              <a:t>rno</a:t>
            </a:r>
            <a:r>
              <a:rPr lang="en-IN" sz="2000" dirty="0"/>
              <a:t> &lt;&lt; "\t" &lt;&lt; name &lt;&lt; "\t" &lt;&lt; fee;</a:t>
            </a:r>
            <a:endParaRPr lang="en-IN" sz="2000" dirty="0"/>
          </a:p>
          <a:p>
            <a:pPr marL="0" indent="0">
              <a:buNone/>
            </a:pPr>
            <a:r>
              <a:rPr lang="en-IN" sz="2000" dirty="0"/>
              <a:t>}</a:t>
            </a:r>
            <a:endParaRPr lang="en-IN" sz="2000" dirty="0"/>
          </a:p>
          <a:p>
            <a:pPr marL="0" indent="0">
              <a:buNone/>
            </a:pPr>
            <a:endParaRPr lang="en-IN" sz="2000" dirty="0"/>
          </a:p>
          <a:p>
            <a:pPr marL="0" indent="0">
              <a:buNone/>
            </a:pPr>
            <a:r>
              <a:rPr lang="en-IN" sz="2000" dirty="0"/>
              <a:t>int main()</a:t>
            </a:r>
            <a:endParaRPr lang="en-IN" sz="2000" dirty="0"/>
          </a:p>
          <a:p>
            <a:pPr marL="0" indent="0">
              <a:buNone/>
            </a:pPr>
            <a:r>
              <a:rPr lang="en-IN" sz="2000" dirty="0"/>
              <a:t>{</a:t>
            </a:r>
            <a:endParaRPr lang="en-IN" sz="2000" dirty="0"/>
          </a:p>
          <a:p>
            <a:pPr marL="0" indent="0">
              <a:buNone/>
            </a:pPr>
            <a:r>
              <a:rPr lang="en-IN" sz="2000" dirty="0"/>
              <a:t>	student s(1001, "Ram", 10000);</a:t>
            </a:r>
            <a:endParaRPr lang="en-IN" sz="2000" dirty="0"/>
          </a:p>
          <a:p>
            <a:pPr marL="0" indent="0">
              <a:buNone/>
            </a:pPr>
            <a:r>
              <a:rPr lang="en-IN" sz="2000" dirty="0"/>
              <a:t>	</a:t>
            </a:r>
            <a:r>
              <a:rPr lang="en-IN" sz="2000" dirty="0" err="1"/>
              <a:t>s.display</a:t>
            </a:r>
            <a:r>
              <a:rPr lang="en-IN" sz="2000" dirty="0"/>
              <a:t>();</a:t>
            </a:r>
            <a:endParaRPr lang="en-IN" sz="2000" dirty="0"/>
          </a:p>
          <a:p>
            <a:pPr marL="0" indent="0">
              <a:buNone/>
            </a:pPr>
            <a:r>
              <a:rPr lang="en-IN" sz="2000" dirty="0"/>
              <a:t>	return 0;</a:t>
            </a:r>
            <a:endParaRPr lang="en-IN" sz="2000" dirty="0"/>
          </a:p>
          <a:p>
            <a:pPr marL="0" indent="0">
              <a:buNone/>
            </a:pPr>
            <a:r>
              <a:rPr lang="en-IN" sz="2000" dirty="0"/>
              <a:t>}</a:t>
            </a:r>
            <a:endParaRPr lang="en-IN" sz="2000" dirty="0"/>
          </a:p>
        </p:txBody>
      </p:sp>
      <p:sp>
        <p:nvSpPr>
          <p:cNvPr id="5" name="TextBox 4"/>
          <p:cNvSpPr txBox="1"/>
          <p:nvPr/>
        </p:nvSpPr>
        <p:spPr>
          <a:xfrm>
            <a:off x="3706761" y="157316"/>
            <a:ext cx="9045678" cy="523220"/>
          </a:xfrm>
          <a:prstGeom prst="rect">
            <a:avLst/>
          </a:prstGeom>
          <a:noFill/>
        </p:spPr>
        <p:txBody>
          <a:bodyPr wrap="square" rtlCol="0">
            <a:spAutoFit/>
          </a:bodyPr>
          <a:lstStyle/>
          <a:p>
            <a:r>
              <a:rPr lang="en-US" sz="2800" b="1" i="0" dirty="0">
                <a:solidFill>
                  <a:srgbClr val="273239"/>
                </a:solidFill>
                <a:effectLst/>
                <a:highlight>
                  <a:srgbClr val="FFFFFF"/>
                </a:highlight>
              </a:rPr>
              <a:t>Defining Parameterized Constructor Outside the Class</a:t>
            </a:r>
            <a:r>
              <a:rPr lang="en-US" b="1" i="0" dirty="0">
                <a:solidFill>
                  <a:srgbClr val="273239"/>
                </a:solidFill>
                <a:effectLst/>
                <a:highlight>
                  <a:srgbClr val="FFFFFF"/>
                </a:highlight>
                <a:latin typeface="Nunito" pitchFamily="2" charset="0"/>
              </a:rPr>
              <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03510" cy="1002890"/>
          </a:xfrm>
        </p:spPr>
        <p:txBody>
          <a:bodyPr>
            <a:normAutofit/>
          </a:bodyPr>
          <a:lstStyle/>
          <a:p>
            <a:pPr algn="ctr"/>
            <a:r>
              <a:rPr lang="en-US" sz="4000" b="1" dirty="0"/>
              <a:t>Operators in C++ </a:t>
            </a:r>
            <a:endParaRPr lang="en-IN" sz="4000" b="1" dirty="0"/>
          </a:p>
        </p:txBody>
      </p:sp>
      <p:sp>
        <p:nvSpPr>
          <p:cNvPr id="3" name="Content Placeholder 2"/>
          <p:cNvSpPr>
            <a:spLocks noGrp="1"/>
          </p:cNvSpPr>
          <p:nvPr>
            <p:ph idx="1"/>
          </p:nvPr>
        </p:nvSpPr>
        <p:spPr>
          <a:xfrm>
            <a:off x="228600" y="747253"/>
            <a:ext cx="11747090" cy="5997676"/>
          </a:xfrm>
        </p:spPr>
        <p:txBody>
          <a:bodyPr>
            <a:normAutofit fontScale="92500" lnSpcReduction="20000"/>
          </a:bodyPr>
          <a:lstStyle/>
          <a:p>
            <a:pPr marL="514350" indent="-514350" algn="ctr">
              <a:buFont typeface="+mj-lt"/>
              <a:buAutoNum type="arabicPeriod"/>
            </a:pPr>
            <a:endParaRPr lang="en-US" b="1" i="0" dirty="0">
              <a:solidFill>
                <a:srgbClr val="FF0000"/>
              </a:solidFill>
              <a:effectLst/>
            </a:endParaRPr>
          </a:p>
          <a:p>
            <a:pPr marL="514350" indent="-514350" algn="ctr">
              <a:buFont typeface="+mj-lt"/>
              <a:buAutoNum type="arabicPeriod"/>
            </a:pPr>
            <a:r>
              <a:rPr lang="en-US" b="1" i="0" dirty="0">
                <a:solidFill>
                  <a:srgbClr val="FF0000"/>
                </a:solidFill>
                <a:effectLst/>
              </a:rPr>
              <a:t>SCOPE RESOLUTION </a:t>
            </a:r>
            <a:endParaRPr lang="en-US" b="1" i="0" dirty="0">
              <a:solidFill>
                <a:srgbClr val="FF0000"/>
              </a:solidFill>
              <a:effectLst/>
            </a:endParaRPr>
          </a:p>
          <a:p>
            <a:endParaRPr lang="en-US" b="0" i="0" dirty="0">
              <a:solidFill>
                <a:srgbClr val="333333"/>
              </a:solidFill>
              <a:effectLst/>
            </a:endParaRPr>
          </a:p>
          <a:p>
            <a:pPr>
              <a:lnSpc>
                <a:spcPct val="150000"/>
              </a:lnSpc>
            </a:pPr>
            <a:r>
              <a:rPr lang="en-US" b="0" i="0" dirty="0">
                <a:solidFill>
                  <a:srgbClr val="333333"/>
                </a:solidFill>
                <a:effectLst/>
              </a:rPr>
              <a:t>The scope resolution operator is used to reference the global variable or member function that is out of scope. Therefore, we use the scope resolution operator to access the hidden variable or function of a program. The operator is represented as the double colon (::) symbol.</a:t>
            </a:r>
            <a:endParaRPr lang="en-US" b="0" i="0" dirty="0">
              <a:solidFill>
                <a:srgbClr val="333333"/>
              </a:solidFill>
              <a:effectLst/>
            </a:endParaRPr>
          </a:p>
          <a:p>
            <a:pPr algn="just"/>
            <a:endParaRPr lang="en-US" b="1" dirty="0">
              <a:solidFill>
                <a:schemeClr val="accent1">
                  <a:lumMod val="75000"/>
                </a:schemeClr>
              </a:solidFill>
            </a:endParaRPr>
          </a:p>
          <a:p>
            <a:pPr algn="just"/>
            <a:r>
              <a:rPr lang="en-US" b="1" i="0" dirty="0">
                <a:solidFill>
                  <a:schemeClr val="accent1">
                    <a:lumMod val="75000"/>
                  </a:schemeClr>
                </a:solidFill>
                <a:effectLst/>
              </a:rPr>
              <a:t>Uses of the scope resolution Operator</a:t>
            </a:r>
            <a:endParaRPr lang="en-US" b="1" i="0" dirty="0">
              <a:solidFill>
                <a:schemeClr val="accent1">
                  <a:lumMod val="75000"/>
                </a:schemeClr>
              </a:solidFill>
              <a:effectLst/>
            </a:endParaRPr>
          </a:p>
          <a:p>
            <a:pPr algn="just">
              <a:buFont typeface="+mj-lt"/>
              <a:buAutoNum type="arabicPeriod"/>
            </a:pPr>
            <a:r>
              <a:rPr lang="en-US" b="0" i="0" dirty="0">
                <a:solidFill>
                  <a:srgbClr val="000000"/>
                </a:solidFill>
                <a:effectLst/>
              </a:rPr>
              <a:t>It is used to access the hidden variables or member functions of a program.</a:t>
            </a:r>
            <a:endParaRPr lang="en-US" b="0" i="0" dirty="0">
              <a:solidFill>
                <a:srgbClr val="000000"/>
              </a:solidFill>
              <a:effectLst/>
            </a:endParaRPr>
          </a:p>
          <a:p>
            <a:pPr algn="just">
              <a:buFont typeface="+mj-lt"/>
              <a:buAutoNum type="arabicPeriod"/>
            </a:pPr>
            <a:r>
              <a:rPr lang="en-US" b="0" i="0" dirty="0">
                <a:solidFill>
                  <a:srgbClr val="000000"/>
                </a:solidFill>
                <a:effectLst/>
              </a:rPr>
              <a:t>It defines the member function outside of the class using the scope resolution.</a:t>
            </a:r>
            <a:endParaRPr lang="en-US" b="0" i="0" dirty="0">
              <a:solidFill>
                <a:srgbClr val="000000"/>
              </a:solidFill>
              <a:effectLst/>
            </a:endParaRPr>
          </a:p>
          <a:p>
            <a:pPr algn="just">
              <a:buFont typeface="+mj-lt"/>
              <a:buAutoNum type="arabicPeriod"/>
            </a:pPr>
            <a:r>
              <a:rPr lang="en-US" b="0" i="0" dirty="0">
                <a:solidFill>
                  <a:srgbClr val="000000"/>
                </a:solidFill>
                <a:effectLst/>
              </a:rPr>
              <a:t>It is used to access the </a:t>
            </a:r>
            <a:r>
              <a:rPr lang="en-US" b="0" i="0" dirty="0">
                <a:solidFill>
                  <a:schemeClr val="accent1">
                    <a:lumMod val="75000"/>
                  </a:schemeClr>
                </a:solidFill>
                <a:effectLst/>
                <a:highlight>
                  <a:srgbClr val="FFFF00"/>
                </a:highlight>
              </a:rPr>
              <a:t>static variable </a:t>
            </a:r>
            <a:r>
              <a:rPr lang="en-US" b="0" i="0" dirty="0">
                <a:solidFill>
                  <a:srgbClr val="000000"/>
                </a:solidFill>
                <a:effectLst/>
              </a:rPr>
              <a:t>and static function of a class.</a:t>
            </a:r>
            <a:endParaRPr lang="en-US" b="0" i="0" dirty="0">
              <a:solidFill>
                <a:srgbClr val="000000"/>
              </a:solidFill>
              <a:effectLst/>
            </a:endParaRPr>
          </a:p>
          <a:p>
            <a:pPr algn="just">
              <a:buFont typeface="+mj-lt"/>
              <a:buAutoNum type="arabicPeriod"/>
            </a:pPr>
            <a:r>
              <a:rPr lang="en-US" b="0" i="0" dirty="0">
                <a:solidFill>
                  <a:srgbClr val="000000"/>
                </a:solidFill>
                <a:effectLst/>
              </a:rPr>
              <a:t>The scope resolution operator is used to override function in the Inheritance.</a:t>
            </a:r>
            <a:endParaRPr lang="en-US" b="0" i="0" dirty="0">
              <a:solidFill>
                <a:srgbClr val="000000"/>
              </a:solidFill>
              <a:effectLst/>
            </a:endParaRPr>
          </a:p>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14400"/>
            <a:ext cx="9525359" cy="6164826"/>
          </a:xfrm>
        </p:spPr>
        <p:txBody>
          <a:bodyPr>
            <a:normAutofit/>
          </a:bodyPr>
          <a:lstStyle/>
          <a:p>
            <a:pPr marL="0" indent="0" algn="ctr">
              <a:buNone/>
            </a:pPr>
            <a:r>
              <a:rPr lang="en-IN" sz="23900" dirty="0">
                <a:solidFill>
                  <a:srgbClr val="FF0000"/>
                </a:solidFill>
                <a:highlight>
                  <a:srgbClr val="FFFF00"/>
                </a:highlight>
              </a:rPr>
              <a:t>QUIZ</a:t>
            </a:r>
            <a:endParaRPr lang="en-IN" sz="23900" dirty="0">
              <a:solidFill>
                <a:srgbClr val="FF0000"/>
              </a:solidFill>
              <a:highlight>
                <a:srgbClr val="FFFF00"/>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764594"/>
          </a:xfrm>
        </p:spPr>
        <p:txBody>
          <a:bodyPr>
            <a:normAutofit fontScale="92500" lnSpcReduction="10000"/>
          </a:bodyPr>
          <a:lstStyle/>
          <a:p>
            <a:pPr marL="0" indent="0">
              <a:buNone/>
            </a:pPr>
            <a:r>
              <a:rPr lang="en-US" sz="2400" dirty="0"/>
              <a:t>Q1 . </a:t>
            </a:r>
            <a:r>
              <a:rPr lang="en-US" sz="2400" b="1" dirty="0"/>
              <a:t>Which of the followings is/are automatically added to every class, if we do not write our own.</a:t>
            </a:r>
            <a:endParaRPr lang="en-US" sz="2400" b="1" dirty="0"/>
          </a:p>
          <a:p>
            <a:pPr marL="457200" indent="-457200">
              <a:buFont typeface="+mj-lt"/>
              <a:buAutoNum type="alphaLcParenR"/>
            </a:pPr>
            <a:r>
              <a:rPr lang="en-US" sz="2400" dirty="0"/>
              <a:t>Copy Constructor</a:t>
            </a:r>
            <a:endParaRPr lang="en-US" sz="2400" dirty="0"/>
          </a:p>
          <a:p>
            <a:pPr marL="457200" indent="-457200">
              <a:buFont typeface="+mj-lt"/>
              <a:buAutoNum type="alphaLcParenR"/>
            </a:pPr>
            <a:r>
              <a:rPr lang="en-US" sz="2400" dirty="0"/>
              <a:t>Assignment Operator</a:t>
            </a:r>
            <a:endParaRPr lang="en-US" sz="2400" dirty="0"/>
          </a:p>
          <a:p>
            <a:pPr marL="457200" indent="-457200">
              <a:buFont typeface="+mj-lt"/>
              <a:buAutoNum type="alphaLcParenR"/>
            </a:pPr>
            <a:r>
              <a:rPr lang="en-US" sz="2400" dirty="0"/>
              <a:t>A constructor without any parameter</a:t>
            </a:r>
            <a:endParaRPr lang="en-US" sz="2400" dirty="0"/>
          </a:p>
          <a:p>
            <a:pPr marL="457200" indent="-457200">
              <a:buFont typeface="+mj-lt"/>
              <a:buAutoNum type="alphaLcParenR"/>
            </a:pPr>
            <a:r>
              <a:rPr lang="en-US" sz="2400" dirty="0"/>
              <a:t>All of the above</a:t>
            </a:r>
            <a:endParaRPr lang="en-US" sz="2400" dirty="0"/>
          </a:p>
          <a:p>
            <a:pPr marL="457200" indent="-457200">
              <a:buFont typeface="+mj-lt"/>
              <a:buAutoNum type="alphaLcParenR"/>
            </a:pPr>
            <a:endParaRPr lang="en-US" sz="2400" dirty="0"/>
          </a:p>
          <a:p>
            <a:pPr marL="0" indent="0">
              <a:buNone/>
            </a:pPr>
            <a:r>
              <a:rPr lang="en-US" sz="2400" b="1" dirty="0"/>
              <a:t>Q2. What will be the output??</a:t>
            </a:r>
            <a:endParaRPr lang="en-US" sz="2400" b="1" dirty="0"/>
          </a:p>
          <a:p>
            <a:pPr marL="0" indent="0">
              <a:buNone/>
            </a:pPr>
            <a:r>
              <a:rPr lang="en-US" sz="2400" dirty="0"/>
              <a:t>#include &lt;iostream&gt;</a:t>
            </a:r>
            <a:endParaRPr lang="en-US" sz="2400" dirty="0"/>
          </a:p>
          <a:p>
            <a:pPr marL="0" indent="0">
              <a:buNone/>
            </a:pPr>
            <a:r>
              <a:rPr lang="en-US" sz="2400" dirty="0"/>
              <a:t>using namespace std;</a:t>
            </a:r>
            <a:endParaRPr lang="en-US" sz="2400" dirty="0"/>
          </a:p>
          <a:p>
            <a:pPr marL="0" indent="0">
              <a:buNone/>
            </a:pPr>
            <a:r>
              <a:rPr lang="en-US" sz="2400" dirty="0"/>
              <a:t> class Point {</a:t>
            </a:r>
            <a:endParaRPr lang="en-US" sz="2400" dirty="0"/>
          </a:p>
          <a:p>
            <a:pPr marL="0" indent="0">
              <a:buNone/>
            </a:pPr>
            <a:r>
              <a:rPr lang="en-US" sz="2400" dirty="0"/>
              <a:t>    Point() { cout &lt;&lt; "Constructor called"; }</a:t>
            </a:r>
            <a:endParaRPr lang="en-US" sz="2400" dirty="0"/>
          </a:p>
          <a:p>
            <a:pPr marL="0" indent="0">
              <a:buNone/>
            </a:pPr>
            <a:r>
              <a:rPr lang="en-US" sz="2400" dirty="0"/>
              <a:t>};</a:t>
            </a:r>
            <a:endParaRPr lang="en-US" sz="2400" dirty="0"/>
          </a:p>
          <a:p>
            <a:pPr marL="0" indent="0">
              <a:buNone/>
            </a:pPr>
            <a:r>
              <a:rPr lang="en-US" sz="2400" dirty="0"/>
              <a:t> int main()</a:t>
            </a:r>
            <a:endParaRPr lang="en-US" sz="2400" dirty="0"/>
          </a:p>
          <a:p>
            <a:pPr marL="0" indent="0">
              <a:buNone/>
            </a:pPr>
            <a:r>
              <a:rPr lang="en-US" sz="2400" dirty="0"/>
              <a:t>{</a:t>
            </a:r>
            <a:endParaRPr lang="en-US" sz="2400" dirty="0"/>
          </a:p>
          <a:p>
            <a:pPr marL="0" indent="0">
              <a:buNone/>
            </a:pPr>
            <a:r>
              <a:rPr lang="en-US" sz="2400" dirty="0"/>
              <a:t>    Point t1;</a:t>
            </a:r>
            <a:endParaRPr lang="en-US" sz="2400" dirty="0"/>
          </a:p>
          <a:p>
            <a:pPr marL="0" indent="0">
              <a:buNone/>
            </a:pPr>
            <a:r>
              <a:rPr lang="en-US" sz="2400" dirty="0"/>
              <a:t>    return 0;</a:t>
            </a:r>
            <a:endParaRPr lang="en-US" sz="2400" dirty="0"/>
          </a:p>
          <a:p>
            <a:pPr marL="0" indent="0">
              <a:buNone/>
            </a:pPr>
            <a:endParaRPr lang="en-US" sz="2400" dirty="0"/>
          </a:p>
          <a:p>
            <a:pPr marL="457200" indent="-457200">
              <a:buFont typeface="+mj-lt"/>
              <a:buAutoNum type="alphaLcParenR"/>
            </a:pPr>
            <a:endParaRPr lang="en-US" sz="2400" dirty="0"/>
          </a:p>
          <a:p>
            <a:pPr marL="0" indent="0">
              <a:buNone/>
            </a:pPr>
            <a:endParaRPr lang="en-US" sz="2400" dirty="0"/>
          </a:p>
          <a:p>
            <a:endParaRPr lang="en-IN" dirty="0"/>
          </a:p>
        </p:txBody>
      </p:sp>
      <p:sp>
        <p:nvSpPr>
          <p:cNvPr id="6" name="TextBox 5"/>
          <p:cNvSpPr txBox="1"/>
          <p:nvPr/>
        </p:nvSpPr>
        <p:spPr>
          <a:xfrm>
            <a:off x="4630994" y="5221491"/>
            <a:ext cx="5840361" cy="2123658"/>
          </a:xfrm>
          <a:prstGeom prst="rect">
            <a:avLst/>
          </a:prstGeom>
          <a:noFill/>
        </p:spPr>
        <p:txBody>
          <a:bodyPr wrap="square" rtlCol="0">
            <a:spAutoFit/>
          </a:bodyPr>
          <a:lstStyle/>
          <a:p>
            <a:pPr algn="l" fontAlgn="base"/>
            <a:r>
              <a:rPr lang="en-IN" sz="2400" b="1" i="0" dirty="0">
                <a:solidFill>
                  <a:srgbClr val="273239"/>
                </a:solidFill>
                <a:effectLst/>
                <a:highlight>
                  <a:srgbClr val="FFFFFF"/>
                </a:highlight>
              </a:rPr>
              <a:t>A) </a:t>
            </a:r>
            <a:r>
              <a:rPr lang="en-IN" sz="2400" dirty="0">
                <a:solidFill>
                  <a:srgbClr val="273239"/>
                </a:solidFill>
                <a:highlight>
                  <a:srgbClr val="FFFFFF"/>
                </a:highlight>
              </a:rPr>
              <a:t> </a:t>
            </a:r>
            <a:r>
              <a:rPr lang="en-IN" sz="2400" b="0" i="0" dirty="0">
                <a:solidFill>
                  <a:srgbClr val="273239"/>
                </a:solidFill>
                <a:effectLst/>
                <a:highlight>
                  <a:srgbClr val="FFFFFF"/>
                </a:highlight>
              </a:rPr>
              <a:t>Runtime Error</a:t>
            </a:r>
            <a:endParaRPr lang="en-IN" sz="2400" b="0" i="0" dirty="0">
              <a:solidFill>
                <a:srgbClr val="273239"/>
              </a:solidFill>
              <a:effectLst/>
              <a:highlight>
                <a:srgbClr val="FFFFFF"/>
              </a:highlight>
            </a:endParaRPr>
          </a:p>
          <a:p>
            <a:pPr algn="l" fontAlgn="base"/>
            <a:r>
              <a:rPr lang="en-IN" sz="2400" b="1" i="0" dirty="0">
                <a:solidFill>
                  <a:srgbClr val="273239"/>
                </a:solidFill>
                <a:effectLst/>
                <a:highlight>
                  <a:srgbClr val="FFFFFF"/>
                </a:highlight>
              </a:rPr>
              <a:t>(B)</a:t>
            </a:r>
            <a:r>
              <a:rPr lang="en-US" sz="2400" b="0" i="0" dirty="0">
                <a:solidFill>
                  <a:srgbClr val="273239"/>
                </a:solidFill>
                <a:effectLst/>
                <a:highlight>
                  <a:srgbClr val="FFFFFF"/>
                </a:highlight>
              </a:rPr>
              <a:t>  None of these</a:t>
            </a:r>
            <a:endParaRPr lang="en-US" sz="2400" b="0" i="0" dirty="0">
              <a:solidFill>
                <a:srgbClr val="273239"/>
              </a:solidFill>
              <a:effectLst/>
              <a:highlight>
                <a:srgbClr val="FFFFFF"/>
              </a:highlight>
            </a:endParaRPr>
          </a:p>
          <a:p>
            <a:pPr algn="l" fontAlgn="base"/>
            <a:r>
              <a:rPr lang="en-US" sz="2400" b="1" i="0" dirty="0">
                <a:solidFill>
                  <a:srgbClr val="273239"/>
                </a:solidFill>
                <a:effectLst/>
                <a:highlight>
                  <a:srgbClr val="FFFFFF"/>
                </a:highlight>
              </a:rPr>
              <a:t>(C)  </a:t>
            </a:r>
            <a:r>
              <a:rPr lang="en-US" sz="2400" b="0" i="0" dirty="0">
                <a:solidFill>
                  <a:srgbClr val="273239"/>
                </a:solidFill>
                <a:effectLst/>
                <a:highlight>
                  <a:srgbClr val="FFFFFF"/>
                </a:highlight>
              </a:rPr>
              <a:t>Constructor called</a:t>
            </a:r>
            <a:endParaRPr lang="en-US" sz="2400" b="0" i="0" dirty="0">
              <a:solidFill>
                <a:srgbClr val="273239"/>
              </a:solidFill>
              <a:effectLst/>
              <a:highlight>
                <a:srgbClr val="FFFFFF"/>
              </a:highlight>
            </a:endParaRPr>
          </a:p>
          <a:p>
            <a:pPr algn="l" fontAlgn="base"/>
            <a:r>
              <a:rPr lang="en-US" sz="2400" b="1" i="0" dirty="0">
                <a:solidFill>
                  <a:srgbClr val="273239"/>
                </a:solidFill>
                <a:effectLst/>
                <a:highlight>
                  <a:srgbClr val="FFFFFF"/>
                </a:highlight>
              </a:rPr>
              <a:t>(D)  </a:t>
            </a:r>
            <a:r>
              <a:rPr lang="en-US" sz="2400" b="0" i="0" dirty="0">
                <a:solidFill>
                  <a:srgbClr val="273239"/>
                </a:solidFill>
                <a:effectLst/>
                <a:highlight>
                  <a:srgbClr val="FFFFFF"/>
                </a:highlight>
              </a:rPr>
              <a:t>Compiler Error</a:t>
            </a:r>
            <a:endParaRPr lang="en-US" sz="2400" b="0" i="0" dirty="0">
              <a:solidFill>
                <a:srgbClr val="273239"/>
              </a:solidFill>
              <a:effectLst/>
              <a:highlight>
                <a:srgbClr val="FFFFFF"/>
              </a:highlight>
            </a:endParaRPr>
          </a:p>
          <a:p>
            <a:pPr algn="l" fontAlgn="base"/>
            <a:endParaRPr lang="en-IN" b="0" i="0" dirty="0">
              <a:solidFill>
                <a:srgbClr val="273239"/>
              </a:solidFill>
              <a:effectLst/>
              <a:highlight>
                <a:srgbClr val="FFFFFF"/>
              </a:highlight>
              <a:latin typeface="Roboto" panose="02000000000000000000" pitchFamily="2" charset="0"/>
            </a:endParaRPr>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813" y="117986"/>
            <a:ext cx="11690555" cy="6597445"/>
          </a:xfrm>
        </p:spPr>
        <p:txBody>
          <a:bodyPr>
            <a:normAutofit fontScale="92500" lnSpcReduction="10000"/>
          </a:bodyPr>
          <a:lstStyle/>
          <a:p>
            <a:pPr marL="0" indent="0">
              <a:buNone/>
            </a:pPr>
            <a:r>
              <a:rPr lang="en-IN" b="1" dirty="0"/>
              <a:t>Q3. What will be the output?</a:t>
            </a:r>
            <a:endParaRPr lang="en-IN" b="1" dirty="0"/>
          </a:p>
          <a:p>
            <a:pPr marL="0" indent="0">
              <a:buNone/>
            </a:pPr>
            <a:r>
              <a:rPr lang="en-IN" sz="2400" dirty="0"/>
              <a:t>#include&lt;iostream&gt; </a:t>
            </a:r>
            <a:endParaRPr lang="en-IN" sz="2400" dirty="0"/>
          </a:p>
          <a:p>
            <a:pPr marL="0" indent="0">
              <a:buNone/>
            </a:pPr>
            <a:r>
              <a:rPr lang="en-IN" sz="2400" dirty="0"/>
              <a:t>using namespace std; </a:t>
            </a:r>
            <a:endParaRPr lang="en-IN" sz="2400" dirty="0"/>
          </a:p>
          <a:p>
            <a:pPr marL="0" indent="0">
              <a:buNone/>
            </a:pPr>
            <a:r>
              <a:rPr lang="en-IN" sz="2400" dirty="0"/>
              <a:t>class Point { </a:t>
            </a:r>
            <a:endParaRPr lang="en-IN" sz="2400" dirty="0"/>
          </a:p>
          <a:p>
            <a:pPr marL="0" indent="0">
              <a:buNone/>
            </a:pPr>
            <a:r>
              <a:rPr lang="en-IN" sz="2400" dirty="0"/>
              <a:t>public: </a:t>
            </a:r>
            <a:endParaRPr lang="en-IN" sz="2400" dirty="0"/>
          </a:p>
          <a:p>
            <a:pPr marL="0" indent="0">
              <a:buNone/>
            </a:pPr>
            <a:r>
              <a:rPr lang="en-IN" sz="2400" dirty="0"/>
              <a:t>    Point() { cout &lt;&lt; "Constructor called"; } </a:t>
            </a:r>
            <a:endParaRPr lang="en-IN" sz="2400" dirty="0"/>
          </a:p>
          <a:p>
            <a:pPr marL="0" indent="0">
              <a:buNone/>
            </a:pPr>
            <a:r>
              <a:rPr lang="en-IN" sz="2400" dirty="0"/>
              <a:t>}; </a:t>
            </a:r>
            <a:endParaRPr lang="en-IN" sz="2400" dirty="0"/>
          </a:p>
          <a:p>
            <a:pPr marL="0" indent="0">
              <a:buNone/>
            </a:pPr>
            <a:r>
              <a:rPr lang="en-IN" sz="2400" dirty="0"/>
              <a:t>  int main() </a:t>
            </a:r>
            <a:endParaRPr lang="en-IN" sz="2400" dirty="0"/>
          </a:p>
          <a:p>
            <a:pPr marL="0" indent="0">
              <a:buNone/>
            </a:pPr>
            <a:r>
              <a:rPr lang="en-IN" sz="2400" dirty="0"/>
              <a:t>{ </a:t>
            </a:r>
            <a:endParaRPr lang="en-IN" sz="2400" dirty="0"/>
          </a:p>
          <a:p>
            <a:pPr marL="0" indent="0">
              <a:buNone/>
            </a:pPr>
            <a:r>
              <a:rPr lang="en-IN" sz="2400" dirty="0"/>
              <a:t>   Point t1, *t2; </a:t>
            </a:r>
            <a:endParaRPr lang="en-IN" sz="2400" dirty="0"/>
          </a:p>
          <a:p>
            <a:pPr marL="0" indent="0">
              <a:buNone/>
            </a:pPr>
            <a:r>
              <a:rPr lang="en-IN" sz="2400" dirty="0"/>
              <a:t>   return 0; </a:t>
            </a:r>
            <a:endParaRPr lang="en-IN" sz="2400" dirty="0"/>
          </a:p>
          <a:p>
            <a:pPr marL="0" indent="0">
              <a:buNone/>
            </a:pPr>
            <a:r>
              <a:rPr lang="en-IN" sz="2400" dirty="0"/>
              <a:t>} </a:t>
            </a:r>
            <a:endParaRPr lang="en-IN" sz="2400" dirty="0"/>
          </a:p>
          <a:p>
            <a:pPr marL="0" indent="0">
              <a:buNone/>
            </a:pPr>
            <a:r>
              <a:rPr lang="en-IN" sz="2400" dirty="0"/>
              <a:t>(A) Compiler Error</a:t>
            </a:r>
            <a:endParaRPr lang="en-IN" sz="2400" dirty="0"/>
          </a:p>
          <a:p>
            <a:pPr marL="0" indent="0">
              <a:buNone/>
            </a:pPr>
            <a:r>
              <a:rPr lang="en-IN" sz="2400" dirty="0"/>
              <a:t>(B) Constructor called</a:t>
            </a:r>
            <a:endParaRPr lang="en-IN" sz="2400" dirty="0"/>
          </a:p>
          <a:p>
            <a:pPr marL="0" indent="0">
              <a:buNone/>
            </a:pPr>
            <a:r>
              <a:rPr lang="en-IN" sz="2400" dirty="0"/>
              <a:t>Constructor called</a:t>
            </a:r>
            <a:endParaRPr lang="en-IN" sz="2400" dirty="0"/>
          </a:p>
          <a:p>
            <a:pPr marL="0" indent="0">
              <a:buNone/>
            </a:pPr>
            <a:r>
              <a:rPr lang="en-IN" sz="2400" dirty="0"/>
              <a:t>(C) Constructor called</a:t>
            </a:r>
            <a:endParaRPr lang="en-IN"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25" y="0"/>
            <a:ext cx="12024851" cy="6779342"/>
          </a:xfrm>
        </p:spPr>
        <p:txBody>
          <a:bodyPr>
            <a:normAutofit fontScale="70000" lnSpcReduction="20000"/>
          </a:bodyPr>
          <a:lstStyle/>
          <a:p>
            <a:pPr marL="0" indent="0">
              <a:buNone/>
            </a:pPr>
            <a:r>
              <a:rPr lang="en-IN" sz="4000" b="1" dirty="0"/>
              <a:t>Q4. What will be the output</a:t>
            </a:r>
            <a:r>
              <a:rPr lang="en-IN" dirty="0"/>
              <a:t>?</a:t>
            </a:r>
            <a:endParaRPr lang="en-IN" dirty="0"/>
          </a:p>
          <a:p>
            <a:pPr marL="0" indent="0">
              <a:buNone/>
            </a:pPr>
            <a:r>
              <a:rPr lang="en-IN" dirty="0"/>
              <a:t>#include&lt;iostream&gt; </a:t>
            </a:r>
            <a:endParaRPr lang="en-IN" dirty="0"/>
          </a:p>
          <a:p>
            <a:pPr marL="0" indent="0">
              <a:buNone/>
            </a:pPr>
            <a:r>
              <a:rPr lang="en-IN" dirty="0"/>
              <a:t>using namespace std; </a:t>
            </a:r>
            <a:endParaRPr lang="en-IN" dirty="0"/>
          </a:p>
          <a:p>
            <a:pPr marL="0" indent="0">
              <a:buNone/>
            </a:pPr>
            <a:r>
              <a:rPr lang="en-IN" dirty="0"/>
              <a:t>  class Point { </a:t>
            </a:r>
            <a:endParaRPr lang="en-IN" dirty="0"/>
          </a:p>
          <a:p>
            <a:pPr marL="0" indent="0">
              <a:buNone/>
            </a:pPr>
            <a:r>
              <a:rPr lang="en-IN" dirty="0"/>
              <a:t>public: </a:t>
            </a:r>
            <a:endParaRPr lang="en-IN" dirty="0"/>
          </a:p>
          <a:p>
            <a:pPr marL="0" indent="0">
              <a:buNone/>
            </a:pPr>
            <a:r>
              <a:rPr lang="en-IN" dirty="0"/>
              <a:t>    Point() { cout &lt;&lt; "Normal Constructor called\n"; } </a:t>
            </a:r>
            <a:endParaRPr lang="en-IN" dirty="0"/>
          </a:p>
          <a:p>
            <a:pPr marL="0" indent="0">
              <a:buNone/>
            </a:pPr>
            <a:r>
              <a:rPr lang="en-IN" dirty="0"/>
              <a:t>    Point(</a:t>
            </a:r>
            <a:r>
              <a:rPr lang="en-IN" dirty="0" err="1"/>
              <a:t>const</a:t>
            </a:r>
            <a:r>
              <a:rPr lang="en-IN" dirty="0"/>
              <a:t> Point &amp;t) { cout &lt;&lt; "Copy constructor called\n"; } </a:t>
            </a:r>
            <a:endParaRPr lang="en-IN" dirty="0"/>
          </a:p>
          <a:p>
            <a:pPr marL="0" indent="0">
              <a:buNone/>
            </a:pPr>
            <a:r>
              <a:rPr lang="en-IN" dirty="0"/>
              <a:t>}; </a:t>
            </a:r>
            <a:endParaRPr lang="en-IN" dirty="0"/>
          </a:p>
          <a:p>
            <a:pPr marL="0" indent="0">
              <a:buNone/>
            </a:pPr>
            <a:r>
              <a:rPr lang="en-IN" dirty="0"/>
              <a:t>  </a:t>
            </a:r>
            <a:endParaRPr lang="en-IN" dirty="0"/>
          </a:p>
          <a:p>
            <a:pPr marL="0" indent="0">
              <a:buNone/>
            </a:pPr>
            <a:r>
              <a:rPr lang="en-IN" dirty="0"/>
              <a:t>int main() </a:t>
            </a:r>
            <a:endParaRPr lang="en-IN" dirty="0"/>
          </a:p>
          <a:p>
            <a:pPr marL="0" indent="0">
              <a:buNone/>
            </a:pPr>
            <a:r>
              <a:rPr lang="en-IN" dirty="0"/>
              <a:t>{ </a:t>
            </a:r>
            <a:endParaRPr lang="en-IN" dirty="0"/>
          </a:p>
          <a:p>
            <a:pPr marL="0" indent="0">
              <a:buNone/>
            </a:pPr>
            <a:r>
              <a:rPr lang="en-IN" dirty="0"/>
              <a:t>   Point *t1, *t2; </a:t>
            </a:r>
            <a:endParaRPr lang="en-IN" dirty="0"/>
          </a:p>
          <a:p>
            <a:pPr marL="0" indent="0">
              <a:buNone/>
            </a:pPr>
            <a:r>
              <a:rPr lang="en-IN" dirty="0"/>
              <a:t>   t1 = new Point(); </a:t>
            </a:r>
            <a:endParaRPr lang="en-IN" dirty="0"/>
          </a:p>
          <a:p>
            <a:pPr marL="0" indent="0">
              <a:buNone/>
            </a:pPr>
            <a:r>
              <a:rPr lang="en-IN" dirty="0"/>
              <a:t>   t2 = new Point(*t1); </a:t>
            </a:r>
            <a:endParaRPr lang="en-IN" dirty="0"/>
          </a:p>
          <a:p>
            <a:pPr marL="0" indent="0">
              <a:buNone/>
            </a:pPr>
            <a:r>
              <a:rPr lang="en-IN" dirty="0"/>
              <a:t>   Point t3 = *t1; </a:t>
            </a:r>
            <a:endParaRPr lang="en-IN" dirty="0"/>
          </a:p>
          <a:p>
            <a:pPr marL="0" indent="0">
              <a:buNone/>
            </a:pPr>
            <a:r>
              <a:rPr lang="en-IN" dirty="0"/>
              <a:t>   Point t4; </a:t>
            </a:r>
            <a:endParaRPr lang="en-IN" dirty="0"/>
          </a:p>
          <a:p>
            <a:pPr marL="0" indent="0">
              <a:buNone/>
            </a:pPr>
            <a:r>
              <a:rPr lang="en-IN" dirty="0"/>
              <a:t>   t4 = t3; </a:t>
            </a:r>
            <a:endParaRPr lang="en-IN" dirty="0"/>
          </a:p>
          <a:p>
            <a:pPr marL="0" indent="0">
              <a:buNone/>
            </a:pPr>
            <a:r>
              <a:rPr lang="en-IN" dirty="0"/>
              <a:t>   return 0; </a:t>
            </a:r>
            <a:endParaRPr lang="en-IN" dirty="0"/>
          </a:p>
          <a:p>
            <a:pPr marL="0" indent="0">
              <a:buNone/>
            </a:pPr>
            <a:r>
              <a:rPr lang="en-IN" dirty="0"/>
              <a:t>} </a:t>
            </a:r>
            <a:endParaRPr lang="en-IN" dirty="0"/>
          </a:p>
        </p:txBody>
      </p:sp>
      <p:sp>
        <p:nvSpPr>
          <p:cNvPr id="4" name="TextBox 3"/>
          <p:cNvSpPr txBox="1"/>
          <p:nvPr/>
        </p:nvSpPr>
        <p:spPr>
          <a:xfrm>
            <a:off x="7826478" y="78658"/>
            <a:ext cx="5034116" cy="7848302"/>
          </a:xfrm>
          <a:prstGeom prst="rect">
            <a:avLst/>
          </a:prstGeom>
          <a:noFill/>
        </p:spPr>
        <p:txBody>
          <a:bodyPr wrap="square" rtlCol="0">
            <a:spAutoFit/>
          </a:bodyPr>
          <a:lstStyle/>
          <a:p>
            <a:r>
              <a:rPr lang="en-IN" dirty="0"/>
              <a:t>(A) Normal Constructor called</a:t>
            </a:r>
            <a:endParaRPr lang="en-IN" dirty="0"/>
          </a:p>
          <a:p>
            <a:r>
              <a:rPr lang="en-IN" dirty="0"/>
              <a:t>Normal Constructor called</a:t>
            </a:r>
            <a:endParaRPr lang="en-IN" dirty="0"/>
          </a:p>
          <a:p>
            <a:endParaRPr lang="en-IN" dirty="0"/>
          </a:p>
          <a:p>
            <a:r>
              <a:rPr lang="en-IN" dirty="0"/>
              <a:t>Normal Constructor called</a:t>
            </a:r>
            <a:endParaRPr lang="en-IN" dirty="0"/>
          </a:p>
          <a:p>
            <a:endParaRPr lang="en-IN" dirty="0"/>
          </a:p>
          <a:p>
            <a:r>
              <a:rPr lang="en-IN" dirty="0"/>
              <a:t>Copy Constructor called</a:t>
            </a:r>
            <a:endParaRPr lang="en-IN" dirty="0"/>
          </a:p>
          <a:p>
            <a:endParaRPr lang="en-IN" dirty="0"/>
          </a:p>
          <a:p>
            <a:r>
              <a:rPr lang="en-IN" dirty="0"/>
              <a:t>Copy Constructor called</a:t>
            </a:r>
            <a:endParaRPr lang="en-IN" dirty="0"/>
          </a:p>
          <a:p>
            <a:endParaRPr lang="en-IN" dirty="0"/>
          </a:p>
          <a:p>
            <a:r>
              <a:rPr lang="en-IN" dirty="0"/>
              <a:t>Normal Constructor called</a:t>
            </a:r>
            <a:endParaRPr lang="en-IN" dirty="0"/>
          </a:p>
          <a:p>
            <a:endParaRPr lang="en-IN" dirty="0"/>
          </a:p>
          <a:p>
            <a:r>
              <a:rPr lang="en-IN" dirty="0"/>
              <a:t>Copy Constructor called</a:t>
            </a:r>
            <a:endParaRPr lang="en-IN" dirty="0"/>
          </a:p>
          <a:p>
            <a:endParaRPr lang="en-IN" dirty="0"/>
          </a:p>
          <a:p>
            <a:r>
              <a:rPr lang="en-IN" dirty="0"/>
              <a:t>(B) Normal Constructor called</a:t>
            </a:r>
            <a:endParaRPr lang="en-IN" dirty="0"/>
          </a:p>
          <a:p>
            <a:r>
              <a:rPr lang="en-IN" dirty="0"/>
              <a:t>Copy Constructor called</a:t>
            </a:r>
            <a:endParaRPr lang="en-IN" dirty="0"/>
          </a:p>
          <a:p>
            <a:endParaRPr lang="en-IN" dirty="0"/>
          </a:p>
          <a:p>
            <a:r>
              <a:rPr lang="en-IN" dirty="0"/>
              <a:t>Copy Constructor called</a:t>
            </a:r>
            <a:endParaRPr lang="en-IN" dirty="0"/>
          </a:p>
          <a:p>
            <a:endParaRPr lang="en-IN" dirty="0"/>
          </a:p>
          <a:p>
            <a:r>
              <a:rPr lang="en-IN" dirty="0"/>
              <a:t>Normal Constructor called</a:t>
            </a:r>
            <a:endParaRPr lang="en-IN" dirty="0"/>
          </a:p>
          <a:p>
            <a:endParaRPr lang="en-IN" dirty="0"/>
          </a:p>
          <a:p>
            <a:r>
              <a:rPr lang="en-IN" dirty="0"/>
              <a:t>Copy Constructor called</a:t>
            </a:r>
            <a:endParaRPr lang="en-IN" dirty="0"/>
          </a:p>
          <a:p>
            <a:endParaRPr lang="en-IN" dirty="0"/>
          </a:p>
          <a:p>
            <a:r>
              <a:rPr lang="en-IN" dirty="0"/>
              <a:t>(C) Normal Constructor called</a:t>
            </a:r>
            <a:endParaRPr lang="en-IN" dirty="0"/>
          </a:p>
          <a:p>
            <a:r>
              <a:rPr lang="en-IN" dirty="0"/>
              <a:t>Copy Constructor called</a:t>
            </a:r>
            <a:endParaRPr lang="en-IN" dirty="0"/>
          </a:p>
          <a:p>
            <a:endParaRPr lang="en-IN" dirty="0"/>
          </a:p>
          <a:p>
            <a:r>
              <a:rPr lang="en-IN" dirty="0"/>
              <a:t>Copy Constructor called</a:t>
            </a:r>
            <a:endParaRPr lang="en-IN" dirty="0"/>
          </a:p>
          <a:p>
            <a:endParaRPr lang="en-IN" dirty="0"/>
          </a:p>
          <a:p>
            <a:r>
              <a:rPr lang="en-IN" dirty="0"/>
              <a:t>Normal Constructor called</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6980"/>
            <a:ext cx="12123174" cy="6681019"/>
          </a:xfrm>
        </p:spPr>
        <p:txBody>
          <a:bodyPr>
            <a:normAutofit/>
          </a:bodyPr>
          <a:lstStyle/>
          <a:p>
            <a:r>
              <a:rPr lang="en-IN" sz="2000" dirty="0"/>
              <a:t>Point *t1, *t2;   		// No constructor call</a:t>
            </a:r>
            <a:endParaRPr lang="en-IN" sz="2000" dirty="0"/>
          </a:p>
          <a:p>
            <a:r>
              <a:rPr lang="en-IN" sz="2000" dirty="0"/>
              <a:t>t1 = new Point(10, 15);  	// Normal constructor call</a:t>
            </a:r>
            <a:endParaRPr lang="en-IN" sz="2000" dirty="0"/>
          </a:p>
          <a:p>
            <a:r>
              <a:rPr lang="en-IN" sz="2000" dirty="0"/>
              <a:t>t2 = new Point(*t1);   	// Copy constructor call </a:t>
            </a:r>
            <a:endParaRPr lang="en-IN" sz="2000" dirty="0"/>
          </a:p>
          <a:p>
            <a:r>
              <a:rPr lang="en-IN" sz="2000" dirty="0"/>
              <a:t>Point t3 = *t1; 		 // Copy Constructor call</a:t>
            </a:r>
            <a:endParaRPr lang="en-IN" sz="2000" dirty="0"/>
          </a:p>
          <a:p>
            <a:r>
              <a:rPr lang="en-IN" sz="2000" dirty="0"/>
              <a:t>Point t4;   			// Normal Constructor call</a:t>
            </a:r>
            <a:endParaRPr lang="en-IN" sz="2000" dirty="0"/>
          </a:p>
          <a:p>
            <a:r>
              <a:rPr lang="en-IN" sz="2000" dirty="0"/>
              <a:t>t4 = t3; 	  		// Assignment operator call</a:t>
            </a:r>
            <a:endParaRPr lang="en-IN" sz="2000" dirty="0"/>
          </a:p>
          <a:p>
            <a:pPr marL="0" indent="0">
              <a:buNone/>
            </a:pPr>
            <a:endParaRPr lang="en-US" sz="2400" b="1" dirty="0"/>
          </a:p>
          <a:p>
            <a:pPr marL="0" indent="0">
              <a:buNone/>
            </a:pPr>
            <a:r>
              <a:rPr lang="en-US" sz="2400" b="1" dirty="0"/>
              <a:t>Initialization with an Existing Object:</a:t>
            </a:r>
            <a:endParaRPr lang="en-US" sz="2400" b="1" dirty="0"/>
          </a:p>
          <a:p>
            <a:pPr marL="0" indent="0">
              <a:buNone/>
            </a:pPr>
            <a:r>
              <a:rPr lang="en-US" sz="2400" dirty="0"/>
              <a:t>If an object is being initialized with another object of the same class, the copy constructor is called.</a:t>
            </a:r>
            <a:endParaRPr lang="en-US" sz="2400" dirty="0"/>
          </a:p>
          <a:p>
            <a:pPr marL="0" indent="0">
              <a:buNone/>
            </a:pPr>
            <a:r>
              <a:rPr lang="en-US" sz="2400" dirty="0"/>
              <a:t>For example:</a:t>
            </a:r>
            <a:endParaRPr lang="en-US" sz="2400" dirty="0"/>
          </a:p>
          <a:p>
            <a:pPr marL="0" indent="0">
              <a:buNone/>
            </a:pPr>
            <a:r>
              <a:rPr lang="en-US" sz="2400" dirty="0"/>
              <a:t>Point t3 = *t1;</a:t>
            </a:r>
            <a:endParaRPr lang="en-US" sz="2400" dirty="0"/>
          </a:p>
          <a:p>
            <a:endParaRPr lang="en-IN"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987" y="127818"/>
            <a:ext cx="11808542" cy="6730181"/>
          </a:xfrm>
        </p:spPr>
        <p:txBody>
          <a:bodyPr>
            <a:normAutofit/>
          </a:bodyPr>
          <a:lstStyle/>
          <a:p>
            <a:r>
              <a:rPr lang="en-US" sz="2800" b="1" dirty="0"/>
              <a:t>Dynamic Memory Allocation with an Existing Object:</a:t>
            </a:r>
            <a:endParaRPr lang="en-US" sz="2800" b="1" dirty="0"/>
          </a:p>
          <a:p>
            <a:pPr marL="0" indent="0">
              <a:buNone/>
            </a:pPr>
            <a:endParaRPr lang="en-US" dirty="0"/>
          </a:p>
          <a:p>
            <a:pPr marL="0" indent="0">
              <a:buNone/>
            </a:pPr>
            <a:r>
              <a:rPr lang="en-US" dirty="0"/>
              <a:t>If an object is being dynamically allocated with the values of another object, the copy constructor is called.</a:t>
            </a:r>
            <a:endParaRPr lang="en-US" dirty="0"/>
          </a:p>
          <a:p>
            <a:pPr marL="0" indent="0">
              <a:buNone/>
            </a:pPr>
            <a:r>
              <a:rPr lang="en-US" dirty="0"/>
              <a:t>For example: t2 = new Point(*t1);</a:t>
            </a:r>
            <a:endParaRPr lang="en-US" dirty="0"/>
          </a:p>
          <a:p>
            <a:pPr marL="0" indent="0">
              <a:buNone/>
            </a:pPr>
            <a:endParaRPr lang="en-US" b="1" dirty="0"/>
          </a:p>
          <a:p>
            <a:pPr marL="0" indent="0">
              <a:buNone/>
            </a:pPr>
            <a:r>
              <a:rPr lang="en-US" b="1" dirty="0"/>
              <a:t>Assignment of Objects:</a:t>
            </a:r>
            <a:endParaRPr lang="en-US" b="1" dirty="0"/>
          </a:p>
          <a:p>
            <a:pPr marL="0" indent="0">
              <a:buNone/>
            </a:pPr>
            <a:r>
              <a:rPr lang="en-US" dirty="0"/>
              <a:t>When an object is being assigned the values of another object, if the object being assigned to already exists, the copy constructor is called.</a:t>
            </a:r>
            <a:endParaRPr lang="en-US" dirty="0"/>
          </a:p>
          <a:p>
            <a:r>
              <a:rPr lang="en-US" dirty="0"/>
              <a:t>For example: t4 = t3;</a:t>
            </a:r>
            <a:endParaRPr lang="en-US" dirty="0"/>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484" y="100781"/>
            <a:ext cx="12192000" cy="6656438"/>
          </a:xfrm>
        </p:spPr>
        <p:txBody>
          <a:bodyPr>
            <a:normAutofit lnSpcReduction="10000"/>
          </a:bodyPr>
          <a:lstStyle/>
          <a:p>
            <a:pPr marL="0" indent="0" algn="ctr">
              <a:buNone/>
            </a:pPr>
            <a:r>
              <a:rPr lang="en-US" sz="3200" b="1" dirty="0"/>
              <a:t>Q. What will be the output?????</a:t>
            </a:r>
            <a:endParaRPr lang="en-US" sz="3200" b="1" dirty="0"/>
          </a:p>
          <a:p>
            <a:pPr marL="0" indent="0">
              <a:buNone/>
            </a:pPr>
            <a:r>
              <a:rPr lang="en-US" dirty="0"/>
              <a:t>#include&lt;iostream&gt; </a:t>
            </a:r>
            <a:endParaRPr lang="en-US" dirty="0"/>
          </a:p>
          <a:p>
            <a:pPr marL="0" indent="0">
              <a:buNone/>
            </a:pPr>
            <a:r>
              <a:rPr lang="en-US" dirty="0"/>
              <a:t>using namespace std; </a:t>
            </a:r>
            <a:endParaRPr lang="en-US" dirty="0"/>
          </a:p>
          <a:p>
            <a:pPr marL="0" indent="0">
              <a:buNone/>
            </a:pPr>
            <a:r>
              <a:rPr lang="en-US" dirty="0"/>
              <a:t>class Test </a:t>
            </a:r>
            <a:endParaRPr lang="en-US" dirty="0"/>
          </a:p>
          <a:p>
            <a:pPr marL="0" indent="0">
              <a:buNone/>
            </a:pPr>
            <a:r>
              <a:rPr lang="en-US" dirty="0"/>
              <a:t>{ </a:t>
            </a:r>
            <a:endParaRPr lang="en-US" dirty="0"/>
          </a:p>
          <a:p>
            <a:pPr marL="0" indent="0">
              <a:buNone/>
            </a:pPr>
            <a:r>
              <a:rPr lang="en-US" dirty="0"/>
              <a:t>static int </a:t>
            </a:r>
            <a:r>
              <a:rPr lang="en-US" dirty="0" err="1"/>
              <a:t>i</a:t>
            </a:r>
            <a:r>
              <a:rPr lang="en-US" dirty="0"/>
              <a:t>; </a:t>
            </a:r>
            <a:endParaRPr lang="en-US" dirty="0"/>
          </a:p>
          <a:p>
            <a:pPr marL="0" indent="0">
              <a:buNone/>
            </a:pPr>
            <a:r>
              <a:rPr lang="en-US" dirty="0"/>
              <a:t>int j; </a:t>
            </a:r>
            <a:endParaRPr lang="en-US" dirty="0"/>
          </a:p>
          <a:p>
            <a:pPr marL="0" indent="0">
              <a:buNone/>
            </a:pPr>
            <a:r>
              <a:rPr lang="en-US" dirty="0"/>
              <a:t>}; </a:t>
            </a:r>
            <a:endParaRPr lang="en-US" dirty="0"/>
          </a:p>
          <a:p>
            <a:pPr marL="0" indent="0">
              <a:buNone/>
            </a:pPr>
            <a:r>
              <a:rPr lang="en-US" dirty="0"/>
              <a:t>int Test::</a:t>
            </a:r>
            <a:r>
              <a:rPr lang="en-US" dirty="0" err="1"/>
              <a:t>i</a:t>
            </a:r>
            <a:r>
              <a:rPr lang="en-US" dirty="0"/>
              <a:t>; </a:t>
            </a:r>
            <a:endParaRPr lang="en-US" dirty="0"/>
          </a:p>
          <a:p>
            <a:pPr marL="0" indent="0">
              <a:buNone/>
            </a:pPr>
            <a:r>
              <a:rPr lang="en-US" dirty="0"/>
              <a:t>int main() </a:t>
            </a:r>
            <a:endParaRPr lang="en-US" dirty="0"/>
          </a:p>
          <a:p>
            <a:pPr marL="0" indent="0">
              <a:buNone/>
            </a:pPr>
            <a:r>
              <a:rPr lang="en-US" dirty="0"/>
              <a:t>{ cout &lt;&lt; </a:t>
            </a:r>
            <a:r>
              <a:rPr lang="en-US" dirty="0" err="1"/>
              <a:t>sizeof</a:t>
            </a:r>
            <a:r>
              <a:rPr lang="en-US" dirty="0"/>
              <a:t>(Test); </a:t>
            </a:r>
            <a:endParaRPr lang="en-US" dirty="0"/>
          </a:p>
          <a:p>
            <a:pPr marL="0" indent="0">
              <a:buNone/>
            </a:pPr>
            <a:r>
              <a:rPr lang="en-US" dirty="0"/>
              <a:t>	return 0; </a:t>
            </a:r>
            <a:endParaRPr lang="en-US" dirty="0"/>
          </a:p>
          <a:p>
            <a:pPr marL="0" indent="0">
              <a:buNone/>
            </a:pPr>
            <a:r>
              <a:rPr lang="en-US" dirty="0"/>
              <a:t>} </a:t>
            </a:r>
            <a:endParaRPr lang="en-US" dirty="0"/>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93677" cy="1009652"/>
          </a:xfrm>
        </p:spPr>
        <p:txBody>
          <a:bodyPr/>
          <a:lstStyle/>
          <a:p>
            <a:pPr algn="ctr"/>
            <a:r>
              <a:rPr lang="en-IN" b="1" dirty="0">
                <a:solidFill>
                  <a:srgbClr val="FF0000"/>
                </a:solidFill>
              </a:rPr>
              <a:t>Solution:</a:t>
            </a:r>
            <a:endParaRPr lang="en-IN" b="1" dirty="0">
              <a:solidFill>
                <a:srgbClr val="FF0000"/>
              </a:solidFill>
            </a:endParaRPr>
          </a:p>
        </p:txBody>
      </p:sp>
      <p:sp>
        <p:nvSpPr>
          <p:cNvPr id="3" name="Content Placeholder 2"/>
          <p:cNvSpPr>
            <a:spLocks noGrp="1"/>
          </p:cNvSpPr>
          <p:nvPr>
            <p:ph idx="1"/>
          </p:nvPr>
        </p:nvSpPr>
        <p:spPr/>
        <p:txBody>
          <a:bodyPr/>
          <a:lstStyle/>
          <a:p>
            <a:r>
              <a:rPr lang="en-US" dirty="0"/>
              <a:t>The size of an object of a class in C++ is determined by the sum of the sizes of its non-static data members. </a:t>
            </a:r>
            <a:r>
              <a:rPr lang="en-US" dirty="0">
                <a:solidFill>
                  <a:srgbClr val="FF0000"/>
                </a:solidFill>
              </a:rPr>
              <a:t>Static data members do not contribute to the size of an object because they are shared among all objects of the class.</a:t>
            </a:r>
            <a:endParaRPr lang="en-IN"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1999" cy="6858000"/>
          </a:xfrm>
        </p:spPr>
        <p:txBody>
          <a:bodyPr>
            <a:normAutofit fontScale="77500" lnSpcReduction="20000"/>
          </a:bodyPr>
          <a:lstStyle/>
          <a:p>
            <a:pPr marL="0" indent="0" algn="ctr">
              <a:buNone/>
            </a:pPr>
            <a:r>
              <a:rPr lang="en-US" sz="3100" b="1" dirty="0"/>
              <a:t>Q. What will be the output?????</a:t>
            </a:r>
            <a:endParaRPr lang="en-US" sz="3100" b="1" dirty="0"/>
          </a:p>
          <a:p>
            <a:pPr marL="0" indent="0">
              <a:buNone/>
            </a:pPr>
            <a:endParaRPr lang="en-IN" dirty="0"/>
          </a:p>
          <a:p>
            <a:pPr marL="0" indent="0">
              <a:buNone/>
            </a:pPr>
            <a:r>
              <a:rPr lang="en-IN" dirty="0"/>
              <a:t>#include&lt;iostream&gt; </a:t>
            </a:r>
            <a:endParaRPr lang="en-IN" dirty="0"/>
          </a:p>
          <a:p>
            <a:pPr marL="0" indent="0">
              <a:buNone/>
            </a:pPr>
            <a:r>
              <a:rPr lang="en-IN" dirty="0"/>
              <a:t>using namespace std; </a:t>
            </a:r>
            <a:endParaRPr lang="en-IN" dirty="0"/>
          </a:p>
          <a:p>
            <a:pPr marL="0" indent="0">
              <a:buNone/>
            </a:pPr>
            <a:r>
              <a:rPr lang="en-IN" dirty="0"/>
              <a:t>int x = 10; </a:t>
            </a:r>
            <a:endParaRPr lang="en-IN" dirty="0"/>
          </a:p>
          <a:p>
            <a:pPr marL="0" indent="0">
              <a:buNone/>
            </a:pPr>
            <a:r>
              <a:rPr lang="en-IN" dirty="0"/>
              <a:t>void fun() </a:t>
            </a:r>
            <a:endParaRPr lang="en-IN" dirty="0"/>
          </a:p>
          <a:p>
            <a:pPr marL="0" indent="0">
              <a:buNone/>
            </a:pPr>
            <a:r>
              <a:rPr lang="en-IN" dirty="0"/>
              <a:t>{ 		</a:t>
            </a:r>
            <a:endParaRPr lang="en-IN" dirty="0"/>
          </a:p>
          <a:p>
            <a:pPr marL="0" indent="0">
              <a:buNone/>
            </a:pPr>
            <a:r>
              <a:rPr lang="en-IN" dirty="0"/>
              <a:t>int x = 2; </a:t>
            </a:r>
            <a:endParaRPr lang="en-IN" dirty="0"/>
          </a:p>
          <a:p>
            <a:pPr marL="0" indent="0">
              <a:buNone/>
            </a:pPr>
            <a:r>
              <a:rPr lang="en-IN" dirty="0"/>
              <a:t>	{ </a:t>
            </a:r>
            <a:endParaRPr lang="en-IN" dirty="0"/>
          </a:p>
          <a:p>
            <a:pPr marL="0" indent="0">
              <a:buNone/>
            </a:pPr>
            <a:r>
              <a:rPr lang="en-IN" dirty="0"/>
              <a:t>		int x = 1; </a:t>
            </a:r>
            <a:endParaRPr lang="en-IN" dirty="0"/>
          </a:p>
          <a:p>
            <a:pPr marL="0" indent="0">
              <a:buNone/>
            </a:pPr>
            <a:r>
              <a:rPr lang="en-IN" dirty="0"/>
              <a:t>		cout &lt;&lt; ::x &lt;&lt; </a:t>
            </a:r>
            <a:r>
              <a:rPr lang="en-IN" dirty="0" err="1"/>
              <a:t>endl</a:t>
            </a:r>
            <a:r>
              <a:rPr lang="en-IN" dirty="0"/>
              <a:t>; </a:t>
            </a:r>
            <a:endParaRPr lang="en-IN" dirty="0"/>
          </a:p>
          <a:p>
            <a:pPr marL="0" indent="0">
              <a:buNone/>
            </a:pPr>
            <a:r>
              <a:rPr lang="en-IN" dirty="0"/>
              <a:t>	} </a:t>
            </a:r>
            <a:endParaRPr lang="en-IN" dirty="0"/>
          </a:p>
          <a:p>
            <a:pPr marL="0" indent="0">
              <a:buNone/>
            </a:pPr>
            <a:r>
              <a:rPr lang="en-IN" dirty="0"/>
              <a:t>} </a:t>
            </a:r>
            <a:endParaRPr lang="en-IN" dirty="0"/>
          </a:p>
          <a:p>
            <a:pPr marL="0" indent="0">
              <a:buNone/>
            </a:pPr>
            <a:r>
              <a:rPr lang="en-IN" dirty="0"/>
              <a:t>int main() </a:t>
            </a:r>
            <a:endParaRPr lang="en-IN" dirty="0"/>
          </a:p>
          <a:p>
            <a:pPr marL="0" indent="0">
              <a:buNone/>
            </a:pPr>
            <a:r>
              <a:rPr lang="en-IN" dirty="0"/>
              <a:t>{ </a:t>
            </a:r>
            <a:endParaRPr lang="en-IN" dirty="0"/>
          </a:p>
          <a:p>
            <a:pPr marL="0" indent="0">
              <a:buNone/>
            </a:pPr>
            <a:r>
              <a:rPr lang="en-IN" dirty="0"/>
              <a:t>	fun(); </a:t>
            </a:r>
            <a:endParaRPr lang="en-IN" dirty="0"/>
          </a:p>
          <a:p>
            <a:pPr marL="0" indent="0">
              <a:buNone/>
            </a:pPr>
            <a:r>
              <a:rPr lang="en-IN" dirty="0"/>
              <a:t>	return 0; </a:t>
            </a:r>
            <a:endParaRPr lang="en-IN" dirty="0"/>
          </a:p>
          <a:p>
            <a:pPr marL="0" indent="0">
              <a:buNone/>
            </a:pPr>
            <a:r>
              <a:rPr lang="en-IN" dirty="0"/>
              <a:t>}</a:t>
            </a:r>
            <a:endParaRPr lang="en-IN" dirty="0"/>
          </a:p>
          <a:p>
            <a:pPr marL="0" indent="0">
              <a:buNone/>
            </a:pPr>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57" y="176981"/>
            <a:ext cx="12113343" cy="6558116"/>
          </a:xfrm>
        </p:spPr>
        <p:txBody>
          <a:bodyPr>
            <a:normAutofit fontScale="92500" lnSpcReduction="20000"/>
          </a:bodyPr>
          <a:lstStyle/>
          <a:p>
            <a:pPr marL="0" indent="0" algn="ctr">
              <a:buNone/>
            </a:pPr>
            <a:r>
              <a:rPr lang="en-US" sz="2800" b="1" dirty="0"/>
              <a:t>Q. What will be the output?????</a:t>
            </a:r>
            <a:endParaRPr lang="en-US" sz="2800" b="1" dirty="0"/>
          </a:p>
          <a:p>
            <a:pPr marL="0" indent="0">
              <a:buNone/>
            </a:pPr>
            <a:endParaRPr lang="en-US" dirty="0"/>
          </a:p>
          <a:p>
            <a:pPr marL="0" indent="0">
              <a:buNone/>
            </a:pPr>
            <a:r>
              <a:rPr lang="en-US" dirty="0"/>
              <a:t>#include&lt;iostream&gt;</a:t>
            </a:r>
            <a:endParaRPr lang="en-US" dirty="0"/>
          </a:p>
          <a:p>
            <a:pPr marL="0" indent="0">
              <a:buNone/>
            </a:pPr>
            <a:r>
              <a:rPr lang="en-US" dirty="0"/>
              <a:t>using namespace std;</a:t>
            </a:r>
            <a:endParaRPr lang="en-US" dirty="0"/>
          </a:p>
          <a:p>
            <a:pPr marL="0" indent="0">
              <a:buNone/>
            </a:pPr>
            <a:r>
              <a:rPr lang="en-US" dirty="0"/>
              <a:t>int &amp;fun() {</a:t>
            </a:r>
            <a:endParaRPr lang="en-US" dirty="0"/>
          </a:p>
          <a:p>
            <a:pPr marL="0" indent="0">
              <a:buNone/>
            </a:pPr>
            <a:r>
              <a:rPr lang="en-US" dirty="0"/>
              <a:t>static int a = 10;</a:t>
            </a:r>
            <a:endParaRPr lang="en-US" dirty="0"/>
          </a:p>
          <a:p>
            <a:pPr marL="0" indent="0">
              <a:buNone/>
            </a:pPr>
            <a:r>
              <a:rPr lang="en-US" dirty="0"/>
              <a:t>return a;</a:t>
            </a:r>
            <a:endParaRPr lang="en-US" dirty="0"/>
          </a:p>
          <a:p>
            <a:pPr marL="0" indent="0">
              <a:buNone/>
            </a:pPr>
            <a:r>
              <a:rPr lang="en-US" dirty="0"/>
              <a:t>}</a:t>
            </a:r>
            <a:endParaRPr lang="en-US" dirty="0"/>
          </a:p>
          <a:p>
            <a:pPr marL="0" indent="0">
              <a:buNone/>
            </a:pPr>
            <a:endParaRPr lang="en-US" dirty="0"/>
          </a:p>
          <a:p>
            <a:pPr marL="0" indent="0">
              <a:buNone/>
            </a:pPr>
            <a:r>
              <a:rPr lang="en-US" dirty="0"/>
              <a:t>int main() {</a:t>
            </a:r>
            <a:endParaRPr lang="en-US" dirty="0"/>
          </a:p>
          <a:p>
            <a:pPr marL="0" indent="0">
              <a:buNone/>
            </a:pPr>
            <a:r>
              <a:rPr lang="en-US" dirty="0"/>
              <a:t>int &amp;y = fun();</a:t>
            </a:r>
            <a:endParaRPr lang="en-US" dirty="0"/>
          </a:p>
          <a:p>
            <a:pPr marL="0" indent="0">
              <a:buNone/>
            </a:pPr>
            <a:r>
              <a:rPr lang="en-US" dirty="0"/>
              <a:t>y = y +30;</a:t>
            </a:r>
            <a:endParaRPr lang="en-US" dirty="0"/>
          </a:p>
          <a:p>
            <a:pPr marL="0" indent="0">
              <a:buNone/>
            </a:pPr>
            <a:r>
              <a:rPr lang="en-US" dirty="0"/>
              <a:t>cout&lt;&lt;fun();</a:t>
            </a:r>
            <a:endParaRPr lang="en-US" dirty="0"/>
          </a:p>
          <a:p>
            <a:pPr marL="0" indent="0">
              <a:buNone/>
            </a:pPr>
            <a:r>
              <a:rPr lang="en-US" dirty="0"/>
              <a:t>return 0;</a:t>
            </a:r>
            <a:endParaRPr lang="en-US" dirty="0"/>
          </a:p>
          <a:p>
            <a:pPr marL="0" indent="0">
              <a:buNone/>
            </a:pPr>
            <a:r>
              <a:rPr lang="en-US" dirty="0"/>
              <a:t>}</a:t>
            </a:r>
            <a:endParaRPr lang="en-US"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26" y="2"/>
            <a:ext cx="12123174" cy="816076"/>
          </a:xfrm>
        </p:spPr>
        <p:txBody>
          <a:bodyPr>
            <a:normAutofit/>
          </a:bodyPr>
          <a:lstStyle/>
          <a:p>
            <a:r>
              <a:rPr lang="en-IN" sz="3600" b="1" dirty="0">
                <a:solidFill>
                  <a:schemeClr val="accent1">
                    <a:lumMod val="75000"/>
                  </a:schemeClr>
                </a:solidFill>
                <a:highlight>
                  <a:srgbClr val="FFFF00"/>
                </a:highlight>
              </a:rPr>
              <a:t>Static Variable</a:t>
            </a:r>
            <a:endParaRPr lang="en-IN" sz="3600" b="1" dirty="0">
              <a:solidFill>
                <a:schemeClr val="accent1">
                  <a:lumMod val="75000"/>
                </a:schemeClr>
              </a:solidFill>
              <a:highlight>
                <a:srgbClr val="FFFF00"/>
              </a:highlight>
            </a:endParaRPr>
          </a:p>
        </p:txBody>
      </p:sp>
      <p:sp>
        <p:nvSpPr>
          <p:cNvPr id="3" name="Content Placeholder 2"/>
          <p:cNvSpPr>
            <a:spLocks noGrp="1"/>
          </p:cNvSpPr>
          <p:nvPr>
            <p:ph idx="1"/>
          </p:nvPr>
        </p:nvSpPr>
        <p:spPr>
          <a:xfrm>
            <a:off x="68826" y="816078"/>
            <a:ext cx="12123174" cy="5968179"/>
          </a:xfrm>
        </p:spPr>
        <p:txBody>
          <a:bodyPr>
            <a:normAutofit/>
          </a:bodyPr>
          <a:lstStyle/>
          <a:p>
            <a:r>
              <a:rPr lang="en-IN" sz="2400" b="0" i="0" dirty="0">
                <a:solidFill>
                  <a:srgbClr val="273239"/>
                </a:solidFill>
                <a:effectLst/>
              </a:rPr>
              <a:t>W</a:t>
            </a:r>
            <a:r>
              <a:rPr lang="en-US" sz="2400" b="0" i="0" dirty="0">
                <a:solidFill>
                  <a:srgbClr val="273239"/>
                </a:solidFill>
                <a:effectLst/>
              </a:rPr>
              <a:t>hen a variable is declared as static, space for </a:t>
            </a:r>
            <a:r>
              <a:rPr lang="en-US" sz="2400" b="1" i="0" dirty="0">
                <a:solidFill>
                  <a:srgbClr val="273239"/>
                </a:solidFill>
                <a:effectLst/>
              </a:rPr>
              <a:t>it gets allocated for the lifetime of the program</a:t>
            </a:r>
            <a:r>
              <a:rPr lang="en-US" sz="2400" b="0" i="0" dirty="0">
                <a:solidFill>
                  <a:srgbClr val="273239"/>
                </a:solidFill>
                <a:effectLst/>
              </a:rPr>
              <a:t>. Even if the function is called multiple times, space for the static variable is allocated only once and the value of the variable in the previous call gets carried through the next function call.</a:t>
            </a:r>
            <a:endParaRPr lang="en-US" sz="2400" b="0" i="0" dirty="0">
              <a:solidFill>
                <a:srgbClr val="273239"/>
              </a:solidFill>
              <a:effectLst/>
            </a:endParaRPr>
          </a:p>
          <a:p>
            <a:endParaRPr lang="en-US" sz="2400" dirty="0">
              <a:solidFill>
                <a:srgbClr val="273239"/>
              </a:solidFill>
            </a:endParaRPr>
          </a:p>
          <a:p>
            <a:endParaRPr lang="en-US" sz="2400" b="0" i="0" dirty="0">
              <a:solidFill>
                <a:srgbClr val="273239"/>
              </a:solidFill>
              <a:effectLst/>
            </a:endParaRPr>
          </a:p>
          <a:p>
            <a:endParaRPr lang="en-US" sz="2400" dirty="0">
              <a:solidFill>
                <a:srgbClr val="273239"/>
              </a:solidFill>
            </a:endParaRPr>
          </a:p>
          <a:p>
            <a:endParaRPr lang="en-US" sz="2400" b="0" i="0" dirty="0">
              <a:solidFill>
                <a:srgbClr val="273239"/>
              </a:solidFill>
              <a:effectLst/>
            </a:endParaRPr>
          </a:p>
          <a:p>
            <a:r>
              <a:rPr lang="en-US" sz="2400" b="1" i="0" dirty="0">
                <a:solidFill>
                  <a:srgbClr val="FF0000"/>
                </a:solidFill>
                <a:effectLst/>
              </a:rPr>
              <a:t>SCOPE RESOLUTION  syntax - : </a:t>
            </a:r>
            <a:r>
              <a:rPr lang="en-US" sz="2400" b="1" i="0">
                <a:solidFill>
                  <a:srgbClr val="FF0000"/>
                </a:solidFill>
                <a:effectLst/>
              </a:rPr>
              <a:t>: variable-name ;</a:t>
            </a:r>
            <a:endParaRPr lang="en-US" sz="2400" b="1" i="0">
              <a:solidFill>
                <a:srgbClr val="FF0000"/>
              </a:solidFill>
              <a:effectLst/>
            </a:endParaRPr>
          </a:p>
          <a:p>
            <a:endParaRPr lang="en-IN"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645" y="422787"/>
            <a:ext cx="11661057" cy="6302478"/>
          </a:xfrm>
        </p:spPr>
        <p:txBody>
          <a:bodyPr>
            <a:normAutofit/>
          </a:bodyPr>
          <a:lstStyle/>
          <a:p>
            <a:r>
              <a:rPr lang="en-US" dirty="0"/>
              <a:t>The static variable “a” is modified inside the main() function using the reference y. Since y is a reference to the static variable “a”, any modification made to y will also affect the value of “a”.</a:t>
            </a:r>
            <a:endParaRPr lang="en-US" dirty="0"/>
          </a:p>
          <a:p>
            <a:endParaRPr lang="en-US" dirty="0"/>
          </a:p>
          <a:p>
            <a:r>
              <a:rPr lang="en-US" dirty="0"/>
              <a:t>The static variable “a” will retain its modified value (40) throughout the program execution because it is a static variable. Static variables persist their values across function calls and throughout the program's lifetime. Therefore, the value of “a” will not be constant throughout the program; it will be modified by the assignment y = y + 30 in the main() function and will retain this modified value (40) thereafter.</a:t>
            </a:r>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fontScale="90000"/>
          </a:bodyPr>
          <a:lstStyle/>
          <a:p>
            <a:br>
              <a:rPr lang="en-US" dirty="0"/>
            </a:br>
            <a:r>
              <a:rPr lang="en-US" dirty="0"/>
              <a:t>Your Task:</a:t>
            </a:r>
            <a:br>
              <a:rPr lang="en-US" dirty="0"/>
            </a:br>
            <a:endParaRPr lang="en-IN" dirty="0"/>
          </a:p>
        </p:txBody>
      </p:sp>
      <p:sp>
        <p:nvSpPr>
          <p:cNvPr id="3" name="Content Placeholder 2"/>
          <p:cNvSpPr>
            <a:spLocks noGrp="1"/>
          </p:cNvSpPr>
          <p:nvPr>
            <p:ph idx="1"/>
          </p:nvPr>
        </p:nvSpPr>
        <p:spPr>
          <a:xfrm>
            <a:off x="838200" y="1825625"/>
            <a:ext cx="10515600" cy="4351338"/>
          </a:xfrm>
        </p:spPr>
        <p:txBody>
          <a:bodyPr/>
          <a:lstStyle/>
          <a:p>
            <a:r>
              <a:rPr lang="en-US" dirty="0"/>
              <a:t>In the function </a:t>
            </a:r>
            <a:r>
              <a:rPr lang="en-US" dirty="0" err="1"/>
              <a:t>printInNewLine</a:t>
            </a:r>
            <a:r>
              <a:rPr lang="en-US" dirty="0"/>
              <a:t>(), output each word of Geeks for Geeks in a separate line.</a:t>
            </a:r>
            <a:endParaRPr lang="en-US" dirty="0"/>
          </a:p>
          <a:p>
            <a:r>
              <a:rPr lang="en-US" dirty="0"/>
              <a:t>Your task is to complete the provided function </a:t>
            </a:r>
            <a:r>
              <a:rPr lang="en-US" dirty="0" err="1"/>
              <a:t>isPrime</a:t>
            </a:r>
            <a:r>
              <a:rPr lang="en-US" dirty="0"/>
              <a:t>() which should return a string "Yes" if n is prime and "No" if not.</a:t>
            </a:r>
            <a:endParaRPr lang="en-US" dirty="0"/>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24852" cy="845115"/>
          </a:xfrm>
        </p:spPr>
        <p:txBody>
          <a:bodyPr/>
          <a:lstStyle/>
          <a:p>
            <a:pPr algn="ctr"/>
            <a:r>
              <a:rPr lang="en-US" b="1" dirty="0"/>
              <a:t>Constructor overloading</a:t>
            </a:r>
            <a:endParaRPr lang="en-IN" b="1" dirty="0"/>
          </a:p>
        </p:txBody>
      </p:sp>
      <p:sp>
        <p:nvSpPr>
          <p:cNvPr id="3" name="Content Placeholder 2"/>
          <p:cNvSpPr>
            <a:spLocks noGrp="1"/>
          </p:cNvSpPr>
          <p:nvPr>
            <p:ph idx="1"/>
          </p:nvPr>
        </p:nvSpPr>
        <p:spPr>
          <a:xfrm>
            <a:off x="68826" y="914400"/>
            <a:ext cx="11956026" cy="5781367"/>
          </a:xfrm>
        </p:spPr>
        <p:txBody>
          <a:bodyPr>
            <a:normAutofit fontScale="77500" lnSpcReduction="20000"/>
          </a:bodyPr>
          <a:lstStyle/>
          <a:p>
            <a:pPr marL="0" indent="0">
              <a:buNone/>
            </a:pPr>
            <a:r>
              <a:rPr lang="en-IN" sz="3300" dirty="0"/>
              <a:t>#include&lt;iostream&gt;</a:t>
            </a:r>
            <a:endParaRPr lang="en-IN" sz="3300" dirty="0"/>
          </a:p>
          <a:p>
            <a:pPr marL="0" indent="0">
              <a:buNone/>
            </a:pPr>
            <a:r>
              <a:rPr lang="en-IN" sz="3300" dirty="0"/>
              <a:t>using namespace std;</a:t>
            </a:r>
            <a:endParaRPr lang="en-IN" sz="3300" dirty="0"/>
          </a:p>
          <a:p>
            <a:pPr marL="0" indent="0">
              <a:buNone/>
            </a:pPr>
            <a:r>
              <a:rPr lang="en-IN" sz="3300" dirty="0"/>
              <a:t>class boot{</a:t>
            </a:r>
            <a:endParaRPr lang="en-IN" sz="3300" dirty="0"/>
          </a:p>
          <a:p>
            <a:pPr marL="0" indent="0">
              <a:buNone/>
            </a:pPr>
            <a:r>
              <a:rPr lang="en-IN" sz="3300" dirty="0"/>
              <a:t>    int m , n;</a:t>
            </a:r>
            <a:endParaRPr lang="en-IN" sz="3300" dirty="0"/>
          </a:p>
          <a:p>
            <a:pPr marL="0" indent="0">
              <a:buNone/>
            </a:pPr>
            <a:r>
              <a:rPr lang="en-IN" sz="3300" dirty="0"/>
              <a:t>    public:</a:t>
            </a:r>
            <a:endParaRPr lang="en-IN" sz="3300" dirty="0"/>
          </a:p>
          <a:p>
            <a:pPr marL="0" indent="0">
              <a:buNone/>
            </a:pPr>
            <a:r>
              <a:rPr lang="en-IN" sz="3300" dirty="0"/>
              <a:t>    boot(int x , int y)</a:t>
            </a:r>
            <a:endParaRPr lang="en-IN" sz="3300" dirty="0"/>
          </a:p>
          <a:p>
            <a:pPr marL="0" indent="0">
              <a:buNone/>
            </a:pPr>
            <a:r>
              <a:rPr lang="en-IN" sz="3300" dirty="0"/>
              <a:t>    {</a:t>
            </a:r>
            <a:endParaRPr lang="en-IN" sz="3300" dirty="0"/>
          </a:p>
          <a:p>
            <a:pPr marL="0" indent="0">
              <a:buNone/>
            </a:pPr>
            <a:r>
              <a:rPr lang="en-IN" sz="3300" dirty="0"/>
              <a:t>        m=x;</a:t>
            </a:r>
            <a:endParaRPr lang="en-IN" sz="3300" dirty="0"/>
          </a:p>
          <a:p>
            <a:pPr marL="0" indent="0">
              <a:buNone/>
            </a:pPr>
            <a:r>
              <a:rPr lang="en-IN" sz="3300" dirty="0"/>
              <a:t>        n=y;</a:t>
            </a:r>
            <a:endParaRPr lang="en-IN" sz="3300" dirty="0"/>
          </a:p>
          <a:p>
            <a:pPr marL="0" indent="0">
              <a:buNone/>
            </a:pPr>
            <a:r>
              <a:rPr lang="en-IN" sz="3300" dirty="0"/>
              <a:t>    }</a:t>
            </a:r>
            <a:endParaRPr lang="en-IN" sz="3300" dirty="0"/>
          </a:p>
          <a:p>
            <a:pPr marL="0" indent="0">
              <a:buNone/>
            </a:pPr>
            <a:r>
              <a:rPr lang="en-IN" sz="3300" dirty="0"/>
              <a:t>    boot(int x){</a:t>
            </a:r>
            <a:endParaRPr lang="en-IN" sz="3300" dirty="0"/>
          </a:p>
          <a:p>
            <a:pPr marL="0" indent="0">
              <a:buNone/>
            </a:pPr>
            <a:r>
              <a:rPr lang="en-IN" sz="3300" dirty="0"/>
              <a:t>        m=x;</a:t>
            </a:r>
            <a:endParaRPr lang="en-IN" sz="3300" dirty="0"/>
          </a:p>
          <a:p>
            <a:pPr marL="0" indent="0">
              <a:buNone/>
            </a:pPr>
            <a:r>
              <a:rPr lang="en-IN" sz="3300" dirty="0"/>
              <a:t>        n=0;</a:t>
            </a:r>
            <a:endParaRPr lang="en-IN" sz="3300" dirty="0"/>
          </a:p>
          <a:p>
            <a:pPr marL="0" indent="0">
              <a:buNone/>
            </a:pPr>
            <a:r>
              <a:rPr lang="en-IN" sz="3300" dirty="0"/>
              <a:t>    }</a:t>
            </a:r>
            <a:endParaRPr lang="en-IN" sz="3300" dirty="0"/>
          </a:p>
          <a:p>
            <a:endParaRPr lang="en-IN" dirty="0"/>
          </a:p>
          <a:p>
            <a:endParaRPr lang="en-IN" dirty="0"/>
          </a:p>
        </p:txBody>
      </p:sp>
      <p:sp>
        <p:nvSpPr>
          <p:cNvPr id="4" name="TextBox 3"/>
          <p:cNvSpPr txBox="1"/>
          <p:nvPr/>
        </p:nvSpPr>
        <p:spPr>
          <a:xfrm>
            <a:off x="6656438" y="1024359"/>
            <a:ext cx="5289755" cy="5570756"/>
          </a:xfrm>
          <a:prstGeom prst="rect">
            <a:avLst/>
          </a:prstGeom>
          <a:noFill/>
        </p:spPr>
        <p:txBody>
          <a:bodyPr wrap="square" rtlCol="0">
            <a:spAutoFit/>
          </a:bodyPr>
          <a:lstStyle/>
          <a:p>
            <a:pPr marL="0" indent="0">
              <a:buNone/>
            </a:pPr>
            <a:r>
              <a:rPr lang="en-IN" sz="2600" dirty="0"/>
              <a:t>void </a:t>
            </a:r>
            <a:r>
              <a:rPr lang="en-IN" sz="2600" dirty="0" err="1"/>
              <a:t>printnumber</a:t>
            </a:r>
            <a:r>
              <a:rPr lang="en-IN" sz="2600" dirty="0"/>
              <a:t>(){</a:t>
            </a:r>
            <a:endParaRPr lang="en-IN" sz="2600" dirty="0"/>
          </a:p>
          <a:p>
            <a:pPr marL="0" indent="0">
              <a:buNone/>
            </a:pPr>
            <a:r>
              <a:rPr lang="en-IN" sz="2600" dirty="0"/>
              <a:t>    cout&lt;&lt;"</a:t>
            </a:r>
            <a:r>
              <a:rPr lang="en-IN" sz="2600" dirty="0" err="1"/>
              <a:t>yournumber</a:t>
            </a:r>
            <a:r>
              <a:rPr lang="en-IN" sz="2600" dirty="0"/>
              <a:t> is:"&lt;&lt;"m="&lt;&lt;m&lt;&lt;"n="&lt;&lt;n;</a:t>
            </a:r>
            <a:endParaRPr lang="en-IN" sz="2600" dirty="0"/>
          </a:p>
          <a:p>
            <a:pPr marL="0" indent="0">
              <a:buNone/>
            </a:pPr>
            <a:r>
              <a:rPr lang="en-IN" sz="2600" dirty="0"/>
              <a:t>}</a:t>
            </a:r>
            <a:endParaRPr lang="en-IN" sz="2600" dirty="0"/>
          </a:p>
          <a:p>
            <a:pPr marL="0" indent="0">
              <a:buNone/>
            </a:pPr>
            <a:r>
              <a:rPr lang="en-IN" sz="2600" dirty="0"/>
              <a:t>};</a:t>
            </a:r>
            <a:endParaRPr lang="en-IN" sz="2600" dirty="0"/>
          </a:p>
          <a:p>
            <a:endParaRPr lang="en-IN" sz="2600" dirty="0"/>
          </a:p>
          <a:p>
            <a:r>
              <a:rPr lang="en-IN" sz="2600" dirty="0"/>
              <a:t>int main(){</a:t>
            </a:r>
            <a:endParaRPr lang="en-IN" sz="2600" dirty="0"/>
          </a:p>
          <a:p>
            <a:r>
              <a:rPr lang="en-IN" sz="2600" dirty="0"/>
              <a:t>    boot hello(5,10);</a:t>
            </a:r>
            <a:endParaRPr lang="en-IN" sz="2600" dirty="0"/>
          </a:p>
          <a:p>
            <a:r>
              <a:rPr lang="en-IN" sz="2600" dirty="0" err="1"/>
              <a:t>hello.printnumber</a:t>
            </a:r>
            <a:r>
              <a:rPr lang="en-IN" sz="2600" dirty="0"/>
              <a:t>();</a:t>
            </a:r>
            <a:endParaRPr lang="en-IN" sz="2600" dirty="0"/>
          </a:p>
          <a:p>
            <a:r>
              <a:rPr lang="en-IN" sz="2600" dirty="0"/>
              <a:t>boot hello2(5);</a:t>
            </a:r>
            <a:endParaRPr lang="en-IN" sz="2600" dirty="0"/>
          </a:p>
          <a:p>
            <a:r>
              <a:rPr lang="en-IN" sz="2600" dirty="0"/>
              <a:t>hello2.printnumber();</a:t>
            </a:r>
            <a:endParaRPr lang="en-IN" sz="2600" dirty="0"/>
          </a:p>
          <a:p>
            <a:r>
              <a:rPr lang="en-IN" sz="2600" dirty="0"/>
              <a:t>    return 0;</a:t>
            </a:r>
            <a:endParaRPr lang="en-IN" sz="2600" dirty="0"/>
          </a:p>
          <a:p>
            <a:r>
              <a:rPr lang="en-IN" sz="2600" dirty="0"/>
              <a:t>    }</a:t>
            </a:r>
            <a:endParaRPr lang="en-IN" sz="2600" dirty="0"/>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490"/>
            <a:ext cx="12034684" cy="727128"/>
          </a:xfrm>
        </p:spPr>
        <p:txBody>
          <a:bodyPr/>
          <a:lstStyle/>
          <a:p>
            <a:r>
              <a:rPr lang="en-US" b="1" dirty="0"/>
              <a:t>Constructor with default argument</a:t>
            </a:r>
            <a:endParaRPr lang="en-IN" b="1" dirty="0"/>
          </a:p>
        </p:txBody>
      </p:sp>
      <p:sp>
        <p:nvSpPr>
          <p:cNvPr id="7" name="TextBox 6"/>
          <p:cNvSpPr txBox="1"/>
          <p:nvPr/>
        </p:nvSpPr>
        <p:spPr>
          <a:xfrm>
            <a:off x="68826" y="815618"/>
            <a:ext cx="11965858" cy="6555641"/>
          </a:xfrm>
          <a:prstGeom prst="rect">
            <a:avLst/>
          </a:prstGeom>
          <a:noFill/>
        </p:spPr>
        <p:txBody>
          <a:bodyPr wrap="square">
            <a:spAutoFit/>
          </a:bodyPr>
          <a:lstStyle/>
          <a:p>
            <a:r>
              <a:rPr lang="en-IN" sz="2400" dirty="0"/>
              <a:t>#include&lt;iostream&gt;</a:t>
            </a:r>
            <a:endParaRPr lang="en-IN" sz="2400" dirty="0"/>
          </a:p>
          <a:p>
            <a:r>
              <a:rPr lang="en-IN" sz="2400" dirty="0"/>
              <a:t>using namespace std;</a:t>
            </a:r>
            <a:endParaRPr lang="en-IN" sz="2400" dirty="0"/>
          </a:p>
          <a:p>
            <a:r>
              <a:rPr lang="en-IN" sz="2400" dirty="0"/>
              <a:t>class boot{</a:t>
            </a:r>
            <a:endParaRPr lang="en-IN" sz="2400" dirty="0"/>
          </a:p>
          <a:p>
            <a:r>
              <a:rPr lang="en-IN" sz="2400" dirty="0"/>
              <a:t>    int m , n;</a:t>
            </a:r>
            <a:endParaRPr lang="en-IN" sz="2400" dirty="0"/>
          </a:p>
          <a:p>
            <a:r>
              <a:rPr lang="en-IN" sz="2400" dirty="0"/>
              <a:t>    public:</a:t>
            </a:r>
            <a:endParaRPr lang="en-IN" sz="2400" dirty="0"/>
          </a:p>
          <a:p>
            <a:r>
              <a:rPr lang="en-IN" sz="2400" dirty="0"/>
              <a:t>    boot(int </a:t>
            </a:r>
            <a:r>
              <a:rPr lang="en-IN" sz="2400" dirty="0" err="1"/>
              <a:t>x,int</a:t>
            </a:r>
            <a:r>
              <a:rPr lang="en-IN" sz="2400" dirty="0"/>
              <a:t> y=9)</a:t>
            </a:r>
            <a:endParaRPr lang="en-IN" sz="2400" dirty="0"/>
          </a:p>
          <a:p>
            <a:r>
              <a:rPr lang="en-IN" sz="2400" dirty="0"/>
              <a:t>    {</a:t>
            </a:r>
            <a:endParaRPr lang="en-IN" sz="2400" dirty="0"/>
          </a:p>
          <a:p>
            <a:r>
              <a:rPr lang="en-IN" sz="2400" dirty="0"/>
              <a:t>        m=x;</a:t>
            </a:r>
            <a:endParaRPr lang="en-IN" sz="2400" dirty="0"/>
          </a:p>
          <a:p>
            <a:r>
              <a:rPr lang="en-IN" sz="2400" dirty="0"/>
              <a:t>        n=y;</a:t>
            </a:r>
            <a:endParaRPr lang="en-IN" sz="2400" dirty="0"/>
          </a:p>
          <a:p>
            <a:endParaRPr lang="en-IN" sz="2400" dirty="0"/>
          </a:p>
          <a:p>
            <a:r>
              <a:rPr lang="en-IN" sz="2400" dirty="0"/>
              <a:t>    }</a:t>
            </a:r>
            <a:endParaRPr lang="en-IN" sz="2400" dirty="0"/>
          </a:p>
          <a:p>
            <a:r>
              <a:rPr lang="en-IN" sz="2400" dirty="0"/>
              <a:t>   void </a:t>
            </a:r>
            <a:r>
              <a:rPr lang="en-IN" sz="2400" dirty="0" err="1"/>
              <a:t>printnumber</a:t>
            </a:r>
            <a:r>
              <a:rPr lang="en-IN" sz="2400" dirty="0"/>
              <a:t>(){</a:t>
            </a:r>
            <a:endParaRPr lang="en-IN" sz="2400" dirty="0"/>
          </a:p>
          <a:p>
            <a:r>
              <a:rPr lang="en-IN" sz="2400" dirty="0"/>
              <a:t>    cout&lt;&lt;"your number is:"&lt;&lt;"m="&lt;&lt;m&lt;&lt;"\n"&lt;&lt;"and"&lt;&lt;" "&lt;&lt;"n="&lt;&lt;n</a:t>
            </a:r>
            <a:endParaRPr lang="en-IN" sz="2400" dirty="0"/>
          </a:p>
          <a:p>
            <a:r>
              <a:rPr lang="en-IN" sz="2400" dirty="0"/>
              <a:t>&lt;&lt;“\n”;</a:t>
            </a:r>
            <a:endParaRPr lang="en-IN" sz="2400" dirty="0"/>
          </a:p>
          <a:p>
            <a:r>
              <a:rPr lang="en-IN" sz="2400" dirty="0"/>
              <a:t>}</a:t>
            </a:r>
            <a:endParaRPr lang="en-IN" sz="2400" dirty="0"/>
          </a:p>
          <a:p>
            <a:r>
              <a:rPr lang="en-IN" sz="2400" dirty="0"/>
              <a:t>};</a:t>
            </a:r>
            <a:endParaRPr lang="en-IN" sz="2400" dirty="0"/>
          </a:p>
          <a:p>
            <a:endParaRPr lang="en-IN" dirty="0"/>
          </a:p>
          <a:p>
            <a:endParaRPr lang="en-IN" dirty="0"/>
          </a:p>
        </p:txBody>
      </p:sp>
      <p:sp>
        <p:nvSpPr>
          <p:cNvPr id="8" name="TextBox 7"/>
          <p:cNvSpPr txBox="1"/>
          <p:nvPr/>
        </p:nvSpPr>
        <p:spPr>
          <a:xfrm>
            <a:off x="9124335" y="3954939"/>
            <a:ext cx="3952568" cy="2677656"/>
          </a:xfrm>
          <a:prstGeom prst="rect">
            <a:avLst/>
          </a:prstGeom>
          <a:noFill/>
        </p:spPr>
        <p:txBody>
          <a:bodyPr wrap="square" rtlCol="0">
            <a:spAutoFit/>
          </a:bodyPr>
          <a:lstStyle/>
          <a:p>
            <a:r>
              <a:rPr lang="en-IN" sz="2400" dirty="0"/>
              <a:t>int main(){</a:t>
            </a:r>
            <a:endParaRPr lang="en-IN" sz="2400" dirty="0"/>
          </a:p>
          <a:p>
            <a:r>
              <a:rPr lang="en-IN" sz="2400" dirty="0"/>
              <a:t>    boot hello(5);</a:t>
            </a:r>
            <a:endParaRPr lang="en-IN" sz="2400" dirty="0"/>
          </a:p>
          <a:p>
            <a:r>
              <a:rPr lang="en-IN" sz="2400" dirty="0" err="1"/>
              <a:t>hello.printnumber</a:t>
            </a:r>
            <a:r>
              <a:rPr lang="en-IN" sz="2400" dirty="0"/>
              <a:t>();</a:t>
            </a:r>
            <a:endParaRPr lang="en-IN" sz="2400" dirty="0"/>
          </a:p>
          <a:p>
            <a:r>
              <a:rPr lang="en-IN" sz="2400" dirty="0"/>
              <a:t>boot hi(7,10);</a:t>
            </a:r>
            <a:endParaRPr lang="en-IN" sz="2400" dirty="0"/>
          </a:p>
          <a:p>
            <a:r>
              <a:rPr lang="en-IN" sz="2400" dirty="0" err="1"/>
              <a:t>hi.printnumber</a:t>
            </a:r>
            <a:r>
              <a:rPr lang="en-IN" sz="2400" dirty="0"/>
              <a:t>();</a:t>
            </a:r>
            <a:endParaRPr lang="en-IN" sz="2400" dirty="0"/>
          </a:p>
          <a:p>
            <a:r>
              <a:rPr lang="en-IN" sz="2400" dirty="0"/>
              <a:t>    return 0;</a:t>
            </a:r>
            <a:endParaRPr lang="en-IN" sz="2400" dirty="0"/>
          </a:p>
          <a:p>
            <a:r>
              <a:rPr lang="en-IN" sz="2400" dirty="0"/>
              <a:t>    }</a:t>
            </a:r>
            <a:endParaRPr lang="en-IN" sz="2400" dirty="0"/>
          </a:p>
        </p:txBody>
      </p:sp>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78885" y="1336610"/>
            <a:ext cx="4877481" cy="164805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942" y="0"/>
            <a:ext cx="12042058" cy="816077"/>
          </a:xfrm>
        </p:spPr>
        <p:txBody>
          <a:bodyPr>
            <a:normAutofit fontScale="90000"/>
          </a:bodyPr>
          <a:lstStyle/>
          <a:p>
            <a:br>
              <a:rPr lang="en-US" sz="4000" b="1" i="0" dirty="0">
                <a:solidFill>
                  <a:srgbClr val="273239"/>
                </a:solidFill>
                <a:effectLst/>
                <a:highlight>
                  <a:srgbClr val="FFFFFF"/>
                </a:highlight>
                <a:latin typeface="Source Sans 3"/>
              </a:rPr>
            </a:br>
            <a:r>
              <a:rPr lang="en-US" sz="4000" b="1" i="0" dirty="0">
                <a:solidFill>
                  <a:srgbClr val="273239"/>
                </a:solidFill>
                <a:effectLst/>
                <a:highlight>
                  <a:srgbClr val="FFFFFF"/>
                </a:highlight>
                <a:latin typeface="Source Sans 3"/>
              </a:rPr>
              <a:t>Dynamic initialization of object in C++</a:t>
            </a:r>
            <a:br>
              <a:rPr lang="en-US" sz="4000" b="1" i="0" dirty="0">
                <a:solidFill>
                  <a:srgbClr val="273239"/>
                </a:solidFill>
                <a:effectLst/>
                <a:highlight>
                  <a:srgbClr val="FFFFFF"/>
                </a:highlight>
                <a:latin typeface="Source Sans 3"/>
              </a:rPr>
            </a:br>
            <a:endParaRPr lang="en-IN" sz="4000" dirty="0"/>
          </a:p>
        </p:txBody>
      </p:sp>
      <p:sp>
        <p:nvSpPr>
          <p:cNvPr id="3" name="Content Placeholder 2"/>
          <p:cNvSpPr>
            <a:spLocks noGrp="1"/>
          </p:cNvSpPr>
          <p:nvPr>
            <p:ph idx="1"/>
          </p:nvPr>
        </p:nvSpPr>
        <p:spPr>
          <a:xfrm>
            <a:off x="304800" y="1199535"/>
            <a:ext cx="11589774" cy="5658465"/>
          </a:xfrm>
        </p:spPr>
        <p:txBody>
          <a:bodyPr/>
          <a:lstStyle/>
          <a:p>
            <a:r>
              <a:rPr lang="en-US" b="0" i="0" dirty="0">
                <a:solidFill>
                  <a:srgbClr val="273239"/>
                </a:solidFill>
                <a:effectLst/>
                <a:highlight>
                  <a:srgbClr val="FFFFFF"/>
                </a:highlight>
              </a:rPr>
              <a:t>Dynamic initialization of object refers to initializing the objects at a run time i.e., the initial value of an object is provided during run time.</a:t>
            </a:r>
            <a:endParaRPr lang="en-US" b="0" i="0" dirty="0">
              <a:solidFill>
                <a:srgbClr val="273239"/>
              </a:solidFill>
              <a:effectLst/>
              <a:highlight>
                <a:srgbClr val="FFFFFF"/>
              </a:highlight>
            </a:endParaRPr>
          </a:p>
          <a:p>
            <a:pPr algn="l" fontAlgn="base"/>
            <a:r>
              <a:rPr lang="en-US" b="1" i="0" dirty="0">
                <a:solidFill>
                  <a:srgbClr val="273239"/>
                </a:solidFill>
                <a:effectLst/>
                <a:highlight>
                  <a:srgbClr val="FFFFFF"/>
                </a:highlight>
              </a:rPr>
              <a:t>Dynamic Constructor:</a:t>
            </a:r>
            <a:endParaRPr lang="en-US" b="0" i="0" dirty="0">
              <a:solidFill>
                <a:srgbClr val="273239"/>
              </a:solidFill>
              <a:effectLst/>
              <a:highlight>
                <a:srgbClr val="FFFFFF"/>
              </a:highlight>
            </a:endParaRPr>
          </a:p>
          <a:p>
            <a:pPr algn="l" fontAlgn="base">
              <a:buFont typeface="Arial" panose="020B0604020202020204" pitchFamily="34" charset="0"/>
              <a:buChar char="•"/>
            </a:pPr>
            <a:r>
              <a:rPr lang="en-US" b="0" i="0" dirty="0">
                <a:solidFill>
                  <a:srgbClr val="273239"/>
                </a:solidFill>
                <a:effectLst/>
                <a:highlight>
                  <a:srgbClr val="FFFFFF"/>
                </a:highlight>
              </a:rPr>
              <a:t>The constructor used for allocating the memory at runtime is known as the </a:t>
            </a:r>
            <a:r>
              <a:rPr lang="en-US" b="1" i="0" dirty="0">
                <a:solidFill>
                  <a:srgbClr val="273239"/>
                </a:solidFill>
                <a:effectLst/>
                <a:highlight>
                  <a:srgbClr val="FFFFFF"/>
                </a:highlight>
              </a:rPr>
              <a:t>dynamic constructor</a:t>
            </a:r>
            <a:r>
              <a:rPr lang="en-US" b="0" i="0" dirty="0">
                <a:solidFill>
                  <a:srgbClr val="273239"/>
                </a:solidFill>
                <a:effectLst/>
                <a:highlight>
                  <a:srgbClr val="FFFFFF"/>
                </a:highlight>
              </a:rPr>
              <a:t>.</a:t>
            </a:r>
            <a:endParaRPr lang="en-US" b="0" i="0" dirty="0">
              <a:solidFill>
                <a:srgbClr val="273239"/>
              </a:solidFill>
              <a:effectLst/>
              <a:highlight>
                <a:srgbClr val="FFFFFF"/>
              </a:highlight>
            </a:endParaRPr>
          </a:p>
          <a:p>
            <a:pPr algn="l" fontAlgn="base">
              <a:buFont typeface="Arial" panose="020B0604020202020204" pitchFamily="34" charset="0"/>
              <a:buChar char="•"/>
            </a:pPr>
            <a:r>
              <a:rPr lang="en-US" b="0" i="0" dirty="0">
                <a:solidFill>
                  <a:srgbClr val="273239"/>
                </a:solidFill>
                <a:effectLst/>
                <a:highlight>
                  <a:srgbClr val="FFFFFF"/>
                </a:highlight>
              </a:rPr>
              <a:t>The memory is allocated at runtime using a new operator and similarly, memory is deallocated at runtime using the delete operator.</a:t>
            </a:r>
            <a:endParaRPr lang="en-US" b="0" i="0" dirty="0">
              <a:solidFill>
                <a:srgbClr val="273239"/>
              </a:solidFill>
              <a:effectLst/>
              <a:highlight>
                <a:srgbClr val="FFFFFF"/>
              </a:highlight>
            </a:endParaRPr>
          </a:p>
          <a:p>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26" y="88490"/>
            <a:ext cx="11127658" cy="1042220"/>
          </a:xfrm>
        </p:spPr>
        <p:txBody>
          <a:bodyPr>
            <a:noAutofit/>
          </a:bodyPr>
          <a:lstStyle/>
          <a:p>
            <a:pPr fontAlgn="base"/>
            <a:br>
              <a:rPr lang="en-IN" sz="3600" b="1" i="0" dirty="0">
                <a:solidFill>
                  <a:srgbClr val="273239"/>
                </a:solidFill>
                <a:effectLst/>
                <a:highlight>
                  <a:srgbClr val="FFFFFF"/>
                </a:highlight>
                <a:latin typeface="+mn-lt"/>
              </a:rPr>
            </a:br>
            <a:r>
              <a:rPr lang="en-IN" sz="3600" b="1" i="0" dirty="0">
                <a:solidFill>
                  <a:srgbClr val="273239"/>
                </a:solidFill>
                <a:effectLst/>
                <a:highlight>
                  <a:srgbClr val="FFFFFF"/>
                </a:highlight>
                <a:latin typeface="+mn-lt"/>
              </a:rPr>
              <a:t>Dynamic Allocation:</a:t>
            </a:r>
            <a:r>
              <a:rPr lang="en-IN" sz="3600" b="0" i="0" dirty="0">
                <a:solidFill>
                  <a:srgbClr val="273239"/>
                </a:solidFill>
                <a:effectLst/>
                <a:highlight>
                  <a:srgbClr val="FFFFFF"/>
                </a:highlight>
                <a:latin typeface="+mn-lt"/>
              </a:rPr>
              <a:t> </a:t>
            </a:r>
            <a:br>
              <a:rPr lang="en-IN" sz="3600" b="0" i="0" dirty="0">
                <a:solidFill>
                  <a:srgbClr val="273239"/>
                </a:solidFill>
                <a:effectLst/>
                <a:highlight>
                  <a:srgbClr val="FFFFFF"/>
                </a:highlight>
                <a:latin typeface="+mn-lt"/>
              </a:rPr>
            </a:br>
            <a:r>
              <a:rPr lang="en-IN" sz="3600" b="1" i="0" dirty="0">
                <a:solidFill>
                  <a:srgbClr val="273239"/>
                </a:solidFill>
                <a:effectLst/>
                <a:highlight>
                  <a:srgbClr val="FFFFFF"/>
                </a:highlight>
                <a:latin typeface="+mn-lt"/>
              </a:rPr>
              <a:t>Approach</a:t>
            </a:r>
            <a:br>
              <a:rPr lang="en-IN" sz="3600" b="0" i="0" dirty="0">
                <a:solidFill>
                  <a:srgbClr val="273239"/>
                </a:solidFill>
                <a:effectLst/>
                <a:highlight>
                  <a:srgbClr val="FFFFFF"/>
                </a:highlight>
                <a:latin typeface="+mn-lt"/>
              </a:rPr>
            </a:br>
            <a:endParaRPr lang="en-IN" sz="3600" dirty="0">
              <a:latin typeface="+mn-lt"/>
            </a:endParaRPr>
          </a:p>
        </p:txBody>
      </p:sp>
      <p:sp>
        <p:nvSpPr>
          <p:cNvPr id="3" name="Content Placeholder 2"/>
          <p:cNvSpPr>
            <a:spLocks noGrp="1"/>
          </p:cNvSpPr>
          <p:nvPr>
            <p:ph idx="1"/>
          </p:nvPr>
        </p:nvSpPr>
        <p:spPr>
          <a:xfrm>
            <a:off x="68826" y="1366684"/>
            <a:ext cx="11897032" cy="5402825"/>
          </a:xfrm>
        </p:spPr>
        <p:txBody>
          <a:bodyPr/>
          <a:lstStyle/>
          <a:p>
            <a:r>
              <a:rPr lang="en-US" dirty="0"/>
              <a:t>In the below example, new is used to dynamically initialize the variable in default constructor and memory is allocated on the </a:t>
            </a:r>
            <a:r>
              <a:rPr lang="en-US" dirty="0">
                <a:highlight>
                  <a:srgbClr val="FFFF00"/>
                </a:highlight>
              </a:rPr>
              <a:t>heap</a:t>
            </a:r>
            <a:r>
              <a:rPr lang="en-US" dirty="0"/>
              <a:t>.</a:t>
            </a:r>
            <a:endParaRPr lang="en-US" dirty="0"/>
          </a:p>
          <a:p>
            <a:r>
              <a:rPr lang="en-US" dirty="0"/>
              <a:t>The objects of the class geek calls the function and it displays the value of dynamically allocated variable </a:t>
            </a:r>
            <a:r>
              <a:rPr lang="en-US" dirty="0" err="1"/>
              <a:t>i.e</a:t>
            </a:r>
            <a:r>
              <a:rPr lang="en-US" dirty="0"/>
              <a:t> </a:t>
            </a:r>
            <a:r>
              <a:rPr lang="en-US" dirty="0" err="1"/>
              <a:t>ptr</a:t>
            </a:r>
            <a:r>
              <a:rPr lang="en-US" dirty="0"/>
              <a:t>.</a:t>
            </a:r>
            <a:endParaRPr lang="en-IN" dirty="0"/>
          </a:p>
        </p:txBody>
      </p:sp>
      <p:sp>
        <p:nvSpPr>
          <p:cNvPr id="4" name="TextBox 3"/>
          <p:cNvSpPr txBox="1"/>
          <p:nvPr/>
        </p:nvSpPr>
        <p:spPr>
          <a:xfrm>
            <a:off x="68826" y="3428999"/>
            <a:ext cx="11739715" cy="3416320"/>
          </a:xfrm>
          <a:prstGeom prst="rect">
            <a:avLst/>
          </a:prstGeom>
          <a:noFill/>
        </p:spPr>
        <p:txBody>
          <a:bodyPr wrap="square" rtlCol="0">
            <a:spAutoFit/>
          </a:bodyPr>
          <a:lstStyle/>
          <a:p>
            <a:r>
              <a:rPr lang="en-US" sz="2400" b="1" dirty="0">
                <a:solidFill>
                  <a:srgbClr val="FF0000"/>
                </a:solidFill>
              </a:rPr>
              <a:t>Memory in a C/C++/Java program can either be allocated on a stack or a heap.</a:t>
            </a:r>
            <a:endParaRPr lang="en-US" sz="2400" b="1" dirty="0">
              <a:solidFill>
                <a:srgbClr val="FF0000"/>
              </a:solidFill>
            </a:endParaRPr>
          </a:p>
          <a:p>
            <a:endParaRPr lang="en-IN" sz="2400" b="1" i="0" dirty="0">
              <a:solidFill>
                <a:srgbClr val="273239"/>
              </a:solidFill>
              <a:effectLst/>
              <a:highlight>
                <a:srgbClr val="FFFFFF"/>
              </a:highlight>
            </a:endParaRPr>
          </a:p>
          <a:p>
            <a:r>
              <a:rPr lang="en-IN" sz="2400" b="1" i="0" dirty="0">
                <a:solidFill>
                  <a:srgbClr val="273239"/>
                </a:solidFill>
                <a:effectLst/>
                <a:highlight>
                  <a:srgbClr val="FFFFFF"/>
                </a:highlight>
              </a:rPr>
              <a:t>Stack Allocation:</a:t>
            </a:r>
            <a:endParaRPr lang="en-US" sz="2400" b="0" i="0" dirty="0">
              <a:solidFill>
                <a:srgbClr val="273239"/>
              </a:solidFill>
              <a:effectLst/>
              <a:highlight>
                <a:srgbClr val="FFFFFF"/>
              </a:highlight>
            </a:endParaRPr>
          </a:p>
          <a:p>
            <a:endParaRPr lang="en-US" sz="2400" b="0" i="0" dirty="0">
              <a:solidFill>
                <a:srgbClr val="273239"/>
              </a:solidFill>
              <a:effectLst/>
              <a:highlight>
                <a:srgbClr val="FFFFFF"/>
              </a:highlight>
            </a:endParaRPr>
          </a:p>
          <a:p>
            <a:r>
              <a:rPr lang="en-US" sz="2400" b="0" i="0" dirty="0">
                <a:solidFill>
                  <a:srgbClr val="273239"/>
                </a:solidFill>
                <a:effectLst/>
                <a:highlight>
                  <a:srgbClr val="FFFFFF"/>
                </a:highlight>
              </a:rPr>
              <a:t>The allocation happens on contiguous blocks of memory. We call it a stack memory allocation because the allocation happens in the function call stack. The size of memory to be allocated is known to the compiler and whenever a function is called, its variables get memory allocated on the stack. And whenever the function call is over, the memory for the variables is de-allocated. </a:t>
            </a:r>
            <a:endParaRPr lang="en-US" sz="2400" b="1" dirty="0">
              <a:solidFill>
                <a:srgbClr val="FF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5471" y="0"/>
            <a:ext cx="11769213" cy="6705600"/>
          </a:xfrm>
        </p:spPr>
        <p:txBody>
          <a:bodyPr>
            <a:normAutofit/>
          </a:bodyPr>
          <a:lstStyle/>
          <a:p>
            <a:r>
              <a:rPr lang="en-US" sz="2400" dirty="0"/>
              <a:t>Stack memory allocation is considered safer as compared to heap memory allocation because the data stored can only be accessed by the owner thread.</a:t>
            </a:r>
            <a:endParaRPr lang="en-US" sz="2400" dirty="0"/>
          </a:p>
          <a:p>
            <a:r>
              <a:rPr lang="en-US" sz="2400" dirty="0"/>
              <a:t>Memory allocation and de-allocation are faster as compared to Heap-memory allocation</a:t>
            </a:r>
            <a:r>
              <a:rPr lang="en-US" dirty="0"/>
              <a:t>.</a:t>
            </a:r>
            <a:endParaRPr lang="en-US" dirty="0"/>
          </a:p>
          <a:p>
            <a:pPr marL="0" indent="0">
              <a:buNone/>
            </a:pPr>
            <a:r>
              <a:rPr lang="en-US" sz="2400" dirty="0"/>
              <a:t>int main()</a:t>
            </a:r>
            <a:endParaRPr lang="en-US" sz="2400" dirty="0"/>
          </a:p>
          <a:p>
            <a:pPr marL="0" indent="0">
              <a:buNone/>
            </a:pPr>
            <a:r>
              <a:rPr lang="en-US" sz="2400" dirty="0"/>
              <a:t>{</a:t>
            </a:r>
            <a:endParaRPr lang="en-US" sz="2400" dirty="0"/>
          </a:p>
          <a:p>
            <a:pPr marL="0" indent="0">
              <a:buNone/>
            </a:pPr>
            <a:r>
              <a:rPr lang="en-US" sz="2400" dirty="0"/>
              <a:t>  </a:t>
            </a:r>
            <a:r>
              <a:rPr lang="en-US" sz="2400" b="1" dirty="0"/>
              <a:t>// All these variables get memory</a:t>
            </a:r>
            <a:endParaRPr lang="en-US" sz="2400" b="1" dirty="0"/>
          </a:p>
          <a:p>
            <a:pPr marL="0" indent="0">
              <a:buNone/>
            </a:pPr>
            <a:r>
              <a:rPr lang="en-US" sz="2400" b="1" dirty="0"/>
              <a:t>  // allocated on stack</a:t>
            </a:r>
            <a:endParaRPr lang="en-US" sz="2400" b="1" dirty="0"/>
          </a:p>
          <a:p>
            <a:pPr marL="0" indent="0">
              <a:buNone/>
            </a:pPr>
            <a:r>
              <a:rPr lang="en-US" sz="2400" dirty="0"/>
              <a:t>  int a;</a:t>
            </a:r>
            <a:endParaRPr lang="en-US" sz="2400" dirty="0"/>
          </a:p>
          <a:p>
            <a:pPr marL="0" indent="0">
              <a:buNone/>
            </a:pPr>
            <a:r>
              <a:rPr lang="en-US" sz="2400" dirty="0"/>
              <a:t>  int b[10];</a:t>
            </a:r>
            <a:endParaRPr lang="en-US" sz="2400" dirty="0"/>
          </a:p>
          <a:p>
            <a:pPr marL="0" indent="0">
              <a:buNone/>
            </a:pPr>
            <a:r>
              <a:rPr lang="en-US" sz="2400" dirty="0"/>
              <a:t>  int n = 20;</a:t>
            </a:r>
            <a:endParaRPr lang="en-US" sz="2400" dirty="0"/>
          </a:p>
          <a:p>
            <a:pPr marL="0" indent="0">
              <a:buNone/>
            </a:pPr>
            <a:r>
              <a:rPr lang="en-US" sz="2400" dirty="0"/>
              <a:t>  int c[n];</a:t>
            </a:r>
            <a:endParaRPr lang="en-US" sz="2400" dirty="0"/>
          </a:p>
          <a:p>
            <a:pPr marL="0" indent="0">
              <a:buNone/>
            </a:pPr>
            <a:r>
              <a:rPr lang="en-US" sz="2400" dirty="0"/>
              <a:t>}</a:t>
            </a:r>
            <a:endParaRPr lang="en-US" sz="2400" dirty="0"/>
          </a:p>
          <a:p>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59" y="137652"/>
            <a:ext cx="11946194" cy="6720348"/>
          </a:xfrm>
        </p:spPr>
        <p:txBody>
          <a:bodyPr>
            <a:normAutofit/>
          </a:bodyPr>
          <a:lstStyle/>
          <a:p>
            <a:r>
              <a:rPr lang="en-US" sz="2400" b="0" i="0" dirty="0">
                <a:solidFill>
                  <a:srgbClr val="273239"/>
                </a:solidFill>
                <a:effectLst/>
                <a:highlight>
                  <a:srgbClr val="FFFFFF"/>
                </a:highlight>
              </a:rPr>
              <a:t> </a:t>
            </a:r>
            <a:r>
              <a:rPr lang="en-US" sz="2400" b="1" i="0" dirty="0">
                <a:solidFill>
                  <a:srgbClr val="273239"/>
                </a:solidFill>
                <a:effectLst/>
                <a:highlight>
                  <a:srgbClr val="FFFFFF"/>
                </a:highlight>
              </a:rPr>
              <a:t>Heap memory allocation </a:t>
            </a:r>
            <a:r>
              <a:rPr lang="en-US" sz="2400" b="0" i="0" dirty="0">
                <a:solidFill>
                  <a:srgbClr val="273239"/>
                </a:solidFill>
                <a:effectLst/>
                <a:highlight>
                  <a:srgbClr val="FFFFFF"/>
                </a:highlight>
              </a:rPr>
              <a:t>isn’t as safe as Stack memory allocation because the data stored in this space is accessible or visible to all threads. </a:t>
            </a:r>
            <a:endParaRPr lang="en-US" sz="2400" b="0" i="0" dirty="0">
              <a:solidFill>
                <a:srgbClr val="273239"/>
              </a:solidFill>
              <a:effectLst/>
              <a:highlight>
                <a:srgbClr val="FFFFFF"/>
              </a:highlight>
            </a:endParaRPr>
          </a:p>
          <a:p>
            <a:r>
              <a:rPr lang="en-US" sz="2400" dirty="0"/>
              <a:t>The memory is allocated during the execution of instructions written by programmers</a:t>
            </a:r>
            <a:endParaRPr lang="en-US" sz="2400" b="0" i="0" dirty="0">
              <a:solidFill>
                <a:srgbClr val="273239"/>
              </a:solidFill>
              <a:effectLst/>
              <a:highlight>
                <a:srgbClr val="FFFFFF"/>
              </a:highlight>
            </a:endParaRPr>
          </a:p>
          <a:p>
            <a:pPr marL="0" indent="0">
              <a:buNone/>
            </a:pPr>
            <a:endParaRPr lang="en-IN" dirty="0"/>
          </a:p>
        </p:txBody>
      </p:sp>
      <p:sp>
        <p:nvSpPr>
          <p:cNvPr id="4" name="TextBox 3"/>
          <p:cNvSpPr txBox="1"/>
          <p:nvPr/>
        </p:nvSpPr>
        <p:spPr>
          <a:xfrm>
            <a:off x="117988" y="1623235"/>
            <a:ext cx="11995353" cy="5170646"/>
          </a:xfrm>
          <a:prstGeom prst="rect">
            <a:avLst/>
          </a:prstGeom>
          <a:noFill/>
        </p:spPr>
        <p:txBody>
          <a:bodyPr wrap="square" rtlCol="0">
            <a:spAutoFit/>
          </a:bodyPr>
          <a:lstStyle/>
          <a:p>
            <a:r>
              <a:rPr lang="en-IN" sz="2200" dirty="0"/>
              <a:t>#include &lt;iostream&gt;</a:t>
            </a:r>
            <a:endParaRPr lang="en-IN" sz="2200" dirty="0"/>
          </a:p>
          <a:p>
            <a:r>
              <a:rPr lang="en-IN" sz="2200" dirty="0"/>
              <a:t>using namespace std;</a:t>
            </a:r>
            <a:endParaRPr lang="en-IN" sz="2200" dirty="0"/>
          </a:p>
          <a:p>
            <a:r>
              <a:rPr lang="en-IN" sz="2200" dirty="0"/>
              <a:t>class geeks {</a:t>
            </a:r>
            <a:endParaRPr lang="en-IN" sz="2200" dirty="0"/>
          </a:p>
          <a:p>
            <a:r>
              <a:rPr lang="en-IN" sz="2200" dirty="0"/>
              <a:t>	int* </a:t>
            </a:r>
            <a:r>
              <a:rPr lang="en-IN" sz="2200" dirty="0" err="1"/>
              <a:t>ptr</a:t>
            </a:r>
            <a:r>
              <a:rPr lang="en-IN" sz="2200" dirty="0"/>
              <a:t>;</a:t>
            </a:r>
            <a:endParaRPr lang="en-IN" sz="2200" dirty="0"/>
          </a:p>
          <a:p>
            <a:r>
              <a:rPr lang="en-IN" sz="2200" dirty="0"/>
              <a:t>public:</a:t>
            </a:r>
            <a:endParaRPr lang="en-IN" sz="2200" dirty="0"/>
          </a:p>
          <a:p>
            <a:r>
              <a:rPr lang="en-IN" sz="2200" dirty="0"/>
              <a:t>	geeks()</a:t>
            </a:r>
            <a:endParaRPr lang="en-IN" sz="2200" dirty="0"/>
          </a:p>
          <a:p>
            <a:r>
              <a:rPr lang="en-IN" sz="2200" dirty="0"/>
              <a:t>	{</a:t>
            </a:r>
            <a:endParaRPr lang="en-IN" sz="2200" dirty="0"/>
          </a:p>
          <a:p>
            <a:r>
              <a:rPr lang="en-IN" sz="2200" dirty="0"/>
              <a:t>		</a:t>
            </a:r>
            <a:r>
              <a:rPr lang="en-IN" sz="2200" dirty="0" err="1"/>
              <a:t>ptr</a:t>
            </a:r>
            <a:r>
              <a:rPr lang="en-IN" sz="2200" dirty="0"/>
              <a:t> = new int;</a:t>
            </a:r>
            <a:endParaRPr lang="en-IN" sz="2200" dirty="0"/>
          </a:p>
          <a:p>
            <a:r>
              <a:rPr lang="en-IN" sz="2200" dirty="0"/>
              <a:t>		*</a:t>
            </a:r>
            <a:r>
              <a:rPr lang="en-IN" sz="2200" dirty="0" err="1"/>
              <a:t>ptr</a:t>
            </a:r>
            <a:r>
              <a:rPr lang="en-IN" sz="2200" dirty="0"/>
              <a:t> = 10;</a:t>
            </a:r>
            <a:endParaRPr lang="en-IN" sz="2200" dirty="0"/>
          </a:p>
          <a:p>
            <a:r>
              <a:rPr lang="en-IN" sz="2200" dirty="0"/>
              <a:t>	}</a:t>
            </a:r>
            <a:endParaRPr lang="en-IN" sz="2200" dirty="0"/>
          </a:p>
          <a:p>
            <a:r>
              <a:rPr lang="en-IN" sz="2200" dirty="0"/>
              <a:t>	void display()</a:t>
            </a:r>
            <a:endParaRPr lang="en-IN" sz="2200" dirty="0"/>
          </a:p>
          <a:p>
            <a:r>
              <a:rPr lang="en-IN" sz="2200" dirty="0"/>
              <a:t>	{</a:t>
            </a:r>
            <a:endParaRPr lang="en-IN" sz="2200" dirty="0"/>
          </a:p>
          <a:p>
            <a:r>
              <a:rPr lang="en-IN" sz="2200" dirty="0"/>
              <a:t>		cout &lt;&lt; *</a:t>
            </a:r>
            <a:r>
              <a:rPr lang="en-IN" sz="2200" dirty="0" err="1"/>
              <a:t>ptr</a:t>
            </a:r>
            <a:r>
              <a:rPr lang="en-IN" sz="2200" dirty="0"/>
              <a:t> &lt;&lt; </a:t>
            </a:r>
            <a:r>
              <a:rPr lang="en-IN" sz="2200" dirty="0" err="1"/>
              <a:t>endl</a:t>
            </a:r>
            <a:r>
              <a:rPr lang="en-IN" sz="2200" dirty="0"/>
              <a:t>;</a:t>
            </a:r>
            <a:endParaRPr lang="en-IN" sz="2200" dirty="0"/>
          </a:p>
          <a:p>
            <a:r>
              <a:rPr lang="en-IN" sz="2200" dirty="0"/>
              <a:t>	}</a:t>
            </a:r>
            <a:endParaRPr lang="en-IN" sz="2200" dirty="0"/>
          </a:p>
          <a:p>
            <a:r>
              <a:rPr lang="en-IN" sz="2200" dirty="0"/>
              <a:t>};</a:t>
            </a:r>
            <a:endParaRPr lang="en-IN" sz="2200" dirty="0"/>
          </a:p>
        </p:txBody>
      </p:sp>
      <p:sp>
        <p:nvSpPr>
          <p:cNvPr id="5" name="TextBox 4"/>
          <p:cNvSpPr txBox="1"/>
          <p:nvPr/>
        </p:nvSpPr>
        <p:spPr>
          <a:xfrm>
            <a:off x="6312310" y="3333136"/>
            <a:ext cx="5329084" cy="3139321"/>
          </a:xfrm>
          <a:prstGeom prst="rect">
            <a:avLst/>
          </a:prstGeom>
          <a:noFill/>
        </p:spPr>
        <p:txBody>
          <a:bodyPr wrap="square" rtlCol="0">
            <a:spAutoFit/>
          </a:bodyPr>
          <a:lstStyle/>
          <a:p>
            <a:r>
              <a:rPr lang="en-US" sz="2200" dirty="0"/>
              <a:t>int main()</a:t>
            </a:r>
            <a:endParaRPr lang="en-US" sz="2200" dirty="0"/>
          </a:p>
          <a:p>
            <a:r>
              <a:rPr lang="en-US" sz="2200" dirty="0"/>
              <a:t>{</a:t>
            </a:r>
            <a:endParaRPr lang="en-US" sz="2200" dirty="0"/>
          </a:p>
          <a:p>
            <a:r>
              <a:rPr lang="en-US" sz="2200" dirty="0"/>
              <a:t>	geeks obj1;</a:t>
            </a:r>
            <a:endParaRPr lang="en-US" sz="2200" dirty="0"/>
          </a:p>
          <a:p>
            <a:endParaRPr lang="en-US" sz="2200" dirty="0"/>
          </a:p>
          <a:p>
            <a:r>
              <a:rPr lang="en-US" sz="2200" dirty="0"/>
              <a:t>	// Function Call</a:t>
            </a:r>
            <a:endParaRPr lang="en-US" sz="2200" dirty="0"/>
          </a:p>
          <a:p>
            <a:r>
              <a:rPr lang="en-US" sz="2200" dirty="0"/>
              <a:t>	obj1.display();</a:t>
            </a:r>
            <a:endParaRPr lang="en-US" sz="2200" dirty="0"/>
          </a:p>
          <a:p>
            <a:endParaRPr lang="en-US" sz="2200" dirty="0"/>
          </a:p>
          <a:p>
            <a:r>
              <a:rPr lang="en-US" sz="2200" dirty="0"/>
              <a:t>	return 0;</a:t>
            </a:r>
            <a:endParaRPr lang="en-US" sz="2200" dirty="0"/>
          </a:p>
          <a:p>
            <a:r>
              <a:rPr lang="en-US" sz="2200" dirty="0"/>
              <a:t>}</a:t>
            </a:r>
            <a:endParaRPr lang="en-US" sz="22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813" y="196644"/>
            <a:ext cx="11808542" cy="6567949"/>
          </a:xfrm>
        </p:spPr>
        <p:txBody>
          <a:bodyPr>
            <a:normAutofit fontScale="92500" lnSpcReduction="10000"/>
          </a:bodyPr>
          <a:lstStyle/>
          <a:p>
            <a:pPr marL="0" indent="0">
              <a:buNone/>
            </a:pPr>
            <a:r>
              <a:rPr lang="en-US" b="1" dirty="0"/>
              <a:t>Stack Variables:</a:t>
            </a:r>
            <a:endParaRPr lang="en-US" b="1" dirty="0"/>
          </a:p>
          <a:p>
            <a:r>
              <a:rPr lang="en-US" dirty="0"/>
              <a:t>Local variables declared inside functions have their memory automatically allocated on the stack when the function is called, and deallocated when the function exits.</a:t>
            </a:r>
            <a:endParaRPr lang="en-US" dirty="0"/>
          </a:p>
          <a:p>
            <a:r>
              <a:rPr lang="en-US" dirty="0"/>
              <a:t>Stack variables have a limited lifetime, tied to the scope of the block in which they are declared.</a:t>
            </a:r>
            <a:endParaRPr lang="en-US" dirty="0"/>
          </a:p>
          <a:p>
            <a:r>
              <a:rPr lang="en-US" dirty="0"/>
              <a:t>Examples include function parameters, local variables inside functions, and variables declared within loops or conditional blocks.</a:t>
            </a:r>
            <a:endParaRPr lang="en-US" dirty="0"/>
          </a:p>
          <a:p>
            <a:pPr marL="0" indent="0">
              <a:buNone/>
            </a:pPr>
            <a:endParaRPr lang="en-US" b="1" dirty="0"/>
          </a:p>
          <a:p>
            <a:pPr marL="0" indent="0">
              <a:buNone/>
            </a:pPr>
            <a:r>
              <a:rPr lang="en-US" b="1" dirty="0"/>
              <a:t>Heap Variables:</a:t>
            </a:r>
            <a:endParaRPr lang="en-US" b="1" dirty="0"/>
          </a:p>
          <a:p>
            <a:pPr marL="0" indent="0">
              <a:buNone/>
            </a:pPr>
            <a:r>
              <a:rPr lang="en-US" dirty="0"/>
              <a:t>Variables allocated dynamically using new operator have their memory allocated on the heap.</a:t>
            </a:r>
            <a:endParaRPr lang="en-US" dirty="0"/>
          </a:p>
          <a:p>
            <a:r>
              <a:rPr lang="en-US" dirty="0"/>
              <a:t>Heap variables have a lifetime until explicitly deallocated using the delete operator.</a:t>
            </a:r>
            <a:endParaRPr lang="en-US" dirty="0"/>
          </a:p>
          <a:p>
            <a:r>
              <a:rPr lang="en-US" dirty="0"/>
              <a:t>Heap variables are typically used for objects that need to persist beyond the scope of the function in which they are allocated.</a:t>
            </a:r>
            <a:endParaRPr lang="en-US" dirty="0"/>
          </a:p>
          <a:p>
            <a:r>
              <a:rPr lang="en-US" dirty="0"/>
              <a:t>Examples include objects created using new, arrays allocated using new[], and objects created by library functions like malloc() (in C).</a:t>
            </a:r>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15019" cy="707923"/>
          </a:xfrm>
        </p:spPr>
        <p:txBody>
          <a:bodyPr/>
          <a:lstStyle/>
          <a:p>
            <a:r>
              <a:rPr lang="en-IN" b="1" i="1" dirty="0"/>
              <a:t>COPY  CONSTRUCTOR</a:t>
            </a:r>
            <a:endParaRPr lang="en-IN" b="1" i="1" dirty="0"/>
          </a:p>
        </p:txBody>
      </p:sp>
      <p:sp>
        <p:nvSpPr>
          <p:cNvPr id="3" name="Content Placeholder 2"/>
          <p:cNvSpPr>
            <a:spLocks noGrp="1"/>
          </p:cNvSpPr>
          <p:nvPr>
            <p:ph idx="1"/>
          </p:nvPr>
        </p:nvSpPr>
        <p:spPr>
          <a:xfrm>
            <a:off x="216311" y="943896"/>
            <a:ext cx="11798708" cy="5914103"/>
          </a:xfrm>
        </p:spPr>
        <p:txBody>
          <a:bodyPr>
            <a:normAutofit/>
          </a:bodyPr>
          <a:lstStyle/>
          <a:p>
            <a:r>
              <a:rPr lang="en-US" sz="2600" dirty="0"/>
              <a:t>A copy constructor is a member function that initializes an object using another object of the same class.</a:t>
            </a:r>
            <a:endParaRPr lang="en-US" sz="2600" dirty="0"/>
          </a:p>
          <a:p>
            <a:r>
              <a:rPr lang="en-US" sz="2600" dirty="0">
                <a:solidFill>
                  <a:srgbClr val="273239"/>
                </a:solidFill>
                <a:highlight>
                  <a:srgbClr val="FFFFFF"/>
                </a:highlight>
              </a:rPr>
              <a:t>A</a:t>
            </a:r>
            <a:r>
              <a:rPr lang="en-US" sz="2600" b="0" i="0" dirty="0">
                <a:solidFill>
                  <a:srgbClr val="273239"/>
                </a:solidFill>
                <a:effectLst/>
                <a:highlight>
                  <a:srgbClr val="FFFFFF"/>
                </a:highlight>
              </a:rPr>
              <a:t> constructor which creates an object by initializing it with an object of the same class, which has been created previously is known as a </a:t>
            </a:r>
            <a:r>
              <a:rPr lang="en-US" sz="2600" b="1" i="0" dirty="0">
                <a:solidFill>
                  <a:srgbClr val="273239"/>
                </a:solidFill>
                <a:effectLst/>
                <a:highlight>
                  <a:srgbClr val="FFFFFF"/>
                </a:highlight>
              </a:rPr>
              <a:t>copy constructor</a:t>
            </a:r>
            <a:r>
              <a:rPr lang="en-US" sz="2600" b="0" i="0" dirty="0">
                <a:solidFill>
                  <a:srgbClr val="273239"/>
                </a:solidFill>
                <a:effectLst/>
                <a:highlight>
                  <a:srgbClr val="FFFFFF"/>
                </a:highlight>
              </a:rPr>
              <a:t>.  </a:t>
            </a:r>
            <a:endParaRPr lang="en-US" sz="2600" b="0" i="0" dirty="0">
              <a:solidFill>
                <a:srgbClr val="273239"/>
              </a:solidFill>
              <a:effectLst/>
              <a:highlight>
                <a:srgbClr val="FFFFFF"/>
              </a:highlight>
            </a:endParaRPr>
          </a:p>
          <a:p>
            <a:r>
              <a:rPr lang="en-US" sz="2600" b="0" i="0" dirty="0">
                <a:solidFill>
                  <a:srgbClr val="273239"/>
                </a:solidFill>
                <a:effectLst/>
                <a:highlight>
                  <a:srgbClr val="FFFFFF"/>
                </a:highlight>
              </a:rPr>
              <a:t>Copy constructor is used to initialize the members of a newly created object by copying the members of an already existing object.</a:t>
            </a:r>
            <a:endParaRPr lang="en-IN" sz="26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95200" y="4092062"/>
            <a:ext cx="6653367" cy="26411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141" y="88490"/>
            <a:ext cx="11838039" cy="6685936"/>
          </a:xfrm>
        </p:spPr>
        <p:txBody>
          <a:bodyPr>
            <a:normAutofit fontScale="92500" lnSpcReduction="10000"/>
          </a:bodyPr>
          <a:lstStyle/>
          <a:p>
            <a:pPr marL="0" indent="0" algn="just">
              <a:buNone/>
            </a:pPr>
            <a:r>
              <a:rPr lang="en-IN" sz="2800" b="0" i="0" dirty="0">
                <a:solidFill>
                  <a:srgbClr val="0000FF"/>
                </a:solidFill>
                <a:effectLst/>
                <a:latin typeface="inter-regular"/>
              </a:rPr>
              <a:t>#include &lt;iostream&gt;</a:t>
            </a:r>
            <a:r>
              <a:rPr lang="en-IN" sz="2800" b="0" i="0" dirty="0">
                <a:solidFill>
                  <a:srgbClr val="000000"/>
                </a:solidFill>
                <a:effectLst/>
                <a:latin typeface="inter-regular"/>
              </a:rPr>
              <a:t>  </a:t>
            </a:r>
            <a:endParaRPr lang="en-IN" sz="2800" b="0" i="0" dirty="0">
              <a:solidFill>
                <a:srgbClr val="000000"/>
              </a:solidFill>
              <a:effectLst/>
              <a:latin typeface="inter-regular"/>
            </a:endParaRPr>
          </a:p>
          <a:p>
            <a:pPr marL="0" indent="0" algn="just">
              <a:buNone/>
            </a:pPr>
            <a:r>
              <a:rPr lang="en-IN" sz="2800" b="1" i="0" dirty="0">
                <a:solidFill>
                  <a:srgbClr val="006699"/>
                </a:solidFill>
                <a:effectLst/>
                <a:latin typeface="inter-regular"/>
              </a:rPr>
              <a:t>using</a:t>
            </a:r>
            <a:r>
              <a:rPr lang="en-IN" sz="2800" b="0" i="0" dirty="0">
                <a:solidFill>
                  <a:srgbClr val="000000"/>
                </a:solidFill>
                <a:effectLst/>
                <a:latin typeface="inter-regular"/>
              </a:rPr>
              <a:t> </a:t>
            </a:r>
            <a:r>
              <a:rPr lang="en-IN" sz="2800" b="1" i="0" dirty="0">
                <a:solidFill>
                  <a:srgbClr val="006699"/>
                </a:solidFill>
                <a:effectLst/>
                <a:latin typeface="inter-regular"/>
              </a:rPr>
              <a:t>namespace</a:t>
            </a:r>
            <a:r>
              <a:rPr lang="en-IN" sz="2800" b="0" i="0" dirty="0">
                <a:solidFill>
                  <a:srgbClr val="000000"/>
                </a:solidFill>
                <a:effectLst/>
                <a:latin typeface="inter-regular"/>
              </a:rPr>
              <a:t> std;  </a:t>
            </a:r>
            <a:endParaRPr lang="en-IN" sz="2800" b="0" i="0" dirty="0">
              <a:solidFill>
                <a:srgbClr val="000000"/>
              </a:solidFill>
              <a:effectLst/>
              <a:latin typeface="inter-regular"/>
            </a:endParaRPr>
          </a:p>
          <a:p>
            <a:pPr marL="0" indent="0" algn="just">
              <a:buNone/>
            </a:pPr>
            <a:r>
              <a:rPr lang="en-IN" sz="2800" b="0" i="0" dirty="0">
                <a:solidFill>
                  <a:srgbClr val="008200"/>
                </a:solidFill>
                <a:effectLst/>
                <a:latin typeface="inter-regular"/>
              </a:rPr>
              <a:t>// declare global variable</a:t>
            </a:r>
            <a:r>
              <a:rPr lang="en-IN" sz="2800" b="0" i="0" dirty="0">
                <a:solidFill>
                  <a:srgbClr val="000000"/>
                </a:solidFill>
                <a:effectLst/>
                <a:latin typeface="inter-regular"/>
              </a:rPr>
              <a:t>  </a:t>
            </a:r>
            <a:endParaRPr lang="en-IN" sz="2800" b="0" i="0" dirty="0">
              <a:solidFill>
                <a:srgbClr val="000000"/>
              </a:solidFill>
              <a:effectLst/>
              <a:latin typeface="inter-regular"/>
            </a:endParaRPr>
          </a:p>
          <a:p>
            <a:pPr marL="0" indent="0" algn="just">
              <a:buNone/>
            </a:pPr>
            <a:r>
              <a:rPr lang="en-IN" sz="2800" b="1" i="0" dirty="0">
                <a:solidFill>
                  <a:srgbClr val="2E8B57"/>
                </a:solidFill>
                <a:effectLst/>
                <a:latin typeface="inter-regular"/>
              </a:rPr>
              <a:t>int</a:t>
            </a:r>
            <a:r>
              <a:rPr lang="en-IN" sz="2800" b="0" i="0" dirty="0">
                <a:solidFill>
                  <a:srgbClr val="000000"/>
                </a:solidFill>
                <a:effectLst/>
                <a:latin typeface="inter-regular"/>
              </a:rPr>
              <a:t> </a:t>
            </a:r>
            <a:r>
              <a:rPr lang="en-IN" sz="2800" b="0" i="0" dirty="0" err="1">
                <a:solidFill>
                  <a:srgbClr val="000000"/>
                </a:solidFill>
                <a:effectLst/>
                <a:latin typeface="inter-regular"/>
              </a:rPr>
              <a:t>num</a:t>
            </a:r>
            <a:r>
              <a:rPr lang="en-IN" sz="2800" b="0" i="0" dirty="0">
                <a:solidFill>
                  <a:srgbClr val="000000"/>
                </a:solidFill>
                <a:effectLst/>
                <a:latin typeface="inter-regular"/>
              </a:rPr>
              <a:t> = 50;  </a:t>
            </a:r>
            <a:endParaRPr lang="en-IN" sz="2800" b="0" i="0" dirty="0">
              <a:solidFill>
                <a:srgbClr val="000000"/>
              </a:solidFill>
              <a:effectLst/>
              <a:latin typeface="inter-regular"/>
            </a:endParaRPr>
          </a:p>
          <a:p>
            <a:pPr marL="0" indent="0" algn="just">
              <a:buNone/>
            </a:pPr>
            <a:r>
              <a:rPr lang="en-IN" sz="2800" b="1" i="0" dirty="0">
                <a:solidFill>
                  <a:srgbClr val="2E8B57"/>
                </a:solidFill>
                <a:effectLst/>
                <a:latin typeface="inter-regular"/>
              </a:rPr>
              <a:t>int</a:t>
            </a:r>
            <a:r>
              <a:rPr lang="en-IN" sz="2800" b="0" i="0" dirty="0">
                <a:solidFill>
                  <a:srgbClr val="000000"/>
                </a:solidFill>
                <a:effectLst/>
                <a:latin typeface="inter-regular"/>
              </a:rPr>
              <a:t> main ()  </a:t>
            </a:r>
            <a:endParaRPr lang="en-IN" sz="2800" b="0" i="0" dirty="0">
              <a:solidFill>
                <a:srgbClr val="000000"/>
              </a:solidFill>
              <a:effectLst/>
              <a:latin typeface="inter-regular"/>
            </a:endParaRPr>
          </a:p>
          <a:p>
            <a:pPr marL="0" indent="0" algn="just">
              <a:buNone/>
            </a:pPr>
            <a:r>
              <a:rPr lang="en-IN" sz="2800" b="0" i="0" dirty="0">
                <a:solidFill>
                  <a:srgbClr val="000000"/>
                </a:solidFill>
                <a:effectLst/>
                <a:latin typeface="inter-regular"/>
              </a:rPr>
              <a:t>{  </a:t>
            </a:r>
            <a:endParaRPr lang="en-IN" sz="2800" b="0" i="0" dirty="0">
              <a:solidFill>
                <a:srgbClr val="000000"/>
              </a:solidFill>
              <a:effectLst/>
              <a:latin typeface="inter-regular"/>
            </a:endParaRPr>
          </a:p>
          <a:p>
            <a:pPr marL="0" indent="0" algn="just">
              <a:buNone/>
            </a:pPr>
            <a:r>
              <a:rPr lang="en-IN" sz="2800" b="0" i="0" dirty="0">
                <a:solidFill>
                  <a:srgbClr val="008200"/>
                </a:solidFill>
                <a:effectLst/>
                <a:latin typeface="inter-regular"/>
              </a:rPr>
              <a:t>// declare local variable </a:t>
            </a:r>
            <a:r>
              <a:rPr lang="en-IN" sz="2800" b="0" i="0" dirty="0">
                <a:solidFill>
                  <a:srgbClr val="000000"/>
                </a:solidFill>
                <a:effectLst/>
                <a:latin typeface="inter-regular"/>
              </a:rPr>
              <a:t>  </a:t>
            </a:r>
            <a:endParaRPr lang="en-IN" sz="2800" b="0" i="0" dirty="0">
              <a:solidFill>
                <a:srgbClr val="000000"/>
              </a:solidFill>
              <a:effectLst/>
              <a:latin typeface="inter-regular"/>
            </a:endParaRPr>
          </a:p>
          <a:p>
            <a:pPr marL="0" indent="0" algn="just">
              <a:buNone/>
            </a:pPr>
            <a:r>
              <a:rPr lang="en-IN" sz="2800" b="1" i="0" dirty="0">
                <a:solidFill>
                  <a:srgbClr val="2E8B57"/>
                </a:solidFill>
                <a:effectLst/>
                <a:latin typeface="inter-regular"/>
              </a:rPr>
              <a:t>int</a:t>
            </a:r>
            <a:r>
              <a:rPr lang="en-IN" sz="2800" b="0" i="0" dirty="0">
                <a:solidFill>
                  <a:srgbClr val="000000"/>
                </a:solidFill>
                <a:effectLst/>
                <a:latin typeface="inter-regular"/>
              </a:rPr>
              <a:t> </a:t>
            </a:r>
            <a:r>
              <a:rPr lang="en-IN" sz="2800" b="0" i="0" dirty="0" err="1">
                <a:solidFill>
                  <a:srgbClr val="000000"/>
                </a:solidFill>
                <a:effectLst/>
                <a:latin typeface="inter-regular"/>
              </a:rPr>
              <a:t>num</a:t>
            </a:r>
            <a:r>
              <a:rPr lang="en-IN" sz="2800" b="0" i="0" dirty="0">
                <a:solidFill>
                  <a:srgbClr val="000000"/>
                </a:solidFill>
                <a:effectLst/>
                <a:latin typeface="inter-regular"/>
              </a:rPr>
              <a:t> = 100;  </a:t>
            </a:r>
            <a:endParaRPr lang="en-IN" sz="2800" b="0" i="0" dirty="0">
              <a:solidFill>
                <a:srgbClr val="000000"/>
              </a:solidFill>
              <a:effectLst/>
              <a:latin typeface="inter-regular"/>
            </a:endParaRPr>
          </a:p>
          <a:p>
            <a:pPr marL="0" indent="0" algn="just">
              <a:buNone/>
            </a:pPr>
            <a:r>
              <a:rPr lang="en-IN" sz="2800" b="0" i="0" dirty="0">
                <a:solidFill>
                  <a:srgbClr val="000000"/>
                </a:solidFill>
                <a:effectLst/>
                <a:latin typeface="inter-regular"/>
              </a:rPr>
              <a:t>  </a:t>
            </a:r>
            <a:r>
              <a:rPr lang="en-IN" sz="2800" b="0" i="0" dirty="0">
                <a:solidFill>
                  <a:srgbClr val="008200"/>
                </a:solidFill>
                <a:effectLst/>
                <a:latin typeface="inter-regular"/>
              </a:rPr>
              <a:t>// print the value of the variables</a:t>
            </a:r>
            <a:r>
              <a:rPr lang="en-IN" sz="2800" b="0" i="0" dirty="0">
                <a:solidFill>
                  <a:srgbClr val="000000"/>
                </a:solidFill>
                <a:effectLst/>
                <a:latin typeface="inter-regular"/>
              </a:rPr>
              <a:t>  </a:t>
            </a:r>
            <a:endParaRPr lang="en-IN" sz="2800" b="0" i="0" dirty="0">
              <a:solidFill>
                <a:srgbClr val="000000"/>
              </a:solidFill>
              <a:effectLst/>
              <a:latin typeface="inter-regular"/>
            </a:endParaRPr>
          </a:p>
          <a:p>
            <a:pPr marL="0" indent="0" algn="just">
              <a:buNone/>
            </a:pPr>
            <a:r>
              <a:rPr lang="en-IN" sz="2800" b="0" i="0" dirty="0">
                <a:solidFill>
                  <a:srgbClr val="000000"/>
                </a:solidFill>
                <a:effectLst/>
                <a:latin typeface="inter-regular"/>
              </a:rPr>
              <a:t>cout &lt;&lt; </a:t>
            </a:r>
            <a:r>
              <a:rPr lang="en-IN" sz="2800" b="0" i="0" dirty="0">
                <a:solidFill>
                  <a:srgbClr val="0000FF"/>
                </a:solidFill>
                <a:effectLst/>
                <a:latin typeface="inter-regular"/>
              </a:rPr>
              <a:t>" The value of the local variable </a:t>
            </a:r>
            <a:r>
              <a:rPr lang="en-IN" sz="2800" b="0" i="0" dirty="0" err="1">
                <a:solidFill>
                  <a:srgbClr val="0000FF"/>
                </a:solidFill>
                <a:effectLst/>
                <a:latin typeface="inter-regular"/>
              </a:rPr>
              <a:t>num</a:t>
            </a:r>
            <a:r>
              <a:rPr lang="en-IN" sz="2800" b="0" i="0" dirty="0">
                <a:solidFill>
                  <a:srgbClr val="0000FF"/>
                </a:solidFill>
                <a:effectLst/>
                <a:latin typeface="inter-regular"/>
              </a:rPr>
              <a:t>: "</a:t>
            </a:r>
            <a:r>
              <a:rPr lang="en-IN" sz="2800" b="0" i="0" dirty="0">
                <a:solidFill>
                  <a:srgbClr val="000000"/>
                </a:solidFill>
                <a:effectLst/>
                <a:latin typeface="inter-regular"/>
              </a:rPr>
              <a:t> &lt;&lt; </a:t>
            </a:r>
            <a:r>
              <a:rPr lang="en-IN" sz="2800" b="0" i="0" dirty="0" err="1">
                <a:solidFill>
                  <a:srgbClr val="000000"/>
                </a:solidFill>
                <a:effectLst/>
                <a:latin typeface="inter-regular"/>
              </a:rPr>
              <a:t>num</a:t>
            </a:r>
            <a:r>
              <a:rPr lang="en-IN" sz="2800" b="0" i="0" dirty="0">
                <a:solidFill>
                  <a:srgbClr val="000000"/>
                </a:solidFill>
                <a:effectLst/>
                <a:latin typeface="inter-regular"/>
              </a:rPr>
              <a:t>;  </a:t>
            </a:r>
            <a:endParaRPr lang="en-IN" sz="2800" b="0" i="0" dirty="0">
              <a:solidFill>
                <a:srgbClr val="000000"/>
              </a:solidFill>
              <a:effectLst/>
              <a:latin typeface="inter-regular"/>
            </a:endParaRPr>
          </a:p>
          <a:p>
            <a:pPr marL="0" indent="0" algn="just">
              <a:buNone/>
            </a:pPr>
            <a:r>
              <a:rPr lang="en-IN" sz="2800" b="0" i="0" dirty="0">
                <a:solidFill>
                  <a:srgbClr val="000000"/>
                </a:solidFill>
                <a:effectLst/>
                <a:latin typeface="inter-regular"/>
              </a:rPr>
              <a:t>  </a:t>
            </a:r>
            <a:r>
              <a:rPr lang="en-IN" sz="2800" b="0" i="0" dirty="0">
                <a:solidFill>
                  <a:srgbClr val="008200"/>
                </a:solidFill>
                <a:effectLst/>
                <a:latin typeface="inter-regular"/>
              </a:rPr>
              <a:t>// use scope resolution operator (::) to access the global variable </a:t>
            </a:r>
            <a:r>
              <a:rPr lang="en-IN" sz="2800" b="0" i="0" dirty="0">
                <a:solidFill>
                  <a:srgbClr val="000000"/>
                </a:solidFill>
                <a:effectLst/>
                <a:latin typeface="inter-regular"/>
              </a:rPr>
              <a:t>  </a:t>
            </a:r>
            <a:endParaRPr lang="en-IN" sz="2800" b="0" i="0" dirty="0">
              <a:solidFill>
                <a:srgbClr val="000000"/>
              </a:solidFill>
              <a:effectLst/>
              <a:latin typeface="inter-regular"/>
            </a:endParaRPr>
          </a:p>
          <a:p>
            <a:pPr marL="0" indent="0" algn="just">
              <a:buNone/>
            </a:pPr>
            <a:r>
              <a:rPr lang="en-IN" sz="2800" b="0" i="0" dirty="0">
                <a:solidFill>
                  <a:srgbClr val="000000"/>
                </a:solidFill>
                <a:effectLst/>
                <a:latin typeface="inter-regular"/>
              </a:rPr>
              <a:t>cout &lt;&lt; </a:t>
            </a:r>
            <a:r>
              <a:rPr lang="en-IN" sz="2800" b="0" i="0" dirty="0">
                <a:solidFill>
                  <a:srgbClr val="0000FF"/>
                </a:solidFill>
                <a:effectLst/>
                <a:latin typeface="inter-regular"/>
              </a:rPr>
              <a:t>"\n The value of the global variable </a:t>
            </a:r>
            <a:r>
              <a:rPr lang="en-IN" sz="2800" b="0" i="0" dirty="0" err="1">
                <a:solidFill>
                  <a:srgbClr val="0000FF"/>
                </a:solidFill>
                <a:effectLst/>
                <a:latin typeface="inter-regular"/>
              </a:rPr>
              <a:t>num</a:t>
            </a:r>
            <a:r>
              <a:rPr lang="en-IN" sz="2800" b="0" i="0" dirty="0">
                <a:solidFill>
                  <a:srgbClr val="0000FF"/>
                </a:solidFill>
                <a:effectLst/>
                <a:latin typeface="inter-regular"/>
              </a:rPr>
              <a:t>: "</a:t>
            </a:r>
            <a:r>
              <a:rPr lang="en-IN" sz="2800" b="0" i="0" dirty="0">
                <a:solidFill>
                  <a:srgbClr val="000000"/>
                </a:solidFill>
                <a:effectLst/>
                <a:latin typeface="inter-regular"/>
              </a:rPr>
              <a:t> &lt;&lt; ::</a:t>
            </a:r>
            <a:r>
              <a:rPr lang="en-IN" sz="2800" b="0" i="0" dirty="0" err="1">
                <a:solidFill>
                  <a:srgbClr val="000000"/>
                </a:solidFill>
                <a:effectLst/>
                <a:latin typeface="inter-regular"/>
              </a:rPr>
              <a:t>num</a:t>
            </a:r>
            <a:r>
              <a:rPr lang="en-IN" sz="2800" b="0" i="0" dirty="0">
                <a:solidFill>
                  <a:srgbClr val="000000"/>
                </a:solidFill>
                <a:effectLst/>
                <a:latin typeface="inter-regular"/>
              </a:rPr>
              <a:t>;   </a:t>
            </a:r>
            <a:endParaRPr lang="en-IN" sz="2800" b="0" i="0" dirty="0">
              <a:solidFill>
                <a:srgbClr val="000000"/>
              </a:solidFill>
              <a:effectLst/>
              <a:latin typeface="inter-regular"/>
            </a:endParaRPr>
          </a:p>
          <a:p>
            <a:pPr marL="0" indent="0" algn="just">
              <a:buNone/>
            </a:pPr>
            <a:r>
              <a:rPr lang="en-IN" sz="2800" b="1" i="0" dirty="0">
                <a:solidFill>
                  <a:srgbClr val="006699"/>
                </a:solidFill>
                <a:effectLst/>
                <a:latin typeface="inter-regular"/>
              </a:rPr>
              <a:t>return</a:t>
            </a:r>
            <a:r>
              <a:rPr lang="en-IN" sz="2800" b="0" i="0" dirty="0">
                <a:solidFill>
                  <a:srgbClr val="000000"/>
                </a:solidFill>
                <a:effectLst/>
                <a:latin typeface="inter-regular"/>
              </a:rPr>
              <a:t> 0;  </a:t>
            </a:r>
            <a:endParaRPr lang="en-IN" sz="2800" b="0" i="0" dirty="0">
              <a:solidFill>
                <a:srgbClr val="000000"/>
              </a:solidFill>
              <a:effectLst/>
              <a:latin typeface="inter-regular"/>
            </a:endParaRPr>
          </a:p>
          <a:p>
            <a:pPr marL="0" indent="0" algn="just">
              <a:buNone/>
            </a:pPr>
            <a:r>
              <a:rPr lang="en-IN" sz="2800" b="0" i="0" dirty="0">
                <a:solidFill>
                  <a:srgbClr val="000000"/>
                </a:solidFill>
                <a:effectLst/>
                <a:latin typeface="inter-regular"/>
              </a:rPr>
              <a:t>} </a:t>
            </a:r>
            <a:endParaRPr lang="en-IN" sz="2800" b="0" i="0" dirty="0">
              <a:solidFill>
                <a:srgbClr val="000000"/>
              </a:solidFill>
              <a:effectLst/>
              <a:latin typeface="inter-regular"/>
            </a:endParaRPr>
          </a:p>
          <a:p>
            <a:endParaRPr lang="en-IN" dirty="0"/>
          </a:p>
        </p:txBody>
      </p:sp>
      <p:sp>
        <p:nvSpPr>
          <p:cNvPr id="4" name="TextBox 3"/>
          <p:cNvSpPr txBox="1"/>
          <p:nvPr/>
        </p:nvSpPr>
        <p:spPr>
          <a:xfrm>
            <a:off x="9114693" y="1907458"/>
            <a:ext cx="3490261" cy="1120877"/>
          </a:xfrm>
          <a:prstGeom prst="rect">
            <a:avLst/>
          </a:prstGeom>
          <a:noFill/>
        </p:spPr>
        <p:txBody>
          <a:bodyPr wrap="square" rtlCol="0">
            <a:spAutoFit/>
          </a:bodyPr>
          <a:lstStyle/>
          <a:p>
            <a:endParaRPr lang="en-IN" dirty="0"/>
          </a:p>
        </p:txBody>
      </p:sp>
      <p:sp>
        <p:nvSpPr>
          <p:cNvPr id="5" name="Rectangle 1"/>
          <p:cNvSpPr>
            <a:spLocks noChangeArrowheads="1"/>
          </p:cNvSpPr>
          <p:nvPr/>
        </p:nvSpPr>
        <p:spPr bwMode="auto">
          <a:xfrm>
            <a:off x="5574891" y="5399374"/>
            <a:ext cx="661711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rgbClr val="535559"/>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pPr>
            <a:r>
              <a:rPr lang="en-US" altLang="en-US" sz="2000" b="1" dirty="0">
                <a:solidFill>
                  <a:schemeClr val="accent1">
                    <a:lumMod val="75000"/>
                  </a:schemeClr>
                </a:solidFill>
                <a:latin typeface="Arial Unicode MS"/>
              </a:rPr>
              <a:t>Output:</a:t>
            </a:r>
            <a:endParaRPr lang="en-US" altLang="en-US" sz="2000" b="1" dirty="0">
              <a:solidFill>
                <a:schemeClr val="accent1">
                  <a:lumMod val="75000"/>
                </a:schemeClr>
              </a:solidFill>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accent1">
                    <a:lumMod val="75000"/>
                  </a:schemeClr>
                </a:solidFill>
                <a:effectLst/>
                <a:latin typeface="Arial Unicode MS"/>
              </a:rPr>
              <a:t>The value of the local variable num: 100 </a:t>
            </a:r>
            <a:endParaRPr kumimoji="0" lang="en-US" altLang="en-US" sz="2000" b="1" i="0" u="none" strike="noStrike" cap="none" normalizeH="0" baseline="0" dirty="0">
              <a:ln>
                <a:noFill/>
              </a:ln>
              <a:solidFill>
                <a:schemeClr val="accent1">
                  <a:lumMod val="75000"/>
                </a:schemeClr>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accent1">
                    <a:lumMod val="75000"/>
                  </a:schemeClr>
                </a:solidFill>
                <a:effectLst/>
                <a:latin typeface="Arial Unicode MS"/>
              </a:rPr>
              <a:t>The value of the global variable num: 50</a:t>
            </a:r>
            <a:r>
              <a:rPr kumimoji="0" lang="en-US" altLang="en-US" sz="2000" b="1" i="0" u="none" strike="noStrike" cap="none" normalizeH="0" baseline="0" dirty="0">
                <a:ln>
                  <a:noFill/>
                </a:ln>
                <a:solidFill>
                  <a:schemeClr val="accent1">
                    <a:lumMod val="75000"/>
                  </a:schemeClr>
                </a:solidFill>
                <a:effectLst/>
              </a:rPr>
              <a:t> </a:t>
            </a:r>
            <a:endParaRPr kumimoji="0" lang="en-US" altLang="en-US" sz="2000" b="1" i="0" u="none" strike="noStrike" cap="none" normalizeH="0" baseline="0" dirty="0">
              <a:ln>
                <a:noFill/>
              </a:ln>
              <a:solidFill>
                <a:schemeClr val="accent1">
                  <a:lumMod val="75000"/>
                </a:schemeClr>
              </a:solidFill>
              <a:effectLst/>
              <a:latin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 y="0"/>
            <a:ext cx="11916697" cy="7020232"/>
          </a:xfrm>
        </p:spPr>
        <p:txBody>
          <a:bodyPr>
            <a:normAutofit/>
          </a:bodyPr>
          <a:lstStyle/>
          <a:p>
            <a:pPr marL="0" indent="0">
              <a:buNone/>
            </a:pPr>
            <a:r>
              <a:rPr lang="en-IN" sz="2200" dirty="0"/>
              <a:t>#include &lt;iostream&gt;</a:t>
            </a:r>
            <a:endParaRPr lang="en-IN" sz="2200" dirty="0"/>
          </a:p>
          <a:p>
            <a:pPr marL="0" indent="0">
              <a:buNone/>
            </a:pPr>
            <a:r>
              <a:rPr lang="en-IN" sz="2200" dirty="0"/>
              <a:t>#include &lt;</a:t>
            </a:r>
            <a:r>
              <a:rPr lang="en-IN" sz="2200" dirty="0" err="1"/>
              <a:t>string.h</a:t>
            </a:r>
            <a:r>
              <a:rPr lang="en-IN" sz="2200" dirty="0"/>
              <a:t>&gt;</a:t>
            </a:r>
            <a:endParaRPr lang="en-IN" sz="2200" dirty="0"/>
          </a:p>
          <a:p>
            <a:pPr marL="0" indent="0">
              <a:buNone/>
            </a:pPr>
            <a:r>
              <a:rPr lang="en-IN" sz="2200" dirty="0"/>
              <a:t>using namespace std;</a:t>
            </a:r>
            <a:endParaRPr lang="en-IN" sz="2200" dirty="0"/>
          </a:p>
          <a:p>
            <a:pPr marL="0" indent="0">
              <a:buNone/>
            </a:pPr>
            <a:r>
              <a:rPr lang="en-IN" sz="2200" dirty="0"/>
              <a:t>class student {</a:t>
            </a:r>
            <a:endParaRPr lang="en-IN" sz="2200" dirty="0"/>
          </a:p>
          <a:p>
            <a:pPr marL="0" indent="0">
              <a:buNone/>
            </a:pPr>
            <a:r>
              <a:rPr lang="en-IN" sz="2200" dirty="0"/>
              <a:t>	int </a:t>
            </a:r>
            <a:r>
              <a:rPr lang="en-IN" sz="2200" dirty="0" err="1"/>
              <a:t>rno</a:t>
            </a:r>
            <a:r>
              <a:rPr lang="en-IN" sz="2200" dirty="0"/>
              <a:t>;</a:t>
            </a:r>
            <a:endParaRPr lang="en-IN" sz="2200" dirty="0"/>
          </a:p>
          <a:p>
            <a:pPr marL="0" indent="0">
              <a:buNone/>
            </a:pPr>
            <a:r>
              <a:rPr lang="en-IN" sz="2200" dirty="0"/>
              <a:t>	char name[50];</a:t>
            </a:r>
            <a:endParaRPr lang="en-IN" sz="2200" dirty="0"/>
          </a:p>
          <a:p>
            <a:pPr marL="0" indent="0">
              <a:buNone/>
            </a:pPr>
            <a:r>
              <a:rPr lang="en-IN" sz="2200" dirty="0"/>
              <a:t>	double fee;</a:t>
            </a:r>
            <a:endParaRPr lang="en-IN" sz="2200" dirty="0"/>
          </a:p>
          <a:p>
            <a:pPr marL="0" indent="0">
              <a:buNone/>
            </a:pPr>
            <a:r>
              <a:rPr lang="en-IN" sz="2200" dirty="0"/>
              <a:t>public:</a:t>
            </a:r>
            <a:endParaRPr lang="en-IN" sz="2200" dirty="0"/>
          </a:p>
          <a:p>
            <a:pPr marL="0" indent="0">
              <a:buNone/>
            </a:pPr>
            <a:r>
              <a:rPr lang="en-IN" sz="2200" dirty="0"/>
              <a:t>	student(int, char[], double);</a:t>
            </a:r>
            <a:endParaRPr lang="en-IN" sz="2200" dirty="0"/>
          </a:p>
          <a:p>
            <a:pPr marL="0" indent="0">
              <a:buNone/>
            </a:pPr>
            <a:r>
              <a:rPr lang="en-IN" sz="2200" dirty="0"/>
              <a:t>	student(student&amp; t) // copy constructor</a:t>
            </a:r>
            <a:endParaRPr lang="en-IN" sz="2200" dirty="0"/>
          </a:p>
          <a:p>
            <a:pPr marL="0" indent="0">
              <a:buNone/>
            </a:pPr>
            <a:r>
              <a:rPr lang="en-IN" sz="2200" dirty="0"/>
              <a:t>	{	</a:t>
            </a:r>
            <a:r>
              <a:rPr lang="en-IN" sz="2200" dirty="0" err="1"/>
              <a:t>rno</a:t>
            </a:r>
            <a:r>
              <a:rPr lang="en-IN" sz="2200" dirty="0"/>
              <a:t> = </a:t>
            </a:r>
            <a:r>
              <a:rPr lang="en-IN" sz="2200" dirty="0" err="1"/>
              <a:t>t.rno</a:t>
            </a:r>
            <a:r>
              <a:rPr lang="en-IN" sz="2200" dirty="0"/>
              <a:t>;</a:t>
            </a:r>
            <a:endParaRPr lang="en-IN" sz="2200" dirty="0"/>
          </a:p>
          <a:p>
            <a:pPr marL="0" indent="0">
              <a:buNone/>
            </a:pPr>
            <a:r>
              <a:rPr lang="en-IN" sz="2200" dirty="0"/>
              <a:t>		</a:t>
            </a:r>
            <a:r>
              <a:rPr lang="en-IN" sz="2200" dirty="0" err="1"/>
              <a:t>strcpy</a:t>
            </a:r>
            <a:r>
              <a:rPr lang="en-IN" sz="2200" dirty="0"/>
              <a:t>(name, t.name);</a:t>
            </a:r>
            <a:endParaRPr lang="en-IN" sz="2200" dirty="0"/>
          </a:p>
          <a:p>
            <a:pPr marL="0" indent="0">
              <a:buNone/>
            </a:pPr>
            <a:r>
              <a:rPr lang="en-IN" sz="2200" dirty="0"/>
              <a:t>		fee = </a:t>
            </a:r>
            <a:r>
              <a:rPr lang="en-IN" sz="2200" dirty="0" err="1"/>
              <a:t>t.fee</a:t>
            </a:r>
            <a:r>
              <a:rPr lang="en-IN" sz="2200" dirty="0"/>
              <a:t>;</a:t>
            </a:r>
            <a:endParaRPr lang="en-IN" sz="2200" dirty="0"/>
          </a:p>
          <a:p>
            <a:pPr marL="0" indent="0">
              <a:buNone/>
            </a:pPr>
            <a:r>
              <a:rPr lang="en-IN" sz="2200" dirty="0"/>
              <a:t>	}</a:t>
            </a:r>
            <a:endParaRPr lang="en-IN" sz="2200" dirty="0"/>
          </a:p>
          <a:p>
            <a:pPr marL="0" indent="0">
              <a:buNone/>
            </a:pPr>
            <a:r>
              <a:rPr lang="en-IN" sz="2200" dirty="0"/>
              <a:t>	void display(); 	</a:t>
            </a:r>
            <a:endParaRPr lang="en-IN" sz="2200" dirty="0"/>
          </a:p>
          <a:p>
            <a:pPr marL="0" indent="0">
              <a:buNone/>
            </a:pPr>
            <a:r>
              <a:rPr lang="en-IN" sz="2200" dirty="0"/>
              <a:t>};</a:t>
            </a:r>
            <a:endParaRPr lang="en-IN" sz="2200" dirty="0"/>
          </a:p>
          <a:p>
            <a:pPr marL="0" indent="0">
              <a:buNone/>
            </a:pPr>
            <a:endParaRPr lang="en-IN" dirty="0"/>
          </a:p>
        </p:txBody>
      </p:sp>
      <p:sp>
        <p:nvSpPr>
          <p:cNvPr id="3" name="TextBox 2"/>
          <p:cNvSpPr txBox="1"/>
          <p:nvPr/>
        </p:nvSpPr>
        <p:spPr>
          <a:xfrm>
            <a:off x="5732205" y="166568"/>
            <a:ext cx="6459794" cy="6524863"/>
          </a:xfrm>
          <a:prstGeom prst="rect">
            <a:avLst/>
          </a:prstGeom>
          <a:noFill/>
        </p:spPr>
        <p:txBody>
          <a:bodyPr wrap="square" rtlCol="0">
            <a:spAutoFit/>
          </a:bodyPr>
          <a:lstStyle/>
          <a:p>
            <a:pPr marL="0" indent="0">
              <a:buNone/>
            </a:pPr>
            <a:r>
              <a:rPr lang="en-IN" sz="2000" dirty="0"/>
              <a:t>student::student(int no, char n[], double f)</a:t>
            </a:r>
            <a:endParaRPr lang="en-IN" sz="2000" dirty="0"/>
          </a:p>
          <a:p>
            <a:pPr marL="0" indent="0">
              <a:buNone/>
            </a:pPr>
            <a:r>
              <a:rPr lang="en-IN" sz="2000" dirty="0"/>
              <a:t>{</a:t>
            </a:r>
            <a:endParaRPr lang="en-IN" sz="2000" dirty="0"/>
          </a:p>
          <a:p>
            <a:pPr marL="0" indent="0">
              <a:buNone/>
            </a:pPr>
            <a:r>
              <a:rPr lang="en-IN" sz="2000" dirty="0"/>
              <a:t>	</a:t>
            </a:r>
            <a:r>
              <a:rPr lang="en-IN" sz="2000" dirty="0" err="1"/>
              <a:t>rno</a:t>
            </a:r>
            <a:r>
              <a:rPr lang="en-IN" sz="2000" dirty="0"/>
              <a:t> = no;</a:t>
            </a:r>
            <a:endParaRPr lang="en-IN" sz="2000" dirty="0"/>
          </a:p>
          <a:p>
            <a:pPr marL="0" indent="0">
              <a:buNone/>
            </a:pPr>
            <a:r>
              <a:rPr lang="en-IN" sz="2000" dirty="0"/>
              <a:t>	</a:t>
            </a:r>
            <a:r>
              <a:rPr lang="en-IN" sz="2000" dirty="0" err="1"/>
              <a:t>strcpy</a:t>
            </a:r>
            <a:r>
              <a:rPr lang="en-IN" sz="2000" dirty="0"/>
              <a:t>(name, n);</a:t>
            </a:r>
            <a:endParaRPr lang="en-IN" sz="2000" dirty="0"/>
          </a:p>
          <a:p>
            <a:pPr marL="0" indent="0">
              <a:buNone/>
            </a:pPr>
            <a:r>
              <a:rPr lang="en-IN" sz="2000" dirty="0"/>
              <a:t>	fee = f;</a:t>
            </a:r>
            <a:endParaRPr lang="en-IN" sz="2000" dirty="0"/>
          </a:p>
          <a:p>
            <a:pPr marL="0" indent="0">
              <a:buNone/>
            </a:pPr>
            <a:r>
              <a:rPr lang="en-IN" sz="2000" dirty="0"/>
              <a:t>}</a:t>
            </a:r>
            <a:endParaRPr lang="en-IN" sz="2000" dirty="0"/>
          </a:p>
          <a:p>
            <a:endParaRPr lang="en-IN" sz="2000" dirty="0"/>
          </a:p>
          <a:p>
            <a:r>
              <a:rPr lang="en-IN" sz="2000" dirty="0"/>
              <a:t>void student::display()</a:t>
            </a:r>
            <a:endParaRPr lang="en-IN" sz="2000" dirty="0"/>
          </a:p>
          <a:p>
            <a:r>
              <a:rPr lang="en-IN" sz="2000" dirty="0"/>
              <a:t>{</a:t>
            </a:r>
            <a:endParaRPr lang="en-IN" sz="2000" dirty="0"/>
          </a:p>
          <a:p>
            <a:r>
              <a:rPr lang="en-IN" sz="2000" dirty="0"/>
              <a:t>	cout &lt;&lt; </a:t>
            </a:r>
            <a:r>
              <a:rPr lang="en-IN" sz="2000" dirty="0" err="1"/>
              <a:t>endl</a:t>
            </a:r>
            <a:r>
              <a:rPr lang="en-IN" sz="2000" dirty="0"/>
              <a:t> &lt;&lt; </a:t>
            </a:r>
            <a:r>
              <a:rPr lang="en-IN" sz="2000" dirty="0" err="1"/>
              <a:t>rno</a:t>
            </a:r>
            <a:r>
              <a:rPr lang="en-IN" sz="2000" dirty="0"/>
              <a:t> &lt;&lt; "\t" &lt;&lt; name &lt;&lt; "\t" &lt;&lt; fee;</a:t>
            </a:r>
            <a:endParaRPr lang="en-IN" sz="2000" dirty="0"/>
          </a:p>
          <a:p>
            <a:r>
              <a:rPr lang="en-IN" sz="2000" dirty="0"/>
              <a:t>}</a:t>
            </a:r>
            <a:endParaRPr lang="en-IN" sz="2000" dirty="0"/>
          </a:p>
          <a:p>
            <a:r>
              <a:rPr lang="en-IN" sz="2000" dirty="0"/>
              <a:t>int main()</a:t>
            </a:r>
            <a:endParaRPr lang="en-IN" sz="2000" dirty="0"/>
          </a:p>
          <a:p>
            <a:r>
              <a:rPr lang="en-IN" sz="2000" dirty="0"/>
              <a:t>{</a:t>
            </a:r>
            <a:endParaRPr lang="en-IN" sz="2000" dirty="0"/>
          </a:p>
          <a:p>
            <a:r>
              <a:rPr lang="en-IN" sz="2000" dirty="0"/>
              <a:t>	student s(1001, "Manjeet", 10000);</a:t>
            </a:r>
            <a:endParaRPr lang="en-IN" sz="2000" dirty="0"/>
          </a:p>
          <a:p>
            <a:r>
              <a:rPr lang="en-IN" sz="2000" dirty="0"/>
              <a:t>	</a:t>
            </a:r>
            <a:r>
              <a:rPr lang="en-IN" sz="2000" dirty="0" err="1"/>
              <a:t>s.display</a:t>
            </a:r>
            <a:r>
              <a:rPr lang="en-IN" sz="2000" dirty="0"/>
              <a:t>();</a:t>
            </a:r>
            <a:endParaRPr lang="en-IN" sz="2000" dirty="0"/>
          </a:p>
          <a:p>
            <a:endParaRPr lang="en-IN" sz="2000" dirty="0"/>
          </a:p>
          <a:p>
            <a:r>
              <a:rPr lang="en-IN" sz="2000" dirty="0"/>
              <a:t>	student hello(s); // copy constructor called</a:t>
            </a:r>
            <a:endParaRPr lang="en-IN" sz="2000" dirty="0"/>
          </a:p>
          <a:p>
            <a:r>
              <a:rPr lang="en-IN" sz="2000" dirty="0"/>
              <a:t>	</a:t>
            </a:r>
            <a:r>
              <a:rPr lang="en-IN" sz="2000" dirty="0" err="1"/>
              <a:t>hello.display</a:t>
            </a:r>
            <a:r>
              <a:rPr lang="en-IN" sz="2000" dirty="0"/>
              <a:t>();</a:t>
            </a:r>
            <a:endParaRPr lang="en-IN" sz="2000" dirty="0"/>
          </a:p>
          <a:p>
            <a:endParaRPr lang="en-IN" sz="2000" dirty="0"/>
          </a:p>
          <a:p>
            <a:r>
              <a:rPr lang="en-IN" sz="2000" dirty="0"/>
              <a:t>	return 0;</a:t>
            </a:r>
            <a:endParaRPr lang="en-IN" sz="2000" dirty="0"/>
          </a:p>
          <a:p>
            <a:r>
              <a:rPr lang="en-IN" sz="2000" dirty="0"/>
              <a:t>}</a:t>
            </a:r>
            <a:endParaRPr lang="en-IN" sz="2000" dirty="0"/>
          </a:p>
        </p:txBody>
      </p:sp>
      <p:cxnSp>
        <p:nvCxnSpPr>
          <p:cNvPr id="6" name="Straight Connector 5"/>
          <p:cNvCxnSpPr/>
          <p:nvPr/>
        </p:nvCxnSpPr>
        <p:spPr>
          <a:xfrm>
            <a:off x="5574890" y="0"/>
            <a:ext cx="0" cy="6951406"/>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044516" cy="866648"/>
          </a:xfrm>
        </p:spPr>
        <p:txBody>
          <a:bodyPr>
            <a:normAutofit/>
          </a:bodyPr>
          <a:lstStyle/>
          <a:p>
            <a:r>
              <a:rPr lang="en-IN" sz="3600" b="1" dirty="0"/>
              <a:t>Destructor</a:t>
            </a:r>
            <a:endParaRPr lang="en-IN" sz="3600" b="1" dirty="0"/>
          </a:p>
        </p:txBody>
      </p:sp>
      <p:sp>
        <p:nvSpPr>
          <p:cNvPr id="3" name="Content Placeholder 2"/>
          <p:cNvSpPr>
            <a:spLocks noGrp="1"/>
          </p:cNvSpPr>
          <p:nvPr>
            <p:ph idx="1"/>
          </p:nvPr>
        </p:nvSpPr>
        <p:spPr>
          <a:xfrm>
            <a:off x="117987" y="1052053"/>
            <a:ext cx="11926529" cy="5669704"/>
          </a:xfrm>
        </p:spPr>
        <p:txBody>
          <a:bodyPr>
            <a:normAutofit/>
          </a:bodyPr>
          <a:lstStyle/>
          <a:p>
            <a:pPr marL="457200" indent="-457200">
              <a:buFont typeface="+mj-lt"/>
              <a:buAutoNum type="arabicPeriod"/>
            </a:pPr>
            <a:r>
              <a:rPr lang="en-US" sz="2400" dirty="0"/>
              <a:t>Destructor is an instance member function that is invoked automatically whenever an object is going to be destroyed. Meaning, a destructor is the last function that is going to be called before an object is destroyed.</a:t>
            </a:r>
            <a:endParaRPr lang="en-US" sz="2400" dirty="0"/>
          </a:p>
          <a:p>
            <a:pPr marL="457200" indent="-457200">
              <a:buFont typeface="+mj-lt"/>
              <a:buAutoNum type="arabicPeriod"/>
            </a:pPr>
            <a:r>
              <a:rPr lang="en-US" sz="2400" b="0" i="0" dirty="0">
                <a:solidFill>
                  <a:srgbClr val="273239"/>
                </a:solidFill>
                <a:effectLst/>
                <a:highlight>
                  <a:srgbClr val="FFFFFF"/>
                </a:highlight>
              </a:rPr>
              <a:t>Destructor has the same name as their class name preceded by a tilde (~) symbol.</a:t>
            </a:r>
            <a:endParaRPr lang="en-US" sz="2400" b="0" i="0" dirty="0">
              <a:solidFill>
                <a:srgbClr val="273239"/>
              </a:solidFill>
              <a:effectLst/>
              <a:highlight>
                <a:srgbClr val="FFFFFF"/>
              </a:highlight>
            </a:endParaRPr>
          </a:p>
          <a:p>
            <a:pPr marL="457200" indent="-457200">
              <a:buFont typeface="+mj-lt"/>
              <a:buAutoNum type="arabicPeriod"/>
            </a:pPr>
            <a:r>
              <a:rPr lang="en-US" sz="2400" b="0" i="0" dirty="0">
                <a:solidFill>
                  <a:srgbClr val="273239"/>
                </a:solidFill>
                <a:effectLst/>
                <a:highlight>
                  <a:srgbClr val="FFFFFF"/>
                </a:highlight>
              </a:rPr>
              <a:t>The syntax for </a:t>
            </a:r>
            <a:r>
              <a:rPr lang="en-US" sz="2400" b="1" i="0" dirty="0">
                <a:solidFill>
                  <a:srgbClr val="273239"/>
                </a:solidFill>
                <a:effectLst/>
                <a:highlight>
                  <a:srgbClr val="FFFFFF"/>
                </a:highlight>
              </a:rPr>
              <a:t>defining the destructor within the class</a:t>
            </a:r>
            <a:r>
              <a:rPr lang="en-US" sz="2400" b="0" i="0" dirty="0">
                <a:solidFill>
                  <a:srgbClr val="273239"/>
                </a:solidFill>
                <a:effectLst/>
                <a:highlight>
                  <a:srgbClr val="FFFFFF"/>
                </a:highlight>
              </a:rPr>
              <a:t>:</a:t>
            </a:r>
            <a:endParaRPr lang="en-US" sz="2400" b="0" i="0" dirty="0">
              <a:solidFill>
                <a:srgbClr val="273239"/>
              </a:solidFill>
              <a:effectLst/>
              <a:highlight>
                <a:srgbClr val="FFFFFF"/>
              </a:highlight>
            </a:endParaRPr>
          </a:p>
          <a:p>
            <a:pPr marL="0" indent="0">
              <a:buNone/>
            </a:pPr>
            <a:endParaRPr lang="en-US" sz="2400" b="0" i="0" dirty="0">
              <a:solidFill>
                <a:srgbClr val="273239"/>
              </a:solidFill>
              <a:effectLst/>
              <a:highlight>
                <a:srgbClr val="FFFFFF"/>
              </a:highlight>
            </a:endParaRPr>
          </a:p>
          <a:p>
            <a:pPr marL="0" indent="0">
              <a:buNone/>
            </a:pPr>
            <a:r>
              <a:rPr lang="en-US" sz="2400" b="0" i="0" dirty="0">
                <a:solidFill>
                  <a:srgbClr val="273239"/>
                </a:solidFill>
                <a:effectLst/>
                <a:highlight>
                  <a:srgbClr val="FFFFFF"/>
                </a:highlight>
              </a:rPr>
              <a:t>~ &lt;class-name&gt;() {</a:t>
            </a:r>
            <a:endParaRPr lang="en-US" sz="2400" b="0" i="0" dirty="0">
              <a:solidFill>
                <a:srgbClr val="273239"/>
              </a:solidFill>
              <a:effectLst/>
              <a:highlight>
                <a:srgbClr val="FFFFFF"/>
              </a:highlight>
            </a:endParaRPr>
          </a:p>
          <a:p>
            <a:pPr marL="0" indent="0">
              <a:buNone/>
            </a:pPr>
            <a:r>
              <a:rPr lang="en-US" sz="2400" b="0" i="0" dirty="0">
                <a:solidFill>
                  <a:srgbClr val="273239"/>
                </a:solidFill>
                <a:effectLst/>
                <a:highlight>
                  <a:srgbClr val="FFFFFF"/>
                </a:highlight>
              </a:rPr>
              <a:t>    // some instructions</a:t>
            </a:r>
            <a:endParaRPr lang="en-US" sz="2400" b="0" i="0" dirty="0">
              <a:solidFill>
                <a:srgbClr val="273239"/>
              </a:solidFill>
              <a:effectLst/>
              <a:highlight>
                <a:srgbClr val="FFFFFF"/>
              </a:highlight>
            </a:endParaRPr>
          </a:p>
          <a:p>
            <a:pPr marL="0" indent="0">
              <a:buNone/>
            </a:pPr>
            <a:r>
              <a:rPr lang="en-US" sz="2400" b="0" i="0" dirty="0">
                <a:solidFill>
                  <a:srgbClr val="273239"/>
                </a:solidFill>
                <a:effectLst/>
                <a:highlight>
                  <a:srgbClr val="FFFFFF"/>
                </a:highlight>
              </a:rPr>
              <a:t>}</a:t>
            </a:r>
            <a:endParaRPr lang="en-US" sz="2400" b="0" i="0" dirty="0">
              <a:solidFill>
                <a:srgbClr val="273239"/>
              </a:solidFill>
              <a:effectLst/>
              <a:highlight>
                <a:srgbClr val="FFFFFF"/>
              </a:highlight>
            </a:endParaRPr>
          </a:p>
          <a:p>
            <a:pPr marL="0" indent="0">
              <a:buNone/>
            </a:pPr>
            <a:r>
              <a:rPr lang="en-US" sz="2400" b="1" i="0" dirty="0">
                <a:solidFill>
                  <a:srgbClr val="273239"/>
                </a:solidFill>
                <a:effectLst/>
                <a:highlight>
                  <a:srgbClr val="FFFFFF"/>
                </a:highlight>
              </a:rPr>
              <a:t>The syntax for defining the destructor outside the class:</a:t>
            </a:r>
            <a:endParaRPr lang="en-US" sz="2400" b="1" i="0" dirty="0">
              <a:solidFill>
                <a:srgbClr val="273239"/>
              </a:solidFill>
              <a:effectLst/>
              <a:highlight>
                <a:srgbClr val="FFFFFF"/>
              </a:highlight>
            </a:endParaRPr>
          </a:p>
          <a:p>
            <a:pPr marL="0" indent="0">
              <a:buNone/>
            </a:pPr>
            <a:r>
              <a:rPr lang="en-US" sz="2400" b="0" i="0" dirty="0">
                <a:solidFill>
                  <a:srgbClr val="273239"/>
                </a:solidFill>
                <a:effectLst/>
                <a:highlight>
                  <a:srgbClr val="FFFFFF"/>
                </a:highlight>
              </a:rPr>
              <a:t>&lt;class-name&gt; :: ~&lt;class-name&gt;() {</a:t>
            </a:r>
            <a:endParaRPr lang="en-US" sz="2400" b="0" i="0" dirty="0">
              <a:solidFill>
                <a:srgbClr val="273239"/>
              </a:solidFill>
              <a:effectLst/>
              <a:highlight>
                <a:srgbClr val="FFFFFF"/>
              </a:highlight>
            </a:endParaRPr>
          </a:p>
          <a:p>
            <a:pPr marL="0" indent="0">
              <a:buNone/>
            </a:pPr>
            <a:r>
              <a:rPr lang="en-US" sz="2400" b="0" i="0" dirty="0">
                <a:solidFill>
                  <a:srgbClr val="273239"/>
                </a:solidFill>
                <a:effectLst/>
                <a:highlight>
                  <a:srgbClr val="FFFFFF"/>
                </a:highlight>
              </a:rPr>
              <a:t>    // some instructions</a:t>
            </a:r>
            <a:endParaRPr lang="en-US" sz="2400" b="0" i="0" dirty="0">
              <a:solidFill>
                <a:srgbClr val="273239"/>
              </a:solidFill>
              <a:effectLst/>
              <a:highlight>
                <a:srgbClr val="FFFFFF"/>
              </a:highlight>
            </a:endParaRPr>
          </a:p>
          <a:p>
            <a:pPr marL="0" indent="0">
              <a:buNone/>
            </a:pPr>
            <a:r>
              <a:rPr lang="en-US" sz="2400" b="0" i="0" dirty="0">
                <a:solidFill>
                  <a:srgbClr val="273239"/>
                </a:solidFill>
                <a:effectLst/>
                <a:highlight>
                  <a:srgbClr val="FFFFFF"/>
                </a:highlight>
              </a:rPr>
              <a:t>}</a:t>
            </a:r>
            <a:endParaRPr lang="en-US" sz="2400" b="0" i="0" dirty="0">
              <a:solidFill>
                <a:srgbClr val="273239"/>
              </a:solidFill>
              <a:effectLst/>
              <a:highlight>
                <a:srgbClr val="FFFFFF"/>
              </a:highlight>
            </a:endParaRPr>
          </a:p>
          <a:p>
            <a:pPr marL="0" indent="0">
              <a:buNone/>
            </a:pPr>
            <a:endParaRPr lang="en-IN" sz="2400"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2" y="0"/>
            <a:ext cx="12103510" cy="854947"/>
          </a:xfrm>
        </p:spPr>
        <p:txBody>
          <a:bodyPr>
            <a:normAutofit/>
          </a:bodyPr>
          <a:lstStyle/>
          <a:p>
            <a:r>
              <a:rPr lang="en-IN" sz="3600" b="1" dirty="0"/>
              <a:t>Array of objects:</a:t>
            </a:r>
            <a:endParaRPr lang="en-IN" sz="3600" b="1" dirty="0"/>
          </a:p>
        </p:txBody>
      </p:sp>
      <p:sp>
        <p:nvSpPr>
          <p:cNvPr id="3" name="Content Placeholder 2"/>
          <p:cNvSpPr>
            <a:spLocks noGrp="1"/>
          </p:cNvSpPr>
          <p:nvPr>
            <p:ph idx="1"/>
          </p:nvPr>
        </p:nvSpPr>
        <p:spPr>
          <a:xfrm>
            <a:off x="0" y="1160206"/>
            <a:ext cx="12024852" cy="5555226"/>
          </a:xfrm>
        </p:spPr>
        <p:txBody>
          <a:bodyPr>
            <a:normAutofit/>
          </a:bodyPr>
          <a:lstStyle/>
          <a:p>
            <a:pPr marL="0" indent="0">
              <a:buNone/>
            </a:pPr>
            <a:r>
              <a:rPr lang="en-US" sz="2400" b="1" dirty="0"/>
              <a:t>Syntax:</a:t>
            </a:r>
            <a:endParaRPr lang="en-US" sz="2400" b="1" dirty="0"/>
          </a:p>
          <a:p>
            <a:pPr marL="0" indent="0">
              <a:buNone/>
            </a:pPr>
            <a:r>
              <a:rPr lang="en-US" sz="2400" dirty="0" err="1">
                <a:solidFill>
                  <a:srgbClr val="FF0000"/>
                </a:solidFill>
              </a:rPr>
              <a:t>ClassName</a:t>
            </a:r>
            <a:r>
              <a:rPr lang="en-US" sz="2400" dirty="0">
                <a:solidFill>
                  <a:srgbClr val="FF0000"/>
                </a:solidFill>
              </a:rPr>
              <a:t> </a:t>
            </a:r>
            <a:r>
              <a:rPr lang="en-US" sz="2400" dirty="0" err="1">
                <a:solidFill>
                  <a:srgbClr val="FF0000"/>
                </a:solidFill>
              </a:rPr>
              <a:t>ObjectName</a:t>
            </a:r>
            <a:r>
              <a:rPr lang="en-US" sz="2400" dirty="0">
                <a:solidFill>
                  <a:srgbClr val="FF0000"/>
                </a:solidFill>
              </a:rPr>
              <a:t>[number of objects];</a:t>
            </a:r>
            <a:endParaRPr lang="en-US" sz="2400" dirty="0">
              <a:solidFill>
                <a:srgbClr val="FF0000"/>
              </a:solidFill>
            </a:endParaRPr>
          </a:p>
          <a:p>
            <a:pPr marL="0" indent="0">
              <a:buNone/>
            </a:pPr>
            <a:r>
              <a:rPr lang="en-US" sz="2400" dirty="0"/>
              <a:t>The Array of Objects stores objects. An array of a class type is also known as an array of objects.</a:t>
            </a:r>
            <a:endParaRPr lang="en-US" sz="2400" dirty="0"/>
          </a:p>
          <a:p>
            <a:pPr marL="0" indent="0">
              <a:buNone/>
            </a:pPr>
            <a:endParaRPr lang="en-US" sz="2400" dirty="0"/>
          </a:p>
          <a:p>
            <a:pPr marL="0" indent="0">
              <a:buNone/>
            </a:pPr>
            <a:r>
              <a:rPr lang="en-US" sz="2400" dirty="0"/>
              <a:t>Example:</a:t>
            </a:r>
            <a:endParaRPr lang="en-US" sz="2400" dirty="0"/>
          </a:p>
          <a:p>
            <a:pPr marL="0" indent="0">
              <a:buNone/>
            </a:pPr>
            <a:endParaRPr lang="en-IN"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897032" cy="6744929"/>
          </a:xfrm>
        </p:spPr>
        <p:txBody>
          <a:bodyPr>
            <a:normAutofit fontScale="62500" lnSpcReduction="20000"/>
          </a:bodyPr>
          <a:lstStyle/>
          <a:p>
            <a:pPr marL="0" indent="0">
              <a:buNone/>
            </a:pPr>
            <a:r>
              <a:rPr lang="en-US" sz="4000" dirty="0"/>
              <a:t>#include&lt;iostream&gt;</a:t>
            </a:r>
            <a:endParaRPr lang="en-US" sz="4000" dirty="0"/>
          </a:p>
          <a:p>
            <a:pPr marL="0" indent="0">
              <a:buNone/>
            </a:pPr>
            <a:r>
              <a:rPr lang="en-US" sz="4000" dirty="0"/>
              <a:t>using namespace std;</a:t>
            </a:r>
            <a:endParaRPr lang="en-US" sz="4000" dirty="0"/>
          </a:p>
          <a:p>
            <a:pPr marL="0" indent="0">
              <a:buNone/>
            </a:pPr>
            <a:r>
              <a:rPr lang="en-US" sz="4000" dirty="0"/>
              <a:t>class Employee</a:t>
            </a:r>
            <a:endParaRPr lang="en-US" sz="4000" dirty="0"/>
          </a:p>
          <a:p>
            <a:pPr marL="0" indent="0">
              <a:buNone/>
            </a:pPr>
            <a:r>
              <a:rPr lang="en-US" sz="4000" dirty="0"/>
              <a:t>{</a:t>
            </a:r>
            <a:endParaRPr lang="en-US" sz="4000" dirty="0"/>
          </a:p>
          <a:p>
            <a:pPr marL="0" indent="0">
              <a:buNone/>
            </a:pPr>
            <a:r>
              <a:rPr lang="en-US" sz="4000" dirty="0"/>
              <a:t>int id;</a:t>
            </a:r>
            <a:endParaRPr lang="en-US" sz="4000" dirty="0"/>
          </a:p>
          <a:p>
            <a:pPr marL="0" indent="0">
              <a:buNone/>
            </a:pPr>
            <a:r>
              <a:rPr lang="en-US" sz="4000" dirty="0"/>
              <a:t>char name[30];</a:t>
            </a:r>
            <a:endParaRPr lang="en-US" sz="4000" dirty="0"/>
          </a:p>
          <a:p>
            <a:pPr marL="0" indent="0">
              <a:buNone/>
            </a:pPr>
            <a:r>
              <a:rPr lang="en-US" sz="4000" dirty="0"/>
              <a:t>public:</a:t>
            </a:r>
            <a:endParaRPr lang="en-US" sz="4000" dirty="0"/>
          </a:p>
          <a:p>
            <a:pPr marL="0" indent="0">
              <a:buNone/>
            </a:pPr>
            <a:r>
              <a:rPr lang="en-US" sz="4000" dirty="0"/>
              <a:t>void </a:t>
            </a:r>
            <a:r>
              <a:rPr lang="en-US" sz="4000" dirty="0" err="1"/>
              <a:t>getdata</a:t>
            </a:r>
            <a:r>
              <a:rPr lang="en-US" sz="4000" dirty="0"/>
              <a:t>();</a:t>
            </a:r>
            <a:endParaRPr lang="en-US" sz="4000" dirty="0"/>
          </a:p>
          <a:p>
            <a:pPr marL="0" indent="0">
              <a:buNone/>
            </a:pPr>
            <a:r>
              <a:rPr lang="en-US" sz="4000" dirty="0"/>
              <a:t>void </a:t>
            </a:r>
            <a:r>
              <a:rPr lang="en-US" sz="4000" dirty="0" err="1"/>
              <a:t>putdata</a:t>
            </a:r>
            <a:r>
              <a:rPr lang="en-US" sz="4000" dirty="0"/>
              <a:t>();</a:t>
            </a:r>
            <a:endParaRPr lang="en-US" sz="4000" dirty="0"/>
          </a:p>
          <a:p>
            <a:pPr marL="0" indent="0">
              <a:buNone/>
            </a:pPr>
            <a:r>
              <a:rPr lang="en-US" sz="4000" dirty="0"/>
              <a:t>};</a:t>
            </a:r>
            <a:endParaRPr lang="en-US" sz="4000" dirty="0"/>
          </a:p>
          <a:p>
            <a:pPr marL="0" indent="0">
              <a:buNone/>
            </a:pPr>
            <a:r>
              <a:rPr lang="en-US" sz="4000" dirty="0"/>
              <a:t>void Employee::</a:t>
            </a:r>
            <a:r>
              <a:rPr lang="en-US" sz="4000" dirty="0" err="1"/>
              <a:t>getdata</a:t>
            </a:r>
            <a:r>
              <a:rPr lang="en-US" sz="4000" dirty="0"/>
              <a:t>()</a:t>
            </a:r>
            <a:endParaRPr lang="en-US" sz="4000" dirty="0"/>
          </a:p>
          <a:p>
            <a:pPr marL="0" indent="0">
              <a:buNone/>
            </a:pPr>
            <a:r>
              <a:rPr lang="en-US" sz="4000" dirty="0"/>
              <a:t>{ </a:t>
            </a:r>
            <a:endParaRPr lang="en-US" sz="4000" dirty="0"/>
          </a:p>
          <a:p>
            <a:pPr marL="0" indent="0">
              <a:buNone/>
            </a:pPr>
            <a:r>
              <a:rPr lang="en-US" sz="4000" dirty="0"/>
              <a:t>cout &lt;&lt; "Enter Id : ";</a:t>
            </a:r>
            <a:endParaRPr lang="en-US" sz="4000" dirty="0"/>
          </a:p>
          <a:p>
            <a:pPr marL="0" indent="0">
              <a:buNone/>
            </a:pPr>
            <a:r>
              <a:rPr lang="en-US" sz="4000" dirty="0" err="1"/>
              <a:t>cin</a:t>
            </a:r>
            <a:r>
              <a:rPr lang="en-US" sz="4000" dirty="0"/>
              <a:t> &gt;&gt; id;</a:t>
            </a:r>
            <a:endParaRPr lang="en-US" sz="4000" dirty="0"/>
          </a:p>
          <a:p>
            <a:pPr marL="0" indent="0">
              <a:buNone/>
            </a:pPr>
            <a:r>
              <a:rPr lang="en-US" sz="4000" dirty="0"/>
              <a:t>cout &lt;&lt; "Enter Name : ";</a:t>
            </a:r>
            <a:endParaRPr lang="en-US" sz="4000" dirty="0"/>
          </a:p>
          <a:p>
            <a:pPr marL="0" indent="0">
              <a:buNone/>
            </a:pPr>
            <a:r>
              <a:rPr lang="en-US" sz="4000" dirty="0" err="1"/>
              <a:t>cin</a:t>
            </a:r>
            <a:r>
              <a:rPr lang="en-US" sz="4000" dirty="0"/>
              <a:t> &gt;&gt; name;</a:t>
            </a:r>
            <a:endParaRPr lang="en-US" sz="4000" dirty="0"/>
          </a:p>
          <a:p>
            <a:pPr marL="0" indent="0">
              <a:buNone/>
            </a:pPr>
            <a:r>
              <a:rPr lang="en-US" sz="4000" dirty="0"/>
              <a:t>}</a:t>
            </a:r>
            <a:endParaRPr lang="en-US" sz="4000" dirty="0"/>
          </a:p>
          <a:p>
            <a:pPr marL="0" indent="0">
              <a:buNone/>
            </a:pPr>
            <a:endParaRPr lang="en-IN" dirty="0"/>
          </a:p>
        </p:txBody>
      </p:sp>
      <p:sp>
        <p:nvSpPr>
          <p:cNvPr id="5" name="TextBox 4"/>
          <p:cNvSpPr txBox="1"/>
          <p:nvPr/>
        </p:nvSpPr>
        <p:spPr>
          <a:xfrm>
            <a:off x="6567948" y="0"/>
            <a:ext cx="5624052" cy="6832640"/>
          </a:xfrm>
          <a:prstGeom prst="rect">
            <a:avLst/>
          </a:prstGeom>
          <a:noFill/>
        </p:spPr>
        <p:txBody>
          <a:bodyPr wrap="square" rtlCol="0">
            <a:spAutoFit/>
          </a:bodyPr>
          <a:lstStyle/>
          <a:p>
            <a:pPr marL="0" indent="0">
              <a:buNone/>
            </a:pPr>
            <a:r>
              <a:rPr lang="en-US" sz="2000" dirty="0"/>
              <a:t>void Employee::</a:t>
            </a:r>
            <a:r>
              <a:rPr lang="en-US" sz="2000" dirty="0" err="1"/>
              <a:t>putdata</a:t>
            </a:r>
            <a:r>
              <a:rPr lang="en-US" sz="2000" dirty="0"/>
              <a:t>()</a:t>
            </a:r>
            <a:endParaRPr lang="en-US" sz="2000" dirty="0"/>
          </a:p>
          <a:p>
            <a:pPr marL="0" indent="0">
              <a:buNone/>
            </a:pPr>
            <a:r>
              <a:rPr lang="en-US" sz="2000" dirty="0"/>
              <a:t>{</a:t>
            </a:r>
            <a:endParaRPr lang="en-US" sz="2000" dirty="0"/>
          </a:p>
          <a:p>
            <a:pPr marL="0" indent="0">
              <a:buNone/>
            </a:pPr>
            <a:r>
              <a:rPr lang="en-US" sz="2000" dirty="0"/>
              <a:t>cout &lt;&lt; id &lt;&lt; " ";</a:t>
            </a:r>
            <a:endParaRPr lang="en-US" sz="2000" dirty="0"/>
          </a:p>
          <a:p>
            <a:pPr marL="0" indent="0">
              <a:buNone/>
            </a:pPr>
            <a:r>
              <a:rPr lang="en-US" sz="2000" dirty="0"/>
              <a:t>cout &lt;&lt; name &lt;&lt; " ";</a:t>
            </a:r>
            <a:endParaRPr lang="en-US" sz="2000" dirty="0"/>
          </a:p>
          <a:p>
            <a:pPr marL="0" indent="0">
              <a:buNone/>
            </a:pPr>
            <a:r>
              <a:rPr lang="en-US" sz="2000" dirty="0"/>
              <a:t>cout &lt;&lt; </a:t>
            </a:r>
            <a:r>
              <a:rPr lang="en-US" sz="2000" dirty="0" err="1"/>
              <a:t>endl</a:t>
            </a:r>
            <a:r>
              <a:rPr lang="en-US" sz="2000" dirty="0"/>
              <a:t>;</a:t>
            </a:r>
            <a:endParaRPr lang="en-US" sz="2000" dirty="0"/>
          </a:p>
          <a:p>
            <a:pPr marL="0" indent="0">
              <a:buNone/>
            </a:pPr>
            <a:r>
              <a:rPr lang="en-US" sz="2000" dirty="0"/>
              <a:t>}</a:t>
            </a:r>
            <a:endParaRPr lang="en-US" sz="2000" dirty="0"/>
          </a:p>
          <a:p>
            <a:r>
              <a:rPr lang="en-US" sz="2000" dirty="0"/>
              <a:t>int main()</a:t>
            </a:r>
            <a:endParaRPr lang="en-US" sz="2000" dirty="0"/>
          </a:p>
          <a:p>
            <a:r>
              <a:rPr lang="en-US" sz="2000" dirty="0"/>
              <a:t>{</a:t>
            </a:r>
            <a:endParaRPr lang="en-US" sz="2000" dirty="0"/>
          </a:p>
          <a:p>
            <a:r>
              <a:rPr lang="en-US" sz="2000" dirty="0"/>
              <a:t>Employee emp[30]; </a:t>
            </a:r>
            <a:endParaRPr lang="en-US" sz="2000" dirty="0"/>
          </a:p>
          <a:p>
            <a:r>
              <a:rPr lang="en-US" sz="2000" dirty="0"/>
              <a:t>int n, </a:t>
            </a:r>
            <a:r>
              <a:rPr lang="en-US" sz="2000" dirty="0" err="1"/>
              <a:t>i</a:t>
            </a:r>
            <a:r>
              <a:rPr lang="en-US" sz="2000" dirty="0"/>
              <a:t>;</a:t>
            </a:r>
            <a:endParaRPr lang="en-US" sz="2000" dirty="0"/>
          </a:p>
          <a:p>
            <a:r>
              <a:rPr lang="en-US" sz="2000" dirty="0"/>
              <a:t>cout &lt;&lt; "Enter Number of Employees - ";</a:t>
            </a:r>
            <a:endParaRPr lang="en-US" sz="2000" dirty="0"/>
          </a:p>
          <a:p>
            <a:r>
              <a:rPr lang="en-US" sz="2000" dirty="0" err="1"/>
              <a:t>cin</a:t>
            </a:r>
            <a:r>
              <a:rPr lang="en-US" sz="2000" dirty="0"/>
              <a:t> &gt;&gt; n;</a:t>
            </a:r>
            <a:endParaRPr lang="en-US" sz="2000" dirty="0"/>
          </a:p>
          <a:p>
            <a:r>
              <a:rPr lang="en-US" sz="2000" dirty="0">
                <a:solidFill>
                  <a:srgbClr val="FF0000"/>
                </a:solidFill>
              </a:rPr>
              <a:t>// Accessing the function</a:t>
            </a:r>
            <a:endParaRPr lang="en-US" sz="2000" dirty="0">
              <a:solidFill>
                <a:srgbClr val="FF0000"/>
              </a:solidFill>
            </a:endParaRPr>
          </a:p>
          <a:p>
            <a:r>
              <a:rPr lang="en-US" sz="2000" dirty="0"/>
              <a:t>for(</a:t>
            </a:r>
            <a:r>
              <a:rPr lang="en-US" sz="2000" dirty="0" err="1"/>
              <a:t>i</a:t>
            </a:r>
            <a:r>
              <a:rPr lang="en-US" sz="2000" dirty="0"/>
              <a:t> = 0; </a:t>
            </a:r>
            <a:r>
              <a:rPr lang="en-US" sz="2000" dirty="0" err="1"/>
              <a:t>i</a:t>
            </a:r>
            <a:r>
              <a:rPr lang="en-US" sz="2000" dirty="0"/>
              <a:t> &lt; n; </a:t>
            </a:r>
            <a:r>
              <a:rPr lang="en-US" sz="2000" dirty="0" err="1"/>
              <a:t>i</a:t>
            </a:r>
            <a:r>
              <a:rPr lang="en-US" sz="2000" dirty="0"/>
              <a:t>++) </a:t>
            </a:r>
            <a:endParaRPr lang="en-US" sz="2000" dirty="0"/>
          </a:p>
          <a:p>
            <a:r>
              <a:rPr lang="en-US" sz="2000" dirty="0"/>
              <a:t>	emp[</a:t>
            </a:r>
            <a:r>
              <a:rPr lang="en-US" sz="2000" dirty="0" err="1"/>
              <a:t>i</a:t>
            </a:r>
            <a:r>
              <a:rPr lang="en-US" sz="2000" dirty="0"/>
              <a:t>].</a:t>
            </a:r>
            <a:r>
              <a:rPr lang="en-US" sz="2000" dirty="0" err="1"/>
              <a:t>getdata</a:t>
            </a:r>
            <a:r>
              <a:rPr lang="en-US" sz="2000" dirty="0"/>
              <a:t>();</a:t>
            </a:r>
            <a:endParaRPr lang="en-US" sz="2000" dirty="0"/>
          </a:p>
          <a:p>
            <a:endParaRPr lang="en-US" sz="2000" dirty="0"/>
          </a:p>
          <a:p>
            <a:r>
              <a:rPr lang="en-US" sz="2000" dirty="0"/>
              <a:t>cout &lt;&lt; "Employee Data - " &lt;&lt; </a:t>
            </a:r>
            <a:r>
              <a:rPr lang="en-US" sz="2000" dirty="0" err="1"/>
              <a:t>endl</a:t>
            </a:r>
            <a:r>
              <a:rPr lang="en-US" sz="2000" dirty="0"/>
              <a:t>;</a:t>
            </a:r>
            <a:endParaRPr lang="en-US" sz="2000" dirty="0"/>
          </a:p>
          <a:p>
            <a:endParaRPr lang="en-US" sz="2000" dirty="0"/>
          </a:p>
          <a:p>
            <a:r>
              <a:rPr lang="en-US" sz="2000" dirty="0">
                <a:solidFill>
                  <a:srgbClr val="FF0000"/>
                </a:solidFill>
              </a:rPr>
              <a:t>// Accessing the function</a:t>
            </a:r>
            <a:endParaRPr lang="en-US" sz="2000" dirty="0">
              <a:solidFill>
                <a:srgbClr val="FF0000"/>
              </a:solidFill>
            </a:endParaRPr>
          </a:p>
          <a:p>
            <a:r>
              <a:rPr lang="en-US" sz="2000" dirty="0"/>
              <a:t>for(</a:t>
            </a:r>
            <a:r>
              <a:rPr lang="en-US" sz="2000" dirty="0" err="1"/>
              <a:t>i</a:t>
            </a:r>
            <a:r>
              <a:rPr lang="en-US" sz="2000" dirty="0"/>
              <a:t> = 0; </a:t>
            </a:r>
            <a:r>
              <a:rPr lang="en-US" sz="2000" dirty="0" err="1"/>
              <a:t>i</a:t>
            </a:r>
            <a:r>
              <a:rPr lang="en-US" sz="2000" dirty="0"/>
              <a:t> &lt; n; </a:t>
            </a:r>
            <a:r>
              <a:rPr lang="en-US" sz="2000" dirty="0" err="1"/>
              <a:t>i</a:t>
            </a:r>
            <a:r>
              <a:rPr lang="en-US" sz="2000" dirty="0"/>
              <a:t>++) </a:t>
            </a:r>
            <a:endParaRPr lang="en-US" sz="2000" dirty="0"/>
          </a:p>
          <a:p>
            <a:r>
              <a:rPr lang="en-US" sz="2000" dirty="0"/>
              <a:t>	emp[</a:t>
            </a:r>
            <a:r>
              <a:rPr lang="en-US" sz="2000" dirty="0" err="1"/>
              <a:t>i</a:t>
            </a:r>
            <a:r>
              <a:rPr lang="en-US" sz="2000" dirty="0"/>
              <a:t>].</a:t>
            </a:r>
            <a:r>
              <a:rPr lang="en-US" sz="2000" dirty="0" err="1"/>
              <a:t>putdata</a:t>
            </a:r>
            <a:r>
              <a:rPr lang="en-US" sz="2000" dirty="0"/>
              <a:t>();</a:t>
            </a:r>
            <a:endParaRPr lang="en-US" sz="2000" dirty="0"/>
          </a:p>
          <a:p>
            <a:r>
              <a:rPr lang="en-US" sz="2000" dirty="0"/>
              <a:t>}</a:t>
            </a:r>
            <a:endParaRPr lang="en-US" sz="2000" dirty="0"/>
          </a:p>
        </p:txBody>
      </p:sp>
      <p:sp>
        <p:nvSpPr>
          <p:cNvPr id="6" name="TextBox 5"/>
          <p:cNvSpPr txBox="1"/>
          <p:nvPr/>
        </p:nvSpPr>
        <p:spPr>
          <a:xfrm>
            <a:off x="3706762" y="113071"/>
            <a:ext cx="2389238" cy="1077218"/>
          </a:xfrm>
          <a:prstGeom prst="rect">
            <a:avLst/>
          </a:prstGeom>
          <a:noFill/>
        </p:spPr>
        <p:txBody>
          <a:bodyPr wrap="square" rtlCol="0">
            <a:spAutoFit/>
          </a:bodyPr>
          <a:lstStyle/>
          <a:p>
            <a:r>
              <a:rPr lang="en-IN" sz="3200" b="1" dirty="0">
                <a:solidFill>
                  <a:srgbClr val="FF0000"/>
                </a:solidFill>
              </a:rPr>
              <a:t>Array of objects:</a:t>
            </a:r>
            <a:endParaRPr lang="en-IN" sz="3200" dirty="0">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buNone/>
            </a:pPr>
            <a:r>
              <a:rPr lang="en-IN" sz="2000" dirty="0"/>
              <a:t>#include&lt;iostream&gt;</a:t>
            </a:r>
            <a:endParaRPr lang="en-IN" sz="2000" dirty="0"/>
          </a:p>
          <a:p>
            <a:pPr marL="0" indent="0">
              <a:buNone/>
            </a:pPr>
            <a:r>
              <a:rPr lang="en-IN" sz="2000" dirty="0"/>
              <a:t>using namespace std;</a:t>
            </a:r>
            <a:endParaRPr lang="en-IN" sz="2000" dirty="0"/>
          </a:p>
          <a:p>
            <a:pPr marL="0" indent="0">
              <a:buNone/>
            </a:pPr>
            <a:r>
              <a:rPr lang="en-IN" sz="2000" dirty="0"/>
              <a:t>class complex{</a:t>
            </a:r>
            <a:endParaRPr lang="en-IN" sz="2000" dirty="0"/>
          </a:p>
          <a:p>
            <a:pPr marL="0" indent="0">
              <a:buNone/>
            </a:pPr>
            <a:r>
              <a:rPr lang="en-IN" sz="2000" dirty="0"/>
              <a:t>    int a;</a:t>
            </a:r>
            <a:endParaRPr lang="en-IN" sz="2000" dirty="0"/>
          </a:p>
          <a:p>
            <a:pPr marL="0" indent="0">
              <a:buNone/>
            </a:pPr>
            <a:r>
              <a:rPr lang="en-IN" sz="2000" dirty="0"/>
              <a:t>    int b;</a:t>
            </a:r>
            <a:endParaRPr lang="en-IN" sz="2000" dirty="0"/>
          </a:p>
          <a:p>
            <a:pPr marL="0" indent="0">
              <a:buNone/>
            </a:pPr>
            <a:r>
              <a:rPr lang="en-IN" sz="2000" dirty="0"/>
              <a:t>       public: </a:t>
            </a:r>
            <a:endParaRPr lang="en-IN" sz="2000" dirty="0"/>
          </a:p>
          <a:p>
            <a:pPr marL="0" indent="0">
              <a:buNone/>
            </a:pPr>
            <a:r>
              <a:rPr lang="en-IN" sz="2000" dirty="0"/>
              <a:t>        void </a:t>
            </a:r>
            <a:r>
              <a:rPr lang="en-IN" sz="2000" dirty="0" err="1"/>
              <a:t>setData</a:t>
            </a:r>
            <a:r>
              <a:rPr lang="en-IN" sz="2000" dirty="0"/>
              <a:t>(int v1, int v2){</a:t>
            </a:r>
            <a:endParaRPr lang="en-IN" sz="2000" dirty="0"/>
          </a:p>
          <a:p>
            <a:pPr marL="0" indent="0">
              <a:buNone/>
            </a:pPr>
            <a:r>
              <a:rPr lang="en-IN" sz="2000" dirty="0"/>
              <a:t>            a = v1;</a:t>
            </a:r>
            <a:endParaRPr lang="en-IN" sz="2000" dirty="0"/>
          </a:p>
          <a:p>
            <a:pPr marL="0" indent="0">
              <a:buNone/>
            </a:pPr>
            <a:r>
              <a:rPr lang="en-IN" sz="2000" dirty="0"/>
              <a:t>            b = v2;</a:t>
            </a:r>
            <a:endParaRPr lang="en-IN" sz="2000" dirty="0"/>
          </a:p>
          <a:p>
            <a:pPr marL="0" indent="0">
              <a:buNone/>
            </a:pPr>
            <a:r>
              <a:rPr lang="en-IN" sz="2000" dirty="0"/>
              <a:t>        }</a:t>
            </a:r>
            <a:endParaRPr lang="en-IN" sz="2000" dirty="0"/>
          </a:p>
          <a:p>
            <a:pPr marL="0" indent="0">
              <a:buNone/>
            </a:pPr>
            <a:r>
              <a:rPr lang="en-IN" sz="2000" dirty="0"/>
              <a:t>	 void </a:t>
            </a:r>
            <a:r>
              <a:rPr lang="en-IN" sz="2000" dirty="0" err="1"/>
              <a:t>setDataBySum</a:t>
            </a:r>
            <a:r>
              <a:rPr lang="en-IN" sz="2000" dirty="0"/>
              <a:t>(complex o1, complex o2){</a:t>
            </a:r>
            <a:endParaRPr lang="en-IN" sz="2000" dirty="0"/>
          </a:p>
          <a:p>
            <a:pPr marL="0" indent="0">
              <a:buNone/>
            </a:pPr>
            <a:r>
              <a:rPr lang="en-IN" sz="2000" dirty="0"/>
              <a:t>            a = o1.a + o2.a;</a:t>
            </a:r>
            <a:endParaRPr lang="en-IN" sz="2000" dirty="0"/>
          </a:p>
          <a:p>
            <a:pPr marL="0" indent="0">
              <a:buNone/>
            </a:pPr>
            <a:r>
              <a:rPr lang="en-IN" sz="2000" dirty="0"/>
              <a:t>            b = o1.b + o2.b;</a:t>
            </a:r>
            <a:endParaRPr lang="en-IN" sz="2000" dirty="0"/>
          </a:p>
          <a:p>
            <a:pPr marL="0" indent="0">
              <a:buNone/>
            </a:pPr>
            <a:r>
              <a:rPr lang="en-IN" sz="2000" dirty="0"/>
              <a:t>        }	void </a:t>
            </a:r>
            <a:r>
              <a:rPr lang="en-IN" sz="2000" dirty="0" err="1"/>
              <a:t>printNumber</a:t>
            </a:r>
            <a:r>
              <a:rPr lang="en-IN" sz="2000" dirty="0"/>
              <a:t>(){</a:t>
            </a:r>
            <a:endParaRPr lang="en-IN" sz="2000" dirty="0"/>
          </a:p>
          <a:p>
            <a:pPr marL="0" indent="0">
              <a:buNone/>
            </a:pPr>
            <a:r>
              <a:rPr lang="en-IN" sz="2000" dirty="0"/>
              <a:t>            cout&lt;&lt;"Your complex number is "&lt;&lt;a&lt;&lt;" + "&lt;&lt;b&lt;&lt;"</a:t>
            </a:r>
            <a:r>
              <a:rPr lang="en-IN" sz="2000" dirty="0" err="1"/>
              <a:t>i</a:t>
            </a:r>
            <a:r>
              <a:rPr lang="en-IN" sz="2000" dirty="0"/>
              <a:t>"&lt;&lt;</a:t>
            </a:r>
            <a:r>
              <a:rPr lang="en-IN" sz="2000" dirty="0" err="1"/>
              <a:t>endl</a:t>
            </a:r>
            <a:r>
              <a:rPr lang="en-IN" sz="2000" dirty="0"/>
              <a:t>;</a:t>
            </a:r>
            <a:endParaRPr lang="en-IN" sz="2000" dirty="0"/>
          </a:p>
          <a:p>
            <a:pPr marL="0" indent="0">
              <a:buNone/>
            </a:pPr>
            <a:r>
              <a:rPr lang="en-IN" sz="2000" dirty="0"/>
              <a:t>        }</a:t>
            </a:r>
            <a:endParaRPr lang="en-IN" sz="2000" dirty="0"/>
          </a:p>
          <a:p>
            <a:pPr marL="0" indent="0">
              <a:buNone/>
            </a:pPr>
            <a:r>
              <a:rPr lang="en-IN" sz="2000" dirty="0"/>
              <a:t>};</a:t>
            </a:r>
            <a:endParaRPr lang="en-IN" sz="2000" dirty="0"/>
          </a:p>
          <a:p>
            <a:pPr marL="0" indent="0">
              <a:buNone/>
            </a:pPr>
            <a:endParaRPr lang="en-IN" sz="2000" dirty="0"/>
          </a:p>
          <a:p>
            <a:pPr marL="0" indent="0">
              <a:buNone/>
            </a:pPr>
            <a:endParaRPr lang="en-IN" sz="2000" dirty="0"/>
          </a:p>
        </p:txBody>
      </p:sp>
      <p:sp>
        <p:nvSpPr>
          <p:cNvPr id="4" name="TextBox 3"/>
          <p:cNvSpPr txBox="1"/>
          <p:nvPr/>
        </p:nvSpPr>
        <p:spPr>
          <a:xfrm>
            <a:off x="7767484" y="2349909"/>
            <a:ext cx="4424516" cy="4154984"/>
          </a:xfrm>
          <a:prstGeom prst="rect">
            <a:avLst/>
          </a:prstGeom>
          <a:noFill/>
        </p:spPr>
        <p:txBody>
          <a:bodyPr wrap="square" rtlCol="0">
            <a:spAutoFit/>
          </a:bodyPr>
          <a:lstStyle/>
          <a:p>
            <a:r>
              <a:rPr lang="en-IN" sz="2200" dirty="0"/>
              <a:t>int main(){</a:t>
            </a:r>
            <a:endParaRPr lang="en-IN" sz="2200" dirty="0"/>
          </a:p>
          <a:p>
            <a:r>
              <a:rPr lang="en-IN" sz="2200" dirty="0"/>
              <a:t>    complex c1, c2, c3;</a:t>
            </a:r>
            <a:endParaRPr lang="en-IN" sz="2200" dirty="0"/>
          </a:p>
          <a:p>
            <a:r>
              <a:rPr lang="en-IN" sz="2200" dirty="0"/>
              <a:t>    c1.setData(1, 2);</a:t>
            </a:r>
            <a:endParaRPr lang="en-IN" sz="2200" dirty="0"/>
          </a:p>
          <a:p>
            <a:r>
              <a:rPr lang="en-IN" sz="2200" dirty="0"/>
              <a:t>    c1.printNumber();</a:t>
            </a:r>
            <a:endParaRPr lang="en-IN" sz="2200" dirty="0"/>
          </a:p>
          <a:p>
            <a:endParaRPr lang="en-IN" sz="2200" dirty="0"/>
          </a:p>
          <a:p>
            <a:r>
              <a:rPr lang="en-IN" sz="2200" dirty="0"/>
              <a:t>    c2.setData(3, 4);</a:t>
            </a:r>
            <a:endParaRPr lang="en-IN" sz="2200" dirty="0"/>
          </a:p>
          <a:p>
            <a:r>
              <a:rPr lang="en-IN" sz="2200" dirty="0"/>
              <a:t>    c2.printNumber();</a:t>
            </a:r>
            <a:endParaRPr lang="en-IN" sz="2200" dirty="0"/>
          </a:p>
          <a:p>
            <a:endParaRPr lang="en-IN" sz="2200" dirty="0"/>
          </a:p>
          <a:p>
            <a:r>
              <a:rPr lang="en-IN" sz="2200" dirty="0"/>
              <a:t>    c3.setDataBySum(c1, c2);</a:t>
            </a:r>
            <a:endParaRPr lang="en-IN" sz="2200" dirty="0"/>
          </a:p>
          <a:p>
            <a:r>
              <a:rPr lang="en-IN" sz="2200" dirty="0"/>
              <a:t>    c3.printNumber();</a:t>
            </a:r>
            <a:endParaRPr lang="en-IN" sz="2200" dirty="0"/>
          </a:p>
          <a:p>
            <a:r>
              <a:rPr lang="en-IN" sz="2200" dirty="0"/>
              <a:t>    return 0;</a:t>
            </a:r>
            <a:endParaRPr lang="en-IN" sz="2200" dirty="0"/>
          </a:p>
          <a:p>
            <a:r>
              <a:rPr lang="en-IN" sz="2200" dirty="0"/>
              <a:t>}</a:t>
            </a:r>
            <a:endParaRPr lang="en-IN" sz="2200" dirty="0"/>
          </a:p>
        </p:txBody>
      </p:sp>
      <p:sp>
        <p:nvSpPr>
          <p:cNvPr id="5" name="TextBox 4"/>
          <p:cNvSpPr txBox="1"/>
          <p:nvPr/>
        </p:nvSpPr>
        <p:spPr>
          <a:xfrm>
            <a:off x="2694038" y="0"/>
            <a:ext cx="8868697" cy="1077218"/>
          </a:xfrm>
          <a:prstGeom prst="rect">
            <a:avLst/>
          </a:prstGeom>
          <a:noFill/>
        </p:spPr>
        <p:txBody>
          <a:bodyPr wrap="square" rtlCol="0">
            <a:spAutoFit/>
          </a:bodyPr>
          <a:lstStyle/>
          <a:p>
            <a:r>
              <a:rPr lang="en-IN" sz="3200" b="1" dirty="0">
                <a:solidFill>
                  <a:srgbClr val="FF0000"/>
                </a:solidFill>
              </a:rPr>
              <a:t>Program to add two complex numbers using object as function arguments</a:t>
            </a:r>
            <a:endParaRPr lang="en-IN" sz="3200" b="1" dirty="0">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1999" cy="727586"/>
          </a:xfrm>
        </p:spPr>
        <p:txBody>
          <a:bodyPr>
            <a:normAutofit/>
          </a:bodyPr>
          <a:lstStyle/>
          <a:p>
            <a:r>
              <a:rPr lang="en-IN" sz="3600" b="1" dirty="0"/>
              <a:t>Returning Object from functions:</a:t>
            </a:r>
            <a:endParaRPr lang="en-IN" sz="3600" b="1" dirty="0"/>
          </a:p>
        </p:txBody>
      </p:sp>
      <p:sp>
        <p:nvSpPr>
          <p:cNvPr id="3" name="Content Placeholder 2"/>
          <p:cNvSpPr>
            <a:spLocks noGrp="1"/>
          </p:cNvSpPr>
          <p:nvPr>
            <p:ph idx="1"/>
          </p:nvPr>
        </p:nvSpPr>
        <p:spPr>
          <a:xfrm>
            <a:off x="68825" y="1067586"/>
            <a:ext cx="11995355" cy="5790414"/>
          </a:xfrm>
        </p:spPr>
        <p:txBody>
          <a:bodyPr>
            <a:normAutofit fontScale="25000" lnSpcReduction="20000"/>
          </a:bodyPr>
          <a:lstStyle/>
          <a:p>
            <a:pPr marL="0" indent="0">
              <a:buNone/>
            </a:pPr>
            <a:r>
              <a:rPr lang="en-US" sz="8000" dirty="0"/>
              <a:t>#include &lt;bits/</a:t>
            </a:r>
            <a:r>
              <a:rPr lang="en-US" sz="8000" dirty="0" err="1"/>
              <a:t>stdc</a:t>
            </a:r>
            <a:r>
              <a:rPr lang="en-US" sz="8000" dirty="0"/>
              <a:t>++.h&gt;</a:t>
            </a:r>
            <a:endParaRPr lang="en-US" sz="8000" dirty="0"/>
          </a:p>
          <a:p>
            <a:pPr marL="0" indent="0">
              <a:buNone/>
            </a:pPr>
            <a:r>
              <a:rPr lang="en-US" sz="8000" dirty="0"/>
              <a:t>using namespace std;</a:t>
            </a:r>
            <a:endParaRPr lang="en-US" sz="8000" dirty="0"/>
          </a:p>
          <a:p>
            <a:pPr marL="0" indent="0">
              <a:buNone/>
            </a:pPr>
            <a:r>
              <a:rPr lang="en-US" sz="8000" dirty="0"/>
              <a:t>class Example {</a:t>
            </a:r>
            <a:endParaRPr lang="en-US" sz="8000" dirty="0"/>
          </a:p>
          <a:p>
            <a:pPr marL="0" indent="0">
              <a:buNone/>
            </a:pPr>
            <a:r>
              <a:rPr lang="en-US" sz="8000" dirty="0"/>
              <a:t>public:	</a:t>
            </a:r>
            <a:endParaRPr lang="en-US" sz="8000" dirty="0"/>
          </a:p>
          <a:p>
            <a:pPr marL="0" indent="0">
              <a:buNone/>
            </a:pPr>
            <a:r>
              <a:rPr lang="en-US" sz="8000" dirty="0"/>
              <a:t>	int a;</a:t>
            </a:r>
            <a:endParaRPr lang="en-US" sz="8000" dirty="0"/>
          </a:p>
          <a:p>
            <a:pPr marL="0" indent="0">
              <a:buNone/>
            </a:pPr>
            <a:r>
              <a:rPr lang="en-US" sz="8000" dirty="0"/>
              <a:t>	Example add(Example </a:t>
            </a:r>
            <a:r>
              <a:rPr lang="en-US" sz="8000" dirty="0" err="1"/>
              <a:t>Ea</a:t>
            </a:r>
            <a:r>
              <a:rPr lang="en-US" sz="8000" dirty="0"/>
              <a:t>, Example Eb)</a:t>
            </a:r>
            <a:endParaRPr lang="en-US" sz="8000" dirty="0"/>
          </a:p>
          <a:p>
            <a:pPr marL="0" indent="0">
              <a:buNone/>
            </a:pPr>
            <a:r>
              <a:rPr lang="en-US" sz="8000" dirty="0"/>
              <a:t>	{</a:t>
            </a:r>
            <a:endParaRPr lang="en-US" sz="8000" dirty="0"/>
          </a:p>
          <a:p>
            <a:pPr marL="0" indent="0">
              <a:buNone/>
            </a:pPr>
            <a:r>
              <a:rPr lang="en-US" sz="8000" dirty="0"/>
              <a:t>		Example </a:t>
            </a:r>
            <a:r>
              <a:rPr lang="en-US" sz="8000" dirty="0" err="1"/>
              <a:t>Ec</a:t>
            </a:r>
            <a:r>
              <a:rPr lang="en-US" sz="8000" dirty="0"/>
              <a:t>;</a:t>
            </a:r>
            <a:endParaRPr lang="en-US" sz="8000" dirty="0"/>
          </a:p>
          <a:p>
            <a:pPr marL="0" indent="0">
              <a:buNone/>
            </a:pPr>
            <a:r>
              <a:rPr lang="en-US" sz="8000" dirty="0"/>
              <a:t>		</a:t>
            </a:r>
            <a:r>
              <a:rPr lang="en-US" sz="8000" dirty="0" err="1"/>
              <a:t>Ec.a</a:t>
            </a:r>
            <a:r>
              <a:rPr lang="en-US" sz="8000" dirty="0"/>
              <a:t> = </a:t>
            </a:r>
            <a:r>
              <a:rPr lang="en-US" sz="8000" dirty="0" err="1"/>
              <a:t>Ea.a</a:t>
            </a:r>
            <a:r>
              <a:rPr lang="en-US" sz="8000" dirty="0"/>
              <a:t> + </a:t>
            </a:r>
            <a:r>
              <a:rPr lang="en-US" sz="8000" dirty="0" err="1"/>
              <a:t>Eb.a</a:t>
            </a:r>
            <a:r>
              <a:rPr lang="en-US" sz="8000" dirty="0"/>
              <a:t>;</a:t>
            </a:r>
            <a:endParaRPr lang="en-US" sz="8000" dirty="0"/>
          </a:p>
          <a:p>
            <a:pPr marL="0" indent="0">
              <a:buNone/>
            </a:pPr>
            <a:r>
              <a:rPr lang="en-US" sz="8000" dirty="0"/>
              <a:t>		return </a:t>
            </a:r>
            <a:r>
              <a:rPr lang="en-US" sz="8000" dirty="0" err="1"/>
              <a:t>Ec</a:t>
            </a:r>
            <a:r>
              <a:rPr lang="en-US" sz="8000" dirty="0"/>
              <a:t>;</a:t>
            </a:r>
            <a:endParaRPr lang="en-US" sz="8000" dirty="0"/>
          </a:p>
          <a:p>
            <a:pPr marL="0" indent="0">
              <a:buNone/>
            </a:pPr>
            <a:r>
              <a:rPr lang="en-US" sz="8000" dirty="0"/>
              <a:t>	}</a:t>
            </a:r>
            <a:endParaRPr lang="en-US" sz="8000" dirty="0"/>
          </a:p>
          <a:p>
            <a:pPr marL="0" indent="0">
              <a:buNone/>
            </a:pPr>
            <a:r>
              <a:rPr lang="en-US" sz="8000" dirty="0"/>
              <a:t>};</a:t>
            </a:r>
            <a:endParaRPr lang="en-US" sz="8000" dirty="0"/>
          </a:p>
          <a:p>
            <a:pPr marL="0" indent="0">
              <a:buNone/>
            </a:pPr>
            <a:r>
              <a:rPr lang="en-US" sz="8000" dirty="0"/>
              <a:t>int main()</a:t>
            </a:r>
            <a:endParaRPr lang="en-US" sz="8000" dirty="0"/>
          </a:p>
          <a:p>
            <a:pPr marL="0" indent="0">
              <a:buNone/>
            </a:pPr>
            <a:r>
              <a:rPr lang="en-US" sz="8000" dirty="0"/>
              <a:t>{	Example E1, E2, E3;</a:t>
            </a:r>
            <a:endParaRPr lang="en-US" sz="8000" dirty="0"/>
          </a:p>
          <a:p>
            <a:pPr marL="0" indent="0">
              <a:buNone/>
            </a:pPr>
            <a:r>
              <a:rPr lang="en-US" sz="8000" dirty="0"/>
              <a:t>	E1.a = 50;</a:t>
            </a:r>
            <a:endParaRPr lang="en-US" sz="8000" dirty="0"/>
          </a:p>
          <a:p>
            <a:pPr marL="0" indent="0">
              <a:buNone/>
            </a:pPr>
            <a:r>
              <a:rPr lang="en-US" sz="8000" dirty="0"/>
              <a:t>	E2.a = 100;</a:t>
            </a:r>
            <a:endParaRPr lang="en-US" sz="8000" dirty="0"/>
          </a:p>
          <a:p>
            <a:pPr marL="0" indent="0">
              <a:buNone/>
            </a:pPr>
            <a:r>
              <a:rPr lang="en-US" sz="8000" dirty="0"/>
              <a:t>	E3.a = 0;</a:t>
            </a:r>
            <a:endParaRPr lang="en-US" sz="8000" dirty="0"/>
          </a:p>
          <a:p>
            <a:pPr marL="0" indent="0">
              <a:buNone/>
            </a:pPr>
            <a:r>
              <a:rPr lang="en-US" sz="6400" dirty="0"/>
              <a:t>	</a:t>
            </a:r>
            <a:endParaRPr lang="en-US" sz="6400" dirty="0"/>
          </a:p>
          <a:p>
            <a:pPr marL="0" indent="0">
              <a:buNone/>
            </a:pPr>
            <a:r>
              <a:rPr lang="en-US" dirty="0"/>
              <a:t>	</a:t>
            </a:r>
            <a:endParaRPr lang="en-IN" dirty="0"/>
          </a:p>
        </p:txBody>
      </p:sp>
      <p:sp>
        <p:nvSpPr>
          <p:cNvPr id="6" name="TextBox 5"/>
          <p:cNvSpPr txBox="1"/>
          <p:nvPr/>
        </p:nvSpPr>
        <p:spPr>
          <a:xfrm>
            <a:off x="5683046" y="1067586"/>
            <a:ext cx="6095999" cy="5632311"/>
          </a:xfrm>
          <a:prstGeom prst="rect">
            <a:avLst/>
          </a:prstGeom>
          <a:noFill/>
        </p:spPr>
        <p:txBody>
          <a:bodyPr wrap="square" rtlCol="0">
            <a:spAutoFit/>
          </a:bodyPr>
          <a:lstStyle/>
          <a:p>
            <a:pPr marL="0" indent="0">
              <a:buNone/>
            </a:pPr>
            <a:r>
              <a:rPr lang="en-US" sz="2000" dirty="0"/>
              <a:t>cout &lt;&lt; "Initial Values \n";</a:t>
            </a:r>
            <a:endParaRPr lang="en-US" sz="2000" dirty="0"/>
          </a:p>
          <a:p>
            <a:pPr marL="0" indent="0">
              <a:buNone/>
            </a:pPr>
            <a:r>
              <a:rPr lang="en-US" sz="2000" dirty="0"/>
              <a:t>	cout &lt;&lt; "Value of object 1: " &lt;&lt; E1.a</a:t>
            </a:r>
            <a:endParaRPr lang="en-US" sz="2000" dirty="0"/>
          </a:p>
          <a:p>
            <a:pPr marL="0" indent="0">
              <a:buNone/>
            </a:pPr>
            <a:r>
              <a:rPr lang="en-US" sz="2000" dirty="0"/>
              <a:t>		&lt;&lt; ", \object 2: " &lt;&lt; E2.a</a:t>
            </a:r>
            <a:endParaRPr lang="en-US" sz="2000" dirty="0"/>
          </a:p>
          <a:p>
            <a:pPr marL="0" indent="0">
              <a:buNone/>
            </a:pPr>
            <a:r>
              <a:rPr lang="en-US" sz="2000" dirty="0"/>
              <a:t>		&lt;&lt; ", \object 3: " &lt;&lt; E3.a</a:t>
            </a:r>
            <a:endParaRPr lang="en-US" sz="2000" dirty="0"/>
          </a:p>
          <a:p>
            <a:pPr marL="0" indent="0">
              <a:buNone/>
            </a:pPr>
            <a:r>
              <a:rPr lang="en-US" sz="2000" dirty="0"/>
              <a:t>		&lt;&lt; "\n";</a:t>
            </a:r>
            <a:endParaRPr lang="en-US" sz="2000" dirty="0"/>
          </a:p>
          <a:p>
            <a:pPr marL="0" indent="0">
              <a:buNone/>
            </a:pPr>
            <a:r>
              <a:rPr lang="en-US" sz="2000" dirty="0"/>
              <a:t>	E3 = E3.add(E1, E2);</a:t>
            </a:r>
            <a:endParaRPr lang="en-US" sz="2000" dirty="0"/>
          </a:p>
          <a:p>
            <a:pPr marL="0" indent="0">
              <a:buNone/>
            </a:pPr>
            <a:endParaRPr lang="en-US" sz="2000" dirty="0"/>
          </a:p>
          <a:p>
            <a:pPr marL="0" indent="0">
              <a:buNone/>
            </a:pPr>
            <a:r>
              <a:rPr lang="en-US" sz="2000" b="1" dirty="0"/>
              <a:t>// Changed values after passing object as an argument</a:t>
            </a:r>
            <a:endParaRPr lang="en-US" sz="2000" b="1" dirty="0"/>
          </a:p>
          <a:p>
            <a:pPr marL="0" indent="0">
              <a:buNone/>
            </a:pPr>
            <a:r>
              <a:rPr lang="en-US" sz="2000" dirty="0"/>
              <a:t>	</a:t>
            </a:r>
            <a:endParaRPr lang="en-US" sz="2000" dirty="0"/>
          </a:p>
          <a:p>
            <a:pPr marL="0" indent="0">
              <a:buNone/>
            </a:pPr>
            <a:r>
              <a:rPr lang="en-US" sz="2000" dirty="0"/>
              <a:t>	</a:t>
            </a:r>
            <a:r>
              <a:rPr lang="en-US" sz="2000" dirty="0" err="1"/>
              <a:t>cout</a:t>
            </a:r>
            <a:r>
              <a:rPr lang="en-US" sz="2000" dirty="0"/>
              <a:t> &lt;&lt; "New values \n";</a:t>
            </a:r>
            <a:endParaRPr lang="en-US" sz="2000" dirty="0"/>
          </a:p>
          <a:p>
            <a:pPr marL="0" indent="0">
              <a:buNone/>
            </a:pPr>
            <a:r>
              <a:rPr lang="en-US" sz="2000" dirty="0"/>
              <a:t>	cout &lt;&lt; "Value of object 1: " &lt;&lt; E1.a</a:t>
            </a:r>
            <a:endParaRPr lang="en-US" sz="2000" dirty="0"/>
          </a:p>
          <a:p>
            <a:pPr marL="0" indent="0">
              <a:buNone/>
            </a:pPr>
            <a:r>
              <a:rPr lang="en-US" sz="2000" dirty="0"/>
              <a:t>		&lt;&lt; ", \</a:t>
            </a:r>
            <a:r>
              <a:rPr lang="en-US" sz="2000" dirty="0" err="1"/>
              <a:t>nobject</a:t>
            </a:r>
            <a:r>
              <a:rPr lang="en-US" sz="2000" dirty="0"/>
              <a:t> 2: " &lt;&lt; E2.a</a:t>
            </a:r>
            <a:endParaRPr lang="en-US" sz="2000" dirty="0"/>
          </a:p>
          <a:p>
            <a:pPr marL="0" indent="0">
              <a:buNone/>
            </a:pPr>
            <a:r>
              <a:rPr lang="en-US" sz="2000" dirty="0"/>
              <a:t>		&lt;&lt; ", \</a:t>
            </a:r>
            <a:r>
              <a:rPr lang="en-US" sz="2000" dirty="0" err="1"/>
              <a:t>nobject</a:t>
            </a:r>
            <a:r>
              <a:rPr lang="en-US" sz="2000" dirty="0"/>
              <a:t> 3: " &lt;&lt; E3.a</a:t>
            </a:r>
            <a:endParaRPr lang="en-US" sz="2000" dirty="0"/>
          </a:p>
          <a:p>
            <a:pPr marL="0" indent="0">
              <a:buNone/>
            </a:pPr>
            <a:r>
              <a:rPr lang="en-US" sz="2000" dirty="0"/>
              <a:t>		&lt;&lt; "\n";</a:t>
            </a:r>
            <a:endParaRPr lang="en-US" sz="2000" dirty="0"/>
          </a:p>
          <a:p>
            <a:pPr marL="0" indent="0">
              <a:buNone/>
            </a:pPr>
            <a:endParaRPr lang="en-US" sz="2000" dirty="0"/>
          </a:p>
          <a:p>
            <a:pPr marL="0" indent="0">
              <a:buNone/>
            </a:pPr>
            <a:r>
              <a:rPr lang="en-US" sz="2000" dirty="0"/>
              <a:t>	return 0;</a:t>
            </a:r>
            <a:endParaRPr lang="en-US" sz="2000" dirty="0"/>
          </a:p>
          <a:p>
            <a:pPr marL="0" indent="0">
              <a:buNone/>
            </a:pPr>
            <a:r>
              <a:rPr lang="en-US" sz="2000" dirty="0"/>
              <a:t>}</a:t>
            </a:r>
            <a:endParaRPr lang="en-US" sz="2000" dirty="0"/>
          </a:p>
          <a:p>
            <a:endParaRPr lang="en-IN"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84" y="117987"/>
            <a:ext cx="11897032" cy="776749"/>
          </a:xfrm>
        </p:spPr>
        <p:txBody>
          <a:bodyPr>
            <a:normAutofit fontScale="90000"/>
          </a:bodyPr>
          <a:lstStyle/>
          <a:p>
            <a:br>
              <a:rPr lang="en-US" sz="3600" b="1" dirty="0"/>
            </a:br>
            <a:endParaRPr lang="en-IN" sz="3600" b="1" dirty="0"/>
          </a:p>
        </p:txBody>
      </p:sp>
      <p:sp>
        <p:nvSpPr>
          <p:cNvPr id="3" name="Content Placeholder 2"/>
          <p:cNvSpPr>
            <a:spLocks noGrp="1"/>
          </p:cNvSpPr>
          <p:nvPr>
            <p:ph idx="1"/>
          </p:nvPr>
        </p:nvSpPr>
        <p:spPr>
          <a:xfrm>
            <a:off x="147484" y="0"/>
            <a:ext cx="12044516" cy="6857999"/>
          </a:xfrm>
        </p:spPr>
        <p:txBody>
          <a:bodyPr>
            <a:normAutofit/>
          </a:bodyPr>
          <a:lstStyle/>
          <a:p>
            <a:pPr marL="0" indent="0">
              <a:buNone/>
            </a:pPr>
            <a:r>
              <a:rPr lang="en-US" sz="2200" b="1" dirty="0"/>
              <a:t>	</a:t>
            </a:r>
            <a:r>
              <a:rPr lang="en-US" b="1" dirty="0">
                <a:solidFill>
                  <a:srgbClr val="FF0000"/>
                </a:solidFill>
              </a:rPr>
              <a:t>OUTPUT:</a:t>
            </a:r>
            <a:endParaRPr lang="en-US" b="1" dirty="0">
              <a:solidFill>
                <a:srgbClr val="FF0000"/>
              </a:solidFill>
            </a:endParaRPr>
          </a:p>
          <a:p>
            <a:pPr marL="0" indent="0">
              <a:buNone/>
            </a:pPr>
            <a:r>
              <a:rPr lang="en-US" sz="2200" b="1" dirty="0"/>
              <a:t>Initial Values </a:t>
            </a:r>
            <a:endParaRPr lang="en-US" sz="2200" b="1" dirty="0"/>
          </a:p>
          <a:p>
            <a:pPr marL="0" indent="0">
              <a:buNone/>
            </a:pPr>
            <a:r>
              <a:rPr lang="en-US" sz="2200" b="1" dirty="0"/>
              <a:t>Value of object 1: 50, </a:t>
            </a:r>
            <a:endParaRPr lang="en-US" sz="2200" b="1" dirty="0"/>
          </a:p>
          <a:p>
            <a:pPr marL="0" indent="0">
              <a:buNone/>
            </a:pPr>
            <a:r>
              <a:rPr lang="en-US" sz="2200" b="1" dirty="0"/>
              <a:t>object 2: 100, </a:t>
            </a:r>
            <a:endParaRPr lang="en-US" sz="2200" b="1" dirty="0"/>
          </a:p>
          <a:p>
            <a:pPr marL="0" indent="0">
              <a:buNone/>
            </a:pPr>
            <a:r>
              <a:rPr lang="en-US" sz="2200" b="1" dirty="0"/>
              <a:t>object 3: 0</a:t>
            </a:r>
            <a:endParaRPr lang="en-US" sz="2200" b="1" dirty="0"/>
          </a:p>
          <a:p>
            <a:pPr marL="0" indent="0">
              <a:buNone/>
            </a:pPr>
            <a:r>
              <a:rPr lang="en-US" sz="2200" b="1" dirty="0"/>
              <a:t>New values </a:t>
            </a:r>
            <a:endParaRPr lang="en-US" sz="2200" b="1" dirty="0"/>
          </a:p>
          <a:p>
            <a:pPr marL="0" indent="0">
              <a:buNone/>
            </a:pPr>
            <a:r>
              <a:rPr lang="en-US" sz="2200" b="1" dirty="0"/>
              <a:t>Value of object 1: 50, </a:t>
            </a:r>
            <a:endParaRPr lang="en-US" sz="2200" b="1" dirty="0"/>
          </a:p>
          <a:p>
            <a:pPr marL="0" indent="0">
              <a:buNone/>
            </a:pPr>
            <a:r>
              <a:rPr lang="en-US" sz="2200" b="1" dirty="0"/>
              <a:t>object 2: 100, </a:t>
            </a:r>
            <a:endParaRPr lang="en-US" sz="2200" b="1" dirty="0"/>
          </a:p>
          <a:p>
            <a:pPr marL="0" indent="0">
              <a:buNone/>
            </a:pPr>
            <a:r>
              <a:rPr lang="en-US" sz="2200" b="1" dirty="0"/>
              <a:t>object 3: 150</a:t>
            </a:r>
            <a:endParaRPr lang="en-US" sz="2200" b="1" dirty="0"/>
          </a:p>
          <a:p>
            <a:pPr marL="0" indent="0">
              <a:buNone/>
            </a:pPr>
            <a:endParaRPr lang="en-US" b="1" dirty="0">
              <a:solidFill>
                <a:srgbClr val="FF0000"/>
              </a:solidFill>
            </a:endParaRPr>
          </a:p>
          <a:p>
            <a:pPr marL="0" indent="0">
              <a:buNone/>
            </a:pPr>
            <a:r>
              <a:rPr lang="en-US" sz="2800" b="1" dirty="0">
                <a:solidFill>
                  <a:srgbClr val="FF0000"/>
                </a:solidFill>
              </a:rPr>
              <a:t>#include &lt;bits/</a:t>
            </a:r>
            <a:r>
              <a:rPr lang="en-US" sz="2800" b="1" dirty="0" err="1">
                <a:solidFill>
                  <a:srgbClr val="FF0000"/>
                </a:solidFill>
              </a:rPr>
              <a:t>stdc</a:t>
            </a:r>
            <a:r>
              <a:rPr lang="en-US" sz="2800" b="1" dirty="0">
                <a:solidFill>
                  <a:srgbClr val="FF0000"/>
                </a:solidFill>
              </a:rPr>
              <a:t>++.h&gt;</a:t>
            </a:r>
            <a:endParaRPr lang="en-US" dirty="0">
              <a:solidFill>
                <a:srgbClr val="FF0000"/>
              </a:solidFill>
            </a:endParaRPr>
          </a:p>
          <a:p>
            <a:pPr marL="0" indent="0">
              <a:buNone/>
            </a:pPr>
            <a:r>
              <a:rPr lang="en-US" sz="2400" dirty="0"/>
              <a:t>This line includes the standard C++ library header &lt;bits/</a:t>
            </a:r>
            <a:r>
              <a:rPr lang="en-US" sz="2400" dirty="0" err="1"/>
              <a:t>stdc</a:t>
            </a:r>
            <a:r>
              <a:rPr lang="en-US" sz="2400" dirty="0"/>
              <a:t>++.h&gt;, which includes most of the standard headers such as &lt;iostream&gt;, &lt;vector&gt;, &lt;algorithm&gt;, etc., in a single header. It's commonly used in competitive programming or when you want to include all standard headers in one go.</a:t>
            </a:r>
            <a:endParaRPr lang="en-IN"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Operators in C</a:t>
            </a:r>
            <a:endParaRPr lang="en-IN" dirty="0"/>
          </a:p>
        </p:txBody>
      </p:sp>
      <p:sp>
        <p:nvSpPr>
          <p:cNvPr id="3" name="Content Placeholder 2"/>
          <p:cNvSpPr>
            <a:spLocks noGrp="1"/>
          </p:cNvSpPr>
          <p:nvPr>
            <p:ph idx="1"/>
          </p:nvPr>
        </p:nvSpPr>
        <p:spPr/>
        <p:txBody>
          <a:bodyPr/>
          <a:lstStyle/>
          <a:p>
            <a:r>
              <a:rPr lang="en-IN" dirty="0"/>
              <a:t>All operators available in C are also available in C++. Some extra operators are listed below:</a:t>
            </a:r>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806" y="88491"/>
            <a:ext cx="11867536" cy="875070"/>
          </a:xfrm>
        </p:spPr>
        <p:txBody>
          <a:bodyPr/>
          <a:lstStyle/>
          <a:p>
            <a:r>
              <a:rPr lang="en-IN" b="1" dirty="0"/>
              <a:t>Operators in C</a:t>
            </a:r>
            <a:endParaRPr lang="en-IN" b="1" dirty="0"/>
          </a:p>
        </p:txBody>
      </p:sp>
      <p:sp>
        <p:nvSpPr>
          <p:cNvPr id="3" name="Content Placeholder 2"/>
          <p:cNvSpPr>
            <a:spLocks noGrp="1"/>
          </p:cNvSpPr>
          <p:nvPr>
            <p:ph idx="1"/>
          </p:nvPr>
        </p:nvSpPr>
        <p:spPr>
          <a:xfrm>
            <a:off x="0" y="1612490"/>
            <a:ext cx="12113342" cy="5157019"/>
          </a:xfrm>
        </p:spPr>
        <p:txBody>
          <a:bodyPr/>
          <a:lstStyle/>
          <a:p>
            <a:pPr marL="514350" indent="-514350">
              <a:buFont typeface="+mj-lt"/>
              <a:buAutoNum type="arabicPeriod"/>
            </a:pPr>
            <a:endParaRPr lang="en-IN" dirty="0">
              <a:latin typeface="+mj-lt"/>
            </a:endParaRPr>
          </a:p>
          <a:p>
            <a:pPr marL="514350" indent="-514350">
              <a:buFont typeface="+mj-lt"/>
              <a:buAutoNum type="arabicPeriod"/>
            </a:pPr>
            <a:r>
              <a:rPr lang="en-IN" sz="3200" b="1" dirty="0" err="1"/>
              <a:t>setw</a:t>
            </a:r>
            <a:r>
              <a:rPr lang="en-IN" sz="3200" b="1" dirty="0"/>
              <a:t>() function: </a:t>
            </a:r>
            <a:r>
              <a:rPr lang="en-IN" dirty="0">
                <a:latin typeface="+mj-lt"/>
              </a:rPr>
              <a:t>set width for input and output stream:</a:t>
            </a:r>
            <a:r>
              <a:rPr lang="en-US" dirty="0">
                <a:latin typeface="+mj-lt"/>
              </a:rPr>
              <a:t>The </a:t>
            </a:r>
            <a:r>
              <a:rPr lang="en-US" dirty="0" err="1">
                <a:latin typeface="+mj-lt"/>
              </a:rPr>
              <a:t>setw</a:t>
            </a:r>
            <a:r>
              <a:rPr lang="en-US" dirty="0">
                <a:latin typeface="+mj-lt"/>
              </a:rPr>
              <a:t>() method of </a:t>
            </a:r>
            <a:r>
              <a:rPr lang="en-US" dirty="0" err="1">
                <a:latin typeface="+mj-lt"/>
              </a:rPr>
              <a:t>iomanip</a:t>
            </a:r>
            <a:r>
              <a:rPr lang="en-US" dirty="0">
                <a:latin typeface="+mj-lt"/>
              </a:rPr>
              <a:t> library in C++ is used to set the </a:t>
            </a:r>
            <a:r>
              <a:rPr lang="en-US" dirty="0" err="1">
                <a:latin typeface="+mj-lt"/>
              </a:rPr>
              <a:t>ios</a:t>
            </a:r>
            <a:r>
              <a:rPr lang="en-US" dirty="0">
                <a:latin typeface="+mj-lt"/>
              </a:rPr>
              <a:t> library field width based on the width specified as the parameter to this method. The </a:t>
            </a:r>
            <a:r>
              <a:rPr lang="en-US" dirty="0" err="1">
                <a:latin typeface="+mj-lt"/>
              </a:rPr>
              <a:t>setw</a:t>
            </a:r>
            <a:r>
              <a:rPr lang="en-US" dirty="0">
                <a:latin typeface="+mj-lt"/>
              </a:rPr>
              <a:t>() stands for set width and it works for both the input and the output streams.</a:t>
            </a:r>
            <a:endParaRPr lang="en-US" dirty="0">
              <a:latin typeface="+mj-lt"/>
            </a:endParaRPr>
          </a:p>
          <a:p>
            <a:pPr marL="0" indent="0">
              <a:buNone/>
            </a:pPr>
            <a:r>
              <a:rPr lang="en-US" b="1" dirty="0"/>
              <a:t>Syntax</a:t>
            </a:r>
            <a:r>
              <a:rPr lang="en-US" dirty="0"/>
              <a:t>:</a:t>
            </a:r>
            <a:endParaRPr lang="en-US" dirty="0"/>
          </a:p>
          <a:p>
            <a:pPr marL="0" indent="0">
              <a:buNone/>
            </a:pPr>
            <a:r>
              <a:rPr lang="en-US" dirty="0"/>
              <a:t>std::</a:t>
            </a:r>
            <a:r>
              <a:rPr lang="en-US" dirty="0" err="1"/>
              <a:t>setw</a:t>
            </a:r>
            <a:r>
              <a:rPr lang="en-US" dirty="0"/>
              <a:t>(int n);</a:t>
            </a:r>
            <a:endParaRPr lang="en-US" dirty="0"/>
          </a:p>
          <a:p>
            <a:pPr marL="0" indent="0">
              <a:buNone/>
            </a:pPr>
            <a:r>
              <a:rPr lang="en-US" dirty="0"/>
              <a:t>This method does not return anything. It only acts as a stream manipulator.</a:t>
            </a:r>
            <a:endParaRPr lang="en-US" dirty="0"/>
          </a:p>
          <a:p>
            <a:pPr marL="0" indent="0">
              <a:buNone/>
            </a:pPr>
            <a:endParaRPr lang="en-I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 y="0"/>
            <a:ext cx="11818375" cy="6858000"/>
          </a:xfrm>
        </p:spPr>
        <p:txBody>
          <a:bodyPr>
            <a:normAutofit lnSpcReduction="10000"/>
          </a:bodyPr>
          <a:lstStyle/>
          <a:p>
            <a:pPr marL="0" indent="0" algn="ctr">
              <a:buNone/>
            </a:pPr>
            <a:r>
              <a:rPr lang="en-IN" sz="3800" b="1" dirty="0">
                <a:solidFill>
                  <a:srgbClr val="FF0000"/>
                </a:solidFill>
              </a:rPr>
              <a:t>EXAMPLE: </a:t>
            </a:r>
            <a:r>
              <a:rPr lang="en-US" sz="2800" b="1" i="0" dirty="0" err="1">
                <a:solidFill>
                  <a:srgbClr val="273239"/>
                </a:solidFill>
                <a:effectLst/>
                <a:highlight>
                  <a:srgbClr val="FFFFFF"/>
                </a:highlight>
              </a:rPr>
              <a:t>setw</a:t>
            </a:r>
            <a:r>
              <a:rPr lang="en-US" sz="2800" b="1" i="0" dirty="0">
                <a:solidFill>
                  <a:srgbClr val="273239"/>
                </a:solidFill>
                <a:effectLst/>
                <a:highlight>
                  <a:srgbClr val="FFFFFF"/>
                </a:highlight>
              </a:rPr>
              <a:t>() to add padding to the integer output</a:t>
            </a:r>
            <a:endParaRPr lang="en-IN" sz="3800" b="1" dirty="0">
              <a:solidFill>
                <a:srgbClr val="FF0000"/>
              </a:solidFill>
            </a:endParaRPr>
          </a:p>
          <a:p>
            <a:pPr marL="0" indent="0">
              <a:buNone/>
            </a:pPr>
            <a:r>
              <a:rPr lang="en-IN" dirty="0"/>
              <a:t>#include &lt;</a:t>
            </a:r>
            <a:r>
              <a:rPr lang="en-IN" dirty="0" err="1"/>
              <a:t>iomanip</a:t>
            </a:r>
            <a:r>
              <a:rPr lang="en-IN" dirty="0"/>
              <a:t>&gt;</a:t>
            </a:r>
            <a:endParaRPr lang="en-IN" dirty="0"/>
          </a:p>
          <a:p>
            <a:pPr marL="0" indent="0">
              <a:buNone/>
            </a:pPr>
            <a:r>
              <a:rPr lang="en-IN" dirty="0"/>
              <a:t>#include &lt;</a:t>
            </a:r>
            <a:r>
              <a:rPr lang="en-IN" dirty="0" err="1"/>
              <a:t>ios</a:t>
            </a:r>
            <a:r>
              <a:rPr lang="en-IN" dirty="0"/>
              <a:t>&gt;</a:t>
            </a:r>
            <a:endParaRPr lang="en-IN" dirty="0"/>
          </a:p>
          <a:p>
            <a:pPr marL="0" indent="0">
              <a:buNone/>
            </a:pPr>
            <a:r>
              <a:rPr lang="en-IN" dirty="0"/>
              <a:t>#include &lt;iostream&gt;</a:t>
            </a:r>
            <a:endParaRPr lang="en-IN" dirty="0"/>
          </a:p>
          <a:p>
            <a:pPr marL="0" indent="0">
              <a:buNone/>
            </a:pPr>
            <a:r>
              <a:rPr lang="en-IN" dirty="0"/>
              <a:t>using namespace std;</a:t>
            </a:r>
            <a:endParaRPr lang="en-IN" dirty="0"/>
          </a:p>
          <a:p>
            <a:pPr marL="0" indent="0">
              <a:buNone/>
            </a:pPr>
            <a:r>
              <a:rPr lang="en-IN" dirty="0"/>
              <a:t>int main()</a:t>
            </a:r>
            <a:endParaRPr lang="en-IN" dirty="0"/>
          </a:p>
          <a:p>
            <a:pPr marL="0" indent="0">
              <a:buNone/>
            </a:pPr>
            <a:r>
              <a:rPr lang="en-IN" dirty="0"/>
              <a:t>{</a:t>
            </a:r>
            <a:endParaRPr lang="en-IN" dirty="0"/>
          </a:p>
          <a:p>
            <a:pPr marL="0" indent="0">
              <a:buNone/>
            </a:pPr>
            <a:r>
              <a:rPr lang="en-IN" dirty="0"/>
              <a:t>int </a:t>
            </a:r>
            <a:r>
              <a:rPr lang="en-IN" dirty="0" err="1"/>
              <a:t>num</a:t>
            </a:r>
            <a:r>
              <a:rPr lang="en-IN" dirty="0"/>
              <a:t> = 50;</a:t>
            </a:r>
            <a:endParaRPr lang="en-IN" dirty="0"/>
          </a:p>
          <a:p>
            <a:pPr marL="0" indent="0">
              <a:buNone/>
            </a:pPr>
            <a:r>
              <a:rPr lang="en-IN" dirty="0"/>
              <a:t>cout &lt;&lt; "Before setting the width: \n" &lt;&lt; </a:t>
            </a:r>
            <a:r>
              <a:rPr lang="en-IN" dirty="0" err="1"/>
              <a:t>num</a:t>
            </a:r>
            <a:r>
              <a:rPr lang="en-IN" dirty="0"/>
              <a:t> &lt;&lt; </a:t>
            </a:r>
            <a:r>
              <a:rPr lang="en-IN" dirty="0" err="1"/>
              <a:t>endl</a:t>
            </a:r>
            <a:r>
              <a:rPr lang="en-IN" dirty="0"/>
              <a:t>;</a:t>
            </a:r>
            <a:endParaRPr lang="en-IN" dirty="0"/>
          </a:p>
          <a:p>
            <a:pPr marL="0" indent="0">
              <a:buNone/>
            </a:pPr>
            <a:r>
              <a:rPr lang="en-IN" dirty="0"/>
              <a:t>	</a:t>
            </a:r>
            <a:r>
              <a:rPr lang="en-IN" b="1" dirty="0"/>
              <a:t>// Using </a:t>
            </a:r>
            <a:r>
              <a:rPr lang="en-IN" b="1" dirty="0" err="1"/>
              <a:t>setw</a:t>
            </a:r>
            <a:r>
              <a:rPr lang="en-IN" b="1" dirty="0"/>
              <a:t>()</a:t>
            </a:r>
            <a:endParaRPr lang="en-IN" b="1" dirty="0"/>
          </a:p>
          <a:p>
            <a:pPr marL="0" indent="0">
              <a:buNone/>
            </a:pPr>
            <a:r>
              <a:rPr lang="en-IN" dirty="0"/>
              <a:t>cout &lt;&lt; "Setting the width"&lt;&lt; " using </a:t>
            </a:r>
            <a:r>
              <a:rPr lang="en-IN" dirty="0" err="1"/>
              <a:t>setw</a:t>
            </a:r>
            <a:r>
              <a:rPr lang="en-IN" dirty="0"/>
              <a:t> to 5: \n"&lt;&lt; </a:t>
            </a:r>
            <a:r>
              <a:rPr lang="en-IN" dirty="0" err="1"/>
              <a:t>setw</a:t>
            </a:r>
            <a:r>
              <a:rPr lang="en-IN" dirty="0"/>
              <a:t>(5);</a:t>
            </a:r>
            <a:endParaRPr lang="en-IN" dirty="0"/>
          </a:p>
          <a:p>
            <a:pPr marL="0" indent="0">
              <a:buNone/>
            </a:pPr>
            <a:r>
              <a:rPr lang="en-IN" dirty="0"/>
              <a:t>	cout &lt;&lt; </a:t>
            </a:r>
            <a:r>
              <a:rPr lang="en-IN" dirty="0" err="1"/>
              <a:t>num</a:t>
            </a:r>
            <a:r>
              <a:rPr lang="en-IN" dirty="0"/>
              <a:t>;		</a:t>
            </a:r>
            <a:endParaRPr lang="en-IN" dirty="0"/>
          </a:p>
          <a:p>
            <a:pPr marL="0" indent="0">
              <a:buNone/>
            </a:pPr>
            <a:r>
              <a:rPr lang="en-IN" dirty="0"/>
              <a:t>	return 0;</a:t>
            </a:r>
            <a:endParaRPr lang="en-IN" dirty="0"/>
          </a:p>
          <a:p>
            <a:pPr marL="0" indent="0">
              <a:buNone/>
            </a:pPr>
            <a:r>
              <a:rPr lang="en-IN" dirty="0"/>
              <a:t>}</a:t>
            </a:r>
            <a:endParaRPr lang="en-IN" dirty="0"/>
          </a:p>
          <a:p>
            <a:pPr marL="0" indent="0">
              <a:buNone/>
            </a:pPr>
            <a:endParaRPr lang="en-IN" dirty="0"/>
          </a:p>
        </p:txBody>
      </p:sp>
      <p:sp>
        <p:nvSpPr>
          <p:cNvPr id="4" name="TextBox 3"/>
          <p:cNvSpPr txBox="1"/>
          <p:nvPr/>
        </p:nvSpPr>
        <p:spPr>
          <a:xfrm>
            <a:off x="4699942" y="1489874"/>
            <a:ext cx="6833419" cy="1938992"/>
          </a:xfrm>
          <a:prstGeom prst="rect">
            <a:avLst/>
          </a:prstGeom>
          <a:noFill/>
        </p:spPr>
        <p:txBody>
          <a:bodyPr wrap="square" rtlCol="0">
            <a:spAutoFit/>
          </a:bodyPr>
          <a:lstStyle/>
          <a:p>
            <a:r>
              <a:rPr lang="en-US" sz="2400" b="1" dirty="0">
                <a:solidFill>
                  <a:srgbClr val="FF0000"/>
                </a:solidFill>
              </a:rPr>
              <a:t>OUTPUT:</a:t>
            </a:r>
            <a:endParaRPr lang="en-US" sz="2400" b="1" dirty="0">
              <a:solidFill>
                <a:srgbClr val="FF0000"/>
              </a:solidFill>
            </a:endParaRPr>
          </a:p>
          <a:p>
            <a:r>
              <a:rPr lang="en-US" sz="2400" b="1" dirty="0"/>
              <a:t>Before setting the width: </a:t>
            </a:r>
            <a:endParaRPr lang="en-US" sz="2400" b="1" dirty="0"/>
          </a:p>
          <a:p>
            <a:r>
              <a:rPr lang="en-US" sz="2400" b="1" dirty="0"/>
              <a:t>50</a:t>
            </a:r>
            <a:endParaRPr lang="en-US" sz="2400" b="1" dirty="0"/>
          </a:p>
          <a:p>
            <a:r>
              <a:rPr lang="en-US" sz="2400" b="1" dirty="0"/>
              <a:t>Setting the width using </a:t>
            </a:r>
            <a:r>
              <a:rPr lang="en-US" sz="2400" b="1" dirty="0" err="1"/>
              <a:t>setw</a:t>
            </a:r>
            <a:r>
              <a:rPr lang="en-US" sz="2400" b="1" dirty="0"/>
              <a:t> to 5: </a:t>
            </a:r>
            <a:endParaRPr lang="en-US" sz="2400" b="1" dirty="0"/>
          </a:p>
          <a:p>
            <a:r>
              <a:rPr lang="en-US" sz="2400" b="1" dirty="0"/>
              <a:t>   50</a:t>
            </a:r>
            <a:endParaRPr lang="en-IN"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2" y="32566"/>
            <a:ext cx="12093676" cy="872001"/>
          </a:xfrm>
        </p:spPr>
        <p:txBody>
          <a:bodyPr>
            <a:normAutofit fontScale="90000"/>
          </a:bodyPr>
          <a:lstStyle/>
          <a:p>
            <a:pPr algn="ctr"/>
            <a:br>
              <a:rPr lang="en-IN" sz="3600" b="1" i="0" dirty="0">
                <a:effectLst/>
                <a:latin typeface="+mn-lt"/>
              </a:rPr>
            </a:br>
            <a:r>
              <a:rPr lang="en-IN" sz="3600" b="1" i="0" dirty="0">
                <a:effectLst/>
                <a:latin typeface="+mn-lt"/>
              </a:rPr>
              <a:t>What is Memory Management</a:t>
            </a:r>
            <a:br>
              <a:rPr lang="en-IN" b="0" i="0" dirty="0">
                <a:solidFill>
                  <a:srgbClr val="610B38"/>
                </a:solidFill>
                <a:effectLst/>
                <a:latin typeface="erdana"/>
              </a:rPr>
            </a:br>
            <a:endParaRPr lang="en-IN" dirty="0"/>
          </a:p>
        </p:txBody>
      </p:sp>
      <p:sp>
        <p:nvSpPr>
          <p:cNvPr id="3" name="Content Placeholder 2"/>
          <p:cNvSpPr>
            <a:spLocks noGrp="1"/>
          </p:cNvSpPr>
          <p:nvPr>
            <p:ph idx="1"/>
          </p:nvPr>
        </p:nvSpPr>
        <p:spPr>
          <a:xfrm>
            <a:off x="255639" y="904568"/>
            <a:ext cx="11779045" cy="5791200"/>
          </a:xfrm>
        </p:spPr>
        <p:txBody>
          <a:bodyPr>
            <a:normAutofit lnSpcReduction="10000"/>
          </a:bodyPr>
          <a:lstStyle/>
          <a:p>
            <a:r>
              <a:rPr lang="en-US" sz="2400" b="0" i="0" dirty="0">
                <a:solidFill>
                  <a:srgbClr val="333333"/>
                </a:solidFill>
                <a:effectLst/>
              </a:rPr>
              <a:t>Memory management is a process of managing computer memory, assigning the memory space to the programs to improve the overall system performance</a:t>
            </a:r>
            <a:r>
              <a:rPr lang="en-US" b="0" i="0" dirty="0">
                <a:solidFill>
                  <a:srgbClr val="333333"/>
                </a:solidFill>
                <a:effectLst/>
                <a:latin typeface="inter-regular"/>
              </a:rPr>
              <a:t>.</a:t>
            </a:r>
            <a:endParaRPr lang="en-US" b="0" i="0" dirty="0">
              <a:solidFill>
                <a:srgbClr val="333333"/>
              </a:solidFill>
              <a:effectLst/>
              <a:latin typeface="inter-regular"/>
            </a:endParaRPr>
          </a:p>
          <a:p>
            <a:r>
              <a:rPr lang="en-US" sz="2400" b="0" i="0" dirty="0">
                <a:solidFill>
                  <a:srgbClr val="333333"/>
                </a:solidFill>
                <a:effectLst/>
              </a:rPr>
              <a:t>In </a:t>
            </a:r>
            <a:r>
              <a:rPr lang="en-US" sz="2400" b="0" i="0" u="none" strike="noStrike" dirty="0">
                <a:solidFill>
                  <a:srgbClr val="008000"/>
                </a:solidFill>
                <a:effectLst/>
              </a:rPr>
              <a:t>C language</a:t>
            </a:r>
            <a:r>
              <a:rPr lang="en-US" sz="2400" b="0" i="0" dirty="0">
                <a:solidFill>
                  <a:srgbClr val="333333"/>
                </a:solidFill>
                <a:effectLst/>
              </a:rPr>
              <a:t>, we use the </a:t>
            </a:r>
            <a:r>
              <a:rPr lang="en-US" sz="2400" b="1" i="0" dirty="0">
                <a:solidFill>
                  <a:srgbClr val="333333"/>
                </a:solidFill>
                <a:effectLst/>
              </a:rPr>
              <a:t>malloc()</a:t>
            </a:r>
            <a:r>
              <a:rPr lang="en-US" sz="2400" b="0" i="0" dirty="0">
                <a:solidFill>
                  <a:srgbClr val="333333"/>
                </a:solidFill>
                <a:effectLst/>
              </a:rPr>
              <a:t> or </a:t>
            </a:r>
            <a:r>
              <a:rPr lang="en-US" sz="2400" b="1" i="0" dirty="0" err="1">
                <a:solidFill>
                  <a:srgbClr val="333333"/>
                </a:solidFill>
                <a:effectLst/>
              </a:rPr>
              <a:t>calloc</a:t>
            </a:r>
            <a:r>
              <a:rPr lang="en-US" sz="2400" b="1" i="0" dirty="0">
                <a:solidFill>
                  <a:srgbClr val="333333"/>
                </a:solidFill>
                <a:effectLst/>
              </a:rPr>
              <a:t>()</a:t>
            </a:r>
            <a:r>
              <a:rPr lang="en-US" sz="2400" b="0" i="0" dirty="0">
                <a:solidFill>
                  <a:srgbClr val="333333"/>
                </a:solidFill>
                <a:effectLst/>
              </a:rPr>
              <a:t> functions to allocate the memory dynamically at run time, and free() function is used to deallocate the dynamically allocated memory. </a:t>
            </a:r>
            <a:r>
              <a:rPr lang="en-US" sz="2400" b="0" i="0" u="none" strike="noStrike" dirty="0">
                <a:effectLst/>
              </a:rPr>
              <a:t>C++</a:t>
            </a:r>
            <a:r>
              <a:rPr lang="en-US" sz="2400" b="0" i="0" dirty="0">
                <a:effectLst/>
              </a:rPr>
              <a:t> </a:t>
            </a:r>
            <a:r>
              <a:rPr lang="en-US" sz="2400" b="0" i="0" dirty="0">
                <a:solidFill>
                  <a:srgbClr val="333333"/>
                </a:solidFill>
                <a:effectLst/>
              </a:rPr>
              <a:t>also supports these functions, but C++ also defines unary operators such as </a:t>
            </a:r>
            <a:r>
              <a:rPr lang="en-US" sz="2400" b="1" i="0" dirty="0">
                <a:solidFill>
                  <a:srgbClr val="FF0000"/>
                </a:solidFill>
                <a:effectLst/>
              </a:rPr>
              <a:t>new</a:t>
            </a:r>
            <a:r>
              <a:rPr lang="en-US" sz="2400" b="0" i="0" dirty="0">
                <a:solidFill>
                  <a:srgbClr val="FF0000"/>
                </a:solidFill>
                <a:effectLst/>
              </a:rPr>
              <a:t> </a:t>
            </a:r>
            <a:r>
              <a:rPr lang="en-US" sz="2400" b="0" i="0" dirty="0">
                <a:solidFill>
                  <a:srgbClr val="333333"/>
                </a:solidFill>
                <a:effectLst/>
              </a:rPr>
              <a:t>and </a:t>
            </a:r>
            <a:r>
              <a:rPr lang="en-US" sz="2400" b="1" i="0" dirty="0">
                <a:solidFill>
                  <a:srgbClr val="FF0000"/>
                </a:solidFill>
                <a:effectLst/>
              </a:rPr>
              <a:t>delete</a:t>
            </a:r>
            <a:r>
              <a:rPr lang="en-US" sz="2400" b="0" i="0" dirty="0">
                <a:solidFill>
                  <a:srgbClr val="FF0000"/>
                </a:solidFill>
                <a:effectLst/>
              </a:rPr>
              <a:t> </a:t>
            </a:r>
            <a:r>
              <a:rPr lang="en-US" sz="2400" b="0" i="0" dirty="0">
                <a:solidFill>
                  <a:srgbClr val="333333"/>
                </a:solidFill>
                <a:effectLst/>
              </a:rPr>
              <a:t>to perform the same tasks, i.e., allocating and freeing the memory.</a:t>
            </a:r>
            <a:endParaRPr lang="en-US" sz="2400" b="0" i="0" dirty="0">
              <a:solidFill>
                <a:srgbClr val="333333"/>
              </a:solidFill>
              <a:effectLst/>
            </a:endParaRPr>
          </a:p>
          <a:p>
            <a:pPr marL="0" indent="0" algn="just">
              <a:buNone/>
            </a:pPr>
            <a:r>
              <a:rPr lang="en-US" sz="2400" b="1" i="0" dirty="0">
                <a:solidFill>
                  <a:srgbClr val="FF0000"/>
                </a:solidFill>
                <a:effectLst/>
              </a:rPr>
              <a:t>New operator</a:t>
            </a:r>
            <a:endParaRPr lang="en-US" sz="2400" b="1" i="0" dirty="0">
              <a:solidFill>
                <a:srgbClr val="FF0000"/>
              </a:solidFill>
              <a:effectLst/>
            </a:endParaRPr>
          </a:p>
          <a:p>
            <a:pPr algn="just"/>
            <a:r>
              <a:rPr lang="en-US" sz="2400" b="0" i="0" dirty="0">
                <a:effectLst/>
              </a:rPr>
              <a:t>A </a:t>
            </a:r>
            <a:r>
              <a:rPr lang="en-US" sz="2400" b="1" i="0" dirty="0">
                <a:effectLst/>
              </a:rPr>
              <a:t>new</a:t>
            </a:r>
            <a:r>
              <a:rPr lang="en-US" sz="2400" b="0" i="0" dirty="0">
                <a:effectLst/>
              </a:rPr>
              <a:t> operator is used to create the object while a </a:t>
            </a:r>
            <a:r>
              <a:rPr lang="en-US" sz="2400" b="1" i="0" dirty="0">
                <a:effectLst/>
              </a:rPr>
              <a:t>delete</a:t>
            </a:r>
            <a:r>
              <a:rPr lang="en-US" sz="2400" b="0" i="0" dirty="0">
                <a:effectLst/>
              </a:rPr>
              <a:t> operator is used to delete the object. When the object is created by using the new operator, then the object will exist until we explicitly use the delete operator to delete the object. Therefore, we can say that the lifetime of the object is not related to the block structure of the program</a:t>
            </a:r>
            <a:r>
              <a:rPr lang="en-US" sz="2400" b="1" i="0" dirty="0">
                <a:solidFill>
                  <a:srgbClr val="FF0000"/>
                </a:solidFill>
                <a:effectLst/>
              </a:rPr>
              <a:t>.( It can only be used with pointer variable)</a:t>
            </a:r>
            <a:endParaRPr lang="en-US" sz="2400" b="1" i="0" dirty="0">
              <a:solidFill>
                <a:srgbClr val="FF0000"/>
              </a:solidFill>
              <a:effectLst/>
            </a:endParaRPr>
          </a:p>
          <a:p>
            <a:r>
              <a:rPr lang="en-IN" sz="2400" b="1" i="0" dirty="0">
                <a:solidFill>
                  <a:srgbClr val="000000"/>
                </a:solidFill>
                <a:effectLst/>
              </a:rPr>
              <a:t>SYNTAX - </a:t>
            </a:r>
            <a:r>
              <a:rPr lang="en-IN" sz="2400" b="1" i="0" dirty="0" err="1">
                <a:solidFill>
                  <a:srgbClr val="000000"/>
                </a:solidFill>
                <a:effectLst/>
              </a:rPr>
              <a:t>pointer_variable</a:t>
            </a:r>
            <a:r>
              <a:rPr lang="en-IN" sz="2400" b="1" i="0" dirty="0">
                <a:solidFill>
                  <a:srgbClr val="000000"/>
                </a:solidFill>
                <a:effectLst/>
              </a:rPr>
              <a:t> = </a:t>
            </a:r>
            <a:r>
              <a:rPr lang="en-IN" sz="2400" b="1" i="0" dirty="0">
                <a:solidFill>
                  <a:srgbClr val="006699"/>
                </a:solidFill>
                <a:effectLst/>
              </a:rPr>
              <a:t>new</a:t>
            </a:r>
            <a:r>
              <a:rPr lang="en-IN" sz="2400" b="1" i="0" dirty="0">
                <a:solidFill>
                  <a:srgbClr val="000000"/>
                </a:solidFill>
                <a:effectLst/>
              </a:rPr>
              <a:t> data-type</a:t>
            </a:r>
            <a:endParaRPr lang="en-IN" sz="2400" b="1" i="0" dirty="0">
              <a:solidFill>
                <a:srgbClr val="000000"/>
              </a:solidFill>
              <a:effectLst/>
            </a:endParaRPr>
          </a:p>
          <a:p>
            <a:pPr marL="0" indent="0" algn="just">
              <a:buNone/>
            </a:pPr>
            <a:r>
              <a:rPr lang="en-IN" sz="2400" b="1" dirty="0" err="1">
                <a:solidFill>
                  <a:srgbClr val="000000"/>
                </a:solidFill>
              </a:rPr>
              <a:t>Eg</a:t>
            </a:r>
            <a:r>
              <a:rPr lang="en-IN" sz="2400" b="1" dirty="0">
                <a:solidFill>
                  <a:srgbClr val="000000"/>
                </a:solidFill>
              </a:rPr>
              <a:t>-  	</a:t>
            </a:r>
            <a:r>
              <a:rPr lang="en-US" sz="2400" b="1" i="0" dirty="0">
                <a:solidFill>
                  <a:srgbClr val="2E8B57"/>
                </a:solidFill>
                <a:effectLst/>
                <a:latin typeface="inter-regular"/>
              </a:rPr>
              <a:t>int</a:t>
            </a:r>
            <a:r>
              <a:rPr lang="en-US" sz="2400" b="0" i="0" dirty="0">
                <a:solidFill>
                  <a:srgbClr val="000000"/>
                </a:solidFill>
                <a:effectLst/>
                <a:latin typeface="inter-regular"/>
              </a:rPr>
              <a:t> *p;  </a:t>
            </a:r>
            <a:endParaRPr lang="en-US" sz="2400" b="0" i="0" dirty="0">
              <a:solidFill>
                <a:srgbClr val="000000"/>
              </a:solidFill>
              <a:effectLst/>
              <a:latin typeface="inter-regular"/>
            </a:endParaRPr>
          </a:p>
          <a:p>
            <a:pPr marL="0" indent="0" algn="just">
              <a:buNone/>
            </a:pPr>
            <a:r>
              <a:rPr lang="en-US" sz="2400" b="0" i="0" dirty="0">
                <a:solidFill>
                  <a:srgbClr val="000000"/>
                </a:solidFill>
                <a:effectLst/>
                <a:latin typeface="inter-regular"/>
              </a:rPr>
              <a:t>	p = </a:t>
            </a:r>
            <a:r>
              <a:rPr lang="en-US" sz="2400" b="1" i="0" dirty="0">
                <a:solidFill>
                  <a:srgbClr val="006699"/>
                </a:solidFill>
                <a:effectLst/>
                <a:latin typeface="inter-regular"/>
              </a:rPr>
              <a:t>new</a:t>
            </a:r>
            <a:r>
              <a:rPr lang="en-US" sz="2400" b="0" i="0" dirty="0">
                <a:solidFill>
                  <a:srgbClr val="000000"/>
                </a:solidFill>
                <a:effectLst/>
                <a:latin typeface="inter-regular"/>
              </a:rPr>
              <a:t> </a:t>
            </a:r>
            <a:r>
              <a:rPr lang="en-US" sz="2400" b="1" i="0" dirty="0">
                <a:solidFill>
                  <a:srgbClr val="2E8B57"/>
                </a:solidFill>
                <a:effectLst/>
                <a:latin typeface="inter-regular"/>
              </a:rPr>
              <a:t>int</a:t>
            </a:r>
            <a:r>
              <a:rPr lang="en-US" sz="2400" b="0" i="0" dirty="0">
                <a:solidFill>
                  <a:srgbClr val="000000"/>
                </a:solidFill>
                <a:effectLst/>
                <a:latin typeface="inter-regular"/>
              </a:rPr>
              <a:t>; </a:t>
            </a:r>
            <a:endParaRPr lang="en-US" sz="2400" b="0" i="0" dirty="0">
              <a:solidFill>
                <a:srgbClr val="000000"/>
              </a:solidFill>
              <a:effectLst/>
              <a:latin typeface="inter-regular"/>
            </a:endParaRPr>
          </a:p>
          <a:p>
            <a:endParaRPr lang="en-IN" sz="3600"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65858" cy="1248697"/>
          </a:xfrm>
        </p:spPr>
        <p:txBody>
          <a:bodyPr>
            <a:normAutofit/>
          </a:bodyPr>
          <a:lstStyle/>
          <a:p>
            <a:r>
              <a:rPr lang="en-US" sz="3600" b="1" dirty="0"/>
              <a:t>Case 1: Using </a:t>
            </a:r>
            <a:r>
              <a:rPr lang="en-US" sz="3600" b="1" dirty="0" err="1"/>
              <a:t>setw</a:t>
            </a:r>
            <a:r>
              <a:rPr lang="en-US" sz="3600" b="1" dirty="0"/>
              <a:t>() with </a:t>
            </a:r>
            <a:r>
              <a:rPr lang="en-US" sz="3600" b="1" dirty="0" err="1"/>
              <a:t>cin</a:t>
            </a:r>
            <a:r>
              <a:rPr lang="en-US" sz="3600" b="1" dirty="0"/>
              <a:t> to limit the number of characters to take from the input stream.</a:t>
            </a:r>
            <a:endParaRPr lang="en-IN" sz="3600" b="1" dirty="0"/>
          </a:p>
        </p:txBody>
      </p:sp>
      <p:sp>
        <p:nvSpPr>
          <p:cNvPr id="3" name="Content Placeholder 2"/>
          <p:cNvSpPr>
            <a:spLocks noGrp="1"/>
          </p:cNvSpPr>
          <p:nvPr>
            <p:ph idx="1"/>
          </p:nvPr>
        </p:nvSpPr>
        <p:spPr>
          <a:xfrm>
            <a:off x="68826" y="1573161"/>
            <a:ext cx="11897032" cy="5083278"/>
          </a:xfrm>
        </p:spPr>
        <p:txBody>
          <a:bodyPr>
            <a:normAutofit/>
          </a:bodyPr>
          <a:lstStyle/>
          <a:p>
            <a:pPr marL="0" indent="0">
              <a:buNone/>
            </a:pPr>
            <a:r>
              <a:rPr lang="en-US" dirty="0"/>
              <a:t>#include &lt;iostream&gt;</a:t>
            </a:r>
            <a:endParaRPr lang="en-US" dirty="0"/>
          </a:p>
          <a:p>
            <a:pPr marL="0" indent="0">
              <a:buNone/>
            </a:pPr>
            <a:r>
              <a:rPr lang="en-US" dirty="0"/>
              <a:t>using namespace std;</a:t>
            </a:r>
            <a:endParaRPr lang="en-US" dirty="0"/>
          </a:p>
          <a:p>
            <a:pPr marL="0" indent="0">
              <a:buNone/>
            </a:pPr>
            <a:r>
              <a:rPr lang="en-US" dirty="0"/>
              <a:t>int main()</a:t>
            </a:r>
            <a:endParaRPr lang="en-US" dirty="0"/>
          </a:p>
          <a:p>
            <a:pPr marL="0" indent="0">
              <a:buNone/>
            </a:pPr>
            <a:r>
              <a:rPr lang="en-US" dirty="0"/>
              <a:t>{	string str;</a:t>
            </a:r>
            <a:endParaRPr lang="en-US" dirty="0"/>
          </a:p>
          <a:p>
            <a:pPr marL="0" indent="0">
              <a:buNone/>
            </a:pPr>
            <a:r>
              <a:rPr lang="en-US" dirty="0"/>
              <a:t>	</a:t>
            </a:r>
            <a:r>
              <a:rPr lang="en-US" b="1" dirty="0"/>
              <a:t>// setting string limit to 5 characters</a:t>
            </a:r>
            <a:endParaRPr lang="en-US" b="1" dirty="0"/>
          </a:p>
          <a:p>
            <a:pPr marL="0" indent="0">
              <a:buNone/>
            </a:pPr>
            <a:r>
              <a:rPr lang="en-US" dirty="0"/>
              <a:t>	</a:t>
            </a:r>
            <a:r>
              <a:rPr lang="en-US" dirty="0" err="1"/>
              <a:t>cin</a:t>
            </a:r>
            <a:r>
              <a:rPr lang="en-US" dirty="0"/>
              <a:t> &gt;&gt; </a:t>
            </a:r>
            <a:r>
              <a:rPr lang="en-US" dirty="0" err="1"/>
              <a:t>setw</a:t>
            </a:r>
            <a:r>
              <a:rPr lang="en-US" dirty="0"/>
              <a:t>(5) &gt;&gt; str;</a:t>
            </a:r>
            <a:endParaRPr lang="en-US" dirty="0"/>
          </a:p>
          <a:p>
            <a:pPr marL="0" indent="0">
              <a:buNone/>
            </a:pPr>
            <a:r>
              <a:rPr lang="en-US" dirty="0"/>
              <a:t>	</a:t>
            </a:r>
            <a:r>
              <a:rPr lang="en-US" dirty="0" err="1"/>
              <a:t>cout</a:t>
            </a:r>
            <a:r>
              <a:rPr lang="en-US" dirty="0"/>
              <a:t> &lt;&lt; str;</a:t>
            </a:r>
            <a:endParaRPr lang="en-US" dirty="0"/>
          </a:p>
          <a:p>
            <a:pPr marL="0" indent="0">
              <a:buNone/>
            </a:pPr>
            <a:r>
              <a:rPr lang="en-US" dirty="0"/>
              <a:t>	return 0;</a:t>
            </a:r>
            <a:endParaRPr lang="en-US" dirty="0"/>
          </a:p>
          <a:p>
            <a:pPr marL="0" indent="0">
              <a:buNone/>
            </a:pPr>
            <a:r>
              <a:rPr lang="en-US" dirty="0"/>
              <a:t>}</a:t>
            </a:r>
            <a:endParaRPr lang="en-US" dirty="0"/>
          </a:p>
          <a:p>
            <a:endParaRPr lang="en-IN" dirty="0"/>
          </a:p>
        </p:txBody>
      </p:sp>
      <p:sp>
        <p:nvSpPr>
          <p:cNvPr id="4" name="TextBox 3"/>
          <p:cNvSpPr txBox="1"/>
          <p:nvPr/>
        </p:nvSpPr>
        <p:spPr>
          <a:xfrm>
            <a:off x="7855975" y="4532671"/>
            <a:ext cx="5486400" cy="1815882"/>
          </a:xfrm>
          <a:prstGeom prst="rect">
            <a:avLst/>
          </a:prstGeom>
          <a:noFill/>
        </p:spPr>
        <p:txBody>
          <a:bodyPr wrap="square" rtlCol="0">
            <a:spAutoFit/>
          </a:bodyPr>
          <a:lstStyle/>
          <a:p>
            <a:r>
              <a:rPr lang="en-IN" sz="2800" b="1" dirty="0">
                <a:solidFill>
                  <a:srgbClr val="FF0000"/>
                </a:solidFill>
              </a:rPr>
              <a:t>Input:</a:t>
            </a:r>
            <a:endParaRPr lang="en-IN" sz="2800" b="1" dirty="0">
              <a:solidFill>
                <a:srgbClr val="FF0000"/>
              </a:solidFill>
            </a:endParaRPr>
          </a:p>
          <a:p>
            <a:r>
              <a:rPr lang="en-IN" sz="2800" b="1" dirty="0" err="1"/>
              <a:t>GeeksforGeeks</a:t>
            </a:r>
            <a:endParaRPr lang="en-IN" sz="2800" b="1" dirty="0"/>
          </a:p>
          <a:p>
            <a:r>
              <a:rPr lang="en-IN" sz="2800" b="1" dirty="0">
                <a:solidFill>
                  <a:srgbClr val="FF0000"/>
                </a:solidFill>
              </a:rPr>
              <a:t>Output:</a:t>
            </a:r>
            <a:endParaRPr lang="en-IN" sz="2800" b="1" dirty="0">
              <a:solidFill>
                <a:srgbClr val="FF0000"/>
              </a:solidFill>
            </a:endParaRPr>
          </a:p>
          <a:p>
            <a:r>
              <a:rPr lang="en-IN" sz="2800" b="1" dirty="0"/>
              <a:t>Geeks</a:t>
            </a:r>
            <a:endParaRPr lang="en-IN" sz="2800"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13" y="0"/>
            <a:ext cx="12123174" cy="950554"/>
          </a:xfrm>
        </p:spPr>
        <p:txBody>
          <a:bodyPr>
            <a:noAutofit/>
          </a:bodyPr>
          <a:lstStyle/>
          <a:p>
            <a:br>
              <a:rPr lang="en-IN" sz="3200" b="1" i="0" dirty="0">
                <a:solidFill>
                  <a:srgbClr val="273239"/>
                </a:solidFill>
                <a:effectLst/>
                <a:highlight>
                  <a:srgbClr val="FFFFFF"/>
                </a:highlight>
                <a:latin typeface="+mn-lt"/>
              </a:rPr>
            </a:br>
            <a:r>
              <a:rPr lang="en-IN" sz="3200" b="1" i="0" dirty="0">
                <a:solidFill>
                  <a:srgbClr val="273239"/>
                </a:solidFill>
                <a:effectLst/>
                <a:highlight>
                  <a:srgbClr val="FFFFFF"/>
                </a:highlight>
                <a:latin typeface="+mn-lt"/>
              </a:rPr>
              <a:t>C</a:t>
            </a:r>
            <a:r>
              <a:rPr lang="en-US" sz="3200" b="1" i="0" dirty="0" err="1">
                <a:solidFill>
                  <a:srgbClr val="273239"/>
                </a:solidFill>
                <a:effectLst/>
                <a:highlight>
                  <a:srgbClr val="FFFFFF"/>
                </a:highlight>
                <a:latin typeface="+mn-lt"/>
              </a:rPr>
              <a:t>ase</a:t>
            </a:r>
            <a:r>
              <a:rPr lang="en-US" sz="3200" b="1" i="0" dirty="0">
                <a:solidFill>
                  <a:srgbClr val="273239"/>
                </a:solidFill>
                <a:effectLst/>
                <a:highlight>
                  <a:srgbClr val="FFFFFF"/>
                </a:highlight>
                <a:latin typeface="+mn-lt"/>
              </a:rPr>
              <a:t> 2: Using </a:t>
            </a:r>
            <a:r>
              <a:rPr lang="en-US" sz="3200" b="1" i="0" dirty="0" err="1">
                <a:solidFill>
                  <a:srgbClr val="273239"/>
                </a:solidFill>
                <a:effectLst/>
                <a:highlight>
                  <a:srgbClr val="FFFFFF"/>
                </a:highlight>
                <a:latin typeface="+mn-lt"/>
              </a:rPr>
              <a:t>setw</a:t>
            </a:r>
            <a:r>
              <a:rPr lang="en-US" sz="3200" b="1" i="0" dirty="0">
                <a:solidFill>
                  <a:srgbClr val="273239"/>
                </a:solidFill>
                <a:effectLst/>
                <a:highlight>
                  <a:srgbClr val="FFFFFF"/>
                </a:highlight>
                <a:latin typeface="+mn-lt"/>
              </a:rPr>
              <a:t>() to set the character limit for string output.</a:t>
            </a:r>
            <a:br>
              <a:rPr lang="en-US" sz="3200" b="1" i="0" dirty="0">
                <a:solidFill>
                  <a:srgbClr val="273239"/>
                </a:solidFill>
                <a:effectLst/>
                <a:highlight>
                  <a:srgbClr val="FFFFFF"/>
                </a:highlight>
                <a:latin typeface="+mn-lt"/>
              </a:rPr>
            </a:br>
            <a:endParaRPr lang="en-IN" sz="3200" dirty="0">
              <a:latin typeface="+mn-lt"/>
            </a:endParaRPr>
          </a:p>
        </p:txBody>
      </p:sp>
      <p:sp>
        <p:nvSpPr>
          <p:cNvPr id="3" name="Content Placeholder 2"/>
          <p:cNvSpPr>
            <a:spLocks noGrp="1"/>
          </p:cNvSpPr>
          <p:nvPr>
            <p:ph idx="1"/>
          </p:nvPr>
        </p:nvSpPr>
        <p:spPr>
          <a:xfrm>
            <a:off x="0" y="1238864"/>
            <a:ext cx="12123174" cy="5619135"/>
          </a:xfrm>
        </p:spPr>
        <p:txBody>
          <a:bodyPr>
            <a:normAutofit fontScale="92500" lnSpcReduction="10000"/>
          </a:bodyPr>
          <a:lstStyle/>
          <a:p>
            <a:pPr marL="0" indent="0">
              <a:buNone/>
            </a:pPr>
            <a:r>
              <a:rPr lang="en-IN" dirty="0"/>
              <a:t>#include &lt;iostream&gt;</a:t>
            </a:r>
            <a:endParaRPr lang="en-IN" dirty="0"/>
          </a:p>
          <a:p>
            <a:pPr marL="0" indent="0">
              <a:buNone/>
            </a:pPr>
            <a:r>
              <a:rPr lang="en-IN" dirty="0"/>
              <a:t>#include &lt;</a:t>
            </a:r>
            <a:r>
              <a:rPr lang="en-IN" dirty="0" err="1"/>
              <a:t>iomanip</a:t>
            </a:r>
            <a:r>
              <a:rPr lang="en-IN" dirty="0"/>
              <a:t>&gt;</a:t>
            </a:r>
            <a:endParaRPr lang="en-IN" dirty="0"/>
          </a:p>
          <a:p>
            <a:pPr marL="0" indent="0">
              <a:buNone/>
            </a:pPr>
            <a:r>
              <a:rPr lang="en-IN" dirty="0"/>
              <a:t>using namespace std;</a:t>
            </a:r>
            <a:endParaRPr lang="en-IN" dirty="0"/>
          </a:p>
          <a:p>
            <a:pPr marL="0" indent="0">
              <a:buNone/>
            </a:pPr>
            <a:r>
              <a:rPr lang="en-IN" dirty="0"/>
              <a:t>int main()</a:t>
            </a:r>
            <a:endParaRPr lang="en-IN" dirty="0"/>
          </a:p>
          <a:p>
            <a:pPr marL="0" indent="0">
              <a:buNone/>
            </a:pPr>
            <a:r>
              <a:rPr lang="en-IN" dirty="0"/>
              <a:t>{</a:t>
            </a:r>
            <a:endParaRPr lang="en-IN" dirty="0"/>
          </a:p>
          <a:p>
            <a:pPr marL="0" indent="0">
              <a:buNone/>
            </a:pPr>
            <a:r>
              <a:rPr lang="en-IN" dirty="0"/>
              <a:t>	string str("</a:t>
            </a:r>
            <a:r>
              <a:rPr lang="en-IN" dirty="0" err="1"/>
              <a:t>GeeksforGeeks</a:t>
            </a:r>
            <a:r>
              <a:rPr lang="en-IN" dirty="0"/>
              <a:t>");</a:t>
            </a:r>
            <a:endParaRPr lang="en-IN" dirty="0"/>
          </a:p>
          <a:p>
            <a:pPr marL="0" indent="0">
              <a:buNone/>
            </a:pPr>
            <a:r>
              <a:rPr lang="en-IN" dirty="0"/>
              <a:t>	</a:t>
            </a:r>
            <a:r>
              <a:rPr lang="en-IN" b="1" dirty="0"/>
              <a:t>// adding padding</a:t>
            </a:r>
            <a:endParaRPr lang="en-IN" b="1" dirty="0"/>
          </a:p>
          <a:p>
            <a:pPr marL="0" indent="0">
              <a:buNone/>
            </a:pPr>
            <a:r>
              <a:rPr lang="en-IN" dirty="0"/>
              <a:t>	cout &lt;&lt; "Increasing Width:\n"&lt;&lt; </a:t>
            </a:r>
            <a:r>
              <a:rPr lang="en-IN" dirty="0" err="1"/>
              <a:t>setw</a:t>
            </a:r>
            <a:r>
              <a:rPr lang="en-IN" dirty="0"/>
              <a:t>(20) &lt;&lt; str &lt;&lt; </a:t>
            </a:r>
            <a:r>
              <a:rPr lang="en-IN" dirty="0" err="1"/>
              <a:t>endl</a:t>
            </a:r>
            <a:r>
              <a:rPr lang="en-IN" dirty="0"/>
              <a:t>;</a:t>
            </a:r>
            <a:endParaRPr lang="en-IN" dirty="0"/>
          </a:p>
          <a:p>
            <a:pPr marL="0" indent="0">
              <a:buNone/>
            </a:pPr>
            <a:r>
              <a:rPr lang="en-IN" dirty="0"/>
              <a:t>	</a:t>
            </a:r>
            <a:r>
              <a:rPr lang="en-IN" b="1" dirty="0"/>
              <a:t>// reducing width</a:t>
            </a:r>
            <a:endParaRPr lang="en-IN" b="1" dirty="0"/>
          </a:p>
          <a:p>
            <a:pPr marL="0" indent="0">
              <a:buNone/>
            </a:pPr>
            <a:r>
              <a:rPr lang="en-IN" dirty="0"/>
              <a:t>	cout &lt;&lt; "Decreasing Width:\n" &lt;&lt; </a:t>
            </a:r>
            <a:r>
              <a:rPr lang="en-IN" dirty="0" err="1"/>
              <a:t>setw</a:t>
            </a:r>
            <a:r>
              <a:rPr lang="en-IN" dirty="0"/>
              <a:t>(5) &lt;&lt; str;</a:t>
            </a:r>
            <a:endParaRPr lang="en-IN" dirty="0"/>
          </a:p>
          <a:p>
            <a:pPr marL="0" indent="0">
              <a:buNone/>
            </a:pPr>
            <a:r>
              <a:rPr lang="en-IN" dirty="0"/>
              <a:t>	return 0;</a:t>
            </a:r>
            <a:endParaRPr lang="en-IN" dirty="0"/>
          </a:p>
          <a:p>
            <a:pPr marL="0" indent="0">
              <a:buNone/>
            </a:pPr>
            <a:r>
              <a:rPr lang="en-IN" dirty="0"/>
              <a:t>}</a:t>
            </a:r>
            <a:endParaRPr lang="en-IN" dirty="0"/>
          </a:p>
          <a:p>
            <a:endParaRPr lang="en-IN" dirty="0"/>
          </a:p>
        </p:txBody>
      </p:sp>
      <p:sp>
        <p:nvSpPr>
          <p:cNvPr id="4" name="TextBox 3"/>
          <p:cNvSpPr txBox="1"/>
          <p:nvPr/>
        </p:nvSpPr>
        <p:spPr>
          <a:xfrm>
            <a:off x="9134167" y="4332951"/>
            <a:ext cx="3982065" cy="2246769"/>
          </a:xfrm>
          <a:prstGeom prst="rect">
            <a:avLst/>
          </a:prstGeom>
          <a:noFill/>
        </p:spPr>
        <p:txBody>
          <a:bodyPr wrap="square" rtlCol="0">
            <a:spAutoFit/>
          </a:bodyPr>
          <a:lstStyle/>
          <a:p>
            <a:r>
              <a:rPr lang="en-US" sz="2800" b="1" dirty="0">
                <a:solidFill>
                  <a:srgbClr val="FF0000"/>
                </a:solidFill>
              </a:rPr>
              <a:t>Output:</a:t>
            </a:r>
            <a:endParaRPr lang="en-US" sz="2800" b="1" dirty="0">
              <a:solidFill>
                <a:srgbClr val="FF0000"/>
              </a:solidFill>
            </a:endParaRPr>
          </a:p>
          <a:p>
            <a:r>
              <a:rPr lang="en-US" sz="2800" dirty="0">
                <a:solidFill>
                  <a:srgbClr val="FF0000"/>
                </a:solidFill>
              </a:rPr>
              <a:t>Increasing Width:</a:t>
            </a:r>
            <a:endParaRPr lang="en-US" sz="2800" dirty="0">
              <a:solidFill>
                <a:srgbClr val="FF0000"/>
              </a:solidFill>
            </a:endParaRPr>
          </a:p>
          <a:p>
            <a:r>
              <a:rPr lang="en-US" sz="2800" dirty="0">
                <a:solidFill>
                  <a:srgbClr val="FF0000"/>
                </a:solidFill>
              </a:rPr>
              <a:t>       </a:t>
            </a:r>
            <a:r>
              <a:rPr lang="en-US" sz="2800" dirty="0" err="1">
                <a:solidFill>
                  <a:srgbClr val="FF0000"/>
                </a:solidFill>
              </a:rPr>
              <a:t>GeeksforGeeks</a:t>
            </a:r>
            <a:endParaRPr lang="en-US" sz="2800" dirty="0">
              <a:solidFill>
                <a:srgbClr val="FF0000"/>
              </a:solidFill>
            </a:endParaRPr>
          </a:p>
          <a:p>
            <a:r>
              <a:rPr lang="en-US" sz="2800" dirty="0">
                <a:solidFill>
                  <a:srgbClr val="FF0000"/>
                </a:solidFill>
              </a:rPr>
              <a:t>Decreasing Width:</a:t>
            </a:r>
            <a:endParaRPr lang="en-US" sz="2800" dirty="0">
              <a:solidFill>
                <a:srgbClr val="FF0000"/>
              </a:solidFill>
            </a:endParaRPr>
          </a:p>
          <a:p>
            <a:r>
              <a:rPr lang="en-US" sz="2800" dirty="0" err="1">
                <a:solidFill>
                  <a:srgbClr val="FF0000"/>
                </a:solidFill>
              </a:rPr>
              <a:t>GeeksforGeeks</a:t>
            </a:r>
            <a:endParaRPr lang="en-IN" sz="2800" dirty="0">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2889"/>
          </a:xfrm>
        </p:spPr>
        <p:txBody>
          <a:bodyPr>
            <a:normAutofit/>
          </a:bodyPr>
          <a:lstStyle/>
          <a:p>
            <a:pPr algn="ctr"/>
            <a:r>
              <a:rPr lang="en-IN" sz="3600" b="1" dirty="0"/>
              <a:t>Programming Questions:</a:t>
            </a:r>
            <a:endParaRPr lang="en-IN" sz="3600" b="1" dirty="0"/>
          </a:p>
        </p:txBody>
      </p:sp>
      <p:sp>
        <p:nvSpPr>
          <p:cNvPr id="3" name="Content Placeholder 2"/>
          <p:cNvSpPr>
            <a:spLocks noGrp="1"/>
          </p:cNvSpPr>
          <p:nvPr>
            <p:ph idx="1"/>
          </p:nvPr>
        </p:nvSpPr>
        <p:spPr>
          <a:xfrm>
            <a:off x="0" y="1002890"/>
            <a:ext cx="11838039" cy="5692878"/>
          </a:xfrm>
        </p:spPr>
        <p:txBody>
          <a:bodyPr>
            <a:normAutofit lnSpcReduction="10000"/>
          </a:bodyPr>
          <a:lstStyle/>
          <a:p>
            <a:r>
              <a:rPr lang="en-US" sz="2400" b="1" i="0" dirty="0">
                <a:solidFill>
                  <a:srgbClr val="273239"/>
                </a:solidFill>
                <a:effectLst/>
                <a:highlight>
                  <a:srgbClr val="FFFFFF"/>
                </a:highlight>
                <a:latin typeface="Nunito" pitchFamily="2" charset="0"/>
              </a:rPr>
              <a:t>Problem:</a:t>
            </a:r>
            <a:r>
              <a:rPr lang="en-US" sz="2400" b="0" i="0" dirty="0">
                <a:solidFill>
                  <a:srgbClr val="273239"/>
                </a:solidFill>
                <a:effectLst/>
                <a:highlight>
                  <a:srgbClr val="FFFFFF"/>
                </a:highlight>
                <a:latin typeface="Nunito" pitchFamily="2" charset="0"/>
              </a:rPr>
              <a:t> Given an array </a:t>
            </a:r>
            <a:r>
              <a:rPr lang="en-US" sz="2400" b="0" i="0" dirty="0" err="1">
                <a:solidFill>
                  <a:srgbClr val="273239"/>
                </a:solidFill>
                <a:effectLst/>
                <a:highlight>
                  <a:srgbClr val="FFFFFF"/>
                </a:highlight>
                <a:latin typeface="Nunito" pitchFamily="2" charset="0"/>
              </a:rPr>
              <a:t>arr</a:t>
            </a:r>
            <a:r>
              <a:rPr lang="en-US" sz="2400" b="0" i="0" dirty="0">
                <a:solidFill>
                  <a:srgbClr val="273239"/>
                </a:solidFill>
                <a:effectLst/>
                <a:highlight>
                  <a:srgbClr val="FFFFFF"/>
                </a:highlight>
                <a:latin typeface="Nunito" pitchFamily="2" charset="0"/>
              </a:rPr>
              <a:t>[] of n elements, write a function to search a given element x in </a:t>
            </a:r>
            <a:r>
              <a:rPr lang="en-US" sz="2400" b="0" i="0" dirty="0" err="1">
                <a:solidFill>
                  <a:srgbClr val="273239"/>
                </a:solidFill>
                <a:effectLst/>
                <a:highlight>
                  <a:srgbClr val="FFFFFF"/>
                </a:highlight>
                <a:latin typeface="Nunito" pitchFamily="2" charset="0"/>
              </a:rPr>
              <a:t>arr</a:t>
            </a:r>
            <a:r>
              <a:rPr lang="en-US" sz="2400" b="0" i="0" dirty="0">
                <a:solidFill>
                  <a:srgbClr val="273239"/>
                </a:solidFill>
                <a:effectLst/>
                <a:highlight>
                  <a:srgbClr val="FFFFFF"/>
                </a:highlight>
                <a:latin typeface="Nunito" pitchFamily="2" charset="0"/>
              </a:rPr>
              <a:t>[].</a:t>
            </a:r>
            <a:endParaRPr lang="en-US" sz="2400" b="0" i="0" dirty="0">
              <a:solidFill>
                <a:srgbClr val="273239"/>
              </a:solidFill>
              <a:effectLst/>
              <a:highlight>
                <a:srgbClr val="FFFFFF"/>
              </a:highlight>
              <a:latin typeface="Nunito" pitchFamily="2" charset="0"/>
            </a:endParaRPr>
          </a:p>
          <a:p>
            <a:pPr marL="0" indent="0">
              <a:buNone/>
            </a:pPr>
            <a:endParaRPr lang="en-US" sz="2400" b="0" i="0" dirty="0">
              <a:solidFill>
                <a:srgbClr val="273239"/>
              </a:solidFill>
              <a:effectLst/>
              <a:highlight>
                <a:srgbClr val="FFFFFF"/>
              </a:highlight>
              <a:latin typeface="Nunito" pitchFamily="2" charset="0"/>
            </a:endParaRPr>
          </a:p>
          <a:p>
            <a:pPr marL="0" indent="0">
              <a:buNone/>
            </a:pPr>
            <a:r>
              <a:rPr lang="en-US" sz="2400" b="1" dirty="0"/>
              <a:t>Input</a:t>
            </a:r>
            <a:r>
              <a:rPr lang="en-US" sz="2400" dirty="0"/>
              <a:t>: </a:t>
            </a:r>
            <a:r>
              <a:rPr lang="en-US" sz="2400" dirty="0" err="1"/>
              <a:t>arr</a:t>
            </a:r>
            <a:r>
              <a:rPr lang="en-US" sz="2400" dirty="0"/>
              <a:t>[] = {10, 20, 80, 30, 60, 50, </a:t>
            </a:r>
            <a:endParaRPr lang="en-US" sz="2400" dirty="0"/>
          </a:p>
          <a:p>
            <a:pPr marL="0" indent="0">
              <a:buNone/>
            </a:pPr>
            <a:r>
              <a:rPr lang="en-US" sz="2400" dirty="0"/>
              <a:t>                     110, 100, 130, 170}</a:t>
            </a:r>
            <a:endParaRPr lang="en-US" sz="2400" dirty="0"/>
          </a:p>
          <a:p>
            <a:pPr marL="0" indent="0">
              <a:buNone/>
            </a:pPr>
            <a:r>
              <a:rPr lang="en-US" sz="2400" dirty="0"/>
              <a:t>          x = 110;</a:t>
            </a:r>
            <a:endParaRPr lang="en-US" sz="2400" dirty="0"/>
          </a:p>
          <a:p>
            <a:pPr marL="0" indent="0">
              <a:buNone/>
            </a:pPr>
            <a:r>
              <a:rPr lang="en-US" sz="2400" b="1" dirty="0"/>
              <a:t>Output</a:t>
            </a:r>
            <a:r>
              <a:rPr lang="en-US" sz="2400" dirty="0"/>
              <a:t>: 6</a:t>
            </a:r>
            <a:endParaRPr lang="en-US" sz="2400" dirty="0"/>
          </a:p>
          <a:p>
            <a:pPr marL="0" indent="0">
              <a:buNone/>
            </a:pPr>
            <a:r>
              <a:rPr lang="en-US" sz="2400" dirty="0"/>
              <a:t>Element x is present at index 6</a:t>
            </a:r>
            <a:endParaRPr lang="en-US" sz="2400" dirty="0"/>
          </a:p>
          <a:p>
            <a:pPr marL="0" indent="0">
              <a:buNone/>
            </a:pPr>
            <a:r>
              <a:rPr lang="en-US" sz="2400" dirty="0"/>
              <a:t>Input: </a:t>
            </a:r>
            <a:r>
              <a:rPr lang="en-US" sz="2400" dirty="0" err="1"/>
              <a:t>arr</a:t>
            </a:r>
            <a:r>
              <a:rPr lang="en-US" sz="2400" dirty="0"/>
              <a:t>[] = {10, 20, 80, 30, 60, 50, </a:t>
            </a:r>
            <a:endParaRPr lang="en-US" sz="2400" dirty="0"/>
          </a:p>
          <a:p>
            <a:pPr marL="0" indent="0">
              <a:buNone/>
            </a:pPr>
            <a:r>
              <a:rPr lang="en-US" sz="2400" dirty="0"/>
              <a:t>                     110, 100, 130, 170}</a:t>
            </a:r>
            <a:endParaRPr lang="en-US" sz="2400" dirty="0"/>
          </a:p>
          <a:p>
            <a:pPr marL="0" indent="0">
              <a:buNone/>
            </a:pPr>
            <a:r>
              <a:rPr lang="en-US" sz="2400" dirty="0"/>
              <a:t>           x = 175;</a:t>
            </a:r>
            <a:endParaRPr lang="en-US" sz="2400" dirty="0"/>
          </a:p>
          <a:p>
            <a:pPr marL="0" indent="0">
              <a:buNone/>
            </a:pPr>
            <a:r>
              <a:rPr lang="en-US" sz="2400" dirty="0"/>
              <a:t>Output: -1</a:t>
            </a:r>
            <a:endParaRPr lang="en-US" sz="2400" dirty="0"/>
          </a:p>
          <a:p>
            <a:pPr marL="0" indent="0">
              <a:buNone/>
            </a:pPr>
            <a:r>
              <a:rPr lang="en-US" sz="2400" dirty="0"/>
              <a:t>Element x is not present in </a:t>
            </a:r>
            <a:r>
              <a:rPr lang="en-US" sz="2400" dirty="0" err="1"/>
              <a:t>arr</a:t>
            </a:r>
            <a:r>
              <a:rPr lang="en-US" sz="2400" dirty="0"/>
              <a:t>[]</a:t>
            </a:r>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975690" cy="6858000"/>
          </a:xfrm>
        </p:spPr>
        <p:txBody>
          <a:bodyPr>
            <a:normAutofit fontScale="92500" lnSpcReduction="10000"/>
          </a:bodyPr>
          <a:lstStyle/>
          <a:p>
            <a:pPr marL="0" indent="0">
              <a:buNone/>
            </a:pPr>
            <a:r>
              <a:rPr lang="en-US" sz="2400" dirty="0"/>
              <a:t>#include &lt;iostream&gt;</a:t>
            </a:r>
            <a:endParaRPr lang="en-US" sz="2400" dirty="0"/>
          </a:p>
          <a:p>
            <a:pPr marL="0" indent="0">
              <a:buNone/>
            </a:pPr>
            <a:r>
              <a:rPr lang="en-US" sz="2400" dirty="0"/>
              <a:t>using namespace std;</a:t>
            </a:r>
            <a:endParaRPr lang="en-US" sz="2400" dirty="0"/>
          </a:p>
          <a:p>
            <a:pPr marL="0" indent="0">
              <a:buNone/>
            </a:pPr>
            <a:r>
              <a:rPr lang="en-US" sz="2400" dirty="0"/>
              <a:t>int search(int </a:t>
            </a:r>
            <a:r>
              <a:rPr lang="en-US" sz="2400" dirty="0" err="1"/>
              <a:t>arr</a:t>
            </a:r>
            <a:r>
              <a:rPr lang="en-US" sz="2400" dirty="0"/>
              <a:t>[], </a:t>
            </a:r>
            <a:endParaRPr lang="en-US" sz="2400" dirty="0"/>
          </a:p>
          <a:p>
            <a:pPr marL="0" indent="0">
              <a:buNone/>
            </a:pPr>
            <a:r>
              <a:rPr lang="en-US" sz="2400" dirty="0"/>
              <a:t>	int n, int x)</a:t>
            </a:r>
            <a:endParaRPr lang="en-US" sz="2400" dirty="0"/>
          </a:p>
          <a:p>
            <a:pPr marL="0" indent="0">
              <a:buNone/>
            </a:pPr>
            <a:r>
              <a:rPr lang="en-US" sz="2400" dirty="0"/>
              <a:t>{</a:t>
            </a:r>
            <a:endParaRPr lang="en-US" sz="2400" dirty="0"/>
          </a:p>
          <a:p>
            <a:pPr marL="0" indent="0">
              <a:buNone/>
            </a:pPr>
            <a:r>
              <a:rPr lang="en-US" sz="2400" dirty="0"/>
              <a:t>	int </a:t>
            </a:r>
            <a:r>
              <a:rPr lang="en-US" sz="2400" dirty="0" err="1"/>
              <a:t>i</a:t>
            </a:r>
            <a:r>
              <a:rPr lang="en-US" sz="2400" dirty="0"/>
              <a:t>;</a:t>
            </a:r>
            <a:endParaRPr lang="en-US" sz="2400" dirty="0"/>
          </a:p>
          <a:p>
            <a:pPr marL="0" indent="0">
              <a:buNone/>
            </a:pPr>
            <a:r>
              <a:rPr lang="en-US" sz="2400" dirty="0"/>
              <a:t>	for (</a:t>
            </a:r>
            <a:r>
              <a:rPr lang="en-US" sz="2400" dirty="0" err="1"/>
              <a:t>i</a:t>
            </a:r>
            <a:r>
              <a:rPr lang="en-US" sz="2400" dirty="0"/>
              <a:t> = 0; </a:t>
            </a:r>
            <a:r>
              <a:rPr lang="en-US" sz="2400" dirty="0" err="1"/>
              <a:t>i</a:t>
            </a:r>
            <a:r>
              <a:rPr lang="en-US" sz="2400" dirty="0"/>
              <a:t> &lt; n; </a:t>
            </a:r>
            <a:r>
              <a:rPr lang="en-US" sz="2400" dirty="0" err="1"/>
              <a:t>i</a:t>
            </a:r>
            <a:r>
              <a:rPr lang="en-US" sz="2400" dirty="0"/>
              <a:t>++)</a:t>
            </a:r>
            <a:endParaRPr lang="en-US" sz="2400" dirty="0"/>
          </a:p>
          <a:p>
            <a:pPr marL="0" indent="0">
              <a:buNone/>
            </a:pPr>
            <a:r>
              <a:rPr lang="en-US" sz="2400" dirty="0"/>
              <a:t>		if (</a:t>
            </a:r>
            <a:r>
              <a:rPr lang="en-US" sz="2400" dirty="0" err="1"/>
              <a:t>arr</a:t>
            </a:r>
            <a:r>
              <a:rPr lang="en-US" sz="2400" dirty="0"/>
              <a:t>[</a:t>
            </a:r>
            <a:r>
              <a:rPr lang="en-US" sz="2400" dirty="0" err="1"/>
              <a:t>i</a:t>
            </a:r>
            <a:r>
              <a:rPr lang="en-US" sz="2400" dirty="0"/>
              <a:t>] == x)</a:t>
            </a:r>
            <a:endParaRPr lang="en-US" sz="2400" dirty="0"/>
          </a:p>
          <a:p>
            <a:pPr marL="0" indent="0">
              <a:buNone/>
            </a:pPr>
            <a:r>
              <a:rPr lang="en-US" sz="2400" dirty="0"/>
              <a:t>		return </a:t>
            </a:r>
            <a:r>
              <a:rPr lang="en-US" sz="2400" dirty="0" err="1"/>
              <a:t>i</a:t>
            </a:r>
            <a:r>
              <a:rPr lang="en-US" sz="2400" dirty="0"/>
              <a:t>;</a:t>
            </a:r>
            <a:endParaRPr lang="en-US" sz="2400" dirty="0"/>
          </a:p>
          <a:p>
            <a:pPr marL="0" indent="0">
              <a:buNone/>
            </a:pPr>
            <a:r>
              <a:rPr lang="en-US" sz="2400" dirty="0"/>
              <a:t>	return -1;</a:t>
            </a:r>
            <a:endParaRPr lang="en-US" sz="2400" dirty="0"/>
          </a:p>
          <a:p>
            <a:pPr marL="0" indent="0">
              <a:buNone/>
            </a:pPr>
            <a:r>
              <a:rPr lang="en-US" sz="2400" dirty="0"/>
              <a:t>}</a:t>
            </a:r>
            <a:endParaRPr lang="en-US" sz="2400" dirty="0"/>
          </a:p>
          <a:p>
            <a:pPr marL="0" indent="0">
              <a:buNone/>
            </a:pPr>
            <a:r>
              <a:rPr lang="en-US" sz="2400" dirty="0"/>
              <a:t>int main(void)</a:t>
            </a:r>
            <a:endParaRPr lang="en-US" sz="2400" dirty="0"/>
          </a:p>
          <a:p>
            <a:pPr marL="0" indent="0">
              <a:buNone/>
            </a:pPr>
            <a:r>
              <a:rPr lang="en-US" sz="2400" dirty="0"/>
              <a:t>{	int </a:t>
            </a:r>
            <a:r>
              <a:rPr lang="en-US" sz="2400" dirty="0" err="1"/>
              <a:t>arr</a:t>
            </a:r>
            <a:r>
              <a:rPr lang="en-US" sz="2400" dirty="0"/>
              <a:t>[] = {2, 3, 4, 10, 40};</a:t>
            </a:r>
            <a:endParaRPr lang="en-US" sz="2400" dirty="0"/>
          </a:p>
          <a:p>
            <a:pPr marL="0" indent="0">
              <a:buNone/>
            </a:pPr>
            <a:r>
              <a:rPr lang="en-US" sz="2400" dirty="0"/>
              <a:t>	int x = 10;</a:t>
            </a:r>
            <a:endParaRPr lang="en-US" sz="2400" dirty="0"/>
          </a:p>
          <a:p>
            <a:pPr marL="0" indent="0">
              <a:buNone/>
            </a:pPr>
            <a:r>
              <a:rPr lang="en-US" sz="2400" dirty="0"/>
              <a:t>	int n = </a:t>
            </a:r>
            <a:r>
              <a:rPr lang="en-US" sz="2400" dirty="0" err="1"/>
              <a:t>sizeof</a:t>
            </a:r>
            <a:r>
              <a:rPr lang="en-US" sz="2400" dirty="0"/>
              <a:t>(</a:t>
            </a:r>
            <a:r>
              <a:rPr lang="en-US" sz="2400" dirty="0" err="1"/>
              <a:t>arr</a:t>
            </a:r>
            <a:r>
              <a:rPr lang="en-US" sz="2400" dirty="0"/>
              <a:t>) / </a:t>
            </a:r>
            <a:r>
              <a:rPr lang="en-US" sz="2400" dirty="0" err="1"/>
              <a:t>sizeof</a:t>
            </a:r>
            <a:r>
              <a:rPr lang="en-US" sz="2400" dirty="0"/>
              <a:t>(</a:t>
            </a:r>
            <a:r>
              <a:rPr lang="en-US" sz="2400" dirty="0" err="1"/>
              <a:t>arr</a:t>
            </a:r>
            <a:r>
              <a:rPr lang="en-US" sz="2400" dirty="0"/>
              <a:t>[0]);</a:t>
            </a:r>
            <a:endParaRPr lang="en-US" sz="2400" dirty="0"/>
          </a:p>
          <a:p>
            <a:pPr marL="0" indent="0">
              <a:buNone/>
            </a:pPr>
            <a:endParaRPr lang="en-US" sz="1600" dirty="0"/>
          </a:p>
          <a:p>
            <a:pPr marL="0" indent="0">
              <a:buNone/>
            </a:pPr>
            <a:r>
              <a:rPr lang="en-US" sz="1600" dirty="0"/>
              <a:t>	</a:t>
            </a:r>
            <a:endParaRPr lang="en-IN" sz="1600" dirty="0"/>
          </a:p>
        </p:txBody>
      </p:sp>
      <p:sp>
        <p:nvSpPr>
          <p:cNvPr id="4" name="TextBox 3"/>
          <p:cNvSpPr txBox="1"/>
          <p:nvPr/>
        </p:nvSpPr>
        <p:spPr>
          <a:xfrm>
            <a:off x="4935793" y="4395787"/>
            <a:ext cx="7167716" cy="2462213"/>
          </a:xfrm>
          <a:prstGeom prst="rect">
            <a:avLst/>
          </a:prstGeom>
          <a:noFill/>
        </p:spPr>
        <p:txBody>
          <a:bodyPr wrap="square" rtlCol="0">
            <a:spAutoFit/>
          </a:bodyPr>
          <a:lstStyle/>
          <a:p>
            <a:r>
              <a:rPr lang="en-US" sz="2200" dirty="0"/>
              <a:t>	// Function call</a:t>
            </a:r>
            <a:endParaRPr lang="en-US" sz="2200" dirty="0"/>
          </a:p>
          <a:p>
            <a:r>
              <a:rPr lang="en-US" sz="2200" dirty="0"/>
              <a:t>	int result = search(</a:t>
            </a:r>
            <a:r>
              <a:rPr lang="en-US" sz="2200" dirty="0" err="1"/>
              <a:t>arr</a:t>
            </a:r>
            <a:r>
              <a:rPr lang="en-US" sz="2200" dirty="0"/>
              <a:t>, n, x);</a:t>
            </a:r>
            <a:endParaRPr lang="en-US" sz="2200" dirty="0"/>
          </a:p>
          <a:p>
            <a:r>
              <a:rPr lang="en-US" sz="2200" dirty="0"/>
              <a:t>	(result == -1) ? </a:t>
            </a:r>
            <a:endParaRPr lang="en-US" sz="2200" dirty="0"/>
          </a:p>
          <a:p>
            <a:r>
              <a:rPr lang="en-US" sz="2200" dirty="0"/>
              <a:t>	</a:t>
            </a:r>
            <a:r>
              <a:rPr lang="en-US" sz="2200" dirty="0" err="1"/>
              <a:t>cout</a:t>
            </a:r>
            <a:r>
              <a:rPr lang="en-US" sz="2200" dirty="0"/>
              <a:t> &lt;&lt; "Element is not present in array" : </a:t>
            </a:r>
            <a:endParaRPr lang="en-US" sz="2200" dirty="0"/>
          </a:p>
          <a:p>
            <a:r>
              <a:rPr lang="en-US" sz="2200" dirty="0"/>
              <a:t>	</a:t>
            </a:r>
            <a:r>
              <a:rPr lang="en-US" sz="2200" dirty="0" err="1"/>
              <a:t>cout</a:t>
            </a:r>
            <a:r>
              <a:rPr lang="en-US" sz="2200" dirty="0"/>
              <a:t> &lt;&lt; "Element is present at index " &lt;&lt; result;</a:t>
            </a:r>
            <a:endParaRPr lang="en-US" sz="2200" dirty="0"/>
          </a:p>
          <a:p>
            <a:r>
              <a:rPr lang="en-US" sz="2200" dirty="0"/>
              <a:t>	return 0;</a:t>
            </a:r>
            <a:endParaRPr lang="en-US" sz="2200" dirty="0"/>
          </a:p>
          <a:p>
            <a:r>
              <a:rPr lang="en-US" sz="2200" dirty="0"/>
              <a:t>}</a:t>
            </a:r>
            <a:endParaRPr lang="en-US" sz="22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34684" cy="747252"/>
          </a:xfrm>
        </p:spPr>
        <p:txBody>
          <a:bodyPr>
            <a:noAutofit/>
          </a:bodyPr>
          <a:lstStyle/>
          <a:p>
            <a:br>
              <a:rPr lang="en-US" sz="3600" b="1" dirty="0"/>
            </a:br>
            <a:r>
              <a:rPr lang="en-US" sz="3600" b="1" dirty="0"/>
              <a:t>Write a C++ program to implement recursive Binary Search </a:t>
            </a:r>
            <a:br>
              <a:rPr lang="en-US" sz="3600" b="1" dirty="0"/>
            </a:br>
            <a:endParaRPr lang="en-IN" sz="3600" b="1" dirty="0"/>
          </a:p>
        </p:txBody>
      </p:sp>
      <p:sp>
        <p:nvSpPr>
          <p:cNvPr id="7" name="Content Placeholder 6"/>
          <p:cNvSpPr>
            <a:spLocks noGrp="1"/>
          </p:cNvSpPr>
          <p:nvPr>
            <p:ph idx="1"/>
          </p:nvPr>
        </p:nvSpPr>
        <p:spPr/>
        <p:txBody>
          <a:bodyPr/>
          <a:lstStyle/>
          <a:p>
            <a:r>
              <a:rPr lang="en-IN" dirty="0" err="1">
                <a:hlinkClick r:id="rId1" action="ppaction://hlinkfile"/>
              </a:rPr>
              <a:t>binay</a:t>
            </a:r>
            <a:r>
              <a:rPr lang="en-IN" dirty="0">
                <a:hlinkClick r:id="rId1" action="ppaction://hlinkfile"/>
              </a:rPr>
              <a:t> search code.docx</a:t>
            </a:r>
            <a:endParaRPr lang="en-IN" dirty="0"/>
          </a:p>
        </p:txBody>
      </p:sp>
      <p:pic>
        <p:nvPicPr>
          <p:cNvPr id="8" name="Picture 7"/>
          <p:cNvPicPr>
            <a:picLocks noChangeAspect="1"/>
          </p:cNvPicPr>
          <p:nvPr/>
        </p:nvPicPr>
        <p:blipFill>
          <a:blip r:embed="rId2"/>
          <a:stretch>
            <a:fillRect/>
          </a:stretch>
        </p:blipFill>
        <p:spPr>
          <a:xfrm>
            <a:off x="3116826" y="2443469"/>
            <a:ext cx="8986684" cy="4414531"/>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273239"/>
                </a:solidFill>
                <a:effectLst/>
                <a:highlight>
                  <a:srgbClr val="FFFFFF"/>
                </a:highlight>
                <a:latin typeface="Source Sans 3"/>
              </a:rPr>
              <a:t>Print calendar for a given year in C++</a:t>
            </a:r>
            <a:br>
              <a:rPr lang="en-US" b="1" i="0" dirty="0">
                <a:solidFill>
                  <a:srgbClr val="273239"/>
                </a:solidFill>
                <a:effectLst/>
                <a:highlight>
                  <a:srgbClr val="FFFFFF"/>
                </a:highlight>
                <a:latin typeface="Source Sans 3"/>
              </a:rPr>
            </a:br>
            <a:endParaRPr lang="en-IN" dirty="0"/>
          </a:p>
        </p:txBody>
      </p:sp>
      <p:sp>
        <p:nvSpPr>
          <p:cNvPr id="3" name="Content Placeholder 2"/>
          <p:cNvSpPr>
            <a:spLocks noGrp="1"/>
          </p:cNvSpPr>
          <p:nvPr>
            <p:ph idx="1"/>
          </p:nvPr>
        </p:nvSpPr>
        <p:spPr/>
        <p:txBody>
          <a:bodyPr/>
          <a:lstStyle/>
          <a:p>
            <a:r>
              <a:rPr lang="en-IN" dirty="0"/>
              <a:t>Print pattern questions</a:t>
            </a:r>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IN" sz="4800" b="1" dirty="0"/>
              <a:t>String class functions</a:t>
            </a:r>
            <a:endParaRPr lang="en-IN" sz="4800" b="1"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27" y="98323"/>
            <a:ext cx="11828205" cy="6626941"/>
          </a:xfrm>
        </p:spPr>
        <p:txBody>
          <a:bodyPr>
            <a:noAutofit/>
          </a:bodyPr>
          <a:lstStyle/>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#include &lt;iostream&gt; </a:t>
            </a:r>
            <a:endParaRPr lang="en-US" sz="2200" dirty="0"/>
          </a:p>
          <a:p>
            <a:pPr marL="0" indent="0">
              <a:buNone/>
            </a:pPr>
            <a:r>
              <a:rPr lang="en-US" sz="2200" dirty="0"/>
              <a:t>#include &lt;string&gt; // for string class </a:t>
            </a:r>
            <a:endParaRPr lang="en-US" sz="2200" dirty="0"/>
          </a:p>
          <a:p>
            <a:pPr marL="0" indent="0">
              <a:buNone/>
            </a:pPr>
            <a:r>
              <a:rPr lang="en-US" sz="2200" dirty="0"/>
              <a:t>using namespace std; </a:t>
            </a:r>
            <a:endParaRPr lang="en-US" sz="2200" dirty="0"/>
          </a:p>
          <a:p>
            <a:pPr marL="0" indent="0">
              <a:buNone/>
            </a:pPr>
            <a:r>
              <a:rPr lang="en-US" sz="2200" dirty="0"/>
              <a:t>int main() </a:t>
            </a:r>
            <a:endParaRPr lang="en-US" sz="2200" dirty="0"/>
          </a:p>
          <a:p>
            <a:pPr marL="0" indent="0">
              <a:buNone/>
            </a:pPr>
            <a:r>
              <a:rPr lang="en-US" sz="2200" dirty="0"/>
              <a:t>{ </a:t>
            </a:r>
            <a:endParaRPr lang="en-US" sz="2200" dirty="0"/>
          </a:p>
          <a:p>
            <a:pPr marL="0" indent="0">
              <a:buNone/>
            </a:pPr>
            <a:r>
              <a:rPr lang="en-US" sz="2200" dirty="0"/>
              <a:t>	string str; </a:t>
            </a:r>
            <a:endParaRPr lang="en-US" sz="2200" dirty="0"/>
          </a:p>
          <a:p>
            <a:pPr marL="0" indent="0">
              <a:buNone/>
            </a:pPr>
            <a:r>
              <a:rPr lang="en-US" sz="2200" dirty="0"/>
              <a:t>	</a:t>
            </a:r>
            <a:r>
              <a:rPr lang="en-US" sz="2200" dirty="0" err="1"/>
              <a:t>getline</a:t>
            </a:r>
            <a:r>
              <a:rPr lang="en-US" sz="2200" dirty="0"/>
              <a:t>(</a:t>
            </a:r>
            <a:r>
              <a:rPr lang="en-US" sz="2200" dirty="0" err="1"/>
              <a:t>cin</a:t>
            </a:r>
            <a:r>
              <a:rPr lang="en-US" sz="2200" dirty="0"/>
              <a:t>, str); </a:t>
            </a:r>
            <a:endParaRPr lang="en-US" sz="2200" dirty="0"/>
          </a:p>
          <a:p>
            <a:pPr marL="0" indent="0">
              <a:buNone/>
            </a:pPr>
            <a:r>
              <a:rPr lang="en-US" sz="2200" dirty="0"/>
              <a:t>	// Displaying string </a:t>
            </a:r>
            <a:endParaRPr lang="en-US" sz="2200" dirty="0"/>
          </a:p>
          <a:p>
            <a:pPr marL="0" indent="0">
              <a:buNone/>
            </a:pPr>
            <a:r>
              <a:rPr lang="en-US" sz="2200" dirty="0"/>
              <a:t>	</a:t>
            </a:r>
            <a:r>
              <a:rPr lang="en-US" sz="2200" dirty="0" err="1"/>
              <a:t>cout</a:t>
            </a:r>
            <a:r>
              <a:rPr lang="en-US" sz="2200" dirty="0"/>
              <a:t> &lt;&lt; "The initial string is : "; </a:t>
            </a:r>
            <a:endParaRPr lang="en-US" sz="2200" dirty="0"/>
          </a:p>
          <a:p>
            <a:pPr marL="0" indent="0">
              <a:buNone/>
            </a:pPr>
            <a:r>
              <a:rPr lang="en-US" sz="2200" dirty="0"/>
              <a:t>	</a:t>
            </a:r>
            <a:r>
              <a:rPr lang="en-US" sz="2200" dirty="0" err="1"/>
              <a:t>cout</a:t>
            </a:r>
            <a:r>
              <a:rPr lang="en-US" sz="2200" dirty="0"/>
              <a:t> &lt;&lt; str &lt;&lt; </a:t>
            </a:r>
            <a:r>
              <a:rPr lang="en-US" sz="2200" dirty="0" err="1"/>
              <a:t>endl</a:t>
            </a:r>
            <a:r>
              <a:rPr lang="en-US" sz="2200" dirty="0"/>
              <a:t>; </a:t>
            </a:r>
            <a:endParaRPr lang="en-US" sz="2200" dirty="0"/>
          </a:p>
          <a:p>
            <a:pPr marL="0" indent="0">
              <a:buNone/>
            </a:pPr>
            <a:r>
              <a:rPr lang="en-US" sz="2200" dirty="0"/>
              <a:t>	// Inserting a character </a:t>
            </a:r>
            <a:endParaRPr lang="en-US" sz="2200" dirty="0"/>
          </a:p>
          <a:p>
            <a:pPr marL="0" indent="0">
              <a:buNone/>
            </a:pPr>
            <a:r>
              <a:rPr lang="en-US" sz="2200" dirty="0"/>
              <a:t>	</a:t>
            </a:r>
            <a:r>
              <a:rPr lang="en-US" sz="2200" dirty="0" err="1"/>
              <a:t>str.push_back</a:t>
            </a:r>
            <a:r>
              <a:rPr lang="en-US" sz="2200" dirty="0"/>
              <a:t>('s'); </a:t>
            </a:r>
            <a:endParaRPr lang="en-US" sz="2200" dirty="0"/>
          </a:p>
          <a:p>
            <a:pPr marL="0" indent="0">
              <a:buNone/>
            </a:pPr>
            <a:endParaRPr lang="en-US" sz="2200" dirty="0"/>
          </a:p>
          <a:p>
            <a:pPr marL="0" indent="0">
              <a:buNone/>
            </a:pPr>
            <a:r>
              <a:rPr lang="en-US" sz="2200" dirty="0"/>
              <a:t>	</a:t>
            </a:r>
            <a:endParaRPr lang="en-IN" sz="2200" dirty="0"/>
          </a:p>
        </p:txBody>
      </p:sp>
      <p:sp>
        <p:nvSpPr>
          <p:cNvPr id="4" name="TextBox 3"/>
          <p:cNvSpPr txBox="1"/>
          <p:nvPr/>
        </p:nvSpPr>
        <p:spPr>
          <a:xfrm>
            <a:off x="5432324" y="2465725"/>
            <a:ext cx="6390969" cy="4154984"/>
          </a:xfrm>
          <a:prstGeom prst="rect">
            <a:avLst/>
          </a:prstGeom>
          <a:noFill/>
        </p:spPr>
        <p:txBody>
          <a:bodyPr wrap="square" rtlCol="0">
            <a:spAutoFit/>
          </a:bodyPr>
          <a:lstStyle/>
          <a:p>
            <a:r>
              <a:rPr lang="en-US" sz="2200" dirty="0"/>
              <a:t>// Displaying string </a:t>
            </a:r>
            <a:endParaRPr lang="en-US" sz="2200" dirty="0"/>
          </a:p>
          <a:p>
            <a:r>
              <a:rPr lang="en-US" sz="2200" dirty="0"/>
              <a:t>	</a:t>
            </a:r>
            <a:r>
              <a:rPr lang="en-US" sz="2200" dirty="0" err="1"/>
              <a:t>cout</a:t>
            </a:r>
            <a:r>
              <a:rPr lang="en-US" sz="2200" dirty="0"/>
              <a:t> &lt;&lt; "The string after </a:t>
            </a:r>
            <a:r>
              <a:rPr lang="en-US" sz="2200" dirty="0" err="1"/>
              <a:t>push_back</a:t>
            </a:r>
            <a:r>
              <a:rPr lang="en-US" sz="2200" dirty="0"/>
              <a:t> operation is : "; </a:t>
            </a:r>
            <a:endParaRPr lang="en-US" sz="2200" dirty="0"/>
          </a:p>
          <a:p>
            <a:r>
              <a:rPr lang="en-US" sz="2200" dirty="0"/>
              <a:t>	</a:t>
            </a:r>
            <a:r>
              <a:rPr lang="en-US" sz="2200" dirty="0" err="1"/>
              <a:t>cout</a:t>
            </a:r>
            <a:r>
              <a:rPr lang="en-US" sz="2200" dirty="0"/>
              <a:t> &lt;&lt; str &lt;&lt; </a:t>
            </a:r>
            <a:r>
              <a:rPr lang="en-US" sz="2200" dirty="0" err="1"/>
              <a:t>endl</a:t>
            </a:r>
            <a:r>
              <a:rPr lang="en-US" sz="2200" dirty="0"/>
              <a:t>; </a:t>
            </a:r>
            <a:endParaRPr lang="en-US" sz="2200" dirty="0"/>
          </a:p>
          <a:p>
            <a:r>
              <a:rPr lang="en-US" sz="2200" dirty="0"/>
              <a:t>	// Deleting a character </a:t>
            </a:r>
            <a:endParaRPr lang="en-US" sz="2200" dirty="0"/>
          </a:p>
          <a:p>
            <a:r>
              <a:rPr lang="en-US" sz="2200" dirty="0"/>
              <a:t>	</a:t>
            </a:r>
            <a:r>
              <a:rPr lang="en-US" sz="2200" dirty="0" err="1"/>
              <a:t>str.pop_back</a:t>
            </a:r>
            <a:r>
              <a:rPr lang="en-US" sz="2200" dirty="0"/>
              <a:t>(); </a:t>
            </a:r>
            <a:endParaRPr lang="en-US" sz="2200" dirty="0"/>
          </a:p>
          <a:p>
            <a:r>
              <a:rPr lang="en-US" sz="2200" dirty="0"/>
              <a:t>	// Displaying string </a:t>
            </a:r>
            <a:endParaRPr lang="en-US" sz="2200" dirty="0"/>
          </a:p>
          <a:p>
            <a:r>
              <a:rPr lang="en-US" sz="2200" dirty="0"/>
              <a:t>	</a:t>
            </a:r>
            <a:r>
              <a:rPr lang="en-US" sz="2200" dirty="0" err="1"/>
              <a:t>cout</a:t>
            </a:r>
            <a:r>
              <a:rPr lang="en-US" sz="2200" dirty="0"/>
              <a:t> &lt;&lt; "The string after </a:t>
            </a:r>
            <a:r>
              <a:rPr lang="en-US" sz="2200" dirty="0" err="1"/>
              <a:t>pop_back</a:t>
            </a:r>
            <a:r>
              <a:rPr lang="en-US" sz="2200" dirty="0"/>
              <a:t> operation is : "; </a:t>
            </a:r>
            <a:endParaRPr lang="en-US" sz="2200" dirty="0"/>
          </a:p>
          <a:p>
            <a:r>
              <a:rPr lang="en-US" sz="2200" dirty="0"/>
              <a:t>	</a:t>
            </a:r>
            <a:r>
              <a:rPr lang="en-US" sz="2200" dirty="0" err="1"/>
              <a:t>cout</a:t>
            </a:r>
            <a:r>
              <a:rPr lang="en-US" sz="2200" dirty="0"/>
              <a:t> &lt;&lt; str &lt;&lt; </a:t>
            </a:r>
            <a:r>
              <a:rPr lang="en-US" sz="2200" dirty="0" err="1"/>
              <a:t>endl</a:t>
            </a:r>
            <a:r>
              <a:rPr lang="en-US" sz="2200" dirty="0"/>
              <a:t>; </a:t>
            </a:r>
            <a:endParaRPr lang="en-US" sz="2200" dirty="0"/>
          </a:p>
          <a:p>
            <a:endParaRPr lang="en-US" sz="2200" dirty="0"/>
          </a:p>
          <a:p>
            <a:r>
              <a:rPr lang="en-US" sz="2200" dirty="0"/>
              <a:t>	return 0; </a:t>
            </a:r>
            <a:endParaRPr lang="en-US" sz="2200" dirty="0"/>
          </a:p>
          <a:p>
            <a:r>
              <a:rPr lang="en-US" sz="2200" dirty="0"/>
              <a:t>}</a:t>
            </a:r>
            <a:endParaRPr lang="en-US" sz="2200" dirty="0"/>
          </a:p>
        </p:txBody>
      </p:sp>
      <p:sp>
        <p:nvSpPr>
          <p:cNvPr id="5" name="TextBox 4"/>
          <p:cNvSpPr txBox="1"/>
          <p:nvPr/>
        </p:nvSpPr>
        <p:spPr>
          <a:xfrm>
            <a:off x="501443" y="237291"/>
            <a:ext cx="6086170" cy="584775"/>
          </a:xfrm>
          <a:prstGeom prst="rect">
            <a:avLst/>
          </a:prstGeom>
          <a:noFill/>
        </p:spPr>
        <p:txBody>
          <a:bodyPr wrap="square" rtlCol="0">
            <a:spAutoFit/>
          </a:bodyPr>
          <a:lstStyle/>
          <a:p>
            <a:r>
              <a:rPr lang="en-IN" sz="3200" b="1" dirty="0" err="1">
                <a:solidFill>
                  <a:srgbClr val="FF0000"/>
                </a:solidFill>
              </a:rPr>
              <a:t>Getline</a:t>
            </a:r>
            <a:r>
              <a:rPr lang="en-IN" sz="3200" b="1" dirty="0">
                <a:solidFill>
                  <a:srgbClr val="FF0000"/>
                </a:solidFill>
              </a:rPr>
              <a:t> , </a:t>
            </a:r>
            <a:r>
              <a:rPr lang="en-IN" sz="3200" b="1" dirty="0" err="1">
                <a:solidFill>
                  <a:srgbClr val="FF0000"/>
                </a:solidFill>
              </a:rPr>
              <a:t>push_back</a:t>
            </a:r>
            <a:r>
              <a:rPr lang="en-IN" sz="3200" b="1" dirty="0">
                <a:solidFill>
                  <a:srgbClr val="FF0000"/>
                </a:solidFill>
              </a:rPr>
              <a:t> , </a:t>
            </a:r>
            <a:r>
              <a:rPr lang="en-IN" sz="3200" b="1" dirty="0" err="1">
                <a:solidFill>
                  <a:srgbClr val="FF0000"/>
                </a:solidFill>
              </a:rPr>
              <a:t>pop_back</a:t>
            </a:r>
            <a:endParaRPr lang="en-IN" sz="3200" b="1" dirty="0">
              <a:solidFill>
                <a:srgbClr val="FF0000"/>
              </a:solidFill>
            </a:endParaRPr>
          </a:p>
        </p:txBody>
      </p:sp>
      <p:sp>
        <p:nvSpPr>
          <p:cNvPr id="6" name="TextBox 5"/>
          <p:cNvSpPr txBox="1"/>
          <p:nvPr/>
        </p:nvSpPr>
        <p:spPr>
          <a:xfrm>
            <a:off x="6449965" y="237291"/>
            <a:ext cx="5742035" cy="1631216"/>
          </a:xfrm>
          <a:prstGeom prst="rect">
            <a:avLst/>
          </a:prstGeom>
          <a:noFill/>
        </p:spPr>
        <p:txBody>
          <a:bodyPr wrap="square" rtlCol="0">
            <a:spAutoFit/>
          </a:bodyPr>
          <a:lstStyle/>
          <a:p>
            <a:r>
              <a:rPr lang="en-US" sz="2800" b="1" dirty="0"/>
              <a:t>Output:</a:t>
            </a:r>
            <a:endParaRPr lang="en-US" sz="2800" b="1" dirty="0"/>
          </a:p>
          <a:p>
            <a:r>
              <a:rPr lang="en-US" sz="2400" dirty="0"/>
              <a:t>The initial string is : </a:t>
            </a:r>
            <a:endParaRPr lang="en-US" sz="2400" dirty="0"/>
          </a:p>
          <a:p>
            <a:r>
              <a:rPr lang="en-US" sz="2400" dirty="0"/>
              <a:t>The string after </a:t>
            </a:r>
            <a:r>
              <a:rPr lang="en-US" sz="2400" dirty="0" err="1"/>
              <a:t>push_back</a:t>
            </a:r>
            <a:r>
              <a:rPr lang="en-US" sz="2400" dirty="0"/>
              <a:t> operation is : s</a:t>
            </a:r>
            <a:endParaRPr lang="en-US" sz="2400" dirty="0"/>
          </a:p>
          <a:p>
            <a:r>
              <a:rPr lang="en-US" sz="2400" dirty="0"/>
              <a:t>The string after </a:t>
            </a:r>
            <a:r>
              <a:rPr lang="en-US" sz="2400" dirty="0" err="1"/>
              <a:t>pop_back</a:t>
            </a:r>
            <a:r>
              <a:rPr lang="en-US" sz="2400" dirty="0"/>
              <a:t> operation is : </a:t>
            </a:r>
            <a:endParaRPr lang="en-IN"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60554" y="236962"/>
          <a:ext cx="11076039" cy="2438726"/>
        </p:xfrm>
        <a:graphic>
          <a:graphicData uri="http://schemas.openxmlformats.org/drawingml/2006/table">
            <a:tbl>
              <a:tblPr/>
              <a:tblGrid>
                <a:gridCol w="2917730"/>
                <a:gridCol w="8158309"/>
              </a:tblGrid>
              <a:tr h="792806">
                <a:tc>
                  <a:txBody>
                    <a:bodyPr/>
                    <a:lstStyle/>
                    <a:p>
                      <a:pPr algn="ctr" fontAlgn="ctr"/>
                      <a:r>
                        <a:rPr lang="en-IN" sz="2000" b="0" u="sng" dirty="0" err="1">
                          <a:effectLst/>
                          <a:hlinkClick r:id="rId1"/>
                        </a:rPr>
                        <a:t>getline</a:t>
                      </a:r>
                      <a:r>
                        <a:rPr lang="en-IN" sz="2000" b="0" u="sng" dirty="0">
                          <a:effectLst/>
                          <a:hlinkClick r:id="rId1"/>
                        </a:rPr>
                        <a:t>()</a:t>
                      </a:r>
                      <a:endParaRPr lang="en-IN" sz="20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dirty="0">
                          <a:effectLst/>
                        </a:rPr>
                        <a:t>This function is used to store a stream of characters as entered by the user in the object memory.</a:t>
                      </a:r>
                      <a:endParaRPr lang="en-US" sz="20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92806">
                <a:tc>
                  <a:txBody>
                    <a:bodyPr/>
                    <a:lstStyle/>
                    <a:p>
                      <a:pPr algn="ctr" fontAlgn="ctr"/>
                      <a:r>
                        <a:rPr lang="en-IN" sz="2000" b="0" u="sng">
                          <a:effectLst/>
                          <a:hlinkClick r:id="rId2"/>
                        </a:rPr>
                        <a:t>push_back()</a:t>
                      </a:r>
                      <a:endParaRPr lang="en-IN" sz="2000" b="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dirty="0">
                          <a:effectLst/>
                        </a:rPr>
                        <a:t>This function is used to input a character at the end of the string.</a:t>
                      </a:r>
                      <a:endParaRPr lang="en-US" sz="20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92806">
                <a:tc>
                  <a:txBody>
                    <a:bodyPr/>
                    <a:lstStyle/>
                    <a:p>
                      <a:pPr algn="ctr" fontAlgn="ctr"/>
                      <a:r>
                        <a:rPr lang="en-IN" sz="2000" b="0" dirty="0" err="1">
                          <a:effectLst/>
                        </a:rPr>
                        <a:t>pop_back</a:t>
                      </a:r>
                      <a:r>
                        <a:rPr lang="en-IN" sz="2000" b="0" dirty="0">
                          <a:effectLst/>
                        </a:rPr>
                        <a:t>()</a:t>
                      </a:r>
                      <a:endParaRPr lang="en-IN" sz="20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dirty="0">
                          <a:effectLst/>
                        </a:rPr>
                        <a:t>Introduced from C++11(for strings), this function is used to delete the last character from the string</a:t>
                      </a:r>
                      <a:endParaRPr lang="en-US" sz="20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nvGraphicFramePr>
        <p:xfrm>
          <a:off x="260555" y="2871998"/>
          <a:ext cx="11410336" cy="3749040"/>
        </p:xfrm>
        <a:graphic>
          <a:graphicData uri="http://schemas.openxmlformats.org/drawingml/2006/table">
            <a:tbl>
              <a:tblPr/>
              <a:tblGrid>
                <a:gridCol w="2335162"/>
                <a:gridCol w="9075174"/>
              </a:tblGrid>
              <a:tr h="0">
                <a:tc>
                  <a:txBody>
                    <a:bodyPr/>
                    <a:lstStyle/>
                    <a:p>
                      <a:pPr algn="ctr" fontAlgn="base"/>
                      <a:r>
                        <a:rPr lang="en-IN" sz="2000" b="1" dirty="0">
                          <a:effectLst/>
                        </a:rPr>
                        <a:t>Function</a:t>
                      </a:r>
                      <a:endParaRPr lang="en-IN" sz="2000" b="1" dirty="0">
                        <a:effectLst/>
                      </a:endParaRPr>
                    </a:p>
                  </a:txBody>
                  <a:tcPr marL="38100" marR="381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2000" b="1">
                          <a:effectLst/>
                        </a:rPr>
                        <a:t>Definition</a:t>
                      </a:r>
                      <a:endParaRPr lang="en-IN" sz="2000" b="1">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ctr" fontAlgn="ctr"/>
                      <a:r>
                        <a:rPr lang="en-IN" sz="2000" b="0" dirty="0">
                          <a:effectLst/>
                        </a:rPr>
                        <a:t>capacity()</a:t>
                      </a:r>
                      <a:endParaRPr lang="en-IN" sz="20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dirty="0">
                          <a:effectLst/>
                        </a:rPr>
                        <a:t>This function returns the capacity allocated to the string, which can be equal to or more than the size of the string. Additional space is allocated so that when the new characters are added to the string, the operations can be done efficiently.</a:t>
                      </a:r>
                      <a:endParaRPr lang="en-US" sz="20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ctr" fontAlgn="ctr"/>
                      <a:r>
                        <a:rPr lang="en-IN" sz="2000" b="0" u="none" dirty="0">
                          <a:effectLst/>
                        </a:rPr>
                        <a:t>resize()</a:t>
                      </a:r>
                      <a:endParaRPr lang="en-IN" sz="2000" b="0" u="none"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dirty="0">
                          <a:effectLst/>
                        </a:rPr>
                        <a:t>This function changes the size of the string, the size can be increased or decreased.</a:t>
                      </a:r>
                      <a:endParaRPr lang="en-US" sz="20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ctr" fontAlgn="ctr"/>
                      <a:r>
                        <a:rPr lang="en-IN" sz="2000" b="0" dirty="0">
                          <a:effectLst/>
                        </a:rPr>
                        <a:t>length()</a:t>
                      </a:r>
                      <a:endParaRPr lang="en-IN" sz="20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a:effectLst/>
                        </a:rPr>
                        <a:t>This function finds the length of the string.</a:t>
                      </a:r>
                      <a:endParaRPr lang="en-US" sz="2000" b="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ctr" fontAlgn="ctr"/>
                      <a:r>
                        <a:rPr lang="en-IN" sz="2000" b="0" dirty="0" err="1">
                          <a:effectLst/>
                        </a:rPr>
                        <a:t>shrink_to_fit</a:t>
                      </a:r>
                      <a:r>
                        <a:rPr lang="en-IN" sz="2000" b="0" dirty="0">
                          <a:effectLst/>
                        </a:rPr>
                        <a:t>()</a:t>
                      </a:r>
                      <a:endParaRPr lang="en-IN" sz="20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dirty="0">
                          <a:effectLst/>
                        </a:rPr>
                        <a:t>This function decreases the capacity of the string and makes it equal to the minimum capacity of the string. This operation is useful to save additional memory if we are sure that no further addition of characters has to be made.</a:t>
                      </a:r>
                      <a:endParaRPr lang="en-US" sz="20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7988"/>
            <a:ext cx="12103509" cy="6617110"/>
          </a:xfrm>
        </p:spPr>
        <p:txBody>
          <a:bodyPr>
            <a:noAutofit/>
          </a:bodyPr>
          <a:lstStyle/>
          <a:p>
            <a:pPr marL="0" indent="0">
              <a:buNone/>
            </a:pPr>
            <a:r>
              <a:rPr lang="en-US" sz="2200" dirty="0"/>
              <a:t>#include &lt;iostream&gt; </a:t>
            </a:r>
            <a:endParaRPr lang="en-US" sz="2200" dirty="0"/>
          </a:p>
          <a:p>
            <a:pPr marL="0" indent="0">
              <a:buNone/>
            </a:pPr>
            <a:r>
              <a:rPr lang="en-US" sz="2200" dirty="0"/>
              <a:t>#include &lt;string&gt; // for string class </a:t>
            </a:r>
            <a:endParaRPr lang="en-US" sz="2200" dirty="0"/>
          </a:p>
          <a:p>
            <a:pPr marL="0" indent="0">
              <a:buNone/>
            </a:pPr>
            <a:r>
              <a:rPr lang="en-US" sz="2200" dirty="0"/>
              <a:t>using namespace std; </a:t>
            </a:r>
            <a:endParaRPr lang="en-US" sz="2200" dirty="0"/>
          </a:p>
          <a:p>
            <a:pPr marL="0" indent="0">
              <a:buNone/>
            </a:pPr>
            <a:r>
              <a:rPr lang="en-US" sz="2200" dirty="0"/>
              <a:t>int main() </a:t>
            </a:r>
            <a:endParaRPr lang="en-US" sz="2200" dirty="0"/>
          </a:p>
          <a:p>
            <a:pPr marL="0" indent="0">
              <a:buNone/>
            </a:pPr>
            <a:r>
              <a:rPr lang="en-US" sz="2200" dirty="0"/>
              <a:t>{ </a:t>
            </a:r>
            <a:endParaRPr lang="en-US" sz="2200" dirty="0"/>
          </a:p>
          <a:p>
            <a:pPr marL="0" indent="0">
              <a:buNone/>
            </a:pPr>
            <a:r>
              <a:rPr lang="en-US" sz="2200" dirty="0"/>
              <a:t>	</a:t>
            </a:r>
            <a:r>
              <a:rPr lang="en-US" sz="2200" b="1" dirty="0"/>
              <a:t>// Initializing string </a:t>
            </a:r>
            <a:endParaRPr lang="en-US" sz="2200" b="1" dirty="0"/>
          </a:p>
          <a:p>
            <a:pPr marL="0" indent="0">
              <a:buNone/>
            </a:pPr>
            <a:r>
              <a:rPr lang="en-US" sz="2200" dirty="0"/>
              <a:t>	string str = "</a:t>
            </a:r>
            <a:r>
              <a:rPr lang="en-US" sz="2200" dirty="0" err="1"/>
              <a:t>geeksforgeeks</a:t>
            </a:r>
            <a:r>
              <a:rPr lang="en-US" sz="2200" dirty="0"/>
              <a:t> is for geeks"; </a:t>
            </a:r>
            <a:endParaRPr lang="en-US" sz="2200" dirty="0"/>
          </a:p>
          <a:p>
            <a:pPr marL="0" indent="0">
              <a:buNone/>
            </a:pPr>
            <a:r>
              <a:rPr lang="en-US" sz="2200" dirty="0"/>
              <a:t>	</a:t>
            </a:r>
            <a:endParaRPr lang="en-US" sz="2200" dirty="0"/>
          </a:p>
          <a:p>
            <a:pPr marL="0" indent="0">
              <a:buNone/>
            </a:pPr>
            <a:r>
              <a:rPr lang="en-US" sz="2200" b="1" dirty="0"/>
              <a:t>// Displaying string </a:t>
            </a:r>
            <a:endParaRPr lang="en-US" sz="2200" b="1" dirty="0"/>
          </a:p>
          <a:p>
            <a:pPr marL="0" indent="0">
              <a:buNone/>
            </a:pPr>
            <a:r>
              <a:rPr lang="en-US" sz="2200" dirty="0"/>
              <a:t>	</a:t>
            </a:r>
            <a:r>
              <a:rPr lang="en-US" sz="2200" dirty="0" err="1"/>
              <a:t>cout</a:t>
            </a:r>
            <a:r>
              <a:rPr lang="en-US" sz="2200" dirty="0"/>
              <a:t> &lt;&lt; "The initial string is : "&lt;&lt; str &lt;&lt; </a:t>
            </a:r>
            <a:r>
              <a:rPr lang="en-US" sz="2200" dirty="0" err="1"/>
              <a:t>endl</a:t>
            </a:r>
            <a:r>
              <a:rPr lang="en-US" sz="2200" dirty="0"/>
              <a:t>; </a:t>
            </a:r>
            <a:endParaRPr lang="en-US" sz="2200" dirty="0"/>
          </a:p>
          <a:p>
            <a:pPr marL="0" indent="0">
              <a:buNone/>
            </a:pPr>
            <a:r>
              <a:rPr lang="en-US" sz="2200" dirty="0"/>
              <a:t>	</a:t>
            </a:r>
            <a:endParaRPr lang="en-US" sz="2200" dirty="0"/>
          </a:p>
          <a:p>
            <a:pPr marL="0" indent="0">
              <a:buNone/>
            </a:pPr>
            <a:r>
              <a:rPr lang="en-US" sz="2200" b="1" dirty="0"/>
              <a:t>// Resizing string using resize() </a:t>
            </a:r>
            <a:endParaRPr lang="en-US" sz="2200" b="1" dirty="0"/>
          </a:p>
          <a:p>
            <a:pPr marL="0" indent="0">
              <a:buNone/>
            </a:pPr>
            <a:r>
              <a:rPr lang="en-US" sz="2200" dirty="0"/>
              <a:t>	</a:t>
            </a:r>
            <a:r>
              <a:rPr lang="en-US" sz="2200" dirty="0" err="1"/>
              <a:t>str.resize</a:t>
            </a:r>
            <a:r>
              <a:rPr lang="en-US" sz="2200" dirty="0"/>
              <a:t>(13); </a:t>
            </a:r>
            <a:endParaRPr lang="en-US" sz="2200" dirty="0"/>
          </a:p>
          <a:p>
            <a:pPr marL="0" indent="0">
              <a:buNone/>
            </a:pPr>
            <a:r>
              <a:rPr lang="en-US" sz="2200" dirty="0"/>
              <a:t>	</a:t>
            </a:r>
            <a:endParaRPr lang="en-US" sz="2200" dirty="0"/>
          </a:p>
          <a:p>
            <a:pPr marL="0" indent="0">
              <a:buNone/>
            </a:pPr>
            <a:r>
              <a:rPr lang="en-US" sz="2200" b="1" dirty="0"/>
              <a:t>// Displaying string </a:t>
            </a:r>
            <a:endParaRPr lang="en-US" sz="2200" b="1" dirty="0"/>
          </a:p>
          <a:p>
            <a:pPr marL="0" indent="0">
              <a:buNone/>
            </a:pPr>
            <a:r>
              <a:rPr lang="en-US" sz="2200" dirty="0" err="1"/>
              <a:t>cout</a:t>
            </a:r>
            <a:r>
              <a:rPr lang="en-US" sz="2200" dirty="0"/>
              <a:t> &lt;&lt; "The string after resize operation is : "&lt;&lt; str &lt;&lt; </a:t>
            </a:r>
            <a:r>
              <a:rPr lang="en-US" sz="2200" dirty="0" err="1"/>
              <a:t>endl</a:t>
            </a:r>
            <a:r>
              <a:rPr lang="en-US" sz="2200" dirty="0"/>
              <a:t>; </a:t>
            </a:r>
            <a:endParaRPr lang="en-US" sz="2200" dirty="0"/>
          </a:p>
          <a:p>
            <a:pPr marL="0" indent="0">
              <a:buNone/>
            </a:pPr>
            <a:endParaRPr lang="en-US" sz="2200" dirty="0"/>
          </a:p>
          <a:p>
            <a:pPr marL="0" indent="0">
              <a:buNone/>
            </a:pPr>
            <a:r>
              <a:rPr lang="en-US" sz="2200" dirty="0"/>
              <a:t>	</a:t>
            </a:r>
            <a:endParaRPr lang="en-IN"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9644"/>
          </a:xfrm>
        </p:spPr>
        <p:txBody>
          <a:bodyPr>
            <a:normAutofit fontScale="90000"/>
          </a:bodyPr>
          <a:lstStyle/>
          <a:p>
            <a:pPr algn="ctr"/>
            <a:r>
              <a:rPr lang="en-US" sz="3600" b="1" dirty="0"/>
              <a:t>Example</a:t>
            </a:r>
            <a:endParaRPr lang="en-IN" sz="3600" b="1" dirty="0"/>
          </a:p>
        </p:txBody>
      </p:sp>
      <p:sp>
        <p:nvSpPr>
          <p:cNvPr id="3" name="Content Placeholder 2"/>
          <p:cNvSpPr>
            <a:spLocks noGrp="1"/>
          </p:cNvSpPr>
          <p:nvPr>
            <p:ph idx="1"/>
          </p:nvPr>
        </p:nvSpPr>
        <p:spPr>
          <a:xfrm>
            <a:off x="0" y="1042219"/>
            <a:ext cx="12192000" cy="5535562"/>
          </a:xfrm>
        </p:spPr>
        <p:txBody>
          <a:bodyPr/>
          <a:lstStyle/>
          <a:p>
            <a:pPr marL="0" indent="0" algn="just">
              <a:buNone/>
            </a:pPr>
            <a:r>
              <a:rPr lang="en-US" b="1" i="0" dirty="0">
                <a:solidFill>
                  <a:srgbClr val="2E8B57"/>
                </a:solidFill>
                <a:effectLst/>
              </a:rPr>
              <a:t>int</a:t>
            </a:r>
            <a:r>
              <a:rPr lang="en-US" b="0" i="0" dirty="0">
                <a:solidFill>
                  <a:srgbClr val="000000"/>
                </a:solidFill>
                <a:effectLst/>
              </a:rPr>
              <a:t> *p = </a:t>
            </a:r>
            <a:r>
              <a:rPr lang="en-US" b="1" i="0" dirty="0">
                <a:solidFill>
                  <a:srgbClr val="006699"/>
                </a:solidFill>
                <a:effectLst/>
              </a:rPr>
              <a:t>new</a:t>
            </a:r>
            <a:r>
              <a:rPr lang="en-US" b="0" i="0" dirty="0">
                <a:solidFill>
                  <a:srgbClr val="000000"/>
                </a:solidFill>
                <a:effectLst/>
              </a:rPr>
              <a:t> </a:t>
            </a:r>
            <a:r>
              <a:rPr lang="en-US" b="1" i="0" dirty="0">
                <a:solidFill>
                  <a:srgbClr val="2E8B57"/>
                </a:solidFill>
                <a:effectLst/>
              </a:rPr>
              <a:t>int</a:t>
            </a:r>
            <a:r>
              <a:rPr lang="en-US" b="0" i="0" dirty="0">
                <a:solidFill>
                  <a:srgbClr val="000000"/>
                </a:solidFill>
                <a:effectLst/>
              </a:rPr>
              <a:t>;  </a:t>
            </a:r>
            <a:endParaRPr lang="en-US" b="0" i="0" dirty="0">
              <a:solidFill>
                <a:srgbClr val="000000"/>
              </a:solidFill>
              <a:effectLst/>
            </a:endParaRPr>
          </a:p>
          <a:p>
            <a:pPr marL="0" indent="0" algn="just">
              <a:buNone/>
            </a:pPr>
            <a:r>
              <a:rPr lang="en-US" b="1" i="0" dirty="0">
                <a:solidFill>
                  <a:srgbClr val="2E8B57"/>
                </a:solidFill>
                <a:effectLst/>
              </a:rPr>
              <a:t>float</a:t>
            </a:r>
            <a:r>
              <a:rPr lang="en-US" b="0" i="0" dirty="0">
                <a:solidFill>
                  <a:srgbClr val="000000"/>
                </a:solidFill>
                <a:effectLst/>
              </a:rPr>
              <a:t> *q =   </a:t>
            </a:r>
            <a:r>
              <a:rPr lang="en-US" b="1" i="0" dirty="0">
                <a:solidFill>
                  <a:srgbClr val="006699"/>
                </a:solidFill>
                <a:effectLst/>
              </a:rPr>
              <a:t>new</a:t>
            </a:r>
            <a:r>
              <a:rPr lang="en-US" b="0" i="0" dirty="0">
                <a:solidFill>
                  <a:srgbClr val="000000"/>
                </a:solidFill>
                <a:effectLst/>
              </a:rPr>
              <a:t> </a:t>
            </a:r>
            <a:r>
              <a:rPr lang="en-US" b="1" i="0" dirty="0">
                <a:solidFill>
                  <a:srgbClr val="2E8B57"/>
                </a:solidFill>
                <a:effectLst/>
              </a:rPr>
              <a:t>float</a:t>
            </a:r>
            <a:endParaRPr lang="en-US" b="1" i="0" dirty="0">
              <a:solidFill>
                <a:srgbClr val="2E8B57"/>
              </a:solidFill>
              <a:effectLst/>
            </a:endParaRPr>
          </a:p>
          <a:p>
            <a:pPr marL="0" indent="0" algn="just">
              <a:buNone/>
            </a:pPr>
            <a:endParaRPr lang="en-US" b="0" i="0" dirty="0">
              <a:solidFill>
                <a:srgbClr val="000000"/>
              </a:solidFill>
              <a:effectLst/>
            </a:endParaRPr>
          </a:p>
          <a:p>
            <a:pPr marL="0" indent="0" algn="just">
              <a:buNone/>
            </a:pPr>
            <a:r>
              <a:rPr lang="en-US" b="1" i="0" dirty="0">
                <a:solidFill>
                  <a:srgbClr val="FF0000"/>
                </a:solidFill>
                <a:effectLst/>
              </a:rPr>
              <a:t>Delete operator</a:t>
            </a:r>
            <a:endParaRPr lang="en-US" b="1" i="0" dirty="0">
              <a:solidFill>
                <a:srgbClr val="FF0000"/>
              </a:solidFill>
              <a:effectLst/>
            </a:endParaRPr>
          </a:p>
          <a:p>
            <a:pPr algn="just"/>
            <a:r>
              <a:rPr lang="en-US" b="0" i="0" dirty="0">
                <a:solidFill>
                  <a:srgbClr val="333333"/>
                </a:solidFill>
                <a:effectLst/>
              </a:rPr>
              <a:t>When memory is no longer required, then it needs to be deallocated so that the memory can be used for another purpose. This can be achieved by using the delete operator, as shown below:</a:t>
            </a:r>
            <a:endParaRPr lang="en-US" b="0" i="0" dirty="0">
              <a:solidFill>
                <a:srgbClr val="333333"/>
              </a:solidFill>
              <a:effectLst/>
            </a:endParaRPr>
          </a:p>
          <a:p>
            <a:r>
              <a:rPr lang="en-IN" dirty="0"/>
              <a:t>Syntax -</a:t>
            </a:r>
            <a:r>
              <a:rPr lang="en-IN" b="1" i="0" dirty="0">
                <a:solidFill>
                  <a:srgbClr val="006699"/>
                </a:solidFill>
                <a:effectLst/>
                <a:latin typeface="inter-regular"/>
              </a:rPr>
              <a:t>delete</a:t>
            </a:r>
            <a:r>
              <a:rPr lang="en-IN" b="0" i="0" dirty="0">
                <a:solidFill>
                  <a:srgbClr val="000000"/>
                </a:solidFill>
                <a:effectLst/>
                <a:latin typeface="inter-regular"/>
              </a:rPr>
              <a:t> </a:t>
            </a:r>
            <a:r>
              <a:rPr lang="en-IN" b="0" i="0" dirty="0" err="1">
                <a:solidFill>
                  <a:srgbClr val="000000"/>
                </a:solidFill>
                <a:effectLst/>
                <a:latin typeface="inter-regular"/>
              </a:rPr>
              <a:t>pointer_variable</a:t>
            </a:r>
            <a:r>
              <a:rPr lang="en-IN" b="0" i="0" dirty="0">
                <a:solidFill>
                  <a:srgbClr val="000000"/>
                </a:solidFill>
                <a:effectLst/>
                <a:latin typeface="inter-regular"/>
              </a:rPr>
              <a:t>;  </a:t>
            </a:r>
            <a:endParaRPr lang="en-I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txBox="1">
            <a:spLocks noGrp="1"/>
          </p:cNvSpPr>
          <p:nvPr>
            <p:ph idx="1"/>
          </p:nvPr>
        </p:nvSpPr>
        <p:spPr>
          <a:xfrm>
            <a:off x="162231" y="253179"/>
            <a:ext cx="8077201" cy="4832092"/>
          </a:xfrm>
          <a:prstGeom prst="rect">
            <a:avLst/>
          </a:prstGeom>
          <a:noFill/>
        </p:spPr>
        <p:txBody>
          <a:bodyPr wrap="square" rtlCol="0">
            <a:spAutoFit/>
          </a:bodyPr>
          <a:lstStyle/>
          <a:p>
            <a:pPr marL="0" indent="0">
              <a:buNone/>
            </a:pPr>
            <a:r>
              <a:rPr lang="en-US" sz="2000" b="1" dirty="0"/>
              <a:t>// Displaying capacity of string </a:t>
            </a:r>
            <a:endParaRPr lang="en-US" sz="2000" b="1" dirty="0"/>
          </a:p>
          <a:p>
            <a:pPr marL="0" indent="0">
              <a:buNone/>
            </a:pPr>
            <a:r>
              <a:rPr lang="en-US" sz="2000" dirty="0"/>
              <a:t>	</a:t>
            </a:r>
            <a:r>
              <a:rPr lang="en-US" sz="2000" dirty="0" err="1"/>
              <a:t>cout</a:t>
            </a:r>
            <a:r>
              <a:rPr lang="en-US" sz="2000" dirty="0"/>
              <a:t> &lt;&lt; "The capacity of string is : " &lt;&lt; </a:t>
            </a:r>
            <a:r>
              <a:rPr lang="en-US" sz="2000" dirty="0" err="1"/>
              <a:t>str.capacity</a:t>
            </a:r>
            <a:r>
              <a:rPr lang="en-US" sz="2000" dirty="0"/>
              <a:t>() &lt;&lt; </a:t>
            </a:r>
            <a:r>
              <a:rPr lang="en-US" sz="2000" dirty="0" err="1"/>
              <a:t>endl</a:t>
            </a:r>
            <a:r>
              <a:rPr lang="en-US" sz="2000" dirty="0"/>
              <a:t>; </a:t>
            </a:r>
            <a:endParaRPr lang="en-US" sz="2000" dirty="0"/>
          </a:p>
          <a:p>
            <a:pPr marL="0" indent="0">
              <a:buNone/>
            </a:pPr>
            <a:endParaRPr lang="en-US" sz="2000" b="1" dirty="0"/>
          </a:p>
          <a:p>
            <a:pPr marL="0" indent="0">
              <a:buNone/>
            </a:pPr>
            <a:r>
              <a:rPr lang="en-US" sz="2000" b="1" dirty="0"/>
              <a:t>	// Displaying length of the string </a:t>
            </a:r>
            <a:endParaRPr lang="en-US" sz="2000" b="1" dirty="0"/>
          </a:p>
          <a:p>
            <a:pPr marL="0" indent="0">
              <a:buNone/>
            </a:pPr>
            <a:r>
              <a:rPr lang="en-US" sz="2000" dirty="0"/>
              <a:t>	</a:t>
            </a:r>
            <a:r>
              <a:rPr lang="en-US" sz="2000" dirty="0" err="1"/>
              <a:t>cout</a:t>
            </a:r>
            <a:r>
              <a:rPr lang="en-US" sz="2000" dirty="0"/>
              <a:t> &lt;&lt; "The length of the string is :" &lt;&lt; </a:t>
            </a:r>
            <a:r>
              <a:rPr lang="en-US" sz="2000" dirty="0" err="1"/>
              <a:t>str.length</a:t>
            </a:r>
            <a:r>
              <a:rPr lang="en-US" sz="2000" dirty="0"/>
              <a:t>() &lt;&lt; </a:t>
            </a:r>
            <a:r>
              <a:rPr lang="en-US" sz="2000" dirty="0" err="1"/>
              <a:t>endl</a:t>
            </a:r>
            <a:r>
              <a:rPr lang="en-US" sz="2000" dirty="0"/>
              <a:t>; </a:t>
            </a:r>
            <a:endParaRPr lang="en-US" sz="2000" dirty="0"/>
          </a:p>
          <a:p>
            <a:pPr marL="0" indent="0">
              <a:buNone/>
            </a:pPr>
            <a:endParaRPr lang="en-US" sz="2000" dirty="0"/>
          </a:p>
          <a:p>
            <a:pPr marL="0" indent="0">
              <a:buNone/>
            </a:pPr>
            <a:r>
              <a:rPr lang="en-US" sz="2000" b="1" dirty="0"/>
              <a:t>// Decreasing the capacity of string  // using </a:t>
            </a:r>
            <a:r>
              <a:rPr lang="en-US" sz="2000" b="1" dirty="0" err="1"/>
              <a:t>shrink_to_fit</a:t>
            </a:r>
            <a:r>
              <a:rPr lang="en-US" sz="2000" b="1" dirty="0"/>
              <a:t>() </a:t>
            </a:r>
            <a:endParaRPr lang="en-US" sz="2000" b="1" dirty="0"/>
          </a:p>
          <a:p>
            <a:pPr marL="0" indent="0">
              <a:buNone/>
            </a:pPr>
            <a:r>
              <a:rPr lang="en-US" sz="2000" dirty="0"/>
              <a:t>	</a:t>
            </a:r>
            <a:r>
              <a:rPr lang="en-US" sz="2000" dirty="0" err="1"/>
              <a:t>Str.shrink_to_fit</a:t>
            </a:r>
            <a:r>
              <a:rPr lang="en-US" sz="2000" dirty="0"/>
              <a:t>(); </a:t>
            </a:r>
            <a:endParaRPr lang="en-US" sz="2000" dirty="0"/>
          </a:p>
          <a:p>
            <a:pPr marL="0" indent="0">
              <a:buNone/>
            </a:pPr>
            <a:endParaRPr lang="en-US" sz="2000" dirty="0"/>
          </a:p>
          <a:p>
            <a:pPr marL="0" indent="0">
              <a:buNone/>
            </a:pPr>
            <a:r>
              <a:rPr lang="en-US" sz="2000" dirty="0"/>
              <a:t>	</a:t>
            </a:r>
            <a:r>
              <a:rPr lang="en-US" sz="2000" b="1" dirty="0"/>
              <a:t>// Displaying string </a:t>
            </a:r>
            <a:endParaRPr lang="en-US" sz="2000" b="1" dirty="0"/>
          </a:p>
          <a:p>
            <a:pPr marL="0" indent="0">
              <a:buNone/>
            </a:pPr>
            <a:r>
              <a:rPr lang="en-US" sz="2000" dirty="0"/>
              <a:t>	</a:t>
            </a:r>
            <a:r>
              <a:rPr lang="en-US" sz="2000" dirty="0" err="1"/>
              <a:t>cout</a:t>
            </a:r>
            <a:r>
              <a:rPr lang="en-US" sz="2000" dirty="0"/>
              <a:t> &lt;&lt; "The new capacity after shrinking is : "&lt;&lt; </a:t>
            </a:r>
            <a:r>
              <a:rPr lang="en-US" sz="2000" dirty="0" err="1"/>
              <a:t>str.capacity</a:t>
            </a:r>
            <a:r>
              <a:rPr lang="en-US" sz="2000" dirty="0"/>
              <a:t>() &lt;&lt; </a:t>
            </a:r>
            <a:r>
              <a:rPr lang="en-US" sz="2000" dirty="0" err="1"/>
              <a:t>endl</a:t>
            </a:r>
            <a:r>
              <a:rPr lang="en-US" sz="2000" dirty="0"/>
              <a:t>; </a:t>
            </a:r>
            <a:endParaRPr lang="en-US" sz="2000" dirty="0"/>
          </a:p>
          <a:p>
            <a:pPr marL="0" indent="0">
              <a:buNone/>
            </a:pPr>
            <a:r>
              <a:rPr lang="en-US" sz="2000" dirty="0"/>
              <a:t>	return 0; </a:t>
            </a:r>
            <a:endParaRPr lang="en-US" sz="2000" dirty="0"/>
          </a:p>
          <a:p>
            <a:pPr marL="0" indent="0">
              <a:buNone/>
            </a:pPr>
            <a:r>
              <a:rPr lang="en-US" sz="2000" dirty="0"/>
              <a:t>}</a:t>
            </a:r>
            <a:endParaRPr lang="en-US" sz="2000" dirty="0"/>
          </a:p>
        </p:txBody>
      </p:sp>
      <p:sp>
        <p:nvSpPr>
          <p:cNvPr id="6" name="TextBox 5"/>
          <p:cNvSpPr txBox="1"/>
          <p:nvPr/>
        </p:nvSpPr>
        <p:spPr>
          <a:xfrm>
            <a:off x="5334001" y="4680155"/>
            <a:ext cx="6695768" cy="2062103"/>
          </a:xfrm>
          <a:prstGeom prst="rect">
            <a:avLst/>
          </a:prstGeom>
          <a:noFill/>
        </p:spPr>
        <p:txBody>
          <a:bodyPr wrap="square" rtlCol="0">
            <a:spAutoFit/>
          </a:bodyPr>
          <a:lstStyle/>
          <a:p>
            <a:r>
              <a:rPr lang="en-US" sz="2800" b="1" dirty="0"/>
              <a:t>Output</a:t>
            </a:r>
            <a:endParaRPr lang="en-US" sz="2800" b="1" dirty="0"/>
          </a:p>
          <a:p>
            <a:r>
              <a:rPr lang="en-US" sz="2000" dirty="0"/>
              <a:t>The initial string is : </a:t>
            </a:r>
            <a:r>
              <a:rPr lang="en-US" sz="2000" dirty="0" err="1"/>
              <a:t>geeksforgeeks</a:t>
            </a:r>
            <a:r>
              <a:rPr lang="en-US" sz="2000" dirty="0"/>
              <a:t> is for geeks</a:t>
            </a:r>
            <a:endParaRPr lang="en-US" sz="2000" dirty="0"/>
          </a:p>
          <a:p>
            <a:r>
              <a:rPr lang="en-US" sz="2000" dirty="0"/>
              <a:t>The string after resize operation is : </a:t>
            </a:r>
            <a:r>
              <a:rPr lang="en-US" sz="2000" dirty="0" err="1"/>
              <a:t>geeksforgeeks</a:t>
            </a:r>
            <a:endParaRPr lang="en-US" sz="2000" dirty="0"/>
          </a:p>
          <a:p>
            <a:r>
              <a:rPr lang="en-US" sz="2000" dirty="0"/>
              <a:t>The capacity of string is : 26</a:t>
            </a:r>
            <a:endParaRPr lang="en-US" sz="2000" dirty="0"/>
          </a:p>
          <a:p>
            <a:r>
              <a:rPr lang="en-US" sz="2000" dirty="0"/>
              <a:t>The length of the string is :13</a:t>
            </a:r>
            <a:endParaRPr lang="en-US" sz="2000" dirty="0"/>
          </a:p>
          <a:p>
            <a:r>
              <a:rPr lang="en-US" sz="2000" dirty="0"/>
              <a:t>The new capacity after shrinking is : 13</a:t>
            </a:r>
            <a:endParaRPr lang="en-IN" sz="2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074013" cy="1032386"/>
          </a:xfrm>
        </p:spPr>
        <p:txBody>
          <a:bodyPr>
            <a:normAutofit/>
          </a:bodyPr>
          <a:lstStyle/>
          <a:p>
            <a:pPr algn="ctr"/>
            <a:r>
              <a:rPr lang="en-US" sz="4000" b="1" dirty="0"/>
              <a:t>DYNAMIC CONSTRUCTOR</a:t>
            </a:r>
            <a:endParaRPr lang="en-IN" sz="4000" b="1" dirty="0"/>
          </a:p>
        </p:txBody>
      </p:sp>
      <p:sp>
        <p:nvSpPr>
          <p:cNvPr id="3" name="Content Placeholder 2"/>
          <p:cNvSpPr>
            <a:spLocks noGrp="1"/>
          </p:cNvSpPr>
          <p:nvPr>
            <p:ph idx="1"/>
          </p:nvPr>
        </p:nvSpPr>
        <p:spPr>
          <a:xfrm>
            <a:off x="0" y="941239"/>
            <a:ext cx="12074012" cy="5916760"/>
          </a:xfrm>
        </p:spPr>
        <p:txBody>
          <a:bodyPr>
            <a:noAutofit/>
          </a:bodyPr>
          <a:lstStyle/>
          <a:p>
            <a:pPr marL="0" indent="0">
              <a:buNone/>
            </a:pPr>
            <a:r>
              <a:rPr lang="en-IN" sz="2400" dirty="0"/>
              <a:t>#include &lt;iostream&gt;</a:t>
            </a:r>
            <a:endParaRPr lang="en-IN" sz="2400" dirty="0"/>
          </a:p>
          <a:p>
            <a:pPr marL="0" indent="0">
              <a:buNone/>
            </a:pPr>
            <a:r>
              <a:rPr lang="en-IN" sz="2400" dirty="0"/>
              <a:t>using namespace std;</a:t>
            </a:r>
            <a:endParaRPr lang="en-IN" sz="2400" dirty="0"/>
          </a:p>
          <a:p>
            <a:pPr marL="0" indent="0">
              <a:buNone/>
            </a:pPr>
            <a:r>
              <a:rPr lang="en-IN" sz="2400" dirty="0"/>
              <a:t>class geeks {</a:t>
            </a:r>
            <a:endParaRPr lang="en-IN" sz="2400" dirty="0"/>
          </a:p>
          <a:p>
            <a:pPr marL="0" indent="0">
              <a:buNone/>
            </a:pPr>
            <a:r>
              <a:rPr lang="en-IN" sz="2400" dirty="0"/>
              <a:t>	</a:t>
            </a:r>
            <a:r>
              <a:rPr lang="en-IN" sz="2400" dirty="0" err="1"/>
              <a:t>const</a:t>
            </a:r>
            <a:r>
              <a:rPr lang="en-IN" sz="2400" dirty="0"/>
              <a:t> char* p;</a:t>
            </a:r>
            <a:endParaRPr lang="en-IN" sz="2400" dirty="0"/>
          </a:p>
          <a:p>
            <a:pPr marL="0" indent="0">
              <a:buNone/>
            </a:pPr>
            <a:r>
              <a:rPr lang="en-IN" sz="2400" dirty="0"/>
              <a:t>public:</a:t>
            </a:r>
            <a:endParaRPr lang="en-IN" sz="2400" dirty="0"/>
          </a:p>
          <a:p>
            <a:pPr marL="0" indent="0">
              <a:buNone/>
            </a:pPr>
            <a:r>
              <a:rPr lang="en-IN" sz="2400" dirty="0"/>
              <a:t>	// default constructor</a:t>
            </a:r>
            <a:endParaRPr lang="en-IN" sz="2400" dirty="0"/>
          </a:p>
          <a:p>
            <a:pPr marL="0" indent="0">
              <a:buNone/>
            </a:pPr>
            <a:r>
              <a:rPr lang="en-IN" sz="2400" dirty="0"/>
              <a:t>	geeks()</a:t>
            </a:r>
            <a:endParaRPr lang="en-IN" sz="2400" dirty="0"/>
          </a:p>
          <a:p>
            <a:pPr marL="0" indent="0">
              <a:buNone/>
            </a:pPr>
            <a:r>
              <a:rPr lang="en-IN" sz="2400" dirty="0"/>
              <a:t>	{</a:t>
            </a:r>
            <a:endParaRPr lang="en-IN" sz="2400" dirty="0"/>
          </a:p>
          <a:p>
            <a:pPr marL="0" indent="0">
              <a:buNone/>
            </a:pPr>
            <a:r>
              <a:rPr lang="en-IN" sz="2400" dirty="0"/>
              <a:t>	// allocating memory at run time</a:t>
            </a:r>
            <a:endParaRPr lang="en-IN" sz="2400" dirty="0"/>
          </a:p>
          <a:p>
            <a:pPr marL="0" indent="0">
              <a:buNone/>
            </a:pPr>
            <a:r>
              <a:rPr lang="en-IN" sz="2400" dirty="0"/>
              <a:t>		p = new char[6];</a:t>
            </a:r>
            <a:endParaRPr lang="en-IN" sz="2400" dirty="0"/>
          </a:p>
          <a:p>
            <a:pPr marL="0" indent="0">
              <a:buNone/>
            </a:pPr>
            <a:r>
              <a:rPr lang="en-IN" sz="2400" dirty="0"/>
              <a:t>		p = "geeks";</a:t>
            </a:r>
            <a:endParaRPr lang="en-IN" sz="2400" dirty="0"/>
          </a:p>
          <a:p>
            <a:pPr marL="0" indent="0">
              <a:buNone/>
            </a:pPr>
            <a:r>
              <a:rPr lang="en-IN" sz="2400" dirty="0"/>
              <a:t>	}	</a:t>
            </a:r>
            <a:endParaRPr lang="en-IN" sz="2400" dirty="0"/>
          </a:p>
          <a:p>
            <a:pPr marL="0" indent="0">
              <a:buNone/>
            </a:pPr>
            <a:endParaRPr lang="en-IN" sz="2400" dirty="0"/>
          </a:p>
          <a:p>
            <a:pPr marL="0" indent="0">
              <a:buNone/>
            </a:pPr>
            <a:endParaRPr lang="en-IN" sz="2400" dirty="0"/>
          </a:p>
        </p:txBody>
      </p:sp>
      <p:sp>
        <p:nvSpPr>
          <p:cNvPr id="4" name="TextBox 3"/>
          <p:cNvSpPr txBox="1"/>
          <p:nvPr/>
        </p:nvSpPr>
        <p:spPr>
          <a:xfrm>
            <a:off x="6803924" y="3519949"/>
            <a:ext cx="6066502" cy="3500284"/>
          </a:xfrm>
          <a:prstGeom prst="rect">
            <a:avLst/>
          </a:prstGeom>
          <a:noFill/>
        </p:spPr>
        <p:txBody>
          <a:bodyPr wrap="square" rtlCol="0">
            <a:spAutoFit/>
          </a:bodyPr>
          <a:lstStyle/>
          <a:p>
            <a:pPr marL="0" indent="0">
              <a:buNone/>
            </a:pPr>
            <a:r>
              <a:rPr lang="en-IN" sz="2400" dirty="0"/>
              <a:t>void display() { cout &lt;&lt; p &lt;&lt; </a:t>
            </a:r>
            <a:r>
              <a:rPr lang="en-IN" sz="2400" dirty="0" err="1"/>
              <a:t>endl</a:t>
            </a:r>
            <a:r>
              <a:rPr lang="en-IN" sz="2400" dirty="0"/>
              <a:t>; }</a:t>
            </a:r>
            <a:endParaRPr lang="en-IN" sz="2400" dirty="0"/>
          </a:p>
          <a:p>
            <a:pPr marL="0" indent="0">
              <a:buNone/>
            </a:pPr>
            <a:r>
              <a:rPr lang="en-IN" sz="2400" dirty="0"/>
              <a:t>};</a:t>
            </a:r>
            <a:endParaRPr lang="en-IN" sz="2400" dirty="0"/>
          </a:p>
          <a:p>
            <a:pPr marL="0" indent="0">
              <a:buNone/>
            </a:pPr>
            <a:endParaRPr lang="en-IN" sz="2400" dirty="0"/>
          </a:p>
          <a:p>
            <a:pPr marL="0" indent="0">
              <a:buNone/>
            </a:pPr>
            <a:r>
              <a:rPr lang="en-IN" sz="2400" dirty="0"/>
              <a:t>int main()</a:t>
            </a:r>
            <a:endParaRPr lang="en-IN" sz="2400" dirty="0"/>
          </a:p>
          <a:p>
            <a:pPr marL="0" indent="0">
              <a:buNone/>
            </a:pPr>
            <a:r>
              <a:rPr lang="en-IN" sz="2400" dirty="0"/>
              <a:t>{</a:t>
            </a:r>
            <a:endParaRPr lang="en-IN" sz="2400" dirty="0"/>
          </a:p>
          <a:p>
            <a:pPr marL="0" indent="0">
              <a:buNone/>
            </a:pPr>
            <a:r>
              <a:rPr lang="en-IN" sz="2400" dirty="0"/>
              <a:t>	geeks </a:t>
            </a:r>
            <a:r>
              <a:rPr lang="en-IN" sz="2400" dirty="0" err="1"/>
              <a:t>obj</a:t>
            </a:r>
            <a:r>
              <a:rPr lang="en-IN" sz="2400" dirty="0"/>
              <a:t>;</a:t>
            </a:r>
            <a:endParaRPr lang="en-IN" sz="2400" dirty="0"/>
          </a:p>
          <a:p>
            <a:pPr marL="0" indent="0">
              <a:buNone/>
            </a:pPr>
            <a:r>
              <a:rPr lang="en-IN" sz="2400" dirty="0"/>
              <a:t>	</a:t>
            </a:r>
            <a:r>
              <a:rPr lang="en-IN" sz="2400" dirty="0" err="1"/>
              <a:t>obj.display</a:t>
            </a:r>
            <a:r>
              <a:rPr lang="en-IN" sz="2400" dirty="0"/>
              <a:t>();</a:t>
            </a:r>
            <a:endParaRPr lang="en-IN" sz="2400" dirty="0"/>
          </a:p>
          <a:p>
            <a:pPr marL="0" indent="0">
              <a:buNone/>
            </a:pPr>
            <a:r>
              <a:rPr lang="en-IN" sz="2400" dirty="0"/>
              <a:t>}</a:t>
            </a:r>
            <a:endParaRPr lang="en-IN" sz="2400" dirty="0"/>
          </a:p>
          <a:p>
            <a:endParaRPr lang="en-IN" sz="2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 this we point data member of type char which is allocated memory dynamically by new operator and when we create dynamic memory within the constructor of class this is known as dynamic constructor.</a:t>
            </a:r>
            <a:endParaRPr lang="en-I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68593"/>
          </a:xfrm>
        </p:spPr>
        <p:txBody>
          <a:bodyPr>
            <a:normAutofit/>
          </a:bodyPr>
          <a:lstStyle/>
          <a:p>
            <a:r>
              <a:rPr lang="en-US" sz="3600" b="1" dirty="0"/>
              <a:t>Static data members</a:t>
            </a:r>
            <a:endParaRPr lang="en-IN" sz="3600" b="1" dirty="0"/>
          </a:p>
        </p:txBody>
      </p:sp>
      <p:sp>
        <p:nvSpPr>
          <p:cNvPr id="3" name="Content Placeholder 2"/>
          <p:cNvSpPr>
            <a:spLocks noGrp="1"/>
          </p:cNvSpPr>
          <p:nvPr>
            <p:ph idx="1"/>
          </p:nvPr>
        </p:nvSpPr>
        <p:spPr>
          <a:xfrm>
            <a:off x="0" y="943898"/>
            <a:ext cx="12103510" cy="5712542"/>
          </a:xfrm>
        </p:spPr>
        <p:txBody>
          <a:bodyPr>
            <a:normAutofit/>
          </a:bodyPr>
          <a:lstStyle/>
          <a:p>
            <a:r>
              <a:rPr lang="en-US" dirty="0"/>
              <a:t>Static data members are class members that are declared using static keywords. A static member has certain special characteristics which are as follows:</a:t>
            </a:r>
            <a:endParaRPr lang="en-US" dirty="0"/>
          </a:p>
          <a:p>
            <a:r>
              <a:rPr lang="en-US" dirty="0"/>
              <a:t>Only one copy of that member is created for the entire class and is shared by all the objects of that class, no matter how many objects are created.</a:t>
            </a:r>
            <a:endParaRPr lang="en-US" dirty="0"/>
          </a:p>
          <a:p>
            <a:r>
              <a:rPr lang="en-US" dirty="0"/>
              <a:t>It is initialized before any object of this class is created, even before the main starts.</a:t>
            </a:r>
            <a:endParaRPr lang="en-US" dirty="0"/>
          </a:p>
          <a:p>
            <a:r>
              <a:rPr lang="en-US" dirty="0"/>
              <a:t>It is visible only within the class, but its lifetime is the entire program.</a:t>
            </a:r>
            <a:endParaRPr lang="en-US" dirty="0"/>
          </a:p>
          <a:p>
            <a:r>
              <a:rPr lang="en-US" dirty="0"/>
              <a:t>syntax- :    static </a:t>
            </a:r>
            <a:r>
              <a:rPr lang="en-US" dirty="0" err="1"/>
              <a:t>data_type</a:t>
            </a:r>
            <a:r>
              <a:rPr lang="en-US" dirty="0"/>
              <a:t> </a:t>
            </a:r>
            <a:r>
              <a:rPr lang="en-US" dirty="0" err="1"/>
              <a:t>data_member_name</a:t>
            </a:r>
            <a:r>
              <a:rPr lang="en-US" dirty="0"/>
              <a:t>;</a:t>
            </a:r>
            <a:endParaRPr lang="en-I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489" y="167148"/>
            <a:ext cx="11916697" cy="6577781"/>
          </a:xfrm>
        </p:spPr>
        <p:txBody>
          <a:bodyPr numCol="2">
            <a:normAutofit fontScale="62500" lnSpcReduction="20000"/>
          </a:bodyPr>
          <a:lstStyle/>
          <a:p>
            <a:pPr marL="0" indent="0">
              <a:buNone/>
            </a:pPr>
            <a:r>
              <a:rPr lang="en-IN" sz="3300" dirty="0"/>
              <a:t>#include &lt;iostream&gt;</a:t>
            </a:r>
            <a:endParaRPr lang="en-IN" sz="3300" dirty="0"/>
          </a:p>
          <a:p>
            <a:pPr marL="0" indent="0">
              <a:buNone/>
            </a:pPr>
            <a:r>
              <a:rPr lang="en-IN" sz="3300" dirty="0"/>
              <a:t>using namespace std;</a:t>
            </a:r>
            <a:endParaRPr lang="en-IN" sz="3300" dirty="0"/>
          </a:p>
          <a:p>
            <a:pPr marL="0" indent="0">
              <a:buNone/>
            </a:pPr>
            <a:r>
              <a:rPr lang="en-IN" sz="3300" dirty="0"/>
              <a:t>class Employee</a:t>
            </a:r>
            <a:endParaRPr lang="en-IN" sz="3300" dirty="0"/>
          </a:p>
          <a:p>
            <a:pPr marL="0" indent="0">
              <a:buNone/>
            </a:pPr>
            <a:r>
              <a:rPr lang="en-IN" sz="3300" dirty="0"/>
              <a:t>{</a:t>
            </a:r>
            <a:endParaRPr lang="en-IN" sz="3300" dirty="0"/>
          </a:p>
          <a:p>
            <a:pPr marL="0" indent="0">
              <a:buNone/>
            </a:pPr>
            <a:r>
              <a:rPr lang="en-IN" sz="3300" dirty="0"/>
              <a:t>    int id;</a:t>
            </a:r>
            <a:endParaRPr lang="en-IN" sz="3300" dirty="0"/>
          </a:p>
          <a:p>
            <a:pPr marL="0" indent="0">
              <a:buNone/>
            </a:pPr>
            <a:r>
              <a:rPr lang="en-IN" sz="3300" dirty="0"/>
              <a:t>    static int count;</a:t>
            </a:r>
            <a:endParaRPr lang="en-IN" sz="3300" dirty="0"/>
          </a:p>
          <a:p>
            <a:pPr marL="0" indent="0">
              <a:buNone/>
            </a:pPr>
            <a:r>
              <a:rPr lang="en-IN" sz="3300" dirty="0"/>
              <a:t>public:</a:t>
            </a:r>
            <a:endParaRPr lang="en-IN" sz="3300" dirty="0"/>
          </a:p>
          <a:p>
            <a:pPr marL="0" indent="0">
              <a:buNone/>
            </a:pPr>
            <a:r>
              <a:rPr lang="en-IN" sz="3300" dirty="0"/>
              <a:t>    void </a:t>
            </a:r>
            <a:r>
              <a:rPr lang="en-IN" sz="3300" dirty="0" err="1"/>
              <a:t>setData</a:t>
            </a:r>
            <a:r>
              <a:rPr lang="en-IN" sz="3300" dirty="0"/>
              <a:t>(void)</a:t>
            </a:r>
            <a:endParaRPr lang="en-IN" sz="3300" dirty="0"/>
          </a:p>
          <a:p>
            <a:pPr marL="0" indent="0">
              <a:buNone/>
            </a:pPr>
            <a:r>
              <a:rPr lang="en-IN" sz="3300" dirty="0"/>
              <a:t>    {</a:t>
            </a:r>
            <a:endParaRPr lang="en-IN" sz="3300" dirty="0"/>
          </a:p>
          <a:p>
            <a:pPr marL="0" indent="0">
              <a:buNone/>
            </a:pPr>
            <a:r>
              <a:rPr lang="en-IN" sz="3300" dirty="0"/>
              <a:t>        cout &lt;&lt; "Enter the id" &lt;&lt; </a:t>
            </a:r>
            <a:r>
              <a:rPr lang="en-IN" sz="3300" dirty="0" err="1"/>
              <a:t>endl</a:t>
            </a:r>
            <a:r>
              <a:rPr lang="en-IN" sz="3300" dirty="0"/>
              <a:t>;</a:t>
            </a:r>
            <a:endParaRPr lang="en-IN" sz="3300" dirty="0"/>
          </a:p>
          <a:p>
            <a:pPr marL="0" indent="0">
              <a:buNone/>
            </a:pPr>
            <a:r>
              <a:rPr lang="en-IN" sz="3300" dirty="0"/>
              <a:t>        </a:t>
            </a:r>
            <a:r>
              <a:rPr lang="en-IN" sz="3300" dirty="0" err="1"/>
              <a:t>cin</a:t>
            </a:r>
            <a:r>
              <a:rPr lang="en-IN" sz="3300" dirty="0"/>
              <a:t> &gt;&gt; id;</a:t>
            </a:r>
            <a:endParaRPr lang="en-IN" sz="3300" dirty="0"/>
          </a:p>
          <a:p>
            <a:pPr marL="0" indent="0">
              <a:buNone/>
            </a:pPr>
            <a:r>
              <a:rPr lang="en-IN" sz="3300" dirty="0"/>
              <a:t>        count++;</a:t>
            </a:r>
            <a:endParaRPr lang="en-IN" sz="3300" dirty="0"/>
          </a:p>
          <a:p>
            <a:pPr marL="0" indent="0">
              <a:buNone/>
            </a:pPr>
            <a:r>
              <a:rPr lang="en-IN" sz="3300" dirty="0"/>
              <a:t>    }</a:t>
            </a:r>
            <a:endParaRPr lang="en-IN" sz="3300" dirty="0"/>
          </a:p>
          <a:p>
            <a:pPr marL="0" indent="0">
              <a:buNone/>
            </a:pPr>
            <a:r>
              <a:rPr lang="en-IN" sz="3300" dirty="0"/>
              <a:t>    void </a:t>
            </a:r>
            <a:r>
              <a:rPr lang="en-IN" sz="3300" dirty="0" err="1"/>
              <a:t>getData</a:t>
            </a:r>
            <a:r>
              <a:rPr lang="en-IN" sz="3300" dirty="0"/>
              <a:t>(void)</a:t>
            </a:r>
            <a:endParaRPr lang="en-IN" sz="3300" dirty="0"/>
          </a:p>
          <a:p>
            <a:pPr marL="0" indent="0">
              <a:buNone/>
            </a:pPr>
            <a:r>
              <a:rPr lang="en-IN" sz="3300" dirty="0"/>
              <a:t>    {</a:t>
            </a:r>
            <a:endParaRPr lang="en-IN" sz="3300" dirty="0"/>
          </a:p>
          <a:p>
            <a:pPr marL="0" indent="0">
              <a:buNone/>
            </a:pPr>
            <a:r>
              <a:rPr lang="en-IN" sz="3300" dirty="0"/>
              <a:t>        cout &lt;&lt; "The id of this employee is " &lt;&lt; id &lt;&lt; " and this is employee number " &lt;&lt; count &lt;&lt; </a:t>
            </a:r>
            <a:r>
              <a:rPr lang="en-IN" sz="3300" dirty="0" err="1"/>
              <a:t>endl</a:t>
            </a:r>
            <a:r>
              <a:rPr lang="en-IN" sz="3300" dirty="0"/>
              <a:t>;</a:t>
            </a:r>
            <a:endParaRPr lang="en-IN" sz="3300" dirty="0"/>
          </a:p>
          <a:p>
            <a:pPr marL="0" indent="0">
              <a:buNone/>
            </a:pPr>
            <a:r>
              <a:rPr lang="en-IN" sz="3300" dirty="0"/>
              <a:t>    }</a:t>
            </a:r>
            <a:endParaRPr lang="en-IN" sz="3300" dirty="0"/>
          </a:p>
          <a:p>
            <a:pPr marL="0" indent="0">
              <a:buNone/>
            </a:pPr>
            <a:r>
              <a:rPr lang="en-IN" sz="3300" dirty="0"/>
              <a:t>};		</a:t>
            </a:r>
            <a:endParaRPr lang="en-IN" sz="3300" dirty="0"/>
          </a:p>
          <a:p>
            <a:pPr marL="0" indent="0">
              <a:buNone/>
            </a:pPr>
            <a:r>
              <a:rPr lang="en-IN" sz="3300" b="1" dirty="0"/>
              <a:t>// Count is the static data member of class Employee</a:t>
            </a:r>
            <a:endParaRPr lang="en-IN" sz="3300" b="1" dirty="0"/>
          </a:p>
          <a:p>
            <a:pPr marL="0" indent="0">
              <a:buNone/>
            </a:pPr>
            <a:r>
              <a:rPr lang="en-IN" sz="3300" dirty="0"/>
              <a:t>int Employee::count; // Default value is 0</a:t>
            </a:r>
            <a:endParaRPr lang="en-IN" sz="3300" dirty="0"/>
          </a:p>
          <a:p>
            <a:pPr marL="0" indent="0">
              <a:buNone/>
            </a:pPr>
            <a:r>
              <a:rPr lang="en-IN" sz="3300" dirty="0"/>
              <a:t>int main()</a:t>
            </a:r>
            <a:endParaRPr lang="en-IN" sz="3300" dirty="0"/>
          </a:p>
          <a:p>
            <a:pPr marL="0" indent="0">
              <a:buNone/>
            </a:pPr>
            <a:r>
              <a:rPr lang="en-IN" sz="3300" dirty="0"/>
              <a:t>{</a:t>
            </a:r>
            <a:endParaRPr lang="en-IN" sz="3300" dirty="0"/>
          </a:p>
          <a:p>
            <a:pPr marL="0" indent="0">
              <a:buNone/>
            </a:pPr>
            <a:r>
              <a:rPr lang="en-IN" dirty="0"/>
              <a:t>    	</a:t>
            </a:r>
            <a:r>
              <a:rPr lang="en-IN" sz="3300" dirty="0"/>
              <a:t>Employee e1,e2, e3;</a:t>
            </a:r>
            <a:endParaRPr lang="en-IN" sz="3300" dirty="0"/>
          </a:p>
          <a:p>
            <a:pPr marL="0" indent="0">
              <a:buNone/>
            </a:pPr>
            <a:r>
              <a:rPr lang="en-IN" sz="3300" dirty="0"/>
              <a:t>    	// e1.id = 1;</a:t>
            </a:r>
            <a:endParaRPr lang="en-IN" sz="3300" dirty="0"/>
          </a:p>
          <a:p>
            <a:pPr marL="0" indent="0">
              <a:buNone/>
            </a:pPr>
            <a:r>
              <a:rPr lang="en-IN" sz="3300" dirty="0"/>
              <a:t>    </a:t>
            </a:r>
            <a:r>
              <a:rPr lang="en-IN" sz="3300" b="1" dirty="0"/>
              <a:t>// e2.count=1; // cannot do this as id and count are private</a:t>
            </a:r>
            <a:endParaRPr lang="en-IN" sz="3300" b="1" dirty="0"/>
          </a:p>
          <a:p>
            <a:pPr marL="0" indent="0">
              <a:buNone/>
            </a:pPr>
            <a:r>
              <a:rPr lang="en-IN" sz="3300" dirty="0"/>
              <a:t>	e1.setData();</a:t>
            </a:r>
            <a:endParaRPr lang="en-IN" sz="3300" dirty="0"/>
          </a:p>
          <a:p>
            <a:pPr marL="0" indent="0">
              <a:buNone/>
            </a:pPr>
            <a:r>
              <a:rPr lang="en-IN" sz="3300" dirty="0"/>
              <a:t>    	e1.getData</a:t>
            </a:r>
            <a:endParaRPr lang="en-IN" sz="3300" dirty="0"/>
          </a:p>
          <a:p>
            <a:pPr marL="0" indent="0">
              <a:buNone/>
            </a:pPr>
            <a:r>
              <a:rPr lang="en-IN" sz="3300" dirty="0"/>
              <a:t>	e2.setData();</a:t>
            </a:r>
            <a:endParaRPr lang="en-IN" sz="3300" dirty="0"/>
          </a:p>
          <a:p>
            <a:pPr marL="0" indent="0">
              <a:buNone/>
            </a:pPr>
            <a:r>
              <a:rPr lang="en-IN" sz="3300" dirty="0"/>
              <a:t>   	 e2.getData();</a:t>
            </a:r>
            <a:endParaRPr lang="en-IN" sz="3300" dirty="0"/>
          </a:p>
          <a:p>
            <a:pPr marL="0" indent="0">
              <a:buNone/>
            </a:pPr>
            <a:r>
              <a:rPr lang="en-IN" sz="3300" dirty="0"/>
              <a:t>    	e3.setData();</a:t>
            </a:r>
            <a:endParaRPr lang="en-IN" sz="3300" dirty="0"/>
          </a:p>
          <a:p>
            <a:pPr marL="0" indent="0">
              <a:buNone/>
            </a:pPr>
            <a:r>
              <a:rPr lang="en-IN" sz="3300" dirty="0"/>
              <a:t>   	 e3.getData();</a:t>
            </a:r>
            <a:endParaRPr lang="en-IN" sz="3300" dirty="0"/>
          </a:p>
          <a:p>
            <a:pPr marL="0" indent="0">
              <a:buNone/>
            </a:pPr>
            <a:r>
              <a:rPr lang="en-IN" sz="3300" dirty="0"/>
              <a:t>	return 0;</a:t>
            </a:r>
            <a:endParaRPr lang="en-IN" sz="3300" dirty="0"/>
          </a:p>
          <a:p>
            <a:pPr marL="0" indent="0">
              <a:buNone/>
            </a:pPr>
            <a:r>
              <a:rPr lang="en-IN" sz="3300" dirty="0"/>
              <a:t>	}</a:t>
            </a:r>
            <a:endParaRPr lang="en-IN" sz="3300" dirty="0"/>
          </a:p>
          <a:p>
            <a:pPr marL="0" indent="0">
              <a:buNone/>
            </a:pPr>
            <a:endParaRPr lang="en-I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155" y="245806"/>
            <a:ext cx="11739715" cy="6440129"/>
          </a:xfrm>
        </p:spPr>
        <p:txBody>
          <a:bodyPr numCol="2">
            <a:normAutofit fontScale="77500" lnSpcReduction="20000"/>
          </a:bodyPr>
          <a:lstStyle/>
          <a:p>
            <a:pPr marL="0" indent="0">
              <a:buNone/>
            </a:pPr>
            <a:r>
              <a:rPr lang="en-US" b="1" dirty="0">
                <a:solidFill>
                  <a:srgbClr val="FF0000"/>
                </a:solidFill>
              </a:rPr>
              <a:t>// C++ Program to demonstrate</a:t>
            </a:r>
            <a:endParaRPr lang="en-US" b="1" dirty="0">
              <a:solidFill>
                <a:srgbClr val="FF0000"/>
              </a:solidFill>
            </a:endParaRPr>
          </a:p>
          <a:p>
            <a:pPr marL="0" indent="0">
              <a:buNone/>
            </a:pPr>
            <a:r>
              <a:rPr lang="en-US" b="1" dirty="0">
                <a:solidFill>
                  <a:srgbClr val="FF0000"/>
                </a:solidFill>
              </a:rPr>
              <a:t>// Static member in a class</a:t>
            </a:r>
            <a:endParaRPr lang="en-US" b="1" dirty="0">
              <a:solidFill>
                <a:srgbClr val="FF0000"/>
              </a:solidFill>
            </a:endParaRPr>
          </a:p>
          <a:p>
            <a:pPr marL="0" indent="0">
              <a:buNone/>
            </a:pPr>
            <a:r>
              <a:rPr lang="en-US" dirty="0"/>
              <a:t>#include &lt;iostream&gt;</a:t>
            </a:r>
            <a:endParaRPr lang="en-US" dirty="0"/>
          </a:p>
          <a:p>
            <a:pPr marL="0" indent="0">
              <a:buNone/>
            </a:pPr>
            <a:r>
              <a:rPr lang="en-US" dirty="0"/>
              <a:t>using namespace std;</a:t>
            </a:r>
            <a:endParaRPr lang="en-US" dirty="0"/>
          </a:p>
          <a:p>
            <a:pPr marL="0" indent="0">
              <a:buNone/>
            </a:pPr>
            <a:endParaRPr lang="en-US" dirty="0"/>
          </a:p>
          <a:p>
            <a:pPr marL="0" indent="0">
              <a:buNone/>
            </a:pPr>
            <a:r>
              <a:rPr lang="en-US" dirty="0"/>
              <a:t>class Student {</a:t>
            </a:r>
            <a:endParaRPr lang="en-US" dirty="0"/>
          </a:p>
          <a:p>
            <a:pPr marL="0" indent="0">
              <a:buNone/>
            </a:pPr>
            <a:r>
              <a:rPr lang="en-US" dirty="0"/>
              <a:t>public:</a:t>
            </a:r>
            <a:endParaRPr lang="en-US" dirty="0"/>
          </a:p>
          <a:p>
            <a:pPr marL="0" indent="0">
              <a:buNone/>
            </a:pPr>
            <a:r>
              <a:rPr lang="en-US" dirty="0"/>
              <a:t>	</a:t>
            </a:r>
            <a:r>
              <a:rPr lang="en-US" b="1" dirty="0"/>
              <a:t>// static member</a:t>
            </a:r>
            <a:endParaRPr lang="en-US" b="1" dirty="0"/>
          </a:p>
          <a:p>
            <a:pPr marL="0" indent="0">
              <a:buNone/>
            </a:pPr>
            <a:r>
              <a:rPr lang="en-US" dirty="0"/>
              <a:t>	static int total;</a:t>
            </a:r>
            <a:endParaRPr lang="en-US" dirty="0"/>
          </a:p>
          <a:p>
            <a:pPr marL="0" indent="0">
              <a:buNone/>
            </a:pPr>
            <a:endParaRPr lang="en-US" dirty="0"/>
          </a:p>
          <a:p>
            <a:pPr marL="0" indent="0">
              <a:buNone/>
            </a:pPr>
            <a:r>
              <a:rPr lang="en-US" dirty="0"/>
              <a:t>	</a:t>
            </a:r>
            <a:r>
              <a:rPr lang="en-US" b="1" dirty="0"/>
              <a:t>// Constructor called</a:t>
            </a:r>
            <a:endParaRPr lang="en-US" b="1" dirty="0"/>
          </a:p>
          <a:p>
            <a:pPr marL="0" indent="0">
              <a:buNone/>
            </a:pPr>
            <a:r>
              <a:rPr lang="en-US" dirty="0"/>
              <a:t>	Student() { total += 1; }</a:t>
            </a:r>
            <a:endParaRPr lang="en-US" dirty="0"/>
          </a:p>
          <a:p>
            <a:pPr marL="0" indent="0">
              <a:buNone/>
            </a:pPr>
            <a:r>
              <a:rPr lang="en-US" dirty="0"/>
              <a:t>};</a:t>
            </a:r>
            <a:endParaRPr lang="en-US" dirty="0"/>
          </a:p>
          <a:p>
            <a:pPr marL="0" indent="0">
              <a:buNone/>
            </a:pPr>
            <a:endParaRPr lang="en-US" dirty="0"/>
          </a:p>
          <a:p>
            <a:pPr marL="0" indent="0">
              <a:buNone/>
            </a:pPr>
            <a:r>
              <a:rPr lang="en-US" dirty="0"/>
              <a:t>int Student::total = 0;</a:t>
            </a:r>
            <a:endParaRPr lang="en-US" dirty="0"/>
          </a:p>
          <a:p>
            <a:pPr marL="0" indent="0">
              <a:buNone/>
            </a:pPr>
            <a:endParaRPr lang="en-US" dirty="0"/>
          </a:p>
          <a:p>
            <a:pPr marL="0" indent="0">
              <a:buNone/>
            </a:pPr>
            <a:r>
              <a:rPr lang="en-US" dirty="0"/>
              <a:t>int main()</a:t>
            </a:r>
            <a:endParaRPr lang="en-US" dirty="0"/>
          </a:p>
          <a:p>
            <a:pPr marL="0" indent="0">
              <a:buNone/>
            </a:pPr>
            <a:r>
              <a:rPr lang="en-US" dirty="0"/>
              <a:t>{</a:t>
            </a:r>
            <a:endParaRPr lang="en-US" dirty="0"/>
          </a:p>
          <a:p>
            <a:pPr marL="0" indent="0">
              <a:buNone/>
            </a:pPr>
            <a:r>
              <a:rPr lang="en-US" dirty="0"/>
              <a:t>	</a:t>
            </a:r>
            <a:r>
              <a:rPr lang="en-US" b="1" dirty="0"/>
              <a:t>// Student 1 declared</a:t>
            </a:r>
            <a:endParaRPr lang="en-US" b="1" dirty="0"/>
          </a:p>
          <a:p>
            <a:pPr marL="0" indent="0">
              <a:buNone/>
            </a:pPr>
            <a:r>
              <a:rPr lang="en-US" dirty="0"/>
              <a:t>	Student s1;</a:t>
            </a:r>
            <a:endParaRPr lang="en-US" dirty="0"/>
          </a:p>
          <a:p>
            <a:pPr marL="0" indent="0">
              <a:buNone/>
            </a:pPr>
            <a:r>
              <a:rPr lang="en-US" dirty="0"/>
              <a:t>	</a:t>
            </a:r>
            <a:r>
              <a:rPr lang="en-US" dirty="0" err="1"/>
              <a:t>cout</a:t>
            </a:r>
            <a:r>
              <a:rPr lang="en-US" dirty="0"/>
              <a:t> &lt;&lt; "Number of students:" &lt;&lt; s1.total &lt;&lt; </a:t>
            </a:r>
            <a:r>
              <a:rPr lang="en-US" dirty="0" err="1"/>
              <a:t>endl</a:t>
            </a:r>
            <a:r>
              <a:rPr lang="en-US" dirty="0"/>
              <a:t>;</a:t>
            </a:r>
            <a:endParaRPr lang="en-US" dirty="0"/>
          </a:p>
          <a:p>
            <a:pPr marL="0" indent="0">
              <a:buNone/>
            </a:pPr>
            <a:endParaRPr lang="en-US" dirty="0"/>
          </a:p>
          <a:p>
            <a:pPr marL="0" indent="0">
              <a:buNone/>
            </a:pPr>
            <a:r>
              <a:rPr lang="en-US" dirty="0"/>
              <a:t>	</a:t>
            </a:r>
            <a:r>
              <a:rPr lang="en-US" b="1" dirty="0"/>
              <a:t>// Student 2 declared</a:t>
            </a:r>
            <a:endParaRPr lang="en-US" b="1" dirty="0"/>
          </a:p>
          <a:p>
            <a:pPr marL="0" indent="0">
              <a:buNone/>
            </a:pPr>
            <a:r>
              <a:rPr lang="en-US" dirty="0"/>
              <a:t>	Student s2;</a:t>
            </a:r>
            <a:endParaRPr lang="en-US" dirty="0"/>
          </a:p>
          <a:p>
            <a:pPr marL="0" indent="0">
              <a:buNone/>
            </a:pPr>
            <a:r>
              <a:rPr lang="en-US" dirty="0"/>
              <a:t>	</a:t>
            </a:r>
            <a:r>
              <a:rPr lang="en-US" dirty="0" err="1"/>
              <a:t>cout</a:t>
            </a:r>
            <a:r>
              <a:rPr lang="en-US" dirty="0"/>
              <a:t> &lt;&lt; "Number of students:" &lt;&lt; s2.total &lt;&lt; </a:t>
            </a:r>
            <a:r>
              <a:rPr lang="en-US" dirty="0" err="1"/>
              <a:t>endl</a:t>
            </a:r>
            <a:r>
              <a:rPr lang="en-US" dirty="0"/>
              <a:t>;</a:t>
            </a:r>
            <a:endParaRPr lang="en-US" dirty="0"/>
          </a:p>
          <a:p>
            <a:pPr marL="0" indent="0">
              <a:buNone/>
            </a:pPr>
            <a:endParaRPr lang="en-US" dirty="0"/>
          </a:p>
          <a:p>
            <a:pPr marL="0" indent="0">
              <a:buNone/>
            </a:pPr>
            <a:r>
              <a:rPr lang="en-US" dirty="0"/>
              <a:t>	</a:t>
            </a:r>
            <a:r>
              <a:rPr lang="en-US" b="1" dirty="0"/>
              <a:t>// Student 3 declared</a:t>
            </a:r>
            <a:endParaRPr lang="en-US" b="1" dirty="0"/>
          </a:p>
          <a:p>
            <a:pPr marL="0" indent="0">
              <a:buNone/>
            </a:pPr>
            <a:r>
              <a:rPr lang="en-US" dirty="0"/>
              <a:t>	Student s3;</a:t>
            </a:r>
            <a:endParaRPr lang="en-US" dirty="0"/>
          </a:p>
          <a:p>
            <a:pPr marL="0" indent="0">
              <a:buNone/>
            </a:pPr>
            <a:r>
              <a:rPr lang="en-US" dirty="0"/>
              <a:t>	</a:t>
            </a:r>
            <a:r>
              <a:rPr lang="en-US" dirty="0" err="1"/>
              <a:t>cout</a:t>
            </a:r>
            <a:r>
              <a:rPr lang="en-US" dirty="0"/>
              <a:t> &lt;&lt; "Number of students:" &lt;&lt; s3.total &lt;&lt; </a:t>
            </a:r>
            <a:r>
              <a:rPr lang="en-US" dirty="0" err="1"/>
              <a:t>endl</a:t>
            </a:r>
            <a:r>
              <a:rPr lang="en-US" dirty="0"/>
              <a:t>;</a:t>
            </a:r>
            <a:endParaRPr lang="en-US" dirty="0"/>
          </a:p>
          <a:p>
            <a:pPr marL="0" indent="0">
              <a:buNone/>
            </a:pPr>
            <a:r>
              <a:rPr lang="en-US" dirty="0"/>
              <a:t>	return 0;</a:t>
            </a:r>
            <a:endParaRPr lang="en-US" dirty="0"/>
          </a:p>
          <a:p>
            <a:pPr marL="0" indent="0">
              <a:buNone/>
            </a:pPr>
            <a:r>
              <a:rPr lang="en-US" dirty="0"/>
              <a:t>}</a:t>
            </a:r>
            <a:endParaRPr lang="en-US" dirty="0"/>
          </a:p>
          <a:p>
            <a:pPr marL="0" indent="0">
              <a:buNone/>
            </a:pPr>
            <a:endParaRPr lang="en-I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626"/>
            <a:ext cx="10515600" cy="5803337"/>
          </a:xfrm>
        </p:spPr>
        <p:txBody>
          <a:bodyPr>
            <a:normAutofit/>
          </a:bodyPr>
          <a:lstStyle/>
          <a:p>
            <a:pPr marL="3200400" lvl="7" indent="0" algn="ctr">
              <a:buNone/>
            </a:pPr>
            <a:endParaRPr lang="en-IN" sz="4400" b="1" dirty="0"/>
          </a:p>
          <a:p>
            <a:pPr marL="3200400" lvl="7" indent="0" algn="ctr">
              <a:buNone/>
            </a:pPr>
            <a:endParaRPr lang="en-IN" sz="4400" b="1" dirty="0"/>
          </a:p>
          <a:p>
            <a:pPr marL="3200400" lvl="7" indent="0">
              <a:buNone/>
            </a:pPr>
            <a:r>
              <a:rPr lang="en-IN" sz="4400" b="1" dirty="0"/>
              <a:t>Static member function</a:t>
            </a:r>
            <a:endParaRPr lang="en-IN" sz="4400" b="1"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numCol="2">
            <a:normAutofit fontScale="77500" lnSpcReduction="20000"/>
          </a:bodyPr>
          <a:lstStyle/>
          <a:p>
            <a:pPr marL="0" indent="0">
              <a:buNone/>
            </a:pPr>
            <a:r>
              <a:rPr lang="en-US" dirty="0"/>
              <a:t>#include &lt;iostream&gt; 	</a:t>
            </a:r>
            <a:endParaRPr lang="en-US" dirty="0"/>
          </a:p>
          <a:p>
            <a:pPr marL="0" indent="0">
              <a:buNone/>
            </a:pPr>
            <a:r>
              <a:rPr lang="en-US" dirty="0"/>
              <a:t>using namespace std; 	</a:t>
            </a:r>
            <a:endParaRPr lang="en-US" dirty="0"/>
          </a:p>
          <a:p>
            <a:pPr marL="0" indent="0">
              <a:buNone/>
            </a:pPr>
            <a:r>
              <a:rPr lang="en-US" dirty="0"/>
              <a:t>class Box </a:t>
            </a:r>
            <a:endParaRPr lang="en-US" dirty="0"/>
          </a:p>
          <a:p>
            <a:pPr marL="0" indent="0">
              <a:buNone/>
            </a:pPr>
            <a:r>
              <a:rPr lang="en-US" dirty="0"/>
              <a:t>{ 	private: </a:t>
            </a:r>
            <a:endParaRPr lang="en-US" dirty="0"/>
          </a:p>
          <a:p>
            <a:pPr marL="0" indent="0">
              <a:buNone/>
            </a:pPr>
            <a:r>
              <a:rPr lang="en-US" dirty="0"/>
              <a:t>	static int length; </a:t>
            </a:r>
            <a:endParaRPr lang="en-US" dirty="0"/>
          </a:p>
          <a:p>
            <a:pPr marL="0" indent="0">
              <a:buNone/>
            </a:pPr>
            <a:r>
              <a:rPr lang="en-US" dirty="0"/>
              <a:t>	static int breadth; 	</a:t>
            </a:r>
            <a:endParaRPr lang="en-US" dirty="0"/>
          </a:p>
          <a:p>
            <a:pPr marL="0" indent="0">
              <a:buNone/>
            </a:pPr>
            <a:r>
              <a:rPr lang="en-US" dirty="0"/>
              <a:t>	static int height; </a:t>
            </a:r>
            <a:endParaRPr lang="en-US" dirty="0"/>
          </a:p>
          <a:p>
            <a:pPr marL="0" indent="0">
              <a:buNone/>
            </a:pPr>
            <a:r>
              <a:rPr lang="en-US" dirty="0"/>
              <a:t>	public:</a:t>
            </a:r>
            <a:endParaRPr lang="en-US" dirty="0"/>
          </a:p>
          <a:p>
            <a:pPr marL="0" indent="0">
              <a:buNone/>
            </a:pPr>
            <a:r>
              <a:rPr lang="en-US" dirty="0"/>
              <a:t>	static void print() </a:t>
            </a:r>
            <a:endParaRPr lang="en-US" dirty="0"/>
          </a:p>
          <a:p>
            <a:pPr marL="0" indent="0">
              <a:buNone/>
            </a:pPr>
            <a:r>
              <a:rPr lang="en-US" dirty="0"/>
              <a:t>	{ </a:t>
            </a:r>
            <a:endParaRPr lang="en-US" dirty="0"/>
          </a:p>
          <a:p>
            <a:pPr marL="0" indent="0">
              <a:buNone/>
            </a:pPr>
            <a:r>
              <a:rPr lang="en-US" dirty="0" err="1"/>
              <a:t>cout</a:t>
            </a:r>
            <a:r>
              <a:rPr lang="en-US" dirty="0"/>
              <a:t> &lt;&lt; "The value of the length is: " &lt;&lt; length &lt;&lt; </a:t>
            </a:r>
            <a:r>
              <a:rPr lang="en-US" dirty="0" err="1"/>
              <a:t>endl</a:t>
            </a:r>
            <a:r>
              <a:rPr lang="en-US" dirty="0"/>
              <a:t>; </a:t>
            </a:r>
            <a:endParaRPr lang="en-US" dirty="0"/>
          </a:p>
          <a:p>
            <a:pPr marL="0" indent="0">
              <a:buNone/>
            </a:pPr>
            <a:r>
              <a:rPr lang="en-US" dirty="0" err="1"/>
              <a:t>cout</a:t>
            </a:r>
            <a:r>
              <a:rPr lang="en-US" dirty="0"/>
              <a:t> &lt;&lt; "The value of the breadth is: " &lt;&lt; breadth &lt;&lt; </a:t>
            </a:r>
            <a:r>
              <a:rPr lang="en-US" dirty="0" err="1"/>
              <a:t>endl</a:t>
            </a:r>
            <a:r>
              <a:rPr lang="en-US" dirty="0"/>
              <a:t>; </a:t>
            </a:r>
            <a:endParaRPr lang="en-US" dirty="0"/>
          </a:p>
          <a:p>
            <a:pPr marL="0" indent="0">
              <a:buNone/>
            </a:pPr>
            <a:r>
              <a:rPr lang="en-US" dirty="0" err="1"/>
              <a:t>cout</a:t>
            </a:r>
            <a:r>
              <a:rPr lang="en-US" dirty="0"/>
              <a:t> &lt;&lt; "The value of the height is: " &lt;&lt; height &lt;&lt; </a:t>
            </a:r>
            <a:r>
              <a:rPr lang="en-US" dirty="0" err="1"/>
              <a:t>endl</a:t>
            </a:r>
            <a:r>
              <a:rPr lang="en-US" dirty="0"/>
              <a:t>; </a:t>
            </a:r>
            <a:endParaRPr lang="en-US" dirty="0"/>
          </a:p>
          <a:p>
            <a:pPr marL="0" indent="0">
              <a:buNone/>
            </a:pPr>
            <a:r>
              <a:rPr lang="en-US" dirty="0"/>
              <a:t>	}</a:t>
            </a:r>
            <a:endParaRPr lang="en-US" dirty="0"/>
          </a:p>
          <a:p>
            <a:pPr marL="0" indent="0">
              <a:buNone/>
            </a:pPr>
            <a:r>
              <a:rPr lang="en-US" dirty="0"/>
              <a:t>}; </a:t>
            </a:r>
            <a:endParaRPr lang="en-US" dirty="0"/>
          </a:p>
          <a:p>
            <a:pPr marL="0" indent="0">
              <a:buNone/>
            </a:pPr>
            <a:r>
              <a:rPr lang="en-US" dirty="0"/>
              <a:t>int Box :: length = 10; </a:t>
            </a:r>
            <a:endParaRPr lang="en-US" dirty="0"/>
          </a:p>
          <a:p>
            <a:pPr marL="0" indent="0">
              <a:buNone/>
            </a:pPr>
            <a:r>
              <a:rPr lang="en-US" dirty="0"/>
              <a:t>	int Box :: breadth = 20; </a:t>
            </a:r>
            <a:endParaRPr lang="en-US" dirty="0"/>
          </a:p>
          <a:p>
            <a:pPr marL="0" indent="0">
              <a:buNone/>
            </a:pPr>
            <a:r>
              <a:rPr lang="en-US" dirty="0"/>
              <a:t>	int Box :: height = 30; </a:t>
            </a:r>
            <a:endParaRPr lang="en-US" dirty="0"/>
          </a:p>
          <a:p>
            <a:pPr marL="0" indent="0">
              <a:buNone/>
            </a:pPr>
            <a:endParaRPr lang="en-US" dirty="0"/>
          </a:p>
          <a:p>
            <a:pPr marL="0" indent="0">
              <a:buNone/>
            </a:pPr>
            <a:r>
              <a:rPr lang="en-US" dirty="0"/>
              <a:t>	// Driver Code</a:t>
            </a:r>
            <a:endParaRPr lang="en-US" dirty="0"/>
          </a:p>
          <a:p>
            <a:pPr marL="0" indent="0">
              <a:buNone/>
            </a:pPr>
            <a:endParaRPr lang="en-US" dirty="0"/>
          </a:p>
          <a:p>
            <a:pPr marL="0" indent="0">
              <a:buNone/>
            </a:pPr>
            <a:r>
              <a:rPr lang="en-US" dirty="0"/>
              <a:t>	int main() </a:t>
            </a:r>
            <a:endParaRPr lang="en-US" dirty="0"/>
          </a:p>
          <a:p>
            <a:pPr marL="0" indent="0">
              <a:buNone/>
            </a:pPr>
            <a:r>
              <a:rPr lang="en-US" dirty="0"/>
              <a:t>	{</a:t>
            </a:r>
            <a:endParaRPr lang="en-US" dirty="0"/>
          </a:p>
          <a:p>
            <a:pPr marL="0" indent="0">
              <a:buNone/>
            </a:pPr>
            <a:r>
              <a:rPr lang="en-US" dirty="0"/>
              <a:t>	</a:t>
            </a:r>
            <a:endParaRPr lang="en-US" dirty="0"/>
          </a:p>
          <a:p>
            <a:pPr marL="0" indent="0">
              <a:buNone/>
            </a:pPr>
            <a:r>
              <a:rPr lang="en-US" dirty="0"/>
              <a:t>		Box b; </a:t>
            </a:r>
            <a:endParaRPr lang="en-US" dirty="0"/>
          </a:p>
          <a:p>
            <a:pPr marL="0" indent="0">
              <a:buNone/>
            </a:pPr>
            <a:r>
              <a:rPr lang="en-US" dirty="0"/>
              <a:t>	</a:t>
            </a:r>
            <a:endParaRPr lang="en-US" dirty="0"/>
          </a:p>
          <a:p>
            <a:pPr marL="0" indent="0">
              <a:buNone/>
            </a:pPr>
            <a:r>
              <a:rPr lang="en-US" dirty="0"/>
              <a:t>		</a:t>
            </a:r>
            <a:r>
              <a:rPr lang="en-US" dirty="0" err="1"/>
              <a:t>cout</a:t>
            </a:r>
            <a:r>
              <a:rPr lang="en-US" dirty="0"/>
              <a:t> &lt;&lt; "Static member function is c	</a:t>
            </a:r>
            <a:r>
              <a:rPr lang="en-US" dirty="0" err="1"/>
              <a:t>alled</a:t>
            </a:r>
            <a:r>
              <a:rPr lang="en-US" dirty="0"/>
              <a:t> through Object name: \n" &lt;&lt; </a:t>
            </a:r>
            <a:r>
              <a:rPr lang="en-US" dirty="0" err="1"/>
              <a:t>endl</a:t>
            </a:r>
            <a:r>
              <a:rPr lang="en-US" dirty="0"/>
              <a:t>; </a:t>
            </a:r>
            <a:endParaRPr lang="en-US" dirty="0"/>
          </a:p>
          <a:p>
            <a:pPr marL="0" indent="0">
              <a:buNone/>
            </a:pPr>
            <a:r>
              <a:rPr lang="en-US" dirty="0"/>
              <a:t>		</a:t>
            </a:r>
            <a:r>
              <a:rPr lang="en-US" dirty="0" err="1"/>
              <a:t>b.print</a:t>
            </a:r>
            <a:r>
              <a:rPr lang="en-US" dirty="0"/>
              <a:t>(); </a:t>
            </a:r>
            <a:endParaRPr lang="en-US" dirty="0"/>
          </a:p>
          <a:p>
            <a:pPr marL="0" indent="0">
              <a:buNone/>
            </a:pPr>
            <a:r>
              <a:rPr lang="en-US" dirty="0"/>
              <a:t>	</a:t>
            </a:r>
            <a:endParaRPr lang="en-US" dirty="0"/>
          </a:p>
          <a:p>
            <a:pPr marL="0" indent="0">
              <a:buNone/>
            </a:pPr>
            <a:r>
              <a:rPr lang="en-US" dirty="0"/>
              <a:t>		</a:t>
            </a:r>
            <a:r>
              <a:rPr lang="en-US" dirty="0" err="1"/>
              <a:t>cout</a:t>
            </a:r>
            <a:r>
              <a:rPr lang="en-US" dirty="0"/>
              <a:t> &lt;&lt; "\</a:t>
            </a:r>
            <a:r>
              <a:rPr lang="en-US" dirty="0" err="1"/>
              <a:t>nStatic</a:t>
            </a:r>
            <a:r>
              <a:rPr lang="en-US" dirty="0"/>
              <a:t> member function 	is called through Class name: \n" &lt;&lt; </a:t>
            </a:r>
            <a:r>
              <a:rPr lang="en-US" dirty="0" err="1"/>
              <a:t>endl</a:t>
            </a:r>
            <a:r>
              <a:rPr lang="en-US" dirty="0"/>
              <a:t>; </a:t>
            </a:r>
            <a:endParaRPr lang="en-US" dirty="0"/>
          </a:p>
          <a:p>
            <a:pPr marL="0" indent="0">
              <a:buNone/>
            </a:pPr>
            <a:r>
              <a:rPr lang="en-US" dirty="0"/>
              <a:t>		Box::print(); </a:t>
            </a:r>
            <a:endParaRPr lang="en-US" dirty="0"/>
          </a:p>
          <a:p>
            <a:pPr marL="0" indent="0">
              <a:buNone/>
            </a:pPr>
            <a:r>
              <a:rPr lang="en-US" dirty="0"/>
              <a:t>	</a:t>
            </a:r>
            <a:endParaRPr lang="en-US" dirty="0"/>
          </a:p>
          <a:p>
            <a:pPr marL="0" indent="0">
              <a:buNone/>
            </a:pPr>
            <a:r>
              <a:rPr lang="en-US" dirty="0"/>
              <a:t>		return 0; </a:t>
            </a:r>
            <a:endParaRPr lang="en-US" dirty="0"/>
          </a:p>
          <a:p>
            <a:pPr marL="0" indent="0">
              <a:buNone/>
            </a:pPr>
            <a:r>
              <a:rPr lang="en-US" dirty="0"/>
              <a:t>	}</a:t>
            </a:r>
            <a:endParaRPr lang="en-US" dirty="0"/>
          </a:p>
          <a:p>
            <a:endParaRPr lang="en-IN" dirty="0"/>
          </a:p>
        </p:txBody>
      </p:sp>
      <p:cxnSp>
        <p:nvCxnSpPr>
          <p:cNvPr id="5" name="Straight Connector 4"/>
          <p:cNvCxnSpPr/>
          <p:nvPr/>
        </p:nvCxnSpPr>
        <p:spPr>
          <a:xfrm>
            <a:off x="6459794" y="0"/>
            <a:ext cx="0" cy="6858000"/>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1999" cy="6858000"/>
          </a:xfrm>
        </p:spPr>
        <p:txBody>
          <a:bodyPr>
            <a:normAutofit/>
          </a:bodyPr>
          <a:lstStyle/>
          <a:p>
            <a:pPr marL="0" indent="0" algn="ctr">
              <a:buNone/>
            </a:pPr>
            <a:r>
              <a:rPr lang="en-US" sz="3600" b="1" u="sng" dirty="0"/>
              <a:t>Output:</a:t>
            </a:r>
            <a:endParaRPr lang="en-US" sz="3600" b="1" u="sng" dirty="0"/>
          </a:p>
          <a:p>
            <a:pPr marL="0" indent="0">
              <a:buNone/>
            </a:pPr>
            <a:r>
              <a:rPr lang="en-US" dirty="0"/>
              <a:t>Static member function is called through Object name: </a:t>
            </a:r>
            <a:endParaRPr lang="en-US" dirty="0"/>
          </a:p>
          <a:p>
            <a:endParaRPr lang="en-US" dirty="0"/>
          </a:p>
          <a:p>
            <a:r>
              <a:rPr lang="en-US" dirty="0"/>
              <a:t>The value of the length is: 10</a:t>
            </a:r>
            <a:endParaRPr lang="en-US" dirty="0"/>
          </a:p>
          <a:p>
            <a:r>
              <a:rPr lang="en-US" dirty="0"/>
              <a:t>The value of the breadth is: 20</a:t>
            </a:r>
            <a:endParaRPr lang="en-US" dirty="0"/>
          </a:p>
          <a:p>
            <a:r>
              <a:rPr lang="en-US" dirty="0"/>
              <a:t>The value of the height is: 30</a:t>
            </a:r>
            <a:endParaRPr lang="en-US" dirty="0"/>
          </a:p>
          <a:p>
            <a:endParaRPr lang="en-US" dirty="0"/>
          </a:p>
          <a:p>
            <a:pPr marL="0" indent="0">
              <a:buNone/>
            </a:pPr>
            <a:r>
              <a:rPr lang="en-US" dirty="0"/>
              <a:t>Static member function is called through Class name: </a:t>
            </a:r>
            <a:endParaRPr lang="en-US" dirty="0"/>
          </a:p>
          <a:p>
            <a:endParaRPr lang="en-US" dirty="0"/>
          </a:p>
          <a:p>
            <a:r>
              <a:rPr lang="en-US" dirty="0"/>
              <a:t>The value of the length is: 10</a:t>
            </a:r>
            <a:endParaRPr lang="en-US" dirty="0"/>
          </a:p>
          <a:p>
            <a:r>
              <a:rPr lang="en-US" dirty="0"/>
              <a:t>The value of the breadth is: 20</a:t>
            </a:r>
            <a:endParaRPr lang="en-US" dirty="0"/>
          </a:p>
          <a:p>
            <a:r>
              <a:rPr lang="en-US" dirty="0"/>
              <a:t>The value of the height is: 30</a:t>
            </a:r>
            <a:endParaRPr lang="en-I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806" y="1"/>
            <a:ext cx="11749547" cy="904568"/>
          </a:xfrm>
        </p:spPr>
        <p:txBody>
          <a:bodyPr>
            <a:normAutofit fontScale="90000"/>
          </a:bodyPr>
          <a:lstStyle/>
          <a:p>
            <a:pPr algn="ctr"/>
            <a:br>
              <a:rPr lang="en-US" dirty="0"/>
            </a:br>
            <a:r>
              <a:rPr lang="en-US" sz="4000" b="1" dirty="0">
                <a:latin typeface="+mn-lt"/>
              </a:rPr>
              <a:t>WAP to find prime numbers between 20-50</a:t>
            </a:r>
            <a:br>
              <a:rPr lang="en-US" sz="4000" b="1" dirty="0"/>
            </a:br>
            <a:endParaRPr lang="en-IN" b="1" dirty="0"/>
          </a:p>
        </p:txBody>
      </p:sp>
      <p:sp>
        <p:nvSpPr>
          <p:cNvPr id="3" name="Content Placeholder 2"/>
          <p:cNvSpPr>
            <a:spLocks noGrp="1"/>
          </p:cNvSpPr>
          <p:nvPr>
            <p:ph idx="1"/>
          </p:nvPr>
        </p:nvSpPr>
        <p:spPr>
          <a:xfrm>
            <a:off x="-1" y="1248697"/>
            <a:ext cx="11995355" cy="5512620"/>
          </a:xfrm>
        </p:spPr>
        <p:txBody>
          <a:bodyPr>
            <a:normAutofit lnSpcReduction="10000"/>
          </a:bodyPr>
          <a:lstStyle/>
          <a:p>
            <a:pPr marL="0" indent="0">
              <a:buNone/>
            </a:pPr>
            <a:r>
              <a:rPr lang="en-IN" sz="2400" dirty="0"/>
              <a:t>#include &lt;iostream&gt;</a:t>
            </a:r>
            <a:endParaRPr lang="en-IN" sz="2400" dirty="0"/>
          </a:p>
          <a:p>
            <a:pPr marL="0" indent="0">
              <a:buNone/>
            </a:pPr>
            <a:r>
              <a:rPr lang="en-IN" sz="2400" dirty="0"/>
              <a:t>using namespace std;</a:t>
            </a:r>
            <a:endParaRPr lang="en-IN" sz="2400" dirty="0"/>
          </a:p>
          <a:p>
            <a:pPr marL="0" indent="0">
              <a:buNone/>
            </a:pPr>
            <a:r>
              <a:rPr lang="en-IN" sz="2400" dirty="0"/>
              <a:t>bool </a:t>
            </a:r>
            <a:r>
              <a:rPr lang="en-IN" sz="2400" dirty="0" err="1"/>
              <a:t>isPrime</a:t>
            </a:r>
            <a:r>
              <a:rPr lang="en-IN" sz="2400" dirty="0"/>
              <a:t>(int </a:t>
            </a:r>
            <a:r>
              <a:rPr lang="en-IN" sz="2400" dirty="0" err="1"/>
              <a:t>num</a:t>
            </a:r>
            <a:r>
              <a:rPr lang="en-IN" sz="2400" dirty="0"/>
              <a:t>) {</a:t>
            </a:r>
            <a:endParaRPr lang="en-IN" sz="2400" dirty="0"/>
          </a:p>
          <a:p>
            <a:pPr marL="0" indent="0">
              <a:buNone/>
            </a:pPr>
            <a:r>
              <a:rPr lang="en-IN" sz="2400" dirty="0"/>
              <a:t>    if (</a:t>
            </a:r>
            <a:r>
              <a:rPr lang="en-IN" sz="2400" dirty="0" err="1"/>
              <a:t>num</a:t>
            </a:r>
            <a:r>
              <a:rPr lang="en-IN" sz="2400" dirty="0"/>
              <a:t> &lt;= 1) {</a:t>
            </a:r>
            <a:endParaRPr lang="en-IN" sz="2400" dirty="0"/>
          </a:p>
          <a:p>
            <a:pPr marL="0" indent="0">
              <a:buNone/>
            </a:pPr>
            <a:r>
              <a:rPr lang="en-IN" sz="2400" dirty="0"/>
              <a:t>        return false;</a:t>
            </a:r>
            <a:endParaRPr lang="en-IN" sz="2400" dirty="0"/>
          </a:p>
          <a:p>
            <a:pPr marL="0" indent="0">
              <a:buNone/>
            </a:pPr>
            <a:r>
              <a:rPr lang="en-IN" sz="2400" dirty="0"/>
              <a:t>    }</a:t>
            </a:r>
            <a:endParaRPr lang="en-IN" sz="2400" dirty="0"/>
          </a:p>
          <a:p>
            <a:pPr marL="0" indent="0">
              <a:buNone/>
            </a:pPr>
            <a:r>
              <a:rPr lang="en-IN" sz="2400" dirty="0"/>
              <a:t>    for (int </a:t>
            </a:r>
            <a:r>
              <a:rPr lang="en-IN" sz="2400" dirty="0" err="1"/>
              <a:t>i</a:t>
            </a:r>
            <a:r>
              <a:rPr lang="en-IN" sz="2400" dirty="0"/>
              <a:t> = 2; </a:t>
            </a:r>
            <a:r>
              <a:rPr lang="en-IN" sz="2400" dirty="0" err="1"/>
              <a:t>i</a:t>
            </a:r>
            <a:r>
              <a:rPr lang="en-IN" sz="2400" dirty="0"/>
              <a:t> &lt;= </a:t>
            </a:r>
            <a:r>
              <a:rPr lang="en-IN" sz="2400" dirty="0" err="1"/>
              <a:t>num</a:t>
            </a:r>
            <a:r>
              <a:rPr lang="en-IN" sz="2400" dirty="0"/>
              <a:t> / 2; ++</a:t>
            </a:r>
            <a:r>
              <a:rPr lang="en-IN" sz="2400" dirty="0" err="1"/>
              <a:t>i</a:t>
            </a:r>
            <a:r>
              <a:rPr lang="en-IN" sz="2400" dirty="0"/>
              <a:t>) {</a:t>
            </a:r>
            <a:endParaRPr lang="en-IN" sz="2400" dirty="0"/>
          </a:p>
          <a:p>
            <a:pPr marL="0" indent="0">
              <a:buNone/>
            </a:pPr>
            <a:r>
              <a:rPr lang="en-IN" sz="2400" dirty="0"/>
              <a:t>        if (</a:t>
            </a:r>
            <a:r>
              <a:rPr lang="en-IN" sz="2400" dirty="0" err="1"/>
              <a:t>num</a:t>
            </a:r>
            <a:r>
              <a:rPr lang="en-IN" sz="2400" dirty="0"/>
              <a:t> % </a:t>
            </a:r>
            <a:r>
              <a:rPr lang="en-IN" sz="2400" dirty="0" err="1"/>
              <a:t>i</a:t>
            </a:r>
            <a:r>
              <a:rPr lang="en-IN" sz="2400" dirty="0"/>
              <a:t> == 0) {</a:t>
            </a:r>
            <a:endParaRPr lang="en-IN" sz="2400" dirty="0"/>
          </a:p>
          <a:p>
            <a:pPr marL="0" indent="0">
              <a:buNone/>
            </a:pPr>
            <a:r>
              <a:rPr lang="en-IN" sz="2400" dirty="0"/>
              <a:t>            return false;</a:t>
            </a:r>
            <a:endParaRPr lang="en-IN" sz="2400" dirty="0"/>
          </a:p>
          <a:p>
            <a:pPr marL="0" indent="0">
              <a:buNone/>
            </a:pPr>
            <a:r>
              <a:rPr lang="en-IN" sz="2400" dirty="0"/>
              <a:t>        }</a:t>
            </a:r>
            <a:endParaRPr lang="en-IN" sz="2400" dirty="0"/>
          </a:p>
          <a:p>
            <a:pPr marL="0" indent="0">
              <a:buNone/>
            </a:pPr>
            <a:r>
              <a:rPr lang="en-IN" sz="2400" dirty="0"/>
              <a:t>    }</a:t>
            </a:r>
            <a:endParaRPr lang="en-IN" sz="2400" dirty="0"/>
          </a:p>
          <a:p>
            <a:pPr marL="0" indent="0">
              <a:buNone/>
            </a:pPr>
            <a:r>
              <a:rPr lang="en-IN" sz="2400" dirty="0"/>
              <a:t>    return true;</a:t>
            </a:r>
            <a:endParaRPr lang="en-IN" sz="2400" dirty="0"/>
          </a:p>
          <a:p>
            <a:pPr marL="0" indent="0">
              <a:buNone/>
            </a:pPr>
            <a:r>
              <a:rPr lang="en-IN" sz="2400" dirty="0"/>
              <a:t>}</a:t>
            </a:r>
            <a:endParaRPr lang="en-IN" sz="2400" dirty="0"/>
          </a:p>
          <a:p>
            <a:pPr marL="0" indent="0">
              <a:buNone/>
            </a:pPr>
            <a:endParaRPr lang="en-IN" sz="1000" dirty="0"/>
          </a:p>
        </p:txBody>
      </p:sp>
      <p:sp>
        <p:nvSpPr>
          <p:cNvPr id="4" name="TextBox 3"/>
          <p:cNvSpPr txBox="1"/>
          <p:nvPr/>
        </p:nvSpPr>
        <p:spPr>
          <a:xfrm>
            <a:off x="6685936" y="2418736"/>
            <a:ext cx="4975123" cy="4154984"/>
          </a:xfrm>
          <a:prstGeom prst="rect">
            <a:avLst/>
          </a:prstGeom>
          <a:noFill/>
        </p:spPr>
        <p:txBody>
          <a:bodyPr wrap="square" rtlCol="0">
            <a:spAutoFit/>
          </a:bodyPr>
          <a:lstStyle/>
          <a:p>
            <a:r>
              <a:rPr lang="en-US" sz="2400" dirty="0"/>
              <a:t>int main() {</a:t>
            </a:r>
            <a:endParaRPr lang="en-US" sz="2400" dirty="0"/>
          </a:p>
          <a:p>
            <a:r>
              <a:rPr lang="en-US" sz="2400" dirty="0"/>
              <a:t>    </a:t>
            </a:r>
            <a:r>
              <a:rPr lang="en-US" sz="2400" dirty="0" err="1"/>
              <a:t>cout</a:t>
            </a:r>
            <a:r>
              <a:rPr lang="en-US" sz="2400" dirty="0"/>
              <a:t> &lt;&lt; "Prime numbers between 50 and 100 are:" &lt;&lt; </a:t>
            </a:r>
            <a:r>
              <a:rPr lang="en-US" sz="2400" dirty="0" err="1"/>
              <a:t>endl</a:t>
            </a:r>
            <a:r>
              <a:rPr lang="en-US" sz="2400" dirty="0"/>
              <a:t>;</a:t>
            </a:r>
            <a:endParaRPr lang="en-US" sz="2400" dirty="0"/>
          </a:p>
          <a:p>
            <a:r>
              <a:rPr lang="en-US" sz="2400" dirty="0"/>
              <a:t>    for (int </a:t>
            </a:r>
            <a:r>
              <a:rPr lang="en-US" sz="2400" dirty="0" err="1"/>
              <a:t>i</a:t>
            </a:r>
            <a:r>
              <a:rPr lang="en-US" sz="2400" dirty="0"/>
              <a:t> = 20; </a:t>
            </a:r>
            <a:r>
              <a:rPr lang="en-US" sz="2400" dirty="0" err="1"/>
              <a:t>i</a:t>
            </a:r>
            <a:r>
              <a:rPr lang="en-US" sz="2400" dirty="0"/>
              <a:t> &lt;= 50; ++</a:t>
            </a:r>
            <a:r>
              <a:rPr lang="en-US" sz="2400" dirty="0" err="1"/>
              <a:t>i</a:t>
            </a:r>
            <a:r>
              <a:rPr lang="en-US" sz="2400" dirty="0"/>
              <a:t>) {</a:t>
            </a:r>
            <a:endParaRPr lang="en-US" sz="2400" dirty="0"/>
          </a:p>
          <a:p>
            <a:r>
              <a:rPr lang="en-US" sz="2400" dirty="0"/>
              <a:t>        if (</a:t>
            </a:r>
            <a:r>
              <a:rPr lang="en-US" sz="2400" dirty="0" err="1"/>
              <a:t>isPrime</a:t>
            </a:r>
            <a:r>
              <a:rPr lang="en-US" sz="2400" dirty="0"/>
              <a:t>(</a:t>
            </a:r>
            <a:r>
              <a:rPr lang="en-US" sz="2400" dirty="0" err="1"/>
              <a:t>i</a:t>
            </a:r>
            <a:r>
              <a:rPr lang="en-US" sz="2400" dirty="0"/>
              <a:t>)) {</a:t>
            </a:r>
            <a:endParaRPr lang="en-US" sz="2400" dirty="0"/>
          </a:p>
          <a:p>
            <a:r>
              <a:rPr lang="en-US" sz="2400" dirty="0"/>
              <a:t>            </a:t>
            </a:r>
            <a:r>
              <a:rPr lang="en-US" sz="2400" dirty="0" err="1"/>
              <a:t>cout</a:t>
            </a:r>
            <a:r>
              <a:rPr lang="en-US" sz="2400" dirty="0"/>
              <a:t> &lt;&lt; </a:t>
            </a:r>
            <a:r>
              <a:rPr lang="en-US" sz="2400" dirty="0" err="1"/>
              <a:t>i</a:t>
            </a:r>
            <a:r>
              <a:rPr lang="en-US" sz="2400" dirty="0"/>
              <a:t> &lt;&lt; " ";</a:t>
            </a:r>
            <a:endParaRPr lang="en-US" sz="2400" dirty="0"/>
          </a:p>
          <a:p>
            <a:r>
              <a:rPr lang="en-US" sz="2400" dirty="0"/>
              <a:t>        }</a:t>
            </a:r>
            <a:endParaRPr lang="en-US" sz="2400" dirty="0"/>
          </a:p>
          <a:p>
            <a:r>
              <a:rPr lang="en-US" sz="2400" dirty="0"/>
              <a:t>    }</a:t>
            </a:r>
            <a:endParaRPr lang="en-US" sz="2400" dirty="0"/>
          </a:p>
          <a:p>
            <a:r>
              <a:rPr lang="en-US" sz="2400" dirty="0"/>
              <a:t>    </a:t>
            </a:r>
            <a:r>
              <a:rPr lang="en-US" sz="2400" dirty="0" err="1"/>
              <a:t>cout</a:t>
            </a:r>
            <a:r>
              <a:rPr lang="en-US" sz="2400" dirty="0"/>
              <a:t> &lt;&lt; </a:t>
            </a:r>
            <a:r>
              <a:rPr lang="en-US" sz="2400" dirty="0" err="1"/>
              <a:t>endl</a:t>
            </a:r>
            <a:r>
              <a:rPr lang="en-US" sz="2400" dirty="0"/>
              <a:t>;</a:t>
            </a:r>
            <a:endParaRPr lang="en-US" sz="2400" dirty="0"/>
          </a:p>
          <a:p>
            <a:r>
              <a:rPr lang="en-US" sz="2400" dirty="0"/>
              <a:t>    return 0;</a:t>
            </a:r>
            <a:endParaRPr lang="en-US" sz="2400" dirty="0"/>
          </a:p>
          <a:p>
            <a:r>
              <a:rPr lang="en-US" sz="2400" dirty="0"/>
              <a:t>}</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483" y="88490"/>
            <a:ext cx="11759381" cy="6558116"/>
          </a:xfrm>
        </p:spPr>
        <p:txBody>
          <a:bodyPr>
            <a:normAutofit fontScale="92500" lnSpcReduction="10000"/>
          </a:bodyPr>
          <a:lstStyle/>
          <a:p>
            <a:pPr marL="0" indent="0">
              <a:buNone/>
            </a:pPr>
            <a:r>
              <a:rPr lang="en-US" b="0" dirty="0">
                <a:effectLst/>
              </a:rPr>
              <a:t>#include&lt;iostream&gt;</a:t>
            </a:r>
            <a:endParaRPr lang="en-US" b="0" dirty="0">
              <a:effectLst/>
            </a:endParaRPr>
          </a:p>
          <a:p>
            <a:pPr marL="0" indent="0">
              <a:buNone/>
            </a:pPr>
            <a:r>
              <a:rPr lang="en-US" b="0" dirty="0">
                <a:effectLst/>
              </a:rPr>
              <a:t>using namespace std;</a:t>
            </a:r>
            <a:endParaRPr lang="en-US" b="0" dirty="0">
              <a:effectLst/>
            </a:endParaRPr>
          </a:p>
          <a:p>
            <a:pPr marL="0" indent="0">
              <a:buNone/>
            </a:pPr>
            <a:r>
              <a:rPr lang="en-US" b="0" dirty="0">
                <a:effectLst/>
              </a:rPr>
              <a:t>int main()</a:t>
            </a:r>
            <a:endParaRPr lang="en-US" b="0" dirty="0">
              <a:effectLst/>
            </a:endParaRPr>
          </a:p>
          <a:p>
            <a:pPr marL="0" indent="0">
              <a:buNone/>
            </a:pPr>
            <a:r>
              <a:rPr lang="en-US" b="0" dirty="0">
                <a:effectLst/>
              </a:rPr>
              <a:t>{</a:t>
            </a:r>
            <a:endParaRPr lang="en-US" b="0" dirty="0">
              <a:effectLst/>
            </a:endParaRPr>
          </a:p>
          <a:p>
            <a:pPr marL="0" indent="0">
              <a:buNone/>
            </a:pPr>
            <a:r>
              <a:rPr lang="en-US" b="0" dirty="0">
                <a:effectLst/>
              </a:rPr>
              <a:t>int *</a:t>
            </a:r>
            <a:r>
              <a:rPr lang="en-US" b="0" dirty="0" err="1">
                <a:effectLst/>
              </a:rPr>
              <a:t>arr</a:t>
            </a:r>
            <a:r>
              <a:rPr lang="en-US" b="0" dirty="0">
                <a:effectLst/>
              </a:rPr>
              <a:t>; int size;</a:t>
            </a:r>
            <a:endParaRPr lang="en-US" b="0" dirty="0">
              <a:effectLst/>
            </a:endParaRPr>
          </a:p>
          <a:p>
            <a:pPr marL="0" indent="0">
              <a:buNone/>
            </a:pPr>
            <a:r>
              <a:rPr lang="en-US" b="0" dirty="0">
                <a:effectLst/>
              </a:rPr>
              <a:t>cout&lt;&lt; "enter the size of the integer array:" ;</a:t>
            </a:r>
            <a:endParaRPr lang="en-US" b="0" dirty="0">
              <a:effectLst/>
            </a:endParaRPr>
          </a:p>
          <a:p>
            <a:pPr marL="0" indent="0">
              <a:buNone/>
            </a:pPr>
            <a:r>
              <a:rPr lang="en-US" b="0" dirty="0" err="1">
                <a:effectLst/>
              </a:rPr>
              <a:t>cin</a:t>
            </a:r>
            <a:r>
              <a:rPr lang="en-US" b="0" dirty="0">
                <a:effectLst/>
              </a:rPr>
              <a:t>&gt;&gt; size ;</a:t>
            </a:r>
            <a:endParaRPr lang="en-US" b="0" dirty="0">
              <a:effectLst/>
            </a:endParaRPr>
          </a:p>
          <a:p>
            <a:pPr marL="0" indent="0">
              <a:buNone/>
            </a:pPr>
            <a:r>
              <a:rPr lang="en-US" b="0" dirty="0">
                <a:effectLst/>
              </a:rPr>
              <a:t>cout&lt;&lt; "the size of integer array is: " &lt;&lt;size ;</a:t>
            </a:r>
            <a:endParaRPr lang="en-US" b="0" dirty="0">
              <a:effectLst/>
            </a:endParaRPr>
          </a:p>
          <a:p>
            <a:pPr marL="0" indent="0">
              <a:buNone/>
            </a:pPr>
            <a:r>
              <a:rPr lang="en-US" b="0" dirty="0" err="1">
                <a:effectLst/>
              </a:rPr>
              <a:t>arr</a:t>
            </a:r>
            <a:r>
              <a:rPr lang="en-US" b="0" dirty="0">
                <a:effectLst/>
              </a:rPr>
              <a:t> = </a:t>
            </a:r>
            <a:r>
              <a:rPr lang="en-US" b="0" dirty="0">
                <a:effectLst/>
                <a:highlight>
                  <a:srgbClr val="FFFF00"/>
                </a:highlight>
              </a:rPr>
              <a:t>new int[size];</a:t>
            </a:r>
            <a:endParaRPr lang="en-US" b="0" dirty="0">
              <a:effectLst/>
              <a:highlight>
                <a:srgbClr val="FFFF00"/>
              </a:highlight>
            </a:endParaRPr>
          </a:p>
          <a:p>
            <a:pPr marL="0" indent="0">
              <a:buNone/>
            </a:pPr>
            <a:r>
              <a:rPr lang="en-US" b="0" dirty="0">
                <a:effectLst/>
              </a:rPr>
              <a:t>cout&lt;&lt;"dynamic allocation is done" ;</a:t>
            </a:r>
            <a:endParaRPr lang="en-US" b="0" dirty="0">
              <a:effectLst/>
            </a:endParaRPr>
          </a:p>
          <a:p>
            <a:pPr marL="0" indent="0">
              <a:buNone/>
            </a:pPr>
            <a:r>
              <a:rPr lang="en-US" b="0" dirty="0">
                <a:effectLst/>
              </a:rPr>
              <a:t>return 0;</a:t>
            </a:r>
            <a:endParaRPr lang="en-US" b="0" dirty="0">
              <a:effectLst/>
            </a:endParaRPr>
          </a:p>
          <a:p>
            <a:pPr marL="0" indent="0">
              <a:buNone/>
            </a:pPr>
            <a:r>
              <a:rPr lang="en-US" b="0" dirty="0">
                <a:effectLst/>
              </a:rPr>
              <a:t>}</a:t>
            </a:r>
            <a:endParaRPr lang="en-US" b="0" dirty="0">
              <a:effectLst/>
            </a:endParaRPr>
          </a:p>
          <a:p>
            <a:pPr marL="0" indent="0">
              <a:buNone/>
            </a:pPr>
            <a:br>
              <a:rPr lang="en-US" b="0" dirty="0">
                <a:effectLst/>
              </a:rPr>
            </a:br>
            <a:endParaRPr lang="en-US" b="0" dirty="0">
              <a:effectLst/>
            </a:endParaRPr>
          </a:p>
          <a:p>
            <a:pPr marL="0" indent="0">
              <a:buNone/>
            </a:pPr>
            <a:endParaRPr lang="en-US" dirty="0"/>
          </a:p>
        </p:txBody>
      </p:sp>
      <p:sp>
        <p:nvSpPr>
          <p:cNvPr id="4" name="TextBox 3"/>
          <p:cNvSpPr txBox="1"/>
          <p:nvPr/>
        </p:nvSpPr>
        <p:spPr>
          <a:xfrm>
            <a:off x="973394" y="6135328"/>
            <a:ext cx="10933470" cy="461665"/>
          </a:xfrm>
          <a:prstGeom prst="rect">
            <a:avLst/>
          </a:prstGeom>
          <a:noFill/>
        </p:spPr>
        <p:txBody>
          <a:bodyPr wrap="square" rtlCol="0">
            <a:spAutoFit/>
          </a:bodyPr>
          <a:lstStyle/>
          <a:p>
            <a:r>
              <a:rPr lang="en-US" sz="2400" b="1" dirty="0">
                <a:solidFill>
                  <a:srgbClr val="FF0000"/>
                </a:solidFill>
              </a:rPr>
              <a:t>Note: If sufficient memory is not present to allocate, new returns a null pointer</a:t>
            </a:r>
            <a:endParaRPr lang="en-IN" sz="2400" b="1" dirty="0">
              <a:solidFill>
                <a:srgbClr val="FF0000"/>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16076"/>
          </a:xfrm>
        </p:spPr>
        <p:txBody>
          <a:bodyPr>
            <a:normAutofit/>
          </a:bodyPr>
          <a:lstStyle/>
          <a:p>
            <a:pPr algn="ctr"/>
            <a:r>
              <a:rPr lang="en-US" sz="4000" b="1" dirty="0"/>
              <a:t>Explicit type casting</a:t>
            </a:r>
            <a:endParaRPr lang="en-IN" sz="4000" b="1" dirty="0"/>
          </a:p>
        </p:txBody>
      </p:sp>
      <p:sp>
        <p:nvSpPr>
          <p:cNvPr id="3" name="Content Placeholder 2"/>
          <p:cNvSpPr>
            <a:spLocks noGrp="1"/>
          </p:cNvSpPr>
          <p:nvPr>
            <p:ph idx="1"/>
          </p:nvPr>
        </p:nvSpPr>
        <p:spPr>
          <a:xfrm>
            <a:off x="1" y="816078"/>
            <a:ext cx="12074012" cy="5889522"/>
          </a:xfrm>
        </p:spPr>
        <p:txBody>
          <a:bodyPr>
            <a:normAutofit/>
          </a:bodyPr>
          <a:lstStyle/>
          <a:p>
            <a:pPr marL="0" indent="0">
              <a:buNone/>
            </a:pPr>
            <a:r>
              <a:rPr lang="en-US" dirty="0"/>
              <a:t>#include &lt;iostream&gt; </a:t>
            </a:r>
            <a:endParaRPr lang="en-US" dirty="0"/>
          </a:p>
          <a:p>
            <a:pPr marL="0" indent="0">
              <a:buNone/>
            </a:pPr>
            <a:r>
              <a:rPr lang="en-US" dirty="0"/>
              <a:t>using namespace std; </a:t>
            </a:r>
            <a:endParaRPr lang="en-US" dirty="0"/>
          </a:p>
          <a:p>
            <a:pPr marL="0" indent="0">
              <a:buNone/>
            </a:pPr>
            <a:r>
              <a:rPr lang="en-US" dirty="0"/>
              <a:t>int main() </a:t>
            </a:r>
            <a:endParaRPr lang="en-US" dirty="0"/>
          </a:p>
          <a:p>
            <a:pPr marL="0" indent="0">
              <a:buNone/>
            </a:pPr>
            <a:r>
              <a:rPr lang="en-US" dirty="0"/>
              <a:t>{ </a:t>
            </a:r>
            <a:endParaRPr lang="en-US" dirty="0"/>
          </a:p>
          <a:p>
            <a:pPr marL="0" indent="0">
              <a:buNone/>
            </a:pPr>
            <a:r>
              <a:rPr lang="en-US" dirty="0"/>
              <a:t>	double x = 1.2; </a:t>
            </a:r>
            <a:endParaRPr lang="en-US" dirty="0"/>
          </a:p>
          <a:p>
            <a:pPr marL="0" indent="0">
              <a:buNone/>
            </a:pPr>
            <a:r>
              <a:rPr lang="en-US" dirty="0"/>
              <a:t>	</a:t>
            </a:r>
            <a:r>
              <a:rPr lang="en-US" b="1" dirty="0"/>
              <a:t>// Explicit conversion from double to int </a:t>
            </a:r>
            <a:endParaRPr lang="en-US" b="1" dirty="0"/>
          </a:p>
          <a:p>
            <a:pPr marL="0" indent="0">
              <a:buNone/>
            </a:pPr>
            <a:r>
              <a:rPr lang="en-US" dirty="0"/>
              <a:t>	int sum = (int)x + 1; </a:t>
            </a:r>
            <a:endParaRPr lang="en-US" dirty="0"/>
          </a:p>
          <a:p>
            <a:pPr marL="0" indent="0">
              <a:buNone/>
            </a:pPr>
            <a:r>
              <a:rPr lang="en-US" dirty="0"/>
              <a:t>	</a:t>
            </a:r>
            <a:r>
              <a:rPr lang="en-US" dirty="0" err="1"/>
              <a:t>cout</a:t>
            </a:r>
            <a:r>
              <a:rPr lang="en-US" dirty="0"/>
              <a:t> &lt;&lt; "Sum = " &lt;&lt; sum; </a:t>
            </a:r>
            <a:endParaRPr lang="en-US" dirty="0"/>
          </a:p>
          <a:p>
            <a:pPr marL="0" indent="0">
              <a:buNone/>
            </a:pPr>
            <a:r>
              <a:rPr lang="en-US" dirty="0"/>
              <a:t>	return 0; </a:t>
            </a:r>
            <a:endParaRPr lang="en-US" dirty="0"/>
          </a:p>
          <a:p>
            <a:pPr marL="0" indent="0">
              <a:buNone/>
            </a:pPr>
            <a:r>
              <a:rPr lang="en-US" dirty="0"/>
              <a:t>} </a:t>
            </a:r>
            <a:endParaRPr lang="en-US" dirty="0"/>
          </a:p>
          <a:p>
            <a:endParaRPr lang="en-I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03510" cy="609599"/>
          </a:xfrm>
        </p:spPr>
        <p:txBody>
          <a:bodyPr>
            <a:normAutofit/>
          </a:bodyPr>
          <a:lstStyle/>
          <a:p>
            <a:pPr algn="ctr"/>
            <a:r>
              <a:rPr lang="en-US" sz="3600" b="1" dirty="0">
                <a:latin typeface="+mn-lt"/>
              </a:rPr>
              <a:t>Implicit type casting done by compiler itself</a:t>
            </a:r>
            <a:endParaRPr lang="en-IN" sz="3600" b="1" dirty="0">
              <a:latin typeface="+mn-lt"/>
            </a:endParaRPr>
          </a:p>
        </p:txBody>
      </p:sp>
      <p:sp>
        <p:nvSpPr>
          <p:cNvPr id="3" name="Content Placeholder 2"/>
          <p:cNvSpPr>
            <a:spLocks noGrp="1"/>
          </p:cNvSpPr>
          <p:nvPr>
            <p:ph idx="1"/>
          </p:nvPr>
        </p:nvSpPr>
        <p:spPr>
          <a:xfrm>
            <a:off x="113070" y="1243781"/>
            <a:ext cx="11965859" cy="5614218"/>
          </a:xfrm>
        </p:spPr>
        <p:txBody>
          <a:bodyPr>
            <a:noAutofit/>
          </a:bodyPr>
          <a:lstStyle/>
          <a:p>
            <a:pPr marL="0" indent="0">
              <a:buNone/>
            </a:pPr>
            <a:r>
              <a:rPr lang="en-IN" sz="2400" dirty="0"/>
              <a:t>#include &lt;iostream&gt; </a:t>
            </a:r>
            <a:endParaRPr lang="en-IN" sz="2400" dirty="0"/>
          </a:p>
          <a:p>
            <a:pPr marL="0" indent="0">
              <a:buNone/>
            </a:pPr>
            <a:r>
              <a:rPr lang="en-IN" sz="2400" dirty="0"/>
              <a:t>using namespace std; </a:t>
            </a:r>
            <a:endParaRPr lang="en-IN" sz="2400" dirty="0"/>
          </a:p>
          <a:p>
            <a:pPr marL="0" indent="0">
              <a:buNone/>
            </a:pPr>
            <a:r>
              <a:rPr lang="en-IN" sz="2400" dirty="0"/>
              <a:t>int main() </a:t>
            </a:r>
            <a:endParaRPr lang="en-IN" sz="2400" dirty="0"/>
          </a:p>
          <a:p>
            <a:pPr marL="0" indent="0">
              <a:buNone/>
            </a:pPr>
            <a:r>
              <a:rPr lang="en-IN" sz="2400" dirty="0"/>
              <a:t>{ </a:t>
            </a:r>
            <a:endParaRPr lang="en-IN" sz="2400" dirty="0"/>
          </a:p>
          <a:p>
            <a:pPr marL="0" indent="0">
              <a:buNone/>
            </a:pPr>
            <a:r>
              <a:rPr lang="en-IN" sz="2400" dirty="0"/>
              <a:t>	int x = 10; </a:t>
            </a:r>
            <a:r>
              <a:rPr lang="en-IN" sz="2400" b="1" dirty="0"/>
              <a:t>// integer x </a:t>
            </a:r>
            <a:endParaRPr lang="en-IN" sz="2400" b="1" dirty="0"/>
          </a:p>
          <a:p>
            <a:pPr marL="0" indent="0">
              <a:buNone/>
            </a:pPr>
            <a:r>
              <a:rPr lang="en-IN" sz="2400" dirty="0"/>
              <a:t>	char y = 'a'; </a:t>
            </a:r>
            <a:r>
              <a:rPr lang="en-IN" sz="2400" b="1" dirty="0"/>
              <a:t>// character c </a:t>
            </a:r>
            <a:endParaRPr lang="en-IN" sz="2400" b="1" dirty="0"/>
          </a:p>
          <a:p>
            <a:pPr marL="0" indent="0">
              <a:buNone/>
            </a:pPr>
            <a:r>
              <a:rPr lang="en-IN" sz="2400" b="1" dirty="0"/>
              <a:t>// y implicitly converted to int. ASCII </a:t>
            </a:r>
            <a:endParaRPr lang="en-IN" sz="2400" b="1" dirty="0"/>
          </a:p>
          <a:p>
            <a:pPr marL="0" indent="0">
              <a:buNone/>
            </a:pPr>
            <a:r>
              <a:rPr lang="en-IN" sz="2400" b="1" dirty="0"/>
              <a:t>	// value of 'a' is 97 </a:t>
            </a:r>
            <a:endParaRPr lang="en-IN" sz="2400" b="1" dirty="0"/>
          </a:p>
          <a:p>
            <a:pPr marL="0" indent="0">
              <a:buNone/>
            </a:pPr>
            <a:r>
              <a:rPr lang="en-IN" sz="2400" dirty="0"/>
              <a:t>	x = x + y; </a:t>
            </a:r>
            <a:endParaRPr lang="en-IN" sz="2400" dirty="0"/>
          </a:p>
          <a:p>
            <a:pPr marL="0" indent="0">
              <a:buNone/>
            </a:pPr>
            <a:r>
              <a:rPr lang="en-IN" sz="2400" b="1" dirty="0"/>
              <a:t>// x is implicitly converted to float </a:t>
            </a:r>
            <a:endParaRPr lang="en-IN" sz="2400" b="1" dirty="0"/>
          </a:p>
          <a:p>
            <a:pPr marL="0" indent="0">
              <a:buNone/>
            </a:pPr>
            <a:r>
              <a:rPr lang="en-IN" sz="2400" dirty="0"/>
              <a:t>	float z = x + 1.0; </a:t>
            </a:r>
            <a:endParaRPr lang="en-IN" sz="2400" dirty="0"/>
          </a:p>
          <a:p>
            <a:pPr marL="0" indent="0">
              <a:buNone/>
            </a:pPr>
            <a:endParaRPr lang="en-IN" sz="2400" dirty="0"/>
          </a:p>
        </p:txBody>
      </p:sp>
      <p:sp>
        <p:nvSpPr>
          <p:cNvPr id="4" name="TextBox 3"/>
          <p:cNvSpPr txBox="1"/>
          <p:nvPr/>
        </p:nvSpPr>
        <p:spPr>
          <a:xfrm>
            <a:off x="6096000" y="4060722"/>
            <a:ext cx="6695768" cy="2308324"/>
          </a:xfrm>
          <a:prstGeom prst="rect">
            <a:avLst/>
          </a:prstGeom>
          <a:noFill/>
        </p:spPr>
        <p:txBody>
          <a:bodyPr wrap="square" rtlCol="0">
            <a:spAutoFit/>
          </a:bodyPr>
          <a:lstStyle/>
          <a:p>
            <a:r>
              <a:rPr lang="en-IN" sz="2400" dirty="0"/>
              <a:t>cout &lt;&lt; "x = " &lt;&lt; x &lt;&lt; </a:t>
            </a:r>
            <a:r>
              <a:rPr lang="en-IN" sz="2400" dirty="0" err="1"/>
              <a:t>endl</a:t>
            </a:r>
            <a:r>
              <a:rPr lang="en-IN" sz="2400" dirty="0"/>
              <a:t> </a:t>
            </a:r>
            <a:endParaRPr lang="en-IN" sz="2400" dirty="0"/>
          </a:p>
          <a:p>
            <a:r>
              <a:rPr lang="en-IN" sz="2400" dirty="0"/>
              <a:t>		&lt;&lt; "y = " &lt;&lt; y &lt;&lt; </a:t>
            </a:r>
            <a:r>
              <a:rPr lang="en-IN" sz="2400" dirty="0" err="1"/>
              <a:t>endl</a:t>
            </a:r>
            <a:r>
              <a:rPr lang="en-IN" sz="2400" dirty="0"/>
              <a:t> </a:t>
            </a:r>
            <a:endParaRPr lang="en-IN" sz="2400" dirty="0"/>
          </a:p>
          <a:p>
            <a:r>
              <a:rPr lang="en-IN" sz="2400" dirty="0"/>
              <a:t>		&lt;&lt; "z = " &lt;&lt; z &lt;&lt; </a:t>
            </a:r>
            <a:r>
              <a:rPr lang="en-IN" sz="2400" dirty="0" err="1"/>
              <a:t>endl</a:t>
            </a:r>
            <a:r>
              <a:rPr lang="en-IN" sz="2400" dirty="0"/>
              <a:t>; </a:t>
            </a:r>
            <a:endParaRPr lang="en-IN" sz="2400" dirty="0"/>
          </a:p>
          <a:p>
            <a:endParaRPr lang="en-IN" sz="2400" dirty="0"/>
          </a:p>
          <a:p>
            <a:r>
              <a:rPr lang="en-IN" sz="2400" dirty="0"/>
              <a:t>	return 0; </a:t>
            </a:r>
            <a:endParaRPr lang="en-IN" sz="2400" dirty="0"/>
          </a:p>
          <a:p>
            <a:r>
              <a:rPr lang="en-IN" sz="2400" dirty="0"/>
              <a:t>} </a:t>
            </a:r>
            <a:endParaRPr lang="en-IN" sz="24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051" y="0"/>
            <a:ext cx="11076039" cy="767581"/>
          </a:xfrm>
        </p:spPr>
        <p:txBody>
          <a:bodyPr>
            <a:normAutofit/>
          </a:bodyPr>
          <a:lstStyle/>
          <a:p>
            <a:r>
              <a:rPr lang="en-IN" sz="4000" b="1" dirty="0"/>
              <a:t>polymorphism</a:t>
            </a:r>
            <a:endParaRPr lang="en-IN" sz="4000" b="1" dirty="0"/>
          </a:p>
        </p:txBody>
      </p:sp>
      <p:sp>
        <p:nvSpPr>
          <p:cNvPr id="3" name="Content Placeholder 2"/>
          <p:cNvSpPr>
            <a:spLocks noGrp="1"/>
          </p:cNvSpPr>
          <p:nvPr>
            <p:ph idx="1"/>
          </p:nvPr>
        </p:nvSpPr>
        <p:spPr>
          <a:xfrm>
            <a:off x="457199" y="1600200"/>
            <a:ext cx="11302181" cy="5164394"/>
          </a:xfrm>
        </p:spPr>
        <p:txBody>
          <a:bodyPr>
            <a:normAutofit/>
          </a:bodyPr>
          <a:lstStyle/>
          <a:p>
            <a:endParaRPr lang="en-US" sz="2400" dirty="0"/>
          </a:p>
          <a:p>
            <a:r>
              <a:rPr lang="en-US" sz="2400" dirty="0"/>
              <a:t>The word “polymorphism” means having many forms. In simple words, we can define polymorphism as the ability of a message to be displayed in more than one form.</a:t>
            </a:r>
            <a:endParaRPr lang="en-US" sz="2400" dirty="0"/>
          </a:p>
          <a:p>
            <a:pPr marL="0" indent="0" algn="l" fontAlgn="base">
              <a:buNone/>
            </a:pPr>
            <a:endParaRPr lang="en-US" sz="2400" b="1" i="0" dirty="0">
              <a:solidFill>
                <a:srgbClr val="273239"/>
              </a:solidFill>
              <a:effectLst/>
              <a:highlight>
                <a:srgbClr val="FFFFFF"/>
              </a:highlight>
            </a:endParaRPr>
          </a:p>
          <a:p>
            <a:pPr marL="0" indent="0" algn="l" fontAlgn="base">
              <a:buNone/>
            </a:pPr>
            <a:endParaRPr lang="en-US" sz="2400" b="1" dirty="0">
              <a:solidFill>
                <a:srgbClr val="273239"/>
              </a:solidFill>
              <a:highlight>
                <a:srgbClr val="FFFFFF"/>
              </a:highlight>
            </a:endParaRPr>
          </a:p>
          <a:p>
            <a:pPr marL="0" indent="0" algn="l" fontAlgn="base">
              <a:buNone/>
            </a:pPr>
            <a:r>
              <a:rPr lang="en-US" sz="2400" b="1" i="0" dirty="0">
                <a:solidFill>
                  <a:srgbClr val="273239"/>
                </a:solidFill>
                <a:effectLst/>
                <a:highlight>
                  <a:srgbClr val="FFFFFF"/>
                </a:highlight>
              </a:rPr>
              <a:t>Types of Polymorphism</a:t>
            </a:r>
            <a:endParaRPr lang="en-US" sz="2400" b="1" i="0" dirty="0">
              <a:solidFill>
                <a:srgbClr val="273239"/>
              </a:solidFill>
              <a:effectLst/>
              <a:highlight>
                <a:srgbClr val="FFFFFF"/>
              </a:highlight>
            </a:endParaRPr>
          </a:p>
          <a:p>
            <a:pPr algn="l" fontAlgn="base">
              <a:buFont typeface="Arial" panose="020B0604020202020204" pitchFamily="34" charset="0"/>
              <a:buChar char="•"/>
            </a:pPr>
            <a:r>
              <a:rPr lang="en-US" sz="2400" i="0" dirty="0">
                <a:solidFill>
                  <a:srgbClr val="273239"/>
                </a:solidFill>
                <a:effectLst/>
                <a:highlight>
                  <a:srgbClr val="FFFFFF"/>
                </a:highlight>
              </a:rPr>
              <a:t>Compile-time Polymorphism</a:t>
            </a:r>
            <a:endParaRPr lang="en-US" sz="2400" i="0" dirty="0">
              <a:solidFill>
                <a:srgbClr val="273239"/>
              </a:solidFill>
              <a:effectLst/>
              <a:highlight>
                <a:srgbClr val="FFFFFF"/>
              </a:highlight>
            </a:endParaRPr>
          </a:p>
          <a:p>
            <a:pPr algn="l" fontAlgn="base">
              <a:buFont typeface="Arial" panose="020B0604020202020204" pitchFamily="34" charset="0"/>
              <a:buChar char="•"/>
            </a:pPr>
            <a:r>
              <a:rPr lang="en-US" sz="2400" i="0" dirty="0">
                <a:solidFill>
                  <a:srgbClr val="273239"/>
                </a:solidFill>
                <a:effectLst/>
                <a:highlight>
                  <a:srgbClr val="FFFFFF"/>
                </a:highlight>
              </a:rPr>
              <a:t>Runtime Polymorphism</a:t>
            </a:r>
            <a:endParaRPr lang="en-US" sz="2400" i="0" dirty="0">
              <a:solidFill>
                <a:srgbClr val="273239"/>
              </a:solidFill>
              <a:effectLst/>
              <a:highlight>
                <a:srgbClr val="FFFFFF"/>
              </a:highlight>
            </a:endParaRPr>
          </a:p>
          <a:p>
            <a:endParaRPr lang="en-IN" sz="24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265" y="301625"/>
            <a:ext cx="11815916" cy="6453136"/>
          </a:xfrm>
        </p:spPr>
        <p:txBody>
          <a:bodyPr>
            <a:normAutofit lnSpcReduction="10000"/>
          </a:bodyPr>
          <a:lstStyle/>
          <a:p>
            <a:pPr>
              <a:lnSpc>
                <a:spcPct val="150000"/>
              </a:lnSpc>
            </a:pPr>
            <a:r>
              <a:rPr lang="en-US" b="1" i="0" dirty="0">
                <a:solidFill>
                  <a:srgbClr val="0D0D0D"/>
                </a:solidFill>
                <a:effectLst/>
                <a:highlight>
                  <a:srgbClr val="FFFFFF"/>
                </a:highlight>
                <a:latin typeface="Söhne"/>
              </a:rPr>
              <a:t>Compile-time polymorphism, </a:t>
            </a:r>
            <a:r>
              <a:rPr lang="en-US" b="0" i="0" dirty="0">
                <a:solidFill>
                  <a:srgbClr val="0D0D0D"/>
                </a:solidFill>
                <a:effectLst/>
                <a:highlight>
                  <a:srgbClr val="FFFFFF"/>
                </a:highlight>
                <a:latin typeface="Söhne"/>
              </a:rPr>
              <a:t>also known as static polymorphism, refers to the mechanism in programming languages where the selection of which function to execute is done at compile time. This is based on the types of arguments passed to the function and is resolved during the compilation phase of the program.</a:t>
            </a:r>
            <a:endParaRPr lang="en-US" dirty="0"/>
          </a:p>
          <a:p>
            <a:pPr>
              <a:lnSpc>
                <a:spcPct val="150000"/>
              </a:lnSpc>
            </a:pPr>
            <a:r>
              <a:rPr lang="en-US" b="1" dirty="0"/>
              <a:t>Runtime polymorphism</a:t>
            </a:r>
            <a:r>
              <a:rPr lang="en-US" dirty="0"/>
              <a:t>, also known as dynamic polymorphism, is a feature of object-oriented programming languages like C++. It allows a function or method to behave differently based on the object it is called with. In C++, runtime polymorphism is achieved through virtual functions and function overriding.</a:t>
            </a:r>
            <a:endParaRPr lang="en-I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3431458" y="3447422"/>
            <a:ext cx="7226709" cy="3231940"/>
          </a:xfrm>
        </p:spPr>
      </p:pic>
      <p:sp>
        <p:nvSpPr>
          <p:cNvPr id="6" name="TextBox 5"/>
          <p:cNvSpPr txBox="1"/>
          <p:nvPr/>
        </p:nvSpPr>
        <p:spPr>
          <a:xfrm>
            <a:off x="6096000" y="870012"/>
            <a:ext cx="5437239" cy="2540567"/>
          </a:xfrm>
          <a:prstGeom prst="rect">
            <a:avLst/>
          </a:prstGeom>
          <a:noFill/>
        </p:spPr>
        <p:txBody>
          <a:bodyPr wrap="square" rtlCol="0">
            <a:spAutoFit/>
          </a:bodyPr>
          <a:lstStyle/>
          <a:p>
            <a:pPr>
              <a:lnSpc>
                <a:spcPct val="150000"/>
              </a:lnSpc>
            </a:pPr>
            <a:r>
              <a:rPr lang="en-US" b="1" dirty="0">
                <a:solidFill>
                  <a:srgbClr val="FF0000"/>
                </a:solidFill>
                <a:latin typeface="Arial" panose="020B0604020202020204" pitchFamily="34" charset="0"/>
                <a:cs typeface="Arial" panose="020B0604020202020204" pitchFamily="34" charset="0"/>
              </a:rPr>
              <a:t>Including </a:t>
            </a:r>
            <a:r>
              <a:rPr lang="en-US" b="1" dirty="0">
                <a:solidFill>
                  <a:srgbClr val="0070C0"/>
                </a:solidFill>
                <a:highlight>
                  <a:srgbClr val="FFFF00"/>
                </a:highlight>
                <a:latin typeface="Arial" panose="020B0604020202020204" pitchFamily="34" charset="0"/>
                <a:cs typeface="Arial" panose="020B0604020202020204" pitchFamily="34" charset="0"/>
              </a:rPr>
              <a:t>&lt;bits/</a:t>
            </a:r>
            <a:r>
              <a:rPr lang="en-US" b="1" dirty="0" err="1">
                <a:solidFill>
                  <a:srgbClr val="0070C0"/>
                </a:solidFill>
                <a:highlight>
                  <a:srgbClr val="FFFF00"/>
                </a:highlight>
                <a:latin typeface="Arial" panose="020B0604020202020204" pitchFamily="34" charset="0"/>
                <a:cs typeface="Arial" panose="020B0604020202020204" pitchFamily="34" charset="0"/>
              </a:rPr>
              <a:t>stdc</a:t>
            </a:r>
            <a:r>
              <a:rPr lang="en-US" b="1" dirty="0">
                <a:solidFill>
                  <a:srgbClr val="0070C0"/>
                </a:solidFill>
                <a:highlight>
                  <a:srgbClr val="FFFF00"/>
                </a:highlight>
                <a:latin typeface="Arial" panose="020B0604020202020204" pitchFamily="34" charset="0"/>
                <a:cs typeface="Arial" panose="020B0604020202020204" pitchFamily="34" charset="0"/>
              </a:rPr>
              <a:t>++.h&gt; </a:t>
            </a:r>
            <a:r>
              <a:rPr lang="en-US" b="1" dirty="0">
                <a:solidFill>
                  <a:srgbClr val="0070C0"/>
                </a:solidFill>
                <a:latin typeface="Arial" panose="020B0604020202020204" pitchFamily="34" charset="0"/>
                <a:cs typeface="Arial" panose="020B0604020202020204" pitchFamily="34" charset="0"/>
              </a:rPr>
              <a:t>is </a:t>
            </a:r>
            <a:r>
              <a:rPr lang="en-US" b="1" dirty="0">
                <a:solidFill>
                  <a:srgbClr val="FF0000"/>
                </a:solidFill>
                <a:latin typeface="Arial" panose="020B0604020202020204" pitchFamily="34" charset="0"/>
                <a:cs typeface="Arial" panose="020B0604020202020204" pitchFamily="34" charset="0"/>
              </a:rPr>
              <a:t>a common practice in C++ programming to include all standard library headers in one go. This header file is not part of the C++ standard library, but it's supported by many compilers, including GCC and Clang</a:t>
            </a:r>
            <a:r>
              <a:rPr lang="en-US" dirty="0"/>
              <a:t>.</a:t>
            </a:r>
            <a:endParaRPr lang="en-IN" dirty="0"/>
          </a:p>
        </p:txBody>
      </p:sp>
      <p:sp>
        <p:nvSpPr>
          <p:cNvPr id="7" name="TextBox 6"/>
          <p:cNvSpPr txBox="1"/>
          <p:nvPr/>
        </p:nvSpPr>
        <p:spPr>
          <a:xfrm>
            <a:off x="314631" y="393291"/>
            <a:ext cx="5437239" cy="3416320"/>
          </a:xfrm>
          <a:prstGeom prst="rect">
            <a:avLst/>
          </a:prstGeom>
          <a:noFill/>
        </p:spPr>
        <p:txBody>
          <a:bodyPr wrap="square" rtlCol="0">
            <a:spAutoFit/>
          </a:bodyPr>
          <a:lstStyle/>
          <a:p>
            <a:pPr marL="342900" indent="-342900">
              <a:buFont typeface="+mj-lt"/>
              <a:buAutoNum type="arabicPeriod"/>
            </a:pPr>
            <a:r>
              <a:rPr lang="en-US" sz="2400" dirty="0"/>
              <a:t> </a:t>
            </a:r>
            <a:r>
              <a:rPr lang="en-US" sz="2400" b="1" dirty="0"/>
              <a:t>Function Overloading</a:t>
            </a:r>
            <a:endParaRPr lang="en-US" sz="2400" b="1" dirty="0"/>
          </a:p>
          <a:p>
            <a:r>
              <a:rPr lang="en-US" sz="2400" dirty="0"/>
              <a:t>When there are multiple functions with the same name but different parameters, then the functions are said to be overloaded, hence this is known as Function Overloading. Functions can be overloaded by changing the number of arguments or/and changing the type of arguments. </a:t>
            </a:r>
            <a:endParaRPr lang="en-IN" sz="2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26" y="1"/>
            <a:ext cx="12123174" cy="884902"/>
          </a:xfrm>
        </p:spPr>
        <p:txBody>
          <a:bodyPr>
            <a:normAutofit/>
          </a:bodyPr>
          <a:lstStyle/>
          <a:p>
            <a:r>
              <a:rPr lang="en-US" sz="4000" b="1" dirty="0"/>
              <a:t>Operator overloading:</a:t>
            </a:r>
            <a:endParaRPr lang="en-IN" sz="4000" b="1" dirty="0"/>
          </a:p>
        </p:txBody>
      </p:sp>
      <p:sp>
        <p:nvSpPr>
          <p:cNvPr id="3" name="Content Placeholder 2"/>
          <p:cNvSpPr>
            <a:spLocks noGrp="1"/>
          </p:cNvSpPr>
          <p:nvPr>
            <p:ph idx="1"/>
          </p:nvPr>
        </p:nvSpPr>
        <p:spPr>
          <a:xfrm>
            <a:off x="9833" y="1052052"/>
            <a:ext cx="11985522" cy="5805947"/>
          </a:xfrm>
        </p:spPr>
        <p:txBody>
          <a:bodyPr>
            <a:normAutofit/>
          </a:bodyPr>
          <a:lstStyle/>
          <a:p>
            <a:r>
              <a:rPr lang="en-US" sz="2400" dirty="0"/>
              <a:t>Operator overloading is a compile-time polymorphism. It is an idea of giving special meaning to an existing operator in C++ without changing its original meaning.</a:t>
            </a:r>
            <a:endParaRPr lang="en-US" sz="2400" dirty="0"/>
          </a:p>
          <a:p>
            <a:endParaRPr lang="en-US" sz="2400" dirty="0"/>
          </a:p>
          <a:p>
            <a:pPr marL="0" indent="0">
              <a:buNone/>
            </a:pPr>
            <a:r>
              <a:rPr lang="en-US" sz="2400" b="1" dirty="0"/>
              <a:t>Syntax</a:t>
            </a:r>
            <a:r>
              <a:rPr lang="en-US" sz="2400" dirty="0"/>
              <a:t>- return type </a:t>
            </a:r>
            <a:r>
              <a:rPr lang="en-US" sz="2400" dirty="0" err="1"/>
              <a:t>className</a:t>
            </a:r>
            <a:r>
              <a:rPr lang="en-US" sz="2400" dirty="0"/>
              <a:t> :: operator op (</a:t>
            </a:r>
            <a:r>
              <a:rPr lang="en-US" sz="2400" dirty="0" err="1"/>
              <a:t>arg_list</a:t>
            </a:r>
            <a:r>
              <a:rPr lang="en-US" sz="2400" dirty="0"/>
              <a:t>)</a:t>
            </a:r>
            <a:endParaRPr lang="en-US" sz="2400" dirty="0"/>
          </a:p>
          <a:p>
            <a:pPr marL="0" indent="0">
              <a:buNone/>
            </a:pPr>
            <a:r>
              <a:rPr lang="en-US" sz="2400" dirty="0"/>
              <a:t>{</a:t>
            </a:r>
            <a:endParaRPr lang="en-US" sz="2400" dirty="0"/>
          </a:p>
          <a:p>
            <a:pPr marL="0" indent="0">
              <a:buNone/>
            </a:pPr>
            <a:r>
              <a:rPr lang="en-US" sz="2400" dirty="0"/>
              <a:t>    //Function body;</a:t>
            </a:r>
            <a:endParaRPr lang="en-US" sz="2400" dirty="0"/>
          </a:p>
          <a:p>
            <a:pPr marL="0" indent="0">
              <a:buNone/>
            </a:pPr>
            <a:r>
              <a:rPr lang="en-US" sz="2400" dirty="0"/>
              <a:t>}</a:t>
            </a:r>
            <a:endParaRPr lang="en-US" sz="2400" dirty="0"/>
          </a:p>
          <a:p>
            <a:pPr marL="0" indent="0">
              <a:buNone/>
            </a:pPr>
            <a:r>
              <a:rPr lang="en-US" sz="2400" dirty="0"/>
              <a:t>The lists of such operators are:</a:t>
            </a:r>
            <a:endParaRPr lang="en-US" sz="2400" dirty="0"/>
          </a:p>
          <a:p>
            <a:pPr marL="514350" indent="-514350">
              <a:buFont typeface="+mj-lt"/>
              <a:buAutoNum type="arabicPeriod"/>
            </a:pPr>
            <a:r>
              <a:rPr lang="en-US" sz="2400" dirty="0"/>
              <a:t>Class member access operator (. (dot), .* (dot-asterisk))</a:t>
            </a:r>
            <a:endParaRPr lang="en-US" sz="2400" dirty="0"/>
          </a:p>
          <a:p>
            <a:pPr marL="514350" indent="-514350">
              <a:buFont typeface="+mj-lt"/>
              <a:buAutoNum type="arabicPeriod"/>
            </a:pPr>
            <a:r>
              <a:rPr lang="en-US" sz="2400" dirty="0"/>
              <a:t>Scope resolution operator (::)</a:t>
            </a:r>
            <a:endParaRPr lang="en-US" sz="2400" dirty="0"/>
          </a:p>
          <a:p>
            <a:pPr marL="514350" indent="-514350">
              <a:buFont typeface="+mj-lt"/>
              <a:buAutoNum type="arabicPeriod"/>
            </a:pPr>
            <a:r>
              <a:rPr lang="en-US" sz="2400" dirty="0"/>
              <a:t>Conditional Operator (?:)</a:t>
            </a:r>
            <a:endParaRPr lang="en-US" sz="2400" dirty="0"/>
          </a:p>
          <a:p>
            <a:pPr marL="514350" indent="-514350">
              <a:buFont typeface="+mj-lt"/>
              <a:buAutoNum type="arabicPeriod"/>
            </a:pPr>
            <a:r>
              <a:rPr lang="en-US" sz="2400" dirty="0"/>
              <a:t>Size Operator (</a:t>
            </a:r>
            <a:r>
              <a:rPr lang="en-US" sz="2400" dirty="0" err="1"/>
              <a:t>sizeof</a:t>
            </a:r>
            <a:r>
              <a:rPr lang="en-US" sz="2400" dirty="0"/>
              <a:t>)</a:t>
            </a:r>
            <a:endParaRPr lang="en-IN" sz="24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58" y="0"/>
            <a:ext cx="12113342" cy="6774426"/>
          </a:xfrm>
        </p:spPr>
        <p:txBody>
          <a:bodyPr>
            <a:normAutofit fontScale="85000" lnSpcReduction="20000"/>
          </a:bodyPr>
          <a:lstStyle/>
          <a:p>
            <a:pPr marL="0" indent="0">
              <a:buNone/>
            </a:pPr>
            <a:r>
              <a:rPr lang="en-IN" dirty="0"/>
              <a:t>#include &lt;iostream&gt;</a:t>
            </a:r>
            <a:endParaRPr lang="en-IN" dirty="0"/>
          </a:p>
          <a:p>
            <a:pPr marL="0" indent="0">
              <a:buNone/>
            </a:pPr>
            <a:r>
              <a:rPr lang="en-IN" dirty="0"/>
              <a:t>class Complex {</a:t>
            </a:r>
            <a:endParaRPr lang="en-IN" dirty="0"/>
          </a:p>
          <a:p>
            <a:pPr marL="0" indent="0">
              <a:buNone/>
            </a:pPr>
            <a:r>
              <a:rPr lang="en-IN" dirty="0"/>
              <a:t>private:</a:t>
            </a:r>
            <a:endParaRPr lang="en-IN" dirty="0"/>
          </a:p>
          <a:p>
            <a:pPr marL="0" indent="0">
              <a:buNone/>
            </a:pPr>
            <a:r>
              <a:rPr lang="en-IN" dirty="0"/>
              <a:t>    float real;</a:t>
            </a:r>
            <a:endParaRPr lang="en-IN" dirty="0"/>
          </a:p>
          <a:p>
            <a:pPr marL="0" indent="0">
              <a:buNone/>
            </a:pPr>
            <a:r>
              <a:rPr lang="en-IN" dirty="0"/>
              <a:t>    float </a:t>
            </a:r>
            <a:r>
              <a:rPr lang="en-IN" dirty="0" err="1"/>
              <a:t>imag</a:t>
            </a:r>
            <a:r>
              <a:rPr lang="en-IN" dirty="0"/>
              <a:t>;</a:t>
            </a:r>
            <a:endParaRPr lang="en-IN" dirty="0"/>
          </a:p>
          <a:p>
            <a:pPr marL="0" indent="0">
              <a:buNone/>
            </a:pPr>
            <a:r>
              <a:rPr lang="en-IN" dirty="0"/>
              <a:t>public:</a:t>
            </a:r>
            <a:endParaRPr lang="en-IN" dirty="0"/>
          </a:p>
          <a:p>
            <a:pPr marL="0" indent="0">
              <a:buNone/>
            </a:pPr>
            <a:r>
              <a:rPr lang="en-IN" b="1" dirty="0"/>
              <a:t>   // Constructor to initialize real and imaginary parts</a:t>
            </a:r>
            <a:endParaRPr lang="en-IN" b="1" dirty="0"/>
          </a:p>
          <a:p>
            <a:pPr marL="0" indent="0">
              <a:buNone/>
            </a:pPr>
            <a:r>
              <a:rPr lang="en-IN" dirty="0"/>
              <a:t>    Complex(float r = 0.0, float </a:t>
            </a:r>
            <a:r>
              <a:rPr lang="en-IN" dirty="0" err="1"/>
              <a:t>i</a:t>
            </a:r>
            <a:r>
              <a:rPr lang="en-IN" dirty="0"/>
              <a:t> = 0.0) : real(r), </a:t>
            </a:r>
            <a:r>
              <a:rPr lang="en-IN" dirty="0" err="1"/>
              <a:t>imag</a:t>
            </a:r>
            <a:r>
              <a:rPr lang="en-IN" dirty="0"/>
              <a:t>(</a:t>
            </a:r>
            <a:r>
              <a:rPr lang="en-IN" dirty="0" err="1"/>
              <a:t>i</a:t>
            </a:r>
            <a:r>
              <a:rPr lang="en-IN" dirty="0"/>
              <a:t>) {}</a:t>
            </a:r>
            <a:endParaRPr lang="en-IN" dirty="0"/>
          </a:p>
          <a:p>
            <a:pPr marL="0" indent="0">
              <a:buNone/>
            </a:pPr>
            <a:r>
              <a:rPr lang="en-IN" b="1" dirty="0"/>
              <a:t>// Overload the '+' operator</a:t>
            </a:r>
            <a:endParaRPr lang="en-IN" b="1" dirty="0"/>
          </a:p>
          <a:p>
            <a:pPr marL="0" indent="0">
              <a:buNone/>
            </a:pPr>
            <a:r>
              <a:rPr lang="en-IN" dirty="0"/>
              <a:t>    Complex operator+(</a:t>
            </a:r>
            <a:r>
              <a:rPr lang="en-IN" dirty="0" err="1"/>
              <a:t>const</a:t>
            </a:r>
            <a:r>
              <a:rPr lang="en-IN" dirty="0"/>
              <a:t> Complex&amp; other) </a:t>
            </a:r>
            <a:r>
              <a:rPr lang="en-IN" dirty="0" err="1"/>
              <a:t>const</a:t>
            </a:r>
            <a:r>
              <a:rPr lang="en-IN" dirty="0"/>
              <a:t> {</a:t>
            </a:r>
            <a:endParaRPr lang="en-IN" dirty="0"/>
          </a:p>
          <a:p>
            <a:pPr marL="0" indent="0">
              <a:buNone/>
            </a:pPr>
            <a:r>
              <a:rPr lang="en-IN" dirty="0"/>
              <a:t>        return Complex(real + </a:t>
            </a:r>
            <a:r>
              <a:rPr lang="en-IN" dirty="0" err="1"/>
              <a:t>other.real</a:t>
            </a:r>
            <a:r>
              <a:rPr lang="en-IN" dirty="0"/>
              <a:t>, </a:t>
            </a:r>
            <a:r>
              <a:rPr lang="en-IN" dirty="0" err="1"/>
              <a:t>imag</a:t>
            </a:r>
            <a:r>
              <a:rPr lang="en-IN" dirty="0"/>
              <a:t> + </a:t>
            </a:r>
            <a:r>
              <a:rPr lang="en-IN" dirty="0" err="1"/>
              <a:t>other.imag</a:t>
            </a:r>
            <a:r>
              <a:rPr lang="en-IN" dirty="0"/>
              <a:t>);</a:t>
            </a:r>
            <a:endParaRPr lang="en-IN" dirty="0"/>
          </a:p>
          <a:p>
            <a:pPr marL="0" indent="0">
              <a:buNone/>
            </a:pPr>
            <a:r>
              <a:rPr lang="en-IN" dirty="0"/>
              <a:t>    }</a:t>
            </a:r>
            <a:endParaRPr lang="en-IN" dirty="0"/>
          </a:p>
          <a:p>
            <a:pPr marL="0" indent="0">
              <a:buNone/>
            </a:pPr>
            <a:r>
              <a:rPr lang="en-IN" dirty="0"/>
              <a:t> </a:t>
            </a:r>
            <a:r>
              <a:rPr lang="en-IN" b="1" dirty="0"/>
              <a:t>// Function to display the complex number</a:t>
            </a:r>
            <a:endParaRPr lang="en-IN" b="1" dirty="0"/>
          </a:p>
          <a:p>
            <a:pPr marL="0" indent="0">
              <a:buNone/>
            </a:pPr>
            <a:r>
              <a:rPr lang="en-IN" dirty="0"/>
              <a:t>    void display() </a:t>
            </a:r>
            <a:r>
              <a:rPr lang="en-IN" dirty="0" err="1"/>
              <a:t>const</a:t>
            </a:r>
            <a:r>
              <a:rPr lang="en-IN" dirty="0"/>
              <a:t> {</a:t>
            </a:r>
            <a:endParaRPr lang="en-IN" dirty="0"/>
          </a:p>
          <a:p>
            <a:pPr marL="0" indent="0">
              <a:buNone/>
            </a:pPr>
            <a:r>
              <a:rPr lang="en-IN" dirty="0"/>
              <a:t>        std::</a:t>
            </a:r>
            <a:r>
              <a:rPr lang="en-IN" dirty="0" err="1"/>
              <a:t>cout</a:t>
            </a:r>
            <a:r>
              <a:rPr lang="en-IN" dirty="0"/>
              <a:t> &lt;&lt; real &lt;&lt; " + " &lt;&lt; </a:t>
            </a:r>
            <a:r>
              <a:rPr lang="en-IN" dirty="0" err="1"/>
              <a:t>imag</a:t>
            </a:r>
            <a:r>
              <a:rPr lang="en-IN" dirty="0"/>
              <a:t> &lt;&lt; "</a:t>
            </a:r>
            <a:r>
              <a:rPr lang="en-IN" dirty="0" err="1"/>
              <a:t>i</a:t>
            </a:r>
            <a:r>
              <a:rPr lang="en-IN" dirty="0"/>
              <a:t>" &lt;&lt; std::</a:t>
            </a:r>
            <a:r>
              <a:rPr lang="en-IN" dirty="0" err="1"/>
              <a:t>endl</a:t>
            </a:r>
            <a:r>
              <a:rPr lang="en-IN" dirty="0"/>
              <a:t>;</a:t>
            </a:r>
            <a:endParaRPr lang="en-IN" dirty="0"/>
          </a:p>
          <a:p>
            <a:pPr marL="0" indent="0">
              <a:buNone/>
            </a:pPr>
            <a:r>
              <a:rPr lang="en-IN" dirty="0"/>
              <a:t>    }</a:t>
            </a:r>
            <a:endParaRPr lang="en-IN" dirty="0"/>
          </a:p>
          <a:p>
            <a:pPr marL="0" indent="0">
              <a:buNone/>
            </a:pPr>
            <a:r>
              <a:rPr lang="en-IN" dirty="0"/>
              <a:t>};</a:t>
            </a:r>
            <a:endParaRPr lang="en-IN" dirty="0"/>
          </a:p>
          <a:p>
            <a:pPr marL="0" indent="0">
              <a:buNone/>
            </a:pPr>
            <a:endParaRPr lang="en-IN" dirty="0"/>
          </a:p>
          <a:p>
            <a:pPr marL="0" indent="0">
              <a:buNone/>
            </a:pPr>
            <a:endParaRPr lang="en-IN" dirty="0"/>
          </a:p>
        </p:txBody>
      </p:sp>
      <p:sp>
        <p:nvSpPr>
          <p:cNvPr id="4" name="TextBox 3"/>
          <p:cNvSpPr txBox="1"/>
          <p:nvPr/>
        </p:nvSpPr>
        <p:spPr>
          <a:xfrm>
            <a:off x="4286865" y="206477"/>
            <a:ext cx="7413522" cy="646331"/>
          </a:xfrm>
          <a:prstGeom prst="rect">
            <a:avLst/>
          </a:prstGeom>
          <a:noFill/>
        </p:spPr>
        <p:txBody>
          <a:bodyPr wrap="square" rtlCol="0">
            <a:spAutoFit/>
          </a:bodyPr>
          <a:lstStyle/>
          <a:p>
            <a:r>
              <a:rPr lang="en-IN" sz="3600" b="1" dirty="0">
                <a:solidFill>
                  <a:srgbClr val="FF0000"/>
                </a:solidFill>
              </a:rPr>
              <a:t>Operator overloading of “+” operator</a:t>
            </a:r>
            <a:endParaRPr lang="en-IN" sz="3600" b="1" dirty="0">
              <a:solidFill>
                <a:srgbClr val="FF0000"/>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63794"/>
            <a:ext cx="11720052" cy="6390967"/>
          </a:xfrm>
        </p:spPr>
        <p:txBody>
          <a:bodyPr>
            <a:normAutofit lnSpcReduction="10000"/>
          </a:bodyPr>
          <a:lstStyle/>
          <a:p>
            <a:pPr marL="0" indent="0">
              <a:buNone/>
            </a:pPr>
            <a:r>
              <a:rPr lang="en-US" dirty="0"/>
              <a:t>int main() {</a:t>
            </a:r>
            <a:endParaRPr lang="en-US" dirty="0"/>
          </a:p>
          <a:p>
            <a:pPr marL="0" indent="0">
              <a:buNone/>
            </a:pPr>
            <a:r>
              <a:rPr lang="en-US" dirty="0"/>
              <a:t>    Complex c1(3.5, 2.5), c2(1.2, 3.3);</a:t>
            </a:r>
            <a:endParaRPr lang="en-US" dirty="0"/>
          </a:p>
          <a:p>
            <a:pPr marL="0" indent="0">
              <a:buNone/>
            </a:pPr>
            <a:r>
              <a:rPr lang="en-US" dirty="0"/>
              <a:t>    Complex c3 = c1 + c2;  // Using the overloaded '+' operator</a:t>
            </a:r>
            <a:endParaRPr lang="en-US" dirty="0"/>
          </a:p>
          <a:p>
            <a:pPr marL="0" indent="0">
              <a:buNone/>
            </a:pPr>
            <a:endParaRPr lang="en-US" dirty="0"/>
          </a:p>
          <a:p>
            <a:pPr marL="0" indent="0">
              <a:buNone/>
            </a:pPr>
            <a:r>
              <a:rPr lang="en-US" dirty="0"/>
              <a:t>    std::</a:t>
            </a:r>
            <a:r>
              <a:rPr lang="en-US" dirty="0" err="1"/>
              <a:t>cout</a:t>
            </a:r>
            <a:r>
              <a:rPr lang="en-US" dirty="0"/>
              <a:t> &lt;&lt; "Complex number c1: ";</a:t>
            </a:r>
            <a:endParaRPr lang="en-US" dirty="0"/>
          </a:p>
          <a:p>
            <a:pPr marL="0" indent="0">
              <a:buNone/>
            </a:pPr>
            <a:r>
              <a:rPr lang="en-US" dirty="0"/>
              <a:t>    c1.display();</a:t>
            </a:r>
            <a:endParaRPr lang="en-US" dirty="0"/>
          </a:p>
          <a:p>
            <a:pPr marL="0" indent="0">
              <a:buNone/>
            </a:pPr>
            <a:r>
              <a:rPr lang="en-US" dirty="0"/>
              <a:t>    std::</a:t>
            </a:r>
            <a:r>
              <a:rPr lang="en-US" dirty="0" err="1"/>
              <a:t>cout</a:t>
            </a:r>
            <a:r>
              <a:rPr lang="en-US" dirty="0"/>
              <a:t> &lt;&lt; "Complex number c2: ";</a:t>
            </a:r>
            <a:endParaRPr lang="en-US" dirty="0"/>
          </a:p>
          <a:p>
            <a:pPr marL="0" indent="0">
              <a:buNone/>
            </a:pPr>
            <a:r>
              <a:rPr lang="en-US" dirty="0"/>
              <a:t>    c2.display();</a:t>
            </a:r>
            <a:endParaRPr lang="en-US" dirty="0"/>
          </a:p>
          <a:p>
            <a:pPr marL="0" indent="0">
              <a:buNone/>
            </a:pPr>
            <a:r>
              <a:rPr lang="en-US" dirty="0"/>
              <a:t>    std::</a:t>
            </a:r>
            <a:r>
              <a:rPr lang="en-US" dirty="0" err="1"/>
              <a:t>cout</a:t>
            </a:r>
            <a:r>
              <a:rPr lang="en-US" dirty="0"/>
              <a:t> &lt;&lt; "Sum of c1 and c2: ";</a:t>
            </a:r>
            <a:endParaRPr lang="en-US" dirty="0"/>
          </a:p>
          <a:p>
            <a:pPr marL="0" indent="0">
              <a:buNone/>
            </a:pPr>
            <a:r>
              <a:rPr lang="en-US" dirty="0"/>
              <a:t>    c3.display();</a:t>
            </a:r>
            <a:endParaRPr lang="en-US" dirty="0"/>
          </a:p>
          <a:p>
            <a:pPr marL="0" indent="0">
              <a:buNone/>
            </a:pPr>
            <a:endParaRPr lang="en-US" dirty="0"/>
          </a:p>
          <a:p>
            <a:pPr marL="0" indent="0">
              <a:buNone/>
            </a:pPr>
            <a:r>
              <a:rPr lang="en-US" dirty="0"/>
              <a:t>    return 0;</a:t>
            </a:r>
            <a:endParaRPr lang="en-US" dirty="0"/>
          </a:p>
          <a:p>
            <a:pPr marL="0" indent="0">
              <a:buNone/>
            </a:pPr>
            <a:r>
              <a:rPr lang="en-US" dirty="0"/>
              <a:t>}</a:t>
            </a:r>
            <a:endParaRPr lang="en-US" dirty="0"/>
          </a:p>
          <a:p>
            <a:pPr marL="0" indent="0">
              <a:buNone/>
            </a:pPr>
            <a:endParaRPr lang="en-IN"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42828</Words>
  <Application>WPS Slides</Application>
  <PresentationFormat>Widescreen</PresentationFormat>
  <Paragraphs>1816</Paragraphs>
  <Slides>97</Slides>
  <Notes>3</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97</vt:i4>
      </vt:variant>
    </vt:vector>
  </HeadingPairs>
  <TitlesOfParts>
    <vt:vector size="120" baseType="lpstr">
      <vt:lpstr>Arial</vt:lpstr>
      <vt:lpstr>SimSun</vt:lpstr>
      <vt:lpstr>Wingdings</vt:lpstr>
      <vt:lpstr>Wingdings 3</vt:lpstr>
      <vt:lpstr>Symbol</vt:lpstr>
      <vt:lpstr>Arial</vt:lpstr>
      <vt:lpstr>Consolas</vt:lpstr>
      <vt:lpstr>inter-regular</vt:lpstr>
      <vt:lpstr>Segoe Print</vt:lpstr>
      <vt:lpstr>Arial Unicode MS</vt:lpstr>
      <vt:lpstr>erdana</vt:lpstr>
      <vt:lpstr>Calibri Light</vt:lpstr>
      <vt:lpstr>Calibri</vt:lpstr>
      <vt:lpstr>Microsoft YaHei</vt:lpstr>
      <vt:lpstr>Arial Unicode MS</vt:lpstr>
      <vt:lpstr>Nunito</vt:lpstr>
      <vt:lpstr>Roboto</vt:lpstr>
      <vt:lpstr>Source Sans 3</vt:lpstr>
      <vt:lpstr>Söhne</vt:lpstr>
      <vt:lpstr>Times New Roman</vt:lpstr>
      <vt:lpstr>Century Gothic</vt:lpstr>
      <vt:lpstr>Office Theme</vt:lpstr>
      <vt:lpstr>Ion</vt:lpstr>
      <vt:lpstr>Reference variable</vt:lpstr>
      <vt:lpstr>Example:</vt:lpstr>
      <vt:lpstr>PowerPoint 演示文稿</vt:lpstr>
      <vt:lpstr>Operators in C++ </vt:lpstr>
      <vt:lpstr>Static Variable</vt:lpstr>
      <vt:lpstr>PowerPoint 演示文稿</vt:lpstr>
      <vt:lpstr> What is Memory Management </vt:lpstr>
      <vt:lpstr>Example</vt:lpstr>
      <vt:lpstr>PowerPoint 演示文稿</vt:lpstr>
      <vt:lpstr>PowerPoint 演示文稿</vt:lpstr>
      <vt:lpstr>OBJECT</vt:lpstr>
      <vt:lpstr>PowerPoint 演示文稿</vt:lpstr>
      <vt:lpstr>PowerPoint 演示文稿</vt:lpstr>
      <vt:lpstr>PowerPoint 演示文稿</vt:lpstr>
      <vt:lpstr>ACCESS MODIFIER:</vt:lpstr>
      <vt:lpstr>Example of public access modifier</vt:lpstr>
      <vt:lpstr>PowerPoint 演示文稿</vt:lpstr>
      <vt:lpstr>PowerPoint 演示文稿</vt:lpstr>
      <vt:lpstr>PowerPoint 演示文稿</vt:lpstr>
      <vt:lpstr>PowerPoint 演示文稿</vt:lpstr>
      <vt:lpstr>PowerPoint 演示文稿</vt:lpstr>
      <vt:lpstr>Defining member functions:</vt:lpstr>
      <vt:lpstr> 1. Inside Class Definition </vt:lpstr>
      <vt:lpstr>PowerPoint 演示文稿</vt:lpstr>
      <vt:lpstr>PowerPoint 演示文稿</vt:lpstr>
      <vt:lpstr>PowerPoint 演示文稿</vt:lpstr>
      <vt:lpstr>PowerPoint 演示文稿</vt:lpstr>
      <vt:lpstr>PowerPoint 演示文稿</vt:lpstr>
      <vt:lpstr>PowerPoint 演示文稿</vt:lpstr>
      <vt:lpstr> </vt:lpstr>
      <vt:lpstr>Inline functions:</vt:lpstr>
      <vt:lpstr>Example:</vt:lpstr>
      <vt:lpstr>Constructors : introduction</vt:lpstr>
      <vt:lpstr>PowerPoint 演示文稿</vt:lpstr>
      <vt:lpstr>PowerPoint 演示文稿</vt:lpstr>
      <vt:lpstr>Default constructor</vt:lpstr>
      <vt:lpstr>Parametrized constructors: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Solution:</vt:lpstr>
      <vt:lpstr>PowerPoint 演示文稿</vt:lpstr>
      <vt:lpstr>PowerPoint 演示文稿</vt:lpstr>
      <vt:lpstr>PowerPoint 演示文稿</vt:lpstr>
      <vt:lpstr> Your Task: </vt:lpstr>
      <vt:lpstr>Constructor overloading</vt:lpstr>
      <vt:lpstr>Constructor with default argument</vt:lpstr>
      <vt:lpstr> Dynamic initialization of object in C++ </vt:lpstr>
      <vt:lpstr> Dynamic Allocation:  Approach </vt:lpstr>
      <vt:lpstr>PowerPoint 演示文稿</vt:lpstr>
      <vt:lpstr>PowerPoint 演示文稿</vt:lpstr>
      <vt:lpstr>PowerPoint 演示文稿</vt:lpstr>
      <vt:lpstr>COPY  CONSTRUCTOR</vt:lpstr>
      <vt:lpstr>PowerPoint 演示文稿</vt:lpstr>
      <vt:lpstr>Destructor</vt:lpstr>
      <vt:lpstr>Array of objects:</vt:lpstr>
      <vt:lpstr>PowerPoint 演示文稿</vt:lpstr>
      <vt:lpstr>PowerPoint 演示文稿</vt:lpstr>
      <vt:lpstr>Returning Object from functions:</vt:lpstr>
      <vt:lpstr> </vt:lpstr>
      <vt:lpstr>Operators in C</vt:lpstr>
      <vt:lpstr>Operators in C</vt:lpstr>
      <vt:lpstr>PowerPoint 演示文稿</vt:lpstr>
      <vt:lpstr>Case 1: Using setw() with cin to limit the number of characters to take from the input stream.</vt:lpstr>
      <vt:lpstr> Case 2: Using setw() to set the character limit for string output. </vt:lpstr>
      <vt:lpstr>Programming Questions:</vt:lpstr>
      <vt:lpstr>PowerPoint 演示文稿</vt:lpstr>
      <vt:lpstr> Write a C++ program to implement recursive Binary Search  </vt:lpstr>
      <vt:lpstr>Print calendar for a given year in C++ </vt:lpstr>
      <vt:lpstr>PowerPoint 演示文稿</vt:lpstr>
      <vt:lpstr>PowerPoint 演示文稿</vt:lpstr>
      <vt:lpstr>PowerPoint 演示文稿</vt:lpstr>
      <vt:lpstr>PowerPoint 演示文稿</vt:lpstr>
      <vt:lpstr>PowerPoint 演示文稿</vt:lpstr>
      <vt:lpstr>DYNAMIC CONSTRUCTOR</vt:lpstr>
      <vt:lpstr>PowerPoint 演示文稿</vt:lpstr>
      <vt:lpstr>Static data members</vt:lpstr>
      <vt:lpstr>PowerPoint 演示文稿</vt:lpstr>
      <vt:lpstr>PowerPoint 演示文稿</vt:lpstr>
      <vt:lpstr>PowerPoint 演示文稿</vt:lpstr>
      <vt:lpstr>PowerPoint 演示文稿</vt:lpstr>
      <vt:lpstr>PowerPoint 演示文稿</vt:lpstr>
      <vt:lpstr> WAP to find prime numbers between 20-50 </vt:lpstr>
      <vt:lpstr>Explicit type casting</vt:lpstr>
      <vt:lpstr>Implicit type casting done by compiler itself</vt:lpstr>
      <vt:lpstr>polymorphism</vt:lpstr>
      <vt:lpstr>PowerPoint 演示文稿</vt:lpstr>
      <vt:lpstr>PowerPoint 演示文稿</vt:lpstr>
      <vt:lpstr>Operator overloading:</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variable</dc:title>
  <dc:creator>Divya Shukla</dc:creator>
  <cp:lastModifiedBy>Nitesh</cp:lastModifiedBy>
  <cp:revision>62</cp:revision>
  <dcterms:created xsi:type="dcterms:W3CDTF">2024-03-28T07:09:00Z</dcterms:created>
  <dcterms:modified xsi:type="dcterms:W3CDTF">2025-04-15T04:24:28Z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B71C354DE9544906B82CFB5B93F45CE3_12</vt:lpwstr>
  </property>
  <property fmtid="{D5CDD505-2E9C-101B-9397-08002B2CF9AE}" pid="3" name="KSOProductBuildVer">
    <vt:lpwstr>1033-12.2.0.20782</vt:lpwstr>
  </property>
</Properties>
</file>