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65" r:id="rId4"/>
    <p:sldId id="259" r:id="rId5"/>
    <p:sldId id="260" r:id="rId6"/>
    <p:sldId id="261" r:id="rId7"/>
    <p:sldId id="262" r:id="rId8"/>
    <p:sldId id="266" r:id="rId9"/>
    <p:sldId id="267" r:id="rId10"/>
    <p:sldId id="268" r:id="rId11"/>
    <p:sldId id="269" r:id="rId12"/>
    <p:sldId id="270" r:id="rId13"/>
    <p:sldId id="271" r:id="rId14"/>
    <p:sldId id="278" r:id="rId15"/>
    <p:sldId id="272" r:id="rId16"/>
    <p:sldId id="275" r:id="rId17"/>
    <p:sldId id="276" r:id="rId18"/>
    <p:sldId id="277" r:id="rId19"/>
    <p:sldId id="274" r:id="rId20"/>
    <p:sldId id="279"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2" autoAdjust="0"/>
    <p:restoredTop sz="94660"/>
  </p:normalViewPr>
  <p:slideViewPr>
    <p:cSldViewPr snapToGrid="0">
      <p:cViewPr>
        <p:scale>
          <a:sx n="112" d="100"/>
          <a:sy n="112" d="100"/>
        </p:scale>
        <p:origin x="560"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09784C-580F-4FE4-8DC0-BF41D0A1D5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20D313A-E8A0-4E3E-A6E5-C92684A6B5D4}">
      <dgm:prSet/>
      <dgm:spPr/>
      <dgm:t>
        <a:bodyPr/>
        <a:lstStyle/>
        <a:p>
          <a:r>
            <a:rPr lang="en-IN" baseline="0" dirty="0">
              <a:latin typeface="Times New Roman" panose="02020603050405020304" pitchFamily="18" charset="0"/>
              <a:cs typeface="Times New Roman" panose="02020603050405020304" pitchFamily="18" charset="0"/>
            </a:rPr>
            <a:t>Sensors</a:t>
          </a:r>
          <a:endParaRPr lang="en-US" dirty="0">
            <a:latin typeface="Times New Roman" panose="02020603050405020304" pitchFamily="18" charset="0"/>
            <a:cs typeface="Times New Roman" panose="02020603050405020304" pitchFamily="18" charset="0"/>
          </a:endParaRPr>
        </a:p>
      </dgm:t>
    </dgm:pt>
    <dgm:pt modelId="{2E95BA27-42FC-4872-A143-0FA15121D5D3}" type="parTrans" cxnId="{2DD32757-31D8-4463-B789-D6510B54C8E4}">
      <dgm:prSet/>
      <dgm:spPr/>
      <dgm:t>
        <a:bodyPr/>
        <a:lstStyle/>
        <a:p>
          <a:endParaRPr lang="en-US"/>
        </a:p>
      </dgm:t>
    </dgm:pt>
    <dgm:pt modelId="{F851D762-59ED-4454-85EE-65C9155FDE0E}" type="sibTrans" cxnId="{2DD32757-31D8-4463-B789-D6510B54C8E4}">
      <dgm:prSet/>
      <dgm:spPr/>
      <dgm:t>
        <a:bodyPr/>
        <a:lstStyle/>
        <a:p>
          <a:endParaRPr lang="en-US"/>
        </a:p>
      </dgm:t>
    </dgm:pt>
    <dgm:pt modelId="{9CAF3501-B476-461F-A9BF-5C4C36823230}">
      <dgm:prSet/>
      <dgm:spPr/>
      <dgm:t>
        <a:bodyPr/>
        <a:lstStyle/>
        <a:p>
          <a:r>
            <a:rPr lang="en-IN" baseline="0">
              <a:latin typeface="Times New Roman" panose="02020603050405020304" pitchFamily="18" charset="0"/>
              <a:cs typeface="Times New Roman" panose="02020603050405020304" pitchFamily="18" charset="0"/>
            </a:rPr>
            <a:t>Raw Data from Sensors</a:t>
          </a:r>
          <a:endParaRPr lang="en-US">
            <a:latin typeface="Times New Roman" panose="02020603050405020304" pitchFamily="18" charset="0"/>
            <a:cs typeface="Times New Roman" panose="02020603050405020304" pitchFamily="18" charset="0"/>
          </a:endParaRPr>
        </a:p>
      </dgm:t>
    </dgm:pt>
    <dgm:pt modelId="{FA0B49F5-7151-4514-B5FC-EECA355E045B}" type="parTrans" cxnId="{051E0342-FF5C-448D-A477-37FB4D9AAEFE}">
      <dgm:prSet/>
      <dgm:spPr/>
      <dgm:t>
        <a:bodyPr/>
        <a:lstStyle/>
        <a:p>
          <a:endParaRPr lang="en-US"/>
        </a:p>
      </dgm:t>
    </dgm:pt>
    <dgm:pt modelId="{638C9722-BCB0-4331-8DF2-34B4B3F04B39}" type="sibTrans" cxnId="{051E0342-FF5C-448D-A477-37FB4D9AAEFE}">
      <dgm:prSet/>
      <dgm:spPr/>
      <dgm:t>
        <a:bodyPr/>
        <a:lstStyle/>
        <a:p>
          <a:endParaRPr lang="en-US"/>
        </a:p>
      </dgm:t>
    </dgm:pt>
    <dgm:pt modelId="{6FCC17C9-64D3-4453-87AB-B4ADBE5D5BD1}">
      <dgm:prSet/>
      <dgm:spPr/>
      <dgm:t>
        <a:bodyPr/>
        <a:lstStyle/>
        <a:p>
          <a:r>
            <a:rPr lang="en-IN" baseline="0">
              <a:latin typeface="Times New Roman" panose="02020603050405020304" pitchFamily="18" charset="0"/>
              <a:cs typeface="Times New Roman" panose="02020603050405020304" pitchFamily="18" charset="0"/>
            </a:rPr>
            <a:t>Water Requirement Calculation</a:t>
          </a:r>
          <a:endParaRPr lang="en-US">
            <a:latin typeface="Times New Roman" panose="02020603050405020304" pitchFamily="18" charset="0"/>
            <a:cs typeface="Times New Roman" panose="02020603050405020304" pitchFamily="18" charset="0"/>
          </a:endParaRPr>
        </a:p>
      </dgm:t>
    </dgm:pt>
    <dgm:pt modelId="{65E8F899-BFE2-436B-887E-98AA80C47E14}" type="parTrans" cxnId="{7EC5195E-53CA-4D70-848F-E0E9B0A0788E}">
      <dgm:prSet/>
      <dgm:spPr/>
      <dgm:t>
        <a:bodyPr/>
        <a:lstStyle/>
        <a:p>
          <a:endParaRPr lang="en-US"/>
        </a:p>
      </dgm:t>
    </dgm:pt>
    <dgm:pt modelId="{0EC6679C-DFEF-4D99-A02A-CCAA071CAA7A}" type="sibTrans" cxnId="{7EC5195E-53CA-4D70-848F-E0E9B0A0788E}">
      <dgm:prSet/>
      <dgm:spPr/>
      <dgm:t>
        <a:bodyPr/>
        <a:lstStyle/>
        <a:p>
          <a:endParaRPr lang="en-US"/>
        </a:p>
      </dgm:t>
    </dgm:pt>
    <dgm:pt modelId="{000209D7-5DA2-4DD2-9228-20C65623CF2F}">
      <dgm:prSet/>
      <dgm:spPr/>
      <dgm:t>
        <a:bodyPr/>
        <a:lstStyle/>
        <a:p>
          <a:r>
            <a:rPr lang="en-IN" baseline="0">
              <a:latin typeface="Times New Roman" panose="02020603050405020304" pitchFamily="18" charset="0"/>
              <a:cs typeface="Times New Roman" panose="02020603050405020304" pitchFamily="18" charset="0"/>
            </a:rPr>
            <a:t>Predictive Modelling </a:t>
          </a:r>
          <a:endParaRPr lang="en-US">
            <a:latin typeface="Times New Roman" panose="02020603050405020304" pitchFamily="18" charset="0"/>
            <a:cs typeface="Times New Roman" panose="02020603050405020304" pitchFamily="18" charset="0"/>
          </a:endParaRPr>
        </a:p>
      </dgm:t>
    </dgm:pt>
    <dgm:pt modelId="{95C999F4-0E44-47C6-9F13-B198035FC841}" type="parTrans" cxnId="{D0DB924A-1878-4F51-9BB6-CA4EFAAD3D64}">
      <dgm:prSet/>
      <dgm:spPr/>
      <dgm:t>
        <a:bodyPr/>
        <a:lstStyle/>
        <a:p>
          <a:endParaRPr lang="en-US"/>
        </a:p>
      </dgm:t>
    </dgm:pt>
    <dgm:pt modelId="{78254BA2-67F0-486C-9018-888F85172A50}" type="sibTrans" cxnId="{D0DB924A-1878-4F51-9BB6-CA4EFAAD3D64}">
      <dgm:prSet/>
      <dgm:spPr/>
      <dgm:t>
        <a:bodyPr/>
        <a:lstStyle/>
        <a:p>
          <a:endParaRPr lang="en-US"/>
        </a:p>
      </dgm:t>
    </dgm:pt>
    <dgm:pt modelId="{18893B79-47A9-4E88-8073-C5315BAAC302}">
      <dgm:prSet/>
      <dgm:spPr/>
      <dgm:t>
        <a:bodyPr/>
        <a:lstStyle/>
        <a:p>
          <a:r>
            <a:rPr lang="en-IN" baseline="0">
              <a:latin typeface="Times New Roman" panose="02020603050405020304" pitchFamily="18" charset="0"/>
              <a:cs typeface="Times New Roman" panose="02020603050405020304" pitchFamily="18" charset="0"/>
            </a:rPr>
            <a:t>Automated Irrigation</a:t>
          </a:r>
          <a:endParaRPr lang="en-US">
            <a:latin typeface="Times New Roman" panose="02020603050405020304" pitchFamily="18" charset="0"/>
            <a:cs typeface="Times New Roman" panose="02020603050405020304" pitchFamily="18" charset="0"/>
          </a:endParaRPr>
        </a:p>
      </dgm:t>
    </dgm:pt>
    <dgm:pt modelId="{99E7C264-5FAE-4304-9BAD-6FA5B3D06183}" type="parTrans" cxnId="{22B48A0B-D69A-41FF-8094-2C04134692F0}">
      <dgm:prSet/>
      <dgm:spPr/>
      <dgm:t>
        <a:bodyPr/>
        <a:lstStyle/>
        <a:p>
          <a:endParaRPr lang="en-US"/>
        </a:p>
      </dgm:t>
    </dgm:pt>
    <dgm:pt modelId="{DB8CA5D8-09CD-4286-AA41-19FA513BFF07}" type="sibTrans" cxnId="{22B48A0B-D69A-41FF-8094-2C04134692F0}">
      <dgm:prSet/>
      <dgm:spPr/>
      <dgm:t>
        <a:bodyPr/>
        <a:lstStyle/>
        <a:p>
          <a:endParaRPr lang="en-US"/>
        </a:p>
      </dgm:t>
    </dgm:pt>
    <dgm:pt modelId="{DDBC456F-1621-43BC-BBC9-3704E7A74CB8}">
      <dgm:prSet/>
      <dgm:spPr/>
      <dgm:t>
        <a:bodyPr/>
        <a:lstStyle/>
        <a:p>
          <a:r>
            <a:rPr lang="en-IN" baseline="0" dirty="0">
              <a:latin typeface="Times New Roman" panose="02020603050405020304" pitchFamily="18" charset="0"/>
              <a:cs typeface="Times New Roman" panose="02020603050405020304" pitchFamily="18" charset="0"/>
            </a:rPr>
            <a:t>User Interface</a:t>
          </a:r>
          <a:endParaRPr lang="en-US" dirty="0">
            <a:latin typeface="Times New Roman" panose="02020603050405020304" pitchFamily="18" charset="0"/>
            <a:cs typeface="Times New Roman" panose="02020603050405020304" pitchFamily="18" charset="0"/>
          </a:endParaRPr>
        </a:p>
      </dgm:t>
    </dgm:pt>
    <dgm:pt modelId="{779BC633-00BB-4C5A-9FC4-C7F50A971A1D}" type="parTrans" cxnId="{9EA2CAB2-811B-4253-8C8A-A108C17AF21E}">
      <dgm:prSet/>
      <dgm:spPr/>
      <dgm:t>
        <a:bodyPr/>
        <a:lstStyle/>
        <a:p>
          <a:endParaRPr lang="en-US"/>
        </a:p>
      </dgm:t>
    </dgm:pt>
    <dgm:pt modelId="{BC6E102C-C750-482B-917D-F907C49AAB13}" type="sibTrans" cxnId="{9EA2CAB2-811B-4253-8C8A-A108C17AF21E}">
      <dgm:prSet/>
      <dgm:spPr/>
      <dgm:t>
        <a:bodyPr/>
        <a:lstStyle/>
        <a:p>
          <a:endParaRPr lang="en-US"/>
        </a:p>
      </dgm:t>
    </dgm:pt>
    <dgm:pt modelId="{24844289-2540-4AE0-A102-BB7DB7DCBF91}">
      <dgm:prSet/>
      <dgm:spPr/>
      <dgm:t>
        <a:bodyPr/>
        <a:lstStyle/>
        <a:p>
          <a:r>
            <a:rPr lang="en-IN" baseline="0">
              <a:latin typeface="Times New Roman" panose="02020603050405020304" pitchFamily="18" charset="0"/>
              <a:cs typeface="Times New Roman" panose="02020603050405020304" pitchFamily="18" charset="0"/>
            </a:rPr>
            <a:t>Data Storage and Management</a:t>
          </a:r>
          <a:endParaRPr lang="en-US">
            <a:latin typeface="Times New Roman" panose="02020603050405020304" pitchFamily="18" charset="0"/>
            <a:cs typeface="Times New Roman" panose="02020603050405020304" pitchFamily="18" charset="0"/>
          </a:endParaRPr>
        </a:p>
      </dgm:t>
    </dgm:pt>
    <dgm:pt modelId="{FFDC287C-D8BB-44C4-AB8C-27C9D0F0DA45}" type="parTrans" cxnId="{0380F539-D129-4647-AD9A-4694C9B12E89}">
      <dgm:prSet/>
      <dgm:spPr/>
      <dgm:t>
        <a:bodyPr/>
        <a:lstStyle/>
        <a:p>
          <a:endParaRPr lang="en-US"/>
        </a:p>
      </dgm:t>
    </dgm:pt>
    <dgm:pt modelId="{6EB572F1-02AC-4FDB-A8B2-19BB7DA06622}" type="sibTrans" cxnId="{0380F539-D129-4647-AD9A-4694C9B12E89}">
      <dgm:prSet/>
      <dgm:spPr/>
      <dgm:t>
        <a:bodyPr/>
        <a:lstStyle/>
        <a:p>
          <a:endParaRPr lang="en-US"/>
        </a:p>
      </dgm:t>
    </dgm:pt>
    <dgm:pt modelId="{98641473-2441-42AF-9402-36BC3037E934}">
      <dgm:prSet/>
      <dgm:spPr/>
      <dgm:t>
        <a:bodyPr/>
        <a:lstStyle/>
        <a:p>
          <a:r>
            <a:rPr lang="en-IN" baseline="0">
              <a:latin typeface="Times New Roman" panose="02020603050405020304" pitchFamily="18" charset="0"/>
              <a:cs typeface="Times New Roman" panose="02020603050405020304" pitchFamily="18" charset="0"/>
            </a:rPr>
            <a:t>Manual Overridde</a:t>
          </a:r>
          <a:endParaRPr lang="en-US">
            <a:latin typeface="Times New Roman" panose="02020603050405020304" pitchFamily="18" charset="0"/>
            <a:cs typeface="Times New Roman" panose="02020603050405020304" pitchFamily="18" charset="0"/>
          </a:endParaRPr>
        </a:p>
      </dgm:t>
    </dgm:pt>
    <dgm:pt modelId="{329273E1-3EB0-4AD7-83AB-C5046A9D3F66}" type="parTrans" cxnId="{A4280607-9920-422E-8CB2-86AE1326BE0B}">
      <dgm:prSet/>
      <dgm:spPr/>
      <dgm:t>
        <a:bodyPr/>
        <a:lstStyle/>
        <a:p>
          <a:endParaRPr lang="en-US"/>
        </a:p>
      </dgm:t>
    </dgm:pt>
    <dgm:pt modelId="{E9634D56-CC0E-402A-9359-FBBC18BF125D}" type="sibTrans" cxnId="{A4280607-9920-422E-8CB2-86AE1326BE0B}">
      <dgm:prSet/>
      <dgm:spPr/>
      <dgm:t>
        <a:bodyPr/>
        <a:lstStyle/>
        <a:p>
          <a:endParaRPr lang="en-US"/>
        </a:p>
      </dgm:t>
    </dgm:pt>
    <dgm:pt modelId="{E6F8CF88-2EA4-7A4D-89AC-ED618DEED7CF}" type="pres">
      <dgm:prSet presAssocID="{0F09784C-580F-4FE4-8DC0-BF41D0A1D5B1}" presName="diagram" presStyleCnt="0">
        <dgm:presLayoutVars>
          <dgm:dir/>
          <dgm:resizeHandles val="exact"/>
        </dgm:presLayoutVars>
      </dgm:prSet>
      <dgm:spPr/>
    </dgm:pt>
    <dgm:pt modelId="{CA78CB48-26C2-8C45-B4D1-947B57962F93}" type="pres">
      <dgm:prSet presAssocID="{320D313A-E8A0-4E3E-A6E5-C92684A6B5D4}" presName="node" presStyleLbl="node1" presStyleIdx="0" presStyleCnt="8">
        <dgm:presLayoutVars>
          <dgm:bulletEnabled val="1"/>
        </dgm:presLayoutVars>
      </dgm:prSet>
      <dgm:spPr/>
    </dgm:pt>
    <dgm:pt modelId="{D84E2C52-7655-2D4D-BC7E-F10D9E5B9C80}" type="pres">
      <dgm:prSet presAssocID="{F851D762-59ED-4454-85EE-65C9155FDE0E}" presName="sibTrans" presStyleCnt="0"/>
      <dgm:spPr/>
    </dgm:pt>
    <dgm:pt modelId="{CC77A434-F8A7-DB43-B686-DDA2ACD8E5B2}" type="pres">
      <dgm:prSet presAssocID="{9CAF3501-B476-461F-A9BF-5C4C36823230}" presName="node" presStyleLbl="node1" presStyleIdx="1" presStyleCnt="8">
        <dgm:presLayoutVars>
          <dgm:bulletEnabled val="1"/>
        </dgm:presLayoutVars>
      </dgm:prSet>
      <dgm:spPr/>
    </dgm:pt>
    <dgm:pt modelId="{15F1345E-3652-0C42-959E-A05FD590A54B}" type="pres">
      <dgm:prSet presAssocID="{638C9722-BCB0-4331-8DF2-34B4B3F04B39}" presName="sibTrans" presStyleCnt="0"/>
      <dgm:spPr/>
    </dgm:pt>
    <dgm:pt modelId="{716C0FF0-1A97-CB40-A1CE-BA45A15C7F43}" type="pres">
      <dgm:prSet presAssocID="{6FCC17C9-64D3-4453-87AB-B4ADBE5D5BD1}" presName="node" presStyleLbl="node1" presStyleIdx="2" presStyleCnt="8">
        <dgm:presLayoutVars>
          <dgm:bulletEnabled val="1"/>
        </dgm:presLayoutVars>
      </dgm:prSet>
      <dgm:spPr/>
    </dgm:pt>
    <dgm:pt modelId="{BFC80AD7-4024-9849-B53F-5B25191F4EF0}" type="pres">
      <dgm:prSet presAssocID="{0EC6679C-DFEF-4D99-A02A-CCAA071CAA7A}" presName="sibTrans" presStyleCnt="0"/>
      <dgm:spPr/>
    </dgm:pt>
    <dgm:pt modelId="{BE8FE39A-5F30-0446-8D38-41BDF3380AF9}" type="pres">
      <dgm:prSet presAssocID="{000209D7-5DA2-4DD2-9228-20C65623CF2F}" presName="node" presStyleLbl="node1" presStyleIdx="3" presStyleCnt="8">
        <dgm:presLayoutVars>
          <dgm:bulletEnabled val="1"/>
        </dgm:presLayoutVars>
      </dgm:prSet>
      <dgm:spPr/>
    </dgm:pt>
    <dgm:pt modelId="{B7E39AC4-CFDB-564F-A085-D60E76600942}" type="pres">
      <dgm:prSet presAssocID="{78254BA2-67F0-486C-9018-888F85172A50}" presName="sibTrans" presStyleCnt="0"/>
      <dgm:spPr/>
    </dgm:pt>
    <dgm:pt modelId="{555B3742-99E5-C64E-8D16-C730CDAB8795}" type="pres">
      <dgm:prSet presAssocID="{18893B79-47A9-4E88-8073-C5315BAAC302}" presName="node" presStyleLbl="node1" presStyleIdx="4" presStyleCnt="8">
        <dgm:presLayoutVars>
          <dgm:bulletEnabled val="1"/>
        </dgm:presLayoutVars>
      </dgm:prSet>
      <dgm:spPr/>
    </dgm:pt>
    <dgm:pt modelId="{6AEEDBB7-FE06-0947-9BB3-8AE8016B3170}" type="pres">
      <dgm:prSet presAssocID="{DB8CA5D8-09CD-4286-AA41-19FA513BFF07}" presName="sibTrans" presStyleCnt="0"/>
      <dgm:spPr/>
    </dgm:pt>
    <dgm:pt modelId="{B3A19291-2D62-5F40-9F5A-8999ACAF4BAA}" type="pres">
      <dgm:prSet presAssocID="{DDBC456F-1621-43BC-BBC9-3704E7A74CB8}" presName="node" presStyleLbl="node1" presStyleIdx="5" presStyleCnt="8">
        <dgm:presLayoutVars>
          <dgm:bulletEnabled val="1"/>
        </dgm:presLayoutVars>
      </dgm:prSet>
      <dgm:spPr/>
    </dgm:pt>
    <dgm:pt modelId="{9EB000F2-31CA-E041-9F24-10C9C0539F00}" type="pres">
      <dgm:prSet presAssocID="{BC6E102C-C750-482B-917D-F907C49AAB13}" presName="sibTrans" presStyleCnt="0"/>
      <dgm:spPr/>
    </dgm:pt>
    <dgm:pt modelId="{5270504C-7BDB-984B-8907-92F3A9225113}" type="pres">
      <dgm:prSet presAssocID="{24844289-2540-4AE0-A102-BB7DB7DCBF91}" presName="node" presStyleLbl="node1" presStyleIdx="6" presStyleCnt="8">
        <dgm:presLayoutVars>
          <dgm:bulletEnabled val="1"/>
        </dgm:presLayoutVars>
      </dgm:prSet>
      <dgm:spPr/>
    </dgm:pt>
    <dgm:pt modelId="{22F95D2D-50A7-554C-86FE-833F81FA3E9B}" type="pres">
      <dgm:prSet presAssocID="{6EB572F1-02AC-4FDB-A8B2-19BB7DA06622}" presName="sibTrans" presStyleCnt="0"/>
      <dgm:spPr/>
    </dgm:pt>
    <dgm:pt modelId="{30B147EE-F5D9-EF4D-AFE3-246C6E10FD7B}" type="pres">
      <dgm:prSet presAssocID="{98641473-2441-42AF-9402-36BC3037E934}" presName="node" presStyleLbl="node1" presStyleIdx="7" presStyleCnt="8">
        <dgm:presLayoutVars>
          <dgm:bulletEnabled val="1"/>
        </dgm:presLayoutVars>
      </dgm:prSet>
      <dgm:spPr/>
    </dgm:pt>
  </dgm:ptLst>
  <dgm:cxnLst>
    <dgm:cxn modelId="{A4280607-9920-422E-8CB2-86AE1326BE0B}" srcId="{0F09784C-580F-4FE4-8DC0-BF41D0A1D5B1}" destId="{98641473-2441-42AF-9402-36BC3037E934}" srcOrd="7" destOrd="0" parTransId="{329273E1-3EB0-4AD7-83AB-C5046A9D3F66}" sibTransId="{E9634D56-CC0E-402A-9359-FBBC18BF125D}"/>
    <dgm:cxn modelId="{4531B408-F524-004F-911B-4544F9A6F683}" type="presOf" srcId="{6FCC17C9-64D3-4453-87AB-B4ADBE5D5BD1}" destId="{716C0FF0-1A97-CB40-A1CE-BA45A15C7F43}" srcOrd="0" destOrd="0" presId="urn:microsoft.com/office/officeart/2005/8/layout/default"/>
    <dgm:cxn modelId="{22B48A0B-D69A-41FF-8094-2C04134692F0}" srcId="{0F09784C-580F-4FE4-8DC0-BF41D0A1D5B1}" destId="{18893B79-47A9-4E88-8073-C5315BAAC302}" srcOrd="4" destOrd="0" parTransId="{99E7C264-5FAE-4304-9BAD-6FA5B3D06183}" sibTransId="{DB8CA5D8-09CD-4286-AA41-19FA513BFF07}"/>
    <dgm:cxn modelId="{F856421A-A35B-1B40-9206-1915F39EAB88}" type="presOf" srcId="{24844289-2540-4AE0-A102-BB7DB7DCBF91}" destId="{5270504C-7BDB-984B-8907-92F3A9225113}" srcOrd="0" destOrd="0" presId="urn:microsoft.com/office/officeart/2005/8/layout/default"/>
    <dgm:cxn modelId="{B599CB25-FFCF-DE45-9D02-9C44F821D669}" type="presOf" srcId="{DDBC456F-1621-43BC-BBC9-3704E7A74CB8}" destId="{B3A19291-2D62-5F40-9F5A-8999ACAF4BAA}" srcOrd="0" destOrd="0" presId="urn:microsoft.com/office/officeart/2005/8/layout/default"/>
    <dgm:cxn modelId="{0380F539-D129-4647-AD9A-4694C9B12E89}" srcId="{0F09784C-580F-4FE4-8DC0-BF41D0A1D5B1}" destId="{24844289-2540-4AE0-A102-BB7DB7DCBF91}" srcOrd="6" destOrd="0" parTransId="{FFDC287C-D8BB-44C4-AB8C-27C9D0F0DA45}" sibTransId="{6EB572F1-02AC-4FDB-A8B2-19BB7DA06622}"/>
    <dgm:cxn modelId="{7E36383D-5F34-9040-9D8C-9E1BEED118F0}" type="presOf" srcId="{320D313A-E8A0-4E3E-A6E5-C92684A6B5D4}" destId="{CA78CB48-26C2-8C45-B4D1-947B57962F93}" srcOrd="0" destOrd="0" presId="urn:microsoft.com/office/officeart/2005/8/layout/default"/>
    <dgm:cxn modelId="{051E0342-FF5C-448D-A477-37FB4D9AAEFE}" srcId="{0F09784C-580F-4FE4-8DC0-BF41D0A1D5B1}" destId="{9CAF3501-B476-461F-A9BF-5C4C36823230}" srcOrd="1" destOrd="0" parTransId="{FA0B49F5-7151-4514-B5FC-EECA355E045B}" sibTransId="{638C9722-BCB0-4331-8DF2-34B4B3F04B39}"/>
    <dgm:cxn modelId="{D0DB924A-1878-4F51-9BB6-CA4EFAAD3D64}" srcId="{0F09784C-580F-4FE4-8DC0-BF41D0A1D5B1}" destId="{000209D7-5DA2-4DD2-9228-20C65623CF2F}" srcOrd="3" destOrd="0" parTransId="{95C999F4-0E44-47C6-9F13-B198035FC841}" sibTransId="{78254BA2-67F0-486C-9018-888F85172A50}"/>
    <dgm:cxn modelId="{2DD32757-31D8-4463-B789-D6510B54C8E4}" srcId="{0F09784C-580F-4FE4-8DC0-BF41D0A1D5B1}" destId="{320D313A-E8A0-4E3E-A6E5-C92684A6B5D4}" srcOrd="0" destOrd="0" parTransId="{2E95BA27-42FC-4872-A143-0FA15121D5D3}" sibTransId="{F851D762-59ED-4454-85EE-65C9155FDE0E}"/>
    <dgm:cxn modelId="{7EC5195E-53CA-4D70-848F-E0E9B0A0788E}" srcId="{0F09784C-580F-4FE4-8DC0-BF41D0A1D5B1}" destId="{6FCC17C9-64D3-4453-87AB-B4ADBE5D5BD1}" srcOrd="2" destOrd="0" parTransId="{65E8F899-BFE2-436B-887E-98AA80C47E14}" sibTransId="{0EC6679C-DFEF-4D99-A02A-CCAA071CAA7A}"/>
    <dgm:cxn modelId="{02231A79-F2C2-014F-8955-D7EE87269C09}" type="presOf" srcId="{18893B79-47A9-4E88-8073-C5315BAAC302}" destId="{555B3742-99E5-C64E-8D16-C730CDAB8795}" srcOrd="0" destOrd="0" presId="urn:microsoft.com/office/officeart/2005/8/layout/default"/>
    <dgm:cxn modelId="{3F1A458C-D680-BB4A-89D7-59AA91595CDF}" type="presOf" srcId="{9CAF3501-B476-461F-A9BF-5C4C36823230}" destId="{CC77A434-F8A7-DB43-B686-DDA2ACD8E5B2}" srcOrd="0" destOrd="0" presId="urn:microsoft.com/office/officeart/2005/8/layout/default"/>
    <dgm:cxn modelId="{9EA2CAB2-811B-4253-8C8A-A108C17AF21E}" srcId="{0F09784C-580F-4FE4-8DC0-BF41D0A1D5B1}" destId="{DDBC456F-1621-43BC-BBC9-3704E7A74CB8}" srcOrd="5" destOrd="0" parTransId="{779BC633-00BB-4C5A-9FC4-C7F50A971A1D}" sibTransId="{BC6E102C-C750-482B-917D-F907C49AAB13}"/>
    <dgm:cxn modelId="{BA0DFDB7-6872-2147-9625-CAE42FACA65E}" type="presOf" srcId="{000209D7-5DA2-4DD2-9228-20C65623CF2F}" destId="{BE8FE39A-5F30-0446-8D38-41BDF3380AF9}" srcOrd="0" destOrd="0" presId="urn:microsoft.com/office/officeart/2005/8/layout/default"/>
    <dgm:cxn modelId="{FED99BBB-AA3A-DC45-A063-32EA18A17F69}" type="presOf" srcId="{98641473-2441-42AF-9402-36BC3037E934}" destId="{30B147EE-F5D9-EF4D-AFE3-246C6E10FD7B}" srcOrd="0" destOrd="0" presId="urn:microsoft.com/office/officeart/2005/8/layout/default"/>
    <dgm:cxn modelId="{77AF64E0-CD39-8141-9165-4F8C212CA728}" type="presOf" srcId="{0F09784C-580F-4FE4-8DC0-BF41D0A1D5B1}" destId="{E6F8CF88-2EA4-7A4D-89AC-ED618DEED7CF}" srcOrd="0" destOrd="0" presId="urn:microsoft.com/office/officeart/2005/8/layout/default"/>
    <dgm:cxn modelId="{7E2F2A3C-99FE-684D-9156-C86D140814F7}" type="presParOf" srcId="{E6F8CF88-2EA4-7A4D-89AC-ED618DEED7CF}" destId="{CA78CB48-26C2-8C45-B4D1-947B57962F93}" srcOrd="0" destOrd="0" presId="urn:microsoft.com/office/officeart/2005/8/layout/default"/>
    <dgm:cxn modelId="{F69532BE-84E3-3644-A4A1-67D9A5B7B2F8}" type="presParOf" srcId="{E6F8CF88-2EA4-7A4D-89AC-ED618DEED7CF}" destId="{D84E2C52-7655-2D4D-BC7E-F10D9E5B9C80}" srcOrd="1" destOrd="0" presId="urn:microsoft.com/office/officeart/2005/8/layout/default"/>
    <dgm:cxn modelId="{9C0B71F6-B47B-974C-AB46-67FAF77F5FCB}" type="presParOf" srcId="{E6F8CF88-2EA4-7A4D-89AC-ED618DEED7CF}" destId="{CC77A434-F8A7-DB43-B686-DDA2ACD8E5B2}" srcOrd="2" destOrd="0" presId="urn:microsoft.com/office/officeart/2005/8/layout/default"/>
    <dgm:cxn modelId="{1CC44FD4-B680-634C-A786-7FDCC3E88CCB}" type="presParOf" srcId="{E6F8CF88-2EA4-7A4D-89AC-ED618DEED7CF}" destId="{15F1345E-3652-0C42-959E-A05FD590A54B}" srcOrd="3" destOrd="0" presId="urn:microsoft.com/office/officeart/2005/8/layout/default"/>
    <dgm:cxn modelId="{E80B3737-67A5-F14C-A8A6-134D2C40FEB3}" type="presParOf" srcId="{E6F8CF88-2EA4-7A4D-89AC-ED618DEED7CF}" destId="{716C0FF0-1A97-CB40-A1CE-BA45A15C7F43}" srcOrd="4" destOrd="0" presId="urn:microsoft.com/office/officeart/2005/8/layout/default"/>
    <dgm:cxn modelId="{AA6AF448-F255-A441-8F71-86301388A3E8}" type="presParOf" srcId="{E6F8CF88-2EA4-7A4D-89AC-ED618DEED7CF}" destId="{BFC80AD7-4024-9849-B53F-5B25191F4EF0}" srcOrd="5" destOrd="0" presId="urn:microsoft.com/office/officeart/2005/8/layout/default"/>
    <dgm:cxn modelId="{F4B5F8A6-5A3B-674B-9456-793304CAF172}" type="presParOf" srcId="{E6F8CF88-2EA4-7A4D-89AC-ED618DEED7CF}" destId="{BE8FE39A-5F30-0446-8D38-41BDF3380AF9}" srcOrd="6" destOrd="0" presId="urn:microsoft.com/office/officeart/2005/8/layout/default"/>
    <dgm:cxn modelId="{5CDC5E55-F612-0646-95A4-12BB32BF4300}" type="presParOf" srcId="{E6F8CF88-2EA4-7A4D-89AC-ED618DEED7CF}" destId="{B7E39AC4-CFDB-564F-A085-D60E76600942}" srcOrd="7" destOrd="0" presId="urn:microsoft.com/office/officeart/2005/8/layout/default"/>
    <dgm:cxn modelId="{9737A6F2-0E78-834C-BB08-F4D1BE0E4CBC}" type="presParOf" srcId="{E6F8CF88-2EA4-7A4D-89AC-ED618DEED7CF}" destId="{555B3742-99E5-C64E-8D16-C730CDAB8795}" srcOrd="8" destOrd="0" presId="urn:microsoft.com/office/officeart/2005/8/layout/default"/>
    <dgm:cxn modelId="{520649A9-34C7-A34D-AAC8-CDD9B1D40F69}" type="presParOf" srcId="{E6F8CF88-2EA4-7A4D-89AC-ED618DEED7CF}" destId="{6AEEDBB7-FE06-0947-9BB3-8AE8016B3170}" srcOrd="9" destOrd="0" presId="urn:microsoft.com/office/officeart/2005/8/layout/default"/>
    <dgm:cxn modelId="{7D47E779-C31D-F04E-829C-55752AFD96D0}" type="presParOf" srcId="{E6F8CF88-2EA4-7A4D-89AC-ED618DEED7CF}" destId="{B3A19291-2D62-5F40-9F5A-8999ACAF4BAA}" srcOrd="10" destOrd="0" presId="urn:microsoft.com/office/officeart/2005/8/layout/default"/>
    <dgm:cxn modelId="{9EACD30D-8A7F-704F-AB7F-700C26A3C03F}" type="presParOf" srcId="{E6F8CF88-2EA4-7A4D-89AC-ED618DEED7CF}" destId="{9EB000F2-31CA-E041-9F24-10C9C0539F00}" srcOrd="11" destOrd="0" presId="urn:microsoft.com/office/officeart/2005/8/layout/default"/>
    <dgm:cxn modelId="{6B0BBBCF-9D7C-1648-A245-D07AF9F69C8F}" type="presParOf" srcId="{E6F8CF88-2EA4-7A4D-89AC-ED618DEED7CF}" destId="{5270504C-7BDB-984B-8907-92F3A9225113}" srcOrd="12" destOrd="0" presId="urn:microsoft.com/office/officeart/2005/8/layout/default"/>
    <dgm:cxn modelId="{2B2B6676-9778-C84A-BD3E-FA83EAA0CDDC}" type="presParOf" srcId="{E6F8CF88-2EA4-7A4D-89AC-ED618DEED7CF}" destId="{22F95D2D-50A7-554C-86FE-833F81FA3E9B}" srcOrd="13" destOrd="0" presId="urn:microsoft.com/office/officeart/2005/8/layout/default"/>
    <dgm:cxn modelId="{67BB00F8-05AA-FD4F-AED3-29AD6244040A}" type="presParOf" srcId="{E6F8CF88-2EA4-7A4D-89AC-ED618DEED7CF}" destId="{30B147EE-F5D9-EF4D-AFE3-246C6E10FD7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B8DE7C-2B21-419B-BD01-1BEF92AAAC5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4EC5DF3-EF66-408E-91B0-DDEB461CEB0D}">
      <dgm:prSet/>
      <dgm:spPr/>
      <dgm:t>
        <a:bodyPr/>
        <a:lstStyle/>
        <a:p>
          <a:r>
            <a:rPr lang="en-IN" baseline="0">
              <a:latin typeface="Times New Roman" panose="02020603050405020304" pitchFamily="18" charset="0"/>
              <a:cs typeface="Times New Roman" panose="02020603050405020304" pitchFamily="18" charset="0"/>
            </a:rPr>
            <a:t>Scalability</a:t>
          </a:r>
          <a:endParaRPr lang="en-US">
            <a:latin typeface="Times New Roman" panose="02020603050405020304" pitchFamily="18" charset="0"/>
            <a:cs typeface="Times New Roman" panose="02020603050405020304" pitchFamily="18" charset="0"/>
          </a:endParaRPr>
        </a:p>
      </dgm:t>
    </dgm:pt>
    <dgm:pt modelId="{20B0996F-1282-464C-BC81-C0198EE9012E}" type="parTrans" cxnId="{CE7220B6-C42C-4B31-903E-56D2C6E6511E}">
      <dgm:prSet/>
      <dgm:spPr/>
      <dgm:t>
        <a:bodyPr/>
        <a:lstStyle/>
        <a:p>
          <a:endParaRPr lang="en-US"/>
        </a:p>
      </dgm:t>
    </dgm:pt>
    <dgm:pt modelId="{1312F528-2619-4911-958C-65FF126650E2}" type="sibTrans" cxnId="{CE7220B6-C42C-4B31-903E-56D2C6E6511E}">
      <dgm:prSet/>
      <dgm:spPr/>
      <dgm:t>
        <a:bodyPr/>
        <a:lstStyle/>
        <a:p>
          <a:endParaRPr lang="en-US"/>
        </a:p>
      </dgm:t>
    </dgm:pt>
    <dgm:pt modelId="{B2AB26C4-4588-4AE3-863F-2FF8064B2423}">
      <dgm:prSet/>
      <dgm:spPr/>
      <dgm:t>
        <a:bodyPr/>
        <a:lstStyle/>
        <a:p>
          <a:r>
            <a:rPr lang="en-IN" baseline="0">
              <a:latin typeface="Times New Roman" panose="02020603050405020304" pitchFamily="18" charset="0"/>
              <a:cs typeface="Times New Roman" panose="02020603050405020304" pitchFamily="18" charset="0"/>
            </a:rPr>
            <a:t>Reliability</a:t>
          </a:r>
          <a:endParaRPr lang="en-US">
            <a:latin typeface="Times New Roman" panose="02020603050405020304" pitchFamily="18" charset="0"/>
            <a:cs typeface="Times New Roman" panose="02020603050405020304" pitchFamily="18" charset="0"/>
          </a:endParaRPr>
        </a:p>
      </dgm:t>
    </dgm:pt>
    <dgm:pt modelId="{9AEDECC6-A0AD-408F-82DD-221EF6CF87DA}" type="parTrans" cxnId="{AD789899-0A1C-46A6-8CC2-C747F18106DA}">
      <dgm:prSet/>
      <dgm:spPr/>
      <dgm:t>
        <a:bodyPr/>
        <a:lstStyle/>
        <a:p>
          <a:endParaRPr lang="en-US"/>
        </a:p>
      </dgm:t>
    </dgm:pt>
    <dgm:pt modelId="{0C70D42A-B289-4CB8-B35E-9A2B8BC264EE}" type="sibTrans" cxnId="{AD789899-0A1C-46A6-8CC2-C747F18106DA}">
      <dgm:prSet/>
      <dgm:spPr/>
      <dgm:t>
        <a:bodyPr/>
        <a:lstStyle/>
        <a:p>
          <a:endParaRPr lang="en-US"/>
        </a:p>
      </dgm:t>
    </dgm:pt>
    <dgm:pt modelId="{3EC4ED02-851C-4C15-9046-8F7DF5747334}">
      <dgm:prSet/>
      <dgm:spPr/>
      <dgm:t>
        <a:bodyPr/>
        <a:lstStyle/>
        <a:p>
          <a:r>
            <a:rPr lang="en-IN" baseline="0">
              <a:latin typeface="Times New Roman" panose="02020603050405020304" pitchFamily="18" charset="0"/>
              <a:cs typeface="Times New Roman" panose="02020603050405020304" pitchFamily="18" charset="0"/>
            </a:rPr>
            <a:t>Accuracy</a:t>
          </a:r>
          <a:endParaRPr lang="en-US">
            <a:latin typeface="Times New Roman" panose="02020603050405020304" pitchFamily="18" charset="0"/>
            <a:cs typeface="Times New Roman" panose="02020603050405020304" pitchFamily="18" charset="0"/>
          </a:endParaRPr>
        </a:p>
      </dgm:t>
    </dgm:pt>
    <dgm:pt modelId="{5A133797-58BD-48B6-B726-37B3C5809EF2}" type="parTrans" cxnId="{6F8819AE-09F3-4AEC-B8B9-A3CCB43FCEBC}">
      <dgm:prSet/>
      <dgm:spPr/>
      <dgm:t>
        <a:bodyPr/>
        <a:lstStyle/>
        <a:p>
          <a:endParaRPr lang="en-US"/>
        </a:p>
      </dgm:t>
    </dgm:pt>
    <dgm:pt modelId="{90203F6D-D692-4AF2-A8F5-839B8E48636C}" type="sibTrans" cxnId="{6F8819AE-09F3-4AEC-B8B9-A3CCB43FCEBC}">
      <dgm:prSet/>
      <dgm:spPr/>
      <dgm:t>
        <a:bodyPr/>
        <a:lstStyle/>
        <a:p>
          <a:endParaRPr lang="en-US"/>
        </a:p>
      </dgm:t>
    </dgm:pt>
    <dgm:pt modelId="{589613AC-06A5-4119-AA1B-2286F39AA05F}">
      <dgm:prSet/>
      <dgm:spPr/>
      <dgm:t>
        <a:bodyPr/>
        <a:lstStyle/>
        <a:p>
          <a:r>
            <a:rPr lang="en-IN" baseline="0">
              <a:latin typeface="Times New Roman" panose="02020603050405020304" pitchFamily="18" charset="0"/>
              <a:cs typeface="Times New Roman" panose="02020603050405020304" pitchFamily="18" charset="0"/>
            </a:rPr>
            <a:t>Maintainability</a:t>
          </a:r>
          <a:endParaRPr lang="en-US">
            <a:latin typeface="Times New Roman" panose="02020603050405020304" pitchFamily="18" charset="0"/>
            <a:cs typeface="Times New Roman" panose="02020603050405020304" pitchFamily="18" charset="0"/>
          </a:endParaRPr>
        </a:p>
      </dgm:t>
    </dgm:pt>
    <dgm:pt modelId="{2B5B94F5-8292-4455-9500-45785479390C}" type="parTrans" cxnId="{29D88811-1FD1-4325-9BFE-E26AD7DF3068}">
      <dgm:prSet/>
      <dgm:spPr/>
      <dgm:t>
        <a:bodyPr/>
        <a:lstStyle/>
        <a:p>
          <a:endParaRPr lang="en-US"/>
        </a:p>
      </dgm:t>
    </dgm:pt>
    <dgm:pt modelId="{4AB24458-1E77-4FBE-AD85-F2EDA9333157}" type="sibTrans" cxnId="{29D88811-1FD1-4325-9BFE-E26AD7DF3068}">
      <dgm:prSet/>
      <dgm:spPr/>
      <dgm:t>
        <a:bodyPr/>
        <a:lstStyle/>
        <a:p>
          <a:endParaRPr lang="en-US"/>
        </a:p>
      </dgm:t>
    </dgm:pt>
    <dgm:pt modelId="{556450C4-5F78-42AF-9F09-95D0FD519757}">
      <dgm:prSet/>
      <dgm:spPr/>
      <dgm:t>
        <a:bodyPr/>
        <a:lstStyle/>
        <a:p>
          <a:r>
            <a:rPr lang="en-IN" baseline="0">
              <a:latin typeface="Times New Roman" panose="02020603050405020304" pitchFamily="18" charset="0"/>
              <a:cs typeface="Times New Roman" panose="02020603050405020304" pitchFamily="18" charset="0"/>
            </a:rPr>
            <a:t>Usability</a:t>
          </a:r>
          <a:endParaRPr lang="en-US">
            <a:latin typeface="Times New Roman" panose="02020603050405020304" pitchFamily="18" charset="0"/>
            <a:cs typeface="Times New Roman" panose="02020603050405020304" pitchFamily="18" charset="0"/>
          </a:endParaRPr>
        </a:p>
      </dgm:t>
    </dgm:pt>
    <dgm:pt modelId="{22B70187-1E0F-4691-B547-172AE3DA9572}" type="parTrans" cxnId="{04C98F4D-8F58-4E04-93A2-423D63CD3F64}">
      <dgm:prSet/>
      <dgm:spPr/>
      <dgm:t>
        <a:bodyPr/>
        <a:lstStyle/>
        <a:p>
          <a:endParaRPr lang="en-US"/>
        </a:p>
      </dgm:t>
    </dgm:pt>
    <dgm:pt modelId="{D9BACC34-7F6A-49AE-AF29-851D996B0C71}" type="sibTrans" cxnId="{04C98F4D-8F58-4E04-93A2-423D63CD3F64}">
      <dgm:prSet/>
      <dgm:spPr/>
      <dgm:t>
        <a:bodyPr/>
        <a:lstStyle/>
        <a:p>
          <a:endParaRPr lang="en-US"/>
        </a:p>
      </dgm:t>
    </dgm:pt>
    <dgm:pt modelId="{1343F2DC-B1DE-2E45-93CB-00AEA95708CC}" type="pres">
      <dgm:prSet presAssocID="{1FB8DE7C-2B21-419B-BD01-1BEF92AAAC54}" presName="diagram" presStyleCnt="0">
        <dgm:presLayoutVars>
          <dgm:dir/>
          <dgm:resizeHandles val="exact"/>
        </dgm:presLayoutVars>
      </dgm:prSet>
      <dgm:spPr/>
    </dgm:pt>
    <dgm:pt modelId="{9AD17535-33B8-D143-BA16-2DC5C5B31D18}" type="pres">
      <dgm:prSet presAssocID="{94EC5DF3-EF66-408E-91B0-DDEB461CEB0D}" presName="node" presStyleLbl="node1" presStyleIdx="0" presStyleCnt="5">
        <dgm:presLayoutVars>
          <dgm:bulletEnabled val="1"/>
        </dgm:presLayoutVars>
      </dgm:prSet>
      <dgm:spPr/>
    </dgm:pt>
    <dgm:pt modelId="{78EB2638-C6D5-F241-B5AD-23CE7816166E}" type="pres">
      <dgm:prSet presAssocID="{1312F528-2619-4911-958C-65FF126650E2}" presName="sibTrans" presStyleCnt="0"/>
      <dgm:spPr/>
    </dgm:pt>
    <dgm:pt modelId="{E8C48807-905F-0349-9D20-790269C2E89A}" type="pres">
      <dgm:prSet presAssocID="{B2AB26C4-4588-4AE3-863F-2FF8064B2423}" presName="node" presStyleLbl="node1" presStyleIdx="1" presStyleCnt="5">
        <dgm:presLayoutVars>
          <dgm:bulletEnabled val="1"/>
        </dgm:presLayoutVars>
      </dgm:prSet>
      <dgm:spPr/>
    </dgm:pt>
    <dgm:pt modelId="{6D9F5D9B-FFDE-DD4C-93EF-8DF92CCD88FE}" type="pres">
      <dgm:prSet presAssocID="{0C70D42A-B289-4CB8-B35E-9A2B8BC264EE}" presName="sibTrans" presStyleCnt="0"/>
      <dgm:spPr/>
    </dgm:pt>
    <dgm:pt modelId="{CCE3AE39-EAA7-134D-8CE4-2A75EE9296D3}" type="pres">
      <dgm:prSet presAssocID="{3EC4ED02-851C-4C15-9046-8F7DF5747334}" presName="node" presStyleLbl="node1" presStyleIdx="2" presStyleCnt="5">
        <dgm:presLayoutVars>
          <dgm:bulletEnabled val="1"/>
        </dgm:presLayoutVars>
      </dgm:prSet>
      <dgm:spPr/>
    </dgm:pt>
    <dgm:pt modelId="{0B9B3175-453F-194F-8027-6E0D525BBB3A}" type="pres">
      <dgm:prSet presAssocID="{90203F6D-D692-4AF2-A8F5-839B8E48636C}" presName="sibTrans" presStyleCnt="0"/>
      <dgm:spPr/>
    </dgm:pt>
    <dgm:pt modelId="{2C942B0E-9A49-8A44-AE5B-A7B81CBF8C6D}" type="pres">
      <dgm:prSet presAssocID="{589613AC-06A5-4119-AA1B-2286F39AA05F}" presName="node" presStyleLbl="node1" presStyleIdx="3" presStyleCnt="5">
        <dgm:presLayoutVars>
          <dgm:bulletEnabled val="1"/>
        </dgm:presLayoutVars>
      </dgm:prSet>
      <dgm:spPr/>
    </dgm:pt>
    <dgm:pt modelId="{C3CB37FC-00D2-224F-845C-63140601B038}" type="pres">
      <dgm:prSet presAssocID="{4AB24458-1E77-4FBE-AD85-F2EDA9333157}" presName="sibTrans" presStyleCnt="0"/>
      <dgm:spPr/>
    </dgm:pt>
    <dgm:pt modelId="{953379F3-B6ED-C64B-BB41-4EBBA3B4525F}" type="pres">
      <dgm:prSet presAssocID="{556450C4-5F78-42AF-9F09-95D0FD519757}" presName="node" presStyleLbl="node1" presStyleIdx="4" presStyleCnt="5">
        <dgm:presLayoutVars>
          <dgm:bulletEnabled val="1"/>
        </dgm:presLayoutVars>
      </dgm:prSet>
      <dgm:spPr/>
    </dgm:pt>
  </dgm:ptLst>
  <dgm:cxnLst>
    <dgm:cxn modelId="{29D88811-1FD1-4325-9BFE-E26AD7DF3068}" srcId="{1FB8DE7C-2B21-419B-BD01-1BEF92AAAC54}" destId="{589613AC-06A5-4119-AA1B-2286F39AA05F}" srcOrd="3" destOrd="0" parTransId="{2B5B94F5-8292-4455-9500-45785479390C}" sibTransId="{4AB24458-1E77-4FBE-AD85-F2EDA9333157}"/>
    <dgm:cxn modelId="{1BBE3C18-F8B3-DB4E-A19F-E97E2BF1DA73}" type="presOf" srcId="{1FB8DE7C-2B21-419B-BD01-1BEF92AAAC54}" destId="{1343F2DC-B1DE-2E45-93CB-00AEA95708CC}" srcOrd="0" destOrd="0" presId="urn:microsoft.com/office/officeart/2005/8/layout/default"/>
    <dgm:cxn modelId="{6D25BD2B-FFA4-0F49-909B-AB624D62E1B9}" type="presOf" srcId="{589613AC-06A5-4119-AA1B-2286F39AA05F}" destId="{2C942B0E-9A49-8A44-AE5B-A7B81CBF8C6D}" srcOrd="0" destOrd="0" presId="urn:microsoft.com/office/officeart/2005/8/layout/default"/>
    <dgm:cxn modelId="{04C98F4D-8F58-4E04-93A2-423D63CD3F64}" srcId="{1FB8DE7C-2B21-419B-BD01-1BEF92AAAC54}" destId="{556450C4-5F78-42AF-9F09-95D0FD519757}" srcOrd="4" destOrd="0" parTransId="{22B70187-1E0F-4691-B547-172AE3DA9572}" sibTransId="{D9BACC34-7F6A-49AE-AF29-851D996B0C71}"/>
    <dgm:cxn modelId="{8522F57D-9357-A741-8A13-8FB44D7EEFC0}" type="presOf" srcId="{3EC4ED02-851C-4C15-9046-8F7DF5747334}" destId="{CCE3AE39-EAA7-134D-8CE4-2A75EE9296D3}" srcOrd="0" destOrd="0" presId="urn:microsoft.com/office/officeart/2005/8/layout/default"/>
    <dgm:cxn modelId="{AD789899-0A1C-46A6-8CC2-C747F18106DA}" srcId="{1FB8DE7C-2B21-419B-BD01-1BEF92AAAC54}" destId="{B2AB26C4-4588-4AE3-863F-2FF8064B2423}" srcOrd="1" destOrd="0" parTransId="{9AEDECC6-A0AD-408F-82DD-221EF6CF87DA}" sibTransId="{0C70D42A-B289-4CB8-B35E-9A2B8BC264EE}"/>
    <dgm:cxn modelId="{6F8819AE-09F3-4AEC-B8B9-A3CCB43FCEBC}" srcId="{1FB8DE7C-2B21-419B-BD01-1BEF92AAAC54}" destId="{3EC4ED02-851C-4C15-9046-8F7DF5747334}" srcOrd="2" destOrd="0" parTransId="{5A133797-58BD-48B6-B726-37B3C5809EF2}" sibTransId="{90203F6D-D692-4AF2-A8F5-839B8E48636C}"/>
    <dgm:cxn modelId="{410261B1-4597-A64D-B421-3C03BB4B72DB}" type="presOf" srcId="{556450C4-5F78-42AF-9F09-95D0FD519757}" destId="{953379F3-B6ED-C64B-BB41-4EBBA3B4525F}" srcOrd="0" destOrd="0" presId="urn:microsoft.com/office/officeart/2005/8/layout/default"/>
    <dgm:cxn modelId="{9B1ECEB3-41FE-AB43-9CFA-94BE4FD7D05E}" type="presOf" srcId="{B2AB26C4-4588-4AE3-863F-2FF8064B2423}" destId="{E8C48807-905F-0349-9D20-790269C2E89A}" srcOrd="0" destOrd="0" presId="urn:microsoft.com/office/officeart/2005/8/layout/default"/>
    <dgm:cxn modelId="{CE7220B6-C42C-4B31-903E-56D2C6E6511E}" srcId="{1FB8DE7C-2B21-419B-BD01-1BEF92AAAC54}" destId="{94EC5DF3-EF66-408E-91B0-DDEB461CEB0D}" srcOrd="0" destOrd="0" parTransId="{20B0996F-1282-464C-BC81-C0198EE9012E}" sibTransId="{1312F528-2619-4911-958C-65FF126650E2}"/>
    <dgm:cxn modelId="{A22FC4E3-20BB-0049-AF03-BCF2B7043AED}" type="presOf" srcId="{94EC5DF3-EF66-408E-91B0-DDEB461CEB0D}" destId="{9AD17535-33B8-D143-BA16-2DC5C5B31D18}" srcOrd="0" destOrd="0" presId="urn:microsoft.com/office/officeart/2005/8/layout/default"/>
    <dgm:cxn modelId="{5BF13FF8-7838-504B-B204-C8A80CA97170}" type="presParOf" srcId="{1343F2DC-B1DE-2E45-93CB-00AEA95708CC}" destId="{9AD17535-33B8-D143-BA16-2DC5C5B31D18}" srcOrd="0" destOrd="0" presId="urn:microsoft.com/office/officeart/2005/8/layout/default"/>
    <dgm:cxn modelId="{856CC928-8C6F-9E42-AC25-1FFCC6D5CADE}" type="presParOf" srcId="{1343F2DC-B1DE-2E45-93CB-00AEA95708CC}" destId="{78EB2638-C6D5-F241-B5AD-23CE7816166E}" srcOrd="1" destOrd="0" presId="urn:microsoft.com/office/officeart/2005/8/layout/default"/>
    <dgm:cxn modelId="{0435604E-C013-0841-9AAD-34EB6D527AC3}" type="presParOf" srcId="{1343F2DC-B1DE-2E45-93CB-00AEA95708CC}" destId="{E8C48807-905F-0349-9D20-790269C2E89A}" srcOrd="2" destOrd="0" presId="urn:microsoft.com/office/officeart/2005/8/layout/default"/>
    <dgm:cxn modelId="{CEC13895-2B18-C646-9178-1820815F34B1}" type="presParOf" srcId="{1343F2DC-B1DE-2E45-93CB-00AEA95708CC}" destId="{6D9F5D9B-FFDE-DD4C-93EF-8DF92CCD88FE}" srcOrd="3" destOrd="0" presId="urn:microsoft.com/office/officeart/2005/8/layout/default"/>
    <dgm:cxn modelId="{B23DDC4F-0074-B740-AA77-BC9B9BD591D8}" type="presParOf" srcId="{1343F2DC-B1DE-2E45-93CB-00AEA95708CC}" destId="{CCE3AE39-EAA7-134D-8CE4-2A75EE9296D3}" srcOrd="4" destOrd="0" presId="urn:microsoft.com/office/officeart/2005/8/layout/default"/>
    <dgm:cxn modelId="{7C4D70BF-4396-374E-9B1A-E64EB46E1D21}" type="presParOf" srcId="{1343F2DC-B1DE-2E45-93CB-00AEA95708CC}" destId="{0B9B3175-453F-194F-8027-6E0D525BBB3A}" srcOrd="5" destOrd="0" presId="urn:microsoft.com/office/officeart/2005/8/layout/default"/>
    <dgm:cxn modelId="{9972E194-4996-754D-B7A8-51B387A5CE7E}" type="presParOf" srcId="{1343F2DC-B1DE-2E45-93CB-00AEA95708CC}" destId="{2C942B0E-9A49-8A44-AE5B-A7B81CBF8C6D}" srcOrd="6" destOrd="0" presId="urn:microsoft.com/office/officeart/2005/8/layout/default"/>
    <dgm:cxn modelId="{EBA1833C-112A-9D41-B589-0C3147C0DD82}" type="presParOf" srcId="{1343F2DC-B1DE-2E45-93CB-00AEA95708CC}" destId="{C3CB37FC-00D2-224F-845C-63140601B038}" srcOrd="7" destOrd="0" presId="urn:microsoft.com/office/officeart/2005/8/layout/default"/>
    <dgm:cxn modelId="{5E9D3042-2EDD-8C47-B7FF-56DA6DAB97F2}" type="presParOf" srcId="{1343F2DC-B1DE-2E45-93CB-00AEA95708CC}" destId="{953379F3-B6ED-C64B-BB41-4EBBA3B4525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8CB48-26C2-8C45-B4D1-947B57962F93}">
      <dsp:nvSpPr>
        <dsp:cNvPr id="0" name=""/>
        <dsp:cNvSpPr/>
      </dsp:nvSpPr>
      <dsp:spPr>
        <a:xfrm>
          <a:off x="2812"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dirty="0">
              <a:latin typeface="Times New Roman" panose="02020603050405020304" pitchFamily="18" charset="0"/>
              <a:cs typeface="Times New Roman" panose="02020603050405020304" pitchFamily="18" charset="0"/>
            </a:rPr>
            <a:t>Sensors</a:t>
          </a:r>
          <a:endParaRPr lang="en-US" sz="2900" kern="1200" dirty="0">
            <a:latin typeface="Times New Roman" panose="02020603050405020304" pitchFamily="18" charset="0"/>
            <a:cs typeface="Times New Roman" panose="02020603050405020304" pitchFamily="18" charset="0"/>
          </a:endParaRPr>
        </a:p>
      </dsp:txBody>
      <dsp:txXfrm>
        <a:off x="2812" y="340206"/>
        <a:ext cx="2231528" cy="1338917"/>
      </dsp:txXfrm>
    </dsp:sp>
    <dsp:sp modelId="{CC77A434-F8A7-DB43-B686-DDA2ACD8E5B2}">
      <dsp:nvSpPr>
        <dsp:cNvPr id="0" name=""/>
        <dsp:cNvSpPr/>
      </dsp:nvSpPr>
      <dsp:spPr>
        <a:xfrm>
          <a:off x="2457494" y="34020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Raw Data from Sensors</a:t>
          </a:r>
          <a:endParaRPr lang="en-US" sz="2900" kern="1200">
            <a:latin typeface="Times New Roman" panose="02020603050405020304" pitchFamily="18" charset="0"/>
            <a:cs typeface="Times New Roman" panose="02020603050405020304" pitchFamily="18" charset="0"/>
          </a:endParaRPr>
        </a:p>
      </dsp:txBody>
      <dsp:txXfrm>
        <a:off x="2457494" y="340206"/>
        <a:ext cx="2231528" cy="1338917"/>
      </dsp:txXfrm>
    </dsp:sp>
    <dsp:sp modelId="{716C0FF0-1A97-CB40-A1CE-BA45A15C7F43}">
      <dsp:nvSpPr>
        <dsp:cNvPr id="0" name=""/>
        <dsp:cNvSpPr/>
      </dsp:nvSpPr>
      <dsp:spPr>
        <a:xfrm>
          <a:off x="4912176" y="34020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Water Requirement Calculation</a:t>
          </a:r>
          <a:endParaRPr lang="en-US" sz="2900" kern="1200">
            <a:latin typeface="Times New Roman" panose="02020603050405020304" pitchFamily="18" charset="0"/>
            <a:cs typeface="Times New Roman" panose="02020603050405020304" pitchFamily="18" charset="0"/>
          </a:endParaRPr>
        </a:p>
      </dsp:txBody>
      <dsp:txXfrm>
        <a:off x="4912176" y="340206"/>
        <a:ext cx="2231528" cy="1338917"/>
      </dsp:txXfrm>
    </dsp:sp>
    <dsp:sp modelId="{BE8FE39A-5F30-0446-8D38-41BDF3380AF9}">
      <dsp:nvSpPr>
        <dsp:cNvPr id="0" name=""/>
        <dsp:cNvSpPr/>
      </dsp:nvSpPr>
      <dsp:spPr>
        <a:xfrm>
          <a:off x="7366858" y="340206"/>
          <a:ext cx="2231528" cy="133891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Predictive Modelling </a:t>
          </a:r>
          <a:endParaRPr lang="en-US" sz="2900" kern="1200">
            <a:latin typeface="Times New Roman" panose="02020603050405020304" pitchFamily="18" charset="0"/>
            <a:cs typeface="Times New Roman" panose="02020603050405020304" pitchFamily="18" charset="0"/>
          </a:endParaRPr>
        </a:p>
      </dsp:txBody>
      <dsp:txXfrm>
        <a:off x="7366858" y="340206"/>
        <a:ext cx="2231528" cy="1338917"/>
      </dsp:txXfrm>
    </dsp:sp>
    <dsp:sp modelId="{555B3742-99E5-C64E-8D16-C730CDAB8795}">
      <dsp:nvSpPr>
        <dsp:cNvPr id="0" name=""/>
        <dsp:cNvSpPr/>
      </dsp:nvSpPr>
      <dsp:spPr>
        <a:xfrm>
          <a:off x="2812" y="1902276"/>
          <a:ext cx="2231528" cy="1338917"/>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Automated Irrigation</a:t>
          </a:r>
          <a:endParaRPr lang="en-US" sz="2900" kern="1200">
            <a:latin typeface="Times New Roman" panose="02020603050405020304" pitchFamily="18" charset="0"/>
            <a:cs typeface="Times New Roman" panose="02020603050405020304" pitchFamily="18" charset="0"/>
          </a:endParaRPr>
        </a:p>
      </dsp:txBody>
      <dsp:txXfrm>
        <a:off x="2812" y="1902276"/>
        <a:ext cx="2231528" cy="1338917"/>
      </dsp:txXfrm>
    </dsp:sp>
    <dsp:sp modelId="{B3A19291-2D62-5F40-9F5A-8999ACAF4BAA}">
      <dsp:nvSpPr>
        <dsp:cNvPr id="0" name=""/>
        <dsp:cNvSpPr/>
      </dsp:nvSpPr>
      <dsp:spPr>
        <a:xfrm>
          <a:off x="2457494"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dirty="0">
              <a:latin typeface="Times New Roman" panose="02020603050405020304" pitchFamily="18" charset="0"/>
              <a:cs typeface="Times New Roman" panose="02020603050405020304" pitchFamily="18" charset="0"/>
            </a:rPr>
            <a:t>User Interface</a:t>
          </a:r>
          <a:endParaRPr lang="en-US" sz="2900" kern="1200" dirty="0">
            <a:latin typeface="Times New Roman" panose="02020603050405020304" pitchFamily="18" charset="0"/>
            <a:cs typeface="Times New Roman" panose="02020603050405020304" pitchFamily="18" charset="0"/>
          </a:endParaRPr>
        </a:p>
      </dsp:txBody>
      <dsp:txXfrm>
        <a:off x="2457494" y="1902276"/>
        <a:ext cx="2231528" cy="1338917"/>
      </dsp:txXfrm>
    </dsp:sp>
    <dsp:sp modelId="{5270504C-7BDB-984B-8907-92F3A9225113}">
      <dsp:nvSpPr>
        <dsp:cNvPr id="0" name=""/>
        <dsp:cNvSpPr/>
      </dsp:nvSpPr>
      <dsp:spPr>
        <a:xfrm>
          <a:off x="4912176" y="190227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Data Storage and Management</a:t>
          </a:r>
          <a:endParaRPr lang="en-US" sz="2900" kern="1200">
            <a:latin typeface="Times New Roman" panose="02020603050405020304" pitchFamily="18" charset="0"/>
            <a:cs typeface="Times New Roman" panose="02020603050405020304" pitchFamily="18" charset="0"/>
          </a:endParaRPr>
        </a:p>
      </dsp:txBody>
      <dsp:txXfrm>
        <a:off x="4912176" y="1902276"/>
        <a:ext cx="2231528" cy="1338917"/>
      </dsp:txXfrm>
    </dsp:sp>
    <dsp:sp modelId="{30B147EE-F5D9-EF4D-AFE3-246C6E10FD7B}">
      <dsp:nvSpPr>
        <dsp:cNvPr id="0" name=""/>
        <dsp:cNvSpPr/>
      </dsp:nvSpPr>
      <dsp:spPr>
        <a:xfrm>
          <a:off x="7366858" y="190227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baseline="0">
              <a:latin typeface="Times New Roman" panose="02020603050405020304" pitchFamily="18" charset="0"/>
              <a:cs typeface="Times New Roman" panose="02020603050405020304" pitchFamily="18" charset="0"/>
            </a:rPr>
            <a:t>Manual Overridde</a:t>
          </a:r>
          <a:endParaRPr lang="en-US" sz="2900" kern="1200">
            <a:latin typeface="Times New Roman" panose="02020603050405020304" pitchFamily="18" charset="0"/>
            <a:cs typeface="Times New Roman" panose="02020603050405020304" pitchFamily="18" charset="0"/>
          </a:endParaRPr>
        </a:p>
      </dsp:txBody>
      <dsp:txXfrm>
        <a:off x="7366858" y="1902276"/>
        <a:ext cx="2231528" cy="1338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17535-33B8-D143-BA16-2DC5C5B31D18}">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baseline="0">
              <a:latin typeface="Times New Roman" panose="02020603050405020304" pitchFamily="18" charset="0"/>
              <a:cs typeface="Times New Roman" panose="02020603050405020304" pitchFamily="18" charset="0"/>
            </a:rPr>
            <a:t>Scalability</a:t>
          </a:r>
          <a:endParaRPr lang="en-US" sz="3200" kern="1200">
            <a:latin typeface="Times New Roman" panose="02020603050405020304" pitchFamily="18" charset="0"/>
            <a:cs typeface="Times New Roman" panose="02020603050405020304" pitchFamily="18" charset="0"/>
          </a:endParaRPr>
        </a:p>
      </dsp:txBody>
      <dsp:txXfrm>
        <a:off x="397549" y="1960"/>
        <a:ext cx="2751906" cy="1651143"/>
      </dsp:txXfrm>
    </dsp:sp>
    <dsp:sp modelId="{E8C48807-905F-0349-9D20-790269C2E89A}">
      <dsp:nvSpPr>
        <dsp:cNvPr id="0" name=""/>
        <dsp:cNvSpPr/>
      </dsp:nvSpPr>
      <dsp:spPr>
        <a:xfrm>
          <a:off x="3424646" y="1960"/>
          <a:ext cx="2751906" cy="1651143"/>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baseline="0">
              <a:latin typeface="Times New Roman" panose="02020603050405020304" pitchFamily="18" charset="0"/>
              <a:cs typeface="Times New Roman" panose="02020603050405020304" pitchFamily="18" charset="0"/>
            </a:rPr>
            <a:t>Reliability</a:t>
          </a:r>
          <a:endParaRPr lang="en-US" sz="3200" kern="1200">
            <a:latin typeface="Times New Roman" panose="02020603050405020304" pitchFamily="18" charset="0"/>
            <a:cs typeface="Times New Roman" panose="02020603050405020304" pitchFamily="18" charset="0"/>
          </a:endParaRPr>
        </a:p>
      </dsp:txBody>
      <dsp:txXfrm>
        <a:off x="3424646" y="1960"/>
        <a:ext cx="2751906" cy="1651143"/>
      </dsp:txXfrm>
    </dsp:sp>
    <dsp:sp modelId="{CCE3AE39-EAA7-134D-8CE4-2A75EE9296D3}">
      <dsp:nvSpPr>
        <dsp:cNvPr id="0" name=""/>
        <dsp:cNvSpPr/>
      </dsp:nvSpPr>
      <dsp:spPr>
        <a:xfrm>
          <a:off x="6451743" y="1960"/>
          <a:ext cx="2751906" cy="1651143"/>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baseline="0">
              <a:latin typeface="Times New Roman" panose="02020603050405020304" pitchFamily="18" charset="0"/>
              <a:cs typeface="Times New Roman" panose="02020603050405020304" pitchFamily="18" charset="0"/>
            </a:rPr>
            <a:t>Accuracy</a:t>
          </a:r>
          <a:endParaRPr lang="en-US" sz="3200" kern="1200">
            <a:latin typeface="Times New Roman" panose="02020603050405020304" pitchFamily="18" charset="0"/>
            <a:cs typeface="Times New Roman" panose="02020603050405020304" pitchFamily="18" charset="0"/>
          </a:endParaRPr>
        </a:p>
      </dsp:txBody>
      <dsp:txXfrm>
        <a:off x="6451743" y="1960"/>
        <a:ext cx="2751906" cy="1651143"/>
      </dsp:txXfrm>
    </dsp:sp>
    <dsp:sp modelId="{2C942B0E-9A49-8A44-AE5B-A7B81CBF8C6D}">
      <dsp:nvSpPr>
        <dsp:cNvPr id="0" name=""/>
        <dsp:cNvSpPr/>
      </dsp:nvSpPr>
      <dsp:spPr>
        <a:xfrm>
          <a:off x="1911098" y="1928295"/>
          <a:ext cx="2751906" cy="1651143"/>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baseline="0">
              <a:latin typeface="Times New Roman" panose="02020603050405020304" pitchFamily="18" charset="0"/>
              <a:cs typeface="Times New Roman" panose="02020603050405020304" pitchFamily="18" charset="0"/>
            </a:rPr>
            <a:t>Maintainability</a:t>
          </a:r>
          <a:endParaRPr lang="en-US" sz="3200" kern="1200">
            <a:latin typeface="Times New Roman" panose="02020603050405020304" pitchFamily="18" charset="0"/>
            <a:cs typeface="Times New Roman" panose="02020603050405020304" pitchFamily="18" charset="0"/>
          </a:endParaRPr>
        </a:p>
      </dsp:txBody>
      <dsp:txXfrm>
        <a:off x="1911098" y="1928295"/>
        <a:ext cx="2751906" cy="1651143"/>
      </dsp:txXfrm>
    </dsp:sp>
    <dsp:sp modelId="{953379F3-B6ED-C64B-BB41-4EBBA3B4525F}">
      <dsp:nvSpPr>
        <dsp:cNvPr id="0" name=""/>
        <dsp:cNvSpPr/>
      </dsp:nvSpPr>
      <dsp:spPr>
        <a:xfrm>
          <a:off x="4938195" y="1928295"/>
          <a:ext cx="2751906" cy="1651143"/>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baseline="0">
              <a:latin typeface="Times New Roman" panose="02020603050405020304" pitchFamily="18" charset="0"/>
              <a:cs typeface="Times New Roman" panose="02020603050405020304" pitchFamily="18" charset="0"/>
            </a:rPr>
            <a:t>Usability</a:t>
          </a:r>
          <a:endParaRPr lang="en-US" sz="3200" kern="1200">
            <a:latin typeface="Times New Roman" panose="02020603050405020304" pitchFamily="18" charset="0"/>
            <a:cs typeface="Times New Roman" panose="02020603050405020304" pitchFamily="18" charset="0"/>
          </a:endParaRPr>
        </a:p>
      </dsp:txBody>
      <dsp:txXfrm>
        <a:off x="4938195"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7552198-3F8C-44EA-86B3-C5FA63B80900}" type="datetimeFigureOut">
              <a:rPr lang="en-IN" smtClean="0"/>
              <a:t>25/09/24</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E8489AD-D903-4339-B2A6-A309D1EF0F94}"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36382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552198-3F8C-44EA-86B3-C5FA63B80900}" type="datetimeFigureOut">
              <a:rPr lang="en-IN" smtClean="0"/>
              <a:t>25/09/24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80983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552198-3F8C-44EA-86B3-C5FA63B80900}" type="datetimeFigureOut">
              <a:rPr lang="en-IN" smtClean="0"/>
              <a:t>25/09/24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45047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552198-3F8C-44EA-86B3-C5FA63B80900}" type="datetimeFigureOut">
              <a:rPr lang="en-IN" smtClean="0"/>
              <a:t>25/09/24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310426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7552198-3F8C-44EA-86B3-C5FA63B80900}" type="datetimeFigureOut">
              <a:rPr lang="en-IN" smtClean="0"/>
              <a:t>25/09/24</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E8489AD-D903-4339-B2A6-A309D1EF0F94}"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799671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552198-3F8C-44EA-86B3-C5FA63B80900}" type="datetimeFigureOut">
              <a:rPr lang="en-IN" smtClean="0"/>
              <a:t>25/09/24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41454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552198-3F8C-44EA-86B3-C5FA63B80900}" type="datetimeFigureOut">
              <a:rPr lang="en-IN" smtClean="0"/>
              <a:t>25/09/24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232612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552198-3F8C-44EA-86B3-C5FA63B80900}" type="datetimeFigureOut">
              <a:rPr lang="en-IN" smtClean="0"/>
              <a:t>25/09/24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156483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52198-3F8C-44EA-86B3-C5FA63B80900}" type="datetimeFigureOut">
              <a:rPr lang="en-IN" smtClean="0"/>
              <a:t>25/09/24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8489AD-D903-4339-B2A6-A309D1EF0F94}" type="slidenum">
              <a:rPr lang="en-IN" smtClean="0"/>
              <a:t>‹#›</a:t>
            </a:fld>
            <a:endParaRPr lang="en-IN"/>
          </a:p>
        </p:txBody>
      </p:sp>
    </p:spTree>
    <p:extLst>
      <p:ext uri="{BB962C8B-B14F-4D97-AF65-F5344CB8AC3E}">
        <p14:creationId xmlns:p14="http://schemas.microsoft.com/office/powerpoint/2010/main" val="279171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552198-3F8C-44EA-86B3-C5FA63B80900}" type="datetimeFigureOut">
              <a:rPr lang="en-IN" smtClean="0"/>
              <a:t>25/09/24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8489AD-D903-4339-B2A6-A309D1EF0F94}"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894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552198-3F8C-44EA-86B3-C5FA63B80900}" type="datetimeFigureOut">
              <a:rPr lang="en-IN" smtClean="0"/>
              <a:t>25/09/24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E8489AD-D903-4339-B2A6-A309D1EF0F94}"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37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7552198-3F8C-44EA-86B3-C5FA63B80900}" type="datetimeFigureOut">
              <a:rPr lang="en-IN" smtClean="0"/>
              <a:t>25/09/24</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E8489AD-D903-4339-B2A6-A309D1EF0F94}"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55645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D4AB-368C-457F-AAEA-1ECECC3558A9}"/>
              </a:ext>
            </a:extLst>
          </p:cNvPr>
          <p:cNvSpPr>
            <a:spLocks noGrp="1"/>
          </p:cNvSpPr>
          <p:nvPr>
            <p:ph type="ctrTitle"/>
          </p:nvPr>
        </p:nvSpPr>
        <p:spPr>
          <a:xfrm>
            <a:off x="1478522" y="1319638"/>
            <a:ext cx="5301138" cy="3415613"/>
          </a:xfrm>
        </p:spPr>
        <p:txBody>
          <a:bodyPr>
            <a:noAutofit/>
          </a:bodyPr>
          <a:lstStyle/>
          <a:p>
            <a:pPr algn="l"/>
            <a:r>
              <a:rPr lang="en-US" sz="3600" dirty="0">
                <a:latin typeface="Times New Roman" panose="02020603050405020304" pitchFamily="18" charset="0"/>
                <a:cs typeface="Times New Roman" panose="02020603050405020304" pitchFamily="18" charset="0"/>
              </a:rPr>
              <a:t>Optimizing Crop Water Use: Predictive Modeling with Multi-Model Machine Learning Approach</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CBFF48-884E-4EDE-BF14-192312A7BB1C}"/>
              </a:ext>
            </a:extLst>
          </p:cNvPr>
          <p:cNvSpPr>
            <a:spLocks noGrp="1"/>
          </p:cNvSpPr>
          <p:nvPr>
            <p:ph type="subTitle" idx="1"/>
          </p:nvPr>
        </p:nvSpPr>
        <p:spPr>
          <a:xfrm>
            <a:off x="1478524" y="4804850"/>
            <a:ext cx="5284876" cy="1961710"/>
          </a:xfrm>
        </p:spPr>
        <p:txBody>
          <a:bodyPr>
            <a:normAutofit/>
          </a:bodyPr>
          <a:lstStyle/>
          <a:p>
            <a:pPr algn="l">
              <a:lnSpc>
                <a:spcPct val="102000"/>
              </a:lnSpc>
              <a:spcAft>
                <a:spcPts val="600"/>
              </a:spcAft>
            </a:pPr>
            <a:r>
              <a:rPr lang="en-IN" sz="1800" dirty="0">
                <a:latin typeface="Times New Roman" panose="02020603050405020304" pitchFamily="18" charset="0"/>
                <a:cs typeface="Times New Roman" panose="02020603050405020304" pitchFamily="18" charset="0"/>
              </a:rPr>
              <a:t>Guide Name: Dr.Vetriselvi. T</a:t>
            </a:r>
          </a:p>
          <a:p>
            <a:pPr algn="l">
              <a:lnSpc>
                <a:spcPct val="102000"/>
              </a:lnSpc>
              <a:spcAft>
                <a:spcPts val="600"/>
              </a:spcAft>
            </a:pPr>
            <a:r>
              <a:rPr lang="en-IN" sz="1800" dirty="0">
                <a:latin typeface="Times New Roman" panose="02020603050405020304" pitchFamily="18" charset="0"/>
                <a:cs typeface="Times New Roman" panose="02020603050405020304" pitchFamily="18" charset="0"/>
              </a:rPr>
              <a:t>Team:   </a:t>
            </a:r>
          </a:p>
          <a:p>
            <a:pPr marL="171450" indent="-171450" algn="l">
              <a:lnSpc>
                <a:spcPct val="102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Nitesh Jeganathan – 21BCE3745	</a:t>
            </a:r>
          </a:p>
          <a:p>
            <a:pPr marL="171450" indent="-171450" algn="l">
              <a:lnSpc>
                <a:spcPct val="102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Nikita Prashant Singh – 21BCE3725</a:t>
            </a:r>
          </a:p>
          <a:p>
            <a:pPr marL="171450" indent="-171450" algn="l">
              <a:lnSpc>
                <a:spcPct val="102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Pratham Vidhani – 21BCI0378</a:t>
            </a:r>
          </a:p>
        </p:txBody>
      </p:sp>
      <p:pic>
        <p:nvPicPr>
          <p:cNvPr id="15" name="Graphic 14" descr="Watering pot">
            <a:extLst>
              <a:ext uri="{FF2B5EF4-FFF2-40B4-BE49-F238E27FC236}">
                <a16:creationId xmlns:a16="http://schemas.microsoft.com/office/drawing/2014/main" id="{DFCB014D-414A-88D1-409E-F9CD45EB28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5675" y="1338739"/>
            <a:ext cx="3415614" cy="3415614"/>
          </a:xfrm>
          <a:prstGeom prst="rect">
            <a:avLst/>
          </a:prstGeom>
        </p:spPr>
      </p:pic>
    </p:spTree>
    <p:extLst>
      <p:ext uri="{BB962C8B-B14F-4D97-AF65-F5344CB8AC3E}">
        <p14:creationId xmlns:p14="http://schemas.microsoft.com/office/powerpoint/2010/main" val="3387488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DC0A-E3D2-4DB7-BB8D-4CF7D4737790}"/>
              </a:ext>
            </a:extLst>
          </p:cNvPr>
          <p:cNvSpPr>
            <a:spLocks noGrp="1"/>
          </p:cNvSpPr>
          <p:nvPr>
            <p:ph type="title"/>
          </p:nvPr>
        </p:nvSpPr>
        <p:spPr>
          <a:xfrm>
            <a:off x="1371600" y="685800"/>
            <a:ext cx="9601200" cy="1485900"/>
          </a:xfrm>
        </p:spPr>
        <p:txBody>
          <a:bodyPr>
            <a:normAutofit/>
          </a:bodyPr>
          <a:lstStyle/>
          <a:p>
            <a:r>
              <a:rPr lang="en-IN" dirty="0">
                <a:latin typeface="Times New Roman" panose="02020603050405020304" pitchFamily="18" charset="0"/>
                <a:cs typeface="Times New Roman" panose="02020603050405020304" pitchFamily="18" charset="0"/>
              </a:rPr>
              <a:t>Non-Functional Requirements </a:t>
            </a:r>
          </a:p>
        </p:txBody>
      </p:sp>
      <p:graphicFrame>
        <p:nvGraphicFramePr>
          <p:cNvPr id="5" name="Content Placeholder 2">
            <a:extLst>
              <a:ext uri="{FF2B5EF4-FFF2-40B4-BE49-F238E27FC236}">
                <a16:creationId xmlns:a16="http://schemas.microsoft.com/office/drawing/2014/main" id="{4541FEE2-1C4C-0DDC-CD75-14158988EB18}"/>
              </a:ext>
            </a:extLst>
          </p:cNvPr>
          <p:cNvGraphicFramePr>
            <a:graphicFrameLocks noGrp="1"/>
          </p:cNvGraphicFramePr>
          <p:nvPr>
            <p:ph idx="1"/>
            <p:extLst>
              <p:ext uri="{D42A27DB-BD31-4B8C-83A1-F6EECF244321}">
                <p14:modId xmlns:p14="http://schemas.microsoft.com/office/powerpoint/2010/main" val="96288891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15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7B85D3-92A0-4E95-B150-949B336659BD}"/>
              </a:ext>
            </a:extLst>
          </p:cNvPr>
          <p:cNvSpPr>
            <a:spLocks noGrp="1"/>
          </p:cNvSpPr>
          <p:nvPr>
            <p:ph type="title"/>
          </p:nvPr>
        </p:nvSpPr>
        <p:spPr>
          <a:xfrm>
            <a:off x="640081" y="791570"/>
            <a:ext cx="4018839" cy="5262390"/>
          </a:xfrm>
        </p:spPr>
        <p:txBody>
          <a:bodyPr anchor="ctr">
            <a:normAutofit/>
          </a:bodyPr>
          <a:lstStyle/>
          <a:p>
            <a:pPr algn="r"/>
            <a:r>
              <a:rPr lang="en-IN" sz="6000" dirty="0">
                <a:solidFill>
                  <a:schemeClr val="bg2"/>
                </a:solidFill>
                <a:latin typeface="Times New Roman" panose="02020603050405020304" pitchFamily="18" charset="0"/>
                <a:cs typeface="Times New Roman" panose="02020603050405020304" pitchFamily="18" charset="0"/>
              </a:rPr>
              <a:t>Proposed Work</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C835242-87DD-42C5-8D15-30BF1545B154}"/>
              </a:ext>
            </a:extLst>
          </p:cNvPr>
          <p:cNvSpPr>
            <a:spLocks noGrp="1"/>
          </p:cNvSpPr>
          <p:nvPr>
            <p:ph idx="1"/>
          </p:nvPr>
        </p:nvSpPr>
        <p:spPr>
          <a:xfrm>
            <a:off x="6176720" y="77399"/>
            <a:ext cx="5877748" cy="6690732"/>
          </a:xfrm>
        </p:spPr>
        <p:txBody>
          <a:bodyPr anchor="ctr">
            <a:noAutofit/>
          </a:bodyPr>
          <a:lstStyle/>
          <a:p>
            <a:pPr marL="0" marR="0" lvl="0" indent="0" defTabSz="914400" rtl="0" eaLnBrk="0" fontAlgn="base" latinLnBrk="0" hangingPunct="0">
              <a:spcBef>
                <a:spcPct val="0"/>
              </a:spcBef>
              <a:spcAft>
                <a:spcPct val="0"/>
              </a:spcAft>
              <a:buClrTx/>
              <a:buSzTx/>
              <a:buFont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Development of a smart irrigation system that adjusts water delivery based on crop-specific needs and growth stages.</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Addresses gaps in existing systems that use a one-size-fits-all irrigation approach.</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Machine learning models will be developed to predict precise water requirements for each crop growth stage.</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Dynamic irrigation scheduling system will adjust water usage based on crop growth and environmental data.</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Focus on ensuring efficient water management and reducing waste</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System will be tested in real-world conditions and compared with traditional irrigation methods.</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b="0" i="0" u="none" strike="noStrike" cap="none" normalizeH="0" baseline="0" dirty="0">
                <a:ln>
                  <a:noFill/>
                </a:ln>
                <a:effectLst/>
                <a:latin typeface="Times New Roman" panose="02020603050405020304" pitchFamily="18" charset="0"/>
                <a:cs typeface="Times New Roman" panose="02020603050405020304" pitchFamily="18" charset="0"/>
              </a:rPr>
              <a:t>Emphasis on measuring water savings and improvements in crop yield.</a:t>
            </a:r>
          </a:p>
          <a:p>
            <a:pPr marL="0" marR="0" lvl="0" indent="0" defTabSz="914400" rtl="0" eaLnBrk="0" fontAlgn="base" latinLnBrk="0" hangingPunct="0">
              <a:spcBef>
                <a:spcPct val="0"/>
              </a:spcBef>
              <a:spcAft>
                <a:spcPct val="0"/>
              </a:spcAft>
              <a:buClrTx/>
              <a:buSzTx/>
              <a:buNone/>
              <a:tabLst/>
            </a:pPr>
            <a:endParaRPr kumimoji="0" 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87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F70C-A46E-49BB-8271-2CE220F1DA6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Gantt Chart</a:t>
            </a:r>
          </a:p>
        </p:txBody>
      </p:sp>
      <p:pic>
        <p:nvPicPr>
          <p:cNvPr id="5" name="Content Placeholder 4">
            <a:extLst>
              <a:ext uri="{FF2B5EF4-FFF2-40B4-BE49-F238E27FC236}">
                <a16:creationId xmlns:a16="http://schemas.microsoft.com/office/drawing/2014/main" id="{C41BD794-32C1-43A0-B90B-C95715DEF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745" y="1456512"/>
            <a:ext cx="11185657" cy="4565146"/>
          </a:xfrm>
        </p:spPr>
      </p:pic>
    </p:spTree>
    <p:extLst>
      <p:ext uri="{BB962C8B-B14F-4D97-AF65-F5344CB8AC3E}">
        <p14:creationId xmlns:p14="http://schemas.microsoft.com/office/powerpoint/2010/main" val="15149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4A97-AF8A-4381-87CF-C5C5872DDFC0}"/>
              </a:ext>
            </a:extLst>
          </p:cNvPr>
          <p:cNvSpPr>
            <a:spLocks noGrp="1"/>
          </p:cNvSpPr>
          <p:nvPr>
            <p:ph type="title"/>
          </p:nvPr>
        </p:nvSpPr>
        <p:spPr>
          <a:xfrm>
            <a:off x="1371600" y="685800"/>
            <a:ext cx="3282695" cy="1485900"/>
          </a:xfrm>
        </p:spPr>
        <p:txBody>
          <a:bodyPr>
            <a:normAutofit/>
          </a:bodyPr>
          <a:lstStyle/>
          <a:p>
            <a:r>
              <a:rPr lang="en-IN" dirty="0"/>
              <a:t>Architecture</a:t>
            </a:r>
          </a:p>
        </p:txBody>
      </p:sp>
      <p:pic>
        <p:nvPicPr>
          <p:cNvPr id="5" name="Content Placeholder 4">
            <a:extLst>
              <a:ext uri="{FF2B5EF4-FFF2-40B4-BE49-F238E27FC236}">
                <a16:creationId xmlns:a16="http://schemas.microsoft.com/office/drawing/2014/main" id="{0D84A473-9D04-4BA5-BF21-B2DAD40FE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540" y="137168"/>
            <a:ext cx="5890185" cy="6526522"/>
          </a:xfrm>
          <a:prstGeom prst="rect">
            <a:avLst/>
          </a:prstGeom>
        </p:spPr>
      </p:pic>
    </p:spTree>
    <p:extLst>
      <p:ext uri="{BB962C8B-B14F-4D97-AF65-F5344CB8AC3E}">
        <p14:creationId xmlns:p14="http://schemas.microsoft.com/office/powerpoint/2010/main" val="72956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2A6446D1-49E6-4E13-9DF7-CDF34AD4A18B}"/>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Code Progress</a:t>
            </a:r>
          </a:p>
        </p:txBody>
      </p:sp>
    </p:spTree>
    <p:extLst>
      <p:ext uri="{BB962C8B-B14F-4D97-AF65-F5344CB8AC3E}">
        <p14:creationId xmlns:p14="http://schemas.microsoft.com/office/powerpoint/2010/main" val="4806097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5FFF8A1-CE4C-45FB-B8DE-F51738541858}"/>
              </a:ext>
            </a:extLst>
          </p:cNvPr>
          <p:cNvSpPr>
            <a:spLocks noGrp="1"/>
          </p:cNvSpPr>
          <p:nvPr>
            <p:ph sz="half" idx="1"/>
          </p:nvPr>
        </p:nvSpPr>
        <p:spPr>
          <a:xfrm>
            <a:off x="679939" y="652145"/>
            <a:ext cx="5181600" cy="4351338"/>
          </a:xfrm>
        </p:spPr>
        <p:txBody>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Clear-Sky Radiation (R_s0):</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R_s0 = 0.75 + 2 × 10⁻⁵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T_max</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T_min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0.0820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T_max</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Maximum temperature (°C)</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T_min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Minimum temperature (°C)</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8" name="Content Placeholder 17">
            <a:extLst>
              <a:ext uri="{FF2B5EF4-FFF2-40B4-BE49-F238E27FC236}">
                <a16:creationId xmlns:a16="http://schemas.microsoft.com/office/drawing/2014/main" id="{2578C594-3753-417A-87DF-24273019AA93}"/>
              </a:ext>
            </a:extLst>
          </p:cNvPr>
          <p:cNvSpPr>
            <a:spLocks noGrp="1"/>
          </p:cNvSpPr>
          <p:nvPr>
            <p:ph sz="half" idx="2"/>
          </p:nvPr>
        </p:nvSpPr>
        <p:spPr>
          <a:xfrm>
            <a:off x="6172200" y="652145"/>
            <a:ext cx="5181600" cy="4351338"/>
          </a:xfrm>
        </p:spPr>
        <p:txBody>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Solar Radiation (R_s):</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800" dirty="0">
                <a:effectLst/>
                <a:latin typeface="Cambria" panose="02040503050406030204" pitchFamily="18" charset="0"/>
                <a:ea typeface="MS Mincho" panose="02020609040205080304" pitchFamily="49" charset="-128"/>
                <a:cs typeface="Times New Roman" panose="02020603050405020304" pitchFamily="18" charset="0"/>
              </a:rPr>
              <a:t>R_s = R_s0 × (a + b × (S / S₀))</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R_s0 = Clear-sky radiation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S = Actual sunshine hours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S₀ = Maximum possible sunshine hours (assumed 12 in the code)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 = 0.25, b = 0.50 (constants)</a:t>
            </a:r>
            <a:endParaRPr lang="en-IN" dirty="0"/>
          </a:p>
        </p:txBody>
      </p:sp>
      <p:pic>
        <p:nvPicPr>
          <p:cNvPr id="6" name="Picture 5">
            <a:extLst>
              <a:ext uri="{FF2B5EF4-FFF2-40B4-BE49-F238E27FC236}">
                <a16:creationId xmlns:a16="http://schemas.microsoft.com/office/drawing/2014/main" id="{B582AB6B-9F00-4FFA-84D1-317EBDBD445B}"/>
              </a:ext>
            </a:extLst>
          </p:cNvPr>
          <p:cNvPicPr>
            <a:picLocks noChangeAspect="1"/>
          </p:cNvPicPr>
          <p:nvPr/>
        </p:nvPicPr>
        <p:blipFill>
          <a:blip r:embed="rId2"/>
          <a:stretch>
            <a:fillRect/>
          </a:stretch>
        </p:blipFill>
        <p:spPr>
          <a:xfrm>
            <a:off x="914401" y="3980865"/>
            <a:ext cx="5416062" cy="1571844"/>
          </a:xfrm>
          <a:prstGeom prst="rect">
            <a:avLst/>
          </a:prstGeom>
        </p:spPr>
      </p:pic>
      <p:pic>
        <p:nvPicPr>
          <p:cNvPr id="11" name="Picture 10">
            <a:extLst>
              <a:ext uri="{FF2B5EF4-FFF2-40B4-BE49-F238E27FC236}">
                <a16:creationId xmlns:a16="http://schemas.microsoft.com/office/drawing/2014/main" id="{928E0049-EADA-4475-B207-EA00FB1AC55F}"/>
              </a:ext>
            </a:extLst>
          </p:cNvPr>
          <p:cNvPicPr>
            <a:picLocks noChangeAspect="1"/>
          </p:cNvPicPr>
          <p:nvPr/>
        </p:nvPicPr>
        <p:blipFill>
          <a:blip r:embed="rId3"/>
          <a:stretch>
            <a:fillRect/>
          </a:stretch>
        </p:blipFill>
        <p:spPr>
          <a:xfrm>
            <a:off x="6532655" y="3980865"/>
            <a:ext cx="5417556" cy="1571844"/>
          </a:xfrm>
          <a:prstGeom prst="rect">
            <a:avLst/>
          </a:prstGeom>
        </p:spPr>
      </p:pic>
    </p:spTree>
    <p:extLst>
      <p:ext uri="{BB962C8B-B14F-4D97-AF65-F5344CB8AC3E}">
        <p14:creationId xmlns:p14="http://schemas.microsoft.com/office/powerpoint/2010/main" val="167506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5FFF8A1-CE4C-45FB-B8DE-F51738541858}"/>
              </a:ext>
            </a:extLst>
          </p:cNvPr>
          <p:cNvSpPr>
            <a:spLocks noGrp="1"/>
          </p:cNvSpPr>
          <p:nvPr>
            <p:ph sz="half" idx="1"/>
          </p:nvPr>
        </p:nvSpPr>
        <p:spPr>
          <a:xfrm>
            <a:off x="785373" y="681037"/>
            <a:ext cx="5181600" cy="4351338"/>
          </a:xfrm>
        </p:spPr>
        <p:txBody>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Net Shortwave Radiation (</a:t>
            </a:r>
            <a:r>
              <a:rPr lang="en-US" sz="1800" b="1" kern="0" dirty="0" err="1">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R_sn</a:t>
            </a: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R_sn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(1 - albedo) × R_s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albedo = 0.23 (for agricultural land)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R_s = Solar radiation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2400"/>
              </a:spcBef>
            </a:pP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8" name="Content Placeholder 17">
            <a:extLst>
              <a:ext uri="{FF2B5EF4-FFF2-40B4-BE49-F238E27FC236}">
                <a16:creationId xmlns:a16="http://schemas.microsoft.com/office/drawing/2014/main" id="{2578C594-3753-417A-87DF-24273019AA93}"/>
              </a:ext>
            </a:extLst>
          </p:cNvPr>
          <p:cNvSpPr>
            <a:spLocks noGrp="1"/>
          </p:cNvSpPr>
          <p:nvPr>
            <p:ph sz="half" idx="2"/>
          </p:nvPr>
        </p:nvSpPr>
        <p:spPr>
          <a:xfrm>
            <a:off x="6225029" y="681037"/>
            <a:ext cx="5181600" cy="4351338"/>
          </a:xfrm>
        </p:spPr>
        <p:txBody>
          <a:bodyPr>
            <a:normAutofit/>
          </a:bodyPr>
          <a:lstStyle/>
          <a:p>
            <a:pPr>
              <a:lnSpc>
                <a:spcPct val="115000"/>
              </a:lnSpc>
              <a:spcBef>
                <a:spcPts val="2400"/>
              </a:spcBef>
            </a:pPr>
            <a:r>
              <a:rPr lang="en-US"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Net Longwave Radiation (</a:t>
            </a:r>
            <a:r>
              <a:rPr lang="en-US" sz="1400" b="1" kern="0" dirty="0" err="1">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R_l</a:t>
            </a:r>
            <a:r>
              <a:rPr lang="en-US"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t>
            </a:r>
            <a:endParaRPr lang="en-IN"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R_l</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 σ ×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T_max</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ₖ⁴ +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T_min</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ₖ⁴) / 2) × (0.34 - 0.14 ×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e_a</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 (1.35 × (R_s / R_s0) - 0.35)</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  - σ = 4.903 × 10⁻⁹ (Stefan-Boltzmann constant in MJ/m²/day/K⁴)</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T_max</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ₖ,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T_min</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ₖ = Maximum and minimum temperatures in Kelvin</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400" dirty="0" err="1">
                <a:effectLst/>
                <a:latin typeface="Cambria" panose="02040503050406030204" pitchFamily="18" charset="0"/>
                <a:ea typeface="MS Mincho" panose="02020609040205080304" pitchFamily="49" charset="-128"/>
                <a:cs typeface="Times New Roman" panose="02020603050405020304" pitchFamily="18" charset="0"/>
              </a:rPr>
              <a:t>e_a</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 = Actual vapor pressure</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  - R_s = Solar radiation</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r>
              <a:rPr lang="en-US" sz="1400" dirty="0">
                <a:effectLst/>
                <a:latin typeface="Cambria" panose="02040503050406030204" pitchFamily="18" charset="0"/>
                <a:ea typeface="MS Mincho" panose="02020609040205080304" pitchFamily="49" charset="-128"/>
                <a:cs typeface="Times New Roman" panose="02020603050405020304" pitchFamily="18" charset="0"/>
              </a:rPr>
              <a:t>  - R_s0 = Clear-sky radiation</a:t>
            </a:r>
            <a:br>
              <a:rPr lang="en-US" sz="1400" dirty="0">
                <a:effectLst/>
                <a:latin typeface="Cambria" panose="02040503050406030204" pitchFamily="18" charset="0"/>
                <a:ea typeface="MS Mincho" panose="02020609040205080304" pitchFamily="49" charset="-128"/>
                <a:cs typeface="Times New Roman" panose="02020603050405020304" pitchFamily="18" charset="0"/>
              </a:rPr>
            </a:br>
            <a:endParaRPr lang="en-IN" sz="1400" dirty="0"/>
          </a:p>
        </p:txBody>
      </p:sp>
      <p:pic>
        <p:nvPicPr>
          <p:cNvPr id="3" name="Picture 2">
            <a:extLst>
              <a:ext uri="{FF2B5EF4-FFF2-40B4-BE49-F238E27FC236}">
                <a16:creationId xmlns:a16="http://schemas.microsoft.com/office/drawing/2014/main" id="{1D511C43-9A7D-47CD-B79A-4588D0733742}"/>
              </a:ext>
            </a:extLst>
          </p:cNvPr>
          <p:cNvPicPr>
            <a:picLocks noChangeAspect="1"/>
          </p:cNvPicPr>
          <p:nvPr/>
        </p:nvPicPr>
        <p:blipFill>
          <a:blip r:embed="rId2"/>
          <a:stretch>
            <a:fillRect/>
          </a:stretch>
        </p:blipFill>
        <p:spPr>
          <a:xfrm>
            <a:off x="895609" y="4039382"/>
            <a:ext cx="5287254" cy="1573701"/>
          </a:xfrm>
          <a:prstGeom prst="rect">
            <a:avLst/>
          </a:prstGeom>
        </p:spPr>
      </p:pic>
      <p:pic>
        <p:nvPicPr>
          <p:cNvPr id="5" name="Picture 4">
            <a:extLst>
              <a:ext uri="{FF2B5EF4-FFF2-40B4-BE49-F238E27FC236}">
                <a16:creationId xmlns:a16="http://schemas.microsoft.com/office/drawing/2014/main" id="{2397783E-11B2-457E-A882-65B0D0225E2C}"/>
              </a:ext>
            </a:extLst>
          </p:cNvPr>
          <p:cNvPicPr>
            <a:picLocks noChangeAspect="1"/>
          </p:cNvPicPr>
          <p:nvPr/>
        </p:nvPicPr>
        <p:blipFill>
          <a:blip r:embed="rId3"/>
          <a:stretch>
            <a:fillRect/>
          </a:stretch>
        </p:blipFill>
        <p:spPr>
          <a:xfrm>
            <a:off x="6309362" y="4039382"/>
            <a:ext cx="5717750" cy="1573701"/>
          </a:xfrm>
          <a:prstGeom prst="rect">
            <a:avLst/>
          </a:prstGeom>
        </p:spPr>
      </p:pic>
    </p:spTree>
    <p:extLst>
      <p:ext uri="{BB962C8B-B14F-4D97-AF65-F5344CB8AC3E}">
        <p14:creationId xmlns:p14="http://schemas.microsoft.com/office/powerpoint/2010/main" val="325594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5FFF8A1-CE4C-45FB-B8DE-F51738541858}"/>
              </a:ext>
            </a:extLst>
          </p:cNvPr>
          <p:cNvSpPr>
            <a:spLocks noGrp="1"/>
          </p:cNvSpPr>
          <p:nvPr>
            <p:ph sz="half" idx="1"/>
          </p:nvPr>
        </p:nvSpPr>
        <p:spPr>
          <a:xfrm>
            <a:off x="838201" y="760126"/>
            <a:ext cx="5181600" cy="4351338"/>
          </a:xfrm>
        </p:spPr>
        <p:txBody>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Saturation Vapor Pressure (es):</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es = 0.6108 × exp((17.27 × T) / (T + 237.3))</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T = Temperature (°C)</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8" name="Content Placeholder 17">
            <a:extLst>
              <a:ext uri="{FF2B5EF4-FFF2-40B4-BE49-F238E27FC236}">
                <a16:creationId xmlns:a16="http://schemas.microsoft.com/office/drawing/2014/main" id="{2578C594-3753-417A-87DF-24273019AA93}"/>
              </a:ext>
            </a:extLst>
          </p:cNvPr>
          <p:cNvSpPr>
            <a:spLocks noGrp="1"/>
          </p:cNvSpPr>
          <p:nvPr>
            <p:ph sz="half" idx="2"/>
          </p:nvPr>
        </p:nvSpPr>
        <p:spPr>
          <a:xfrm>
            <a:off x="6096000" y="760126"/>
            <a:ext cx="5181600" cy="4351338"/>
          </a:xfrm>
        </p:spPr>
        <p:txBody>
          <a:bodyPr>
            <a:norm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Slope of Saturation Vapor Pressure Curve (Δ):</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800" dirty="0">
                <a:effectLst/>
                <a:latin typeface="Cambria" panose="02040503050406030204" pitchFamily="18" charset="0"/>
                <a:ea typeface="MS Mincho" panose="02020609040205080304" pitchFamily="49" charset="-128"/>
                <a:cs typeface="Times New Roman" panose="02020603050405020304" pitchFamily="18" charset="0"/>
              </a:rPr>
              <a:t>Δ = (4098 × es) / (T + 237.3)²</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es = Saturation vapor pressure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T = Temperature (°C)</a:t>
            </a:r>
            <a:endParaRPr lang="en-IN" sz="1400" dirty="0"/>
          </a:p>
        </p:txBody>
      </p:sp>
      <p:pic>
        <p:nvPicPr>
          <p:cNvPr id="4" name="Picture 3">
            <a:extLst>
              <a:ext uri="{FF2B5EF4-FFF2-40B4-BE49-F238E27FC236}">
                <a16:creationId xmlns:a16="http://schemas.microsoft.com/office/drawing/2014/main" id="{364B4D94-A9E9-4761-BB57-A3F242269E1B}"/>
              </a:ext>
            </a:extLst>
          </p:cNvPr>
          <p:cNvPicPr>
            <a:picLocks noChangeAspect="1"/>
          </p:cNvPicPr>
          <p:nvPr/>
        </p:nvPicPr>
        <p:blipFill>
          <a:blip r:embed="rId2"/>
          <a:stretch>
            <a:fillRect/>
          </a:stretch>
        </p:blipFill>
        <p:spPr>
          <a:xfrm>
            <a:off x="914399" y="3731918"/>
            <a:ext cx="5105400" cy="1515763"/>
          </a:xfrm>
          <a:prstGeom prst="rect">
            <a:avLst/>
          </a:prstGeom>
        </p:spPr>
      </p:pic>
      <p:pic>
        <p:nvPicPr>
          <p:cNvPr id="7" name="Picture 6">
            <a:extLst>
              <a:ext uri="{FF2B5EF4-FFF2-40B4-BE49-F238E27FC236}">
                <a16:creationId xmlns:a16="http://schemas.microsoft.com/office/drawing/2014/main" id="{7312F665-B3E0-4283-AA8C-8639597BEBEC}"/>
              </a:ext>
            </a:extLst>
          </p:cNvPr>
          <p:cNvPicPr>
            <a:picLocks noChangeAspect="1"/>
          </p:cNvPicPr>
          <p:nvPr/>
        </p:nvPicPr>
        <p:blipFill>
          <a:blip r:embed="rId3"/>
          <a:stretch>
            <a:fillRect/>
          </a:stretch>
        </p:blipFill>
        <p:spPr>
          <a:xfrm>
            <a:off x="6248402" y="3731918"/>
            <a:ext cx="5181600" cy="1515763"/>
          </a:xfrm>
          <a:prstGeom prst="rect">
            <a:avLst/>
          </a:prstGeom>
        </p:spPr>
      </p:pic>
    </p:spTree>
    <p:extLst>
      <p:ext uri="{BB962C8B-B14F-4D97-AF65-F5344CB8AC3E}">
        <p14:creationId xmlns:p14="http://schemas.microsoft.com/office/powerpoint/2010/main" val="157396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5FFF8A1-CE4C-45FB-B8DE-F51738541858}"/>
              </a:ext>
            </a:extLst>
          </p:cNvPr>
          <p:cNvSpPr>
            <a:spLocks noGrp="1"/>
          </p:cNvSpPr>
          <p:nvPr>
            <p:ph sz="half" idx="1"/>
          </p:nvPr>
        </p:nvSpPr>
        <p:spPr>
          <a:xfrm>
            <a:off x="839471" y="870760"/>
            <a:ext cx="5295900" cy="2949575"/>
          </a:xfrm>
        </p:spPr>
        <p:txBody>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Actual Vapor Pressure (</a:t>
            </a:r>
            <a:r>
              <a:rPr lang="en-US" sz="1800" b="1" kern="0" dirty="0" err="1">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e_a</a:t>
            </a: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e_a</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(H / 100) × 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H = Humidity (%)</a:t>
            </a:r>
          </a:p>
          <a:p>
            <a:r>
              <a:rPr lang="en-US" sz="1800" dirty="0">
                <a:effectLst/>
                <a:latin typeface="Cambria" panose="02040503050406030204" pitchFamily="18" charset="0"/>
                <a:ea typeface="MS Mincho" panose="02020609040205080304" pitchFamily="49" charset="-128"/>
                <a:cs typeface="Times New Roman" panose="02020603050405020304" pitchFamily="18" charset="0"/>
              </a:rPr>
              <a:t>- es = Saturation vapor pressure at temperature 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8" name="Content Placeholder 17">
            <a:extLst>
              <a:ext uri="{FF2B5EF4-FFF2-40B4-BE49-F238E27FC236}">
                <a16:creationId xmlns:a16="http://schemas.microsoft.com/office/drawing/2014/main" id="{2578C594-3753-417A-87DF-24273019AA93}"/>
              </a:ext>
            </a:extLst>
          </p:cNvPr>
          <p:cNvSpPr>
            <a:spLocks noGrp="1"/>
          </p:cNvSpPr>
          <p:nvPr>
            <p:ph sz="half" idx="2"/>
          </p:nvPr>
        </p:nvSpPr>
        <p:spPr>
          <a:xfrm>
            <a:off x="6096000" y="870760"/>
            <a:ext cx="5034280" cy="2898775"/>
          </a:xfrm>
        </p:spPr>
        <p:txBody>
          <a:bodyPr>
            <a:norm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Net Radiation (</a:t>
            </a:r>
            <a:r>
              <a:rPr lang="en-US" sz="1800" b="1" kern="0" dirty="0" err="1">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R_n</a:t>
            </a: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R_sn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R_l</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R_sn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Net shortwave radiation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R_l</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Net longwave radiation</a:t>
            </a:r>
            <a:endParaRPr lang="en-IN" sz="1400" dirty="0"/>
          </a:p>
        </p:txBody>
      </p:sp>
      <p:pic>
        <p:nvPicPr>
          <p:cNvPr id="3" name="Picture 2">
            <a:extLst>
              <a:ext uri="{FF2B5EF4-FFF2-40B4-BE49-F238E27FC236}">
                <a16:creationId xmlns:a16="http://schemas.microsoft.com/office/drawing/2014/main" id="{BCFDA58F-666D-4F29-95BE-C7D5CACB1128}"/>
              </a:ext>
            </a:extLst>
          </p:cNvPr>
          <p:cNvPicPr>
            <a:picLocks noChangeAspect="1"/>
          </p:cNvPicPr>
          <p:nvPr/>
        </p:nvPicPr>
        <p:blipFill>
          <a:blip r:embed="rId2"/>
          <a:stretch>
            <a:fillRect/>
          </a:stretch>
        </p:blipFill>
        <p:spPr>
          <a:xfrm>
            <a:off x="839471" y="3966149"/>
            <a:ext cx="5033010" cy="1069811"/>
          </a:xfrm>
          <a:prstGeom prst="rect">
            <a:avLst/>
          </a:prstGeom>
        </p:spPr>
      </p:pic>
      <p:pic>
        <p:nvPicPr>
          <p:cNvPr id="6" name="Picture 5">
            <a:extLst>
              <a:ext uri="{FF2B5EF4-FFF2-40B4-BE49-F238E27FC236}">
                <a16:creationId xmlns:a16="http://schemas.microsoft.com/office/drawing/2014/main" id="{15BAB2C6-0DE4-4627-A4B3-14E9E4BCD5AB}"/>
              </a:ext>
            </a:extLst>
          </p:cNvPr>
          <p:cNvPicPr>
            <a:picLocks noChangeAspect="1"/>
          </p:cNvPicPr>
          <p:nvPr/>
        </p:nvPicPr>
        <p:blipFill>
          <a:blip r:embed="rId3"/>
          <a:stretch>
            <a:fillRect/>
          </a:stretch>
        </p:blipFill>
        <p:spPr>
          <a:xfrm>
            <a:off x="6318249" y="3966149"/>
            <a:ext cx="5034280" cy="1069811"/>
          </a:xfrm>
          <a:prstGeom prst="rect">
            <a:avLst/>
          </a:prstGeom>
        </p:spPr>
      </p:pic>
      <p:sp>
        <p:nvSpPr>
          <p:cNvPr id="12" name="Content Placeholder 17">
            <a:extLst>
              <a:ext uri="{FF2B5EF4-FFF2-40B4-BE49-F238E27FC236}">
                <a16:creationId xmlns:a16="http://schemas.microsoft.com/office/drawing/2014/main" id="{E3ED79BE-4827-4A66-80E2-02F999A46DA1}"/>
              </a:ext>
            </a:extLst>
          </p:cNvPr>
          <p:cNvSpPr txBox="1">
            <a:spLocks/>
          </p:cNvSpPr>
          <p:nvPr/>
        </p:nvSpPr>
        <p:spPr>
          <a:xfrm>
            <a:off x="3803552" y="4971811"/>
            <a:ext cx="4273062" cy="1624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2400"/>
              </a:spcBef>
            </a:pPr>
            <a:endParaRPr lang="en-IN" sz="1400" dirty="0"/>
          </a:p>
        </p:txBody>
      </p:sp>
    </p:spTree>
    <p:extLst>
      <p:ext uri="{BB962C8B-B14F-4D97-AF65-F5344CB8AC3E}">
        <p14:creationId xmlns:p14="http://schemas.microsoft.com/office/powerpoint/2010/main" val="29485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296CC8-0D60-4207-9619-FEA02DCED73E}"/>
              </a:ext>
            </a:extLst>
          </p:cNvPr>
          <p:cNvPicPr>
            <a:picLocks noGrp="1" noChangeAspect="1"/>
          </p:cNvPicPr>
          <p:nvPr>
            <p:ph idx="1"/>
          </p:nvPr>
        </p:nvPicPr>
        <p:blipFill>
          <a:blip r:embed="rId2"/>
          <a:stretch>
            <a:fillRect/>
          </a:stretch>
        </p:blipFill>
        <p:spPr>
          <a:xfrm>
            <a:off x="838200" y="3771629"/>
            <a:ext cx="11045840" cy="1017541"/>
          </a:xfrm>
        </p:spPr>
      </p:pic>
      <p:sp>
        <p:nvSpPr>
          <p:cNvPr id="6" name="Content Placeholder 17">
            <a:extLst>
              <a:ext uri="{FF2B5EF4-FFF2-40B4-BE49-F238E27FC236}">
                <a16:creationId xmlns:a16="http://schemas.microsoft.com/office/drawing/2014/main" id="{B00D85F4-2F1C-4C1F-A389-F43F4227A1E9}"/>
              </a:ext>
            </a:extLst>
          </p:cNvPr>
          <p:cNvSpPr txBox="1">
            <a:spLocks/>
          </p:cNvSpPr>
          <p:nvPr/>
        </p:nvSpPr>
        <p:spPr>
          <a:xfrm>
            <a:off x="838200" y="847169"/>
            <a:ext cx="5981700" cy="30542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Penman-Monteith Equation (E_t0):</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r>
              <a:rPr lang="en-US" sz="1800" dirty="0">
                <a:effectLst/>
                <a:latin typeface="Cambria" panose="02040503050406030204" pitchFamily="18" charset="0"/>
                <a:ea typeface="MS Mincho" panose="02020609040205080304" pitchFamily="49" charset="-128"/>
                <a:cs typeface="Times New Roman" panose="02020603050405020304" pitchFamily="18" charset="0"/>
              </a:rPr>
              <a:t>E_t0 = (0.408 × Δ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G) + γ × (900 / (T + 273)) × u × (es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e_a</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(Δ + γ × (1 + 0.34 × u))</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Where: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R_n</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Net radiation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G = Soil heat flux (assumed 0 in daily calculations)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Δ = Slope of the vapor pressure curve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γ = 0.066 (psychrometric constant in kPa/°C)</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T = Temperature (°C)</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u = Wind speed (m/s)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es = Saturation vapor pressure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e_a</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 Actual vapor pressure</a:t>
            </a:r>
            <a:endParaRPr lang="en-IN" sz="1400" dirty="0"/>
          </a:p>
        </p:txBody>
      </p:sp>
    </p:spTree>
    <p:extLst>
      <p:ext uri="{BB962C8B-B14F-4D97-AF65-F5344CB8AC3E}">
        <p14:creationId xmlns:p14="http://schemas.microsoft.com/office/powerpoint/2010/main" val="193824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6D4AB-368C-457F-AAEA-1ECECC3558A9}"/>
              </a:ext>
            </a:extLst>
          </p:cNvPr>
          <p:cNvSpPr>
            <a:spLocks noGrp="1"/>
          </p:cNvSpPr>
          <p:nvPr>
            <p:ph type="ctrTitle"/>
          </p:nvPr>
        </p:nvSpPr>
        <p:spPr>
          <a:xfrm>
            <a:off x="3363864" y="685800"/>
            <a:ext cx="7705164" cy="1485900"/>
          </a:xfrm>
        </p:spPr>
        <p:txBody>
          <a:bodyPr vert="horz" lIns="91440" tIns="45720" rIns="91440" bIns="45720" rtlCol="0" anchor="t">
            <a:normAutofit/>
          </a:bodyPr>
          <a:lstStyle/>
          <a:p>
            <a:pPr algn="l"/>
            <a:r>
              <a:rPr lang="en-US" sz="4400" dirty="0">
                <a:latin typeface="Times New Roman" panose="02020603050405020304" pitchFamily="18" charset="0"/>
                <a:cs typeface="Times New Roman" panose="02020603050405020304" pitchFamily="18" charset="0"/>
              </a:rPr>
              <a:t>Abstract</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AECBFF48-884E-4EDE-BF14-192312A7BB1C}"/>
              </a:ext>
            </a:extLst>
          </p:cNvPr>
          <p:cNvSpPr>
            <a:spLocks noGrp="1"/>
          </p:cNvSpPr>
          <p:nvPr>
            <p:ph type="subTitle" idx="1"/>
          </p:nvPr>
        </p:nvSpPr>
        <p:spPr>
          <a:xfrm>
            <a:off x="3363864" y="1498600"/>
            <a:ext cx="7705164" cy="4935654"/>
          </a:xfrm>
        </p:spPr>
        <p:txBody>
          <a:bodyPr vert="horz" lIns="91440" tIns="45720" rIns="91440" bIns="45720" rtlCol="0">
            <a:noAutofit/>
          </a:bodyPr>
          <a:lstStyle/>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Importance of Water Management in Agriculture</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Vital for enhancing crop productivity and sustainability, especially in water-scarce regions.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Precision agriculture offers potential for optimizing water resource use.</a:t>
            </a:r>
          </a:p>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Role of Machine Learning in Smart Irrigation</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Machine learning (ML) enables prediction and monitoring of crop water requirements based on environmental factors.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Traditional smart irrigation systems do not account for dynamic plant water needs during different growth phases.</a:t>
            </a:r>
          </a:p>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Project Overview</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Several ML models, including neural networks, are applied to predict crop water needs.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Neural networks excel in capturing complex, non-linear relationships in large datasets.</a:t>
            </a:r>
          </a:p>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Inputs for ML Models</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Environmental factors like temperature, humidity, and wind speed are used as inputs.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Penman-Monteith equation is utilized for calculating precise water needs.</a:t>
            </a:r>
          </a:p>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Comparative Analysis of Models</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Comparison of neural networks with traditional ML algorithms for predicting water requirements.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Multi-model approach allows for comprehensive analysis of model performance.</a:t>
            </a:r>
          </a:p>
          <a:p>
            <a:pPr marL="0" marR="0" lvl="0" indent="-384048" algn="l" fontAlgn="base">
              <a:lnSpc>
                <a:spcPct val="94000"/>
              </a:lnSpc>
              <a:spcBef>
                <a:spcPct val="0"/>
              </a:spcBef>
              <a:spcAft>
                <a:spcPts val="200"/>
              </a:spcAft>
              <a:buClrTx/>
              <a:buSzTx/>
              <a:tabLst/>
            </a:pPr>
            <a:r>
              <a:rPr kumimoji="0" lang="en-US" sz="1400" b="1" i="0" u="none" strike="noStrike" cap="none" normalizeH="0" dirty="0">
                <a:ln>
                  <a:noFill/>
                </a:ln>
                <a:effectLst/>
                <a:latin typeface="Times New Roman" panose="02020603050405020304" pitchFamily="18" charset="0"/>
                <a:cs typeface="Times New Roman" panose="02020603050405020304" pitchFamily="18" charset="0"/>
              </a:rPr>
              <a:t>Impact and Benefits</a:t>
            </a: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Evaluation of model performance based on prediction accuracy of daily water requirements.</a:t>
            </a:r>
          </a:p>
          <a:p>
            <a:pPr marL="0" marR="0" lvl="0" indent="-384048" algn="l" fontAlgn="base">
              <a:lnSpc>
                <a:spcPct val="94000"/>
              </a:lnSpc>
              <a:spcBef>
                <a:spcPct val="0"/>
              </a:spcBef>
              <a:spcAft>
                <a:spcPts val="200"/>
              </a:spcAft>
              <a:buClrTx/>
              <a:buSzTx/>
              <a:buFont typeface="Franklin Gothic Book" panose="020B0503020102020204" pitchFamily="34" charset="0"/>
              <a:buChar char="•"/>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Findings support sustainable water usage, reduce waste, improve crop health, and facilitate data</a:t>
            </a:r>
          </a:p>
          <a:p>
            <a:pPr marR="0" lvl="0" algn="l" fontAlgn="base">
              <a:lnSpc>
                <a:spcPct val="94000"/>
              </a:lnSpc>
              <a:spcBef>
                <a:spcPct val="0"/>
              </a:spcBef>
              <a:spcAft>
                <a:spcPts val="200"/>
              </a:spcAft>
              <a:buClrTx/>
              <a:buSzTx/>
              <a:tabLst/>
            </a:pPr>
            <a:r>
              <a:rPr kumimoji="0" lang="en-US" sz="1400" b="0" i="0" u="none" strike="noStrike" cap="none" normalizeH="0" dirty="0">
                <a:ln>
                  <a:noFill/>
                </a:ln>
                <a:effectLst/>
                <a:latin typeface="Times New Roman" panose="02020603050405020304" pitchFamily="18" charset="0"/>
                <a:cs typeface="Times New Roman" panose="02020603050405020304" pitchFamily="18" charset="0"/>
              </a:rPr>
              <a:t>driven decision-making in precision farming.</a:t>
            </a:r>
          </a:p>
          <a:p>
            <a:pPr marL="0" marR="0" lvl="0" indent="-384048" algn="l" fontAlgn="base">
              <a:lnSpc>
                <a:spcPct val="94000"/>
              </a:lnSpc>
              <a:spcBef>
                <a:spcPct val="0"/>
              </a:spcBef>
              <a:spcAft>
                <a:spcPts val="200"/>
              </a:spcAft>
              <a:buClrTx/>
              <a:buSzTx/>
              <a:buFont typeface="Franklin Gothic Book" panose="020B0503020102020204" pitchFamily="34" charset="0"/>
              <a:buNone/>
              <a:tabLst/>
            </a:pPr>
            <a:endParaRPr kumimoji="0" lang="en-US" sz="1400" b="0" i="0" u="none" strike="noStrike" cap="none" normalizeH="0" dirty="0">
              <a:ln>
                <a:noFill/>
              </a:ln>
              <a:effectLst/>
              <a:latin typeface="Times New Roman" panose="02020603050405020304" pitchFamily="18" charset="0"/>
              <a:cs typeface="Times New Roman" panose="02020603050405020304" pitchFamily="18" charset="0"/>
            </a:endParaRPr>
          </a:p>
          <a:p>
            <a:pPr indent="-384048" algn="l">
              <a:lnSpc>
                <a:spcPct val="94000"/>
              </a:lnSpc>
              <a:spcAft>
                <a:spcPts val="20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623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157E91-055D-419E-A849-F10914FEF17D}"/>
              </a:ext>
            </a:extLst>
          </p:cNvPr>
          <p:cNvSpPr>
            <a:spLocks noGrp="1"/>
          </p:cNvSpPr>
          <p:nvPr>
            <p:ph type="title"/>
          </p:nvPr>
        </p:nvSpPr>
        <p:spPr>
          <a:xfrm>
            <a:off x="640081" y="791570"/>
            <a:ext cx="4018839" cy="5262390"/>
          </a:xfrm>
        </p:spPr>
        <p:txBody>
          <a:bodyPr anchor="ctr">
            <a:normAutofit/>
          </a:bodyPr>
          <a:lstStyle/>
          <a:p>
            <a:pPr algn="r"/>
            <a:r>
              <a:rPr lang="en-IN" sz="5400" dirty="0">
                <a:solidFill>
                  <a:schemeClr val="bg2"/>
                </a:solidFill>
                <a:latin typeface="Times New Roman" panose="02020603050405020304" pitchFamily="18" charset="0"/>
                <a:cs typeface="Times New Roman" panose="02020603050405020304" pitchFamily="18" charset="0"/>
              </a:rPr>
              <a:t>Upcoming  Development Phase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90DA4B-A5DA-4A48-9D6D-FAA0E0CA9865}"/>
              </a:ext>
            </a:extLst>
          </p:cNvPr>
          <p:cNvSpPr>
            <a:spLocks noGrp="1"/>
          </p:cNvSpPr>
          <p:nvPr>
            <p:ph idx="1"/>
          </p:nvPr>
        </p:nvSpPr>
        <p:spPr>
          <a:xfrm>
            <a:off x="6176720" y="1200150"/>
            <a:ext cx="4892308" cy="4853810"/>
          </a:xfrm>
        </p:spPr>
        <p:txBody>
          <a:bodyPr anchor="ctr">
            <a:noAutofit/>
          </a:bodyPr>
          <a:lstStyle/>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Challenge of Limited Real-Time Data</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In many scenarios, the amount of real-time data available is insufficient for producing accurate and reliable results, especially in complex applications like precision agriculture.</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Need for Advanced Data Augmentation</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To address this data scarcity, advanced data augmentation techniques are employed to artificially expand the dataset, providing more comprehensive inputs for machine learning models.</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Use of Genetic Algorithms</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Genetic algorithms, inspired by the process of natural selection, are applied to generate synthetic data. These algorithms help create new data points that mimic the patterns and variations found in real-time data.</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Multiplying Data for Enhanced Accuracy</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By multiplying the available real-time data, genetic algorithms increase the volume and diversity of the dataset, improving the ability of models to make accurate predictions.</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Improved Model Performance</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The augmented dataset enables machine learning models to perform more robustly, especially in cases where real-time data is sparse, leading to more precise outcomes.</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Impact on Precision Agriculture</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In precision agriculture, this approach enhances the accuracy of water requirement predictions and decision-making processes, leading to more efficient resource management and improved crop productivity.</a:t>
            </a:r>
          </a:p>
          <a:p>
            <a:pPr marL="0" marR="0" lvl="0" indent="0" defTabSz="914400" rtl="0" eaLnBrk="0" fontAlgn="base" latinLnBrk="0" hangingPunct="0">
              <a:spcBef>
                <a:spcPct val="0"/>
              </a:spcBef>
              <a:spcAft>
                <a:spcPct val="0"/>
              </a:spcAft>
              <a:buClrTx/>
              <a:buSzTx/>
              <a:buFontTx/>
              <a:buChar char="•"/>
              <a:tabLst/>
            </a:pPr>
            <a:r>
              <a:rPr kumimoji="0" lang="en-US" sz="1500" b="1" i="0" u="none" strike="noStrike" cap="none" normalizeH="0" baseline="0" dirty="0">
                <a:ln>
                  <a:noFill/>
                </a:ln>
                <a:effectLst/>
                <a:latin typeface="Times New Roman" panose="02020603050405020304" pitchFamily="18" charset="0"/>
                <a:cs typeface="Times New Roman" panose="02020603050405020304" pitchFamily="18" charset="0"/>
              </a:rPr>
              <a:t>Real-World Benefits</a:t>
            </a:r>
            <a:r>
              <a:rPr kumimoji="0" lang="en-US" sz="1500" b="0" i="0" u="none" strike="noStrike" cap="none" normalizeH="0" baseline="0" dirty="0">
                <a:ln>
                  <a:noFill/>
                </a:ln>
                <a:effectLst/>
                <a:latin typeface="Times New Roman" panose="02020603050405020304" pitchFamily="18" charset="0"/>
                <a:cs typeface="Times New Roman" panose="02020603050405020304" pitchFamily="18" charset="0"/>
              </a:rPr>
              <a:t>: The combination of augmented data and genetic algorithms supports better real-world results, reducing dependency on scarce real-time data and enabling more scalable, data-driven solutions.</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23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81720741-6F4F-4534-81AA-C061BF58CE7D}"/>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015842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AF85AD24-AB98-43F6-8F9D-6A6F5D8CCE4F}"/>
              </a:ext>
            </a:extLst>
          </p:cNvPr>
          <p:cNvSpPr>
            <a:spLocks noGrp="1"/>
          </p:cNvSpPr>
          <p:nvPr>
            <p:ph type="title"/>
          </p:nvPr>
        </p:nvSpPr>
        <p:spPr>
          <a:xfrm>
            <a:off x="1328237" y="1899600"/>
            <a:ext cx="9524014" cy="2098226"/>
          </a:xfrm>
        </p:spPr>
        <p:txBody>
          <a:bodyPr vert="horz" lIns="91440" tIns="45720" rIns="91440" bIns="45720" rtlCol="0" anchor="b">
            <a:normAutofit/>
          </a:bodyPr>
          <a:lstStyle/>
          <a:p>
            <a:pPr algn="ctr"/>
            <a:r>
              <a:rPr lang="en-US" sz="7200" cap="all" dirty="0">
                <a:latin typeface="Times New Roman" panose="02020603050405020304" pitchFamily="18" charset="0"/>
                <a:cs typeface="Times New Roman" panose="02020603050405020304" pitchFamily="18" charset="0"/>
              </a:rPr>
              <a:t>Literature Review </a:t>
            </a:r>
          </a:p>
        </p:txBody>
      </p:sp>
    </p:spTree>
    <p:extLst>
      <p:ext uri="{BB962C8B-B14F-4D97-AF65-F5344CB8AC3E}">
        <p14:creationId xmlns:p14="http://schemas.microsoft.com/office/powerpoint/2010/main" val="5362105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24A9-0EBC-4A94-8D41-6E604B740B08}"/>
              </a:ext>
            </a:extLst>
          </p:cNvPr>
          <p:cNvSpPr>
            <a:spLocks noGrp="1"/>
          </p:cNvSpPr>
          <p:nvPr>
            <p:ph type="title"/>
          </p:nvPr>
        </p:nvSpPr>
        <p:spPr>
          <a:xfrm>
            <a:off x="2590800" y="192745"/>
            <a:ext cx="9601200" cy="1485900"/>
          </a:xfrm>
        </p:spPr>
        <p:txBody>
          <a:bodyPr>
            <a:normAutofit/>
          </a:bodyPr>
          <a:lstStyle/>
          <a:p>
            <a:r>
              <a:rPr lang="en-GB" sz="4400" b="1" dirty="0">
                <a:effectLst/>
                <a:latin typeface="Times New Roman" panose="02020603050405020304" pitchFamily="18" charset="0"/>
                <a:ea typeface="Batang" panose="020B0503020000020004" pitchFamily="18" charset="-127"/>
              </a:rPr>
              <a:t> [1] Smart Irrigation System</a:t>
            </a:r>
            <a:br>
              <a:rPr lang="en-IN" sz="4400" dirty="0">
                <a:effectLst/>
                <a:latin typeface="Times New Roman" panose="02020603050405020304" pitchFamily="18" charset="0"/>
                <a:ea typeface="Batang" panose="020B0503020000020004" pitchFamily="18" charset="-127"/>
              </a:rPr>
            </a:br>
            <a:endParaRPr lang="en-IN" dirty="0"/>
          </a:p>
        </p:txBody>
      </p:sp>
      <p:pic>
        <p:nvPicPr>
          <p:cNvPr id="15" name="Content Placeholder 14">
            <a:extLst>
              <a:ext uri="{FF2B5EF4-FFF2-40B4-BE49-F238E27FC236}">
                <a16:creationId xmlns:a16="http://schemas.microsoft.com/office/drawing/2014/main" id="{A4EC8DDA-5228-4F30-AAF3-3B18C2A78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795" y="1176309"/>
            <a:ext cx="10618439" cy="5167339"/>
          </a:xfrm>
        </p:spPr>
      </p:pic>
    </p:spTree>
    <p:extLst>
      <p:ext uri="{BB962C8B-B14F-4D97-AF65-F5344CB8AC3E}">
        <p14:creationId xmlns:p14="http://schemas.microsoft.com/office/powerpoint/2010/main" val="255780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2ECF-C9DE-44BF-A3ED-E7F5A0B1A20B}"/>
              </a:ext>
            </a:extLst>
          </p:cNvPr>
          <p:cNvSpPr>
            <a:spLocks noGrp="1"/>
          </p:cNvSpPr>
          <p:nvPr>
            <p:ph type="title"/>
          </p:nvPr>
        </p:nvSpPr>
        <p:spPr>
          <a:xfrm>
            <a:off x="1728439" y="128239"/>
            <a:ext cx="9601200" cy="1485900"/>
          </a:xfrm>
        </p:spPr>
        <p:txBody>
          <a:bodyPr>
            <a:noAutofit/>
          </a:bodyPr>
          <a:lstStyle/>
          <a:p>
            <a:r>
              <a:rPr lang="en-IN" sz="2400" b="1" dirty="0">
                <a:effectLst/>
                <a:latin typeface="Times New Roman" panose="02020603050405020304" pitchFamily="18" charset="0"/>
                <a:ea typeface="Batang" panose="020B0503020000020004" pitchFamily="18" charset="-127"/>
              </a:rPr>
              <a:t>[2] Using a soil moisture sensor-based smart controller for autonomous irrigation management of hybrid bermudagrass with recycled water in coastal Southern California</a:t>
            </a:r>
            <a:br>
              <a:rPr lang="en-IN" sz="2400" dirty="0">
                <a:effectLst/>
                <a:latin typeface="Times New Roman" panose="02020603050405020304" pitchFamily="18" charset="0"/>
                <a:ea typeface="Batang" panose="020B0503020000020004" pitchFamily="18" charset="-127"/>
              </a:rPr>
            </a:br>
            <a:endParaRPr lang="en-IN" sz="2400" dirty="0"/>
          </a:p>
        </p:txBody>
      </p:sp>
      <p:pic>
        <p:nvPicPr>
          <p:cNvPr id="7" name="Content Placeholder 6">
            <a:extLst>
              <a:ext uri="{FF2B5EF4-FFF2-40B4-BE49-F238E27FC236}">
                <a16:creationId xmlns:a16="http://schemas.microsoft.com/office/drawing/2014/main" id="{D7DD3619-3B50-47AD-AA33-742ED66D8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36" y="1259866"/>
            <a:ext cx="10153586" cy="5280399"/>
          </a:xfrm>
        </p:spPr>
      </p:pic>
    </p:spTree>
    <p:extLst>
      <p:ext uri="{BB962C8B-B14F-4D97-AF65-F5344CB8AC3E}">
        <p14:creationId xmlns:p14="http://schemas.microsoft.com/office/powerpoint/2010/main" val="244214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E42B-D936-49AF-B0E2-FD1BC382134E}"/>
              </a:ext>
            </a:extLst>
          </p:cNvPr>
          <p:cNvSpPr>
            <a:spLocks noGrp="1"/>
          </p:cNvSpPr>
          <p:nvPr>
            <p:ph type="title"/>
          </p:nvPr>
        </p:nvSpPr>
        <p:spPr>
          <a:xfrm>
            <a:off x="2921619" y="274319"/>
            <a:ext cx="9601200" cy="1485900"/>
          </a:xfrm>
        </p:spPr>
        <p:txBody>
          <a:bodyPr>
            <a:normAutofit/>
          </a:bodyPr>
          <a:lstStyle/>
          <a:p>
            <a:r>
              <a:rPr lang="en-IN" sz="4400" b="1" dirty="0">
                <a:effectLst/>
                <a:latin typeface="Times New Roman" panose="02020603050405020304" pitchFamily="18" charset="0"/>
                <a:ea typeface="Batang" panose="020B0503020000020004" pitchFamily="18" charset="-127"/>
              </a:rPr>
              <a:t> [3] Smart Irrigation System</a:t>
            </a:r>
            <a:br>
              <a:rPr lang="en-IN" sz="4400" dirty="0">
                <a:effectLst/>
                <a:latin typeface="Times New Roman" panose="02020603050405020304" pitchFamily="18" charset="0"/>
                <a:ea typeface="Batang" panose="020B0503020000020004" pitchFamily="18" charset="-127"/>
              </a:rPr>
            </a:br>
            <a:endParaRPr lang="en-IN" dirty="0"/>
          </a:p>
        </p:txBody>
      </p:sp>
      <p:pic>
        <p:nvPicPr>
          <p:cNvPr id="7" name="Content Placeholder 6">
            <a:extLst>
              <a:ext uri="{FF2B5EF4-FFF2-40B4-BE49-F238E27FC236}">
                <a16:creationId xmlns:a16="http://schemas.microsoft.com/office/drawing/2014/main" id="{58A6E8F5-62EA-45FF-9107-70EB3BE2D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210" y="1161891"/>
            <a:ext cx="9593580" cy="5421790"/>
          </a:xfrm>
        </p:spPr>
      </p:pic>
    </p:spTree>
    <p:extLst>
      <p:ext uri="{BB962C8B-B14F-4D97-AF65-F5344CB8AC3E}">
        <p14:creationId xmlns:p14="http://schemas.microsoft.com/office/powerpoint/2010/main" val="54269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D668-B5C3-49C5-857C-E476CB69FBA2}"/>
              </a:ext>
            </a:extLst>
          </p:cNvPr>
          <p:cNvSpPr>
            <a:spLocks noGrp="1"/>
          </p:cNvSpPr>
          <p:nvPr>
            <p:ph type="title"/>
          </p:nvPr>
        </p:nvSpPr>
        <p:spPr>
          <a:xfrm>
            <a:off x="1906859" y="172844"/>
            <a:ext cx="9601200" cy="1485900"/>
          </a:xfrm>
        </p:spPr>
        <p:txBody>
          <a:bodyPr>
            <a:normAutofit fontScale="90000"/>
          </a:bodyPr>
          <a:lstStyle/>
          <a:p>
            <a:r>
              <a:rPr lang="en-IN" sz="4400" b="1" dirty="0">
                <a:effectLst/>
                <a:latin typeface="Times New Roman" panose="02020603050405020304" pitchFamily="18" charset="0"/>
                <a:ea typeface="Batang" panose="020B0503020000020004" pitchFamily="18" charset="-127"/>
              </a:rPr>
              <a:t>[4] Smart irrigation system based on IoT and machine learning</a:t>
            </a:r>
            <a:br>
              <a:rPr lang="en-IN" sz="4400" dirty="0">
                <a:effectLst/>
                <a:latin typeface="Times New Roman" panose="02020603050405020304" pitchFamily="18" charset="0"/>
                <a:ea typeface="Batang" panose="020B0503020000020004" pitchFamily="18" charset="-127"/>
              </a:rPr>
            </a:br>
            <a:endParaRPr lang="en-IN" dirty="0"/>
          </a:p>
        </p:txBody>
      </p:sp>
      <p:pic>
        <p:nvPicPr>
          <p:cNvPr id="6" name="Content Placeholder 5">
            <a:extLst>
              <a:ext uri="{FF2B5EF4-FFF2-40B4-BE49-F238E27FC236}">
                <a16:creationId xmlns:a16="http://schemas.microsoft.com/office/drawing/2014/main" id="{C4E89E83-36BC-4117-8C52-9C2236E47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570792"/>
            <a:ext cx="10896991" cy="4885764"/>
          </a:xfrm>
        </p:spPr>
      </p:pic>
    </p:spTree>
    <p:extLst>
      <p:ext uri="{BB962C8B-B14F-4D97-AF65-F5344CB8AC3E}">
        <p14:creationId xmlns:p14="http://schemas.microsoft.com/office/powerpoint/2010/main" val="169677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93CE871-F31B-426C-B5B4-183CE4ACDA67}"/>
              </a:ext>
            </a:extLst>
          </p:cNvPr>
          <p:cNvSpPr>
            <a:spLocks noGrp="1"/>
          </p:cNvSpPr>
          <p:nvPr>
            <p:ph type="title"/>
          </p:nvPr>
        </p:nvSpPr>
        <p:spPr>
          <a:xfrm>
            <a:off x="640081" y="791570"/>
            <a:ext cx="4018839" cy="5262390"/>
          </a:xfrm>
        </p:spPr>
        <p:txBody>
          <a:bodyPr anchor="ctr">
            <a:normAutofit/>
          </a:bodyPr>
          <a:lstStyle/>
          <a:p>
            <a:pPr algn="r"/>
            <a:r>
              <a:rPr lang="en-IN" sz="6000" dirty="0">
                <a:solidFill>
                  <a:schemeClr val="bg2"/>
                </a:solidFill>
                <a:latin typeface="Times New Roman" panose="02020603050405020304" pitchFamily="18" charset="0"/>
                <a:cs typeface="Times New Roman" panose="02020603050405020304" pitchFamily="18" charset="0"/>
              </a:rPr>
              <a:t>Research Gap</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C9F91A4-A00E-422D-B0D7-E3254B90B312}"/>
              </a:ext>
            </a:extLst>
          </p:cNvPr>
          <p:cNvSpPr>
            <a:spLocks noGrp="1"/>
          </p:cNvSpPr>
          <p:nvPr>
            <p:ph idx="1"/>
          </p:nvPr>
        </p:nvSpPr>
        <p:spPr>
          <a:xfrm>
            <a:off x="6176720" y="395785"/>
            <a:ext cx="5141768" cy="6066430"/>
          </a:xfrm>
        </p:spPr>
        <p:txBody>
          <a:bodyPr anchor="ctr">
            <a:normAutofit lnSpcReduction="10000"/>
          </a:bodyPr>
          <a:lstStyle/>
          <a:p>
            <a:endParaRPr lang="en-US" sz="1300" dirty="0"/>
          </a:p>
          <a:p>
            <a:r>
              <a:rPr lang="en-US" sz="1600" dirty="0">
                <a:latin typeface="Times New Roman" panose="02020603050405020304" pitchFamily="18" charset="0"/>
                <a:cs typeface="Times New Roman" panose="02020603050405020304" pitchFamily="18" charset="0"/>
              </a:rPr>
              <a:t>Significant gap in the consideration of crop-specific water requirements and variations in water demand across different growth phases.</a:t>
            </a:r>
          </a:p>
          <a:p>
            <a:r>
              <a:rPr lang="en-US" sz="1600" dirty="0">
                <a:latin typeface="Times New Roman" panose="02020603050405020304" pitchFamily="18" charset="0"/>
                <a:cs typeface="Times New Roman" panose="02020603050405020304" pitchFamily="18" charset="0"/>
              </a:rPr>
              <a:t>Most studies focus on general optimization of water usage, leveraging IoT technology and automation, but fail to account for diverse water needs of different crop types.</a:t>
            </a:r>
          </a:p>
          <a:p>
            <a:r>
              <a:rPr lang="en-US" sz="1600" dirty="0">
                <a:latin typeface="Times New Roman" panose="02020603050405020304" pitchFamily="18" charset="0"/>
                <a:cs typeface="Times New Roman" panose="02020603050405020304" pitchFamily="18" charset="0"/>
              </a:rPr>
              <a:t>Insufficient attention to how water requirements fluctuate based on the developmental stage of crops, which is crucial for ensuring optimal growth and yield.</a:t>
            </a:r>
          </a:p>
          <a:p>
            <a:r>
              <a:rPr lang="en-US" sz="1600" dirty="0">
                <a:latin typeface="Times New Roman" panose="02020603050405020304" pitchFamily="18" charset="0"/>
                <a:cs typeface="Times New Roman" panose="02020603050405020304" pitchFamily="18" charset="0"/>
              </a:rPr>
              <a:t>Integration of soil moisture sensors, weather data, and automated irrigation systems shows promising results, but current approaches often apply uniform irrigation strategies.</a:t>
            </a:r>
          </a:p>
          <a:p>
            <a:r>
              <a:rPr lang="en-US" sz="1600" dirty="0">
                <a:latin typeface="Times New Roman" panose="02020603050405020304" pitchFamily="18" charset="0"/>
                <a:cs typeface="Times New Roman" panose="02020603050405020304" pitchFamily="18" charset="0"/>
              </a:rPr>
              <a:t>Lack of adaptation to the unique needs of individual crops or adjustments for their growth phases reduces the potential for precise water management.</a:t>
            </a:r>
          </a:p>
          <a:p>
            <a:r>
              <a:rPr lang="en-US" sz="1600" dirty="0">
                <a:latin typeface="Times New Roman" panose="02020603050405020304" pitchFamily="18" charset="0"/>
                <a:cs typeface="Times New Roman" panose="02020603050405020304" pitchFamily="18" charset="0"/>
              </a:rPr>
              <a:t>This limitation affects water conservation and crop productivity.</a:t>
            </a:r>
          </a:p>
          <a:p>
            <a:r>
              <a:rPr lang="en-US" sz="1600" dirty="0">
                <a:latin typeface="Times New Roman" panose="02020603050405020304" pitchFamily="18" charset="0"/>
                <a:cs typeface="Times New Roman" panose="02020603050405020304" pitchFamily="18" charset="0"/>
              </a:rPr>
              <a:t>Lack of research on how smart irrigation systems can be tailored to specific agricultural environments where crop diversity is common.</a:t>
            </a:r>
          </a:p>
          <a:p>
            <a:endParaRPr lang="en-IN" sz="1300" dirty="0"/>
          </a:p>
        </p:txBody>
      </p:sp>
    </p:spTree>
    <p:extLst>
      <p:ext uri="{BB962C8B-B14F-4D97-AF65-F5344CB8AC3E}">
        <p14:creationId xmlns:p14="http://schemas.microsoft.com/office/powerpoint/2010/main" val="242542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185-17F2-4B54-94F3-6480C058740D}"/>
              </a:ext>
            </a:extLst>
          </p:cNvPr>
          <p:cNvSpPr>
            <a:spLocks noGrp="1"/>
          </p:cNvSpPr>
          <p:nvPr>
            <p:ph type="title"/>
          </p:nvPr>
        </p:nvSpPr>
        <p:spPr>
          <a:xfrm>
            <a:off x="1371600" y="685800"/>
            <a:ext cx="9601200" cy="1485900"/>
          </a:xfrm>
        </p:spPr>
        <p:txBody>
          <a:bodyPr>
            <a:normAutofit/>
          </a:bodyPr>
          <a:lstStyle/>
          <a:p>
            <a:r>
              <a:rPr lang="en-IN" dirty="0">
                <a:latin typeface="Times New Roman" panose="02020603050405020304" pitchFamily="18" charset="0"/>
                <a:cs typeface="Times New Roman" panose="02020603050405020304" pitchFamily="18" charset="0"/>
              </a:rPr>
              <a:t>Functional Requirements </a:t>
            </a:r>
          </a:p>
        </p:txBody>
      </p:sp>
      <p:graphicFrame>
        <p:nvGraphicFramePr>
          <p:cNvPr id="5" name="Content Placeholder 2">
            <a:extLst>
              <a:ext uri="{FF2B5EF4-FFF2-40B4-BE49-F238E27FC236}">
                <a16:creationId xmlns:a16="http://schemas.microsoft.com/office/drawing/2014/main" id="{6D46BF68-CC7E-8A76-7CA0-A234AF621537}"/>
              </a:ext>
            </a:extLst>
          </p:cNvPr>
          <p:cNvGraphicFramePr>
            <a:graphicFrameLocks noGrp="1"/>
          </p:cNvGraphicFramePr>
          <p:nvPr>
            <p:ph idx="1"/>
            <p:extLst>
              <p:ext uri="{D42A27DB-BD31-4B8C-83A1-F6EECF244321}">
                <p14:modId xmlns:p14="http://schemas.microsoft.com/office/powerpoint/2010/main" val="79130384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2173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324</TotalTime>
  <Words>1430</Words>
  <Application>Microsoft Macintosh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Franklin Gothic Book</vt:lpstr>
      <vt:lpstr>Times New Roman</vt:lpstr>
      <vt:lpstr>Crop</vt:lpstr>
      <vt:lpstr>Optimizing Crop Water Use: Predictive Modeling with Multi-Model Machine Learning Approach</vt:lpstr>
      <vt:lpstr>Abstract</vt:lpstr>
      <vt:lpstr>Literature Review </vt:lpstr>
      <vt:lpstr> [1] Smart Irrigation System </vt:lpstr>
      <vt:lpstr>[2] Using a soil moisture sensor-based smart controller for autonomous irrigation management of hybrid bermudagrass with recycled water in coastal Southern California </vt:lpstr>
      <vt:lpstr> [3] Smart Irrigation System </vt:lpstr>
      <vt:lpstr>[4] Smart irrigation system based on IoT and machine learning </vt:lpstr>
      <vt:lpstr>Research Gap</vt:lpstr>
      <vt:lpstr>Functional Requirements </vt:lpstr>
      <vt:lpstr>Non-Functional Requirements </vt:lpstr>
      <vt:lpstr>Proposed Work</vt:lpstr>
      <vt:lpstr>Gantt Chart</vt:lpstr>
      <vt:lpstr>Architecture</vt:lpstr>
      <vt:lpstr>Code Progress</vt:lpstr>
      <vt:lpstr>PowerPoint Presentation</vt:lpstr>
      <vt:lpstr>PowerPoint Presentation</vt:lpstr>
      <vt:lpstr>PowerPoint Presentation</vt:lpstr>
      <vt:lpstr>PowerPoint Presentation</vt:lpstr>
      <vt:lpstr>PowerPoint Presentation</vt:lpstr>
      <vt:lpstr>Upcoming  Development Phase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vidhani</dc:creator>
  <cp:lastModifiedBy>Nitesh Jeganathan</cp:lastModifiedBy>
  <cp:revision>19</cp:revision>
  <dcterms:created xsi:type="dcterms:W3CDTF">2024-09-24T18:24:15Z</dcterms:created>
  <dcterms:modified xsi:type="dcterms:W3CDTF">2024-09-25T05:05:21Z</dcterms:modified>
</cp:coreProperties>
</file>