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</p:sldMasterIdLst>
  <p:notesMasterIdLst>
    <p:notesMasterId r:id="rId60"/>
  </p:notesMasterIdLst>
  <p:sldIdLst>
    <p:sldId id="256" r:id="rId3"/>
    <p:sldId id="348" r:id="rId4"/>
    <p:sldId id="349" r:id="rId5"/>
    <p:sldId id="350" r:id="rId6"/>
    <p:sldId id="351" r:id="rId7"/>
    <p:sldId id="352" r:id="rId8"/>
    <p:sldId id="362" r:id="rId9"/>
    <p:sldId id="359" r:id="rId10"/>
    <p:sldId id="360" r:id="rId11"/>
    <p:sldId id="361" r:id="rId12"/>
    <p:sldId id="357" r:id="rId13"/>
    <p:sldId id="358" r:id="rId14"/>
    <p:sldId id="261" r:id="rId15"/>
    <p:sldId id="263" r:id="rId16"/>
    <p:sldId id="264" r:id="rId17"/>
    <p:sldId id="336" r:id="rId18"/>
    <p:sldId id="265" r:id="rId19"/>
    <p:sldId id="346" r:id="rId20"/>
    <p:sldId id="267" r:id="rId21"/>
    <p:sldId id="268" r:id="rId22"/>
    <p:sldId id="269" r:id="rId23"/>
    <p:sldId id="270" r:id="rId24"/>
    <p:sldId id="342" r:id="rId25"/>
    <p:sldId id="271" r:id="rId26"/>
    <p:sldId id="272" r:id="rId27"/>
    <p:sldId id="324" r:id="rId28"/>
    <p:sldId id="274" r:id="rId29"/>
    <p:sldId id="338" r:id="rId30"/>
    <p:sldId id="337" r:id="rId31"/>
    <p:sldId id="275" r:id="rId32"/>
    <p:sldId id="325" r:id="rId33"/>
    <p:sldId id="347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341" r:id="rId43"/>
    <p:sldId id="339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331" r:id="rId53"/>
    <p:sldId id="296" r:id="rId54"/>
    <p:sldId id="295" r:id="rId55"/>
    <p:sldId id="332" r:id="rId56"/>
    <p:sldId id="333" r:id="rId57"/>
    <p:sldId id="334" r:id="rId58"/>
    <p:sldId id="335" r:id="rId59"/>
  </p:sldIdLst>
  <p:sldSz cx="9144000" cy="6858000" type="screen4x3"/>
  <p:notesSz cx="6858000" cy="9144000"/>
  <p:defaultTextStyle>
    <a:defPPr>
      <a:defRPr lang="en-GB"/>
    </a:defPPr>
    <a:lvl1pPr algn="l" defTabSz="457200" rtl="0" fontAlgn="base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Calibri" pitchFamily="32" charset="0"/>
      <a:defRPr kern="1200">
        <a:solidFill>
          <a:schemeClr val="bg1"/>
        </a:solidFill>
        <a:latin typeface="Calibri" pitchFamily="32" charset="0"/>
        <a:ea typeface="+mn-ea"/>
        <a:cs typeface="+mn-cs"/>
      </a:defRPr>
    </a:lvl1pPr>
    <a:lvl2pPr marL="457200" algn="l" defTabSz="457200" rtl="0" fontAlgn="base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Calibri" pitchFamily="32" charset="0"/>
      <a:defRPr kern="1200">
        <a:solidFill>
          <a:schemeClr val="bg1"/>
        </a:solidFill>
        <a:latin typeface="Calibri" pitchFamily="32" charset="0"/>
        <a:ea typeface="+mn-ea"/>
        <a:cs typeface="+mn-cs"/>
      </a:defRPr>
    </a:lvl2pPr>
    <a:lvl3pPr marL="914400" algn="l" defTabSz="457200" rtl="0" fontAlgn="base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Calibri" pitchFamily="32" charset="0"/>
      <a:defRPr kern="1200">
        <a:solidFill>
          <a:schemeClr val="bg1"/>
        </a:solidFill>
        <a:latin typeface="Calibri" pitchFamily="32" charset="0"/>
        <a:ea typeface="+mn-ea"/>
        <a:cs typeface="+mn-cs"/>
      </a:defRPr>
    </a:lvl3pPr>
    <a:lvl4pPr marL="1371600" algn="l" defTabSz="457200" rtl="0" fontAlgn="base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Calibri" pitchFamily="32" charset="0"/>
      <a:defRPr kern="1200">
        <a:solidFill>
          <a:schemeClr val="bg1"/>
        </a:solidFill>
        <a:latin typeface="Calibri" pitchFamily="32" charset="0"/>
        <a:ea typeface="+mn-ea"/>
        <a:cs typeface="+mn-cs"/>
      </a:defRPr>
    </a:lvl4pPr>
    <a:lvl5pPr marL="1828800" algn="l" defTabSz="457200" rtl="0" fontAlgn="base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Calibri" pitchFamily="32" charset="0"/>
      <a:defRPr kern="1200">
        <a:solidFill>
          <a:schemeClr val="bg1"/>
        </a:solidFill>
        <a:latin typeface="Calibri" pitchFamily="3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4" d="100"/>
          <a:sy n="64" d="100"/>
        </p:scale>
        <p:origin x="-2202" y="-3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8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LGC Sans" charset="0"/>
                <a:cs typeface="DejaVu LGC Sans" charset="0"/>
              </a:defRPr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LGC Sans" charset="0"/>
                <a:cs typeface="DejaVu LGC Sans" charset="0"/>
              </a:defRPr>
            </a:lvl1pPr>
          </a:lstStyle>
          <a:p>
            <a:fld id="{64202324-985D-4674-AEA3-E589D29921D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491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06C279-9875-44EF-BC6A-BCA7C81B35F2}" type="slidenum">
              <a:rPr lang="en-GB"/>
              <a:pPr/>
              <a:t>1</a:t>
            </a:fld>
            <a:endParaRPr lang="en-GB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3CDEDB-37E3-4D41-9172-FFABEB0A95E6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9BE14D-5539-4E2C-8AF8-F725D8C4F9D4}" type="slidenum">
              <a:rPr lang="en-GB"/>
              <a:pPr/>
              <a:t>21</a:t>
            </a:fld>
            <a:endParaRPr lang="en-GB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890A10B-05BF-4447-9C4E-E8A8BFF63026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4BA560-93A3-4A5B-BC6B-B3F084A3C1A0}" type="slidenum">
              <a:rPr lang="en-GB"/>
              <a:pPr/>
              <a:t>22</a:t>
            </a:fld>
            <a:endParaRPr lang="en-GB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680D092-7E35-4CE9-A613-9E6E62688BD3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7C4C21-00D0-4E83-A9E4-578C33493C8C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DF3C6D-1695-4A96-BB58-89BD301D0BCF}" type="slidenum">
              <a:rPr lang="en-GB"/>
              <a:pPr/>
              <a:t>24</a:t>
            </a:fld>
            <a:endParaRPr lang="en-GB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7F675BC-8CC9-4DD3-BECD-262F54EF388C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24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970107-BE38-4474-9132-216DB734A01F}" type="slidenum">
              <a:rPr lang="en-GB"/>
              <a:pPr/>
              <a:t>25</a:t>
            </a:fld>
            <a:endParaRPr lang="en-GB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D38ADFA-08D0-41C1-8E6C-3429AB16E8C0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25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387CD2-0F23-435A-90F5-519748395B54}" type="slidenum">
              <a:rPr lang="en-GB"/>
              <a:pPr/>
              <a:t>27</a:t>
            </a:fld>
            <a:endParaRPr lang="en-GB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0217FBA-FF96-41B8-9ECE-C159EEF96199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27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82B086-1858-474F-BC89-E9117FAB2FD0}" type="slidenum">
              <a:rPr lang="en-GB"/>
              <a:pPr/>
              <a:t>28</a:t>
            </a:fld>
            <a:endParaRPr lang="en-GB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C3049ED-C482-4617-B716-1BDFF9532AE1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28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387CD2-0F23-435A-90F5-519748395B54}" type="slidenum">
              <a:rPr lang="en-GB"/>
              <a:pPr/>
              <a:t>29</a:t>
            </a:fld>
            <a:endParaRPr lang="en-GB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0217FBA-FF96-41B8-9ECE-C159EEF96199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29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82B086-1858-474F-BC89-E9117FAB2FD0}" type="slidenum">
              <a:rPr lang="en-GB"/>
              <a:pPr/>
              <a:t>30</a:t>
            </a:fld>
            <a:endParaRPr lang="en-GB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C3049ED-C482-4617-B716-1BDFF9532AE1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30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D7F308-6E47-4D76-9E52-41B4AC0F7E93}" type="slidenum">
              <a:rPr lang="en-GB"/>
              <a:pPr/>
              <a:t>33</a:t>
            </a:fld>
            <a:endParaRPr lang="en-GB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2E1B3F4-88B3-47C8-918B-F95D17E9A80E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33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3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2910CDB-63D4-4AFA-B472-830898BCF94A}" type="slidenum">
              <a:rPr lang="en-US" altLang="en-US" sz="1200">
                <a:latin typeface="Times New Roman" pitchFamily="18" charset="0"/>
              </a:rPr>
              <a:pPr/>
              <a:t>8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65115B-5636-420C-81C7-CE7DFD6BF3D6}" type="slidenum">
              <a:rPr lang="en-GB"/>
              <a:pPr/>
              <a:t>34</a:t>
            </a:fld>
            <a:endParaRPr lang="en-GB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D69D6B5-D2EE-4F89-BE3D-F6BCB52B33B5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34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5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DF41F8-C733-4E28-96EC-B11BB87154B1}" type="slidenum">
              <a:rPr lang="en-GB"/>
              <a:pPr/>
              <a:t>35</a:t>
            </a:fld>
            <a:endParaRPr lang="en-GB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CF00A34-251A-440E-BA55-323B632749FE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35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FC040F-1C7E-4CFF-9DF6-BF767E31B63F}" type="slidenum">
              <a:rPr lang="en-GB"/>
              <a:pPr/>
              <a:t>36</a:t>
            </a:fld>
            <a:endParaRPr lang="en-GB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E3B166B-9B12-4F13-BCA0-B2F1F5AA9E5A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36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0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871DD4-1479-4B92-A124-1901E43872F7}" type="slidenum">
              <a:rPr lang="en-GB"/>
              <a:pPr/>
              <a:t>37</a:t>
            </a:fld>
            <a:endParaRPr lang="en-GB"/>
          </a:p>
        </p:txBody>
      </p:sp>
      <p:sp>
        <p:nvSpPr>
          <p:cNvPr id="993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684773-BDED-47A6-8947-52B4408EE1B7}" type="slidenum">
              <a:rPr lang="en-GB"/>
              <a:pPr/>
              <a:t>38</a:t>
            </a:fld>
            <a:endParaRPr lang="en-GB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F8AEAF8-0BE0-438C-8EBD-67012647426D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38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5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F275BB-28C4-489E-BBF8-A86AF33E5735}" type="slidenum">
              <a:rPr lang="en-GB"/>
              <a:pPr/>
              <a:t>39</a:t>
            </a:fld>
            <a:endParaRPr lang="en-GB"/>
          </a:p>
        </p:txBody>
      </p:sp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6F4FA9-CB5A-4A42-B743-6FCF056B8B34}" type="slidenum">
              <a:rPr lang="en-GB"/>
              <a:pPr/>
              <a:t>40</a:t>
            </a:fld>
            <a:endParaRPr lang="en-GB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4C551C9-5DF9-4477-884F-F5CB15DD992B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40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0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9F1AFF-7D51-4374-90E9-06BB27A751C8}" type="slidenum">
              <a:rPr lang="en-GB"/>
              <a:pPr/>
              <a:t>43</a:t>
            </a:fld>
            <a:endParaRPr lang="en-GB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D7F5329-5078-4326-AD01-94C6529E3331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43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8D69C8-7912-454A-BB4F-153BE2136D16}" type="slidenum">
              <a:rPr lang="en-GB"/>
              <a:pPr/>
              <a:t>44</a:t>
            </a:fld>
            <a:endParaRPr lang="en-GB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D0D8A81-E593-4993-A23C-55855DF066B9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44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295D7F-DC97-4C6D-9BC3-A032A6E3253C}" type="slidenum">
              <a:rPr lang="en-GB"/>
              <a:pPr/>
              <a:t>45</a:t>
            </a:fld>
            <a:endParaRPr lang="en-GB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09A4A7F-2CA2-4E27-90ED-97C322A121D9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45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29C5B6-36AF-4E4B-9CE8-B8F611F5B715}" type="slidenum">
              <a:rPr lang="en-GB"/>
              <a:pPr/>
              <a:t>13</a:t>
            </a:fld>
            <a:endParaRPr lang="en-GB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C302BAA-AEC7-4D24-8988-F6B6A755E9C4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7657F3-D414-4793-B4BB-C29DFD80FB64}" type="slidenum">
              <a:rPr lang="en-GB"/>
              <a:pPr/>
              <a:t>46</a:t>
            </a:fld>
            <a:endParaRPr lang="en-GB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0F7992C-555B-4A1F-AA79-AF721FEFB8A5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46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C01209-6907-4C76-BE52-556423484D37}" type="slidenum">
              <a:rPr lang="en-GB"/>
              <a:pPr/>
              <a:t>47</a:t>
            </a:fld>
            <a:endParaRPr lang="en-GB"/>
          </a:p>
        </p:txBody>
      </p:sp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7DC8D73-2BA1-447B-9AC3-AB0E9192B3D6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47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4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9EB1A2-CFD0-4708-BC34-E840A86AC744}" type="slidenum">
              <a:rPr lang="en-GB"/>
              <a:pPr/>
              <a:t>48</a:t>
            </a:fld>
            <a:endParaRPr lang="en-GB"/>
          </a:p>
        </p:txBody>
      </p:sp>
      <p:sp>
        <p:nvSpPr>
          <p:cNvPr id="10956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D57204F-62AB-4310-BA01-581B7F473A98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48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2B9344-9751-4396-B64E-CDDBD2605B2C}" type="slidenum">
              <a:rPr lang="en-GB"/>
              <a:pPr/>
              <a:t>49</a:t>
            </a:fld>
            <a:endParaRPr lang="en-GB"/>
          </a:p>
        </p:txBody>
      </p:sp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7128C0A-D26A-499D-BAE5-57AC7776609A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49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190625" y="693738"/>
            <a:ext cx="4479925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631801-CF75-452A-B17B-2605BA7CA96B}" type="slidenum">
              <a:rPr lang="en-GB"/>
              <a:pPr/>
              <a:t>50</a:t>
            </a:fld>
            <a:endParaRPr lang="en-GB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8AE970A-1A38-4D18-AADA-BD020F21A8BC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50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1190625" y="693738"/>
            <a:ext cx="4479925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1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B676B-09F6-49CB-9CC1-40684180C9CB}" type="slidenum">
              <a:rPr lang="en-US"/>
              <a:pPr/>
              <a:t>51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3703"/>
            <a:ext cx="5031878" cy="4112381"/>
          </a:xfrm>
        </p:spPr>
        <p:txBody>
          <a:bodyPr/>
          <a:lstStyle/>
          <a:p>
            <a:pPr defTabSz="911482"/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7E1154-99A0-4D98-8EEE-001319A6F689}" type="slidenum">
              <a:rPr lang="en-GB"/>
              <a:pPr/>
              <a:t>52</a:t>
            </a:fld>
            <a:endParaRPr lang="en-GB"/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9199DBC-3F2C-4C1E-850B-300E9AED28E4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52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4910F2-AB50-48F5-BE68-C53C015503C6}" type="slidenum">
              <a:rPr lang="en-GB"/>
              <a:pPr/>
              <a:t>53</a:t>
            </a:fld>
            <a:endParaRPr lang="en-GB"/>
          </a:p>
        </p:txBody>
      </p:sp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117F0E6-A4D5-4E0E-A701-99DC5BCF3D07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53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1190625" y="693738"/>
            <a:ext cx="4479925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6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2461D9-3DDC-4778-91FA-BAAAC9EC2FB1}" type="slidenum">
              <a:rPr lang="en-GB"/>
              <a:pPr/>
              <a:t>54</a:t>
            </a:fld>
            <a:endParaRPr lang="en-GB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8588D8E-130C-44C1-875E-437816FD7709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54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5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72A58A-C499-4B52-8FD5-794338645B41}" type="slidenum">
              <a:rPr lang="en-GB"/>
              <a:pPr/>
              <a:t>55</a:t>
            </a:fld>
            <a:endParaRPr lang="en-GB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DD43627-BCE3-487B-AD6F-301C79C501E6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55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8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9A9973-2861-441B-8AA1-9C6BAF5663A8}" type="slidenum">
              <a:rPr lang="en-GB"/>
              <a:pPr/>
              <a:t>14</a:t>
            </a:fld>
            <a:endParaRPr lang="en-GB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16E3C41-7EE7-4710-90E8-9B4E373042EB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746655-E030-4BC5-B55D-081A403D931C}" type="slidenum">
              <a:rPr lang="en-GB"/>
              <a:pPr/>
              <a:t>56</a:t>
            </a:fld>
            <a:endParaRPr lang="en-GB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770B29F-6CD8-44EC-8C20-9B8EE564F4A9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56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0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1023F5-C760-4F61-B431-EC34C377A9FC}" type="slidenum">
              <a:rPr lang="en-GB"/>
              <a:pPr/>
              <a:t>57</a:t>
            </a:fld>
            <a:endParaRPr lang="en-GB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5D77D86-8C6D-443B-A93F-0D7C8A0D6B18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57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A65A9B-20E6-45C1-8739-3C6043EF416B}" type="slidenum">
              <a:rPr lang="en-GB"/>
              <a:pPr/>
              <a:t>15</a:t>
            </a:fld>
            <a:endParaRPr lang="en-GB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0960686-0C11-4686-8E18-638D2EB5491A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9A9973-2861-441B-8AA1-9C6BAF5663A8}" type="slidenum">
              <a:rPr lang="en-GB"/>
              <a:pPr/>
              <a:t>16</a:t>
            </a:fld>
            <a:endParaRPr lang="en-GB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16E3C41-7EE7-4710-90E8-9B4E373042EB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3E9DB1-F357-495A-A2A3-F20881F1004C}" type="slidenum">
              <a:rPr lang="en-GB"/>
              <a:pPr/>
              <a:t>17</a:t>
            </a:fld>
            <a:endParaRPr lang="en-GB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835B21-252F-4A6F-BD9C-6FEB22D33EA1}" type="slidenum">
              <a:rPr lang="en-GB"/>
              <a:pPr/>
              <a:t>19</a:t>
            </a:fld>
            <a:endParaRPr lang="en-GB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73DFF1A-35BC-4E38-A168-5E153780E760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19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190625" y="693738"/>
            <a:ext cx="4479925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0D17E-E629-4A57-A4E3-ABBF6F0DD4C9}" type="slidenum">
              <a:rPr lang="en-GB"/>
              <a:pPr/>
              <a:t>20</a:t>
            </a:fld>
            <a:endParaRPr lang="en-GB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B7AFC5D-8707-49A3-AA5A-9A85FE3ED72E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1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F3C5B44-F516-4851-BE13-F716BB9B931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2428C66-5E56-4394-9752-EE2ADB88099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995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5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2F3EE46-B68C-404B-996A-0D26A13DCC8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A978390-A862-42B4-9B47-7C51775B876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39049B7-52F8-4678-B0B8-920A8F77998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2DD7510-23B8-4000-9085-C9C40D6AEFF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9EDAD00-1956-4E65-9A44-BC41A91A204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50118E7-E3AC-4220-80AA-E39D93880C7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CED722F-F9C0-42D1-B2A5-73A032D37A4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D8FA3C5-3661-4DF7-8361-3A17A94912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78910FC-3381-46D7-AF81-5BA4B8E3BEA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36A78C5-24A6-4F23-A304-85CC67B4859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7B41ED9-9308-44BC-A7E4-A19191EFE07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FAB816E-FFA5-4CC2-B957-67E594B280A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995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5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A31D7-1B23-44FE-85A6-7436E6CDA73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5AA9DD3-07E2-466C-8AAC-295D040654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8100D66-ABEC-4415-9338-FE3B32A2533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A47D9CE-280C-4B1B-A7AA-8C92AC10629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D21CD64-CE43-4CA0-B785-A296389FF29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C5BABEF-7238-40F6-815C-41444D57530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6900DE3-C111-4828-9C56-9EF8B80D400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37B5589-8CCE-4500-B050-EAB05459A81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89898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08725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89898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ea typeface="+mn-ea"/>
                <a:cs typeface="+mn-cs"/>
              </a:defRPr>
            </a:lvl1pPr>
          </a:lstStyle>
          <a:p>
            <a:fld id="{1124D40A-CF49-489F-B6EE-78951E11F79A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2pPr>
      <a:lvl3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3pPr>
      <a:lvl4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4pPr>
      <a:lvl5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5pPr>
      <a:lvl6pPr marL="457200"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6pPr>
      <a:lvl7pPr marL="914400"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7pPr>
      <a:lvl8pPr marL="1371600"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8pPr>
      <a:lvl9pPr marL="1828800"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9pPr>
    </p:titleStyle>
    <p:bodyStyle>
      <a:lvl1pPr marL="341313" indent="-341313" algn="l" defTabSz="457200" rtl="0" fontAlgn="base">
        <a:lnSpc>
          <a:spcPct val="98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fontAlgn="base">
        <a:lnSpc>
          <a:spcPct val="98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98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57200" y="6246813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24200" y="6246813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898989"/>
              </a:buClr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E164C9EE-E266-46F9-90DF-F043D1A0BE3A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2pPr>
      <a:lvl3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3pPr>
      <a:lvl4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4pPr>
      <a:lvl5pPr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5pPr>
      <a:lvl6pPr marL="457200"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6pPr>
      <a:lvl7pPr marL="914400"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7pPr>
      <a:lvl8pPr marL="1371600"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8pPr>
      <a:lvl9pPr marL="1828800" algn="ctr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4400">
          <a:solidFill>
            <a:srgbClr val="000000"/>
          </a:solidFill>
          <a:latin typeface="Calibri" pitchFamily="32" charset="0"/>
          <a:ea typeface="DejaVu LGC Sans" charset="0"/>
          <a:cs typeface="DejaVu LGC Sans" charset="0"/>
        </a:defRPr>
      </a:lvl9pPr>
    </p:titleStyle>
    <p:bodyStyle>
      <a:lvl1pPr marL="341313" indent="-341313" algn="l" defTabSz="457200" rtl="0" fontAlgn="base">
        <a:lnSpc>
          <a:spcPct val="98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fontAlgn="base">
        <a:lnSpc>
          <a:spcPct val="98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98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9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emf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.e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5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emf"/><Relationship Id="rId1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3.doc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11" Type="http://schemas.openxmlformats.org/officeDocument/2006/relationships/oleObject" Target="../embeddings/Microsoft_Word_97_-_2003_Document4.doc"/><Relationship Id="rId5" Type="http://schemas.openxmlformats.org/officeDocument/2006/relationships/oleObject" Target="../embeddings/Microsoft_Word_97_-_2003_Document2.doc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6.xls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14.emf"/><Relationship Id="rId3" Type="http://schemas.openxmlformats.org/officeDocument/2006/relationships/notesSlide" Target="../notesSlides/notesSlide26.xml"/><Relationship Id="rId21" Type="http://schemas.openxmlformats.org/officeDocument/2006/relationships/image" Target="../media/image15.emf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1.emf"/><Relationship Id="rId17" Type="http://schemas.openxmlformats.org/officeDocument/2006/relationships/oleObject" Target="../embeddings/Microsoft_Excel_97-2003_Worksheet9.xls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Microsoft_Excel_97-2003_Worksheet10.xls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11" Type="http://schemas.openxmlformats.org/officeDocument/2006/relationships/oleObject" Target="../embeddings/Microsoft_Excel_97-2003_Worksheet7.xls"/><Relationship Id="rId5" Type="http://schemas.openxmlformats.org/officeDocument/2006/relationships/oleObject" Target="../embeddings/Microsoft_Excel_97-2003_Worksheet5.xls"/><Relationship Id="rId15" Type="http://schemas.openxmlformats.org/officeDocument/2006/relationships/image" Target="../media/image13.emf"/><Relationship Id="rId10" Type="http://schemas.openxmlformats.org/officeDocument/2006/relationships/oleObject" Target="../embeddings/oleObject20.bin"/><Relationship Id="rId19" Type="http://schemas.openxmlformats.org/officeDocument/2006/relationships/oleObject" Target="../embeddings/oleObject23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0.emf"/><Relationship Id="rId14" Type="http://schemas.openxmlformats.org/officeDocument/2006/relationships/oleObject" Target="../embeddings/Microsoft_Excel_97-2003_Worksheet8.xls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1.wmf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Microsoft_Word_97_-_2003_Document11.doc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2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8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emf"/><Relationship Id="rId5" Type="http://schemas.openxmlformats.org/officeDocument/2006/relationships/oleObject" Target="../embeddings/Microsoft_Word_97_-_2003_Document12.doc"/><Relationship Id="rId4" Type="http://schemas.openxmlformats.org/officeDocument/2006/relationships/oleObject" Target="../embeddings/oleObject30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31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00000"/>
                </a:solidFill>
                <a:ea typeface="DejaVu LGC Sans" charset="0"/>
                <a:cs typeface="DejaVu LGC Sans" charset="0"/>
              </a:rPr>
              <a:t>Mining Association Rules in Large Databases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8013" cy="862012"/>
          </a:xfrm>
        </p:spPr>
        <p:txBody>
          <a:bodyPr/>
          <a:lstStyle/>
          <a:p>
            <a:r>
              <a:rPr lang="en-US" dirty="0" smtClean="0"/>
              <a:t>Goal &amp; key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8013" cy="4524375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Goal:</a:t>
            </a:r>
            <a:r>
              <a:rPr lang="en-IN" sz="2800" dirty="0" smtClean="0">
                <a:solidFill>
                  <a:schemeClr val="tx1"/>
                </a:solidFill>
              </a:rPr>
              <a:t> In </a:t>
            </a:r>
            <a:r>
              <a:rPr lang="en-IN" sz="2800" dirty="0">
                <a:solidFill>
                  <a:schemeClr val="tx1"/>
                </a:solidFill>
              </a:rPr>
              <a:t>general, association rule mining can be viewed as a two-step process: </a:t>
            </a:r>
            <a:endParaRPr lang="en-IN" sz="28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Find </a:t>
            </a:r>
            <a:r>
              <a:rPr lang="en-IN" sz="2800" dirty="0">
                <a:solidFill>
                  <a:schemeClr val="tx1"/>
                </a:solidFill>
              </a:rPr>
              <a:t>all frequent </a:t>
            </a:r>
            <a:r>
              <a:rPr lang="en-IN" sz="2800" dirty="0" err="1">
                <a:solidFill>
                  <a:schemeClr val="tx1"/>
                </a:solidFill>
              </a:rPr>
              <a:t>itemsets</a:t>
            </a:r>
            <a:r>
              <a:rPr lang="en-IN" sz="2800" dirty="0">
                <a:solidFill>
                  <a:schemeClr val="tx1"/>
                </a:solidFill>
              </a:rPr>
              <a:t>: By definition, each of these </a:t>
            </a:r>
            <a:r>
              <a:rPr lang="en-IN" sz="2800" dirty="0" err="1">
                <a:solidFill>
                  <a:schemeClr val="tx1"/>
                </a:solidFill>
              </a:rPr>
              <a:t>itemsets</a:t>
            </a:r>
            <a:r>
              <a:rPr lang="en-IN" sz="2800" dirty="0">
                <a:solidFill>
                  <a:schemeClr val="tx1"/>
                </a:solidFill>
              </a:rPr>
              <a:t> will occur at least as frequently as a predetermined minimum support count, min sup. </a:t>
            </a:r>
            <a:endParaRPr lang="en-IN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800" dirty="0" smtClean="0">
                <a:solidFill>
                  <a:schemeClr val="tx1"/>
                </a:solidFill>
              </a:rPr>
              <a:t>2</a:t>
            </a:r>
            <a:r>
              <a:rPr lang="en-IN" sz="2800" dirty="0">
                <a:solidFill>
                  <a:schemeClr val="tx1"/>
                </a:solidFill>
              </a:rPr>
              <a:t>. Generate strong association rules from the frequent </a:t>
            </a:r>
            <a:r>
              <a:rPr lang="en-IN" sz="2800" dirty="0" smtClean="0">
                <a:solidFill>
                  <a:schemeClr val="tx1"/>
                </a:solidFill>
              </a:rPr>
              <a:t>	</a:t>
            </a:r>
            <a:r>
              <a:rPr lang="en-IN" sz="2800" dirty="0" err="1" smtClean="0">
                <a:solidFill>
                  <a:schemeClr val="tx1"/>
                </a:solidFill>
              </a:rPr>
              <a:t>itemsets</a:t>
            </a:r>
            <a:r>
              <a:rPr lang="en-IN" sz="2800" dirty="0">
                <a:solidFill>
                  <a:schemeClr val="tx1"/>
                </a:solidFill>
              </a:rPr>
              <a:t>: By definition, these rules must satisfy </a:t>
            </a:r>
            <a:r>
              <a:rPr lang="en-IN" sz="2800" dirty="0" smtClean="0">
                <a:solidFill>
                  <a:schemeClr val="tx1"/>
                </a:solidFill>
              </a:rPr>
              <a:t>	minimum </a:t>
            </a:r>
            <a:r>
              <a:rPr lang="en-IN" sz="2800" dirty="0">
                <a:solidFill>
                  <a:schemeClr val="tx1"/>
                </a:solidFill>
              </a:rPr>
              <a:t>support and minimum </a:t>
            </a:r>
            <a:r>
              <a:rPr lang="en-IN" sz="2800" dirty="0" smtClean="0">
                <a:solidFill>
                  <a:schemeClr val="tx1"/>
                </a:solidFill>
              </a:rPr>
              <a:t>confidence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Key Features</a:t>
            </a:r>
          </a:p>
          <a:p>
            <a:pPr marL="742950" lvl="1" indent="-285750"/>
            <a:r>
              <a:rPr lang="en-US" altLang="en-US" dirty="0">
                <a:solidFill>
                  <a:srgbClr val="FF0000"/>
                </a:solidFill>
              </a:rPr>
              <a:t>Completeness:</a:t>
            </a:r>
            <a:r>
              <a:rPr lang="en-US" altLang="en-US" dirty="0"/>
              <a:t> find all rules.</a:t>
            </a:r>
          </a:p>
          <a:p>
            <a:pPr marL="742950" lvl="1" indent="-285750"/>
            <a:r>
              <a:rPr lang="en-US" altLang="en-US" smtClean="0"/>
              <a:t>Mining </a:t>
            </a:r>
            <a:r>
              <a:rPr lang="en-US" altLang="en-US" dirty="0"/>
              <a:t>with data on </a:t>
            </a:r>
            <a:r>
              <a:rPr lang="en-US" altLang="en-US" dirty="0">
                <a:solidFill>
                  <a:srgbClr val="FF0000"/>
                </a:solidFill>
              </a:rPr>
              <a:t>hard disk</a:t>
            </a:r>
            <a:r>
              <a:rPr lang="en-US" altLang="en-US" dirty="0"/>
              <a:t> </a:t>
            </a:r>
            <a:r>
              <a:rPr lang="en-US" altLang="en-US" sz="2200" dirty="0"/>
              <a:t>(not in memory)</a:t>
            </a:r>
            <a:r>
              <a:rPr lang="en-US" altLang="en-US" dirty="0"/>
              <a:t> </a:t>
            </a:r>
            <a:endParaRPr lang="en-US" altLang="en-US" b="1" dirty="0"/>
          </a:p>
          <a:p>
            <a:pPr marL="0" indent="0">
              <a:buNone/>
            </a:pPr>
            <a:endParaRPr lang="en-IN" sz="2800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77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1BFC9-619B-48D5-BE1D-0FBCDEB0D5C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Transaction data representation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73587"/>
          </a:xfrm>
        </p:spPr>
        <p:txBody>
          <a:bodyPr/>
          <a:lstStyle/>
          <a:p>
            <a:r>
              <a:rPr lang="en-GB" altLang="ja-JP">
                <a:ea typeface="ＭＳ Ｐゴシック" pitchFamily="34" charset="-128"/>
              </a:rPr>
              <a:t>A simplistic view of shopping baskets, </a:t>
            </a:r>
          </a:p>
          <a:p>
            <a:r>
              <a:rPr lang="en-GB" altLang="ja-JP">
                <a:ea typeface="ＭＳ Ｐゴシック" pitchFamily="34" charset="-128"/>
              </a:rPr>
              <a:t>Some important information not considered. E.g, </a:t>
            </a:r>
          </a:p>
          <a:p>
            <a:pPr lvl="1"/>
            <a:r>
              <a:rPr lang="en-GB" altLang="ja-JP">
                <a:ea typeface="ＭＳ Ｐゴシック" pitchFamily="34" charset="-128"/>
              </a:rPr>
              <a:t>the quantity of each item purchased and </a:t>
            </a:r>
          </a:p>
          <a:p>
            <a:pPr lvl="1"/>
            <a:r>
              <a:rPr lang="en-GB" altLang="ja-JP">
                <a:ea typeface="ＭＳ Ｐゴシック" pitchFamily="34" charset="-128"/>
              </a:rPr>
              <a:t>the price paid.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77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ED67A8-C8C0-4684-BF21-F14B8EF2037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Many mining algorithms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8229600" cy="4826000"/>
          </a:xfrm>
        </p:spPr>
        <p:txBody>
          <a:bodyPr/>
          <a:lstStyle/>
          <a:p>
            <a:r>
              <a:rPr lang="en-US" altLang="en-US" sz="3200" dirty="0">
                <a:solidFill>
                  <a:srgbClr val="FF0000"/>
                </a:solidFill>
              </a:rPr>
              <a:t>There are a large number of them!!</a:t>
            </a:r>
            <a:r>
              <a:rPr lang="en-US" altLang="en-US" sz="2600" dirty="0"/>
              <a:t> </a:t>
            </a:r>
          </a:p>
          <a:p>
            <a:r>
              <a:rPr lang="en-US" altLang="ja-JP" sz="2600" dirty="0">
                <a:ea typeface="ＭＳ Ｐゴシック" pitchFamily="34" charset="-128"/>
              </a:rPr>
              <a:t>They use different strategies and data structures. </a:t>
            </a:r>
          </a:p>
          <a:p>
            <a:r>
              <a:rPr lang="en-US" altLang="ja-JP" sz="2600" dirty="0">
                <a:ea typeface="ＭＳ Ｐゴシック" pitchFamily="34" charset="-128"/>
              </a:rPr>
              <a:t>Their resulting sets of rules are all the same. </a:t>
            </a:r>
          </a:p>
          <a:p>
            <a:pPr lvl="1"/>
            <a:r>
              <a:rPr lang="en-US" altLang="ja-JP" sz="2200" dirty="0">
                <a:solidFill>
                  <a:srgbClr val="3333CC"/>
                </a:solidFill>
                <a:ea typeface="ＭＳ Ｐゴシック" pitchFamily="34" charset="-128"/>
              </a:rPr>
              <a:t>Given a transaction data set </a:t>
            </a:r>
            <a:r>
              <a:rPr lang="en-US" altLang="ja-JP" sz="2200" i="1" dirty="0">
                <a:solidFill>
                  <a:srgbClr val="3333CC"/>
                </a:solidFill>
                <a:ea typeface="ＭＳ Ｐゴシック" pitchFamily="34" charset="-128"/>
              </a:rPr>
              <a:t>T</a:t>
            </a:r>
            <a:r>
              <a:rPr lang="en-US" altLang="ja-JP" sz="2200" dirty="0">
                <a:solidFill>
                  <a:srgbClr val="3333CC"/>
                </a:solidFill>
                <a:ea typeface="ＭＳ Ｐゴシック" pitchFamily="34" charset="-128"/>
              </a:rPr>
              <a:t>, and a minimum support and a minimum confident, the set of association rules existing in </a:t>
            </a:r>
            <a:r>
              <a:rPr lang="en-US" altLang="ja-JP" sz="2200" i="1" dirty="0">
                <a:solidFill>
                  <a:srgbClr val="3333CC"/>
                </a:solidFill>
                <a:ea typeface="ＭＳ Ｐゴシック" pitchFamily="34" charset="-128"/>
              </a:rPr>
              <a:t>T</a:t>
            </a:r>
            <a:r>
              <a:rPr lang="en-US" altLang="ja-JP" sz="2200" dirty="0">
                <a:solidFill>
                  <a:srgbClr val="3333CC"/>
                </a:solidFill>
                <a:ea typeface="ＭＳ Ｐゴシック" pitchFamily="34" charset="-128"/>
              </a:rPr>
              <a:t> is uniquely determined.</a:t>
            </a:r>
            <a:r>
              <a:rPr lang="en-US" altLang="ja-JP" sz="2200" dirty="0">
                <a:ea typeface="ＭＳ Ｐゴシック" pitchFamily="34" charset="-128"/>
              </a:rPr>
              <a:t> </a:t>
            </a:r>
          </a:p>
          <a:p>
            <a:r>
              <a:rPr lang="en-US" altLang="ja-JP" sz="2600" dirty="0">
                <a:ea typeface="ＭＳ Ｐゴシック" pitchFamily="34" charset="-128"/>
              </a:rPr>
              <a:t>Any algorithm should find the same set of rules although their computational efficiencies and memory requirements may be different. </a:t>
            </a:r>
          </a:p>
          <a:p>
            <a:pPr marL="0" indent="0">
              <a:buNone/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2743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57200" y="304800"/>
            <a:ext cx="8229600" cy="655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000000"/>
                </a:solidFill>
                <a:ea typeface="DejaVu LGC Sans" charset="0"/>
                <a:cs typeface="DejaVu LGC Sans" charset="0"/>
              </a:rPr>
              <a:t>Finding frequent sets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3185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Task: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Given a transaction database </a:t>
            </a:r>
            <a:r>
              <a:rPr lang="en-GB" sz="24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a </a:t>
            </a:r>
            <a:r>
              <a:rPr lang="en-GB" sz="2400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minsup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threshold find 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all frequent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and the frequency of each set in this collection</a:t>
            </a: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b="1" dirty="0" smtClean="0">
                <a:solidFill>
                  <a:srgbClr val="FF0000"/>
                </a:solidFill>
                <a:ea typeface="DejaVu LGC Sans" charset="0"/>
                <a:cs typeface="DejaVu LGC Sans" charset="0"/>
              </a:rPr>
              <a:t>Stated differently: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Count the number of times combinations of attributes occur in the 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data. If the count of a combination is above </a:t>
            </a:r>
            <a:r>
              <a:rPr lang="en-GB" sz="2400" b="1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minsup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report it.</a:t>
            </a: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 smtClean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 smtClean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b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Recall: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The input is a transaction database </a:t>
            </a:r>
            <a:r>
              <a:rPr lang="en-GB" sz="24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where every transaction consists of a subset of items from some universe </a:t>
            </a:r>
            <a:r>
              <a:rPr lang="en-GB" sz="2400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I</a:t>
            </a:r>
            <a:endParaRPr lang="en-GB" sz="2400" b="1" i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How many </a:t>
            </a:r>
            <a:r>
              <a:rPr lang="en-GB" sz="36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3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there? </a:t>
            </a:r>
            <a:endParaRPr lang="en-GB" sz="36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04800" y="1316038"/>
          <a:ext cx="7034213" cy="531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r:id="rId4" imgW="9807480" imgH="7407000" progId="">
                  <p:embed/>
                </p:oleObj>
              </mc:Choice>
              <mc:Fallback>
                <p:oleObj r:id="rId4" imgW="9807480" imgH="7407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16038"/>
                        <a:ext cx="7034213" cy="531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248400" y="5257800"/>
            <a:ext cx="27432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Given </a:t>
            </a:r>
            <a:r>
              <a:rPr lang="en-GB" b="1" dirty="0">
                <a:solidFill>
                  <a:schemeClr val="accent2"/>
                </a:solidFill>
                <a:latin typeface="Arial" charset="0"/>
                <a:ea typeface="DejaVu LGC Sans" charset="0"/>
                <a:cs typeface="DejaVu LGC Sans" charset="0"/>
              </a:rPr>
              <a:t>d</a:t>
            </a:r>
            <a:r>
              <a:rPr lang="en-GB" b="1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items, there are </a:t>
            </a:r>
            <a:r>
              <a:rPr lang="en-GB" b="1" dirty="0">
                <a:solidFill>
                  <a:schemeClr val="accent2"/>
                </a:solidFill>
                <a:latin typeface="Arial" charset="0"/>
                <a:ea typeface="DejaVu LGC Sans" charset="0"/>
                <a:cs typeface="DejaVu LGC Sans" charset="0"/>
              </a:rPr>
              <a:t>2</a:t>
            </a:r>
            <a:r>
              <a:rPr lang="en-GB" b="1" baseline="30000" dirty="0">
                <a:solidFill>
                  <a:schemeClr val="accent2"/>
                </a:solidFill>
                <a:latin typeface="Arial" charset="0"/>
                <a:ea typeface="DejaVu LGC Sans" charset="0"/>
                <a:cs typeface="DejaVu LGC Sans" charset="0"/>
              </a:rPr>
              <a:t>d</a:t>
            </a:r>
            <a:r>
              <a:rPr lang="en-GB" b="1" dirty="0">
                <a:solidFill>
                  <a:schemeClr val="accent2"/>
                </a:solidFill>
                <a:latin typeface="Arial" charset="0"/>
                <a:ea typeface="DejaVu LGC Sans" charset="0"/>
                <a:cs typeface="DejaVu LGC Sans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possible  </a:t>
            </a:r>
            <a:r>
              <a:rPr lang="en-GB" b="1" dirty="0" err="1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itemsets</a:t>
            </a:r>
            <a:endParaRPr lang="en-GB" b="1" dirty="0">
              <a:solidFill>
                <a:srgbClr val="000000"/>
              </a:solidFill>
              <a:latin typeface="Arial" charset="0"/>
              <a:ea typeface="DejaVu LGC Sans" charset="0"/>
              <a:cs typeface="DejaVu LGC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38100"/>
            <a:ext cx="82296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000000"/>
                </a:solidFill>
                <a:ea typeface="DejaVu LGC Sans" charset="0"/>
                <a:cs typeface="DejaVu LGC Sans" charset="0"/>
              </a:rPr>
              <a:t>When is the task sensible and feasible?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3185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If </a:t>
            </a:r>
            <a:r>
              <a:rPr lang="en-GB" sz="2400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minsup</a:t>
            </a:r>
            <a:r>
              <a:rPr lang="en-GB" sz="24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= 0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then all subsets of </a:t>
            </a:r>
            <a:r>
              <a:rPr lang="en-GB" sz="2400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I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will be frequent and thus the size of the collection will be very large</a:t>
            </a: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This summary is very large (maybe larger than the original input) and thus not interesting</a:t>
            </a: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task of finding all frequent sets is interesting typically only for 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relatively large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values of </a:t>
            </a:r>
            <a:r>
              <a:rPr lang="en-GB" sz="2400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minsup</a:t>
            </a:r>
            <a:endParaRPr lang="en-GB" sz="2400" b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 simple algorithm for finding all frequent </a:t>
            </a:r>
            <a:r>
              <a:rPr lang="en-GB" sz="36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3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??</a:t>
            </a:r>
            <a:endParaRPr lang="en-GB" sz="36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04800" y="1316038"/>
          <a:ext cx="7034213" cy="531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8" r:id="rId4" imgW="9807480" imgH="7407000" progId="">
                  <p:embed/>
                </p:oleObj>
              </mc:Choice>
              <mc:Fallback>
                <p:oleObj r:id="rId4" imgW="9807480" imgH="7407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16038"/>
                        <a:ext cx="7034213" cy="531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57200" y="38100"/>
            <a:ext cx="82296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Brute-force algorithm for </a:t>
            </a:r>
            <a:r>
              <a:rPr lang="en-GB" sz="3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finding all frequent </a:t>
            </a:r>
            <a:r>
              <a:rPr lang="en-GB" sz="36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3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?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318500" cy="482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Generate all possible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(lattice of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)‏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Start with 1-itemsets, 2-itemsets,...,d-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Compute the frequency of each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from the data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Count in how many transactions each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occurs</a:t>
            </a: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If the support of an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above </a:t>
            </a:r>
            <a:r>
              <a:rPr lang="en-GB" sz="2400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minsup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report it as a frequent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41780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998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81000" y="0"/>
            <a:ext cx="85344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000000"/>
                </a:solidFill>
                <a:ea typeface="DejaVu LGC Sans" charset="0"/>
                <a:cs typeface="DejaVu LGC Sans" charset="0"/>
              </a:rPr>
              <a:t>Speeding-up the brute-force algorithm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96900" y="1371600"/>
            <a:ext cx="8318500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8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Reduce the </a:t>
            </a:r>
            <a:r>
              <a:rPr lang="en-GB" sz="28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number of candidates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(M)‏</a:t>
            </a:r>
          </a:p>
          <a:p>
            <a:pPr marL="798513" lvl="1" indent="-341313">
              <a:lnSpc>
                <a:spcPct val="8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Complete search: M=2</a:t>
            </a:r>
            <a:r>
              <a:rPr lang="en-GB" sz="2200" baseline="30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d</a:t>
            </a:r>
          </a:p>
          <a:p>
            <a:pPr marL="798513" lvl="1" indent="-341313">
              <a:lnSpc>
                <a:spcPct val="8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Use pruning techniques to reduce M</a:t>
            </a:r>
          </a:p>
          <a:p>
            <a:pPr marL="2057400" lvl="4" indent="-228600">
              <a:lnSpc>
                <a:spcPct val="80000"/>
              </a:lnSpc>
              <a:spcBef>
                <a:spcPts val="250"/>
              </a:spcBef>
              <a:buFont typeface="Arial" charset="0"/>
              <a:buNone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1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8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Reduce the </a:t>
            </a:r>
            <a:r>
              <a:rPr lang="en-GB" sz="28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number of transactions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(N)‏</a:t>
            </a:r>
          </a:p>
          <a:p>
            <a:pPr marL="798513" lvl="1" indent="-341313">
              <a:lnSpc>
                <a:spcPct val="8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Reduce size of N as the size of </a:t>
            </a:r>
            <a:r>
              <a:rPr lang="en-GB" sz="22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increases</a:t>
            </a:r>
          </a:p>
          <a:p>
            <a:pPr marL="798513" lvl="1" indent="-341313">
              <a:lnSpc>
                <a:spcPct val="8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2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Use vertical-partitioning of the data to apply the mining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algorithms</a:t>
            </a:r>
          </a:p>
          <a:p>
            <a:pPr marL="2057400" lvl="4" indent="-228600">
              <a:lnSpc>
                <a:spcPct val="80000"/>
              </a:lnSpc>
              <a:spcBef>
                <a:spcPts val="225"/>
              </a:spcBef>
              <a:buFont typeface="Arial" charset="0"/>
              <a:buNone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9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8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Reduce the </a:t>
            </a:r>
            <a:r>
              <a:rPr lang="en-GB" sz="28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number of comparisons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(NM)‏</a:t>
            </a:r>
          </a:p>
          <a:p>
            <a:pPr marL="798513" lvl="1" indent="-341313">
              <a:lnSpc>
                <a:spcPct val="8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Use efficient data structures to store the candidates or transactions</a:t>
            </a:r>
          </a:p>
          <a:p>
            <a:pPr marL="798513" lvl="1" indent="-341313">
              <a:lnSpc>
                <a:spcPct val="8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No need to match every candidate against every transaction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9C4C2E-FE5F-4760-8181-D59E894D34E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Association rule mining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33488"/>
            <a:ext cx="8077200" cy="4895850"/>
          </a:xfrm>
        </p:spPr>
        <p:txBody>
          <a:bodyPr/>
          <a:lstStyle/>
          <a:p>
            <a:r>
              <a:rPr lang="en-GB" altLang="en-US" sz="2800"/>
              <a:t>Proposed by </a:t>
            </a:r>
            <a:r>
              <a:rPr lang="en-GB" altLang="en-US" sz="2800">
                <a:solidFill>
                  <a:srgbClr val="FF0000"/>
                </a:solidFill>
              </a:rPr>
              <a:t>Agrawal et al in 1993</a:t>
            </a:r>
            <a:r>
              <a:rPr lang="en-GB" altLang="en-US" sz="2800"/>
              <a:t>. </a:t>
            </a:r>
          </a:p>
          <a:p>
            <a:r>
              <a:rPr lang="en-GB" altLang="en-US" sz="2800"/>
              <a:t>It is an important data mining model studied extensively by the database and data mining community. </a:t>
            </a:r>
          </a:p>
          <a:p>
            <a:pPr>
              <a:spcBef>
                <a:spcPct val="15000"/>
              </a:spcBef>
            </a:pPr>
            <a:r>
              <a:rPr lang="en-US" altLang="en-US" sz="2800"/>
              <a:t>Assume all data are categorical.</a:t>
            </a:r>
          </a:p>
          <a:p>
            <a:pPr>
              <a:spcBef>
                <a:spcPct val="15000"/>
              </a:spcBef>
            </a:pPr>
            <a:r>
              <a:rPr lang="en-US" altLang="en-US" sz="2800"/>
              <a:t>No good algorithm for numeric data.</a:t>
            </a:r>
          </a:p>
          <a:p>
            <a:pPr>
              <a:spcBef>
                <a:spcPct val="15000"/>
              </a:spcBef>
            </a:pPr>
            <a:r>
              <a:rPr lang="en-US" altLang="en-US" sz="2800"/>
              <a:t>Initially used for </a:t>
            </a:r>
            <a:r>
              <a:rPr lang="en-US" altLang="en-US" sz="2800">
                <a:solidFill>
                  <a:srgbClr val="FF0000"/>
                </a:solidFill>
              </a:rPr>
              <a:t>Market Basket Analysis</a:t>
            </a:r>
            <a:r>
              <a:rPr lang="en-US" altLang="en-US" sz="2800"/>
              <a:t> to find how items purchased by customers are related.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GB" altLang="en-US" sz="2800"/>
              <a:t>		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GB" altLang="en-US" sz="2800"/>
              <a:t>	</a:t>
            </a:r>
            <a:r>
              <a:rPr lang="en-GB" altLang="en-US" sz="2800">
                <a:solidFill>
                  <a:srgbClr val="3333CC"/>
                </a:solidFill>
              </a:rPr>
              <a:t>Bread </a:t>
            </a:r>
            <a:r>
              <a:rPr lang="en-GB" altLang="en-US" sz="2800">
                <a:solidFill>
                  <a:srgbClr val="3333CC"/>
                </a:solidFill>
                <a:sym typeface="Symbol" pitchFamily="18" charset="2"/>
              </a:rPr>
              <a:t></a:t>
            </a:r>
            <a:r>
              <a:rPr lang="en-GB" altLang="en-US" sz="2800">
                <a:solidFill>
                  <a:srgbClr val="3333CC"/>
                </a:solidFill>
              </a:rPr>
              <a:t> Milk	   [sup = 5%, conf = 100%]</a:t>
            </a:r>
          </a:p>
        </p:txBody>
      </p:sp>
    </p:spTree>
    <p:extLst>
      <p:ext uri="{BB962C8B-B14F-4D97-AF65-F5344CB8AC3E}">
        <p14:creationId xmlns:p14="http://schemas.microsoft.com/office/powerpoint/2010/main" val="180801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7200" y="92075"/>
            <a:ext cx="82296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LGC Sans" charset="0"/>
                <a:cs typeface="DejaVu LGC Sans" charset="0"/>
              </a:rPr>
              <a:t>Reduce the number of candidates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11163" y="1447800"/>
            <a:ext cx="8580437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90000"/>
              </a:lnSpc>
              <a:spcBef>
                <a:spcPts val="750"/>
              </a:spcBef>
              <a:buClr>
                <a:srgbClr val="CC3300"/>
              </a:buClr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000" dirty="0" err="1">
                <a:solidFill>
                  <a:srgbClr val="CC3300"/>
                </a:solidFill>
                <a:ea typeface="DejaVu LGC Sans" charset="0"/>
                <a:cs typeface="DejaVu LGC Sans" charset="0"/>
              </a:rPr>
              <a:t>Apriori</a:t>
            </a:r>
            <a:r>
              <a:rPr lang="en-GB" sz="3000" dirty="0">
                <a:solidFill>
                  <a:srgbClr val="CC3300"/>
                </a:solidFill>
                <a:ea typeface="DejaVu LGC Sans" charset="0"/>
                <a:cs typeface="DejaVu LGC Sans" charset="0"/>
              </a:rPr>
              <a:t> principle (Main observation)</a:t>
            </a: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</a:t>
            </a:r>
          </a:p>
          <a:p>
            <a:pPr marL="798513" lvl="1" indent="-34131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If an </a:t>
            </a:r>
            <a:r>
              <a:rPr lang="en-GB" sz="26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frequent, then all of its subsets must also be frequent</a:t>
            </a:r>
          </a:p>
          <a:p>
            <a:pPr marL="2057400" lvl="4" indent="-228600">
              <a:lnSpc>
                <a:spcPct val="90000"/>
              </a:lnSpc>
              <a:spcBef>
                <a:spcPts val="475"/>
              </a:spcBef>
              <a:buFont typeface="Arial" charset="0"/>
              <a:buNone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19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Apriori</a:t>
            </a: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principle holds due to the following property of the support measure:</a:t>
            </a:r>
          </a:p>
          <a:p>
            <a:pPr marL="290513" indent="-290513">
              <a:lnSpc>
                <a:spcPct val="90000"/>
              </a:lnSpc>
              <a:spcBef>
                <a:spcPts val="750"/>
              </a:spcBef>
              <a:buFont typeface="Arial" charset="0"/>
              <a:buNone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3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750"/>
              </a:spcBef>
              <a:buFont typeface="Arial" charset="0"/>
              <a:buNone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3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98513" lvl="1" indent="-34131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support </a:t>
            </a:r>
            <a:r>
              <a:rPr lang="en-GB" sz="2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of an </a:t>
            </a:r>
            <a:r>
              <a:rPr lang="en-GB" sz="26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6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never exceeds</a:t>
            </a:r>
            <a:r>
              <a:rPr lang="en-GB" sz="2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the support of its subsets</a:t>
            </a:r>
          </a:p>
          <a:p>
            <a:pPr marL="798513" lvl="1" indent="-34131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This is known as the </a:t>
            </a:r>
            <a:r>
              <a:rPr lang="en-GB" sz="2600" b="1" i="1" dirty="0">
                <a:solidFill>
                  <a:srgbClr val="CC3300"/>
                </a:solidFill>
                <a:ea typeface="DejaVu LGC Sans" charset="0"/>
                <a:cs typeface="DejaVu LGC Sans" charset="0"/>
              </a:rPr>
              <a:t>anti-monotone</a:t>
            </a:r>
            <a:r>
              <a:rPr lang="en-GB" sz="2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property of support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981200" y="4191000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r:id="rId4" imgW="1993680" imgH="203040" progId="Equation.3">
                  <p:embed/>
                </p:oleObj>
              </mc:Choice>
              <mc:Fallback>
                <p:oleObj r:id="rId4" imgW="19936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1000"/>
                        <a:ext cx="57150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731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LGC Sans" charset="0"/>
                <a:cs typeface="DejaVu LGC Sans" charset="0"/>
              </a:rPr>
              <a:t>Example</a:t>
            </a:r>
          </a:p>
        </p:txBody>
      </p:sp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685800" y="2438400"/>
            <a:ext cx="3432175" cy="1997075"/>
            <a:chOff x="432" y="1536"/>
            <a:chExt cx="2162" cy="1258"/>
          </a:xfrm>
        </p:grpSpPr>
        <p:graphicFrame>
          <p:nvGraphicFramePr>
            <p:cNvPr id="18435" name="Object 3"/>
            <p:cNvGraphicFramePr>
              <a:graphicFrameLocks noChangeAspect="1"/>
            </p:cNvGraphicFramePr>
            <p:nvPr/>
          </p:nvGraphicFramePr>
          <p:xfrm>
            <a:off x="432" y="1536"/>
            <a:ext cx="2163" cy="1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53" r:id="rId5" imgW="3433292" imgH="1998228" progId="Word.Document.8">
                    <p:embed/>
                  </p:oleObj>
                </mc:Choice>
                <mc:Fallback>
                  <p:oleObj r:id="rId5" imgW="3433292" imgH="1998228" progId="Word.Document.8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536"/>
                          <a:ext cx="2163" cy="1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6" name="Text Box 4"/>
            <p:cNvSpPr txBox="1">
              <a:spLocks noChangeArrowheads="1"/>
            </p:cNvSpPr>
            <p:nvPr/>
          </p:nvSpPr>
          <p:spPr bwMode="auto">
            <a:xfrm>
              <a:off x="432" y="1536"/>
              <a:ext cx="2163" cy="12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237038" y="2971800"/>
            <a:ext cx="4610100" cy="91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LGC Sans" charset="0"/>
                <a:cs typeface="DejaVu LGC Sans" charset="0"/>
              </a:rPr>
              <a:t>s(Bread) &gt;  s(Bread, Beer)‏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LGC Sans" charset="0"/>
                <a:cs typeface="DejaVu LGC Sans" charset="0"/>
              </a:rPr>
              <a:t>s(Milk) &gt; s(Bread, Milk)‏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LGC Sans" charset="0"/>
                <a:cs typeface="DejaVu LGC Sans" charset="0"/>
              </a:rPr>
              <a:t>s(Diaper, Beer) &gt; s(Diaper, Beer, Coke)‏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1"/>
          <p:cNvGrpSpPr>
            <a:grpSpLocks/>
          </p:cNvGrpSpPr>
          <p:nvPr/>
        </p:nvGrpSpPr>
        <p:grpSpPr bwMode="auto">
          <a:xfrm>
            <a:off x="228600" y="1622425"/>
            <a:ext cx="8829675" cy="5233988"/>
            <a:chOff x="144" y="1022"/>
            <a:chExt cx="5562" cy="3297"/>
          </a:xfrm>
        </p:grpSpPr>
        <p:sp>
          <p:nvSpPr>
            <p:cNvPr id="19458" name="Line 2"/>
            <p:cNvSpPr>
              <a:spLocks noChangeShapeType="1"/>
            </p:cNvSpPr>
            <p:nvPr/>
          </p:nvSpPr>
          <p:spPr bwMode="auto">
            <a:xfrm flipV="1">
              <a:off x="864" y="2255"/>
              <a:ext cx="576" cy="19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59" name="Text Box 3"/>
            <p:cNvSpPr txBox="1">
              <a:spLocks noChangeArrowheads="1"/>
            </p:cNvSpPr>
            <p:nvPr/>
          </p:nvSpPr>
          <p:spPr bwMode="auto">
            <a:xfrm>
              <a:off x="144" y="2448"/>
              <a:ext cx="1008" cy="4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C6D9C"/>
                </a:buCl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C6D9C"/>
                  </a:solidFill>
                  <a:latin typeface="Arial" charset="0"/>
                  <a:ea typeface="DejaVu LGC Sans" charset="0"/>
                  <a:cs typeface="DejaVu LGC Sans" charset="0"/>
                </a:rPr>
                <a:t>Found to be Infrequent</a:t>
              </a:r>
            </a:p>
          </p:txBody>
        </p:sp>
        <p:graphicFrame>
          <p:nvGraphicFramePr>
            <p:cNvPr id="19460" name="Object 4"/>
            <p:cNvGraphicFramePr>
              <a:graphicFrameLocks noChangeAspect="1"/>
            </p:cNvGraphicFramePr>
            <p:nvPr/>
          </p:nvGraphicFramePr>
          <p:xfrm>
            <a:off x="1392" y="1022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2" r:id="rId4" imgW="9866478" imgH="7377618" progId="">
                    <p:embed/>
                  </p:oleObj>
                </mc:Choice>
                <mc:Fallback>
                  <p:oleObj r:id="rId4" imgW="9866478" imgH="7377618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022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57200" y="198438"/>
            <a:ext cx="8229600" cy="6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Illustrating </a:t>
            </a:r>
            <a:r>
              <a:rPr lang="en-GB" sz="3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</a:t>
            </a:r>
            <a:r>
              <a:rPr lang="en-GB" sz="36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Apriori</a:t>
            </a:r>
            <a:r>
              <a:rPr lang="en-GB" sz="3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principle</a:t>
            </a:r>
            <a:endParaRPr lang="en-GB" sz="36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grpSp>
        <p:nvGrpSpPr>
          <p:cNvPr id="19462" name="Group 6"/>
          <p:cNvGrpSpPr>
            <a:grpSpLocks/>
          </p:cNvGrpSpPr>
          <p:nvPr/>
        </p:nvGrpSpPr>
        <p:grpSpPr bwMode="auto">
          <a:xfrm>
            <a:off x="2209800" y="1622425"/>
            <a:ext cx="6848475" cy="5233988"/>
            <a:chOff x="1392" y="1022"/>
            <a:chExt cx="4314" cy="3297"/>
          </a:xfrm>
        </p:grpSpPr>
        <p:graphicFrame>
          <p:nvGraphicFramePr>
            <p:cNvPr id="19463" name="Object 7"/>
            <p:cNvGraphicFramePr>
              <a:graphicFrameLocks noChangeAspect="1"/>
            </p:cNvGraphicFramePr>
            <p:nvPr/>
          </p:nvGraphicFramePr>
          <p:xfrm>
            <a:off x="1392" y="1022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3" r:id="rId6" imgW="9866478" imgH="7377618" progId="">
                    <p:embed/>
                  </p:oleObj>
                </mc:Choice>
                <mc:Fallback>
                  <p:oleObj r:id="rId6" imgW="9866478" imgH="7377618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022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1488" y="3830"/>
              <a:ext cx="912" cy="4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0000"/>
                </a:buCl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FF0000"/>
                  </a:solidFill>
                  <a:latin typeface="Arial" charset="0"/>
                  <a:ea typeface="DejaVu LGC Sans" charset="0"/>
                  <a:cs typeface="DejaVu LGC Sans" charset="0"/>
                </a:rPr>
                <a:t>Pruned supersets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610600" cy="6096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accent2"/>
                </a:solidFill>
              </a:rPr>
              <a:t>The Apriori Algorithm </a:t>
            </a:r>
            <a:r>
              <a:rPr lang="en-US" altLang="en-US" smtClean="0">
                <a:solidFill>
                  <a:schemeClr val="accent2"/>
                </a:solidFill>
                <a:cs typeface="Tahoma" pitchFamily="34" charset="0"/>
              </a:rPr>
              <a:t>—</a:t>
            </a:r>
            <a:r>
              <a:rPr lang="en-US" altLang="en-US" smtClean="0">
                <a:solidFill>
                  <a:schemeClr val="accent2"/>
                </a:solidFill>
              </a:rPr>
              <a:t> Example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03213" y="1795463"/>
          <a:ext cx="1814512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6" name="Worksheet" r:id="rId4" imgW="1661760" imgH="1734840" progId="Excel.Sheet.8">
                  <p:embed/>
                </p:oleObj>
              </mc:Choice>
              <mc:Fallback>
                <p:oleObj name="Worksheet" r:id="rId4" imgW="1661760" imgH="1734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1795463"/>
                        <a:ext cx="1814512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55588" y="1389063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Database D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262313" y="1468438"/>
          <a:ext cx="1824037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7" name="Worksheet" r:id="rId6" imgW="1619701" imgH="2086337" progId="Excel.Sheet.8">
                  <p:embed/>
                </p:oleObj>
              </mc:Choice>
              <mc:Fallback>
                <p:oleObj name="Worksheet" r:id="rId6" imgW="1619701" imgH="208633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1468438"/>
                        <a:ext cx="1824037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5784850" y="1560513"/>
          <a:ext cx="2046288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8" name="Worksheet" r:id="rId8" imgW="1614240" imgH="1734840" progId="Excel.Sheet.8">
                  <p:embed/>
                </p:oleObj>
              </mc:Choice>
              <mc:Fallback>
                <p:oleObj name="Worksheet" r:id="rId8" imgW="1614240" imgH="1734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1560513"/>
                        <a:ext cx="2046288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181225" y="2273300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Scan D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i="1"/>
              <a:t>C</a:t>
            </a:r>
            <a:r>
              <a:rPr lang="en-US" altLang="en-US" i="1" baseline="-25000"/>
              <a:t>1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i="1"/>
              <a:t>L</a:t>
            </a:r>
            <a:r>
              <a:rPr lang="en-US" altLang="en-US" i="1" baseline="-25000"/>
              <a:t>1</a:t>
            </a: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6610350" y="3381375"/>
          <a:ext cx="112077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9" name="Worksheet" r:id="rId10" imgW="987480" imgH="2417400" progId="Excel.Sheet.8">
                  <p:embed/>
                </p:oleObj>
              </mc:Choice>
              <mc:Fallback>
                <p:oleObj name="Worksheet" r:id="rId10" imgW="987480" imgH="2417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3381375"/>
                        <a:ext cx="1120775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3200400" y="3492500"/>
          <a:ext cx="17367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0" name="Worksheet" r:id="rId12" imgW="1581421" imgH="2429237" progId="Excel.Sheet.8">
                  <p:embed/>
                </p:oleObj>
              </mc:Choice>
              <mc:Fallback>
                <p:oleObj name="Worksheet" r:id="rId12" imgW="1581421" imgH="242923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92500"/>
                        <a:ext cx="1736725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812800" y="3756025"/>
          <a:ext cx="1717675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1" name="Worksheet" r:id="rId14" imgW="1576080" imgH="1734840" progId="Excel.Sheet.8">
                  <p:embed/>
                </p:oleObj>
              </mc:Choice>
              <mc:Fallback>
                <p:oleObj name="Worksheet" r:id="rId14" imgW="1576080" imgH="1734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756025"/>
                        <a:ext cx="1717675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i="1"/>
              <a:t>L</a:t>
            </a:r>
            <a:r>
              <a:rPr lang="en-US" altLang="en-US" i="1" baseline="-25000"/>
              <a:t>2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i="1"/>
              <a:t>C</a:t>
            </a:r>
            <a:r>
              <a:rPr lang="en-US" altLang="en-US" i="1" baseline="-25000"/>
              <a:t>2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i="1"/>
              <a:t>C</a:t>
            </a:r>
            <a:r>
              <a:rPr lang="en-US" altLang="en-US" i="1" baseline="-25000"/>
              <a:t>2</a:t>
            </a: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5148263" y="3751263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Scan D</a:t>
            </a:r>
          </a:p>
        </p:txBody>
      </p:sp>
      <p:sp>
        <p:nvSpPr>
          <p:cNvPr id="12307" name="AutoShape 19"/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i="1"/>
              <a:t>C</a:t>
            </a:r>
            <a:r>
              <a:rPr lang="en-US" altLang="en-US" i="1" baseline="-25000"/>
              <a:t>3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i="1"/>
              <a:t>L</a:t>
            </a:r>
            <a:r>
              <a:rPr lang="en-US" altLang="en-US" i="1" baseline="-25000"/>
              <a:t>3</a:t>
            </a:r>
          </a:p>
        </p:txBody>
      </p:sp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1166813" y="5845175"/>
          <a:ext cx="1125537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2" name="Worksheet" r:id="rId16" imgW="987480" imgH="711000" progId="Excel.Sheet.8">
                  <p:embed/>
                </p:oleObj>
              </mc:Choice>
              <mc:Fallback>
                <p:oleObj name="Worksheet" r:id="rId16" imgW="987480" imgH="7110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5845175"/>
                        <a:ext cx="1125537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2732088" y="5881688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Scan D</a:t>
            </a:r>
          </a:p>
        </p:txBody>
      </p:sp>
      <p:graphicFrame>
        <p:nvGraphicFramePr>
          <p:cNvPr id="12313" name="Object 25"/>
          <p:cNvGraphicFramePr>
            <a:graphicFrameLocks noChangeAspect="1"/>
          </p:cNvGraphicFramePr>
          <p:nvPr/>
        </p:nvGraphicFramePr>
        <p:xfrm>
          <a:off x="4568825" y="5835650"/>
          <a:ext cx="17541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3" name="Worksheet" r:id="rId18" imgW="1576080" imgH="701640" progId="Excel.Sheet.8">
                  <p:embed/>
                </p:oleObj>
              </mc:Choice>
              <mc:Fallback>
                <p:oleObj name="Worksheet" r:id="rId18" imgW="1576080" imgH="7016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5835650"/>
                        <a:ext cx="17541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4" name="AutoShape 26"/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51816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355996"/>
      </p:ext>
    </p:extLst>
  </p:cSld>
  <p:clrMapOvr>
    <a:masterClrMapping/>
  </p:clrMapOvr>
  <p:transition advClick="0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655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Illustrating </a:t>
            </a:r>
            <a:r>
              <a:rPr lang="en-GB" sz="3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the </a:t>
            </a:r>
            <a:r>
              <a:rPr lang="en-GB" sz="36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Apriori</a:t>
            </a:r>
            <a:r>
              <a:rPr lang="en-GB" sz="3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principle</a:t>
            </a:r>
            <a:endParaRPr lang="en-GB" sz="36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304800" y="1900238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2" r:id="rId5" imgW="2289960" imgH="2495520" progId="Word.Document.8">
                  <p:embed/>
                </p:oleObj>
              </mc:Choice>
              <mc:Fallback>
                <p:oleObj r:id="rId5" imgW="2289960" imgH="24955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00238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208338" y="269875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3" r:id="rId8" imgW="3328560" imgH="2008800" progId="Word.Document.8">
                  <p:embed/>
                </p:oleObj>
              </mc:Choice>
              <mc:Fallback>
                <p:oleObj r:id="rId8" imgW="3328560" imgH="200880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2698750"/>
                        <a:ext cx="3327400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4876800" y="5100638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r:id="rId11" imgW="3124080" imgH="840600" progId="Word.Document.8">
                  <p:embed/>
                </p:oleObj>
              </mc:Choice>
              <mc:Fallback>
                <p:oleObj r:id="rId11" imgW="3124080" imgH="84060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100638"/>
                        <a:ext cx="380047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420938" y="1824038"/>
            <a:ext cx="22447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Items (1-itemsets)‏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027738" y="2551113"/>
            <a:ext cx="3127375" cy="1465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Pairs (2-itemsets)‏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solidFill>
                <a:srgbClr val="000000"/>
              </a:solidFill>
              <a:latin typeface="Tahoma" pitchFamily="32" charset="0"/>
              <a:ea typeface="DejaVu LGC Sans" charset="0"/>
              <a:cs typeface="DejaVu LGC Sans" charset="0"/>
            </a:endParaRP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(No need to generate</a:t>
            </a:r>
            <a:b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</a:b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candidates involving Coke</a:t>
            </a:r>
            <a:b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</a:b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or Eggs)‏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665913" y="4567238"/>
            <a:ext cx="24574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Triplets (3-itemsets)‏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5410200" y="4567238"/>
            <a:ext cx="304800" cy="304800"/>
          </a:xfrm>
          <a:prstGeom prst="line">
            <a:avLst/>
          </a:prstGeom>
          <a:noFill/>
          <a:ln w="73080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2819400" y="2509838"/>
            <a:ext cx="304800" cy="304800"/>
          </a:xfrm>
          <a:prstGeom prst="line">
            <a:avLst/>
          </a:prstGeom>
          <a:noFill/>
          <a:ln w="73080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6934200" y="5938838"/>
            <a:ext cx="304800" cy="304800"/>
          </a:xfrm>
          <a:prstGeom prst="line">
            <a:avLst/>
          </a:prstGeom>
          <a:noFill/>
          <a:ln w="38160" cap="rnd">
            <a:solidFill>
              <a:srgbClr val="CC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12738" y="4360863"/>
            <a:ext cx="1569959" cy="371513"/>
          </a:xfrm>
          <a:prstGeom prst="rect">
            <a:avLst/>
          </a:prstGeom>
          <a:solidFill>
            <a:srgbClr val="FFFF99"/>
          </a:solidFill>
          <a:ln w="158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minsup</a:t>
            </a:r>
            <a:r>
              <a:rPr lang="en-GB" dirty="0" smtClean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= </a:t>
            </a:r>
            <a:r>
              <a:rPr lang="en-GB" dirty="0" smtClean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3/5</a:t>
            </a:r>
            <a:endParaRPr lang="en-GB" dirty="0">
              <a:solidFill>
                <a:srgbClr val="000000"/>
              </a:solidFill>
              <a:latin typeface="Tahoma" pitchFamily="32" charset="0"/>
              <a:ea typeface="DejaVu LGC Sans" charset="0"/>
              <a:cs typeface="DejaVu LGC Sans" charset="0"/>
            </a:endParaRP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50813" y="5033963"/>
            <a:ext cx="3535362" cy="1228725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If every subset is considered, 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	</a:t>
            </a:r>
            <a:r>
              <a:rPr lang="en-GB" baseline="3000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6</a:t>
            </a: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C</a:t>
            </a:r>
            <a:r>
              <a:rPr lang="en-GB" baseline="-2500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 + </a:t>
            </a:r>
            <a:r>
              <a:rPr lang="en-GB" baseline="3000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6</a:t>
            </a: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C</a:t>
            </a:r>
            <a:r>
              <a:rPr lang="en-GB" baseline="-2500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 + </a:t>
            </a:r>
            <a:r>
              <a:rPr lang="en-GB" baseline="3000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6</a:t>
            </a: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C</a:t>
            </a:r>
            <a:r>
              <a:rPr lang="en-GB" baseline="-2500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</a:t>
            </a: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 = 41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With support-based pruning,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	6 + 6 + 1 = 13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52400" y="609600"/>
            <a:ext cx="89916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LGC Sans" charset="0"/>
                <a:cs typeface="DejaVu LGC Sans" charset="0"/>
              </a:rPr>
              <a:t>Exploiting the Apriori principle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85800" y="1828800"/>
            <a:ext cx="8229600" cy="441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531813" indent="-531813">
              <a:lnSpc>
                <a:spcPct val="100000"/>
              </a:lnSpc>
              <a:spcBef>
                <a:spcPts val="600"/>
              </a:spcBef>
              <a:buSzPct val="45000"/>
              <a:buFont typeface="+mj-lt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Find </a:t>
            </a:r>
            <a:r>
              <a:rPr lang="en-GB" sz="28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frequent 1-items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and put them to</a:t>
            </a:r>
            <a:r>
              <a:rPr lang="en-GB" sz="28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b="1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="1" baseline="-250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8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(</a:t>
            </a:r>
            <a:r>
              <a:rPr lang="en-GB" sz="28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k=1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)‏</a:t>
            </a:r>
          </a:p>
          <a:p>
            <a:pPr marL="531813" indent="-531813">
              <a:lnSpc>
                <a:spcPct val="100000"/>
              </a:lnSpc>
              <a:spcBef>
                <a:spcPts val="600"/>
              </a:spcBef>
              <a:buSzPct val="45000"/>
              <a:buFont typeface="+mj-lt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Use </a:t>
            </a:r>
            <a:r>
              <a:rPr lang="en-GB" sz="2800" b="1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="1" baseline="-250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8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to generate a collection of </a:t>
            </a:r>
            <a:r>
              <a:rPr lang="en-GB" sz="2800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candidate </a:t>
            </a:r>
            <a:r>
              <a:rPr lang="en-GB" sz="28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800" b="1" baseline="-250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with size (</a:t>
            </a:r>
            <a:r>
              <a:rPr lang="en-GB" sz="28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)‏</a:t>
            </a:r>
          </a:p>
          <a:p>
            <a:pPr marL="531813" indent="-531813">
              <a:lnSpc>
                <a:spcPct val="100000"/>
              </a:lnSpc>
              <a:spcBef>
                <a:spcPts val="600"/>
              </a:spcBef>
              <a:buSzPct val="45000"/>
              <a:buFont typeface="+mj-lt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Scan the database to find which </a:t>
            </a:r>
            <a:r>
              <a:rPr lang="en-GB" sz="28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in </a:t>
            </a:r>
            <a:r>
              <a:rPr lang="en-GB" sz="28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800" b="1" baseline="-250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</a:t>
            </a:r>
            <a:r>
              <a:rPr lang="en-GB" sz="28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frequent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and put them into </a:t>
            </a:r>
            <a:r>
              <a:rPr lang="en-GB" sz="28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="1" baseline="-250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k+1</a:t>
            </a:r>
          </a:p>
          <a:p>
            <a:pPr marL="531813" indent="-531813">
              <a:lnSpc>
                <a:spcPct val="100000"/>
              </a:lnSpc>
              <a:spcBef>
                <a:spcPts val="600"/>
              </a:spcBef>
              <a:buSzPct val="45000"/>
              <a:buFont typeface="+mj-lt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If </a:t>
            </a:r>
            <a:r>
              <a:rPr lang="en-GB" sz="28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="1" baseline="-250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not empty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SzPct val="45000"/>
              <a:buFont typeface="Wingdings" charset="2"/>
              <a:buChar char="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k=k+1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SzPct val="45000"/>
              <a:buFont typeface="Wingdings" charset="2"/>
              <a:buChar char="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Goto</a:t>
            </a:r>
            <a:r>
              <a:rPr lang="en-GB" sz="28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step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30175" y="5988050"/>
            <a:ext cx="8099425" cy="641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LGC Sans" charset="0"/>
                <a:cs typeface="DejaVu LGC Sans" charset="0"/>
              </a:rPr>
              <a:t>R. Agrawal, R. Srikant: "Fast Algorithms for Mining Association Rules", 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>
                <a:solidFill>
                  <a:srgbClr val="000000"/>
                </a:solidFill>
                <a:ea typeface="DejaVu LGC Sans" charset="0"/>
                <a:cs typeface="DejaVu LGC Sans" charset="0"/>
              </a:rPr>
              <a:t>Proc. of the 20th Int'l Conference on Very Large Databases</a:t>
            </a:r>
            <a:r>
              <a:rPr lang="en-GB">
                <a:solidFill>
                  <a:srgbClr val="000000"/>
                </a:solidFill>
                <a:ea typeface="DejaVu LGC Sans" charset="0"/>
                <a:cs typeface="DejaVu LGC Sans" charset="0"/>
              </a:rPr>
              <a:t>, 1994.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8686800" cy="4524375"/>
          </a:xfrm>
        </p:spPr>
        <p:txBody>
          <a:bodyPr/>
          <a:lstStyle/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000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dirty="0">
                <a:ea typeface="DejaVu LGC Sans" charset="0"/>
                <a:cs typeface="DejaVu LGC Sans" charset="0"/>
              </a:rPr>
              <a:t>: Candidate </a:t>
            </a:r>
            <a:r>
              <a:rPr lang="en-GB" sz="2000" dirty="0" err="1" smtClean="0">
                <a:ea typeface="DejaVu LGC Sans" charset="0"/>
                <a:cs typeface="DejaVu LGC Sans" charset="0"/>
              </a:rPr>
              <a:t>itemsets</a:t>
            </a:r>
            <a:r>
              <a:rPr lang="en-GB" sz="2000" dirty="0" smtClean="0">
                <a:ea typeface="DejaVu LGC Sans" charset="0"/>
                <a:cs typeface="DejaVu LGC Sans" charset="0"/>
              </a:rPr>
              <a:t> </a:t>
            </a:r>
            <a:r>
              <a:rPr lang="en-GB" sz="2000" dirty="0">
                <a:ea typeface="DejaVu LGC Sans" charset="0"/>
                <a:cs typeface="DejaVu LGC Sans" charset="0"/>
              </a:rPr>
              <a:t>of size k</a:t>
            </a: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dirty="0">
                <a:ea typeface="DejaVu LGC Sans" charset="0"/>
                <a:cs typeface="DejaVu LGC Sans" charset="0"/>
              </a:rPr>
              <a:t>: frequent </a:t>
            </a:r>
            <a:r>
              <a:rPr lang="en-GB" sz="2000" dirty="0" err="1" smtClean="0">
                <a:ea typeface="DejaVu LGC Sans" charset="0"/>
                <a:cs typeface="DejaVu LGC Sans" charset="0"/>
              </a:rPr>
              <a:t>itemsets</a:t>
            </a:r>
            <a:r>
              <a:rPr lang="en-GB" sz="2000" dirty="0" smtClean="0">
                <a:ea typeface="DejaVu LGC Sans" charset="0"/>
                <a:cs typeface="DejaVu LGC Sans" charset="0"/>
              </a:rPr>
              <a:t> </a:t>
            </a:r>
            <a:r>
              <a:rPr lang="en-GB" sz="2000" dirty="0">
                <a:ea typeface="DejaVu LGC Sans" charset="0"/>
                <a:cs typeface="DejaVu LGC Sans" charset="0"/>
              </a:rPr>
              <a:t>of size k</a:t>
            </a:r>
          </a:p>
          <a:p>
            <a:pPr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400" dirty="0"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dirty="0">
                <a:ea typeface="DejaVu LGC Sans" charset="0"/>
                <a:cs typeface="DejaVu LGC Sans" charset="0"/>
              </a:rPr>
              <a:t>= {frequent </a:t>
            </a:r>
            <a:r>
              <a:rPr lang="en-GB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dirty="0" smtClean="0">
                <a:ea typeface="DejaVu LGC Sans" charset="0"/>
                <a:cs typeface="DejaVu LGC Sans" charset="0"/>
              </a:rPr>
              <a:t>-itemsets};</a:t>
            </a:r>
            <a:endParaRPr lang="en-GB" dirty="0"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Clr>
                <a:srgbClr val="F83F24"/>
              </a:buCl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solidFill>
                  <a:schemeClr val="tx1"/>
                </a:solidFill>
                <a:ea typeface="DejaVu LGC Sans" charset="0"/>
                <a:cs typeface="DejaVu LGC Sans" charset="0"/>
              </a:rPr>
              <a:t>for</a:t>
            </a:r>
            <a:r>
              <a:rPr lang="en-GB" b="1" dirty="0">
                <a:ea typeface="DejaVu LGC Sans" charset="0"/>
                <a:cs typeface="DejaVu LGC Sans" charset="0"/>
              </a:rPr>
              <a:t> </a:t>
            </a:r>
            <a:r>
              <a:rPr lang="en-GB" dirty="0">
                <a:ea typeface="DejaVu LGC Sans" charset="0"/>
                <a:cs typeface="DejaVu LGC Sans" charset="0"/>
              </a:rPr>
              <a:t>(</a:t>
            </a:r>
            <a:r>
              <a:rPr lang="en-GB" i="1" dirty="0">
                <a:ea typeface="DejaVu LGC Sans" charset="0"/>
                <a:cs typeface="DejaVu LGC Sans" charset="0"/>
              </a:rPr>
              <a:t>k</a:t>
            </a:r>
            <a:r>
              <a:rPr lang="en-GB" dirty="0">
                <a:ea typeface="DejaVu LGC Sans" charset="0"/>
                <a:cs typeface="DejaVu LGC Sans" charset="0"/>
              </a:rPr>
              <a:t> = </a:t>
            </a:r>
            <a:r>
              <a:rPr lang="en-GB" dirty="0" smtClean="0">
                <a:ea typeface="DejaVu LGC Sans" charset="0"/>
                <a:cs typeface="DejaVu LGC Sans" charset="0"/>
              </a:rPr>
              <a:t>2; </a:t>
            </a:r>
            <a:r>
              <a:rPr lang="en-GB" i="1" dirty="0" err="1">
                <a:ea typeface="DejaVu LGC Sans" charset="0"/>
                <a:cs typeface="DejaVu LGC Sans" charset="0"/>
              </a:rPr>
              <a:t>L</a:t>
            </a:r>
            <a:r>
              <a:rPr lang="en-GB" i="1" baseline="-25000" dirty="0" err="1">
                <a:ea typeface="DejaVu LGC Sans" charset="0"/>
                <a:cs typeface="DejaVu LGC Sans" charset="0"/>
              </a:rPr>
              <a:t>k</a:t>
            </a:r>
            <a:r>
              <a:rPr lang="en-GB" dirty="0">
                <a:ea typeface="DejaVu LGC Sans" charset="0"/>
                <a:cs typeface="DejaVu LGC Sans" charset="0"/>
              </a:rPr>
              <a:t> !=</a:t>
            </a:r>
            <a:r>
              <a:rPr lang="en-GB" dirty="0">
                <a:latin typeface="Symbol" pitchFamily="16" charset="2"/>
                <a:ea typeface="DejaVu LGC Sans" charset="0"/>
                <a:cs typeface="DejaVu LGC Sans" charset="0"/>
              </a:rPr>
              <a:t></a:t>
            </a:r>
            <a:r>
              <a:rPr lang="en-GB" dirty="0">
                <a:ea typeface="DejaVu LGC Sans" charset="0"/>
                <a:cs typeface="DejaVu LGC Sans" charset="0"/>
              </a:rPr>
              <a:t>; </a:t>
            </a:r>
            <a:r>
              <a:rPr lang="en-GB" i="1" dirty="0">
                <a:ea typeface="DejaVu LGC Sans" charset="0"/>
                <a:cs typeface="DejaVu LGC Sans" charset="0"/>
              </a:rPr>
              <a:t>k</a:t>
            </a:r>
            <a:r>
              <a:rPr lang="en-GB" dirty="0">
                <a:ea typeface="DejaVu LGC Sans" charset="0"/>
                <a:cs typeface="DejaVu LGC Sans" charset="0"/>
              </a:rPr>
              <a:t>++) </a:t>
            </a:r>
            <a:endParaRPr lang="en-GB" b="1" dirty="0" smtClean="0">
              <a:solidFill>
                <a:srgbClr val="F83F24"/>
              </a:solidFill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DejaVu LGC Sans" charset="0"/>
                <a:cs typeface="DejaVu LGC Sans" charset="0"/>
              </a:rPr>
              <a:t>   </a:t>
            </a:r>
            <a:r>
              <a:rPr lang="en-GB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i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dirty="0" smtClean="0">
                <a:ea typeface="DejaVu LGC Sans" charset="0"/>
                <a:cs typeface="DejaVu LGC Sans" charset="0"/>
              </a:rPr>
              <a:t> </a:t>
            </a:r>
            <a:r>
              <a:rPr lang="en-GB" dirty="0">
                <a:ea typeface="DejaVu LGC Sans" charset="0"/>
                <a:cs typeface="DejaVu LGC Sans" charset="0"/>
              </a:rPr>
              <a:t>= </a:t>
            </a:r>
            <a:r>
              <a:rPr lang="en-GB" dirty="0" err="1">
                <a:ea typeface="DejaVu LGC Sans" charset="0"/>
                <a:cs typeface="DejaVu LGC Sans" charset="0"/>
              </a:rPr>
              <a:t>GenerateCandidates</a:t>
            </a:r>
            <a:r>
              <a:rPr lang="en-GB" dirty="0">
                <a:ea typeface="DejaVu LGC Sans" charset="0"/>
                <a:cs typeface="DejaVu LGC Sans" charset="0"/>
              </a:rPr>
              <a:t>(</a:t>
            </a:r>
            <a:r>
              <a:rPr lang="en-GB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dirty="0">
                <a:ea typeface="DejaVu LGC Sans" charset="0"/>
                <a:cs typeface="DejaVu LGC Sans" charset="0"/>
              </a:rPr>
              <a:t>)‏</a:t>
            </a: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solidFill>
                  <a:srgbClr val="F83F24"/>
                </a:solidFill>
                <a:ea typeface="DejaVu LGC Sans" charset="0"/>
                <a:cs typeface="DejaVu LGC Sans" charset="0"/>
              </a:rPr>
              <a:t>	</a:t>
            </a:r>
            <a:r>
              <a:rPr lang="en-GB" b="1" dirty="0" smtClean="0">
                <a:solidFill>
                  <a:schemeClr val="tx1"/>
                </a:solidFill>
                <a:ea typeface="DejaVu LGC Sans" charset="0"/>
                <a:cs typeface="DejaVu LGC Sans" charset="0"/>
              </a:rPr>
              <a:t>for </a:t>
            </a:r>
            <a:r>
              <a:rPr lang="en-GB" dirty="0" smtClean="0">
                <a:solidFill>
                  <a:schemeClr val="tx1"/>
                </a:solidFill>
                <a:ea typeface="DejaVu LGC Sans" charset="0"/>
                <a:cs typeface="DejaVu LGC Sans" charset="0"/>
              </a:rPr>
              <a:t>each</a:t>
            </a:r>
            <a:r>
              <a:rPr lang="en-GB" dirty="0">
                <a:solidFill>
                  <a:schemeClr val="tx1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dirty="0">
                <a:ea typeface="DejaVu LGC Sans" charset="0"/>
                <a:cs typeface="DejaVu LGC Sans" charset="0"/>
              </a:rPr>
              <a:t>transaction </a:t>
            </a:r>
            <a:r>
              <a:rPr lang="en-GB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r>
              <a:rPr lang="en-GB" dirty="0">
                <a:ea typeface="DejaVu LGC Sans" charset="0"/>
                <a:cs typeface="DejaVu LGC Sans" charset="0"/>
              </a:rPr>
              <a:t> in database </a:t>
            </a:r>
            <a:r>
              <a:rPr lang="en-GB" dirty="0" smtClean="0">
                <a:ea typeface="DejaVu LGC Sans" charset="0"/>
                <a:cs typeface="DejaVu LGC Sans" charset="0"/>
              </a:rPr>
              <a:t>do </a:t>
            </a: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ea typeface="DejaVu LGC Sans" charset="0"/>
                <a:cs typeface="DejaVu LGC Sans" charset="0"/>
              </a:rPr>
              <a:t>	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	</a:t>
            </a:r>
            <a:r>
              <a:rPr lang="en-GB" sz="2400" dirty="0" smtClean="0">
                <a:ea typeface="DejaVu LGC Sans" charset="0"/>
                <a:cs typeface="DejaVu LGC Sans" charset="0"/>
              </a:rPr>
              <a:t>increment count </a:t>
            </a:r>
            <a:r>
              <a:rPr lang="en-GB" sz="2400" dirty="0">
                <a:ea typeface="DejaVu LGC Sans" charset="0"/>
                <a:cs typeface="DejaVu LGC Sans" charset="0"/>
              </a:rPr>
              <a:t>of </a:t>
            </a:r>
            <a:r>
              <a:rPr lang="en-GB" sz="2400" dirty="0" smtClean="0">
                <a:ea typeface="DejaVu LGC Sans" charset="0"/>
                <a:cs typeface="DejaVu LGC Sans" charset="0"/>
              </a:rPr>
              <a:t>candidates in </a:t>
            </a:r>
            <a:r>
              <a:rPr lang="en-GB" sz="24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400" dirty="0">
                <a:ea typeface="DejaVu LGC Sans" charset="0"/>
                <a:cs typeface="DejaVu LGC Sans" charset="0"/>
              </a:rPr>
              <a:t> </a:t>
            </a:r>
            <a:r>
              <a:rPr lang="en-GB" sz="2400" dirty="0" smtClean="0">
                <a:ea typeface="DejaVu LGC Sans" charset="0"/>
                <a:cs typeface="DejaVu LGC Sans" charset="0"/>
              </a:rPr>
              <a:t>that </a:t>
            </a:r>
            <a:r>
              <a:rPr lang="en-GB" sz="2400" dirty="0">
                <a:ea typeface="DejaVu LGC Sans" charset="0"/>
                <a:cs typeface="DejaVu LGC Sans" charset="0"/>
              </a:rPr>
              <a:t>are contained in </a:t>
            </a:r>
            <a:r>
              <a:rPr lang="en-GB" sz="24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endParaRPr lang="en-GB" sz="2400" b="1" i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dirty="0" smtClean="0">
                <a:ea typeface="DejaVu LGC Sans" charset="0"/>
                <a:cs typeface="DejaVu LGC Sans" charset="0"/>
              </a:rPr>
              <a:t>	</a:t>
            </a:r>
            <a:r>
              <a:rPr lang="en-GB" b="1" dirty="0" err="1" smtClean="0">
                <a:ea typeface="DejaVu LGC Sans" charset="0"/>
                <a:cs typeface="DejaVu LGC Sans" charset="0"/>
              </a:rPr>
              <a:t>endfor</a:t>
            </a:r>
            <a:endParaRPr lang="en-GB" b="1" dirty="0" smtClean="0"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i="1" dirty="0">
                <a:ea typeface="DejaVu LGC Sans" charset="0"/>
                <a:cs typeface="DejaVu LGC Sans" charset="0"/>
              </a:rPr>
              <a:t>	</a:t>
            </a:r>
            <a:r>
              <a:rPr lang="en-GB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b="1" i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dirty="0" smtClean="0">
                <a:ea typeface="DejaVu LGC Sans" charset="0"/>
                <a:cs typeface="DejaVu LGC Sans" charset="0"/>
              </a:rPr>
              <a:t> </a:t>
            </a:r>
            <a:r>
              <a:rPr lang="en-GB" dirty="0">
                <a:ea typeface="DejaVu LGC Sans" charset="0"/>
                <a:cs typeface="DejaVu LGC Sans" charset="0"/>
              </a:rPr>
              <a:t>= candidates in </a:t>
            </a:r>
            <a:r>
              <a:rPr lang="en-GB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dirty="0">
                <a:ea typeface="DejaVu LGC Sans" charset="0"/>
                <a:cs typeface="DejaVu LGC Sans" charset="0"/>
              </a:rPr>
              <a:t> with </a:t>
            </a:r>
            <a:r>
              <a:rPr lang="en-GB" dirty="0" smtClean="0">
                <a:ea typeface="DejaVu LGC Sans" charset="0"/>
                <a:cs typeface="DejaVu LGC Sans" charset="0"/>
              </a:rPr>
              <a:t>support ≥</a:t>
            </a:r>
            <a:r>
              <a:rPr lang="en-GB" b="1" i="1" dirty="0" err="1" smtClean="0">
                <a:ea typeface="DejaVu LGC Sans" charset="0"/>
                <a:cs typeface="DejaVu LGC Sans" charset="0"/>
              </a:rPr>
              <a:t>min_sup</a:t>
            </a:r>
            <a:r>
              <a:rPr lang="en-GB" b="1" i="1" dirty="0" smtClean="0">
                <a:ea typeface="DejaVu LGC Sans" charset="0"/>
                <a:cs typeface="DejaVu LGC Sans" charset="0"/>
              </a:rPr>
              <a:t> </a:t>
            </a: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err="1">
                <a:ea typeface="DejaVu LGC Sans" charset="0"/>
                <a:cs typeface="DejaVu LGC Sans" charset="0"/>
              </a:rPr>
              <a:t>e</a:t>
            </a:r>
            <a:r>
              <a:rPr lang="en-GB" b="1" dirty="0" err="1" smtClean="0">
                <a:ea typeface="DejaVu LGC Sans" charset="0"/>
                <a:cs typeface="DejaVu LGC Sans" charset="0"/>
              </a:rPr>
              <a:t>ndfor</a:t>
            </a:r>
            <a:endParaRPr lang="en-GB" b="1" dirty="0" smtClean="0"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solidFill>
                  <a:schemeClr val="tx1"/>
                </a:solidFill>
                <a:ea typeface="DejaVu LGC Sans" charset="0"/>
                <a:cs typeface="DejaVu LGC Sans" charset="0"/>
              </a:rPr>
              <a:t>return</a:t>
            </a:r>
            <a:r>
              <a:rPr lang="en-GB" dirty="0" smtClean="0">
                <a:ea typeface="DejaVu LGC Sans" charset="0"/>
                <a:cs typeface="DejaVu LGC Sans" charset="0"/>
              </a:rPr>
              <a:t> </a:t>
            </a:r>
            <a:r>
              <a:rPr lang="en-GB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</a:t>
            </a:r>
            <a:r>
              <a:rPr lang="en-GB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;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3200400"/>
            <a:ext cx="5257800" cy="533400"/>
          </a:xfrm>
          <a:prstGeom prst="roundRect">
            <a:avLst/>
          </a:prstGeom>
          <a:solidFill>
            <a:srgbClr val="00B8FF">
              <a:alpha val="22000"/>
            </a:srgb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2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066800" y="4114800"/>
            <a:ext cx="7696200" cy="533400"/>
          </a:xfrm>
          <a:prstGeom prst="roundRect">
            <a:avLst/>
          </a:prstGeom>
          <a:solidFill>
            <a:srgbClr val="00B8FF">
              <a:alpha val="22000"/>
            </a:srgb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2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GenerateCandidates</a:t>
            </a:r>
            <a:endParaRPr lang="en-GB" sz="4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09600" y="1524000"/>
            <a:ext cx="8305800" cy="541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Assume the items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in </a:t>
            </a:r>
            <a:r>
              <a:rPr lang="en-GB" sz="24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listed in an order (e.g., alphabetical)‏</a:t>
            </a:r>
          </a:p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Step 1: </a:t>
            </a:r>
            <a:r>
              <a:rPr lang="en-GB" sz="24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self-joining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4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i="1" dirty="0">
                <a:solidFill>
                  <a:srgbClr val="008000"/>
                </a:solidFill>
                <a:ea typeface="DejaVu LGC Sans" charset="0"/>
                <a:cs typeface="DejaVu LGC Sans" charset="0"/>
              </a:rPr>
              <a:t>(IN SQL)‏</a:t>
            </a: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insert into</a:t>
            </a:r>
            <a:r>
              <a:rPr lang="en-GB" sz="20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k+1</a:t>
            </a: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select 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p.item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…,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endParaRPr lang="en-GB" sz="2000" b="1" i="1" baseline="-25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p,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q</a:t>
            </a: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where 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=q.item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…, p.item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k-1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=q.item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k-1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baseline="-25000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&lt; </a:t>
            </a:r>
            <a:r>
              <a:rPr lang="en-GB" sz="2000" b="1" i="1" dirty="0" err="1" smtClean="0">
                <a:solidFill>
                  <a:srgbClr val="0000FF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 smtClean="0">
                <a:solidFill>
                  <a:srgbClr val="0000FF"/>
                </a:solidFill>
                <a:ea typeface="DejaVu LGC Sans" charset="0"/>
                <a:cs typeface="DejaVu LGC Sans" charset="0"/>
              </a:rPr>
              <a:t>k</a:t>
            </a:r>
            <a:endParaRPr lang="en-GB" sz="2000" b="1" i="1" baseline="-25000" dirty="0">
              <a:solidFill>
                <a:srgbClr val="0000FF"/>
              </a:solidFill>
              <a:ea typeface="DejaVu LGC Sans" charset="0"/>
              <a:cs typeface="DejaVu LGC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00000"/>
                </a:solidFill>
                <a:ea typeface="DejaVu LGC Sans" charset="0"/>
                <a:cs typeface="DejaVu LGC Sans" charset="0"/>
              </a:rPr>
              <a:t>Example of Candidates Generation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38200" y="1447800"/>
            <a:ext cx="72390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{</a:t>
            </a:r>
            <a:r>
              <a:rPr lang="en-GB" sz="28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abd</a:t>
            </a: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, ace, </a:t>
            </a:r>
            <a:r>
              <a:rPr lang="en-GB" sz="28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bcd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}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Self-joining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</a:t>
            </a: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*L</a:t>
            </a:r>
            <a:r>
              <a:rPr lang="en-GB" sz="2800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abcd</a:t>
            </a:r>
            <a:r>
              <a:rPr lang="en-GB" sz="22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and </a:t>
            </a:r>
            <a:r>
              <a:rPr lang="en-GB" sz="22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abd</a:t>
            </a:r>
            <a:endParaRPr lang="en-GB" sz="2200" b="1" i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acde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from </a:t>
            </a:r>
            <a:r>
              <a:rPr lang="en-GB" sz="22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and </a:t>
            </a:r>
            <a:r>
              <a:rPr lang="en-GB" sz="2200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ace</a:t>
            </a:r>
            <a:endParaRPr lang="en-GB" sz="2200" b="1" i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203950" y="2433639"/>
            <a:ext cx="2527300" cy="1068388"/>
            <a:chOff x="3908" y="1533"/>
            <a:chExt cx="1592" cy="673"/>
          </a:xfrm>
        </p:grpSpPr>
        <p:sp>
          <p:nvSpPr>
            <p:cNvPr id="24580" name="Text Box 4"/>
            <p:cNvSpPr txBox="1">
              <a:spLocks noChangeArrowheads="1"/>
            </p:cNvSpPr>
            <p:nvPr/>
          </p:nvSpPr>
          <p:spPr bwMode="auto">
            <a:xfrm>
              <a:off x="3908" y="1533"/>
              <a:ext cx="701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</a:t>
              </a: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d}</a:t>
              </a:r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4803" y="1533"/>
              <a:ext cx="697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</a:t>
              </a: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e}</a:t>
              </a:r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4368" y="1764"/>
              <a:ext cx="240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 flipH="1">
              <a:off x="4734" y="1764"/>
              <a:ext cx="259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4307" y="1974"/>
              <a:ext cx="851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a,c,d,e</a:t>
              </a: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173788" y="3544888"/>
            <a:ext cx="2811462" cy="823912"/>
            <a:chOff x="3889" y="2233"/>
            <a:chExt cx="1771" cy="519"/>
          </a:xfrm>
        </p:grpSpPr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 flipH="1">
              <a:off x="4093" y="2233"/>
              <a:ext cx="368" cy="28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 flipH="1">
              <a:off x="4459" y="2236"/>
              <a:ext cx="129" cy="282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4840" y="2236"/>
              <a:ext cx="422" cy="28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3889" y="2521"/>
              <a:ext cx="428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acd</a:t>
              </a: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322" y="2521"/>
              <a:ext cx="402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ace</a:t>
              </a:r>
            </a:p>
          </p:txBody>
        </p: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4747" y="2521"/>
              <a:ext cx="51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ade</a:t>
              </a:r>
            </a:p>
          </p:txBody>
        </p:sp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5147" y="2518"/>
              <a:ext cx="51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cde</a:t>
              </a:r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4755" y="2236"/>
              <a:ext cx="105" cy="28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GenerateCandidates</a:t>
            </a:r>
            <a:endParaRPr lang="en-GB" sz="4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09600" y="1524000"/>
            <a:ext cx="8305800" cy="541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Assume the items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in </a:t>
            </a:r>
            <a:r>
              <a:rPr lang="en-GB" sz="24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listed in an order (e.g., alphabetical)‏</a:t>
            </a:r>
          </a:p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Step 1: </a:t>
            </a:r>
            <a:r>
              <a:rPr lang="en-GB" sz="24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self-joining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4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i="1" dirty="0">
                <a:solidFill>
                  <a:srgbClr val="008000"/>
                </a:solidFill>
                <a:ea typeface="DejaVu LGC Sans" charset="0"/>
                <a:cs typeface="DejaVu LGC Sans" charset="0"/>
              </a:rPr>
              <a:t>(IN SQL)‏</a:t>
            </a: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insert into</a:t>
            </a:r>
            <a:r>
              <a:rPr lang="en-GB" sz="20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k+1</a:t>
            </a: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select 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p.item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…,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endParaRPr lang="en-GB" sz="2000" b="1" i="1" baseline="-25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p,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q</a:t>
            </a: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where 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=q.item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…, p.item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k-1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=q.item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k-1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baseline="-25000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&lt;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k</a:t>
            </a:r>
            <a:endParaRPr lang="en-GB" sz="2000" b="1" i="1" baseline="-25000" dirty="0">
              <a:solidFill>
                <a:srgbClr val="0000FF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Step 2:</a:t>
            </a:r>
            <a:r>
              <a:rPr lang="en-GB" sz="24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pruning</a:t>
            </a: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forall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c in </a:t>
            </a:r>
            <a:r>
              <a:rPr lang="en-GB" sz="20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000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do</a:t>
            </a:r>
          </a:p>
          <a:p>
            <a:pPr marL="1143000" lvl="2" indent="-228600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forall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k-subsets </a:t>
            </a:r>
            <a:r>
              <a:rPr lang="en-GB" sz="20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s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of </a:t>
            </a:r>
            <a:r>
              <a:rPr lang="en-GB" sz="20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do</a:t>
            </a:r>
          </a:p>
          <a:p>
            <a:pPr marL="1600200" lvl="3" indent="-228600">
              <a:lnSpc>
                <a:spcPct val="120000"/>
              </a:lnSpc>
              <a:spcBef>
                <a:spcPts val="4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if </a:t>
            </a:r>
            <a:r>
              <a:rPr lang="en-GB" sz="20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(</a:t>
            </a:r>
            <a:r>
              <a:rPr lang="en-GB" sz="20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s</a:t>
            </a:r>
            <a:r>
              <a:rPr lang="en-GB" sz="20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not</a:t>
            </a:r>
            <a:r>
              <a:rPr lang="en-GB" sz="20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in </a:t>
            </a:r>
            <a:r>
              <a:rPr lang="en-GB" sz="20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) </a:t>
            </a:r>
            <a:r>
              <a:rPr lang="en-GB" sz="20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then delete </a:t>
            </a:r>
            <a:r>
              <a:rPr lang="en-GB" sz="20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0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from </a:t>
            </a:r>
            <a:r>
              <a:rPr lang="en-GB" sz="20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000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k+1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2A0261-C827-429C-AD4F-7F3B6E3E126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model: data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557338"/>
            <a:ext cx="8269288" cy="4500562"/>
          </a:xfrm>
        </p:spPr>
        <p:txBody>
          <a:bodyPr/>
          <a:lstStyle/>
          <a:p>
            <a:r>
              <a:rPr lang="en-US" altLang="en-US" i="1">
                <a:solidFill>
                  <a:srgbClr val="FF0000"/>
                </a:solidFill>
              </a:rPr>
              <a:t>I</a:t>
            </a:r>
            <a:r>
              <a:rPr lang="en-US" altLang="en-US">
                <a:solidFill>
                  <a:srgbClr val="FF0000"/>
                </a:solidFill>
              </a:rPr>
              <a:t> = {</a:t>
            </a:r>
            <a:r>
              <a:rPr lang="en-US" altLang="en-US" i="1">
                <a:solidFill>
                  <a:srgbClr val="FF0000"/>
                </a:solidFill>
              </a:rPr>
              <a:t>i</a:t>
            </a:r>
            <a:r>
              <a:rPr lang="en-US" altLang="en-US" baseline="-25000">
                <a:solidFill>
                  <a:srgbClr val="FF0000"/>
                </a:solidFill>
              </a:rPr>
              <a:t>1</a:t>
            </a:r>
            <a:r>
              <a:rPr lang="en-US" altLang="en-US">
                <a:solidFill>
                  <a:srgbClr val="FF0000"/>
                </a:solidFill>
              </a:rPr>
              <a:t>, </a:t>
            </a:r>
            <a:r>
              <a:rPr lang="en-US" altLang="en-US" i="1">
                <a:solidFill>
                  <a:srgbClr val="FF0000"/>
                </a:solidFill>
              </a:rPr>
              <a:t>i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  <a:r>
              <a:rPr lang="en-US" altLang="en-US">
                <a:solidFill>
                  <a:srgbClr val="FF0000"/>
                </a:solidFill>
              </a:rPr>
              <a:t>, …, </a:t>
            </a:r>
            <a:r>
              <a:rPr lang="en-US" altLang="en-US" i="1">
                <a:solidFill>
                  <a:srgbClr val="FF0000"/>
                </a:solidFill>
              </a:rPr>
              <a:t>i</a:t>
            </a:r>
            <a:r>
              <a:rPr lang="en-US" altLang="en-US" i="1" baseline="-25000">
                <a:solidFill>
                  <a:srgbClr val="FF0000"/>
                </a:solidFill>
              </a:rPr>
              <a:t>m</a:t>
            </a:r>
            <a:r>
              <a:rPr lang="en-US" altLang="en-US">
                <a:solidFill>
                  <a:srgbClr val="FF0000"/>
                </a:solidFill>
              </a:rPr>
              <a:t>}</a:t>
            </a:r>
            <a:r>
              <a:rPr lang="en-US" altLang="en-US"/>
              <a:t>: a set of </a:t>
            </a:r>
            <a:r>
              <a:rPr lang="en-US" altLang="en-US" i="1"/>
              <a:t>items</a:t>
            </a:r>
            <a:r>
              <a:rPr lang="en-US" altLang="en-US"/>
              <a:t>.</a:t>
            </a:r>
          </a:p>
          <a:p>
            <a:r>
              <a:rPr lang="en-US" altLang="en-US">
                <a:solidFill>
                  <a:srgbClr val="FF0000"/>
                </a:solidFill>
              </a:rPr>
              <a:t>Transaction</a:t>
            </a:r>
            <a:r>
              <a:rPr lang="en-US" altLang="en-US"/>
              <a:t> </a:t>
            </a:r>
            <a:r>
              <a:rPr lang="en-US" altLang="en-US" i="1">
                <a:solidFill>
                  <a:srgbClr val="FF0000"/>
                </a:solidFill>
              </a:rPr>
              <a:t>t</a:t>
            </a:r>
            <a:r>
              <a:rPr lang="en-US" altLang="en-US"/>
              <a:t> : </a:t>
            </a:r>
          </a:p>
          <a:p>
            <a:pPr marL="742950" lvl="1" indent="-285750"/>
            <a:r>
              <a:rPr lang="en-US" altLang="en-US" sz="3000" i="1"/>
              <a:t>t</a:t>
            </a:r>
            <a:r>
              <a:rPr lang="en-US" altLang="en-US" sz="3000"/>
              <a:t> a set of items, and </a:t>
            </a:r>
            <a:r>
              <a:rPr lang="en-US" altLang="en-US" sz="3000" i="1"/>
              <a:t>t</a:t>
            </a:r>
            <a:r>
              <a:rPr lang="en-US" altLang="en-US" sz="3000"/>
              <a:t> </a:t>
            </a:r>
            <a:r>
              <a:rPr lang="en-US" altLang="en-US" sz="3000">
                <a:sym typeface="Symbol" pitchFamily="18" charset="2"/>
              </a:rPr>
              <a:t></a:t>
            </a:r>
            <a:r>
              <a:rPr lang="en-US" altLang="en-US" sz="3000"/>
              <a:t> </a:t>
            </a:r>
            <a:r>
              <a:rPr lang="en-US" altLang="en-US" sz="3000" i="1"/>
              <a:t>I</a:t>
            </a:r>
            <a:r>
              <a:rPr lang="en-US" altLang="en-US" sz="3000"/>
              <a:t>.</a:t>
            </a:r>
          </a:p>
          <a:p>
            <a:r>
              <a:rPr lang="en-US" altLang="en-US">
                <a:solidFill>
                  <a:srgbClr val="FF0000"/>
                </a:solidFill>
              </a:rPr>
              <a:t>Transaction Database </a:t>
            </a:r>
            <a:r>
              <a:rPr lang="en-US" altLang="en-US" i="1">
                <a:solidFill>
                  <a:srgbClr val="FF0000"/>
                </a:solidFill>
              </a:rPr>
              <a:t>T</a:t>
            </a:r>
            <a:r>
              <a:rPr lang="en-US" altLang="en-US">
                <a:solidFill>
                  <a:srgbClr val="FF0000"/>
                </a:solidFill>
              </a:rPr>
              <a:t>:</a:t>
            </a:r>
            <a:r>
              <a:rPr lang="en-US" altLang="en-US"/>
              <a:t> a set of transactions </a:t>
            </a:r>
            <a:r>
              <a:rPr lang="en-US" altLang="en-US" i="1"/>
              <a:t>T</a:t>
            </a:r>
            <a:r>
              <a:rPr lang="en-US" altLang="en-US"/>
              <a:t> = {t</a:t>
            </a:r>
            <a:r>
              <a:rPr lang="en-US" altLang="en-US" baseline="-25000"/>
              <a:t>1</a:t>
            </a:r>
            <a:r>
              <a:rPr lang="en-US" altLang="en-US"/>
              <a:t>, t</a:t>
            </a:r>
            <a:r>
              <a:rPr lang="en-US" altLang="en-US" baseline="-25000"/>
              <a:t>2</a:t>
            </a:r>
            <a:r>
              <a:rPr lang="en-US" altLang="en-US"/>
              <a:t>, …, t</a:t>
            </a:r>
            <a:r>
              <a:rPr lang="en-US" altLang="en-US" baseline="-25000"/>
              <a:t>n</a:t>
            </a:r>
            <a:r>
              <a:rPr lang="en-US" altLang="en-US"/>
              <a:t>}.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7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00000"/>
                </a:solidFill>
                <a:ea typeface="DejaVu LGC Sans" charset="0"/>
                <a:cs typeface="DejaVu LGC Sans" charset="0"/>
              </a:rPr>
              <a:t>Example of Candidates Generation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38200" y="1447800"/>
            <a:ext cx="72390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{</a:t>
            </a:r>
            <a:r>
              <a:rPr lang="en-GB" sz="28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abd</a:t>
            </a: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, ace, </a:t>
            </a:r>
            <a:r>
              <a:rPr lang="en-GB" sz="28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bcd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}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Self-joining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</a:t>
            </a: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*L</a:t>
            </a:r>
            <a:r>
              <a:rPr lang="en-GB" sz="2800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abcd</a:t>
            </a:r>
            <a:r>
              <a:rPr lang="en-GB" sz="22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abd</a:t>
            </a:r>
            <a:endParaRPr lang="en-GB" sz="2200" b="1" i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acde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from </a:t>
            </a:r>
            <a:r>
              <a:rPr lang="en-GB" sz="22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and </a:t>
            </a:r>
            <a:r>
              <a:rPr lang="en-GB" sz="22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ace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Pruning:</a:t>
            </a: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acde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removed because </a:t>
            </a:r>
            <a:r>
              <a:rPr lang="en-GB" sz="22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ade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not in </a:t>
            </a:r>
            <a:r>
              <a:rPr lang="en-GB" sz="22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200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800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4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={</a:t>
            </a:r>
            <a:r>
              <a:rPr lang="en-GB" sz="28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abcd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}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6203950" y="2433639"/>
            <a:ext cx="2527300" cy="1068388"/>
            <a:chOff x="3908" y="1533"/>
            <a:chExt cx="1592" cy="673"/>
          </a:xfrm>
        </p:grpSpPr>
        <p:sp>
          <p:nvSpPr>
            <p:cNvPr id="24580" name="Text Box 4"/>
            <p:cNvSpPr txBox="1">
              <a:spLocks noChangeArrowheads="1"/>
            </p:cNvSpPr>
            <p:nvPr/>
          </p:nvSpPr>
          <p:spPr bwMode="auto">
            <a:xfrm>
              <a:off x="3908" y="1533"/>
              <a:ext cx="701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</a:t>
              </a: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d}</a:t>
              </a:r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4803" y="1533"/>
              <a:ext cx="697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</a:t>
              </a: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e}</a:t>
              </a:r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4368" y="1764"/>
              <a:ext cx="240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 flipH="1">
              <a:off x="4734" y="1764"/>
              <a:ext cx="259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4307" y="1974"/>
              <a:ext cx="851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a,c,d,e</a:t>
              </a: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</a:p>
          </p:txBody>
        </p:sp>
      </p:grpSp>
      <p:grpSp>
        <p:nvGrpSpPr>
          <p:cNvPr id="24585" name="Group 9"/>
          <p:cNvGrpSpPr>
            <a:grpSpLocks/>
          </p:cNvGrpSpPr>
          <p:nvPr/>
        </p:nvGrpSpPr>
        <p:grpSpPr bwMode="auto">
          <a:xfrm>
            <a:off x="6173788" y="3544888"/>
            <a:ext cx="2811462" cy="823912"/>
            <a:chOff x="3889" y="2233"/>
            <a:chExt cx="1771" cy="519"/>
          </a:xfrm>
        </p:grpSpPr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 flipH="1">
              <a:off x="4093" y="2233"/>
              <a:ext cx="368" cy="28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 flipH="1">
              <a:off x="4459" y="2236"/>
              <a:ext cx="129" cy="282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4840" y="2236"/>
              <a:ext cx="422" cy="28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3889" y="2521"/>
              <a:ext cx="428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acd</a:t>
              </a: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322" y="2521"/>
              <a:ext cx="402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ace</a:t>
              </a:r>
            </a:p>
          </p:txBody>
        </p: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4747" y="2521"/>
              <a:ext cx="51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ade</a:t>
              </a:r>
            </a:p>
          </p:txBody>
        </p:sp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5147" y="2518"/>
              <a:ext cx="51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cde</a:t>
              </a:r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4755" y="2236"/>
              <a:ext cx="105" cy="28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94" name="Group 18"/>
          <p:cNvGrpSpPr>
            <a:grpSpLocks/>
          </p:cNvGrpSpPr>
          <p:nvPr/>
        </p:nvGrpSpPr>
        <p:grpSpPr bwMode="auto">
          <a:xfrm>
            <a:off x="6389688" y="4251325"/>
            <a:ext cx="1597025" cy="373063"/>
            <a:chOff x="4025" y="2678"/>
            <a:chExt cx="1006" cy="235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4025" y="2682"/>
              <a:ext cx="20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Symbol" pitchFamily="16" charset="2"/>
                  <a:ea typeface="DejaVu LGC Sans" charset="0"/>
                  <a:cs typeface="DejaVu LGC Sans" charset="0"/>
                </a:rPr>
                <a:t>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408" y="2682"/>
              <a:ext cx="20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Symbol" pitchFamily="16" charset="2"/>
                  <a:ea typeface="DejaVu LGC Sans" charset="0"/>
                  <a:cs typeface="DejaVu LGC Sans" charset="0"/>
                </a:rPr>
                <a:t></a:t>
              </a:r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4809" y="2678"/>
              <a:ext cx="222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X</a:t>
              </a:r>
            </a:p>
          </p:txBody>
        </p:sp>
      </p:grp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6248401" y="312420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8686800" cy="4524375"/>
          </a:xfrm>
        </p:spPr>
        <p:txBody>
          <a:bodyPr/>
          <a:lstStyle/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000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dirty="0">
                <a:ea typeface="DejaVu LGC Sans" charset="0"/>
                <a:cs typeface="DejaVu LGC Sans" charset="0"/>
              </a:rPr>
              <a:t>: Candidate </a:t>
            </a:r>
            <a:r>
              <a:rPr lang="en-GB" sz="2000" dirty="0" err="1" smtClean="0">
                <a:ea typeface="DejaVu LGC Sans" charset="0"/>
                <a:cs typeface="DejaVu LGC Sans" charset="0"/>
              </a:rPr>
              <a:t>itemsets</a:t>
            </a:r>
            <a:r>
              <a:rPr lang="en-GB" sz="2000" dirty="0" smtClean="0">
                <a:ea typeface="DejaVu LGC Sans" charset="0"/>
                <a:cs typeface="DejaVu LGC Sans" charset="0"/>
              </a:rPr>
              <a:t> </a:t>
            </a:r>
            <a:r>
              <a:rPr lang="en-GB" sz="2000" dirty="0">
                <a:ea typeface="DejaVu LGC Sans" charset="0"/>
                <a:cs typeface="DejaVu LGC Sans" charset="0"/>
              </a:rPr>
              <a:t>of size k</a:t>
            </a: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dirty="0">
                <a:ea typeface="DejaVu LGC Sans" charset="0"/>
                <a:cs typeface="DejaVu LGC Sans" charset="0"/>
              </a:rPr>
              <a:t>: frequent </a:t>
            </a:r>
            <a:r>
              <a:rPr lang="en-GB" sz="2000" dirty="0" err="1" smtClean="0">
                <a:ea typeface="DejaVu LGC Sans" charset="0"/>
                <a:cs typeface="DejaVu LGC Sans" charset="0"/>
              </a:rPr>
              <a:t>itemsets</a:t>
            </a:r>
            <a:r>
              <a:rPr lang="en-GB" sz="2000" dirty="0" smtClean="0">
                <a:ea typeface="DejaVu LGC Sans" charset="0"/>
                <a:cs typeface="DejaVu LGC Sans" charset="0"/>
              </a:rPr>
              <a:t> </a:t>
            </a:r>
            <a:r>
              <a:rPr lang="en-GB" sz="2000" dirty="0">
                <a:ea typeface="DejaVu LGC Sans" charset="0"/>
                <a:cs typeface="DejaVu LGC Sans" charset="0"/>
              </a:rPr>
              <a:t>of size k</a:t>
            </a:r>
          </a:p>
          <a:p>
            <a:pPr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400" dirty="0"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dirty="0">
                <a:ea typeface="DejaVu LGC Sans" charset="0"/>
                <a:cs typeface="DejaVu LGC Sans" charset="0"/>
              </a:rPr>
              <a:t>= {frequent items};</a:t>
            </a:r>
          </a:p>
          <a:p>
            <a:pPr marL="228600" indent="-228600">
              <a:lnSpc>
                <a:spcPct val="90000"/>
              </a:lnSpc>
              <a:buClr>
                <a:srgbClr val="F83F24"/>
              </a:buCl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solidFill>
                  <a:schemeClr val="tx1"/>
                </a:solidFill>
                <a:ea typeface="DejaVu LGC Sans" charset="0"/>
                <a:cs typeface="DejaVu LGC Sans" charset="0"/>
              </a:rPr>
              <a:t>for</a:t>
            </a:r>
            <a:r>
              <a:rPr lang="en-GB" b="1" dirty="0">
                <a:ea typeface="DejaVu LGC Sans" charset="0"/>
                <a:cs typeface="DejaVu LGC Sans" charset="0"/>
              </a:rPr>
              <a:t> </a:t>
            </a:r>
            <a:r>
              <a:rPr lang="en-GB" dirty="0">
                <a:ea typeface="DejaVu LGC Sans" charset="0"/>
                <a:cs typeface="DejaVu LGC Sans" charset="0"/>
              </a:rPr>
              <a:t>(</a:t>
            </a:r>
            <a:r>
              <a:rPr lang="en-GB" i="1" dirty="0">
                <a:ea typeface="DejaVu LGC Sans" charset="0"/>
                <a:cs typeface="DejaVu LGC Sans" charset="0"/>
              </a:rPr>
              <a:t>k</a:t>
            </a:r>
            <a:r>
              <a:rPr lang="en-GB" dirty="0">
                <a:ea typeface="DejaVu LGC Sans" charset="0"/>
                <a:cs typeface="DejaVu LGC Sans" charset="0"/>
              </a:rPr>
              <a:t> = 1; </a:t>
            </a:r>
            <a:r>
              <a:rPr lang="en-GB" i="1" dirty="0" err="1">
                <a:ea typeface="DejaVu LGC Sans" charset="0"/>
                <a:cs typeface="DejaVu LGC Sans" charset="0"/>
              </a:rPr>
              <a:t>L</a:t>
            </a:r>
            <a:r>
              <a:rPr lang="en-GB" i="1" baseline="-25000" dirty="0" err="1">
                <a:ea typeface="DejaVu LGC Sans" charset="0"/>
                <a:cs typeface="DejaVu LGC Sans" charset="0"/>
              </a:rPr>
              <a:t>k</a:t>
            </a:r>
            <a:r>
              <a:rPr lang="en-GB" dirty="0">
                <a:ea typeface="DejaVu LGC Sans" charset="0"/>
                <a:cs typeface="DejaVu LGC Sans" charset="0"/>
              </a:rPr>
              <a:t> !=</a:t>
            </a:r>
            <a:r>
              <a:rPr lang="en-GB" dirty="0">
                <a:latin typeface="Symbol" pitchFamily="16" charset="2"/>
                <a:ea typeface="DejaVu LGC Sans" charset="0"/>
                <a:cs typeface="DejaVu LGC Sans" charset="0"/>
              </a:rPr>
              <a:t></a:t>
            </a:r>
            <a:r>
              <a:rPr lang="en-GB" dirty="0">
                <a:ea typeface="DejaVu LGC Sans" charset="0"/>
                <a:cs typeface="DejaVu LGC Sans" charset="0"/>
              </a:rPr>
              <a:t>; </a:t>
            </a:r>
            <a:r>
              <a:rPr lang="en-GB" i="1" dirty="0">
                <a:ea typeface="DejaVu LGC Sans" charset="0"/>
                <a:cs typeface="DejaVu LGC Sans" charset="0"/>
              </a:rPr>
              <a:t>k</a:t>
            </a:r>
            <a:r>
              <a:rPr lang="en-GB" dirty="0">
                <a:ea typeface="DejaVu LGC Sans" charset="0"/>
                <a:cs typeface="DejaVu LGC Sans" charset="0"/>
              </a:rPr>
              <a:t>++) </a:t>
            </a:r>
            <a:endParaRPr lang="en-GB" b="1" dirty="0" smtClean="0">
              <a:solidFill>
                <a:srgbClr val="F83F24"/>
              </a:solidFill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DejaVu LGC Sans" charset="0"/>
                <a:cs typeface="DejaVu LGC Sans" charset="0"/>
              </a:rPr>
              <a:t>   </a:t>
            </a:r>
            <a:r>
              <a:rPr lang="en-GB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i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dirty="0" smtClean="0">
                <a:ea typeface="DejaVu LGC Sans" charset="0"/>
                <a:cs typeface="DejaVu LGC Sans" charset="0"/>
              </a:rPr>
              <a:t> </a:t>
            </a:r>
            <a:r>
              <a:rPr lang="en-GB" dirty="0">
                <a:ea typeface="DejaVu LGC Sans" charset="0"/>
                <a:cs typeface="DejaVu LGC Sans" charset="0"/>
              </a:rPr>
              <a:t>= </a:t>
            </a:r>
            <a:r>
              <a:rPr lang="en-GB" dirty="0" err="1">
                <a:ea typeface="DejaVu LGC Sans" charset="0"/>
                <a:cs typeface="DejaVu LGC Sans" charset="0"/>
              </a:rPr>
              <a:t>GenerateCandidates</a:t>
            </a:r>
            <a:r>
              <a:rPr lang="en-GB" dirty="0">
                <a:ea typeface="DejaVu LGC Sans" charset="0"/>
                <a:cs typeface="DejaVu LGC Sans" charset="0"/>
              </a:rPr>
              <a:t>(</a:t>
            </a:r>
            <a:r>
              <a:rPr lang="en-GB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dirty="0">
                <a:ea typeface="DejaVu LGC Sans" charset="0"/>
                <a:cs typeface="DejaVu LGC Sans" charset="0"/>
              </a:rPr>
              <a:t>)‏</a:t>
            </a: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solidFill>
                  <a:srgbClr val="F83F24"/>
                </a:solidFill>
                <a:ea typeface="DejaVu LGC Sans" charset="0"/>
                <a:cs typeface="DejaVu LGC Sans" charset="0"/>
              </a:rPr>
              <a:t>	</a:t>
            </a:r>
            <a:r>
              <a:rPr lang="en-GB" b="1" dirty="0" smtClean="0">
                <a:solidFill>
                  <a:schemeClr val="tx1"/>
                </a:solidFill>
                <a:ea typeface="DejaVu LGC Sans" charset="0"/>
                <a:cs typeface="DejaVu LGC Sans" charset="0"/>
              </a:rPr>
              <a:t>for </a:t>
            </a:r>
            <a:r>
              <a:rPr lang="en-GB" dirty="0" smtClean="0">
                <a:solidFill>
                  <a:schemeClr val="tx1"/>
                </a:solidFill>
                <a:ea typeface="DejaVu LGC Sans" charset="0"/>
                <a:cs typeface="DejaVu LGC Sans" charset="0"/>
              </a:rPr>
              <a:t>each</a:t>
            </a:r>
            <a:r>
              <a:rPr lang="en-GB" dirty="0">
                <a:solidFill>
                  <a:schemeClr val="tx1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dirty="0">
                <a:ea typeface="DejaVu LGC Sans" charset="0"/>
                <a:cs typeface="DejaVu LGC Sans" charset="0"/>
              </a:rPr>
              <a:t>transaction </a:t>
            </a:r>
            <a:r>
              <a:rPr lang="en-GB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r>
              <a:rPr lang="en-GB" dirty="0">
                <a:ea typeface="DejaVu LGC Sans" charset="0"/>
                <a:cs typeface="DejaVu LGC Sans" charset="0"/>
              </a:rPr>
              <a:t> in database </a:t>
            </a:r>
            <a:r>
              <a:rPr lang="en-GB" dirty="0" smtClean="0">
                <a:ea typeface="DejaVu LGC Sans" charset="0"/>
                <a:cs typeface="DejaVu LGC Sans" charset="0"/>
              </a:rPr>
              <a:t>do </a:t>
            </a: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ea typeface="DejaVu LGC Sans" charset="0"/>
                <a:cs typeface="DejaVu LGC Sans" charset="0"/>
              </a:rPr>
              <a:t>	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	</a:t>
            </a:r>
            <a:r>
              <a:rPr lang="en-GB" sz="2400" dirty="0" smtClean="0">
                <a:ea typeface="DejaVu LGC Sans" charset="0"/>
                <a:cs typeface="DejaVu LGC Sans" charset="0"/>
              </a:rPr>
              <a:t>increment count </a:t>
            </a:r>
            <a:r>
              <a:rPr lang="en-GB" sz="2400" dirty="0">
                <a:ea typeface="DejaVu LGC Sans" charset="0"/>
                <a:cs typeface="DejaVu LGC Sans" charset="0"/>
              </a:rPr>
              <a:t>of </a:t>
            </a:r>
            <a:r>
              <a:rPr lang="en-GB" sz="2400" dirty="0" smtClean="0">
                <a:ea typeface="DejaVu LGC Sans" charset="0"/>
                <a:cs typeface="DejaVu LGC Sans" charset="0"/>
              </a:rPr>
              <a:t>candidates in </a:t>
            </a:r>
            <a:r>
              <a:rPr lang="en-GB" sz="24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400" dirty="0">
                <a:ea typeface="DejaVu LGC Sans" charset="0"/>
                <a:cs typeface="DejaVu LGC Sans" charset="0"/>
              </a:rPr>
              <a:t> </a:t>
            </a:r>
            <a:r>
              <a:rPr lang="en-GB" sz="2400" dirty="0" smtClean="0">
                <a:ea typeface="DejaVu LGC Sans" charset="0"/>
                <a:cs typeface="DejaVu LGC Sans" charset="0"/>
              </a:rPr>
              <a:t>that </a:t>
            </a:r>
            <a:r>
              <a:rPr lang="en-GB" sz="2400" dirty="0">
                <a:ea typeface="DejaVu LGC Sans" charset="0"/>
                <a:cs typeface="DejaVu LGC Sans" charset="0"/>
              </a:rPr>
              <a:t>are contained in </a:t>
            </a:r>
            <a:r>
              <a:rPr lang="en-GB" sz="24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endParaRPr lang="en-GB" sz="2400" b="1" i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dirty="0" smtClean="0">
                <a:ea typeface="DejaVu LGC Sans" charset="0"/>
                <a:cs typeface="DejaVu LGC Sans" charset="0"/>
              </a:rPr>
              <a:t>	</a:t>
            </a:r>
            <a:r>
              <a:rPr lang="en-GB" b="1" dirty="0" err="1" smtClean="0">
                <a:ea typeface="DejaVu LGC Sans" charset="0"/>
                <a:cs typeface="DejaVu LGC Sans" charset="0"/>
              </a:rPr>
              <a:t>endfor</a:t>
            </a:r>
            <a:endParaRPr lang="en-GB" b="1" dirty="0" smtClean="0"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i="1" dirty="0">
                <a:ea typeface="DejaVu LGC Sans" charset="0"/>
                <a:cs typeface="DejaVu LGC Sans" charset="0"/>
              </a:rPr>
              <a:t>	</a:t>
            </a:r>
            <a:r>
              <a:rPr lang="en-GB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b="1" i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dirty="0" smtClean="0">
                <a:ea typeface="DejaVu LGC Sans" charset="0"/>
                <a:cs typeface="DejaVu LGC Sans" charset="0"/>
              </a:rPr>
              <a:t> </a:t>
            </a:r>
            <a:r>
              <a:rPr lang="en-GB" dirty="0">
                <a:ea typeface="DejaVu LGC Sans" charset="0"/>
                <a:cs typeface="DejaVu LGC Sans" charset="0"/>
              </a:rPr>
              <a:t>= candidates in </a:t>
            </a:r>
            <a:r>
              <a:rPr lang="en-GB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dirty="0">
                <a:ea typeface="DejaVu LGC Sans" charset="0"/>
                <a:cs typeface="DejaVu LGC Sans" charset="0"/>
              </a:rPr>
              <a:t> with </a:t>
            </a:r>
            <a:r>
              <a:rPr lang="en-GB" dirty="0" smtClean="0">
                <a:ea typeface="DejaVu LGC Sans" charset="0"/>
                <a:cs typeface="DejaVu LGC Sans" charset="0"/>
              </a:rPr>
              <a:t>support ≥</a:t>
            </a:r>
            <a:r>
              <a:rPr lang="en-GB" b="1" i="1" dirty="0" err="1" smtClean="0">
                <a:ea typeface="DejaVu LGC Sans" charset="0"/>
                <a:cs typeface="DejaVu LGC Sans" charset="0"/>
              </a:rPr>
              <a:t>min_sup</a:t>
            </a:r>
            <a:r>
              <a:rPr lang="en-GB" b="1" i="1" dirty="0" smtClean="0">
                <a:ea typeface="DejaVu LGC Sans" charset="0"/>
                <a:cs typeface="DejaVu LGC Sans" charset="0"/>
              </a:rPr>
              <a:t> </a:t>
            </a: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err="1">
                <a:ea typeface="DejaVu LGC Sans" charset="0"/>
                <a:cs typeface="DejaVu LGC Sans" charset="0"/>
              </a:rPr>
              <a:t>e</a:t>
            </a:r>
            <a:r>
              <a:rPr lang="en-GB" b="1" dirty="0" err="1" smtClean="0">
                <a:ea typeface="DejaVu LGC Sans" charset="0"/>
                <a:cs typeface="DejaVu LGC Sans" charset="0"/>
              </a:rPr>
              <a:t>ndfor</a:t>
            </a:r>
            <a:endParaRPr lang="en-GB" b="1" dirty="0" smtClean="0"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solidFill>
                  <a:schemeClr val="tx1"/>
                </a:solidFill>
                <a:ea typeface="DejaVu LGC Sans" charset="0"/>
                <a:cs typeface="DejaVu LGC Sans" charset="0"/>
              </a:rPr>
              <a:t>return</a:t>
            </a:r>
            <a:r>
              <a:rPr lang="en-GB" dirty="0" smtClean="0">
                <a:ea typeface="DejaVu LGC Sans" charset="0"/>
                <a:cs typeface="DejaVu LGC Sans" charset="0"/>
              </a:rPr>
              <a:t> </a:t>
            </a:r>
            <a:r>
              <a:rPr lang="en-GB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</a:t>
            </a:r>
            <a:r>
              <a:rPr lang="en-GB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;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3200400"/>
            <a:ext cx="5257800" cy="533400"/>
          </a:xfrm>
          <a:prstGeom prst="roundRect">
            <a:avLst/>
          </a:prstGeom>
          <a:solidFill>
            <a:srgbClr val="00B8FF">
              <a:alpha val="22000"/>
            </a:srgb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2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066800" y="4114800"/>
            <a:ext cx="7696200" cy="533400"/>
          </a:xfrm>
          <a:prstGeom prst="roundRect">
            <a:avLst/>
          </a:prstGeom>
          <a:solidFill>
            <a:srgbClr val="00B8FF">
              <a:alpha val="22000"/>
            </a:srgb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2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84282"/>
            <a:ext cx="8189119" cy="357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681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228600" y="334963"/>
            <a:ext cx="89154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LGC Sans" charset="0"/>
                <a:cs typeface="DejaVu LGC Sans" charset="0"/>
              </a:rPr>
              <a:t>How to Count Supports of Candidates?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80772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1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Naive algorithm?</a:t>
            </a:r>
          </a:p>
          <a:p>
            <a:pPr marL="341313" indent="-341313">
              <a:lnSpc>
                <a:spcPct val="11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84163" indent="-284163">
              <a:lnSpc>
                <a:spcPct val="11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84163" indent="-284163">
              <a:lnSpc>
                <a:spcPct val="11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Method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</a:t>
            </a:r>
          </a:p>
          <a:p>
            <a:pPr marL="741363" lvl="1" indent="-284163">
              <a:lnSpc>
                <a:spcPct val="11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Candidate </a:t>
            </a:r>
            <a:r>
              <a:rPr lang="en-GB" sz="2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stored in a </a:t>
            </a:r>
            <a:r>
              <a:rPr lang="en-GB" sz="2000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hash-tree</a:t>
            </a:r>
          </a:p>
          <a:p>
            <a:pPr marL="741363" lvl="1" indent="-284163">
              <a:lnSpc>
                <a:spcPct val="110000"/>
              </a:lnSpc>
              <a:spcBef>
                <a:spcPts val="500"/>
              </a:spcBef>
              <a:buClr>
                <a:srgbClr val="0000FF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Leaf </a:t>
            </a:r>
            <a:r>
              <a:rPr lang="en-GB" sz="2000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node 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of hash-tree contains a list of </a:t>
            </a:r>
            <a:r>
              <a:rPr lang="en-GB" sz="2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and counts</a:t>
            </a:r>
          </a:p>
          <a:p>
            <a:pPr marL="741363" lvl="1" indent="-284163">
              <a:lnSpc>
                <a:spcPct val="110000"/>
              </a:lnSpc>
              <a:spcBef>
                <a:spcPts val="500"/>
              </a:spcBef>
              <a:buClr>
                <a:srgbClr val="0000FF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Interior </a:t>
            </a:r>
            <a:r>
              <a:rPr lang="en-GB" sz="2000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node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contains a hash table</a:t>
            </a:r>
          </a:p>
          <a:p>
            <a:pPr marL="741363" lvl="1" indent="-284163">
              <a:lnSpc>
                <a:spcPct val="110000"/>
              </a:lnSpc>
              <a:spcBef>
                <a:spcPts val="500"/>
              </a:spcBef>
              <a:buClr>
                <a:srgbClr val="0000FF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Subset function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finds all the candidates contained in a transaction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609600" y="457200"/>
            <a:ext cx="72390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ea typeface="DejaVu LGC Sans" charset="0"/>
                <a:cs typeface="DejaVu LGC Sans" charset="0"/>
              </a:rPr>
              <a:t>Example of the hash-tree for C</a:t>
            </a:r>
            <a:r>
              <a:rPr lang="en-GB" sz="3200" baseline="-25000">
                <a:solidFill>
                  <a:srgbClr val="000000"/>
                </a:solidFill>
                <a:ea typeface="DejaVu LGC Sans" charset="0"/>
                <a:cs typeface="DejaVu LGC Sans" charset="0"/>
              </a:rPr>
              <a:t>3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27063" y="1708150"/>
            <a:ext cx="28797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function: mod 3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1371600" y="25146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H="1">
            <a:off x="1065213" y="2514600"/>
            <a:ext cx="3079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1371600" y="2514600"/>
            <a:ext cx="3048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7654" name="Group 6"/>
          <p:cNvGrpSpPr>
            <a:grpSpLocks/>
          </p:cNvGrpSpPr>
          <p:nvPr/>
        </p:nvGrpSpPr>
        <p:grpSpPr bwMode="auto">
          <a:xfrm>
            <a:off x="1219200" y="2133600"/>
            <a:ext cx="357188" cy="366713"/>
            <a:chOff x="768" y="1344"/>
            <a:chExt cx="225" cy="231"/>
          </a:xfrm>
        </p:grpSpPr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768" y="1344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768" y="1344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657225" y="2851150"/>
            <a:ext cx="627063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1,4,..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154113" y="2849563"/>
            <a:ext cx="623887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2,5,..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1649413" y="2849563"/>
            <a:ext cx="6223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3,6,..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5181600" y="2563813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4265613" y="2563813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5181600" y="2563813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7663" name="Group 15"/>
          <p:cNvGrpSpPr>
            <a:grpSpLocks/>
          </p:cNvGrpSpPr>
          <p:nvPr/>
        </p:nvGrpSpPr>
        <p:grpSpPr bwMode="auto">
          <a:xfrm>
            <a:off x="5029200" y="2182813"/>
            <a:ext cx="357188" cy="366712"/>
            <a:chOff x="3168" y="1375"/>
            <a:chExt cx="225" cy="231"/>
          </a:xfrm>
        </p:grpSpPr>
        <p:sp>
          <p:nvSpPr>
            <p:cNvPr id="27664" name="Oval 16"/>
            <p:cNvSpPr>
              <a:spLocks noChangeArrowheads="1"/>
            </p:cNvSpPr>
            <p:nvPr/>
          </p:nvSpPr>
          <p:spPr bwMode="auto">
            <a:xfrm>
              <a:off x="3168" y="137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3168" y="1375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5638800" y="2428875"/>
            <a:ext cx="381000" cy="1588"/>
          </a:xfrm>
          <a:prstGeom prst="line">
            <a:avLst/>
          </a:prstGeom>
          <a:noFill/>
          <a:ln w="9360">
            <a:solidFill>
              <a:srgbClr val="15CB2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5934075" y="2244725"/>
            <a:ext cx="22225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1</a:t>
            </a:r>
            <a:r>
              <a:rPr lang="en-GB" b="1" baseline="3000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st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grpSp>
        <p:nvGrpSpPr>
          <p:cNvPr id="27668" name="Group 20"/>
          <p:cNvGrpSpPr>
            <a:grpSpLocks/>
          </p:cNvGrpSpPr>
          <p:nvPr/>
        </p:nvGrpSpPr>
        <p:grpSpPr bwMode="auto">
          <a:xfrm>
            <a:off x="4087813" y="2944813"/>
            <a:ext cx="357187" cy="366712"/>
            <a:chOff x="2575" y="1855"/>
            <a:chExt cx="225" cy="231"/>
          </a:xfrm>
        </p:grpSpPr>
        <p:sp>
          <p:nvSpPr>
            <p:cNvPr id="27669" name="Oval 21"/>
            <p:cNvSpPr>
              <a:spLocks noChangeArrowheads="1"/>
            </p:cNvSpPr>
            <p:nvPr/>
          </p:nvSpPr>
          <p:spPr bwMode="auto">
            <a:xfrm>
              <a:off x="2575" y="185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Text Box 22"/>
            <p:cNvSpPr txBox="1">
              <a:spLocks noChangeArrowheads="1"/>
            </p:cNvSpPr>
            <p:nvPr/>
          </p:nvSpPr>
          <p:spPr bwMode="auto">
            <a:xfrm>
              <a:off x="2575" y="1855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grpSp>
        <p:nvGrpSpPr>
          <p:cNvPr id="27671" name="Group 23"/>
          <p:cNvGrpSpPr>
            <a:grpSpLocks/>
          </p:cNvGrpSpPr>
          <p:nvPr/>
        </p:nvGrpSpPr>
        <p:grpSpPr bwMode="auto">
          <a:xfrm>
            <a:off x="5976938" y="2944813"/>
            <a:ext cx="357187" cy="366712"/>
            <a:chOff x="3765" y="1855"/>
            <a:chExt cx="225" cy="231"/>
          </a:xfrm>
        </p:grpSpPr>
        <p:sp>
          <p:nvSpPr>
            <p:cNvPr id="27672" name="Oval 24"/>
            <p:cNvSpPr>
              <a:spLocks noChangeArrowheads="1"/>
            </p:cNvSpPr>
            <p:nvPr/>
          </p:nvSpPr>
          <p:spPr bwMode="auto">
            <a:xfrm>
              <a:off x="3765" y="185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Text Box 25"/>
            <p:cNvSpPr txBox="1">
              <a:spLocks noChangeArrowheads="1"/>
            </p:cNvSpPr>
            <p:nvPr/>
          </p:nvSpPr>
          <p:spPr bwMode="auto">
            <a:xfrm>
              <a:off x="3765" y="1855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4927600" y="2930525"/>
            <a:ext cx="650875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234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567</a:t>
            </a:r>
          </a:p>
        </p:txBody>
      </p:sp>
      <p:grpSp>
        <p:nvGrpSpPr>
          <p:cNvPr id="27675" name="Group 27"/>
          <p:cNvGrpSpPr>
            <a:grpSpLocks/>
          </p:cNvGrpSpPr>
          <p:nvPr/>
        </p:nvGrpSpPr>
        <p:grpSpPr bwMode="auto">
          <a:xfrm>
            <a:off x="4087813" y="3783013"/>
            <a:ext cx="357187" cy="366712"/>
            <a:chOff x="2575" y="2383"/>
            <a:chExt cx="225" cy="231"/>
          </a:xfrm>
        </p:grpSpPr>
        <p:sp>
          <p:nvSpPr>
            <p:cNvPr id="27676" name="Oval 28"/>
            <p:cNvSpPr>
              <a:spLocks noChangeArrowheads="1"/>
            </p:cNvSpPr>
            <p:nvPr/>
          </p:nvSpPr>
          <p:spPr bwMode="auto">
            <a:xfrm>
              <a:off x="2575" y="2383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Text Box 29"/>
            <p:cNvSpPr txBox="1">
              <a:spLocks noChangeArrowheads="1"/>
            </p:cNvSpPr>
            <p:nvPr/>
          </p:nvSpPr>
          <p:spPr bwMode="auto">
            <a:xfrm>
              <a:off x="2575" y="2383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3063875" y="3721100"/>
            <a:ext cx="649288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145</a:t>
            </a:r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4267200" y="414972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 flipH="1">
            <a:off x="3351213" y="4149725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>
            <a:off x="4267200" y="4149725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3062288" y="4530725"/>
            <a:ext cx="650875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124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457</a:t>
            </a: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3941763" y="4530725"/>
            <a:ext cx="650875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125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458</a:t>
            </a: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4916488" y="4530725"/>
            <a:ext cx="650875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159</a:t>
            </a:r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4267200" y="334327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 flipH="1">
            <a:off x="3351213" y="3343275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6156325" y="334327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 flipH="1">
            <a:off x="5567363" y="3343275"/>
            <a:ext cx="590550" cy="3778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>
            <a:off x="6156325" y="3343275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5064125" y="3724275"/>
            <a:ext cx="649288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345</a:t>
            </a: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5832475" y="3721100"/>
            <a:ext cx="649288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356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689</a:t>
            </a:r>
          </a:p>
        </p:txBody>
      </p:sp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6805613" y="3724275"/>
            <a:ext cx="650875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367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368</a:t>
            </a:r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>
            <a:off x="6434138" y="3114675"/>
            <a:ext cx="381000" cy="1588"/>
          </a:xfrm>
          <a:prstGeom prst="line">
            <a:avLst/>
          </a:prstGeom>
          <a:noFill/>
          <a:ln w="9360">
            <a:solidFill>
              <a:srgbClr val="15CB2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6729413" y="2930525"/>
            <a:ext cx="22717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2</a:t>
            </a:r>
            <a:r>
              <a:rPr lang="en-GB" b="1" baseline="3000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nd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885825" y="3965575"/>
            <a:ext cx="22415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3</a:t>
            </a:r>
            <a:r>
              <a:rPr lang="en-GB" b="1" baseline="3000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rd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sp>
        <p:nvSpPr>
          <p:cNvPr id="27696" name="Line 48"/>
          <p:cNvSpPr>
            <a:spLocks noChangeShapeType="1"/>
          </p:cNvSpPr>
          <p:nvPr/>
        </p:nvSpPr>
        <p:spPr bwMode="auto">
          <a:xfrm>
            <a:off x="5181600" y="1949450"/>
            <a:ext cx="1588" cy="2428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609600" y="457200"/>
            <a:ext cx="72390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ea typeface="DejaVu LGC Sans" charset="0"/>
                <a:cs typeface="DejaVu LGC Sans" charset="0"/>
              </a:rPr>
              <a:t>Example of the hash-tree for C</a:t>
            </a:r>
            <a:r>
              <a:rPr lang="en-GB" sz="3200" baseline="-25000">
                <a:solidFill>
                  <a:srgbClr val="000000"/>
                </a:solidFill>
                <a:ea typeface="DejaVu LGC Sans" charset="0"/>
                <a:cs typeface="DejaVu LGC Sans" charset="0"/>
              </a:rPr>
              <a:t>3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27063" y="1708150"/>
            <a:ext cx="28797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function: mod 3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371600" y="25146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H="1">
            <a:off x="1065213" y="2514600"/>
            <a:ext cx="3079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1371600" y="2514600"/>
            <a:ext cx="3048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1219200" y="2133600"/>
            <a:ext cx="357188" cy="366713"/>
            <a:chOff x="768" y="1344"/>
            <a:chExt cx="225" cy="231"/>
          </a:xfrm>
        </p:grpSpPr>
        <p:sp>
          <p:nvSpPr>
            <p:cNvPr id="28679" name="Oval 7"/>
            <p:cNvSpPr>
              <a:spLocks noChangeArrowheads="1"/>
            </p:cNvSpPr>
            <p:nvPr/>
          </p:nvSpPr>
          <p:spPr bwMode="auto">
            <a:xfrm>
              <a:off x="768" y="1344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768" y="1344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57225" y="2851150"/>
            <a:ext cx="627063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1,4,..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154113" y="2849563"/>
            <a:ext cx="623887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2,5,..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649413" y="2849563"/>
            <a:ext cx="6223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3,6,..</a:t>
            </a: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5181600" y="2563813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>
            <a:off x="4265613" y="2563813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5181600" y="2563813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8687" name="Group 15"/>
          <p:cNvGrpSpPr>
            <a:grpSpLocks/>
          </p:cNvGrpSpPr>
          <p:nvPr/>
        </p:nvGrpSpPr>
        <p:grpSpPr bwMode="auto">
          <a:xfrm>
            <a:off x="5029200" y="2182813"/>
            <a:ext cx="357188" cy="366712"/>
            <a:chOff x="3168" y="1375"/>
            <a:chExt cx="225" cy="231"/>
          </a:xfrm>
        </p:grpSpPr>
        <p:sp>
          <p:nvSpPr>
            <p:cNvPr id="28688" name="Oval 16"/>
            <p:cNvSpPr>
              <a:spLocks noChangeArrowheads="1"/>
            </p:cNvSpPr>
            <p:nvPr/>
          </p:nvSpPr>
          <p:spPr bwMode="auto">
            <a:xfrm>
              <a:off x="3168" y="137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3168" y="1375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5638800" y="2428875"/>
            <a:ext cx="381000" cy="1588"/>
          </a:xfrm>
          <a:prstGeom prst="line">
            <a:avLst/>
          </a:prstGeom>
          <a:noFill/>
          <a:ln w="9360">
            <a:solidFill>
              <a:srgbClr val="15CB2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5934075" y="2244725"/>
            <a:ext cx="22225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1</a:t>
            </a:r>
            <a:r>
              <a:rPr lang="en-GB" b="1" baseline="3000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st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4087813" y="2944813"/>
            <a:ext cx="357187" cy="366712"/>
            <a:chOff x="2575" y="1855"/>
            <a:chExt cx="225" cy="231"/>
          </a:xfrm>
        </p:grpSpPr>
        <p:sp>
          <p:nvSpPr>
            <p:cNvPr id="28693" name="Oval 21"/>
            <p:cNvSpPr>
              <a:spLocks noChangeArrowheads="1"/>
            </p:cNvSpPr>
            <p:nvPr/>
          </p:nvSpPr>
          <p:spPr bwMode="auto">
            <a:xfrm>
              <a:off x="2575" y="185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Text Box 22"/>
            <p:cNvSpPr txBox="1">
              <a:spLocks noChangeArrowheads="1"/>
            </p:cNvSpPr>
            <p:nvPr/>
          </p:nvSpPr>
          <p:spPr bwMode="auto">
            <a:xfrm>
              <a:off x="2575" y="1855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5976938" y="2944813"/>
            <a:ext cx="357187" cy="366712"/>
            <a:chOff x="3765" y="1855"/>
            <a:chExt cx="225" cy="231"/>
          </a:xfrm>
        </p:grpSpPr>
        <p:sp>
          <p:nvSpPr>
            <p:cNvPr id="28696" name="Oval 24"/>
            <p:cNvSpPr>
              <a:spLocks noChangeArrowheads="1"/>
            </p:cNvSpPr>
            <p:nvPr/>
          </p:nvSpPr>
          <p:spPr bwMode="auto">
            <a:xfrm>
              <a:off x="3765" y="185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Text Box 25"/>
            <p:cNvSpPr txBox="1">
              <a:spLocks noChangeArrowheads="1"/>
            </p:cNvSpPr>
            <p:nvPr/>
          </p:nvSpPr>
          <p:spPr bwMode="auto">
            <a:xfrm>
              <a:off x="3765" y="1855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4927600" y="2930525"/>
            <a:ext cx="650875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234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567</a:t>
            </a:r>
          </a:p>
        </p:txBody>
      </p:sp>
      <p:grpSp>
        <p:nvGrpSpPr>
          <p:cNvPr id="28699" name="Group 27"/>
          <p:cNvGrpSpPr>
            <a:grpSpLocks/>
          </p:cNvGrpSpPr>
          <p:nvPr/>
        </p:nvGrpSpPr>
        <p:grpSpPr bwMode="auto">
          <a:xfrm>
            <a:off x="4087813" y="3783013"/>
            <a:ext cx="357187" cy="366712"/>
            <a:chOff x="2575" y="2383"/>
            <a:chExt cx="225" cy="231"/>
          </a:xfrm>
        </p:grpSpPr>
        <p:sp>
          <p:nvSpPr>
            <p:cNvPr id="28700" name="Oval 28"/>
            <p:cNvSpPr>
              <a:spLocks noChangeArrowheads="1"/>
            </p:cNvSpPr>
            <p:nvPr/>
          </p:nvSpPr>
          <p:spPr bwMode="auto">
            <a:xfrm>
              <a:off x="2575" y="2383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Text Box 29"/>
            <p:cNvSpPr txBox="1">
              <a:spLocks noChangeArrowheads="1"/>
            </p:cNvSpPr>
            <p:nvPr/>
          </p:nvSpPr>
          <p:spPr bwMode="auto">
            <a:xfrm>
              <a:off x="2575" y="2383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3063875" y="3721100"/>
            <a:ext cx="649288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145</a:t>
            </a:r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>
            <a:off x="4267200" y="414972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3351213" y="4149725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>
            <a:off x="4267200" y="4149725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3062288" y="4530725"/>
            <a:ext cx="650875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124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457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3941763" y="4530725"/>
            <a:ext cx="650875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125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458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916488" y="4530725"/>
            <a:ext cx="650875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159</a:t>
            </a:r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4267200" y="334327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 flipH="1">
            <a:off x="3351213" y="3343275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6156325" y="334327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 flipH="1">
            <a:off x="5567363" y="3343275"/>
            <a:ext cx="590550" cy="3778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6156325" y="3343275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064125" y="3724275"/>
            <a:ext cx="649288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345</a:t>
            </a:r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5832475" y="3721100"/>
            <a:ext cx="649288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356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689</a:t>
            </a:r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6805613" y="3724275"/>
            <a:ext cx="650875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367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368</a:t>
            </a:r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>
            <a:off x="6434138" y="3114675"/>
            <a:ext cx="381000" cy="1588"/>
          </a:xfrm>
          <a:prstGeom prst="line">
            <a:avLst/>
          </a:prstGeom>
          <a:noFill/>
          <a:ln w="9360">
            <a:solidFill>
              <a:srgbClr val="15CB2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6729413" y="2930525"/>
            <a:ext cx="22717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2</a:t>
            </a:r>
            <a:r>
              <a:rPr lang="en-GB" b="1" baseline="3000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nd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885825" y="3965575"/>
            <a:ext cx="22415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3</a:t>
            </a:r>
            <a:r>
              <a:rPr lang="en-GB" b="1" baseline="3000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rd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sp>
        <p:nvSpPr>
          <p:cNvPr id="28720" name="Text Box 48"/>
          <p:cNvSpPr txBox="1">
            <a:spLocks noChangeArrowheads="1"/>
          </p:cNvSpPr>
          <p:nvPr/>
        </p:nvSpPr>
        <p:spPr bwMode="auto">
          <a:xfrm>
            <a:off x="3932238" y="1766888"/>
            <a:ext cx="962025" cy="3683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12345</a:t>
            </a:r>
          </a:p>
        </p:txBody>
      </p:sp>
      <p:cxnSp>
        <p:nvCxnSpPr>
          <p:cNvPr id="28721" name="AutoShape 49"/>
          <p:cNvCxnSpPr>
            <a:cxnSpLocks noChangeShapeType="1"/>
            <a:stCxn id="28720" idx="3"/>
            <a:endCxn id="28689" idx="0"/>
          </p:cNvCxnSpPr>
          <p:nvPr/>
        </p:nvCxnSpPr>
        <p:spPr bwMode="auto">
          <a:xfrm>
            <a:off x="4894263" y="1951038"/>
            <a:ext cx="314325" cy="231775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F8400E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2420938" y="2563813"/>
            <a:ext cx="1728787" cy="642937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2345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XX</a:t>
            </a:r>
          </a:p>
        </p:txBody>
      </p:sp>
      <p:sp>
        <p:nvSpPr>
          <p:cNvPr id="28723" name="Text Box 51"/>
          <p:cNvSpPr txBox="1">
            <a:spLocks noChangeArrowheads="1"/>
          </p:cNvSpPr>
          <p:nvPr/>
        </p:nvSpPr>
        <p:spPr bwMode="auto">
          <a:xfrm>
            <a:off x="5192713" y="1441450"/>
            <a:ext cx="1728787" cy="642938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345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XX</a:t>
            </a:r>
          </a:p>
        </p:txBody>
      </p:sp>
      <p:sp>
        <p:nvSpPr>
          <p:cNvPr id="28724" name="Line 52"/>
          <p:cNvSpPr>
            <a:spLocks noChangeShapeType="1"/>
          </p:cNvSpPr>
          <p:nvPr/>
        </p:nvSpPr>
        <p:spPr bwMode="auto">
          <a:xfrm flipH="1">
            <a:off x="5240338" y="2092325"/>
            <a:ext cx="465137" cy="852488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25" name="Text Box 53"/>
          <p:cNvSpPr txBox="1">
            <a:spLocks noChangeArrowheads="1"/>
          </p:cNvSpPr>
          <p:nvPr/>
        </p:nvSpPr>
        <p:spPr bwMode="auto">
          <a:xfrm>
            <a:off x="6951663" y="1441450"/>
            <a:ext cx="1728787" cy="642938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3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45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3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XX</a:t>
            </a:r>
          </a:p>
        </p:txBody>
      </p:sp>
      <p:sp>
        <p:nvSpPr>
          <p:cNvPr id="28726" name="Line 54"/>
          <p:cNvSpPr>
            <a:spLocks noChangeShapeType="1"/>
          </p:cNvSpPr>
          <p:nvPr/>
        </p:nvSpPr>
        <p:spPr bwMode="auto">
          <a:xfrm flipH="1">
            <a:off x="6154738" y="2078038"/>
            <a:ext cx="1046162" cy="866775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609600" y="457200"/>
            <a:ext cx="72390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ea typeface="DejaVu LGC Sans" charset="0"/>
                <a:cs typeface="DejaVu LGC Sans" charset="0"/>
              </a:rPr>
              <a:t>Example of the hash-tree for C</a:t>
            </a:r>
            <a:r>
              <a:rPr lang="en-GB" sz="3200" baseline="-25000">
                <a:solidFill>
                  <a:srgbClr val="000000"/>
                </a:solidFill>
                <a:ea typeface="DejaVu LGC Sans" charset="0"/>
                <a:cs typeface="DejaVu LGC Sans" charset="0"/>
              </a:rPr>
              <a:t>3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27063" y="1708150"/>
            <a:ext cx="28797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function: mod 3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371600" y="25146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H="1">
            <a:off x="1065213" y="2514600"/>
            <a:ext cx="3079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1371600" y="2514600"/>
            <a:ext cx="3048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1219200" y="2133600"/>
            <a:ext cx="357188" cy="366713"/>
            <a:chOff x="768" y="1344"/>
            <a:chExt cx="225" cy="231"/>
          </a:xfrm>
        </p:grpSpPr>
        <p:sp>
          <p:nvSpPr>
            <p:cNvPr id="29703" name="Oval 7"/>
            <p:cNvSpPr>
              <a:spLocks noChangeArrowheads="1"/>
            </p:cNvSpPr>
            <p:nvPr/>
          </p:nvSpPr>
          <p:spPr bwMode="auto">
            <a:xfrm>
              <a:off x="768" y="1344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768" y="1344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57225" y="2851150"/>
            <a:ext cx="627063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1,4,..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1154113" y="2849563"/>
            <a:ext cx="623887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2,5,..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649413" y="2849563"/>
            <a:ext cx="6223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3,6,..</a:t>
            </a:r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5181600" y="2563813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H="1">
            <a:off x="4265613" y="2563813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5181600" y="2563813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9711" name="Group 15"/>
          <p:cNvGrpSpPr>
            <a:grpSpLocks/>
          </p:cNvGrpSpPr>
          <p:nvPr/>
        </p:nvGrpSpPr>
        <p:grpSpPr bwMode="auto">
          <a:xfrm>
            <a:off x="5029200" y="2182813"/>
            <a:ext cx="357188" cy="366712"/>
            <a:chOff x="3168" y="1375"/>
            <a:chExt cx="225" cy="231"/>
          </a:xfrm>
        </p:grpSpPr>
        <p:sp>
          <p:nvSpPr>
            <p:cNvPr id="29712" name="Oval 16"/>
            <p:cNvSpPr>
              <a:spLocks noChangeArrowheads="1"/>
            </p:cNvSpPr>
            <p:nvPr/>
          </p:nvSpPr>
          <p:spPr bwMode="auto">
            <a:xfrm>
              <a:off x="3168" y="137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Text Box 17"/>
            <p:cNvSpPr txBox="1">
              <a:spLocks noChangeArrowheads="1"/>
            </p:cNvSpPr>
            <p:nvPr/>
          </p:nvSpPr>
          <p:spPr bwMode="auto">
            <a:xfrm>
              <a:off x="3168" y="1375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5638800" y="2428875"/>
            <a:ext cx="381000" cy="1588"/>
          </a:xfrm>
          <a:prstGeom prst="line">
            <a:avLst/>
          </a:prstGeom>
          <a:noFill/>
          <a:ln w="9360">
            <a:solidFill>
              <a:srgbClr val="15CB2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5934075" y="2244725"/>
            <a:ext cx="22225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1</a:t>
            </a:r>
            <a:r>
              <a:rPr lang="en-GB" b="1" baseline="3000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st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grpSp>
        <p:nvGrpSpPr>
          <p:cNvPr id="29716" name="Group 20"/>
          <p:cNvGrpSpPr>
            <a:grpSpLocks/>
          </p:cNvGrpSpPr>
          <p:nvPr/>
        </p:nvGrpSpPr>
        <p:grpSpPr bwMode="auto">
          <a:xfrm>
            <a:off x="4087813" y="2944813"/>
            <a:ext cx="357187" cy="366712"/>
            <a:chOff x="2575" y="1855"/>
            <a:chExt cx="225" cy="231"/>
          </a:xfrm>
        </p:grpSpPr>
        <p:sp>
          <p:nvSpPr>
            <p:cNvPr id="29717" name="Oval 21"/>
            <p:cNvSpPr>
              <a:spLocks noChangeArrowheads="1"/>
            </p:cNvSpPr>
            <p:nvPr/>
          </p:nvSpPr>
          <p:spPr bwMode="auto">
            <a:xfrm>
              <a:off x="2575" y="185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2575" y="1855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grpSp>
        <p:nvGrpSpPr>
          <p:cNvPr id="29719" name="Group 23"/>
          <p:cNvGrpSpPr>
            <a:grpSpLocks/>
          </p:cNvGrpSpPr>
          <p:nvPr/>
        </p:nvGrpSpPr>
        <p:grpSpPr bwMode="auto">
          <a:xfrm>
            <a:off x="5976938" y="2944813"/>
            <a:ext cx="357187" cy="366712"/>
            <a:chOff x="3765" y="1855"/>
            <a:chExt cx="225" cy="231"/>
          </a:xfrm>
        </p:grpSpPr>
        <p:sp>
          <p:nvSpPr>
            <p:cNvPr id="29720" name="Oval 24"/>
            <p:cNvSpPr>
              <a:spLocks noChangeArrowheads="1"/>
            </p:cNvSpPr>
            <p:nvPr/>
          </p:nvSpPr>
          <p:spPr bwMode="auto">
            <a:xfrm>
              <a:off x="3765" y="185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3765" y="1855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4927600" y="2930525"/>
            <a:ext cx="650875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234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567</a:t>
            </a:r>
          </a:p>
        </p:txBody>
      </p:sp>
      <p:grpSp>
        <p:nvGrpSpPr>
          <p:cNvPr id="29723" name="Group 27"/>
          <p:cNvGrpSpPr>
            <a:grpSpLocks/>
          </p:cNvGrpSpPr>
          <p:nvPr/>
        </p:nvGrpSpPr>
        <p:grpSpPr bwMode="auto">
          <a:xfrm>
            <a:off x="4087813" y="3783013"/>
            <a:ext cx="357187" cy="366712"/>
            <a:chOff x="2575" y="2383"/>
            <a:chExt cx="225" cy="231"/>
          </a:xfrm>
        </p:grpSpPr>
        <p:sp>
          <p:nvSpPr>
            <p:cNvPr id="29724" name="Oval 28"/>
            <p:cNvSpPr>
              <a:spLocks noChangeArrowheads="1"/>
            </p:cNvSpPr>
            <p:nvPr/>
          </p:nvSpPr>
          <p:spPr bwMode="auto">
            <a:xfrm>
              <a:off x="2575" y="2383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Text Box 29"/>
            <p:cNvSpPr txBox="1">
              <a:spLocks noChangeArrowheads="1"/>
            </p:cNvSpPr>
            <p:nvPr/>
          </p:nvSpPr>
          <p:spPr bwMode="auto">
            <a:xfrm>
              <a:off x="2575" y="2383"/>
              <a:ext cx="22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3063875" y="3721100"/>
            <a:ext cx="649288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145</a:t>
            </a:r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4267200" y="414972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 flipH="1">
            <a:off x="3351213" y="4149725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>
            <a:off x="4267200" y="4149725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3062288" y="4530725"/>
            <a:ext cx="650875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124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457</a:t>
            </a:r>
          </a:p>
        </p:txBody>
      </p:sp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3941763" y="4530725"/>
            <a:ext cx="650875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125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458</a:t>
            </a:r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4916488" y="4530725"/>
            <a:ext cx="650875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159</a:t>
            </a:r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4267200" y="334327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H="1">
            <a:off x="3351213" y="3343275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6156325" y="334327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5567363" y="3343275"/>
            <a:ext cx="590550" cy="3778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6156325" y="3343275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5064125" y="3724275"/>
            <a:ext cx="649288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345</a:t>
            </a:r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5832475" y="3721100"/>
            <a:ext cx="649288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356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689</a:t>
            </a: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6805613" y="3724275"/>
            <a:ext cx="650875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367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368</a:t>
            </a:r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6434138" y="3114675"/>
            <a:ext cx="381000" cy="1588"/>
          </a:xfrm>
          <a:prstGeom prst="line">
            <a:avLst/>
          </a:prstGeom>
          <a:noFill/>
          <a:ln w="9360">
            <a:solidFill>
              <a:srgbClr val="15CB2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6729413" y="2930525"/>
            <a:ext cx="22717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2</a:t>
            </a:r>
            <a:r>
              <a:rPr lang="en-GB" b="1" baseline="3000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nd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3932238" y="1766888"/>
            <a:ext cx="962025" cy="368300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12345</a:t>
            </a:r>
          </a:p>
        </p:txBody>
      </p:sp>
      <p:cxnSp>
        <p:nvCxnSpPr>
          <p:cNvPr id="29744" name="AutoShape 48"/>
          <p:cNvCxnSpPr>
            <a:cxnSpLocks noChangeShapeType="1"/>
            <a:stCxn id="29743" idx="3"/>
            <a:endCxn id="29713" idx="0"/>
          </p:cNvCxnSpPr>
          <p:nvPr/>
        </p:nvCxnSpPr>
        <p:spPr bwMode="auto">
          <a:xfrm>
            <a:off x="4894263" y="1951038"/>
            <a:ext cx="314325" cy="231775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F8400E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9745" name="Text Box 49"/>
          <p:cNvSpPr txBox="1">
            <a:spLocks noChangeArrowheads="1"/>
          </p:cNvSpPr>
          <p:nvPr/>
        </p:nvSpPr>
        <p:spPr bwMode="auto">
          <a:xfrm>
            <a:off x="2420938" y="2563813"/>
            <a:ext cx="1728787" cy="642937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2345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XX</a:t>
            </a:r>
          </a:p>
        </p:txBody>
      </p:sp>
      <p:sp>
        <p:nvSpPr>
          <p:cNvPr id="29746" name="Text Box 50"/>
          <p:cNvSpPr txBox="1">
            <a:spLocks noChangeArrowheads="1"/>
          </p:cNvSpPr>
          <p:nvPr/>
        </p:nvSpPr>
        <p:spPr bwMode="auto">
          <a:xfrm>
            <a:off x="5192713" y="1441450"/>
            <a:ext cx="1728787" cy="642938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345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XX</a:t>
            </a:r>
          </a:p>
        </p:txBody>
      </p:sp>
      <p:sp>
        <p:nvSpPr>
          <p:cNvPr id="29747" name="Line 51"/>
          <p:cNvSpPr>
            <a:spLocks noChangeShapeType="1"/>
          </p:cNvSpPr>
          <p:nvPr/>
        </p:nvSpPr>
        <p:spPr bwMode="auto">
          <a:xfrm flipH="1">
            <a:off x="5240338" y="2092325"/>
            <a:ext cx="465137" cy="852488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8" name="Text Box 52"/>
          <p:cNvSpPr txBox="1">
            <a:spLocks noChangeArrowheads="1"/>
          </p:cNvSpPr>
          <p:nvPr/>
        </p:nvSpPr>
        <p:spPr bwMode="auto">
          <a:xfrm>
            <a:off x="6951663" y="1441450"/>
            <a:ext cx="1728787" cy="642938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3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45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3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XX</a:t>
            </a:r>
          </a:p>
        </p:txBody>
      </p:sp>
      <p:sp>
        <p:nvSpPr>
          <p:cNvPr id="29749" name="Line 53"/>
          <p:cNvSpPr>
            <a:spLocks noChangeShapeType="1"/>
          </p:cNvSpPr>
          <p:nvPr/>
        </p:nvSpPr>
        <p:spPr bwMode="auto">
          <a:xfrm flipH="1">
            <a:off x="6154738" y="2078038"/>
            <a:ext cx="1046162" cy="866775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0" name="Text Box 54"/>
          <p:cNvSpPr txBox="1">
            <a:spLocks noChangeArrowheads="1"/>
          </p:cNvSpPr>
          <p:nvPr/>
        </p:nvSpPr>
        <p:spPr bwMode="auto">
          <a:xfrm>
            <a:off x="1169988" y="3446463"/>
            <a:ext cx="1712912" cy="642937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345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12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</a:t>
            </a:r>
          </a:p>
        </p:txBody>
      </p:sp>
      <p:sp>
        <p:nvSpPr>
          <p:cNvPr id="29751" name="Text Box 55"/>
          <p:cNvSpPr txBox="1">
            <a:spLocks noChangeArrowheads="1"/>
          </p:cNvSpPr>
          <p:nvPr/>
        </p:nvSpPr>
        <p:spPr bwMode="auto">
          <a:xfrm>
            <a:off x="442913" y="4205288"/>
            <a:ext cx="2465387" cy="642937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3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45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13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 (null)‏</a:t>
            </a:r>
          </a:p>
        </p:txBody>
      </p:sp>
      <p:sp>
        <p:nvSpPr>
          <p:cNvPr id="29752" name="Text Box 56"/>
          <p:cNvSpPr txBox="1">
            <a:spLocks noChangeArrowheads="1"/>
          </p:cNvSpPr>
          <p:nvPr/>
        </p:nvSpPr>
        <p:spPr bwMode="auto">
          <a:xfrm>
            <a:off x="1166813" y="4987925"/>
            <a:ext cx="1712912" cy="642938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23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4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14</a:t>
            </a:r>
            <a:r>
              <a:rPr lang="en-GB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</a:t>
            </a:r>
          </a:p>
        </p:txBody>
      </p:sp>
      <p:sp>
        <p:nvSpPr>
          <p:cNvPr id="29753" name="Line 57"/>
          <p:cNvSpPr>
            <a:spLocks noChangeShapeType="1"/>
          </p:cNvSpPr>
          <p:nvPr/>
        </p:nvSpPr>
        <p:spPr bwMode="auto">
          <a:xfrm flipH="1">
            <a:off x="2817813" y="3871913"/>
            <a:ext cx="1271587" cy="1587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4" name="Line 58"/>
          <p:cNvSpPr>
            <a:spLocks noChangeShapeType="1"/>
          </p:cNvSpPr>
          <p:nvPr/>
        </p:nvSpPr>
        <p:spPr bwMode="auto">
          <a:xfrm flipH="1">
            <a:off x="2820988" y="3871913"/>
            <a:ext cx="1763712" cy="500062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5" name="Line 59"/>
          <p:cNvSpPr>
            <a:spLocks noChangeShapeType="1"/>
          </p:cNvSpPr>
          <p:nvPr/>
        </p:nvSpPr>
        <p:spPr bwMode="auto">
          <a:xfrm flipH="1">
            <a:off x="2817813" y="4100513"/>
            <a:ext cx="255587" cy="1379537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56" name="Rectangle 60"/>
          <p:cNvSpPr>
            <a:spLocks noChangeArrowheads="1"/>
          </p:cNvSpPr>
          <p:nvPr/>
        </p:nvSpPr>
        <p:spPr bwMode="auto">
          <a:xfrm>
            <a:off x="4484688" y="3582988"/>
            <a:ext cx="457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Symbol" pitchFamily="16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</a:t>
            </a:r>
          </a:p>
        </p:txBody>
      </p:sp>
      <p:sp>
        <p:nvSpPr>
          <p:cNvPr id="29757" name="Text Box 61"/>
          <p:cNvSpPr txBox="1">
            <a:spLocks noChangeArrowheads="1"/>
          </p:cNvSpPr>
          <p:nvPr/>
        </p:nvSpPr>
        <p:spPr bwMode="auto">
          <a:xfrm>
            <a:off x="609600" y="5791200"/>
            <a:ext cx="8534400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subset function finds all the candidates contained in a transaction: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LGC Sans" charset="0"/>
                <a:cs typeface="DejaVu LGC Sans" charset="0"/>
              </a:rPr>
              <a:t> At the root level it hashes on all items in the transaction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LGC Sans" charset="0"/>
                <a:cs typeface="DejaVu LGC Sans" charset="0"/>
              </a:rPr>
              <a:t> At level </a:t>
            </a:r>
            <a:r>
              <a:rPr lang="en-GB">
                <a:solidFill>
                  <a:srgbClr val="4F81BD"/>
                </a:solidFill>
                <a:ea typeface="DejaVu LGC Sans" charset="0"/>
                <a:cs typeface="DejaVu LGC Sans" charset="0"/>
              </a:rPr>
              <a:t>i</a:t>
            </a:r>
            <a:r>
              <a:rPr lang="en-GB">
                <a:solidFill>
                  <a:srgbClr val="000000"/>
                </a:solidFill>
                <a:ea typeface="DejaVu LGC Sans" charset="0"/>
                <a:cs typeface="DejaVu LGC Sans" charset="0"/>
              </a:rPr>
              <a:t> it hashes on all items in the transaction that come after item the </a:t>
            </a:r>
            <a:r>
              <a:rPr lang="en-GB">
                <a:solidFill>
                  <a:srgbClr val="4F81BD"/>
                </a:solidFill>
                <a:ea typeface="DejaVu LGC Sans" charset="0"/>
                <a:cs typeface="DejaVu LGC Sans" charset="0"/>
              </a:rPr>
              <a:t>i</a:t>
            </a:r>
            <a:r>
              <a:rPr lang="en-GB">
                <a:solidFill>
                  <a:srgbClr val="000000"/>
                </a:solidFill>
                <a:ea typeface="DejaVu LGC Sans" charset="0"/>
                <a:cs typeface="DejaVu LGC Sans" charset="0"/>
              </a:rPr>
              <a:t>-th item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609600" y="457200"/>
            <a:ext cx="72390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Discussion </a:t>
            </a:r>
            <a:r>
              <a:rPr lang="en-GB" sz="32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of the </a:t>
            </a:r>
            <a:r>
              <a:rPr lang="en-GB" sz="32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Apriori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algorithm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3400" y="1676400"/>
            <a:ext cx="8031163" cy="4760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Much faster than the Brute-force algorithm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 avoids checking all elements in the lattice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running time is in the worst case </a:t>
            </a:r>
            <a:r>
              <a:rPr lang="en-GB" sz="24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O(2</a:t>
            </a:r>
            <a:r>
              <a:rPr lang="en-GB" sz="2400" b="1" baseline="30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</a:t>
            </a:r>
            <a:r>
              <a:rPr lang="en-GB" sz="24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)‏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Pruning really prunes in practice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 makes multiple passes over the dataset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One pass for every level </a:t>
            </a:r>
            <a:r>
              <a:rPr lang="en-GB" sz="24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Multiple passes over the dataset is inefficient when we have thousands of candidates and millions of transactions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609600" y="457200"/>
            <a:ext cx="72390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ea typeface="DejaVu LGC Sans" charset="0"/>
                <a:cs typeface="DejaVu LGC Sans" charset="0"/>
              </a:rPr>
              <a:t>Making a single pass over the data: the AprioriTid algorithm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33400" y="1676400"/>
            <a:ext cx="8031163" cy="4951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database is</a:t>
            </a:r>
            <a:r>
              <a:rPr lang="en-GB" sz="28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not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used  for counting </a:t>
            </a:r>
            <a:r>
              <a:rPr lang="en-GB" sz="28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support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after the 1</a:t>
            </a:r>
            <a:r>
              <a:rPr lang="en-GB" sz="2800" baseline="30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st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pass!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Instead information in data structure </a:t>
            </a:r>
            <a:r>
              <a:rPr lang="en-GB" sz="28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800" b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8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’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used for counting support in every </a:t>
            </a:r>
            <a:r>
              <a:rPr lang="en-GB" sz="28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step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200" b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’ = {&lt;TID, {</a:t>
            </a:r>
            <a:r>
              <a:rPr lang="en-GB" sz="2200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X</a:t>
            </a:r>
            <a:r>
              <a:rPr lang="en-GB" sz="2200" b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}&gt; | </a:t>
            </a:r>
            <a:r>
              <a:rPr lang="en-GB" sz="2200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X</a:t>
            </a:r>
            <a:r>
              <a:rPr lang="en-GB" sz="2200" b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is a potentially frequent 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2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-</a:t>
            </a:r>
            <a:r>
              <a:rPr lang="en-GB" sz="2200" b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2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in transaction with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id=TID}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200" b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’: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corresponds to the original database (every item </a:t>
            </a:r>
            <a:r>
              <a:rPr lang="en-GB" sz="2200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i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replaced by </a:t>
            </a:r>
            <a:r>
              <a:rPr lang="en-GB" sz="22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{</a:t>
            </a:r>
            <a:r>
              <a:rPr lang="en-GB" sz="2200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i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}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)‏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member 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200" b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’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corresponding to transaction </a:t>
            </a:r>
            <a:r>
              <a:rPr lang="en-GB" sz="2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</a:t>
            </a:r>
            <a:r>
              <a:rPr lang="en-GB" sz="22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&lt;t.TID, {c є C</a:t>
            </a:r>
            <a:r>
              <a:rPr lang="en-GB" sz="2200" b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2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| c is contained in t}&gt; 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AprioriTID algorithm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52400" y="1600200"/>
            <a:ext cx="8686800" cy="5240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62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b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= {frequent 1-itemsets}</a:t>
            </a:r>
          </a:p>
          <a:p>
            <a:pPr marL="341313" indent="-341313">
              <a:lnSpc>
                <a:spcPct val="80000"/>
              </a:lnSpc>
              <a:spcBef>
                <a:spcPts val="62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’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= database 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</a:t>
            </a:r>
          </a:p>
          <a:p>
            <a:pPr marL="341313" indent="-341313">
              <a:lnSpc>
                <a:spcPct val="80000"/>
              </a:lnSpc>
              <a:spcBef>
                <a:spcPts val="62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for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(k=2, L</a:t>
            </a:r>
            <a:r>
              <a:rPr lang="en-GB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k-1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’≠ empty; k++)‏</a:t>
            </a:r>
          </a:p>
          <a:p>
            <a:pPr marL="341313" indent="-341313">
              <a:lnSpc>
                <a:spcPct val="80000"/>
              </a:lnSpc>
              <a:spcBef>
                <a:spcPts val="62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		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= </a:t>
            </a:r>
            <a:r>
              <a:rPr lang="en-GB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GenerateCandidates</a:t>
            </a:r>
            <a:r>
              <a:rPr lang="en-GB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(</a:t>
            </a:r>
            <a:r>
              <a:rPr lang="en-GB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b="1" i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k-1</a:t>
            </a:r>
            <a:r>
              <a:rPr lang="en-GB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)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‏</a:t>
            </a:r>
          </a:p>
          <a:p>
            <a:pPr marL="341313" indent="-341313">
              <a:lnSpc>
                <a:spcPct val="80000"/>
              </a:lnSpc>
              <a:spcBef>
                <a:spcPts val="62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		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’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= {}</a:t>
            </a:r>
          </a:p>
          <a:p>
            <a:pPr marL="341313" indent="-341313">
              <a:lnSpc>
                <a:spcPct val="80000"/>
              </a:lnSpc>
              <a:spcBef>
                <a:spcPts val="62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		</a:t>
            </a:r>
            <a:r>
              <a:rPr lang="en-GB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for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all entries 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є 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k-1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’</a:t>
            </a:r>
          </a:p>
          <a:p>
            <a:pPr marL="341313" indent="-341313">
              <a:lnSpc>
                <a:spcPct val="80000"/>
              </a:lnSpc>
              <a:spcBef>
                <a:spcPts val="62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			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= {</a:t>
            </a:r>
            <a:r>
              <a:rPr lang="en-GB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cє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|t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[c-c[k]]=1 and t[c-c[k-1]]=</a:t>
            </a:r>
            <a:r>
              <a:rPr lang="en-GB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1}</a:t>
            </a:r>
            <a:endParaRPr lang="en-GB" b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80000"/>
              </a:lnSpc>
              <a:spcBef>
                <a:spcPts val="62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			</a:t>
            </a:r>
            <a:r>
              <a:rPr lang="en-GB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for 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all </a:t>
            </a:r>
            <a:r>
              <a:rPr lang="en-GB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cє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C</a:t>
            </a:r>
            <a:r>
              <a:rPr lang="en-GB" b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 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{</a:t>
            </a:r>
            <a:r>
              <a:rPr lang="en-GB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c.count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++}</a:t>
            </a:r>
          </a:p>
          <a:p>
            <a:pPr marL="341313" indent="-341313">
              <a:lnSpc>
                <a:spcPct val="80000"/>
              </a:lnSpc>
              <a:spcBef>
                <a:spcPts val="62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			</a:t>
            </a:r>
            <a:r>
              <a:rPr lang="en-GB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if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(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≠ {}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) </a:t>
            </a:r>
          </a:p>
          <a:p>
            <a:pPr marL="2057400" lvl="4" indent="-228600">
              <a:lnSpc>
                <a:spcPct val="10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    </a:t>
            </a:r>
            <a:r>
              <a:rPr lang="en-GB" b="1" i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append</a:t>
            </a:r>
            <a:r>
              <a:rPr lang="en-GB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r>
              <a:rPr lang="en-GB" baseline="-25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to  </a:t>
            </a:r>
            <a:r>
              <a:rPr lang="en-GB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’ </a:t>
            </a:r>
            <a:endParaRPr lang="en-GB" b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  <a:p>
            <a:pPr marL="2057400" lvl="4" indent="-228600">
              <a:lnSpc>
                <a:spcPct val="100000"/>
              </a:lnSpc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endif</a:t>
            </a:r>
            <a:endParaRPr lang="en-GB" b="1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1143000" lvl="2" indent="-228600">
              <a:lnSpc>
                <a:spcPct val="100000"/>
              </a:lnSpc>
              <a:spcBef>
                <a:spcPts val="6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endfor</a:t>
            </a:r>
            <a:endParaRPr lang="en-GB" b="1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80000"/>
              </a:lnSpc>
              <a:spcBef>
                <a:spcPts val="62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		</a:t>
            </a:r>
            <a:r>
              <a:rPr lang="en-GB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b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= {</a:t>
            </a:r>
            <a:r>
              <a:rPr lang="en-GB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cє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b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|c.count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&gt;= </a:t>
            </a:r>
            <a:r>
              <a:rPr lang="en-GB" b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minsup</a:t>
            </a:r>
            <a:r>
              <a:rPr lang="en-GB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}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endfor</a:t>
            </a:r>
            <a:endParaRPr lang="en-GB" b="1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80000"/>
              </a:lnSpc>
              <a:spcBef>
                <a:spcPts val="62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return</a:t>
            </a:r>
            <a:r>
              <a:rPr lang="en-GB" sz="25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3600" b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U</a:t>
            </a:r>
            <a:r>
              <a:rPr lang="en-GB" sz="1400" b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5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632F9D-3ED3-4587-9183-CEE03F8DFE7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8609013" cy="1433512"/>
          </a:xfrm>
        </p:spPr>
        <p:txBody>
          <a:bodyPr/>
          <a:lstStyle/>
          <a:p>
            <a:r>
              <a:rPr lang="en-US" altLang="en-US" dirty="0"/>
              <a:t>Transaction data: supermarket data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3488"/>
            <a:ext cx="8229600" cy="4897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Market basket transactions: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t1: </a:t>
            </a:r>
            <a:r>
              <a:rPr lang="en-US" altLang="en-US">
                <a:solidFill>
                  <a:srgbClr val="FF0000"/>
                </a:solidFill>
              </a:rPr>
              <a:t>{bread, cheese, milk}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t2: </a:t>
            </a:r>
            <a:r>
              <a:rPr lang="en-US" altLang="en-US">
                <a:solidFill>
                  <a:srgbClr val="FF0000"/>
                </a:solidFill>
              </a:rPr>
              <a:t>{apple, eggs, salt, yogurt}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… 		</a:t>
            </a:r>
            <a:r>
              <a:rPr lang="en-US" altLang="en-US">
                <a:solidFill>
                  <a:srgbClr val="FF0000"/>
                </a:solidFill>
              </a:rPr>
              <a:t>…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tn: </a:t>
            </a:r>
            <a:r>
              <a:rPr lang="en-US" altLang="en-US">
                <a:solidFill>
                  <a:srgbClr val="FF0000"/>
                </a:solidFill>
              </a:rPr>
              <a:t>{biscuit, eggs, milk}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Concepts: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An </a:t>
            </a:r>
            <a:r>
              <a:rPr lang="en-US" altLang="en-US" i="1">
                <a:solidFill>
                  <a:srgbClr val="FF0000"/>
                </a:solidFill>
              </a:rPr>
              <a:t>item</a:t>
            </a:r>
            <a:r>
              <a:rPr lang="en-US" altLang="en-US">
                <a:solidFill>
                  <a:srgbClr val="FF0000"/>
                </a:solidFill>
              </a:rPr>
              <a:t>:</a:t>
            </a:r>
            <a:r>
              <a:rPr lang="en-US" altLang="en-US"/>
              <a:t>  an item/article in a basket</a:t>
            </a:r>
          </a:p>
          <a:p>
            <a:pPr lvl="1">
              <a:lnSpc>
                <a:spcPct val="90000"/>
              </a:lnSpc>
            </a:pPr>
            <a:r>
              <a:rPr lang="en-US" altLang="en-US" i="1">
                <a:solidFill>
                  <a:srgbClr val="FF0000"/>
                </a:solidFill>
              </a:rPr>
              <a:t>I</a:t>
            </a:r>
            <a:r>
              <a:rPr lang="en-US" altLang="en-US">
                <a:solidFill>
                  <a:srgbClr val="FF0000"/>
                </a:solidFill>
              </a:rPr>
              <a:t>: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/>
              <a:t>the set of all items sold in the store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A </a:t>
            </a:r>
            <a:r>
              <a:rPr lang="en-US" altLang="en-US" i="1">
                <a:solidFill>
                  <a:srgbClr val="FF0000"/>
                </a:solidFill>
              </a:rPr>
              <a:t>transaction</a:t>
            </a:r>
            <a:r>
              <a:rPr lang="en-US" altLang="en-US">
                <a:solidFill>
                  <a:srgbClr val="FF0000"/>
                </a:solidFill>
              </a:rPr>
              <a:t>:</a:t>
            </a:r>
            <a:r>
              <a:rPr lang="en-US" altLang="en-US"/>
              <a:t> items purchased in a basket; it may have TID (transaction ID)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A </a:t>
            </a:r>
            <a:r>
              <a:rPr lang="en-US" altLang="en-US" i="1">
                <a:solidFill>
                  <a:srgbClr val="FF0000"/>
                </a:solidFill>
              </a:rPr>
              <a:t>transactional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 i="1">
                <a:solidFill>
                  <a:srgbClr val="FF0000"/>
                </a:solidFill>
              </a:rPr>
              <a:t>dataset</a:t>
            </a:r>
            <a:r>
              <a:rPr lang="en-US" altLang="en-US"/>
              <a:t>: A set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969446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AprioriTid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Example (</a:t>
            </a:r>
            <a:r>
              <a:rPr lang="en-GB" sz="32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minsup</a:t>
            </a:r>
            <a:r>
              <a:rPr lang="en-GB" sz="32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=2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)‏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757238" y="1816100"/>
          <a:ext cx="1539875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9" r:id="rId5" imgW="1661760" imgH="1734840" progId="Excel.Sheet.8">
                  <p:embed/>
                </p:oleObj>
              </mc:Choice>
              <mc:Fallback>
                <p:oleObj r:id="rId5" imgW="1661760" imgH="173484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816100"/>
                        <a:ext cx="1539875" cy="1376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47713" y="1482725"/>
            <a:ext cx="14922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DejaVu LGC Sans" charset="0"/>
                <a:cs typeface="DejaVu LGC Sans" charset="0"/>
              </a:rPr>
              <a:t>Database D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6323013" y="1695450"/>
          <a:ext cx="17589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0" r:id="rId8" imgW="1614240" imgH="1734840" progId="Excel.Sheet.8">
                  <p:embed/>
                </p:oleObj>
              </mc:Choice>
              <mc:Fallback>
                <p:oleObj r:id="rId8" imgW="1614240" imgH="1734840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013" y="1695450"/>
                        <a:ext cx="175895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010400" y="1193800"/>
            <a:ext cx="48895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>
                <a:solidFill>
                  <a:srgbClr val="00000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i="1" baseline="-2500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914400" y="3416300"/>
          <a:ext cx="1066800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1" r:id="rId11" imgW="987480" imgH="2417400" progId="Excel.Sheet.8">
                  <p:embed/>
                </p:oleObj>
              </mc:Choice>
              <mc:Fallback>
                <p:oleObj r:id="rId11" imgW="987480" imgH="2417400" progId="Excel.Shee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16300"/>
                        <a:ext cx="1066800" cy="222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6484938" y="3836988"/>
          <a:ext cx="150495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2" r:id="rId14" imgW="1576080" imgH="1734840" progId="Excel.Sheet.8">
                  <p:embed/>
                </p:oleObj>
              </mc:Choice>
              <mc:Fallback>
                <p:oleObj r:id="rId14" imgW="1576080" imgH="1734840" progId="Excel.Shee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938" y="3836988"/>
                        <a:ext cx="1504950" cy="157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7010400" y="3170238"/>
            <a:ext cx="455613" cy="876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>
                <a:solidFill>
                  <a:srgbClr val="00000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i="1" baseline="-25000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25438" y="3848100"/>
            <a:ext cx="50165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>
                <a:solidFill>
                  <a:srgbClr val="00000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i="1" baseline="-25000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553075" y="5961063"/>
            <a:ext cx="600075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>
                <a:solidFill>
                  <a:srgbClr val="00000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i="1" baseline="-25000">
                <a:solidFill>
                  <a:srgbClr val="000000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400" i="1">
                <a:solidFill>
                  <a:srgbClr val="000000"/>
                </a:solidFill>
                <a:ea typeface="DejaVu LGC Sans" charset="0"/>
                <a:cs typeface="DejaVu LGC Sans" charset="0"/>
              </a:rPr>
              <a:t>’</a:t>
            </a:r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914400" y="5668963"/>
          <a:ext cx="112553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3" r:id="rId17" imgW="987480" imgH="711000" progId="Excel.Sheet.8">
                  <p:embed/>
                </p:oleObj>
              </mc:Choice>
              <mc:Fallback>
                <p:oleObj r:id="rId17" imgW="987480" imgH="711000" progId="Excel.Sheet.8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68963"/>
                        <a:ext cx="1125538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6484938" y="5565775"/>
          <a:ext cx="1754187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4" r:id="rId20" imgW="1576080" imgH="701640" progId="Excel.Sheet.8">
                  <p:embed/>
                </p:oleObj>
              </mc:Choice>
              <mc:Fallback>
                <p:oleObj r:id="rId20" imgW="1576080" imgH="701640" progId="Excel.Sheet.8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938" y="5565775"/>
                        <a:ext cx="1754187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4953000" y="2384425"/>
            <a:ext cx="9525" cy="9525"/>
          </a:xfrm>
          <a:prstGeom prst="rect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06" name="Group 14"/>
          <p:cNvGrpSpPr>
            <a:grpSpLocks/>
          </p:cNvGrpSpPr>
          <p:nvPr/>
        </p:nvGrpSpPr>
        <p:grpSpPr bwMode="auto">
          <a:xfrm>
            <a:off x="3048000" y="1857375"/>
            <a:ext cx="2513013" cy="1235075"/>
            <a:chOff x="1920" y="1170"/>
            <a:chExt cx="1583" cy="778"/>
          </a:xfrm>
        </p:grpSpPr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1920" y="1170"/>
              <a:ext cx="336" cy="115"/>
            </a:xfrm>
            <a:prstGeom prst="rect">
              <a:avLst/>
            </a:prstGeom>
            <a:solidFill>
              <a:srgbClr val="E7F11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TID</a:t>
              </a:r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2256" y="1170"/>
              <a:ext cx="1248" cy="115"/>
            </a:xfrm>
            <a:prstGeom prst="rect">
              <a:avLst/>
            </a:prstGeom>
            <a:solidFill>
              <a:srgbClr val="E7F11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Sets of itemsets</a:t>
              </a:r>
            </a:p>
          </p:txBody>
        </p:sp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1920" y="1285"/>
              <a:ext cx="336" cy="168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100</a:t>
              </a:r>
            </a:p>
          </p:txBody>
        </p:sp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2256" y="1285"/>
              <a:ext cx="1248" cy="168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{{1},{3},{4}}</a:t>
              </a:r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>
              <a:off x="1920" y="1453"/>
              <a:ext cx="336" cy="169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200</a:t>
              </a:r>
            </a:p>
          </p:txBody>
        </p:sp>
        <p:sp>
          <p:nvSpPr>
            <p:cNvPr id="33812" name="Rectangle 20"/>
            <p:cNvSpPr>
              <a:spLocks noChangeArrowheads="1"/>
            </p:cNvSpPr>
            <p:nvPr/>
          </p:nvSpPr>
          <p:spPr bwMode="auto">
            <a:xfrm>
              <a:off x="2256" y="1453"/>
              <a:ext cx="1248" cy="169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{{2},{3},{5}}</a:t>
              </a:r>
            </a:p>
          </p:txBody>
        </p:sp>
        <p:sp>
          <p:nvSpPr>
            <p:cNvPr id="33813" name="Rectangle 21"/>
            <p:cNvSpPr>
              <a:spLocks noChangeArrowheads="1"/>
            </p:cNvSpPr>
            <p:nvPr/>
          </p:nvSpPr>
          <p:spPr bwMode="auto">
            <a:xfrm>
              <a:off x="1920" y="1622"/>
              <a:ext cx="336" cy="169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300</a:t>
              </a:r>
            </a:p>
          </p:txBody>
        </p:sp>
        <p:sp>
          <p:nvSpPr>
            <p:cNvPr id="33814" name="Rectangle 22"/>
            <p:cNvSpPr>
              <a:spLocks noChangeArrowheads="1"/>
            </p:cNvSpPr>
            <p:nvPr/>
          </p:nvSpPr>
          <p:spPr bwMode="auto">
            <a:xfrm>
              <a:off x="2256" y="1622"/>
              <a:ext cx="1248" cy="169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{{1},{2},{3},{5}}</a:t>
              </a:r>
            </a:p>
          </p:txBody>
        </p:sp>
        <p:sp>
          <p:nvSpPr>
            <p:cNvPr id="33815" name="Rectangle 23"/>
            <p:cNvSpPr>
              <a:spLocks noChangeArrowheads="1"/>
            </p:cNvSpPr>
            <p:nvPr/>
          </p:nvSpPr>
          <p:spPr bwMode="auto">
            <a:xfrm>
              <a:off x="1920" y="1791"/>
              <a:ext cx="336" cy="158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400</a:t>
              </a:r>
            </a:p>
          </p:txBody>
        </p:sp>
        <p:sp>
          <p:nvSpPr>
            <p:cNvPr id="33816" name="Rectangle 24"/>
            <p:cNvSpPr>
              <a:spLocks noChangeArrowheads="1"/>
            </p:cNvSpPr>
            <p:nvPr/>
          </p:nvSpPr>
          <p:spPr bwMode="auto">
            <a:xfrm>
              <a:off x="2256" y="1791"/>
              <a:ext cx="1248" cy="158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{{2},{5}}</a:t>
              </a:r>
            </a:p>
          </p:txBody>
        </p:sp>
        <p:sp>
          <p:nvSpPr>
            <p:cNvPr id="33817" name="Line 25"/>
            <p:cNvSpPr>
              <a:spLocks noChangeShapeType="1"/>
            </p:cNvSpPr>
            <p:nvPr/>
          </p:nvSpPr>
          <p:spPr bwMode="auto">
            <a:xfrm>
              <a:off x="2256" y="1170"/>
              <a:ext cx="1" cy="77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Line 26"/>
            <p:cNvSpPr>
              <a:spLocks noChangeShapeType="1"/>
            </p:cNvSpPr>
            <p:nvPr/>
          </p:nvSpPr>
          <p:spPr bwMode="auto">
            <a:xfrm>
              <a:off x="1920" y="1285"/>
              <a:ext cx="15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Line 27"/>
            <p:cNvSpPr>
              <a:spLocks noChangeShapeType="1"/>
            </p:cNvSpPr>
            <p:nvPr/>
          </p:nvSpPr>
          <p:spPr bwMode="auto">
            <a:xfrm>
              <a:off x="1920" y="1453"/>
              <a:ext cx="15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Line 28"/>
            <p:cNvSpPr>
              <a:spLocks noChangeShapeType="1"/>
            </p:cNvSpPr>
            <p:nvPr/>
          </p:nvSpPr>
          <p:spPr bwMode="auto">
            <a:xfrm>
              <a:off x="1920" y="1622"/>
              <a:ext cx="15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Line 29"/>
            <p:cNvSpPr>
              <a:spLocks noChangeShapeType="1"/>
            </p:cNvSpPr>
            <p:nvPr/>
          </p:nvSpPr>
          <p:spPr bwMode="auto">
            <a:xfrm>
              <a:off x="1920" y="1791"/>
              <a:ext cx="15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Line 30"/>
            <p:cNvSpPr>
              <a:spLocks noChangeShapeType="1"/>
            </p:cNvSpPr>
            <p:nvPr/>
          </p:nvSpPr>
          <p:spPr bwMode="auto">
            <a:xfrm>
              <a:off x="1920" y="1170"/>
              <a:ext cx="1" cy="77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23" name="Line 31"/>
            <p:cNvSpPr>
              <a:spLocks noChangeShapeType="1"/>
            </p:cNvSpPr>
            <p:nvPr/>
          </p:nvSpPr>
          <p:spPr bwMode="auto">
            <a:xfrm>
              <a:off x="3504" y="1170"/>
              <a:ext cx="1" cy="77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>
              <a:off x="1920" y="1170"/>
              <a:ext cx="15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1920" y="1949"/>
              <a:ext cx="15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3863975" y="1333500"/>
            <a:ext cx="70485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>
                <a:solidFill>
                  <a:srgbClr val="00000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i="1" baseline="-2500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400" i="1">
                <a:solidFill>
                  <a:srgbClr val="000000"/>
                </a:solidFill>
                <a:ea typeface="DejaVu LGC Sans" charset="0"/>
                <a:cs typeface="DejaVu LGC Sans" charset="0"/>
              </a:rPr>
              <a:t>’</a:t>
            </a:r>
          </a:p>
        </p:txBody>
      </p:sp>
      <p:grpSp>
        <p:nvGrpSpPr>
          <p:cNvPr id="33827" name="Group 35"/>
          <p:cNvGrpSpPr>
            <a:grpSpLocks/>
          </p:cNvGrpSpPr>
          <p:nvPr/>
        </p:nvGrpSpPr>
        <p:grpSpPr bwMode="auto">
          <a:xfrm>
            <a:off x="2795588" y="3805238"/>
            <a:ext cx="2789237" cy="1333500"/>
            <a:chOff x="1761" y="2397"/>
            <a:chExt cx="1757" cy="840"/>
          </a:xfrm>
        </p:grpSpPr>
        <p:sp>
          <p:nvSpPr>
            <p:cNvPr id="33828" name="Rectangle 36"/>
            <p:cNvSpPr>
              <a:spLocks noChangeArrowheads="1"/>
            </p:cNvSpPr>
            <p:nvPr/>
          </p:nvSpPr>
          <p:spPr bwMode="auto">
            <a:xfrm>
              <a:off x="1761" y="2397"/>
              <a:ext cx="372" cy="115"/>
            </a:xfrm>
            <a:prstGeom prst="rect">
              <a:avLst/>
            </a:prstGeom>
            <a:solidFill>
              <a:srgbClr val="E7F11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TID</a:t>
              </a:r>
            </a:p>
          </p:txBody>
        </p:sp>
        <p:sp>
          <p:nvSpPr>
            <p:cNvPr id="33829" name="Rectangle 37"/>
            <p:cNvSpPr>
              <a:spLocks noChangeArrowheads="1"/>
            </p:cNvSpPr>
            <p:nvPr/>
          </p:nvSpPr>
          <p:spPr bwMode="auto">
            <a:xfrm>
              <a:off x="2133" y="2397"/>
              <a:ext cx="1386" cy="115"/>
            </a:xfrm>
            <a:prstGeom prst="rect">
              <a:avLst/>
            </a:prstGeom>
            <a:solidFill>
              <a:srgbClr val="E7F11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Sets of itemsets</a:t>
              </a:r>
            </a:p>
          </p:txBody>
        </p:sp>
        <p:sp>
          <p:nvSpPr>
            <p:cNvPr id="33830" name="Rectangle 38"/>
            <p:cNvSpPr>
              <a:spLocks noChangeArrowheads="1"/>
            </p:cNvSpPr>
            <p:nvPr/>
          </p:nvSpPr>
          <p:spPr bwMode="auto">
            <a:xfrm>
              <a:off x="1761" y="2512"/>
              <a:ext cx="372" cy="168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100</a:t>
              </a:r>
            </a:p>
          </p:txBody>
        </p:sp>
        <p:sp>
          <p:nvSpPr>
            <p:cNvPr id="33831" name="Rectangle 39"/>
            <p:cNvSpPr>
              <a:spLocks noChangeArrowheads="1"/>
            </p:cNvSpPr>
            <p:nvPr/>
          </p:nvSpPr>
          <p:spPr bwMode="auto">
            <a:xfrm>
              <a:off x="2133" y="2512"/>
              <a:ext cx="1386" cy="168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{{1 3}}</a:t>
              </a:r>
            </a:p>
          </p:txBody>
        </p:sp>
        <p:sp>
          <p:nvSpPr>
            <p:cNvPr id="33832" name="Rectangle 40"/>
            <p:cNvSpPr>
              <a:spLocks noChangeArrowheads="1"/>
            </p:cNvSpPr>
            <p:nvPr/>
          </p:nvSpPr>
          <p:spPr bwMode="auto">
            <a:xfrm>
              <a:off x="1761" y="2680"/>
              <a:ext cx="372" cy="169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200</a:t>
              </a:r>
            </a:p>
          </p:txBody>
        </p:sp>
        <p:sp>
          <p:nvSpPr>
            <p:cNvPr id="33833" name="Rectangle 41"/>
            <p:cNvSpPr>
              <a:spLocks noChangeArrowheads="1"/>
            </p:cNvSpPr>
            <p:nvPr/>
          </p:nvSpPr>
          <p:spPr bwMode="auto">
            <a:xfrm>
              <a:off x="2133" y="2680"/>
              <a:ext cx="1386" cy="169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{{2 3},{2 5},{3 5}}</a:t>
              </a:r>
            </a:p>
          </p:txBody>
        </p:sp>
        <p:sp>
          <p:nvSpPr>
            <p:cNvPr id="33834" name="Rectangle 42"/>
            <p:cNvSpPr>
              <a:spLocks noChangeArrowheads="1"/>
            </p:cNvSpPr>
            <p:nvPr/>
          </p:nvSpPr>
          <p:spPr bwMode="auto">
            <a:xfrm>
              <a:off x="1761" y="2849"/>
              <a:ext cx="372" cy="231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300</a:t>
              </a:r>
            </a:p>
          </p:txBody>
        </p:sp>
        <p:sp>
          <p:nvSpPr>
            <p:cNvPr id="33835" name="Rectangle 43"/>
            <p:cNvSpPr>
              <a:spLocks noChangeArrowheads="1"/>
            </p:cNvSpPr>
            <p:nvPr/>
          </p:nvSpPr>
          <p:spPr bwMode="auto">
            <a:xfrm>
              <a:off x="2133" y="2849"/>
              <a:ext cx="1386" cy="231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{{1 2},{1 3},{1 5},   {2 3},{2 5},{3 5}}</a:t>
              </a:r>
            </a:p>
          </p:txBody>
        </p:sp>
        <p:sp>
          <p:nvSpPr>
            <p:cNvPr id="33836" name="Rectangle 44"/>
            <p:cNvSpPr>
              <a:spLocks noChangeArrowheads="1"/>
            </p:cNvSpPr>
            <p:nvPr/>
          </p:nvSpPr>
          <p:spPr bwMode="auto">
            <a:xfrm>
              <a:off x="1761" y="3080"/>
              <a:ext cx="372" cy="158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400</a:t>
              </a:r>
            </a:p>
          </p:txBody>
        </p:sp>
        <p:sp>
          <p:nvSpPr>
            <p:cNvPr id="33837" name="Rectangle 45"/>
            <p:cNvSpPr>
              <a:spLocks noChangeArrowheads="1"/>
            </p:cNvSpPr>
            <p:nvPr/>
          </p:nvSpPr>
          <p:spPr bwMode="auto">
            <a:xfrm>
              <a:off x="2133" y="3080"/>
              <a:ext cx="1386" cy="158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{{2 5}}</a:t>
              </a:r>
            </a:p>
          </p:txBody>
        </p:sp>
        <p:sp>
          <p:nvSpPr>
            <p:cNvPr id="33838" name="Line 46"/>
            <p:cNvSpPr>
              <a:spLocks noChangeShapeType="1"/>
            </p:cNvSpPr>
            <p:nvPr/>
          </p:nvSpPr>
          <p:spPr bwMode="auto">
            <a:xfrm>
              <a:off x="2133" y="2397"/>
              <a:ext cx="1" cy="84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Line 47"/>
            <p:cNvSpPr>
              <a:spLocks noChangeShapeType="1"/>
            </p:cNvSpPr>
            <p:nvPr/>
          </p:nvSpPr>
          <p:spPr bwMode="auto">
            <a:xfrm>
              <a:off x="1761" y="2512"/>
              <a:ext cx="175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Line 48"/>
            <p:cNvSpPr>
              <a:spLocks noChangeShapeType="1"/>
            </p:cNvSpPr>
            <p:nvPr/>
          </p:nvSpPr>
          <p:spPr bwMode="auto">
            <a:xfrm>
              <a:off x="1761" y="2680"/>
              <a:ext cx="175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Line 49"/>
            <p:cNvSpPr>
              <a:spLocks noChangeShapeType="1"/>
            </p:cNvSpPr>
            <p:nvPr/>
          </p:nvSpPr>
          <p:spPr bwMode="auto">
            <a:xfrm>
              <a:off x="1761" y="2849"/>
              <a:ext cx="175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42" name="Line 50"/>
            <p:cNvSpPr>
              <a:spLocks noChangeShapeType="1"/>
            </p:cNvSpPr>
            <p:nvPr/>
          </p:nvSpPr>
          <p:spPr bwMode="auto">
            <a:xfrm>
              <a:off x="1761" y="3080"/>
              <a:ext cx="175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43" name="Line 51"/>
            <p:cNvSpPr>
              <a:spLocks noChangeShapeType="1"/>
            </p:cNvSpPr>
            <p:nvPr/>
          </p:nvSpPr>
          <p:spPr bwMode="auto">
            <a:xfrm>
              <a:off x="1761" y="2397"/>
              <a:ext cx="1" cy="84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Line 52"/>
            <p:cNvSpPr>
              <a:spLocks noChangeShapeType="1"/>
            </p:cNvSpPr>
            <p:nvPr/>
          </p:nvSpPr>
          <p:spPr bwMode="auto">
            <a:xfrm>
              <a:off x="3519" y="2397"/>
              <a:ext cx="1" cy="84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45" name="Line 53"/>
            <p:cNvSpPr>
              <a:spLocks noChangeShapeType="1"/>
            </p:cNvSpPr>
            <p:nvPr/>
          </p:nvSpPr>
          <p:spPr bwMode="auto">
            <a:xfrm>
              <a:off x="1761" y="2397"/>
              <a:ext cx="175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46" name="Line 54"/>
            <p:cNvSpPr>
              <a:spLocks noChangeShapeType="1"/>
            </p:cNvSpPr>
            <p:nvPr/>
          </p:nvSpPr>
          <p:spPr bwMode="auto">
            <a:xfrm>
              <a:off x="1761" y="3238"/>
              <a:ext cx="175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47" name="Text Box 55"/>
          <p:cNvSpPr txBox="1">
            <a:spLocks noChangeArrowheads="1"/>
          </p:cNvSpPr>
          <p:nvPr/>
        </p:nvSpPr>
        <p:spPr bwMode="auto">
          <a:xfrm>
            <a:off x="3348038" y="3173413"/>
            <a:ext cx="70485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i="1" baseline="-25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400" i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’</a:t>
            </a:r>
            <a:endParaRPr lang="en-GB" sz="2400" i="1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33848" name="Line 56"/>
          <p:cNvSpPr>
            <a:spLocks noChangeShapeType="1"/>
          </p:cNvSpPr>
          <p:nvPr/>
        </p:nvSpPr>
        <p:spPr bwMode="auto">
          <a:xfrm>
            <a:off x="5586413" y="2336800"/>
            <a:ext cx="647700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49" name="Line 57"/>
          <p:cNvSpPr>
            <a:spLocks noChangeShapeType="1"/>
          </p:cNvSpPr>
          <p:nvPr/>
        </p:nvSpPr>
        <p:spPr bwMode="auto">
          <a:xfrm>
            <a:off x="1981200" y="4487863"/>
            <a:ext cx="647700" cy="1587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0" name="Line 58"/>
          <p:cNvSpPr>
            <a:spLocks noChangeShapeType="1"/>
          </p:cNvSpPr>
          <p:nvPr/>
        </p:nvSpPr>
        <p:spPr bwMode="auto">
          <a:xfrm>
            <a:off x="5586413" y="4487863"/>
            <a:ext cx="647700" cy="1587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51" name="Text Box 59"/>
          <p:cNvSpPr txBox="1">
            <a:spLocks noChangeArrowheads="1"/>
          </p:cNvSpPr>
          <p:nvPr/>
        </p:nvSpPr>
        <p:spPr bwMode="auto">
          <a:xfrm>
            <a:off x="261938" y="5641975"/>
            <a:ext cx="50165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>
                <a:solidFill>
                  <a:srgbClr val="00000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i="1" baseline="-25000">
                <a:solidFill>
                  <a:srgbClr val="000000"/>
                </a:solidFill>
                <a:ea typeface="DejaVu LGC Sans" charset="0"/>
                <a:cs typeface="DejaVu LGC Sans" charset="0"/>
              </a:rPr>
              <a:t>3</a:t>
            </a:r>
          </a:p>
        </p:txBody>
      </p:sp>
      <p:sp>
        <p:nvSpPr>
          <p:cNvPr id="33852" name="Line 60"/>
          <p:cNvSpPr>
            <a:spLocks noChangeShapeType="1"/>
          </p:cNvSpPr>
          <p:nvPr/>
        </p:nvSpPr>
        <p:spPr bwMode="auto">
          <a:xfrm>
            <a:off x="2039938" y="5867400"/>
            <a:ext cx="647700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3853" name="Group 61"/>
          <p:cNvGrpSpPr>
            <a:grpSpLocks/>
          </p:cNvGrpSpPr>
          <p:nvPr/>
        </p:nvGrpSpPr>
        <p:grpSpPr bwMode="auto">
          <a:xfrm>
            <a:off x="2816225" y="5627688"/>
            <a:ext cx="2789238" cy="717550"/>
            <a:chOff x="1774" y="3545"/>
            <a:chExt cx="1757" cy="452"/>
          </a:xfrm>
        </p:grpSpPr>
        <p:sp>
          <p:nvSpPr>
            <p:cNvPr id="33854" name="Rectangle 62"/>
            <p:cNvSpPr>
              <a:spLocks noChangeArrowheads="1"/>
            </p:cNvSpPr>
            <p:nvPr/>
          </p:nvSpPr>
          <p:spPr bwMode="auto">
            <a:xfrm>
              <a:off x="1774" y="3545"/>
              <a:ext cx="372" cy="115"/>
            </a:xfrm>
            <a:prstGeom prst="rect">
              <a:avLst/>
            </a:prstGeom>
            <a:solidFill>
              <a:srgbClr val="E7F11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TID</a:t>
              </a:r>
            </a:p>
          </p:txBody>
        </p:sp>
        <p:sp>
          <p:nvSpPr>
            <p:cNvPr id="33855" name="Rectangle 63"/>
            <p:cNvSpPr>
              <a:spLocks noChangeArrowheads="1"/>
            </p:cNvSpPr>
            <p:nvPr/>
          </p:nvSpPr>
          <p:spPr bwMode="auto">
            <a:xfrm>
              <a:off x="2146" y="3545"/>
              <a:ext cx="1386" cy="115"/>
            </a:xfrm>
            <a:prstGeom prst="rect">
              <a:avLst/>
            </a:prstGeom>
            <a:solidFill>
              <a:srgbClr val="E7F119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Sets of itemsets</a:t>
              </a:r>
            </a:p>
          </p:txBody>
        </p:sp>
        <p:sp>
          <p:nvSpPr>
            <p:cNvPr id="33856" name="Rectangle 64"/>
            <p:cNvSpPr>
              <a:spLocks noChangeArrowheads="1"/>
            </p:cNvSpPr>
            <p:nvPr/>
          </p:nvSpPr>
          <p:spPr bwMode="auto">
            <a:xfrm>
              <a:off x="1774" y="3660"/>
              <a:ext cx="372" cy="169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200</a:t>
              </a:r>
            </a:p>
          </p:txBody>
        </p:sp>
        <p:sp>
          <p:nvSpPr>
            <p:cNvPr id="33857" name="Rectangle 65"/>
            <p:cNvSpPr>
              <a:spLocks noChangeArrowheads="1"/>
            </p:cNvSpPr>
            <p:nvPr/>
          </p:nvSpPr>
          <p:spPr bwMode="auto">
            <a:xfrm>
              <a:off x="2146" y="3660"/>
              <a:ext cx="1386" cy="169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{{2 3 5}}</a:t>
              </a:r>
            </a:p>
          </p:txBody>
        </p:sp>
        <p:sp>
          <p:nvSpPr>
            <p:cNvPr id="33858" name="Rectangle 66"/>
            <p:cNvSpPr>
              <a:spLocks noChangeArrowheads="1"/>
            </p:cNvSpPr>
            <p:nvPr/>
          </p:nvSpPr>
          <p:spPr bwMode="auto">
            <a:xfrm>
              <a:off x="1774" y="3829"/>
              <a:ext cx="372" cy="169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300</a:t>
              </a:r>
            </a:p>
          </p:txBody>
        </p:sp>
        <p:sp>
          <p:nvSpPr>
            <p:cNvPr id="33859" name="Rectangle 67"/>
            <p:cNvSpPr>
              <a:spLocks noChangeArrowheads="1"/>
            </p:cNvSpPr>
            <p:nvPr/>
          </p:nvSpPr>
          <p:spPr bwMode="auto">
            <a:xfrm>
              <a:off x="2146" y="3829"/>
              <a:ext cx="1386" cy="169"/>
            </a:xfrm>
            <a:prstGeom prst="rect">
              <a:avLst/>
            </a:prstGeom>
            <a:solidFill>
              <a:srgbClr val="80008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45720" tIns="0" rIns="45720" bIns="0"/>
            <a:lstStyle/>
            <a:p>
              <a:pPr>
                <a:lnSpc>
                  <a:spcPct val="100000"/>
                </a:lnSpc>
                <a:spcBef>
                  <a:spcPts val="300"/>
                </a:spcBef>
                <a:buClr>
                  <a:srgbClr val="EEECE1"/>
                </a:buClr>
                <a:buSzPct val="75000"/>
                <a:buFont typeface="Wingdings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{{2 3 5}}</a:t>
              </a:r>
            </a:p>
          </p:txBody>
        </p:sp>
        <p:sp>
          <p:nvSpPr>
            <p:cNvPr id="33860" name="Line 68"/>
            <p:cNvSpPr>
              <a:spLocks noChangeShapeType="1"/>
            </p:cNvSpPr>
            <p:nvPr/>
          </p:nvSpPr>
          <p:spPr bwMode="auto">
            <a:xfrm>
              <a:off x="2146" y="3545"/>
              <a:ext cx="1" cy="45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61" name="Line 69"/>
            <p:cNvSpPr>
              <a:spLocks noChangeShapeType="1"/>
            </p:cNvSpPr>
            <p:nvPr/>
          </p:nvSpPr>
          <p:spPr bwMode="auto">
            <a:xfrm>
              <a:off x="1774" y="3660"/>
              <a:ext cx="175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62" name="Line 70"/>
            <p:cNvSpPr>
              <a:spLocks noChangeShapeType="1"/>
            </p:cNvSpPr>
            <p:nvPr/>
          </p:nvSpPr>
          <p:spPr bwMode="auto">
            <a:xfrm>
              <a:off x="1774" y="3829"/>
              <a:ext cx="175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63" name="Line 71"/>
            <p:cNvSpPr>
              <a:spLocks noChangeShapeType="1"/>
            </p:cNvSpPr>
            <p:nvPr/>
          </p:nvSpPr>
          <p:spPr bwMode="auto">
            <a:xfrm>
              <a:off x="1774" y="3545"/>
              <a:ext cx="1" cy="45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64" name="Line 72"/>
            <p:cNvSpPr>
              <a:spLocks noChangeShapeType="1"/>
            </p:cNvSpPr>
            <p:nvPr/>
          </p:nvSpPr>
          <p:spPr bwMode="auto">
            <a:xfrm>
              <a:off x="3532" y="3545"/>
              <a:ext cx="1" cy="45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65" name="Line 73"/>
            <p:cNvSpPr>
              <a:spLocks noChangeShapeType="1"/>
            </p:cNvSpPr>
            <p:nvPr/>
          </p:nvSpPr>
          <p:spPr bwMode="auto">
            <a:xfrm>
              <a:off x="1774" y="3545"/>
              <a:ext cx="175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66" name="Line 74"/>
            <p:cNvSpPr>
              <a:spLocks noChangeShapeType="1"/>
            </p:cNvSpPr>
            <p:nvPr/>
          </p:nvSpPr>
          <p:spPr bwMode="auto">
            <a:xfrm>
              <a:off x="1774" y="3998"/>
              <a:ext cx="175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67" name="Line 75"/>
          <p:cNvSpPr>
            <a:spLocks noChangeShapeType="1"/>
          </p:cNvSpPr>
          <p:nvPr/>
        </p:nvSpPr>
        <p:spPr bwMode="auto">
          <a:xfrm>
            <a:off x="5607050" y="5867400"/>
            <a:ext cx="647700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68" name="Text Box 76"/>
          <p:cNvSpPr txBox="1">
            <a:spLocks noChangeArrowheads="1"/>
          </p:cNvSpPr>
          <p:nvPr/>
        </p:nvSpPr>
        <p:spPr bwMode="auto">
          <a:xfrm>
            <a:off x="8239125" y="5189538"/>
            <a:ext cx="455613" cy="876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>
                <a:solidFill>
                  <a:srgbClr val="00000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i="1" baseline="-25000">
                <a:solidFill>
                  <a:srgbClr val="000000"/>
                </a:solidFill>
                <a:ea typeface="DejaVu LGC Sans" charset="0"/>
                <a:cs typeface="DejaVu LGC Sans" charset="0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on the </a:t>
            </a:r>
            <a:r>
              <a:rPr lang="en-US" dirty="0" err="1" smtClean="0"/>
              <a:t>AprioriTID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54102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1600" b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 = {frequent 1-itemsets}</a:t>
            </a:r>
          </a:p>
          <a:p>
            <a:pPr>
              <a:lnSpc>
                <a:spcPct val="8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1600" b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’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 = database 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</a:t>
            </a:r>
          </a:p>
          <a:p>
            <a:pPr>
              <a:lnSpc>
                <a:spcPct val="8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ea typeface="DejaVu LGC Sans" charset="0"/>
                <a:cs typeface="DejaVu LGC Sans" charset="0"/>
              </a:rPr>
              <a:t>for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 (k=2, L</a:t>
            </a:r>
            <a:r>
              <a:rPr lang="en-GB" sz="1600" baseline="-25000" dirty="0" smtClean="0">
                <a:ea typeface="DejaVu LGC Sans" charset="0"/>
                <a:cs typeface="DejaVu LGC Sans" charset="0"/>
              </a:rPr>
              <a:t>k-1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’≠ empty; k++)‏</a:t>
            </a:r>
          </a:p>
          <a:p>
            <a:pPr>
              <a:lnSpc>
                <a:spcPct val="80000"/>
              </a:lnSpc>
              <a:spcBef>
                <a:spcPts val="62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ea typeface="DejaVu LGC Sans" charset="0"/>
                <a:cs typeface="DejaVu LGC Sans" charset="0"/>
              </a:rPr>
              <a:t> 		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1600" b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 = </a:t>
            </a:r>
            <a:r>
              <a:rPr lang="en-GB" sz="1600" dirty="0" err="1" smtClean="0">
                <a:ea typeface="DejaVu LGC Sans" charset="0"/>
                <a:cs typeface="DejaVu LGC Sans" charset="0"/>
              </a:rPr>
              <a:t>GenerateCandidates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(</a:t>
            </a:r>
            <a:r>
              <a:rPr lang="en-GB" sz="1600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1600" b="1" i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k-1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)‏</a:t>
            </a:r>
          </a:p>
          <a:p>
            <a:pPr>
              <a:lnSpc>
                <a:spcPct val="80000"/>
              </a:lnSpc>
              <a:spcBef>
                <a:spcPts val="62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ea typeface="DejaVu LGC Sans" charset="0"/>
                <a:cs typeface="DejaVu LGC Sans" charset="0"/>
              </a:rPr>
              <a:t>		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1600" b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’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 = {}</a:t>
            </a:r>
          </a:p>
          <a:p>
            <a:pPr>
              <a:lnSpc>
                <a:spcPct val="80000"/>
              </a:lnSpc>
              <a:spcBef>
                <a:spcPts val="62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ea typeface="DejaVu LGC Sans" charset="0"/>
                <a:cs typeface="DejaVu LGC Sans" charset="0"/>
              </a:rPr>
              <a:t>		</a:t>
            </a:r>
            <a:r>
              <a:rPr lang="en-GB" sz="1600" b="1" dirty="0" smtClean="0">
                <a:ea typeface="DejaVu LGC Sans" charset="0"/>
                <a:cs typeface="DejaVu LGC Sans" charset="0"/>
              </a:rPr>
              <a:t>for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 all entries 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 є 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1600" b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k-1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’</a:t>
            </a:r>
          </a:p>
          <a:p>
            <a:pPr>
              <a:lnSpc>
                <a:spcPct val="80000"/>
              </a:lnSpc>
              <a:spcBef>
                <a:spcPts val="62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ea typeface="DejaVu LGC Sans" charset="0"/>
                <a:cs typeface="DejaVu LGC Sans" charset="0"/>
              </a:rPr>
              <a:t>			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1600" b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= {</a:t>
            </a:r>
            <a:r>
              <a:rPr lang="en-GB" sz="1600" b="1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cє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1600" b="1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1600" b="1" baseline="-25000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1600" b="1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|t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[c-c[k]]=1 and t[c-c[k-1]]=1}</a:t>
            </a:r>
          </a:p>
          <a:p>
            <a:pPr>
              <a:lnSpc>
                <a:spcPct val="80000"/>
              </a:lnSpc>
              <a:spcBef>
                <a:spcPts val="62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ea typeface="DejaVu LGC Sans" charset="0"/>
                <a:cs typeface="DejaVu LGC Sans" charset="0"/>
              </a:rPr>
              <a:t>			</a:t>
            </a:r>
            <a:r>
              <a:rPr lang="en-GB" sz="1600" b="1" dirty="0" smtClean="0">
                <a:ea typeface="DejaVu LGC Sans" charset="0"/>
                <a:cs typeface="DejaVu LGC Sans" charset="0"/>
              </a:rPr>
              <a:t>for 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all </a:t>
            </a:r>
            <a:r>
              <a:rPr lang="en-GB" sz="1600" b="1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cє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C</a:t>
            </a:r>
            <a:r>
              <a:rPr lang="en-GB" sz="1600" b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 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{</a:t>
            </a:r>
            <a:r>
              <a:rPr lang="en-GB" sz="1600" dirty="0" err="1" smtClean="0">
                <a:ea typeface="DejaVu LGC Sans" charset="0"/>
                <a:cs typeface="DejaVu LGC Sans" charset="0"/>
              </a:rPr>
              <a:t>c.count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++}</a:t>
            </a:r>
          </a:p>
          <a:p>
            <a:pPr>
              <a:lnSpc>
                <a:spcPct val="80000"/>
              </a:lnSpc>
              <a:spcBef>
                <a:spcPts val="62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ea typeface="DejaVu LGC Sans" charset="0"/>
                <a:cs typeface="DejaVu LGC Sans" charset="0"/>
              </a:rPr>
              <a:t>			</a:t>
            </a:r>
            <a:r>
              <a:rPr lang="en-GB" sz="1600" b="1" dirty="0" smtClean="0">
                <a:ea typeface="DejaVu LGC Sans" charset="0"/>
                <a:cs typeface="DejaVu LGC Sans" charset="0"/>
              </a:rPr>
              <a:t>if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 (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1600" b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≠ {}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) </a:t>
            </a:r>
          </a:p>
          <a:p>
            <a:pPr lvl="4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ea typeface="DejaVu LGC Sans" charset="0"/>
                <a:cs typeface="DejaVu LGC Sans" charset="0"/>
              </a:rPr>
              <a:t>      </a:t>
            </a:r>
            <a:r>
              <a:rPr lang="en-GB" sz="1600" b="1" i="1" dirty="0" smtClean="0">
                <a:ea typeface="DejaVu LGC Sans" charset="0"/>
                <a:cs typeface="DejaVu LGC Sans" charset="0"/>
              </a:rPr>
              <a:t>append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 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1600" b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r>
              <a:rPr lang="en-GB" sz="1600" baseline="-25000" dirty="0" smtClean="0">
                <a:ea typeface="DejaVu LGC Sans" charset="0"/>
                <a:cs typeface="DejaVu LGC Sans" charset="0"/>
              </a:rPr>
              <a:t> 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to  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1600" b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’ </a:t>
            </a:r>
          </a:p>
          <a:p>
            <a:pPr lvl="4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err="1" smtClean="0">
                <a:ea typeface="DejaVu LGC Sans" charset="0"/>
                <a:cs typeface="DejaVu LGC Sans" charset="0"/>
              </a:rPr>
              <a:t>endif</a:t>
            </a:r>
            <a:endParaRPr lang="en-GB" sz="1600" b="1" dirty="0" smtClean="0">
              <a:ea typeface="DejaVu LGC Sans" charset="0"/>
              <a:cs typeface="DejaVu LGC Sans" charset="0"/>
            </a:endParaRPr>
          </a:p>
          <a:p>
            <a:pPr lvl="2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err="1" smtClean="0">
                <a:ea typeface="DejaVu LGC Sans" charset="0"/>
                <a:cs typeface="DejaVu LGC Sans" charset="0"/>
              </a:rPr>
              <a:t>endfor</a:t>
            </a:r>
            <a:endParaRPr lang="en-GB" sz="1600" b="1" dirty="0" smtClean="0">
              <a:ea typeface="DejaVu LGC Sans" charset="0"/>
              <a:cs typeface="DejaVu LGC Sans" charset="0"/>
            </a:endParaRPr>
          </a:p>
          <a:p>
            <a:pPr>
              <a:lnSpc>
                <a:spcPct val="80000"/>
              </a:lnSpc>
              <a:spcBef>
                <a:spcPts val="62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ea typeface="DejaVu LGC Sans" charset="0"/>
                <a:cs typeface="DejaVu LGC Sans" charset="0"/>
              </a:rPr>
              <a:t>		</a:t>
            </a:r>
            <a:r>
              <a:rPr lang="en-GB" sz="1600" b="1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1600" b="1" baseline="-25000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= {</a:t>
            </a:r>
            <a:r>
              <a:rPr lang="en-GB" sz="1600" b="1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cє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1600" b="1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1600" b="1" baseline="-25000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1600" b="1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|c.count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&gt;= </a:t>
            </a:r>
            <a:r>
              <a:rPr lang="en-GB" sz="1600" b="1" dirty="0" err="1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minsup</a:t>
            </a:r>
            <a:r>
              <a:rPr lang="en-GB" sz="1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}</a:t>
            </a:r>
          </a:p>
          <a:p>
            <a:pPr lvl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err="1" smtClean="0">
                <a:ea typeface="DejaVu LGC Sans" charset="0"/>
                <a:cs typeface="DejaVu LGC Sans" charset="0"/>
              </a:rPr>
              <a:t>endfor</a:t>
            </a:r>
            <a:endParaRPr lang="en-GB" sz="1600" b="1" dirty="0" smtClean="0">
              <a:ea typeface="DejaVu LGC Sans" charset="0"/>
              <a:cs typeface="DejaVu LGC Sans" charset="0"/>
            </a:endParaRPr>
          </a:p>
          <a:p>
            <a:pPr>
              <a:lnSpc>
                <a:spcPct val="8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ea typeface="DejaVu LGC Sans" charset="0"/>
                <a:cs typeface="DejaVu LGC Sans" charset="0"/>
              </a:rPr>
              <a:t>return </a:t>
            </a:r>
            <a:r>
              <a:rPr lang="en-GB" sz="1600" b="1" dirty="0" err="1" smtClean="0">
                <a:ea typeface="DejaVu LGC Sans" charset="0"/>
                <a:cs typeface="DejaVu LGC Sans" charset="0"/>
              </a:rPr>
              <a:t>U</a:t>
            </a:r>
            <a:r>
              <a:rPr lang="en-GB" sz="1600" b="1" baseline="-25000" dirty="0" err="1" smtClean="0">
                <a:ea typeface="DejaVu LGC Sans" charset="0"/>
                <a:cs typeface="DejaVu LGC Sans" charset="0"/>
              </a:rPr>
              <a:t>k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 </a:t>
            </a:r>
            <a:r>
              <a:rPr lang="en-GB" sz="1600" dirty="0" err="1" smtClean="0">
                <a:ea typeface="DejaVu LGC Sans" charset="0"/>
                <a:cs typeface="DejaVu LGC Sans" charset="0"/>
              </a:rPr>
              <a:t>L</a:t>
            </a:r>
            <a:r>
              <a:rPr lang="en-GB" sz="1600" baseline="-25000" dirty="0" err="1" smtClean="0">
                <a:ea typeface="DejaVu LGC Sans" charset="0"/>
                <a:cs typeface="DejaVu LGC Sans" charset="0"/>
              </a:rPr>
              <a:t>k</a:t>
            </a:r>
            <a:r>
              <a:rPr lang="en-GB" sz="1600" dirty="0" smtClean="0">
                <a:ea typeface="DejaVu LGC Sans" charset="0"/>
                <a:cs typeface="DejaVu LGC Sans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One single pass over the data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accent2"/>
                </a:solidFill>
              </a:rPr>
              <a:t>k</a:t>
            </a:r>
            <a:r>
              <a:rPr lang="en-US" sz="2400" b="1" dirty="0" smtClean="0">
                <a:solidFill>
                  <a:schemeClr val="accent2"/>
                </a:solidFill>
              </a:rPr>
              <a:t>’ </a:t>
            </a:r>
            <a:r>
              <a:rPr lang="en-US" sz="2400" dirty="0" smtClean="0"/>
              <a:t>is generated from </a:t>
            </a:r>
            <a:r>
              <a:rPr lang="en-US" sz="2400" b="1" dirty="0" smtClean="0">
                <a:solidFill>
                  <a:schemeClr val="accent2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accent2"/>
                </a:solidFill>
              </a:rPr>
              <a:t>k-1</a:t>
            </a:r>
            <a:r>
              <a:rPr lang="en-US" sz="2400" b="1" dirty="0" smtClean="0">
                <a:solidFill>
                  <a:schemeClr val="accent2"/>
                </a:solidFill>
              </a:rPr>
              <a:t>’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For small values of </a:t>
            </a:r>
            <a:r>
              <a:rPr lang="en-US" sz="2400" b="1" dirty="0" smtClean="0">
                <a:solidFill>
                  <a:schemeClr val="accent2"/>
                </a:solidFill>
              </a:rPr>
              <a:t>k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chemeClr val="accent2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accent2"/>
                </a:solidFill>
              </a:rPr>
              <a:t>k</a:t>
            </a:r>
            <a:r>
              <a:rPr lang="en-US" sz="2400" b="1" dirty="0" smtClean="0">
                <a:solidFill>
                  <a:schemeClr val="accent2"/>
                </a:solidFill>
              </a:rPr>
              <a:t>’</a:t>
            </a:r>
            <a:r>
              <a:rPr lang="en-US" sz="2400" dirty="0" smtClean="0"/>
              <a:t> could be larger than the database!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For large values of </a:t>
            </a:r>
            <a:r>
              <a:rPr lang="en-US" sz="2400" b="1" dirty="0" smtClean="0">
                <a:solidFill>
                  <a:schemeClr val="accent2"/>
                </a:solidFill>
              </a:rPr>
              <a:t>k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chemeClr val="accent2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accent2"/>
                </a:solidFill>
              </a:rPr>
              <a:t>k</a:t>
            </a:r>
            <a:r>
              <a:rPr lang="en-US" sz="2400" b="1" dirty="0" smtClean="0">
                <a:solidFill>
                  <a:schemeClr val="accent2"/>
                </a:solidFill>
              </a:rPr>
              <a:t>’</a:t>
            </a:r>
            <a:r>
              <a:rPr lang="en-US" sz="2400" dirty="0" smtClean="0"/>
              <a:t> can be very small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vs. </a:t>
            </a:r>
            <a:r>
              <a:rPr lang="en-US" dirty="0" err="1" smtClean="0"/>
              <a:t>AprioriTID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err="1" smtClean="0">
                <a:solidFill>
                  <a:srgbClr val="FF0000"/>
                </a:solidFill>
              </a:rPr>
              <a:t>Apriori</a:t>
            </a:r>
            <a:r>
              <a:rPr lang="en-US" sz="2800" i="1" dirty="0" smtClean="0"/>
              <a:t> </a:t>
            </a:r>
            <a:r>
              <a:rPr lang="en-US" sz="2800" dirty="0" smtClean="0"/>
              <a:t>makes multiple passes over the data while </a:t>
            </a:r>
            <a:r>
              <a:rPr lang="en-US" sz="2800" i="1" dirty="0" err="1" smtClean="0">
                <a:solidFill>
                  <a:srgbClr val="FF0000"/>
                </a:solidFill>
              </a:rPr>
              <a:t>AprioriTID</a:t>
            </a:r>
            <a:r>
              <a:rPr lang="en-US" sz="2800" dirty="0" smtClean="0"/>
              <a:t> makes a single pass over the data</a:t>
            </a:r>
          </a:p>
          <a:p>
            <a:endParaRPr lang="en-US" sz="2800" dirty="0" smtClean="0"/>
          </a:p>
          <a:p>
            <a:r>
              <a:rPr lang="en-US" sz="2800" i="1" dirty="0" err="1" smtClean="0">
                <a:solidFill>
                  <a:srgbClr val="FF0000"/>
                </a:solidFill>
              </a:rPr>
              <a:t>AprioriTID</a:t>
            </a:r>
            <a:r>
              <a:rPr lang="en-US" sz="2800" dirty="0" smtClean="0"/>
              <a:t> needs to store additional data structures that may require more space than </a:t>
            </a:r>
            <a:r>
              <a:rPr lang="en-US" sz="2800" i="1" dirty="0" err="1" smtClean="0">
                <a:solidFill>
                  <a:srgbClr val="FF0000"/>
                </a:solidFill>
              </a:rPr>
              <a:t>Apriori</a:t>
            </a:r>
            <a:endParaRPr lang="en-US" sz="2800" i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Both algorithms need to check all candidates’ frequencies in every step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57200" y="304800"/>
            <a:ext cx="8229600" cy="655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000000"/>
                </a:solidFill>
                <a:ea typeface="DejaVu LGC Sans" charset="0"/>
                <a:cs typeface="DejaVu LGC Sans" charset="0"/>
              </a:rPr>
              <a:t>Implementations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3185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>
                <a:solidFill>
                  <a:srgbClr val="000000"/>
                </a:solidFill>
                <a:ea typeface="DejaVu LGC Sans" charset="0"/>
                <a:cs typeface="DejaVu LGC Sans" charset="0"/>
              </a:rPr>
              <a:t>Lots of them around</a:t>
            </a: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>
                <a:solidFill>
                  <a:srgbClr val="000000"/>
                </a:solidFill>
                <a:ea typeface="DejaVu LGC Sans" charset="0"/>
                <a:cs typeface="DejaVu LGC Sans" charset="0"/>
              </a:rPr>
              <a:t>See, for example, the web page of Bart Goethals: http://www.adrem.ua.ac.be/~goethals/software/</a:t>
            </a: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>
                <a:solidFill>
                  <a:srgbClr val="000000"/>
                </a:solidFill>
                <a:ea typeface="DejaVu LGC Sans" charset="0"/>
                <a:cs typeface="DejaVu LGC Sans" charset="0"/>
              </a:rPr>
              <a:t>Typical input format: each row lists the items (using item id's) that appear in every row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457200" y="304800"/>
            <a:ext cx="8229600" cy="655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000000"/>
                </a:solidFill>
                <a:ea typeface="DejaVu LGC Sans" charset="0"/>
                <a:cs typeface="DejaVu LGC Sans" charset="0"/>
              </a:rPr>
              <a:t>Lecture outline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3185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Task 1: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Methods for finding all frequent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efficiently </a:t>
            </a: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Task 2: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Methods for finding association rules efficiently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458200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00000"/>
                </a:solidFill>
                <a:ea typeface="DejaVu LGC Sans" charset="0"/>
                <a:cs typeface="DejaVu LGC Sans" charset="0"/>
              </a:rPr>
              <a:t>Definition: Association Rule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57200" y="1503363"/>
            <a:ext cx="8229600" cy="535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Let 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 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be database of </a:t>
            </a:r>
            <a:r>
              <a:rPr lang="en-GB" sz="32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transactions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e.g.: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>
              <a:solidFill>
                <a:srgbClr val="FF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Let </a:t>
            </a:r>
            <a:r>
              <a:rPr lang="en-GB" sz="32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be the set of items that appear in the database, e.g., </a:t>
            </a:r>
            <a:r>
              <a:rPr lang="en-GB" sz="32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I={A,B,C,D,E,F}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 </a:t>
            </a:r>
            <a:r>
              <a:rPr lang="en-GB" sz="32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rule</a:t>
            </a:r>
            <a:r>
              <a:rPr lang="en-GB" sz="32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is defined by 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X </a:t>
            </a:r>
            <a:r>
              <a:rPr lang="en-GB" sz="32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sz="32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Y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where 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X</a:t>
            </a:r>
            <a:r>
              <a:rPr lang="en-GB" sz="3200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</a:t>
            </a:r>
            <a:r>
              <a:rPr lang="en-GB" sz="32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Y</a:t>
            </a:r>
            <a:r>
              <a:rPr lang="en-GB" sz="3200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</a:t>
            </a:r>
            <a:r>
              <a:rPr lang="en-GB" sz="32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and 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X</a:t>
            </a:r>
            <a:r>
              <a:rPr lang="en-GB" sz="3200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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Y=</a:t>
            </a:r>
            <a:r>
              <a:rPr lang="en-GB" sz="3200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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e.g.: </a:t>
            </a:r>
            <a:r>
              <a:rPr lang="en-GB" sz="28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{B,C} </a:t>
            </a:r>
            <a:r>
              <a:rPr lang="en-GB" sz="2800" b="1" dirty="0" smtClean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sz="28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{A}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is a rule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09800" y="2133600"/>
          <a:ext cx="25146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02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 B, 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 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 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B, E, 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457200" y="304800"/>
            <a:ext cx="8229600" cy="655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Definition: Association Rule</a:t>
            </a:r>
          </a:p>
        </p:txBody>
      </p:sp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4784726" y="3657601"/>
            <a:ext cx="3978276" cy="2527301"/>
            <a:chOff x="3014" y="2304"/>
            <a:chExt cx="2506" cy="1592"/>
          </a:xfrm>
        </p:grpSpPr>
        <p:sp>
          <p:nvSpPr>
            <p:cNvPr id="38915" name="Text Box 3"/>
            <p:cNvSpPr txBox="1">
              <a:spLocks noChangeArrowheads="1"/>
            </p:cNvSpPr>
            <p:nvPr/>
          </p:nvSpPr>
          <p:spPr bwMode="auto">
            <a:xfrm>
              <a:off x="3242" y="2304"/>
              <a:ext cx="666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F0000"/>
                  </a:solidFill>
                  <a:ea typeface="DejaVu LGC Sans" charset="0"/>
                  <a:cs typeface="DejaVu LGC Sans" charset="0"/>
                </a:rPr>
                <a:t>Example:</a:t>
              </a:r>
            </a:p>
          </p:txBody>
        </p:sp>
        <p:graphicFrame>
          <p:nvGraphicFramePr>
            <p:cNvPr id="38916" name="Object 4"/>
            <p:cNvGraphicFramePr>
              <a:graphicFrameLocks noChangeAspect="1"/>
            </p:cNvGraphicFramePr>
            <p:nvPr/>
          </p:nvGraphicFramePr>
          <p:xfrm>
            <a:off x="3794" y="2545"/>
            <a:ext cx="171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8" name="Equation" r:id="rId4" imgW="1434960" imgH="203040" progId="Equation.3">
                    <p:embed/>
                  </p:oleObj>
                </mc:Choice>
                <mc:Fallback>
                  <p:oleObj name="Equation" r:id="rId4" imgW="1434960" imgH="2030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2545"/>
                          <a:ext cx="1711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7" name="Object 5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9" r:id="rId6" imgW="4317840" imgH="787320" progId="Equation.3">
                    <p:embed/>
                  </p:oleObj>
                </mc:Choice>
                <mc:Fallback>
                  <p:oleObj r:id="rId6" imgW="4317840" imgH="78732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8" name="Object 6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0" r:id="rId8" imgW="4470120" imgH="787320" progId="Equation.3">
                    <p:embed/>
                  </p:oleObj>
                </mc:Choice>
                <mc:Fallback>
                  <p:oleObj r:id="rId8" imgW="4470120" imgH="78732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28600" y="1524000"/>
            <a:ext cx="48768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1313" indent="-341313">
              <a:lnSpc>
                <a:spcPct val="100000"/>
              </a:lnSpc>
              <a:spcBef>
                <a:spcPts val="450"/>
              </a:spcBef>
              <a:buClr>
                <a:srgbClr val="EEECE1"/>
              </a:buClr>
              <a:buSzPct val="75000"/>
              <a:buFont typeface="Wingdings" charset="2"/>
              <a:buChar char="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b="1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Association Rule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1F497D"/>
              </a:buClr>
              <a:buSzPct val="75000"/>
              <a:buFont typeface="Wingdings" charset="2"/>
              <a:buChar char="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An implication expression of the form </a:t>
            </a:r>
            <a:r>
              <a:rPr lang="en-GB" b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X </a:t>
            </a:r>
            <a:r>
              <a:rPr lang="en-GB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b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 Y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, where </a:t>
            </a:r>
            <a:r>
              <a:rPr lang="en-GB" b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 and </a:t>
            </a:r>
            <a:r>
              <a:rPr lang="en-GB" b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Y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 are 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non-overlapping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itemsets</a:t>
            </a:r>
            <a:endParaRPr lang="en-GB" dirty="0">
              <a:solidFill>
                <a:srgbClr val="000000"/>
              </a:solidFill>
              <a:latin typeface="Verdana" pitchFamily="32" charset="0"/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1F497D"/>
              </a:buClr>
              <a:buSzPct val="75000"/>
              <a:buFont typeface="Wingdings" charset="2"/>
              <a:buChar char="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Example:</a:t>
            </a:r>
            <a:br>
              <a:rPr lang="en-GB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</a:br>
            <a:r>
              <a:rPr lang="en-GB" b="1" i="1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   {Milk, Diaper} </a:t>
            </a:r>
            <a:r>
              <a:rPr lang="en-GB" b="1" i="1" dirty="0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b="1" i="1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 {Beer} 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1F497D"/>
              </a:buClr>
              <a:buSzPct val="75000"/>
              <a:buFont typeface="Wingdings" charset="2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 b="1" dirty="0">
              <a:solidFill>
                <a:srgbClr val="000000"/>
              </a:solidFill>
              <a:latin typeface="Verdana" pitchFamily="32" charset="0"/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100000"/>
              </a:lnSpc>
              <a:spcBef>
                <a:spcPts val="450"/>
              </a:spcBef>
              <a:buClr>
                <a:srgbClr val="EEECE1"/>
              </a:buClr>
              <a:buSzPct val="75000"/>
              <a:buFont typeface="Wingdings" charset="2"/>
              <a:buChar char="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b="1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Rule Evaluation Metrics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1F497D"/>
              </a:buClr>
              <a:buSzPct val="75000"/>
              <a:buFont typeface="Wingdings" charset="2"/>
              <a:buChar char="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b="1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Support (</a:t>
            </a:r>
            <a:r>
              <a:rPr lang="en-GB" b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s</a:t>
            </a:r>
            <a:r>
              <a:rPr lang="en-GB" b="1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)‏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4F81BD"/>
              </a:buClr>
              <a:buSzPct val="65000"/>
              <a:buFont typeface="Wingdings" charset="2"/>
              <a:buChar char="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Fraction of transactions that contain both </a:t>
            </a:r>
            <a:r>
              <a:rPr lang="en-GB" sz="1600" b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X</a:t>
            </a:r>
            <a:r>
              <a:rPr lang="en-GB" sz="1600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 and </a:t>
            </a:r>
            <a:r>
              <a:rPr lang="en-GB" sz="1600" b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Y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1F497D"/>
              </a:buClr>
              <a:buSzPct val="75000"/>
              <a:buFont typeface="Wingdings" charset="2"/>
              <a:buChar char="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b="1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Confidence (</a:t>
            </a:r>
            <a:r>
              <a:rPr lang="en-GB" b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c</a:t>
            </a:r>
            <a:r>
              <a:rPr lang="en-GB" b="1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)‏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4F81BD"/>
              </a:buClr>
              <a:buSzPct val="65000"/>
              <a:buFont typeface="Wingdings" charset="2"/>
              <a:buChar char="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Measures how often items in </a:t>
            </a:r>
            <a:r>
              <a:rPr lang="en-GB" sz="1600" b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Y</a:t>
            </a:r>
            <a:r>
              <a:rPr lang="en-GB" sz="1600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 </a:t>
            </a:r>
            <a:br>
              <a:rPr lang="en-GB" sz="1600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</a:br>
            <a:r>
              <a:rPr lang="en-GB" sz="1600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appear in transactions that</a:t>
            </a:r>
            <a:br>
              <a:rPr lang="en-GB" sz="1600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</a:br>
            <a:r>
              <a:rPr lang="en-GB" sz="1600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contain </a:t>
            </a:r>
            <a:r>
              <a:rPr lang="en-GB" sz="1600" b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X</a:t>
            </a:r>
          </a:p>
        </p:txBody>
      </p:sp>
      <p:grpSp>
        <p:nvGrpSpPr>
          <p:cNvPr id="38920" name="Group 8"/>
          <p:cNvGrpSpPr>
            <a:grpSpLocks/>
          </p:cNvGrpSpPr>
          <p:nvPr/>
        </p:nvGrpSpPr>
        <p:grpSpPr bwMode="auto">
          <a:xfrm>
            <a:off x="5410200" y="1295400"/>
            <a:ext cx="3586163" cy="2151063"/>
            <a:chOff x="3408" y="816"/>
            <a:chExt cx="2259" cy="1355"/>
          </a:xfrm>
        </p:grpSpPr>
        <p:graphicFrame>
          <p:nvGraphicFramePr>
            <p:cNvPr id="38921" name="Object 9"/>
            <p:cNvGraphicFramePr>
              <a:graphicFrameLocks noChangeAspect="1"/>
            </p:cNvGraphicFramePr>
            <p:nvPr/>
          </p:nvGraphicFramePr>
          <p:xfrm>
            <a:off x="3408" y="816"/>
            <a:ext cx="2260" cy="1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1" r:id="rId11" imgW="3359338" imgH="2015504" progId="Word.Document.8">
                    <p:embed/>
                  </p:oleObj>
                </mc:Choice>
                <mc:Fallback>
                  <p:oleObj r:id="rId11" imgW="3359338" imgH="2015504" progId="Word.Document.8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816"/>
                          <a:ext cx="2260" cy="1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3408" y="816"/>
              <a:ext cx="2260" cy="13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457200" y="192088"/>
            <a:ext cx="8458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Rule Measures: Support </a:t>
            </a:r>
            <a:r>
              <a:rPr lang="en-GB" sz="4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4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Confidence</a:t>
            </a:r>
            <a:endParaRPr lang="en-GB" sz="4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886200" y="1524000"/>
            <a:ext cx="5410200" cy="2703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Find all the rules </a:t>
            </a:r>
            <a:r>
              <a:rPr lang="en-GB" sz="24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X </a:t>
            </a:r>
            <a:r>
              <a:rPr lang="en-GB" sz="2400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sz="2400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 </a:t>
            </a:r>
            <a:r>
              <a:rPr lang="en-GB" sz="24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Y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with minimum confidence and support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support, </a:t>
            </a:r>
            <a:r>
              <a:rPr lang="en-GB" sz="2000" i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s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dirty="0">
                <a:solidFill>
                  <a:srgbClr val="1F497D"/>
                </a:solidFill>
                <a:ea typeface="DejaVu LGC Sans" charset="0"/>
                <a:cs typeface="DejaVu LGC Sans" charset="0"/>
              </a:rPr>
              <a:t>probability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that a transaction contains </a:t>
            </a:r>
            <a:r>
              <a:rPr lang="en-GB" sz="20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{X </a:t>
            </a:r>
            <a:r>
              <a:rPr lang="en-GB" sz="2000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</a:t>
            </a:r>
            <a:r>
              <a:rPr lang="en-GB" sz="20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Y}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confidence, </a:t>
            </a:r>
            <a:r>
              <a:rPr lang="en-GB" sz="2000" i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0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>
                <a:solidFill>
                  <a:schemeClr val="tx1"/>
                </a:solidFill>
                <a:ea typeface="DejaVu LGC Sans" charset="0"/>
                <a:cs typeface="DejaVu LGC Sans" charset="0"/>
              </a:rPr>
              <a:t>conditional probability </a:t>
            </a:r>
            <a:endParaRPr lang="en-GB" sz="2000" b="1" i="1" dirty="0" smtClean="0">
              <a:solidFill>
                <a:schemeClr val="tx1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	that 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 transaction having </a:t>
            </a:r>
            <a:r>
              <a:rPr lang="en-GB" sz="20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X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also contains </a:t>
            </a:r>
            <a:r>
              <a:rPr lang="en-GB" sz="20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Y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343400" y="4267200"/>
            <a:ext cx="4572000" cy="205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1313" indent="-341313">
              <a:lnSpc>
                <a:spcPct val="100000"/>
              </a:lnSpc>
              <a:spcBef>
                <a:spcPts val="600"/>
              </a:spcBef>
              <a:buClr>
                <a:srgbClr val="EEECE1"/>
              </a:buClr>
              <a:buSzPct val="75000"/>
              <a:buFont typeface="Wingdings" charset="2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Let minimum support 50%, and minimum confidence 50%, we have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1F497D"/>
              </a:buClr>
              <a:buSzPct val="75000"/>
              <a:buFont typeface="Wingdings" charset="2"/>
              <a:buChar char="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i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A </a:t>
            </a:r>
            <a:r>
              <a:rPr lang="en-GB" i="1" dirty="0" smtClean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i="1" dirty="0" smtClean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 </a:t>
            </a:r>
            <a:r>
              <a:rPr lang="en-GB" i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C  </a:t>
            </a:r>
            <a:r>
              <a:rPr lang="en-GB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(50%, 66.6%)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‏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1F497D"/>
              </a:buClr>
              <a:buSzPct val="75000"/>
              <a:buFont typeface="Wingdings" charset="2"/>
              <a:buChar char="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i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C </a:t>
            </a:r>
            <a:r>
              <a:rPr lang="en-GB" i="1" dirty="0" smtClean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i="1" dirty="0" smtClean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  </a:t>
            </a:r>
            <a:r>
              <a:rPr lang="en-GB" i="1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A  </a:t>
            </a:r>
            <a:r>
              <a:rPr lang="en-GB" dirty="0">
                <a:solidFill>
                  <a:schemeClr val="accent2"/>
                </a:solidFill>
                <a:latin typeface="Verdana" pitchFamily="32" charset="0"/>
                <a:ea typeface="DejaVu LGC Sans" charset="0"/>
                <a:cs typeface="DejaVu LGC Sans" charset="0"/>
              </a:rPr>
              <a:t>(50%, 100%)‏</a:t>
            </a: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685800" y="1981200"/>
            <a:ext cx="1905000" cy="1371600"/>
          </a:xfrm>
          <a:prstGeom prst="ellipse">
            <a:avLst/>
          </a:prstGeom>
          <a:noFill/>
          <a:ln w="25560">
            <a:solidFill>
              <a:srgbClr val="1F49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1371600" y="1981200"/>
            <a:ext cx="1905000" cy="1524000"/>
          </a:xfrm>
          <a:prstGeom prst="ellips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 flipH="1">
            <a:off x="912813" y="2667000"/>
            <a:ext cx="231775" cy="762000"/>
          </a:xfrm>
          <a:prstGeom prst="line">
            <a:avLst/>
          </a:prstGeom>
          <a:noFill/>
          <a:ln w="9360">
            <a:solidFill>
              <a:srgbClr val="1F497D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V="1">
            <a:off x="2819400" y="2055813"/>
            <a:ext cx="228600" cy="68897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H="1" flipV="1">
            <a:off x="1903413" y="1827213"/>
            <a:ext cx="79375" cy="917575"/>
          </a:xfrm>
          <a:prstGeom prst="line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590800" y="1524000"/>
            <a:ext cx="1219200" cy="1163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FF0000"/>
                </a:solidFill>
                <a:ea typeface="DejaVu LGC Sans" charset="0"/>
                <a:cs typeface="DejaVu LGC Sans" charset="0"/>
              </a:rPr>
              <a:t>Customer</a:t>
            </a:r>
          </a:p>
          <a:p>
            <a:pPr>
              <a:lnSpc>
                <a:spcPct val="11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FF0000"/>
                </a:solidFill>
                <a:ea typeface="DejaVu LGC Sans" charset="0"/>
                <a:cs typeface="DejaVu LGC Sans" charset="0"/>
              </a:rPr>
              <a:t>buys diaper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295400" y="1371600"/>
            <a:ext cx="1042988" cy="1163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buClr>
                <a:srgbClr val="4F81BD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4F81BD"/>
                </a:solidFill>
                <a:ea typeface="DejaVu LGC Sans" charset="0"/>
                <a:cs typeface="DejaVu LGC Sans" charset="0"/>
              </a:rPr>
              <a:t>Customer</a:t>
            </a:r>
          </a:p>
          <a:p>
            <a:pPr>
              <a:lnSpc>
                <a:spcPct val="110000"/>
              </a:lnSpc>
              <a:buClr>
                <a:srgbClr val="4F81BD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4F81BD"/>
                </a:solidFill>
                <a:ea typeface="DejaVu LGC Sans" charset="0"/>
                <a:cs typeface="DejaVu LGC Sans" charset="0"/>
              </a:rPr>
              <a:t>buys both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406400" y="3429000"/>
            <a:ext cx="1296988" cy="62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  <a:buClr>
                <a:srgbClr val="1F497D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1F497D"/>
                </a:solidFill>
                <a:ea typeface="DejaVu LGC Sans" charset="0"/>
                <a:cs typeface="DejaVu LGC Sans" charset="0"/>
              </a:rPr>
              <a:t>Customer</a:t>
            </a:r>
          </a:p>
          <a:p>
            <a:pPr>
              <a:lnSpc>
                <a:spcPct val="110000"/>
              </a:lnSpc>
              <a:buClr>
                <a:srgbClr val="1F497D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1F497D"/>
                </a:solidFill>
                <a:ea typeface="DejaVu LGC Sans" charset="0"/>
                <a:cs typeface="DejaVu LGC Sans" charset="0"/>
              </a:rPr>
              <a:t>buys beer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220662" y="1484312"/>
            <a:ext cx="3665538" cy="25542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90600" y="4419600"/>
          <a:ext cx="24384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7288"/>
                <a:gridCol w="1281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A,B,C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B,E,F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569913" y="1660525"/>
            <a:ext cx="4504631" cy="1477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u="sng" dirty="0">
                <a:solidFill>
                  <a:srgbClr val="000000"/>
                </a:solidFill>
                <a:cs typeface="Times New Roman" pitchFamily="16" charset="0"/>
              </a:rPr>
              <a:t>TID	date		</a:t>
            </a:r>
            <a:r>
              <a:rPr lang="en-GB" sz="2400" u="sng" dirty="0" err="1">
                <a:solidFill>
                  <a:srgbClr val="000000"/>
                </a:solidFill>
                <a:cs typeface="Times New Roman" pitchFamily="16" charset="0"/>
              </a:rPr>
              <a:t>items_bought</a:t>
            </a:r>
            <a:endParaRPr lang="en-GB" sz="2400" u="sng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Arial" charset="0"/>
                <a:cs typeface="Times New Roman" pitchFamily="16" charset="0"/>
              </a:rPr>
              <a:t>100	10/10/99	</a:t>
            </a:r>
            <a:r>
              <a:rPr lang="en-GB" dirty="0" smtClean="0">
                <a:solidFill>
                  <a:srgbClr val="000000"/>
                </a:solidFill>
                <a:latin typeface="Arial" charset="0"/>
                <a:cs typeface="Times New Roman" pitchFamily="16" charset="0"/>
              </a:rPr>
              <a:t>	{F,A,D,B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Times New Roman" pitchFamily="16" charset="0"/>
              </a:rPr>
              <a:t>}</a:t>
            </a:r>
          </a:p>
          <a:p>
            <a:pPr algn="just"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Arial" charset="0"/>
                <a:cs typeface="Times New Roman" pitchFamily="16" charset="0"/>
              </a:rPr>
              <a:t>200	15/10/99	</a:t>
            </a:r>
            <a:r>
              <a:rPr lang="en-GB" dirty="0" smtClean="0">
                <a:solidFill>
                  <a:srgbClr val="000000"/>
                </a:solidFill>
                <a:latin typeface="Arial" charset="0"/>
                <a:cs typeface="Times New Roman" pitchFamily="16" charset="0"/>
              </a:rPr>
              <a:t>	{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Times New Roman" pitchFamily="16" charset="0"/>
              </a:rPr>
              <a:t>D,A,C,E,B}</a:t>
            </a:r>
          </a:p>
          <a:p>
            <a:pPr algn="just"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Arial" charset="0"/>
                <a:cs typeface="Times New Roman" pitchFamily="16" charset="0"/>
              </a:rPr>
              <a:t>300	19/10/99	</a:t>
            </a:r>
            <a:r>
              <a:rPr lang="en-GB" dirty="0" smtClean="0">
                <a:solidFill>
                  <a:srgbClr val="000000"/>
                </a:solidFill>
                <a:latin typeface="Arial" charset="0"/>
                <a:cs typeface="Times New Roman" pitchFamily="16" charset="0"/>
              </a:rPr>
              <a:t>	{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Times New Roman" pitchFamily="16" charset="0"/>
              </a:rPr>
              <a:t>C,A,B,E}</a:t>
            </a:r>
          </a:p>
          <a:p>
            <a:pPr algn="just"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Arial" charset="0"/>
                <a:cs typeface="Times New Roman" pitchFamily="16" charset="0"/>
              </a:rPr>
              <a:t>400	20/10/99	</a:t>
            </a:r>
            <a:r>
              <a:rPr lang="en-GB" dirty="0" smtClean="0">
                <a:solidFill>
                  <a:srgbClr val="000000"/>
                </a:solidFill>
                <a:latin typeface="Arial" charset="0"/>
                <a:cs typeface="Times New Roman" pitchFamily="16" charset="0"/>
              </a:rPr>
              <a:t>	{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Times New Roman" pitchFamily="16" charset="0"/>
              </a:rPr>
              <a:t>B,A,D}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00000"/>
                </a:solidFill>
                <a:ea typeface="DejaVu LGC Sans" charset="0"/>
                <a:cs typeface="DejaVu LGC Sans" charset="0"/>
              </a:rPr>
              <a:t>Example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3505200"/>
            <a:ext cx="88392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What is the </a:t>
            </a:r>
            <a:r>
              <a:rPr lang="en-GB" sz="2800" b="1" i="1" dirty="0">
                <a:solidFill>
                  <a:schemeClr val="tx1"/>
                </a:solidFill>
                <a:ea typeface="DejaVu LGC Sans" charset="0"/>
                <a:cs typeface="DejaVu LGC Sans" charset="0"/>
              </a:rPr>
              <a:t>support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and </a:t>
            </a:r>
            <a:r>
              <a:rPr lang="en-GB" sz="2800" b="1" i="1" dirty="0">
                <a:solidFill>
                  <a:schemeClr val="tx1"/>
                </a:solidFill>
                <a:ea typeface="DejaVu LGC Sans" charset="0"/>
                <a:cs typeface="DejaVu LGC Sans" charset="0"/>
              </a:rPr>
              <a:t>confidence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of the rule: 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{B,D} </a:t>
            </a:r>
            <a:r>
              <a:rPr lang="en-GB" sz="2800" dirty="0" smtClean="0">
                <a:solidFill>
                  <a:schemeClr val="accent2"/>
                </a:solidFill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sz="28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{A}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57200" y="4343400"/>
            <a:ext cx="8686800" cy="99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700"/>
              </a:spcBef>
              <a:buClr>
                <a:srgbClr val="EEECE1"/>
              </a:buClr>
              <a:buSzPct val="75000"/>
              <a:buFont typeface="Wingdings" charset="2"/>
              <a:buChar char="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Support:</a:t>
            </a:r>
          </a:p>
          <a:p>
            <a:pPr marL="741363" lvl="1" indent="-284163">
              <a:lnSpc>
                <a:spcPct val="100000"/>
              </a:lnSpc>
              <a:spcBef>
                <a:spcPts val="600"/>
              </a:spcBef>
              <a:buClr>
                <a:srgbClr val="1F497D"/>
              </a:buClr>
              <a:buSzPct val="75000"/>
              <a:buFont typeface="Wingdings" charset="2"/>
              <a:buChar char="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400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percentage of </a:t>
            </a:r>
            <a:r>
              <a:rPr lang="en-GB" sz="2400" dirty="0" err="1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tuples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 that contain {A,B,D} =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57200" y="5257800"/>
            <a:ext cx="8686800" cy="99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700"/>
              </a:spcBef>
              <a:buClr>
                <a:srgbClr val="EEECE1"/>
              </a:buClr>
              <a:buSzPct val="75000"/>
              <a:buFont typeface="Wingdings" charset="2"/>
              <a:buChar char="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80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rPr>
              <a:t>Confidence: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Clr>
                <a:srgbClr val="1F497D"/>
              </a:buClr>
              <a:buSzPct val="75000"/>
              <a:buFont typeface="Wingdings" charset="2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 sz="2800">
              <a:solidFill>
                <a:srgbClr val="000000"/>
              </a:solidFill>
              <a:latin typeface="Verdana" pitchFamily="32" charset="0"/>
              <a:ea typeface="DejaVu LGC Sans" charset="0"/>
              <a:cs typeface="DejaVu LGC Sans" charset="0"/>
            </a:endParaRPr>
          </a:p>
        </p:txBody>
      </p:sp>
      <p:grpSp>
        <p:nvGrpSpPr>
          <p:cNvPr id="40966" name="Group 6"/>
          <p:cNvGrpSpPr>
            <a:grpSpLocks/>
          </p:cNvGrpSpPr>
          <p:nvPr/>
        </p:nvGrpSpPr>
        <p:grpSpPr bwMode="auto">
          <a:xfrm>
            <a:off x="2214563" y="5715000"/>
            <a:ext cx="5322887" cy="868363"/>
            <a:chOff x="1395" y="3600"/>
            <a:chExt cx="3353" cy="547"/>
          </a:xfrm>
        </p:grpSpPr>
        <p:graphicFrame>
          <p:nvGraphicFramePr>
            <p:cNvPr id="40967" name="Object 7"/>
            <p:cNvGraphicFramePr>
              <a:graphicFrameLocks noChangeAspect="1"/>
            </p:cNvGraphicFramePr>
            <p:nvPr/>
          </p:nvGraphicFramePr>
          <p:xfrm>
            <a:off x="1395" y="3600"/>
            <a:ext cx="3354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3" r:id="rId4" imgW="2565360" imgH="419040" progId="Equation.3">
                    <p:embed/>
                  </p:oleObj>
                </mc:Choice>
                <mc:Fallback>
                  <p:oleObj r:id="rId4" imgW="2565360" imgH="419040" progId="Equation.3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5" y="3600"/>
                          <a:ext cx="3354" cy="5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1395" y="3600"/>
              <a:ext cx="3354" cy="54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8085138" y="4776788"/>
            <a:ext cx="974725" cy="519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lnSpc>
                <a:spcPct val="100000"/>
              </a:lnSpc>
              <a:buClr>
                <a:srgbClr val="0000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0000FF"/>
                </a:solidFill>
                <a:ea typeface="DejaVu LGC Sans" charset="0"/>
                <a:cs typeface="DejaVu LGC Sans" charset="0"/>
              </a:rPr>
              <a:t>75%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7451725" y="5867400"/>
            <a:ext cx="119856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FF0000"/>
                </a:solidFill>
                <a:ea typeface="DejaVu LGC Sans" charset="0"/>
                <a:cs typeface="DejaVu LGC Sans" charset="0"/>
              </a:rPr>
              <a:t>100%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457200" y="304800"/>
            <a:ext cx="8229600" cy="884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00000"/>
                </a:solidFill>
                <a:ea typeface="DejaVu LGC Sans" charset="0"/>
                <a:cs typeface="DejaVu LGC Sans" charset="0"/>
              </a:rPr>
              <a:t>Association-rule mining task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49250" y="1743075"/>
            <a:ext cx="8458200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Given a set of transactions </a:t>
            </a:r>
            <a:r>
              <a:rPr lang="en-GB" sz="32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</a:t>
            </a:r>
            <a:r>
              <a:rPr lang="en-GB" sz="32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goal of association rule mining is to find </a:t>
            </a:r>
            <a:r>
              <a:rPr lang="en-GB" sz="32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all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rules having </a:t>
            </a:r>
          </a:p>
          <a:p>
            <a:pPr marL="798513" lvl="1" indent="-341313">
              <a:lnSpc>
                <a:spcPct val="10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support ≥ </a:t>
            </a:r>
            <a:r>
              <a:rPr lang="en-GB" sz="2800" b="1" i="1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minsup</a:t>
            </a:r>
            <a:r>
              <a:rPr lang="en-GB" sz="2800" i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threshold</a:t>
            </a:r>
          </a:p>
          <a:p>
            <a:pPr marL="798513" lvl="1" indent="-341313">
              <a:lnSpc>
                <a:spcPct val="10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confidence ≥ </a:t>
            </a:r>
            <a:r>
              <a:rPr lang="en-GB" sz="2800" b="1" i="1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minconf</a:t>
            </a:r>
            <a:r>
              <a:rPr lang="en-GB" sz="2800" b="1" i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</a:t>
            </a:r>
            <a:r>
              <a:rPr lang="en-GB" sz="28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threshold</a:t>
            </a:r>
            <a:endParaRPr lang="en-GB" sz="28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32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97EBFD-A0F2-4714-B468-CBDD974B532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Transaction data: a set of documents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ja-JP" sz="2900" b="1">
                <a:solidFill>
                  <a:srgbClr val="FF0000"/>
                </a:solidFill>
                <a:ea typeface="ＭＳ Ｐゴシック" pitchFamily="34" charset="-128"/>
              </a:rPr>
              <a:t>A text document data set. Each document is treated as a “bag” of keywords</a:t>
            </a:r>
            <a:endParaRPr lang="en-US" altLang="ja-JP" sz="290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ja-JP" sz="2900">
                <a:ea typeface="ＭＳ Ｐゴシック" pitchFamily="34" charset="-128"/>
              </a:rPr>
              <a:t>	</a:t>
            </a:r>
            <a:r>
              <a:rPr lang="en-US" altLang="ja-JP" sz="2400">
                <a:ea typeface="ＭＳ Ｐゴシック" pitchFamily="34" charset="-128"/>
              </a:rPr>
              <a:t>doc1: 	Student, Teach, School 	 </a:t>
            </a:r>
          </a:p>
          <a:p>
            <a:pPr>
              <a:buFont typeface="Wingdings" pitchFamily="2" charset="2"/>
              <a:buNone/>
            </a:pPr>
            <a:r>
              <a:rPr lang="en-US" altLang="ja-JP" sz="2400">
                <a:ea typeface="ＭＳ Ｐゴシック" pitchFamily="34" charset="-128"/>
              </a:rPr>
              <a:t>	doc2: 	Student, School 		 </a:t>
            </a:r>
          </a:p>
          <a:p>
            <a:pPr>
              <a:buFont typeface="Wingdings" pitchFamily="2" charset="2"/>
              <a:buNone/>
            </a:pPr>
            <a:r>
              <a:rPr lang="en-US" altLang="ja-JP" sz="2400">
                <a:ea typeface="ＭＳ Ｐゴシック" pitchFamily="34" charset="-128"/>
              </a:rPr>
              <a:t>	doc3: 	Teach, School, City, Game 	 </a:t>
            </a:r>
          </a:p>
          <a:p>
            <a:pPr>
              <a:buFont typeface="Wingdings" pitchFamily="2" charset="2"/>
              <a:buNone/>
            </a:pPr>
            <a:r>
              <a:rPr lang="en-US" altLang="ja-JP" sz="2400">
                <a:ea typeface="ＭＳ Ｐゴシック" pitchFamily="34" charset="-128"/>
              </a:rPr>
              <a:t>	doc4: 	Baseball, Basketball		</a:t>
            </a:r>
          </a:p>
          <a:p>
            <a:pPr>
              <a:buFont typeface="Wingdings" pitchFamily="2" charset="2"/>
              <a:buNone/>
            </a:pPr>
            <a:r>
              <a:rPr lang="en-US" altLang="ja-JP" sz="2400">
                <a:ea typeface="ＭＳ Ｐゴシック" pitchFamily="34" charset="-128"/>
              </a:rPr>
              <a:t>	doc5: 	Basketball, Player, Spectator  	</a:t>
            </a:r>
          </a:p>
          <a:p>
            <a:pPr>
              <a:buFont typeface="Wingdings" pitchFamily="2" charset="2"/>
              <a:buNone/>
            </a:pPr>
            <a:r>
              <a:rPr lang="en-US" altLang="ja-JP" sz="2400">
                <a:ea typeface="ＭＳ Ｐゴシック" pitchFamily="34" charset="-128"/>
              </a:rPr>
              <a:t>	doc6: 	Baseball, Coach, Game, Team</a:t>
            </a:r>
          </a:p>
          <a:p>
            <a:pPr>
              <a:buFont typeface="Wingdings" pitchFamily="2" charset="2"/>
              <a:buNone/>
            </a:pPr>
            <a:r>
              <a:rPr lang="en-US" altLang="ja-JP" sz="2400">
                <a:ea typeface="ＭＳ Ｐゴシック" pitchFamily="34" charset="-128"/>
              </a:rPr>
              <a:t>	doc7: 	Basketball, Team, City, Game 	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349320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457200" y="31750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00000"/>
                </a:solidFill>
                <a:ea typeface="DejaVu LGC Sans" charset="0"/>
                <a:cs typeface="DejaVu LGC Sans" charset="0"/>
              </a:rPr>
              <a:t>Brute-force algorithm for association-rule mining 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49250" y="1527175"/>
            <a:ext cx="8458200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3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200">
                <a:solidFill>
                  <a:srgbClr val="000000"/>
                </a:solidFill>
                <a:ea typeface="DejaVu LGC Sans" charset="0"/>
                <a:cs typeface="DejaVu LGC Sans" charset="0"/>
              </a:rPr>
              <a:t>List all possible association rules</a:t>
            </a:r>
          </a:p>
          <a:p>
            <a:pPr marL="290513" indent="-290513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200">
                <a:solidFill>
                  <a:srgbClr val="000000"/>
                </a:solidFill>
                <a:ea typeface="DejaVu LGC Sans" charset="0"/>
                <a:cs typeface="DejaVu LGC Sans" charset="0"/>
              </a:rPr>
              <a:t>Compute the support and confidence for each rule</a:t>
            </a:r>
          </a:p>
          <a:p>
            <a:pPr marL="290513" indent="-290513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200">
                <a:solidFill>
                  <a:srgbClr val="000000"/>
                </a:solidFill>
                <a:ea typeface="DejaVu LGC Sans" charset="0"/>
                <a:cs typeface="DejaVu LGC Sans" charset="0"/>
              </a:rPr>
              <a:t>Prune rules that fail the </a:t>
            </a:r>
            <a:r>
              <a:rPr lang="en-GB" sz="3200" i="1">
                <a:solidFill>
                  <a:srgbClr val="000000"/>
                </a:solidFill>
                <a:ea typeface="DejaVu LGC Sans" charset="0"/>
                <a:cs typeface="DejaVu LGC Sans" charset="0"/>
              </a:rPr>
              <a:t>minsup</a:t>
            </a:r>
            <a:r>
              <a:rPr lang="en-GB" sz="3200">
                <a:solidFill>
                  <a:srgbClr val="000000"/>
                </a:solidFill>
                <a:ea typeface="DejaVu LGC Sans" charset="0"/>
                <a:cs typeface="DejaVu LGC Sans" charset="0"/>
              </a:rPr>
              <a:t> and </a:t>
            </a:r>
            <a:r>
              <a:rPr lang="en-GB" sz="3200" i="1">
                <a:solidFill>
                  <a:srgbClr val="000000"/>
                </a:solidFill>
                <a:ea typeface="DejaVu LGC Sans" charset="0"/>
                <a:cs typeface="DejaVu LGC Sans" charset="0"/>
              </a:rPr>
              <a:t>minconf</a:t>
            </a:r>
            <a:r>
              <a:rPr lang="en-GB" sz="320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thresholds</a:t>
            </a:r>
          </a:p>
          <a:p>
            <a:pPr marL="290513" indent="-290513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3200">
              <a:solidFill>
                <a:srgbClr val="000000"/>
              </a:solidFill>
              <a:latin typeface="Symbol" pitchFamily="16" charset="2"/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200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</a:t>
            </a:r>
            <a:r>
              <a:rPr lang="en-GB" sz="320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3200">
                <a:solidFill>
                  <a:srgbClr val="FF0000"/>
                </a:solidFill>
                <a:ea typeface="DejaVu LGC Sans" charset="0"/>
                <a:cs typeface="DejaVu LGC Sans" charset="0"/>
              </a:rPr>
              <a:t>Computationally prohibitive</a:t>
            </a:r>
            <a:r>
              <a:rPr lang="en-GB" sz="3200">
                <a:solidFill>
                  <a:srgbClr val="000000"/>
                </a:solidFill>
                <a:ea typeface="DejaVu LGC Sans" charset="0"/>
                <a:cs typeface="DejaVu LGC Sans" charset="0"/>
              </a:rPr>
              <a:t>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579438"/>
          </a:xfrm>
        </p:spPr>
        <p:txBody>
          <a:bodyPr/>
          <a:lstStyle/>
          <a:p>
            <a:r>
              <a:rPr lang="en-US" sz="4000"/>
              <a:t>Computational Complexity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1371600"/>
          </a:xfrm>
        </p:spPr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US" dirty="0"/>
              <a:t>Given </a:t>
            </a:r>
            <a:r>
              <a:rPr lang="en-US" b="1" dirty="0">
                <a:solidFill>
                  <a:schemeClr val="accent2"/>
                </a:solidFill>
              </a:rPr>
              <a:t>d</a:t>
            </a:r>
            <a:r>
              <a:rPr lang="en-US" dirty="0"/>
              <a:t> unique </a:t>
            </a:r>
            <a:r>
              <a:rPr lang="en-US" dirty="0" smtClean="0"/>
              <a:t>items in </a:t>
            </a:r>
            <a:r>
              <a:rPr lang="en-US" b="1" i="1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:</a:t>
            </a:r>
            <a:endParaRPr lang="en-US" dirty="0"/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Total number of </a:t>
            </a:r>
            <a:r>
              <a:rPr lang="en-US" dirty="0" err="1"/>
              <a:t>itemsets</a:t>
            </a:r>
            <a:r>
              <a:rPr lang="en-US" dirty="0"/>
              <a:t> = </a:t>
            </a:r>
            <a:r>
              <a:rPr lang="en-US" b="1" dirty="0">
                <a:solidFill>
                  <a:schemeClr val="accent2"/>
                </a:solidFill>
              </a:rPr>
              <a:t>2</a:t>
            </a:r>
            <a:r>
              <a:rPr lang="en-US" b="1" baseline="30000" dirty="0">
                <a:solidFill>
                  <a:schemeClr val="accent2"/>
                </a:solidFill>
              </a:rPr>
              <a:t>d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Total number of possible association rules: </a:t>
            </a:r>
          </a:p>
        </p:txBody>
      </p:sp>
      <p:graphicFrame>
        <p:nvGraphicFramePr>
          <p:cNvPr id="428036" name="Object 4"/>
          <p:cNvGraphicFramePr>
            <a:graphicFrameLocks noChangeAspect="1"/>
          </p:cNvGraphicFramePr>
          <p:nvPr/>
        </p:nvGraphicFramePr>
        <p:xfrm>
          <a:off x="5257800" y="2514600"/>
          <a:ext cx="36623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8" name="Equation" r:id="rId4" imgW="2831760" imgH="1269720" progId="Equation.3">
                  <p:embed/>
                </p:oleObj>
              </mc:Choice>
              <mc:Fallback>
                <p:oleObj name="Equation" r:id="rId4" imgW="2831760" imgH="1269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14600"/>
                        <a:ext cx="3662363" cy="164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5410200" y="46482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latin typeface="Arial" charset="0"/>
              </a:rPr>
              <a:t>If d=</a:t>
            </a:r>
            <a:r>
              <a:rPr lang="en-US" b="1">
                <a:latin typeface="Arial" charset="0"/>
                <a:sym typeface="Symbol" pitchFamily="16" charset="2"/>
              </a:rPr>
              <a:t>6,  R = 602 rules</a:t>
            </a:r>
          </a:p>
        </p:txBody>
      </p:sp>
      <p:pic>
        <p:nvPicPr>
          <p:cNvPr id="428038" name="Picture 6"/>
          <p:cNvPicPr>
            <a:picLocks noChangeAspect="1" noChangeArrowheads="1"/>
          </p:cNvPicPr>
          <p:nvPr/>
        </p:nvPicPr>
        <p:blipFill>
          <a:blip r:embed="rId6" cstate="print"/>
          <a:srcRect l="5714" t="1904" r="7143" b="952"/>
          <a:stretch>
            <a:fillRect/>
          </a:stretch>
        </p:blipFill>
        <p:spPr bwMode="auto">
          <a:xfrm>
            <a:off x="152400" y="2667000"/>
            <a:ext cx="4876800" cy="373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00000"/>
                </a:solidFill>
                <a:ea typeface="DejaVu LGC Sans" charset="0"/>
                <a:cs typeface="DejaVu LGC Sans" charset="0"/>
              </a:rPr>
              <a:t>Mining Association Rules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267200" y="1524000"/>
            <a:ext cx="4724400" cy="2471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CC3300"/>
                </a:solidFill>
                <a:latin typeface="Arial" charset="0"/>
                <a:ea typeface="DejaVu LGC Sans" charset="0"/>
                <a:cs typeface="DejaVu LGC Sans" charset="0"/>
              </a:rPr>
              <a:t>Example of Rules:</a:t>
            </a:r>
            <a:br>
              <a:rPr lang="en-GB" sz="2400">
                <a:solidFill>
                  <a:srgbClr val="CC3300"/>
                </a:solidFill>
                <a:latin typeface="Arial" charset="0"/>
                <a:ea typeface="DejaVu LGC Sans" charset="0"/>
                <a:cs typeface="DejaVu LGC Sans" charset="0"/>
              </a:rPr>
            </a:br>
            <a:endParaRPr lang="en-GB" sz="2400">
              <a:solidFill>
                <a:srgbClr val="CC3300"/>
              </a:solidFill>
              <a:latin typeface="Arial" charset="0"/>
              <a:ea typeface="DejaVu LGC Sans" charset="0"/>
              <a:cs typeface="DejaVu LGC Sans" charset="0"/>
            </a:endParaRP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{Milk,Diaper} </a:t>
            </a:r>
            <a:r>
              <a:rPr lang="en-GB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{Beer} (s=0.4, c=0.67)</a:t>
            </a:r>
            <a:b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</a:b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{Milk,Beer} </a:t>
            </a:r>
            <a:r>
              <a:rPr lang="en-GB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{Diaper} (s=0.4, c=1.0)‏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{Diaper,Beer} </a:t>
            </a:r>
            <a:r>
              <a:rPr lang="en-GB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{Milk} (s=0.4, c=0.67)‏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{Beer} </a:t>
            </a:r>
            <a:r>
              <a:rPr lang="en-GB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{Milk,Diaper} (s=0.4, c=0.67) </a:t>
            </a:r>
            <a:b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</a:b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{Diaper} </a:t>
            </a:r>
            <a:r>
              <a:rPr lang="en-GB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{Milk,Beer} (s=0.4, c=0.5) 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{Milk} </a:t>
            </a:r>
            <a:r>
              <a:rPr lang="en-GB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{Diaper,Beer} (s=0.4, c=0.5)‏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304800" y="1524000"/>
            <a:ext cx="3732213" cy="2239963"/>
            <a:chOff x="192" y="960"/>
            <a:chExt cx="2351" cy="1411"/>
          </a:xfrm>
        </p:grpSpPr>
        <p:graphicFrame>
          <p:nvGraphicFramePr>
            <p:cNvPr id="46084" name="Object 4"/>
            <p:cNvGraphicFramePr>
              <a:graphicFrameLocks noChangeAspect="1"/>
            </p:cNvGraphicFramePr>
            <p:nvPr/>
          </p:nvGraphicFramePr>
          <p:xfrm>
            <a:off x="192" y="960"/>
            <a:ext cx="2352" cy="1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597" r:id="rId5" imgW="3359338" imgH="2015504" progId="Word.Document.8">
                    <p:embed/>
                  </p:oleObj>
                </mc:Choice>
                <mc:Fallback>
                  <p:oleObj r:id="rId5" imgW="3359338" imgH="2015504" progId="Word.Document.8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960"/>
                          <a:ext cx="2352" cy="1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5" name="Text Box 5"/>
            <p:cNvSpPr txBox="1">
              <a:spLocks noChangeArrowheads="1"/>
            </p:cNvSpPr>
            <p:nvPr/>
          </p:nvSpPr>
          <p:spPr bwMode="auto">
            <a:xfrm>
              <a:off x="192" y="960"/>
              <a:ext cx="2352" cy="14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381000" y="3886200"/>
            <a:ext cx="7924800" cy="1831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CC3300"/>
                </a:solidFill>
                <a:latin typeface="Arial" charset="0"/>
                <a:ea typeface="DejaVu LGC Sans" charset="0"/>
                <a:cs typeface="DejaVu LGC Sans" charset="0"/>
              </a:rPr>
              <a:t>Observations: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All the above rules are binary partitions of the same itemset: </a:t>
            </a:r>
            <a:b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</a:b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	{Milk, Diaper, Beer}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Rules originating from the same itemset have identical support but</a:t>
            </a:r>
            <a:b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</a:b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 can have different confidence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Thus, we may decouple the support and confidence requirements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00000"/>
                </a:solidFill>
                <a:ea typeface="DejaVu LGC Sans" charset="0"/>
                <a:cs typeface="DejaVu LGC Sans" charset="0"/>
              </a:rPr>
              <a:t>Mining Association Rules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026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531813" indent="-531813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Two-step approach: </a:t>
            </a:r>
          </a:p>
          <a:p>
            <a:pPr marL="914400" lvl="1" indent="-457200">
              <a:lnSpc>
                <a:spcPct val="90000"/>
              </a:lnSpc>
              <a:spcBef>
                <a:spcPts val="650"/>
              </a:spcBef>
              <a:buClr>
                <a:srgbClr val="FF0000"/>
              </a:buClr>
              <a:buFont typeface="Arial" charset="0"/>
              <a:buChar char="–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6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Frequent </a:t>
            </a:r>
            <a:r>
              <a:rPr lang="en-GB" sz="2600" dirty="0" err="1">
                <a:solidFill>
                  <a:srgbClr val="FF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6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 Generation</a:t>
            </a:r>
          </a:p>
          <a:p>
            <a:pPr marL="1293813" lvl="2" indent="-379413">
              <a:lnSpc>
                <a:spcPct val="90000"/>
              </a:lnSpc>
              <a:spcBef>
                <a:spcPts val="550"/>
              </a:spcBef>
              <a:buFont typeface="Arial" charset="0"/>
              <a:buChar char="–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Generate all </a:t>
            </a:r>
            <a:r>
              <a:rPr lang="en-GB" sz="22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whose support </a:t>
            </a:r>
            <a:r>
              <a:rPr lang="en-GB" sz="2200" dirty="0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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minsup</a:t>
            </a:r>
            <a:endParaRPr lang="en-GB" sz="22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1293813" lvl="2" indent="-379413">
              <a:lnSpc>
                <a:spcPct val="90000"/>
              </a:lnSpc>
              <a:spcBef>
                <a:spcPts val="550"/>
              </a:spcBef>
              <a:buFont typeface="Arial" charset="0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endParaRPr lang="en-GB" sz="22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914400" lvl="1" indent="-457200">
              <a:lnSpc>
                <a:spcPct val="90000"/>
              </a:lnSpc>
              <a:spcBef>
                <a:spcPts val="650"/>
              </a:spcBef>
              <a:buClr>
                <a:srgbClr val="FF0000"/>
              </a:buClr>
              <a:buFont typeface="Arial" charset="0"/>
              <a:buChar char="–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6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Rule Generation</a:t>
            </a:r>
          </a:p>
          <a:p>
            <a:pPr marL="1293813" lvl="2" indent="-379413">
              <a:lnSpc>
                <a:spcPct val="90000"/>
              </a:lnSpc>
              <a:spcBef>
                <a:spcPts val="550"/>
              </a:spcBef>
              <a:buFont typeface="Arial" charset="0"/>
              <a:buChar char="–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Generate high confidence rules from each frequent </a:t>
            </a:r>
            <a:r>
              <a:rPr lang="en-GB" sz="22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where each rule is a binary </a:t>
            </a:r>
            <a:r>
              <a:rPr lang="en-GB" sz="22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partition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of a frequent </a:t>
            </a:r>
            <a:r>
              <a:rPr lang="en-GB" sz="22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endParaRPr lang="en-GB" sz="22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531813" indent="-531813">
              <a:lnSpc>
                <a:spcPct val="90000"/>
              </a:lnSpc>
              <a:spcBef>
                <a:spcPts val="750"/>
              </a:spcBef>
              <a:buFont typeface="Arial" charset="0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endParaRPr lang="en-GB" sz="3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531813" indent="-531813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endParaRPr lang="en-GB" sz="3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531813" indent="-531813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endParaRPr lang="en-GB" sz="3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457200" y="152400"/>
            <a:ext cx="8229600" cy="884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Rule </a:t>
            </a:r>
            <a:r>
              <a:rPr lang="en-GB" sz="4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Generation – Naive algorithm</a:t>
            </a:r>
            <a:endParaRPr lang="en-GB" sz="4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28600" y="1371600"/>
            <a:ext cx="8686800" cy="584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Given a frequent </a:t>
            </a:r>
            <a:r>
              <a:rPr lang="en-GB" sz="32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32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X</a:t>
            </a:r>
            <a:r>
              <a:rPr lang="en-GB" sz="32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find all non-empty subsets </a:t>
            </a:r>
            <a:r>
              <a:rPr lang="en-GB" sz="32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y</a:t>
            </a:r>
            <a:r>
              <a:rPr lang="en-GB" sz="3200" b="1" dirty="0" smtClean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</a:t>
            </a:r>
            <a:r>
              <a:rPr lang="en-GB" sz="32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X 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such that </a:t>
            </a:r>
            <a:r>
              <a:rPr lang="en-GB" sz="32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y</a:t>
            </a:r>
            <a:r>
              <a:rPr lang="en-GB" sz="3200" b="1" dirty="0" smtClean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32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X 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– </a:t>
            </a:r>
            <a:r>
              <a:rPr lang="en-GB" sz="32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y 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satisfies the minimum confidence </a:t>
            </a:r>
            <a:r>
              <a:rPr lang="en-GB" sz="32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requirement</a:t>
            </a:r>
          </a:p>
          <a:p>
            <a:pPr marL="290513" indent="-2905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32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98513" lvl="1" indent="-341313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If </a:t>
            </a:r>
            <a:r>
              <a:rPr lang="en-GB" sz="28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{A,B,C,D}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is a frequent </a:t>
            </a:r>
            <a:r>
              <a:rPr lang="en-GB" sz="28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candidate rules: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Wingdings" charset="2"/>
              <a:buNone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D, 	ABD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C, 	ACD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B, 	BCD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A, </a:t>
            </a:r>
            <a:b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</a:b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BCD,	B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ACD,	C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ABD, 	D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</a:t>
            </a:r>
            <a:b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</a:b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CD,	AC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BD, 	AD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BC, 	BC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AD, </a:t>
            </a:r>
            <a:b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</a:b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BD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AC, 	CD </a:t>
            </a:r>
            <a:r>
              <a:rPr lang="en-GB" sz="24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AB,	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/>
            </a:r>
            <a:b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</a:b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If </a:t>
            </a:r>
            <a:r>
              <a:rPr lang="en-GB" sz="32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|X| 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= k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then there are 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3200" b="1" baseline="30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– 2 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candidate association rules (ignoring 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 </a:t>
            </a:r>
            <a:r>
              <a:rPr lang="en-GB" sz="3200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3200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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3200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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3200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32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L</a:t>
            </a: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)‏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Efficient rule </a:t>
            </a:r>
            <a:r>
              <a:rPr lang="en-GB" sz="4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</a:t>
            </a:r>
            <a:r>
              <a:rPr lang="en-GB" sz="4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eneration</a:t>
            </a:r>
            <a:endParaRPr lang="en-GB" sz="4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83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70000"/>
              </a:lnSpc>
              <a:spcBef>
                <a:spcPts val="75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How to efficiently generate rules from frequent </a:t>
            </a:r>
            <a:r>
              <a:rPr lang="en-GB" sz="3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?</a:t>
            </a:r>
          </a:p>
          <a:p>
            <a:pPr marL="798513" lvl="1" indent="-341313">
              <a:lnSpc>
                <a:spcPct val="70000"/>
              </a:lnSpc>
              <a:spcBef>
                <a:spcPts val="6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In general, confidence does not have an anti-monotone property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buFont typeface="Wingdings" charset="2"/>
              <a:buNone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c(ABC </a:t>
            </a:r>
            <a:r>
              <a:rPr lang="en-GB" sz="2400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D)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can be larger or smaller than </a:t>
            </a:r>
            <a:r>
              <a:rPr lang="en-GB" sz="24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c(AB </a:t>
            </a:r>
            <a:r>
              <a:rPr lang="en-GB" sz="2400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4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D)‏</a:t>
            </a:r>
          </a:p>
          <a:p>
            <a:pPr marL="2057400" lvl="4" indent="-228600">
              <a:lnSpc>
                <a:spcPct val="70000"/>
              </a:lnSpc>
              <a:spcBef>
                <a:spcPts val="600"/>
              </a:spcBef>
              <a:buFont typeface="Arial" charset="0"/>
              <a:buNone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98513" lvl="1" indent="-341313">
              <a:lnSpc>
                <a:spcPct val="70000"/>
              </a:lnSpc>
              <a:spcBef>
                <a:spcPts val="60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But confidence of rules generated from the same </a:t>
            </a:r>
            <a:r>
              <a:rPr lang="en-GB" sz="24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4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has an anti-monotone property</a:t>
            </a:r>
          </a:p>
          <a:p>
            <a:pPr marL="798513" lvl="1" indent="-341313">
              <a:lnSpc>
                <a:spcPct val="7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Example: </a:t>
            </a:r>
            <a:r>
              <a:rPr lang="en-GB" sz="24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X 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= {A,B,C,D}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</a:t>
            </a:r>
            <a:r>
              <a:rPr lang="en-GB" sz="2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/>
            </a:r>
            <a:br>
              <a:rPr lang="en-GB" sz="2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</a:br>
            <a:r>
              <a:rPr lang="en-GB" sz="2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br>
              <a:rPr lang="en-GB" sz="2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</a:br>
            <a:r>
              <a:rPr lang="en-GB" sz="2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		</a:t>
            </a:r>
            <a:r>
              <a:rPr lang="en-GB" sz="26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c(ABC </a:t>
            </a:r>
            <a:r>
              <a:rPr lang="en-GB" sz="26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6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D) </a:t>
            </a:r>
            <a:r>
              <a:rPr lang="en-GB" sz="26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</a:t>
            </a:r>
            <a:r>
              <a:rPr lang="en-GB" sz="26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c(AB </a:t>
            </a:r>
            <a:r>
              <a:rPr lang="en-GB" sz="26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6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CD) </a:t>
            </a:r>
            <a:r>
              <a:rPr lang="en-GB" sz="26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</a:t>
            </a:r>
            <a:r>
              <a:rPr lang="en-GB" sz="26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c(A </a:t>
            </a:r>
            <a:r>
              <a:rPr lang="en-GB" sz="2600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</a:t>
            </a:r>
            <a:r>
              <a:rPr lang="en-GB" sz="26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BCD)</a:t>
            </a:r>
            <a:r>
              <a:rPr lang="en-GB" sz="26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‏</a:t>
            </a:r>
          </a:p>
          <a:p>
            <a:pPr marL="798513" lvl="1" indent="-341313">
              <a:lnSpc>
                <a:spcPct val="7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6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Why?</a:t>
            </a:r>
          </a:p>
          <a:p>
            <a:pPr marL="798513" lvl="1" indent="-341313">
              <a:lnSpc>
                <a:spcPct val="7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600" dirty="0" smtClean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70000"/>
              </a:lnSpc>
              <a:spcBef>
                <a:spcPts val="650"/>
              </a:spcBef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600" b="1" dirty="0" smtClean="0">
                <a:solidFill>
                  <a:srgbClr val="FF0000"/>
                </a:solidFill>
                <a:ea typeface="DejaVu LGC Sans" charset="0"/>
                <a:cs typeface="DejaVu LGC Sans" charset="0"/>
              </a:rPr>
              <a:t>Confidence is anti-monotone </a:t>
            </a:r>
            <a:r>
              <a:rPr lang="en-GB" sz="2600" b="1" dirty="0" err="1" smtClean="0">
                <a:solidFill>
                  <a:srgbClr val="FF0000"/>
                </a:solidFill>
                <a:ea typeface="DejaVu LGC Sans" charset="0"/>
                <a:cs typeface="DejaVu LGC Sans" charset="0"/>
              </a:rPr>
              <a:t>w.r.t</a:t>
            </a:r>
            <a:r>
              <a:rPr lang="en-GB" sz="2600" b="1" dirty="0" smtClean="0">
                <a:solidFill>
                  <a:srgbClr val="FF0000"/>
                </a:solidFill>
                <a:ea typeface="DejaVu LGC Sans" charset="0"/>
                <a:cs typeface="DejaVu LGC Sans" charset="0"/>
              </a:rPr>
              <a:t>. number of items on the RHS of the rule</a:t>
            </a:r>
            <a:endParaRPr lang="en-GB" sz="2600" b="1" dirty="0">
              <a:solidFill>
                <a:srgbClr val="FF0000"/>
              </a:solidFill>
              <a:ea typeface="DejaVu LGC Sans" charset="0"/>
              <a:cs typeface="DejaVu LGC Sans" charset="0"/>
            </a:endParaRPr>
          </a:p>
          <a:p>
            <a:pPr lvl="2">
              <a:lnSpc>
                <a:spcPct val="70000"/>
              </a:lnSpc>
              <a:spcBef>
                <a:spcPts val="550"/>
              </a:spcBef>
              <a:buFont typeface="Wingdings" charset="2"/>
              <a:buNone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04800" y="-22225"/>
            <a:ext cx="86868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LGC Sans" charset="0"/>
                <a:cs typeface="DejaVu LGC Sans" charset="0"/>
              </a:rPr>
              <a:t>Rule Generation for Apriori Algorithm</a:t>
            </a: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914400" y="1419225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2" r:id="rId4" imgW="8671306" imgH="4782859" progId="">
                  <p:embed/>
                </p:oleObj>
              </mc:Choice>
              <mc:Fallback>
                <p:oleObj r:id="rId4" imgW="8671306" imgH="478285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19225"/>
                        <a:ext cx="7620000" cy="429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66700" y="1066800"/>
            <a:ext cx="24066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CC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CC3300"/>
                </a:solidFill>
                <a:ea typeface="DejaVu LGC Sans" charset="0"/>
                <a:cs typeface="DejaVu LGC Sans" charset="0"/>
              </a:rPr>
              <a:t>Lattice of rules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1419225"/>
            <a:ext cx="8151813" cy="4784725"/>
            <a:chOff x="240" y="894"/>
            <a:chExt cx="5135" cy="3014"/>
          </a:xfrm>
        </p:grpSpPr>
        <p:graphicFrame>
          <p:nvGraphicFramePr>
            <p:cNvPr id="55301" name="Object 5"/>
            <p:cNvGraphicFramePr>
              <a:graphicFrameLocks noChangeAspect="1"/>
            </p:cNvGraphicFramePr>
            <p:nvPr/>
          </p:nvGraphicFramePr>
          <p:xfrm>
            <a:off x="576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3" r:id="rId6" imgW="8671306" imgH="4782859" progId="">
                    <p:embed/>
                  </p:oleObj>
                </mc:Choice>
                <mc:Fallback>
                  <p:oleObj r:id="rId6" imgW="8671306" imgH="4782859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2" name="AutoShape 6"/>
            <p:cNvSpPr>
              <a:spLocks noChangeArrowheads="1"/>
            </p:cNvSpPr>
            <p:nvPr/>
          </p:nvSpPr>
          <p:spPr bwMode="auto">
            <a:xfrm>
              <a:off x="464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w 3712"/>
                <a:gd name="T21" fmla="*/ 0 h 2808"/>
                <a:gd name="T22" fmla="*/ 3712 w 3712"/>
                <a:gd name="T23" fmla="*/ 2808 h 2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6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3" name="Text Box 7"/>
            <p:cNvSpPr txBox="1">
              <a:spLocks noChangeArrowheads="1"/>
            </p:cNvSpPr>
            <p:nvPr/>
          </p:nvSpPr>
          <p:spPr bwMode="auto">
            <a:xfrm>
              <a:off x="240" y="3504"/>
              <a:ext cx="720" cy="4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Arial" charset="0"/>
                  <a:ea typeface="DejaVu LGC Sans" charset="0"/>
                  <a:cs typeface="DejaVu LGC Sans" charset="0"/>
                </a:rPr>
                <a:t>Pruned Rules</a:t>
              </a:r>
            </a:p>
          </p:txBody>
        </p:sp>
      </p:grp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1066800" y="2286000"/>
            <a:ext cx="914400" cy="152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304800" y="1600200"/>
            <a:ext cx="1371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Low Confidence Rule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57200" y="190500"/>
            <a:ext cx="82296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Apriori</a:t>
            </a:r>
            <a:r>
              <a:rPr lang="en-GB" sz="4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algorithm for rule generation</a:t>
            </a:r>
            <a:endParaRPr lang="en-GB" sz="4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Candidate rule is generated by merging two rules that share the same prefix</a:t>
            </a:r>
            <a:b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</a:b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in the rule consequent</a:t>
            </a:r>
          </a:p>
          <a:p>
            <a:pPr marL="290513" indent="-290513">
              <a:lnSpc>
                <a:spcPct val="80000"/>
              </a:lnSpc>
              <a:spcBef>
                <a:spcPts val="750"/>
              </a:spcBef>
              <a:buFont typeface="Arial" charset="0"/>
              <a:buNone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3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000" b="1" dirty="0" smtClean="0">
                <a:solidFill>
                  <a:srgbClr val="FF0000"/>
                </a:solidFill>
                <a:ea typeface="DejaVu LGC Sans" charset="0"/>
                <a:cs typeface="DejaVu LGC Sans" charset="0"/>
              </a:rPr>
              <a:t>join(</a:t>
            </a:r>
            <a:r>
              <a:rPr lang="en-GB" sz="3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CD</a:t>
            </a:r>
            <a:r>
              <a:rPr lang="en-GB" sz="3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sz="3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AB,BD—&gt;AC</a:t>
            </a:r>
            <a:r>
              <a:rPr lang="en-GB" sz="30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)</a:t>
            </a: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/>
            </a:r>
            <a:b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</a:b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would produce the candidate</a:t>
            </a:r>
            <a:b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</a:b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rule </a:t>
            </a:r>
            <a:r>
              <a:rPr lang="en-GB" sz="30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 </a:t>
            </a:r>
            <a:r>
              <a:rPr lang="en-GB" sz="3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sz="3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</a:t>
            </a:r>
            <a:endParaRPr lang="en-GB" sz="3000" b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80000"/>
              </a:lnSpc>
              <a:spcBef>
                <a:spcPts val="750"/>
              </a:spcBef>
              <a:buFont typeface="Arial" charset="0"/>
              <a:buNone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3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290513" indent="-290513">
              <a:lnSpc>
                <a:spcPct val="80000"/>
              </a:lnSpc>
              <a:spcBef>
                <a:spcPts val="75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30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Prune</a:t>
            </a: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rule </a:t>
            </a:r>
            <a:r>
              <a:rPr lang="en-GB" sz="3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D</a:t>
            </a:r>
            <a:r>
              <a:rPr lang="en-GB" sz="3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sz="3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 </a:t>
            </a: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if </a:t>
            </a:r>
            <a:r>
              <a:rPr lang="en-GB" sz="3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there exists a</a:t>
            </a: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/>
            </a:r>
            <a:b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</a:b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subset </a:t>
            </a:r>
            <a:r>
              <a:rPr lang="en-GB" sz="3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(e.g., </a:t>
            </a:r>
            <a:r>
              <a:rPr lang="en-GB" sz="3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AD</a:t>
            </a:r>
            <a:r>
              <a:rPr lang="en-GB" sz="3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  <a:sym typeface="Wingdings" pitchFamily="2" charset="2"/>
              </a:rPr>
              <a:t></a:t>
            </a:r>
            <a:r>
              <a:rPr lang="en-GB" sz="3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BC</a:t>
            </a:r>
            <a:r>
              <a:rPr lang="en-GB" sz="3000" dirty="0" smtClean="0">
                <a:solidFill>
                  <a:schemeClr val="tx1"/>
                </a:solidFill>
                <a:ea typeface="DejaVu LGC Sans" charset="0"/>
                <a:cs typeface="DejaVu LGC Sans" charset="0"/>
              </a:rPr>
              <a:t>) that</a:t>
            </a:r>
            <a:r>
              <a:rPr lang="en-GB" sz="30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does not have</a:t>
            </a:r>
            <a:b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</a:br>
            <a:r>
              <a:rPr lang="en-GB" sz="3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high confidence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5486400" y="2667000"/>
            <a:ext cx="1524000" cy="6858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2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2" charset="0"/>
              </a:rPr>
              <a:t>CD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2" charset="0"/>
                <a:sym typeface="Wingdings" pitchFamily="2" charset="2"/>
              </a:rPr>
              <a:t>AB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alibri" pitchFamily="3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315200" y="2667000"/>
            <a:ext cx="1524000" cy="6858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2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2" charset="0"/>
              </a:rPr>
              <a:t>BD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2" charset="0"/>
                <a:sym typeface="Wingdings" pitchFamily="2" charset="2"/>
              </a:rPr>
              <a:t>AC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alibri" pitchFamily="32" charset="0"/>
            </a:endParaRPr>
          </a:p>
        </p:txBody>
      </p:sp>
      <p:cxnSp>
        <p:nvCxnSpPr>
          <p:cNvPr id="8" name="Straight Connector 7"/>
          <p:cNvCxnSpPr>
            <a:stCxn id="5" idx="4"/>
          </p:cNvCxnSpPr>
          <p:nvPr/>
        </p:nvCxnSpPr>
        <p:spPr bwMode="auto">
          <a:xfrm rot="16200000" flipH="1">
            <a:off x="6172200" y="3429000"/>
            <a:ext cx="1143000" cy="99060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7124701" y="3467100"/>
            <a:ext cx="1142999" cy="91440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6477000" y="4495800"/>
            <a:ext cx="1524000" cy="6858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2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2" charset="0"/>
              </a:rPr>
              <a:t>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2" charset="0"/>
                <a:sym typeface="Wingdings" pitchFamily="2" charset="2"/>
              </a:rPr>
              <a:t>ABC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alibri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ABFCD-C01A-4187-A4A4-656E5308426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model: rules</a:t>
            </a:r>
            <a:endParaRPr lang="en-US" altLang="en-US" sz="220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304925"/>
            <a:ext cx="8305800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transaction </a:t>
            </a:r>
            <a:r>
              <a:rPr lang="en-US" altLang="en-US" i="1">
                <a:solidFill>
                  <a:srgbClr val="FF0000"/>
                </a:solidFill>
              </a:rPr>
              <a:t>t</a:t>
            </a:r>
            <a:r>
              <a:rPr lang="en-US" altLang="en-US">
                <a:solidFill>
                  <a:srgbClr val="FF0000"/>
                </a:solidFill>
              </a:rPr>
              <a:t> contains </a:t>
            </a:r>
            <a:r>
              <a:rPr lang="en-US" altLang="en-US" i="1">
                <a:solidFill>
                  <a:srgbClr val="FF0000"/>
                </a:solidFill>
              </a:rPr>
              <a:t>X</a:t>
            </a:r>
            <a:r>
              <a:rPr lang="en-US" altLang="en-US"/>
              <a:t>, a set of items (</a:t>
            </a:r>
            <a:r>
              <a:rPr lang="en-US" altLang="en-US">
                <a:solidFill>
                  <a:srgbClr val="3333CC"/>
                </a:solidFill>
              </a:rPr>
              <a:t>itemset</a:t>
            </a:r>
            <a:r>
              <a:rPr lang="en-US" altLang="en-US"/>
              <a:t>) in </a:t>
            </a:r>
            <a:r>
              <a:rPr lang="en-US" altLang="en-US" i="1"/>
              <a:t>I</a:t>
            </a:r>
            <a:r>
              <a:rPr lang="en-US" altLang="en-US"/>
              <a:t>, if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</a:t>
            </a:r>
            <a:r>
              <a:rPr lang="en-US" altLang="en-US"/>
              <a:t> </a:t>
            </a:r>
            <a:r>
              <a:rPr lang="en-US" altLang="en-US" i="1"/>
              <a:t>t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An </a:t>
            </a:r>
            <a:r>
              <a:rPr lang="en-US" altLang="en-US">
                <a:solidFill>
                  <a:srgbClr val="FF0000"/>
                </a:solidFill>
              </a:rPr>
              <a:t>association rule</a:t>
            </a:r>
            <a:r>
              <a:rPr lang="en-US" altLang="en-US"/>
              <a:t> is an implication of the form: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en-US" i="1"/>
              <a:t>		X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 </a:t>
            </a:r>
            <a:r>
              <a:rPr lang="en-US" altLang="en-US" i="1">
                <a:sym typeface="Symbol" pitchFamily="18" charset="2"/>
              </a:rPr>
              <a:t>Y</a:t>
            </a:r>
            <a:r>
              <a:rPr lang="en-US" altLang="en-US">
                <a:sym typeface="Symbol" pitchFamily="18" charset="2"/>
              </a:rPr>
              <a:t>, where </a:t>
            </a:r>
            <a:r>
              <a:rPr lang="en-US" altLang="en-US" i="1">
                <a:sym typeface="Symbol" pitchFamily="18" charset="2"/>
              </a:rPr>
              <a:t>X</a:t>
            </a:r>
            <a:r>
              <a:rPr lang="en-US" altLang="en-US">
                <a:sym typeface="Symbol" pitchFamily="18" charset="2"/>
              </a:rPr>
              <a:t>, </a:t>
            </a:r>
            <a:r>
              <a:rPr lang="en-US" altLang="en-US" i="1">
                <a:sym typeface="Symbol" pitchFamily="18" charset="2"/>
              </a:rPr>
              <a:t>Y</a:t>
            </a:r>
            <a:r>
              <a:rPr lang="en-US" altLang="en-US">
                <a:sym typeface="Symbol" pitchFamily="18" charset="2"/>
              </a:rPr>
              <a:t>  </a:t>
            </a:r>
            <a:r>
              <a:rPr lang="en-US" altLang="en-US" i="1">
                <a:sym typeface="Symbol" pitchFamily="18" charset="2"/>
              </a:rPr>
              <a:t>I, and X </a:t>
            </a:r>
            <a:r>
              <a:rPr lang="en-US" altLang="en-US">
                <a:sym typeface="Symbol" pitchFamily="18" charset="2"/>
              </a:rPr>
              <a:t></a:t>
            </a:r>
            <a:r>
              <a:rPr lang="en-US" altLang="en-US" i="1">
                <a:sym typeface="Symbol" pitchFamily="18" charset="2"/>
              </a:rPr>
              <a:t>Y</a:t>
            </a:r>
            <a:r>
              <a:rPr lang="en-US" altLang="en-US">
                <a:sym typeface="Symbol" pitchFamily="18" charset="2"/>
              </a:rPr>
              <a:t>  = 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endParaRPr lang="en-US" altLang="en-US" i="1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/>
              <a:t>An </a:t>
            </a:r>
            <a:r>
              <a:rPr lang="en-US" altLang="en-US">
                <a:solidFill>
                  <a:srgbClr val="FF0000"/>
                </a:solidFill>
              </a:rPr>
              <a:t>itemset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/>
              <a:t>is a set of items.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/>
              <a:t>E.g., X = {milk, bread, cereal} is an itemset.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i="1">
                <a:solidFill>
                  <a:srgbClr val="FF0000"/>
                </a:solidFill>
              </a:rPr>
              <a:t>k</a:t>
            </a:r>
            <a:r>
              <a:rPr lang="en-US" altLang="en-US">
                <a:solidFill>
                  <a:srgbClr val="FF0000"/>
                </a:solidFill>
              </a:rPr>
              <a:t>-itemset </a:t>
            </a:r>
            <a:r>
              <a:rPr lang="en-US" altLang="en-US"/>
              <a:t>is an itemset with </a:t>
            </a:r>
            <a:r>
              <a:rPr lang="en-US" altLang="en-US" i="1"/>
              <a:t>k</a:t>
            </a:r>
            <a:r>
              <a:rPr lang="en-US" altLang="en-US"/>
              <a:t> items.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/>
              <a:t>E.g., {milk, bread, cereal} is a 3-itemset</a:t>
            </a:r>
          </a:p>
        </p:txBody>
      </p:sp>
    </p:spTree>
    <p:extLst>
      <p:ext uri="{BB962C8B-B14F-4D97-AF65-F5344CB8AC3E}">
        <p14:creationId xmlns:p14="http://schemas.microsoft.com/office/powerpoint/2010/main" val="7201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381000"/>
            <a:ext cx="8391525" cy="594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78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71D3102-667B-42DF-9ACF-12FA75131D1B}" type="slidenum">
              <a:rPr lang="en-US" altLang="en-US" sz="1200" smtClean="0"/>
              <a:pPr eaLnBrk="1" hangingPunct="1"/>
              <a:t>8</a:t>
            </a:fld>
            <a:endParaRPr lang="en-US" altLang="en-US" sz="12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Basic Concepts: Association Rules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524000"/>
            <a:ext cx="5334000" cy="4953000"/>
          </a:xfrm>
        </p:spPr>
        <p:txBody>
          <a:bodyPr/>
          <a:lstStyle/>
          <a:p>
            <a:pPr marL="457200" indent="-457200" eaLnBrk="1" hangingPunct="1"/>
            <a:r>
              <a:rPr lang="en-US" altLang="en-US" sz="2400" dirty="0" smtClean="0"/>
              <a:t>Find all the rules </a:t>
            </a:r>
            <a:r>
              <a:rPr lang="en-US" altLang="en-US" sz="2400" i="1" dirty="0" smtClean="0"/>
              <a:t>X </a:t>
            </a:r>
            <a:r>
              <a:rPr lang="en-US" altLang="en-US" sz="2400" dirty="0" smtClean="0">
                <a:sym typeface="Wingdings" pitchFamily="2" charset="2"/>
              </a:rPr>
              <a:t> </a:t>
            </a:r>
            <a:r>
              <a:rPr lang="en-US" altLang="en-US" sz="2400" i="1" dirty="0" smtClean="0">
                <a:sym typeface="Wingdings" pitchFamily="2" charset="2"/>
              </a:rPr>
              <a:t>Y</a:t>
            </a:r>
            <a:r>
              <a:rPr lang="en-US" altLang="en-US" sz="2400" i="1" dirty="0" smtClean="0">
                <a:sym typeface="Symbol" pitchFamily="18" charset="2"/>
              </a:rPr>
              <a:t> </a:t>
            </a:r>
            <a:r>
              <a:rPr lang="en-US" altLang="en-US" sz="2400" dirty="0" smtClean="0"/>
              <a:t>with minimum support and confidence</a:t>
            </a:r>
            <a:endParaRPr lang="en-US" altLang="en-US" sz="2400" dirty="0" smtClean="0">
              <a:sym typeface="Symbol" pitchFamily="18" charset="2"/>
            </a:endParaRPr>
          </a:p>
          <a:p>
            <a:pPr marL="914400" lvl="1" indent="-457200" eaLnBrk="1" hangingPunct="1"/>
            <a:r>
              <a:rPr lang="en-US" altLang="en-US" sz="2400" dirty="0" smtClean="0">
                <a:solidFill>
                  <a:schemeClr val="hlink"/>
                </a:solidFill>
                <a:sym typeface="Symbol" pitchFamily="18" charset="2"/>
              </a:rPr>
              <a:t>support</a:t>
            </a:r>
            <a:r>
              <a:rPr lang="en-US" altLang="en-US" sz="2400" dirty="0" smtClean="0">
                <a:sym typeface="Symbol" pitchFamily="18" charset="2"/>
              </a:rPr>
              <a:t>, </a:t>
            </a:r>
            <a:r>
              <a:rPr lang="en-US" altLang="en-US" sz="2400" i="1" dirty="0" smtClean="0">
                <a:sym typeface="Symbol" pitchFamily="18" charset="2"/>
              </a:rPr>
              <a:t>s</a:t>
            </a:r>
            <a:r>
              <a:rPr lang="en-US" altLang="en-US" sz="2400" dirty="0" smtClean="0">
                <a:sym typeface="Symbol" pitchFamily="18" charset="2"/>
              </a:rPr>
              <a:t>, </a:t>
            </a:r>
            <a:r>
              <a:rPr lang="en-US" altLang="en-US" sz="2400" dirty="0" smtClean="0">
                <a:solidFill>
                  <a:schemeClr val="tx2"/>
                </a:solidFill>
                <a:sym typeface="Symbol" pitchFamily="18" charset="2"/>
              </a:rPr>
              <a:t>probability</a:t>
            </a:r>
            <a:r>
              <a:rPr lang="en-US" altLang="en-US" sz="2400" dirty="0" smtClean="0">
                <a:sym typeface="Symbol" pitchFamily="18" charset="2"/>
              </a:rPr>
              <a:t> that a transaction contains X  Y</a:t>
            </a:r>
          </a:p>
          <a:p>
            <a:pPr marL="914400" lvl="1" indent="-457200" eaLnBrk="1" hangingPunct="1"/>
            <a:r>
              <a:rPr lang="en-US" altLang="en-US" sz="2400" dirty="0" smtClean="0">
                <a:solidFill>
                  <a:schemeClr val="hlink"/>
                </a:solidFill>
                <a:sym typeface="Symbol" pitchFamily="18" charset="2"/>
              </a:rPr>
              <a:t>confidence</a:t>
            </a:r>
            <a:r>
              <a:rPr lang="en-US" altLang="en-US" sz="2400" dirty="0" smtClean="0">
                <a:sym typeface="Symbol" pitchFamily="18" charset="2"/>
              </a:rPr>
              <a:t>, </a:t>
            </a:r>
            <a:r>
              <a:rPr lang="en-US" altLang="en-US" sz="2400" i="1" dirty="0" smtClean="0">
                <a:sym typeface="Symbol" pitchFamily="18" charset="2"/>
              </a:rPr>
              <a:t>c,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smtClean="0">
                <a:solidFill>
                  <a:schemeClr val="tx2"/>
                </a:solidFill>
                <a:sym typeface="Symbol" pitchFamily="18" charset="2"/>
              </a:rPr>
              <a:t>conditional probability</a:t>
            </a:r>
            <a:r>
              <a:rPr lang="en-US" altLang="en-US" sz="2400" dirty="0" smtClean="0">
                <a:sym typeface="Symbol" pitchFamily="18" charset="2"/>
              </a:rPr>
              <a:t> that a transaction having X also contains </a:t>
            </a:r>
            <a:r>
              <a:rPr lang="en-US" altLang="en-US" sz="2400" i="1" dirty="0" smtClean="0">
                <a:sym typeface="Symbol" pitchFamily="18" charset="2"/>
              </a:rPr>
              <a:t>Y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2000" i="1" dirty="0" smtClean="0"/>
              <a:t>Let  </a:t>
            </a:r>
            <a:r>
              <a:rPr lang="en-US" altLang="en-US" sz="2000" i="1" dirty="0" err="1" smtClean="0"/>
              <a:t>minsup</a:t>
            </a:r>
            <a:r>
              <a:rPr lang="en-US" altLang="en-US" sz="2000" i="1" dirty="0" smtClean="0"/>
              <a:t> = 50%, </a:t>
            </a:r>
            <a:r>
              <a:rPr lang="en-US" altLang="en-US" sz="2000" i="1" dirty="0" err="1" smtClean="0"/>
              <a:t>minconf</a:t>
            </a:r>
            <a:r>
              <a:rPr lang="en-US" altLang="en-US" sz="2000" i="1" dirty="0" smtClean="0"/>
              <a:t> = 50%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2000" i="1" dirty="0" smtClean="0"/>
              <a:t>Freq. Pat.: </a:t>
            </a:r>
            <a:r>
              <a:rPr lang="en-US" altLang="en-US" sz="2000" dirty="0" smtClean="0"/>
              <a:t>Beer:3, Nuts:3, Diaper:4, Eggs:3, {Beer, Diaper}:3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92125" y="3927475"/>
            <a:ext cx="1643063" cy="11684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1346200" y="3927475"/>
            <a:ext cx="1643063" cy="1298575"/>
          </a:xfrm>
          <a:prstGeom prst="ellipse">
            <a:avLst/>
          </a:prstGeom>
          <a:solidFill>
            <a:srgbClr val="99CCFF">
              <a:alpha val="50195"/>
            </a:srgbClr>
          </a:solidFill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H="1">
            <a:off x="754063" y="4511675"/>
            <a:ext cx="198437" cy="6492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V="1">
            <a:off x="2727325" y="4057650"/>
            <a:ext cx="196850" cy="584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H="1" flipV="1">
            <a:off x="1938338" y="3732213"/>
            <a:ext cx="0" cy="77946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2463800" y="3536950"/>
            <a:ext cx="1052513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600" b="1">
                <a:solidFill>
                  <a:schemeClr val="hlink"/>
                </a:solidFill>
                <a:latin typeface="Times New Roman" pitchFamily="18" charset="0"/>
              </a:rPr>
              <a:t>Customer</a:t>
            </a:r>
          </a:p>
          <a:p>
            <a:pPr>
              <a:lnSpc>
                <a:spcPct val="110000"/>
              </a:lnSpc>
            </a:pPr>
            <a:r>
              <a:rPr lang="en-US" altLang="en-US" sz="1600" b="1">
                <a:solidFill>
                  <a:schemeClr val="hlink"/>
                </a:solidFill>
                <a:latin typeface="Times New Roman" pitchFamily="18" charset="0"/>
              </a:rPr>
              <a:t>buys diaper</a:t>
            </a:r>
            <a:endParaRPr lang="en-US" altLang="en-US" sz="1800" b="1" u="sng">
              <a:latin typeface="Times New Roman" pitchFamily="18" charset="0"/>
            </a:endParaRP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143000" y="3473450"/>
            <a:ext cx="1066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 b="1">
                <a:solidFill>
                  <a:srgbClr val="5FA180"/>
                </a:solidFill>
                <a:latin typeface="Times New Roman" pitchFamily="18" charset="0"/>
              </a:rPr>
              <a:t>Customer</a:t>
            </a:r>
          </a:p>
          <a:p>
            <a:pPr>
              <a:lnSpc>
                <a:spcPct val="110000"/>
              </a:lnSpc>
            </a:pPr>
            <a:r>
              <a:rPr lang="en-US" altLang="en-US" sz="1400" b="1">
                <a:solidFill>
                  <a:srgbClr val="5FA180"/>
                </a:solidFill>
                <a:latin typeface="Times New Roman" pitchFamily="18" charset="0"/>
              </a:rPr>
              <a:t>buys both</a:t>
            </a:r>
            <a:endParaRPr lang="en-US" altLang="en-US" sz="1600" b="1" u="sng">
              <a:solidFill>
                <a:srgbClr val="5FA180"/>
              </a:solidFill>
              <a:latin typeface="Times New Roman" pitchFamily="18" charset="0"/>
            </a:endParaRP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92125" y="5095875"/>
            <a:ext cx="10429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600" b="1">
                <a:solidFill>
                  <a:schemeClr val="tx2"/>
                </a:solidFill>
                <a:latin typeface="Times New Roman" pitchFamily="18" charset="0"/>
              </a:rPr>
              <a:t>Customer</a:t>
            </a:r>
          </a:p>
          <a:p>
            <a:pPr>
              <a:lnSpc>
                <a:spcPct val="110000"/>
              </a:lnSpc>
            </a:pPr>
            <a:r>
              <a:rPr lang="en-US" altLang="en-US" sz="1600" b="1">
                <a:solidFill>
                  <a:schemeClr val="tx2"/>
                </a:solidFill>
                <a:latin typeface="Times New Roman" pitchFamily="18" charset="0"/>
              </a:rPr>
              <a:t>buys beer</a:t>
            </a:r>
            <a:endParaRPr lang="en-US" altLang="en-US" sz="1800" b="1" u="sng">
              <a:latin typeface="Times New Roman" pitchFamily="18" charset="0"/>
            </a:endParaRP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228600" y="3473450"/>
            <a:ext cx="3352800" cy="224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0" name="Rectangle 15"/>
          <p:cNvSpPr>
            <a:spLocks noChangeArrowheads="1"/>
          </p:cNvSpPr>
          <p:nvPr/>
        </p:nvSpPr>
        <p:spPr bwMode="auto">
          <a:xfrm>
            <a:off x="688975" y="2768600"/>
            <a:ext cx="2892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/>
              <a:t>Nuts, Eggs, Milk</a:t>
            </a:r>
          </a:p>
        </p:txBody>
      </p:sp>
      <p:sp>
        <p:nvSpPr>
          <p:cNvPr id="19471" name="Rectangle 16"/>
          <p:cNvSpPr>
            <a:spLocks noChangeArrowheads="1"/>
          </p:cNvSpPr>
          <p:nvPr/>
        </p:nvSpPr>
        <p:spPr bwMode="auto">
          <a:xfrm>
            <a:off x="228600" y="2768600"/>
            <a:ext cx="4603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/>
              <a:t>40</a:t>
            </a:r>
          </a:p>
        </p:txBody>
      </p:sp>
      <p:sp>
        <p:nvSpPr>
          <p:cNvPr id="19472" name="Rectangle 17"/>
          <p:cNvSpPr>
            <a:spLocks noChangeArrowheads="1"/>
          </p:cNvSpPr>
          <p:nvPr/>
        </p:nvSpPr>
        <p:spPr bwMode="auto">
          <a:xfrm>
            <a:off x="688975" y="3054350"/>
            <a:ext cx="2892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400"/>
              <a:t>Nuts, Coffee, Diaper, Eggs, Milk</a:t>
            </a:r>
          </a:p>
        </p:txBody>
      </p:sp>
      <p:sp>
        <p:nvSpPr>
          <p:cNvPr id="19473" name="Rectangle 18"/>
          <p:cNvSpPr>
            <a:spLocks noChangeArrowheads="1"/>
          </p:cNvSpPr>
          <p:nvPr/>
        </p:nvSpPr>
        <p:spPr bwMode="auto">
          <a:xfrm>
            <a:off x="228600" y="3054350"/>
            <a:ext cx="4603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/>
              <a:t>50</a:t>
            </a:r>
          </a:p>
        </p:txBody>
      </p:sp>
      <p:sp>
        <p:nvSpPr>
          <p:cNvPr id="19474" name="Rectangle 19"/>
          <p:cNvSpPr>
            <a:spLocks noChangeArrowheads="1"/>
          </p:cNvSpPr>
          <p:nvPr/>
        </p:nvSpPr>
        <p:spPr bwMode="auto">
          <a:xfrm>
            <a:off x="688975" y="2457450"/>
            <a:ext cx="28924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/>
              <a:t>Beer, Diaper, Eggs</a:t>
            </a:r>
          </a:p>
        </p:txBody>
      </p:sp>
      <p:sp>
        <p:nvSpPr>
          <p:cNvPr id="19475" name="Rectangle 20"/>
          <p:cNvSpPr>
            <a:spLocks noChangeArrowheads="1"/>
          </p:cNvSpPr>
          <p:nvPr/>
        </p:nvSpPr>
        <p:spPr bwMode="auto">
          <a:xfrm>
            <a:off x="228600" y="2457450"/>
            <a:ext cx="4603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/>
              <a:t>30</a:t>
            </a:r>
          </a:p>
        </p:txBody>
      </p:sp>
      <p:sp>
        <p:nvSpPr>
          <p:cNvPr id="19476" name="Rectangle 21"/>
          <p:cNvSpPr>
            <a:spLocks noChangeArrowheads="1"/>
          </p:cNvSpPr>
          <p:nvPr/>
        </p:nvSpPr>
        <p:spPr bwMode="auto">
          <a:xfrm>
            <a:off x="688975" y="2146300"/>
            <a:ext cx="28924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/>
              <a:t>Beer, Coffee, Diaper</a:t>
            </a:r>
          </a:p>
        </p:txBody>
      </p:sp>
      <p:sp>
        <p:nvSpPr>
          <p:cNvPr id="19477" name="Rectangle 22"/>
          <p:cNvSpPr>
            <a:spLocks noChangeArrowheads="1"/>
          </p:cNvSpPr>
          <p:nvPr/>
        </p:nvSpPr>
        <p:spPr bwMode="auto">
          <a:xfrm>
            <a:off x="228600" y="2146300"/>
            <a:ext cx="4603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/>
              <a:t>20</a:t>
            </a:r>
          </a:p>
        </p:txBody>
      </p:sp>
      <p:sp>
        <p:nvSpPr>
          <p:cNvPr id="19478" name="Rectangle 23"/>
          <p:cNvSpPr>
            <a:spLocks noChangeArrowheads="1"/>
          </p:cNvSpPr>
          <p:nvPr/>
        </p:nvSpPr>
        <p:spPr bwMode="auto">
          <a:xfrm>
            <a:off x="688975" y="1835150"/>
            <a:ext cx="28924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/>
              <a:t>Beer, Nuts, Diaper</a:t>
            </a:r>
          </a:p>
        </p:txBody>
      </p:sp>
      <p:sp>
        <p:nvSpPr>
          <p:cNvPr id="19479" name="Rectangle 24"/>
          <p:cNvSpPr>
            <a:spLocks noChangeArrowheads="1"/>
          </p:cNvSpPr>
          <p:nvPr/>
        </p:nvSpPr>
        <p:spPr bwMode="auto">
          <a:xfrm>
            <a:off x="228600" y="1835150"/>
            <a:ext cx="4603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/>
              <a:t>10</a:t>
            </a:r>
          </a:p>
        </p:txBody>
      </p:sp>
      <p:sp>
        <p:nvSpPr>
          <p:cNvPr id="19480" name="Rectangle 25"/>
          <p:cNvSpPr>
            <a:spLocks noChangeArrowheads="1"/>
          </p:cNvSpPr>
          <p:nvPr/>
        </p:nvSpPr>
        <p:spPr bwMode="auto">
          <a:xfrm>
            <a:off x="688975" y="1524000"/>
            <a:ext cx="2892425" cy="311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 b="1">
                <a:solidFill>
                  <a:schemeClr val="hlink"/>
                </a:solidFill>
              </a:rPr>
              <a:t>Items bought</a:t>
            </a:r>
          </a:p>
        </p:txBody>
      </p:sp>
      <p:sp>
        <p:nvSpPr>
          <p:cNvPr id="19481" name="Rectangle 26"/>
          <p:cNvSpPr>
            <a:spLocks noChangeArrowheads="1"/>
          </p:cNvSpPr>
          <p:nvPr/>
        </p:nvSpPr>
        <p:spPr bwMode="auto">
          <a:xfrm>
            <a:off x="228600" y="1524000"/>
            <a:ext cx="460375" cy="311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400" b="1">
                <a:solidFill>
                  <a:schemeClr val="hlink"/>
                </a:solidFill>
              </a:rPr>
              <a:t>Tid</a:t>
            </a:r>
          </a:p>
        </p:txBody>
      </p:sp>
      <p:sp>
        <p:nvSpPr>
          <p:cNvPr id="19482" name="Line 27"/>
          <p:cNvSpPr>
            <a:spLocks noChangeShapeType="1"/>
          </p:cNvSpPr>
          <p:nvPr/>
        </p:nvSpPr>
        <p:spPr bwMode="auto">
          <a:xfrm>
            <a:off x="228600" y="1524000"/>
            <a:ext cx="3352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83" name="Line 28"/>
          <p:cNvSpPr>
            <a:spLocks noChangeShapeType="1"/>
          </p:cNvSpPr>
          <p:nvPr/>
        </p:nvSpPr>
        <p:spPr bwMode="auto">
          <a:xfrm>
            <a:off x="228600" y="183515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84" name="Line 29"/>
          <p:cNvSpPr>
            <a:spLocks noChangeShapeType="1"/>
          </p:cNvSpPr>
          <p:nvPr/>
        </p:nvSpPr>
        <p:spPr bwMode="auto">
          <a:xfrm>
            <a:off x="228600" y="21463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85" name="Line 30"/>
          <p:cNvSpPr>
            <a:spLocks noChangeShapeType="1"/>
          </p:cNvSpPr>
          <p:nvPr/>
        </p:nvSpPr>
        <p:spPr bwMode="auto">
          <a:xfrm>
            <a:off x="228600" y="245745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86" name="Line 31"/>
          <p:cNvSpPr>
            <a:spLocks noChangeShapeType="1"/>
          </p:cNvSpPr>
          <p:nvPr/>
        </p:nvSpPr>
        <p:spPr bwMode="auto">
          <a:xfrm>
            <a:off x="228600" y="27686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87" name="Line 32"/>
          <p:cNvSpPr>
            <a:spLocks noChangeShapeType="1"/>
          </p:cNvSpPr>
          <p:nvPr/>
        </p:nvSpPr>
        <p:spPr bwMode="auto">
          <a:xfrm>
            <a:off x="228600" y="3340100"/>
            <a:ext cx="3352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88" name="Line 33"/>
          <p:cNvSpPr>
            <a:spLocks noChangeShapeType="1"/>
          </p:cNvSpPr>
          <p:nvPr/>
        </p:nvSpPr>
        <p:spPr bwMode="auto">
          <a:xfrm>
            <a:off x="228600" y="1524000"/>
            <a:ext cx="0" cy="18161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89" name="Line 34"/>
          <p:cNvSpPr>
            <a:spLocks noChangeShapeType="1"/>
          </p:cNvSpPr>
          <p:nvPr/>
        </p:nvSpPr>
        <p:spPr bwMode="auto">
          <a:xfrm>
            <a:off x="688975" y="1524000"/>
            <a:ext cx="0" cy="18161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90" name="Line 35"/>
          <p:cNvSpPr>
            <a:spLocks noChangeShapeType="1"/>
          </p:cNvSpPr>
          <p:nvPr/>
        </p:nvSpPr>
        <p:spPr bwMode="auto">
          <a:xfrm>
            <a:off x="3581400" y="1524000"/>
            <a:ext cx="0" cy="18161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91" name="Line 36"/>
          <p:cNvSpPr>
            <a:spLocks noChangeShapeType="1"/>
          </p:cNvSpPr>
          <p:nvPr/>
        </p:nvSpPr>
        <p:spPr bwMode="auto">
          <a:xfrm>
            <a:off x="228600" y="305435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92" name="Rectangle 38"/>
          <p:cNvSpPr>
            <a:spLocks noChangeArrowheads="1"/>
          </p:cNvSpPr>
          <p:nvPr/>
        </p:nvSpPr>
        <p:spPr bwMode="auto">
          <a:xfrm>
            <a:off x="3733800" y="5410200"/>
            <a:ext cx="533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/>
              <a:t>Association rules: (many more!)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i="1"/>
              <a:t>Beer </a:t>
            </a:r>
            <a:r>
              <a:rPr lang="en-US" altLang="en-US">
                <a:sym typeface="Wingdings" pitchFamily="2" charset="2"/>
              </a:rPr>
              <a:t></a:t>
            </a:r>
            <a:r>
              <a:rPr lang="en-US" altLang="en-US" i="1">
                <a:sym typeface="Symbol" pitchFamily="18" charset="2"/>
              </a:rPr>
              <a:t> Diaper  </a:t>
            </a:r>
            <a:r>
              <a:rPr lang="en-US" altLang="en-US">
                <a:sym typeface="Symbol" pitchFamily="18" charset="2"/>
              </a:rPr>
              <a:t>(60%, 100%)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i="1"/>
              <a:t>Diaper </a:t>
            </a:r>
            <a:r>
              <a:rPr lang="en-US" altLang="en-US">
                <a:sym typeface="Wingdings" pitchFamily="2" charset="2"/>
              </a:rPr>
              <a:t></a:t>
            </a:r>
            <a:r>
              <a:rPr lang="en-US" altLang="en-US" i="1">
                <a:sym typeface="Symbol" pitchFamily="18" charset="2"/>
              </a:rPr>
              <a:t> Beer  </a:t>
            </a:r>
            <a:r>
              <a:rPr lang="en-US" altLang="en-US">
                <a:sym typeface="Symbol" pitchFamily="18" charset="2"/>
              </a:rPr>
              <a:t>(60%, 75%)</a:t>
            </a:r>
          </a:p>
        </p:txBody>
      </p:sp>
    </p:spTree>
    <p:extLst>
      <p:ext uri="{BB962C8B-B14F-4D97-AF65-F5344CB8AC3E}">
        <p14:creationId xmlns:p14="http://schemas.microsoft.com/office/powerpoint/2010/main" val="259758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10D461-0DD8-459B-AF94-33D536A07C1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3481388" cy="1104900"/>
          </a:xfrm>
        </p:spPr>
        <p:txBody>
          <a:bodyPr/>
          <a:lstStyle/>
          <a:p>
            <a:r>
              <a:rPr lang="en-GB" altLang="en-US" dirty="0"/>
              <a:t>An example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808163"/>
            <a:ext cx="7772400" cy="4429125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GB" altLang="en-US"/>
              <a:t>Transaction data</a:t>
            </a:r>
            <a:endParaRPr lang="en-GB" altLang="en-US" b="1"/>
          </a:p>
          <a:p>
            <a:pPr>
              <a:spcBef>
                <a:spcPct val="0"/>
              </a:spcBef>
            </a:pPr>
            <a:r>
              <a:rPr lang="en-GB" altLang="en-US"/>
              <a:t>Assume: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altLang="en-US" sz="2100"/>
              <a:t>		minsup = 30%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altLang="en-US" sz="2100"/>
              <a:t>		minconf = 80%</a:t>
            </a:r>
          </a:p>
          <a:p>
            <a:pPr>
              <a:spcBef>
                <a:spcPct val="0"/>
              </a:spcBef>
            </a:pPr>
            <a:r>
              <a:rPr lang="en-GB" altLang="en-US"/>
              <a:t>An example </a:t>
            </a:r>
            <a:r>
              <a:rPr lang="en-GB" altLang="en-US">
                <a:solidFill>
                  <a:srgbClr val="FF0000"/>
                </a:solidFill>
              </a:rPr>
              <a:t>frequent </a:t>
            </a:r>
            <a:r>
              <a:rPr lang="en-GB" altLang="en-US" i="1">
                <a:solidFill>
                  <a:srgbClr val="FF0000"/>
                </a:solidFill>
              </a:rPr>
              <a:t>itemset</a:t>
            </a:r>
            <a:r>
              <a:rPr lang="en-GB" altLang="en-US"/>
              <a:t>:</a:t>
            </a:r>
            <a:r>
              <a:rPr lang="en-GB" altLang="en-US" b="1"/>
              <a:t>  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altLang="en-US"/>
              <a:t>   </a:t>
            </a:r>
            <a:r>
              <a:rPr lang="en-GB" altLang="en-US" sz="2100"/>
              <a:t>{Chicken, Clothes, Milk}    	[sup = 3/7]</a:t>
            </a:r>
          </a:p>
          <a:p>
            <a:pPr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Association rules</a:t>
            </a:r>
            <a:r>
              <a:rPr lang="en-GB" altLang="en-US">
                <a:solidFill>
                  <a:schemeClr val="accent2"/>
                </a:solidFill>
              </a:rPr>
              <a:t> </a:t>
            </a:r>
            <a:r>
              <a:rPr lang="en-GB" altLang="en-US"/>
              <a:t>from the itemset:</a:t>
            </a:r>
            <a:r>
              <a:rPr lang="en-GB" altLang="en-US" b="1"/>
              <a:t>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altLang="en-US" sz="2600"/>
              <a:t>	 </a:t>
            </a:r>
            <a:r>
              <a:rPr lang="en-GB" altLang="en-US" sz="2100"/>
              <a:t>Clothes </a:t>
            </a:r>
            <a:r>
              <a:rPr lang="en-GB" altLang="en-US" sz="2600">
                <a:sym typeface="Symbol" pitchFamily="18" charset="2"/>
              </a:rPr>
              <a:t> </a:t>
            </a:r>
            <a:r>
              <a:rPr lang="en-GB" altLang="en-US" sz="2100"/>
              <a:t>Milk, </a:t>
            </a:r>
            <a:r>
              <a:rPr lang="en-GB" altLang="en-US" sz="2000"/>
              <a:t>Chicken	</a:t>
            </a:r>
            <a:r>
              <a:rPr lang="en-GB" altLang="en-US" sz="2100"/>
              <a:t>[sup = 3/7, conf = 3/3]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altLang="en-US" sz="2600"/>
              <a:t>	 </a:t>
            </a:r>
            <a:r>
              <a:rPr lang="en-GB" altLang="en-US" sz="2100"/>
              <a:t>…				…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altLang="en-US" sz="2600"/>
              <a:t>	 </a:t>
            </a:r>
            <a:r>
              <a:rPr lang="en-GB" altLang="en-US" sz="2100"/>
              <a:t>Clothes, </a:t>
            </a:r>
            <a:r>
              <a:rPr lang="en-GB" altLang="en-US" sz="2000"/>
              <a:t>Chicken</a:t>
            </a:r>
            <a:r>
              <a:rPr lang="en-GB" altLang="en-US" sz="2100"/>
              <a:t> </a:t>
            </a:r>
            <a:r>
              <a:rPr lang="en-GB" altLang="en-US" sz="2600">
                <a:sym typeface="Symbol" pitchFamily="18" charset="2"/>
              </a:rPr>
              <a:t> </a:t>
            </a:r>
            <a:r>
              <a:rPr lang="en-GB" altLang="en-US" sz="2100"/>
              <a:t>Milk, </a:t>
            </a:r>
            <a:r>
              <a:rPr lang="en-GB" altLang="en-US" sz="2000"/>
              <a:t>	</a:t>
            </a:r>
            <a:r>
              <a:rPr lang="en-GB" altLang="en-US" sz="2100"/>
              <a:t>[sup = 3/7, conf = 3/3]</a:t>
            </a: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4248150" y="304800"/>
            <a:ext cx="4667250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35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114300" defTabSz="635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635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635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635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ja-JP" sz="1800">
                <a:ea typeface="ＭＳ Ｐゴシック" pitchFamily="34" charset="-128"/>
              </a:rPr>
              <a:t>t1:	Beef, Chicken, Milk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ja-JP" sz="1800">
                <a:ea typeface="ＭＳ Ｐゴシック" pitchFamily="34" charset="-128"/>
              </a:rPr>
              <a:t>t2:	Beef, Cheese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ja-JP" sz="1800">
                <a:ea typeface="ＭＳ Ｐゴシック" pitchFamily="34" charset="-128"/>
              </a:rPr>
              <a:t>t3:	Cheese, Boots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ja-JP" sz="1800">
                <a:ea typeface="ＭＳ Ｐゴシック" pitchFamily="34" charset="-128"/>
              </a:rPr>
              <a:t>t4:	Beef, Chicken, Cheese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ja-JP" sz="1800">
                <a:ea typeface="ＭＳ Ｐゴシック" pitchFamily="34" charset="-128"/>
              </a:rPr>
              <a:t>t5:	Beef, Chicken, Clothes, Cheese, Milk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ja-JP" sz="1800">
                <a:ea typeface="ＭＳ Ｐゴシック" pitchFamily="34" charset="-128"/>
              </a:rPr>
              <a:t>t6:	Chicken, Clothes, Milk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ja-JP" sz="1800">
                <a:ea typeface="ＭＳ Ｐゴシック" pitchFamily="34" charset="-128"/>
              </a:rPr>
              <a:t>t7:	Chicken, Milk, Clothes</a:t>
            </a:r>
            <a:endParaRPr lang="en-GB" altLang="en-US" sz="1800">
              <a:solidFill>
                <a:schemeClr val="accent2"/>
              </a:solidFill>
            </a:endParaRPr>
          </a:p>
        </p:txBody>
      </p:sp>
      <p:sp>
        <p:nvSpPr>
          <p:cNvPr id="681989" name="Line 5"/>
          <p:cNvSpPr>
            <a:spLocks noChangeShapeType="1"/>
          </p:cNvSpPr>
          <p:nvPr/>
        </p:nvSpPr>
        <p:spPr bwMode="auto">
          <a:xfrm flipV="1">
            <a:off x="3419475" y="1160463"/>
            <a:ext cx="900113" cy="6080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4392613" y="304800"/>
            <a:ext cx="4464050" cy="2439988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66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ejaVu LGC Sans"/>
        <a:cs typeface="DejaVu LGC Sans"/>
      </a:majorFont>
      <a:minorFont>
        <a:latin typeface="Calibri"/>
        <a:ea typeface="DejaVu LGC Sans"/>
        <a:cs typeface="DejaVu LGC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Calibri" pitchFamily="32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Calibri" pitchFamily="32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ejaVu LGC Sans"/>
        <a:cs typeface="DejaVu LGC Sans"/>
      </a:majorFont>
      <a:minorFont>
        <a:latin typeface="Calibri"/>
        <a:ea typeface="DejaVu LGC Sans"/>
        <a:cs typeface="DejaVu LGC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Calibri" pitchFamily="32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Calibri" pitchFamily="32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2785</Words>
  <Application>Microsoft Office PowerPoint</Application>
  <PresentationFormat>On-screen Show (4:3)</PresentationFormat>
  <Paragraphs>715</Paragraphs>
  <Slides>57</Slides>
  <Notes>41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Office Theme</vt:lpstr>
      <vt:lpstr>Office Theme</vt:lpstr>
      <vt:lpstr>Microsoft Equation 3.0</vt:lpstr>
      <vt:lpstr>Microsoft Word 97 - 2003 Document</vt:lpstr>
      <vt:lpstr>Worksheet</vt:lpstr>
      <vt:lpstr>Microsoft Excel 97-2003 Worksheet</vt:lpstr>
      <vt:lpstr>Equation</vt:lpstr>
      <vt:lpstr>PowerPoint Presentation</vt:lpstr>
      <vt:lpstr>Association rule mining</vt:lpstr>
      <vt:lpstr>The model: data</vt:lpstr>
      <vt:lpstr>Transaction data: supermarket data</vt:lpstr>
      <vt:lpstr>Transaction data: a set of documents</vt:lpstr>
      <vt:lpstr>The model: rules</vt:lpstr>
      <vt:lpstr>PowerPoint Presentation</vt:lpstr>
      <vt:lpstr>Basic Concepts: Association Rules</vt:lpstr>
      <vt:lpstr>An example</vt:lpstr>
      <vt:lpstr>Goal &amp; key features</vt:lpstr>
      <vt:lpstr>Transaction data representation</vt:lpstr>
      <vt:lpstr>Many mining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Apriori Algorithm — Example</vt:lpstr>
      <vt:lpstr>PowerPoint Presentation</vt:lpstr>
      <vt:lpstr>PowerPoint Presentation</vt:lpstr>
      <vt:lpstr>The Apriori algorithm</vt:lpstr>
      <vt:lpstr>PowerPoint Presentation</vt:lpstr>
      <vt:lpstr>PowerPoint Presentation</vt:lpstr>
      <vt:lpstr>PowerPoint Presentation</vt:lpstr>
      <vt:lpstr>PowerPoint Presentation</vt:lpstr>
      <vt:lpstr>The Apriori algorithm</vt:lpstr>
      <vt:lpstr>Hash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 on the AprioriTID algorithm</vt:lpstr>
      <vt:lpstr>Apriori vs. AprioriTID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Computational 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Evimaria</dc:creator>
  <cp:lastModifiedBy>SHINA</cp:lastModifiedBy>
  <cp:revision>87</cp:revision>
  <dcterms:modified xsi:type="dcterms:W3CDTF">2020-07-30T04:44:52Z</dcterms:modified>
</cp:coreProperties>
</file>