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7"/>
  </p:notesMasterIdLst>
  <p:sldIdLst>
    <p:sldId id="256" r:id="rId2"/>
    <p:sldId id="555" r:id="rId3"/>
    <p:sldId id="325" r:id="rId4"/>
    <p:sldId id="326" r:id="rId5"/>
    <p:sldId id="327" r:id="rId6"/>
    <p:sldId id="328" r:id="rId7"/>
    <p:sldId id="484" r:id="rId8"/>
    <p:sldId id="485" r:id="rId9"/>
    <p:sldId id="486" r:id="rId10"/>
    <p:sldId id="274" r:id="rId11"/>
    <p:sldId id="569" r:id="rId12"/>
    <p:sldId id="560" r:id="rId13"/>
    <p:sldId id="568" r:id="rId14"/>
    <p:sldId id="275" r:id="rId15"/>
    <p:sldId id="309" r:id="rId16"/>
    <p:sldId id="310" r:id="rId17"/>
    <p:sldId id="481" r:id="rId18"/>
    <p:sldId id="482" r:id="rId19"/>
    <p:sldId id="483" r:id="rId20"/>
    <p:sldId id="489" r:id="rId21"/>
    <p:sldId id="434" r:id="rId22"/>
    <p:sldId id="431" r:id="rId23"/>
    <p:sldId id="433" r:id="rId24"/>
    <p:sldId id="507" r:id="rId25"/>
    <p:sldId id="508" r:id="rId26"/>
    <p:sldId id="509" r:id="rId27"/>
    <p:sldId id="492" r:id="rId28"/>
    <p:sldId id="493" r:id="rId29"/>
    <p:sldId id="454" r:id="rId30"/>
    <p:sldId id="456" r:id="rId31"/>
    <p:sldId id="457" r:id="rId32"/>
    <p:sldId id="458" r:id="rId33"/>
    <p:sldId id="459" r:id="rId34"/>
    <p:sldId id="494" r:id="rId35"/>
    <p:sldId id="472" r:id="rId36"/>
    <p:sldId id="476" r:id="rId37"/>
    <p:sldId id="467" r:id="rId38"/>
    <p:sldId id="468" r:id="rId39"/>
    <p:sldId id="469" r:id="rId40"/>
    <p:sldId id="551" r:id="rId41"/>
    <p:sldId id="541" r:id="rId42"/>
    <p:sldId id="542" r:id="rId43"/>
    <p:sldId id="543" r:id="rId44"/>
    <p:sldId id="544" r:id="rId45"/>
    <p:sldId id="545" r:id="rId46"/>
    <p:sldId id="549" r:id="rId47"/>
    <p:sldId id="512" r:id="rId48"/>
    <p:sldId id="514" r:id="rId49"/>
    <p:sldId id="515" r:id="rId50"/>
    <p:sldId id="521" r:id="rId51"/>
    <p:sldId id="523" r:id="rId52"/>
    <p:sldId id="532" r:id="rId53"/>
    <p:sldId id="533" r:id="rId54"/>
    <p:sldId id="534" r:id="rId55"/>
    <p:sldId id="354" r:id="rId56"/>
    <p:sldId id="437" r:id="rId57"/>
    <p:sldId id="331" r:id="rId58"/>
    <p:sldId id="406" r:id="rId59"/>
    <p:sldId id="399" r:id="rId60"/>
    <p:sldId id="420" r:id="rId61"/>
    <p:sldId id="562" r:id="rId62"/>
    <p:sldId id="537" r:id="rId63"/>
    <p:sldId id="538" r:id="rId64"/>
    <p:sldId id="563" r:id="rId65"/>
    <p:sldId id="379" r:id="rId66"/>
    <p:sldId id="441" r:id="rId67"/>
    <p:sldId id="366" r:id="rId68"/>
    <p:sldId id="477" r:id="rId69"/>
    <p:sldId id="478" r:id="rId70"/>
    <p:sldId id="479" r:id="rId71"/>
    <p:sldId id="559" r:id="rId72"/>
    <p:sldId id="556" r:id="rId73"/>
    <p:sldId id="557" r:id="rId74"/>
    <p:sldId id="558" r:id="rId75"/>
    <p:sldId id="373" r:id="rId76"/>
    <p:sldId id="439" r:id="rId77"/>
    <p:sldId id="449" r:id="rId78"/>
    <p:sldId id="564" r:id="rId79"/>
    <p:sldId id="565" r:id="rId80"/>
    <p:sldId id="566" r:id="rId81"/>
    <p:sldId id="567" r:id="rId82"/>
    <p:sldId id="319" r:id="rId83"/>
    <p:sldId id="471" r:id="rId84"/>
    <p:sldId id="539" r:id="rId85"/>
    <p:sldId id="570"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8401" autoAdjust="0"/>
  </p:normalViewPr>
  <p:slideViewPr>
    <p:cSldViewPr>
      <p:cViewPr varScale="1">
        <p:scale>
          <a:sx n="73" d="100"/>
          <a:sy n="73" d="100"/>
        </p:scale>
        <p:origin x="-1296" y="-90"/>
      </p:cViewPr>
      <p:guideLst>
        <p:guide orient="horz" pos="2160"/>
        <p:guide pos="2880"/>
      </p:guideLst>
    </p:cSldViewPr>
  </p:slideViewPr>
  <p:outlineViewPr>
    <p:cViewPr>
      <p:scale>
        <a:sx n="33" d="100"/>
        <a:sy n="33" d="100"/>
      </p:scale>
      <p:origin x="0" y="565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0BBF1A-16E4-40E5-9B9F-9147155F1B81}" type="datetimeFigureOut">
              <a:rPr lang="en-US" smtClean="0"/>
              <a:pPr/>
              <a:t>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30D48A-E098-4533-A474-DC163782201C}" type="slidenum">
              <a:rPr lang="en-US" smtClean="0"/>
              <a:pPr/>
              <a:t>‹#›</a:t>
            </a:fld>
            <a:endParaRPr lang="en-US"/>
          </a:p>
        </p:txBody>
      </p:sp>
    </p:spTree>
    <p:extLst>
      <p:ext uri="{BB962C8B-B14F-4D97-AF65-F5344CB8AC3E}">
        <p14:creationId xmlns:p14="http://schemas.microsoft.com/office/powerpoint/2010/main" val="19879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Enron_Corpus#cite_note-2" TargetMode="External"/><Relationship Id="rId13" Type="http://schemas.openxmlformats.org/officeDocument/2006/relationships/hyperlink" Target="https://en.wikipedia.org/wiki/Computer-mediated_communication" TargetMode="External"/><Relationship Id="rId3" Type="http://schemas.openxmlformats.org/officeDocument/2006/relationships/hyperlink" Target="https://en.wikipedia.org/wiki/Email" TargetMode="External"/><Relationship Id="rId7" Type="http://schemas.openxmlformats.org/officeDocument/2006/relationships/hyperlink" Target="https://en.wikipedia.org/wiki/Federal_Energy_Regulatory_Commission" TargetMode="External"/><Relationship Id="rId12" Type="http://schemas.openxmlformats.org/officeDocument/2006/relationships/hyperlink" Target="https://en.wikipedia.org/wiki/Social_networking"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en.wikipedia.org/wiki/Enron_scandal" TargetMode="External"/><Relationship Id="rId11" Type="http://schemas.openxmlformats.org/officeDocument/2006/relationships/hyperlink" Target="https://en.wikipedia.org/wiki/Enron_Corpus#cite_note-nyt-3" TargetMode="External"/><Relationship Id="rId5" Type="http://schemas.openxmlformats.org/officeDocument/2006/relationships/hyperlink" Target="https://en.wikipedia.org/wiki/Enron_Corporation" TargetMode="External"/><Relationship Id="rId10" Type="http://schemas.openxmlformats.org/officeDocument/2006/relationships/hyperlink" Target="https://en.wikipedia.org/wiki/University_of_Massachusetts_Amherst" TargetMode="External"/><Relationship Id="rId4" Type="http://schemas.openxmlformats.org/officeDocument/2006/relationships/hyperlink" Target="https://en.wikipedia.org/wiki/Enron_Corpus#cite_note-1" TargetMode="External"/><Relationship Id="rId9" Type="http://schemas.openxmlformats.org/officeDocument/2006/relationships/hyperlink" Target="https://en.wikipedia.org/wiki/Andrew_McCallu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1271561-A366-470C-A052-454F489997F6}" type="slidenum">
              <a:rPr lang="en-GB"/>
              <a:pPr/>
              <a:t>20</a:t>
            </a:fld>
            <a:endParaRPr lang="en-GB"/>
          </a:p>
        </p:txBody>
      </p:sp>
      <p:sp>
        <p:nvSpPr>
          <p:cNvPr id="1075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75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73B90EF-650B-4DC4-A531-B3B81BF5D1F6}" type="slidenum">
              <a:rPr lang="en-US" altLang="en-US" smtClean="0"/>
              <a:pPr eaLnBrk="1" hangingPunct="1">
                <a:spcBef>
                  <a:spcPct val="0"/>
                </a:spcBef>
              </a:pPr>
              <a:t>61</a:t>
            </a:fld>
            <a:endParaRPr lang="en-US" alt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A1685E2-6C3F-4561-A38A-426146E1D8BB}" type="slidenum">
              <a:rPr lang="zh-TW" altLang="en-US"/>
              <a:pPr/>
              <a:t>64</a:t>
            </a:fld>
            <a:endParaRPr lang="en-US" altLang="zh-TW"/>
          </a:p>
        </p:txBody>
      </p:sp>
      <p:sp>
        <p:nvSpPr>
          <p:cNvPr id="8194" name="Rectangle 2"/>
          <p:cNvSpPr>
            <a:spLocks noGrp="1" noRot="1" noChangeAspect="1" noChangeArrowheads="1" noTextEdit="1"/>
          </p:cNvSpPr>
          <p:nvPr>
            <p:ph type="sldImg"/>
          </p:nvPr>
        </p:nvSpPr>
        <p:spPr>
          <a:ln/>
        </p:spPr>
      </p:sp>
      <p:sp>
        <p:nvSpPr>
          <p:cNvPr id="8196" name="Rectangle 4"/>
          <p:cNvSpPr>
            <a:spLocks noGrp="1" noChangeArrowheads="1"/>
          </p:cNvSpPr>
          <p:nvPr>
            <p:ph type="body" idx="1"/>
          </p:nvPr>
        </p:nvSpPr>
        <p:spPr/>
        <p:txBody>
          <a:bodyPr/>
          <a:lstStyle/>
          <a:p>
            <a:endParaRPr lang="zh-TW" altLang="en-US"/>
          </a:p>
        </p:txBody>
      </p:sp>
      <p:pic>
        <p:nvPicPr>
          <p:cNvPr id="8197" name="Picture 5" descr="bd10297_"/>
          <p:cNvPicPr>
            <a:picLocks noChangeAspect="1" noChangeArrowheads="1"/>
          </p:cNvPicPr>
          <p:nvPr/>
        </p:nvPicPr>
        <p:blipFill>
          <a:blip r:embed="rId3"/>
          <a:srcRect/>
          <a:stretch>
            <a:fillRect/>
          </a:stretch>
        </p:blipFill>
        <p:spPr bwMode="auto">
          <a:xfrm>
            <a:off x="2438908" y="3658196"/>
            <a:ext cx="171410" cy="171153"/>
          </a:xfrm>
          <a:prstGeom prst="rect">
            <a:avLst/>
          </a:prstGeom>
          <a:noFill/>
        </p:spPr>
      </p:pic>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0A160C-621D-435C-B356-482B64283AE8}" type="slidenum">
              <a:rPr lang="zh-TW" altLang="en-US"/>
              <a:pPr/>
              <a:t>66</a:t>
            </a:fld>
            <a:endParaRPr lang="en-US" altLang="zh-TW"/>
          </a:p>
        </p:txBody>
      </p:sp>
      <p:sp>
        <p:nvSpPr>
          <p:cNvPr id="10242" name="Rectangle 2"/>
          <p:cNvSpPr>
            <a:spLocks noGrp="1" noRot="1" noChangeAspect="1" noChangeArrowheads="1" noTextEdit="1"/>
          </p:cNvSpPr>
          <p:nvPr>
            <p:ph type="sldImg"/>
          </p:nvPr>
        </p:nvSpPr>
        <p:spPr>
          <a:ln/>
        </p:spPr>
      </p:sp>
      <p:sp>
        <p:nvSpPr>
          <p:cNvPr id="10244" name="Rectangle 4"/>
          <p:cNvSpPr>
            <a:spLocks noGrp="1" noChangeArrowheads="1"/>
          </p:cNvSpPr>
          <p:nvPr>
            <p:ph type="body" idx="1"/>
          </p:nvPr>
        </p:nvSpPr>
        <p:spPr/>
        <p:txBody>
          <a:bodyPr/>
          <a:lstStyle/>
          <a:p>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the things one customer buys on one day.</a:t>
            </a:r>
            <a:endParaRPr lang="en-IN" dirty="0"/>
          </a:p>
        </p:txBody>
      </p:sp>
      <p:sp>
        <p:nvSpPr>
          <p:cNvPr id="4" name="Slide Number Placeholder 3"/>
          <p:cNvSpPr>
            <a:spLocks noGrp="1"/>
          </p:cNvSpPr>
          <p:nvPr>
            <p:ph type="sldNum" sz="quarter" idx="10"/>
          </p:nvPr>
        </p:nvSpPr>
        <p:spPr/>
        <p:txBody>
          <a:bodyPr/>
          <a:lstStyle/>
          <a:p>
            <a:fld id="{4830D48A-E098-4533-A474-DC163782201C}" type="slidenum">
              <a:rPr lang="en-US" smtClean="0"/>
              <a:pPr/>
              <a:t>67</a:t>
            </a:fld>
            <a:endParaRPr lang="en-US"/>
          </a:p>
        </p:txBody>
      </p:sp>
    </p:spTree>
    <p:extLst>
      <p:ext uri="{BB962C8B-B14F-4D97-AF65-F5344CB8AC3E}">
        <p14:creationId xmlns:p14="http://schemas.microsoft.com/office/powerpoint/2010/main" val="3645614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2FBA0B20-177E-4CC7-B424-2365ECD04F82}" type="slidenum">
              <a:rPr lang="en-US"/>
              <a:pPr/>
              <a:t>70</a:t>
            </a:fld>
            <a:endParaRPr lang="en-US"/>
          </a:p>
        </p:txBody>
      </p:sp>
      <p:sp>
        <p:nvSpPr>
          <p:cNvPr id="207875" name="Rectangle 2"/>
          <p:cNvSpPr>
            <a:spLocks noGrp="1" noRot="1" noChangeAspect="1" noChangeArrowheads="1" noTextEdit="1"/>
          </p:cNvSpPr>
          <p:nvPr>
            <p:ph type="sldImg"/>
          </p:nvPr>
        </p:nvSpPr>
        <p:spPr>
          <a:xfrm>
            <a:off x="1152525" y="693738"/>
            <a:ext cx="4552950" cy="3414712"/>
          </a:xfrm>
          <a:ln/>
        </p:spPr>
      </p:sp>
      <p:sp>
        <p:nvSpPr>
          <p:cNvPr id="207876" name="Rectangle 3"/>
          <p:cNvSpPr>
            <a:spLocks noGrp="1" noChangeArrowheads="1"/>
          </p:cNvSpPr>
          <p:nvPr>
            <p:ph type="body" idx="1"/>
          </p:nvPr>
        </p:nvSpPr>
        <p:spPr>
          <a:xfrm>
            <a:off x="912324" y="4341250"/>
            <a:ext cx="5031794" cy="4114409"/>
          </a:xfrm>
          <a:noFill/>
          <a:ln/>
        </p:spPr>
        <p:txBody>
          <a:bodyPr lIns="91226" tIns="45613" rIns="91226" bIns="45613"/>
          <a:lstStyle/>
          <a:p>
            <a:pPr eaLnBrk="1" hangingPunct="1"/>
            <a:endParaRPr lang="ko-KR" altLang="en-US" smtClean="0">
              <a:ea typeface="Gulim" pitchFamily="34"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If a collection of data points is anomalous with respect to the entire data set, it is termed as a collective outlier.</a:t>
            </a:r>
            <a:endParaRPr lang="en-IN" dirty="0"/>
          </a:p>
        </p:txBody>
      </p:sp>
      <p:sp>
        <p:nvSpPr>
          <p:cNvPr id="4" name="Slide Number Placeholder 3"/>
          <p:cNvSpPr>
            <a:spLocks noGrp="1"/>
          </p:cNvSpPr>
          <p:nvPr>
            <p:ph type="sldNum" sz="quarter" idx="10"/>
          </p:nvPr>
        </p:nvSpPr>
        <p:spPr/>
        <p:txBody>
          <a:bodyPr/>
          <a:lstStyle/>
          <a:p>
            <a:fld id="{4830D48A-E098-4533-A474-DC163782201C}" type="slidenum">
              <a:rPr lang="en-US" smtClean="0"/>
              <a:pPr/>
              <a:t>81</a:t>
            </a:fld>
            <a:endParaRPr lang="en-US"/>
          </a:p>
        </p:txBody>
      </p:sp>
    </p:spTree>
    <p:extLst>
      <p:ext uri="{BB962C8B-B14F-4D97-AF65-F5344CB8AC3E}">
        <p14:creationId xmlns:p14="http://schemas.microsoft.com/office/powerpoint/2010/main" val="1359571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effectLst/>
                <a:latin typeface="+mn-lt"/>
                <a:ea typeface="+mn-ea"/>
                <a:cs typeface="+mn-cs"/>
              </a:rPr>
              <a:t>The classic case of automatic outlier rejection becoming automatic information rejection was the South Pole ozone depletion problem. Ozone depletion over the South Pole would have been detected years earlier except for the fact that the satellite data recording the low ozone readings had outlier-rejection code that automatically screened out the "outliers" (that is, the low ozone readings) before the analysis was conducted. Such inadvertent (and incorrect) purging went on for years. It was not until ground-based South Pole readings started detecting low ozone readings that someone decided to double-check as to why the satellite had not picked up this fact--it had, but it had gotten thrown out!</a:t>
            </a:r>
            <a:endParaRPr lang="en-US" dirty="0"/>
          </a:p>
        </p:txBody>
      </p:sp>
      <p:sp>
        <p:nvSpPr>
          <p:cNvPr id="4" name="Slide Number Placeholder 3"/>
          <p:cNvSpPr>
            <a:spLocks noGrp="1"/>
          </p:cNvSpPr>
          <p:nvPr>
            <p:ph type="sldNum" sz="quarter" idx="10"/>
          </p:nvPr>
        </p:nvSpPr>
        <p:spPr/>
        <p:txBody>
          <a:bodyPr/>
          <a:lstStyle/>
          <a:p>
            <a:fld id="{4830D48A-E098-4533-A474-DC163782201C}" type="slidenum">
              <a:rPr lang="en-US" smtClean="0"/>
              <a:pPr/>
              <a:t>82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700">
                <a:solidFill>
                  <a:schemeClr val="tx1"/>
                </a:solidFill>
                <a:latin typeface="Tahoma" pitchFamily="34" charset="0"/>
              </a:defRPr>
            </a:lvl1pPr>
            <a:lvl2pPr marL="729057" indent="-280406" defTabSz="914437" eaLnBrk="0" hangingPunct="0">
              <a:defRPr sz="2700">
                <a:solidFill>
                  <a:schemeClr val="tx1"/>
                </a:solidFill>
                <a:latin typeface="Tahoma" pitchFamily="34" charset="0"/>
              </a:defRPr>
            </a:lvl2pPr>
            <a:lvl3pPr marL="1121626" indent="-224325" defTabSz="914437" eaLnBrk="0" hangingPunct="0">
              <a:defRPr sz="2700">
                <a:solidFill>
                  <a:schemeClr val="tx1"/>
                </a:solidFill>
                <a:latin typeface="Tahoma" pitchFamily="34" charset="0"/>
              </a:defRPr>
            </a:lvl3pPr>
            <a:lvl4pPr marL="1570276" indent="-224325" defTabSz="914437" eaLnBrk="0" hangingPunct="0">
              <a:defRPr sz="2700">
                <a:solidFill>
                  <a:schemeClr val="tx1"/>
                </a:solidFill>
                <a:latin typeface="Tahoma" pitchFamily="34" charset="0"/>
              </a:defRPr>
            </a:lvl4pPr>
            <a:lvl5pPr marL="2018927" indent="-224325" defTabSz="914437" eaLnBrk="0" hangingPunct="0">
              <a:defRPr sz="2700">
                <a:solidFill>
                  <a:schemeClr val="tx1"/>
                </a:solidFill>
                <a:latin typeface="Tahoma" pitchFamily="34" charset="0"/>
              </a:defRPr>
            </a:lvl5pPr>
            <a:lvl6pPr marL="2467577" indent="-224325" defTabSz="914437" eaLnBrk="0" fontAlgn="base" hangingPunct="0">
              <a:spcBef>
                <a:spcPct val="0"/>
              </a:spcBef>
              <a:spcAft>
                <a:spcPct val="0"/>
              </a:spcAft>
              <a:defRPr sz="2700">
                <a:solidFill>
                  <a:schemeClr val="tx1"/>
                </a:solidFill>
                <a:latin typeface="Tahoma" pitchFamily="34" charset="0"/>
              </a:defRPr>
            </a:lvl6pPr>
            <a:lvl7pPr marL="2916227" indent="-224325" defTabSz="914437" eaLnBrk="0" fontAlgn="base" hangingPunct="0">
              <a:spcBef>
                <a:spcPct val="0"/>
              </a:spcBef>
              <a:spcAft>
                <a:spcPct val="0"/>
              </a:spcAft>
              <a:defRPr sz="2700">
                <a:solidFill>
                  <a:schemeClr val="tx1"/>
                </a:solidFill>
                <a:latin typeface="Tahoma" pitchFamily="34" charset="0"/>
              </a:defRPr>
            </a:lvl7pPr>
            <a:lvl8pPr marL="3364878" indent="-224325" defTabSz="914437" eaLnBrk="0" fontAlgn="base" hangingPunct="0">
              <a:spcBef>
                <a:spcPct val="0"/>
              </a:spcBef>
              <a:spcAft>
                <a:spcPct val="0"/>
              </a:spcAft>
              <a:defRPr sz="2700">
                <a:solidFill>
                  <a:schemeClr val="tx1"/>
                </a:solidFill>
                <a:latin typeface="Tahoma" pitchFamily="34" charset="0"/>
              </a:defRPr>
            </a:lvl8pPr>
            <a:lvl9pPr marL="3813528" indent="-224325" defTabSz="914437" eaLnBrk="0" fontAlgn="base" hangingPunct="0">
              <a:spcBef>
                <a:spcPct val="0"/>
              </a:spcBef>
              <a:spcAft>
                <a:spcPct val="0"/>
              </a:spcAft>
              <a:defRPr sz="2700">
                <a:solidFill>
                  <a:schemeClr val="tx1"/>
                </a:solidFill>
                <a:latin typeface="Tahoma" pitchFamily="34" charset="0"/>
              </a:defRPr>
            </a:lvl9pPr>
          </a:lstStyle>
          <a:p>
            <a:pPr eaLnBrk="1" hangingPunct="1"/>
            <a:fld id="{CAD2A826-C0B3-49D3-81D8-07053D5604C0}" type="slidenum">
              <a:rPr lang="en-US" altLang="en-US" sz="1200"/>
              <a:pPr eaLnBrk="1" hangingPunct="1"/>
              <a:t>84</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Moore's Law</a:t>
            </a:r>
            <a:r>
              <a:rPr lang="en-IN" sz="1200" b="0" i="0" kern="1200" dirty="0" smtClean="0">
                <a:solidFill>
                  <a:schemeClr val="tx1"/>
                </a:solidFill>
                <a:effectLst/>
                <a:latin typeface="+mn-lt"/>
                <a:ea typeface="+mn-ea"/>
                <a:cs typeface="+mn-cs"/>
              </a:rPr>
              <a:t> states that the number of transistors on a microchip doubles about every two years, though the cost of computers is halved. I</a:t>
            </a:r>
            <a:endParaRPr lang="en-IN" dirty="0"/>
          </a:p>
        </p:txBody>
      </p:sp>
      <p:sp>
        <p:nvSpPr>
          <p:cNvPr id="4" name="Slide Number Placeholder 3"/>
          <p:cNvSpPr>
            <a:spLocks noGrp="1"/>
          </p:cNvSpPr>
          <p:nvPr>
            <p:ph type="sldNum" sz="quarter" idx="10"/>
          </p:nvPr>
        </p:nvSpPr>
        <p:spPr/>
        <p:txBody>
          <a:bodyPr/>
          <a:lstStyle/>
          <a:p>
            <a:fld id="{4830D48A-E098-4533-A474-DC163782201C}" type="slidenum">
              <a:rPr lang="en-US" smtClean="0"/>
              <a:pPr/>
              <a:t>21</a:t>
            </a:fld>
            <a:endParaRPr lang="en-US"/>
          </a:p>
        </p:txBody>
      </p:sp>
    </p:spTree>
    <p:extLst>
      <p:ext uri="{BB962C8B-B14F-4D97-AF65-F5344CB8AC3E}">
        <p14:creationId xmlns:p14="http://schemas.microsoft.com/office/powerpoint/2010/main" val="1580838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Walmart</a:t>
            </a:r>
            <a:r>
              <a:rPr lang="en-US" dirty="0" smtClean="0"/>
              <a:t> has 12000 stores in 28 countries. 75% sales</a:t>
            </a:r>
            <a:r>
              <a:rPr lang="en-US" baseline="0" dirty="0" smtClean="0"/>
              <a:t> online. </a:t>
            </a:r>
            <a:r>
              <a:rPr lang="en-IN" sz="1200" b="1" i="0" kern="1200" dirty="0" smtClean="0">
                <a:solidFill>
                  <a:schemeClr val="tx1"/>
                </a:solidFill>
                <a:effectLst/>
                <a:latin typeface="+mn-lt"/>
                <a:ea typeface="+mn-ea"/>
                <a:cs typeface="+mn-cs"/>
              </a:rPr>
              <a:t>304 million</a:t>
            </a:r>
            <a:r>
              <a:rPr lang="en-IN" sz="1200" b="0" i="0" kern="1200" dirty="0" smtClean="0">
                <a:solidFill>
                  <a:schemeClr val="tx1"/>
                </a:solidFill>
                <a:effectLst/>
                <a:latin typeface="+mn-lt"/>
                <a:ea typeface="+mn-ea"/>
                <a:cs typeface="+mn-cs"/>
              </a:rPr>
              <a:t> active accounts on Amazon</a:t>
            </a:r>
            <a:endParaRPr lang="en-IN" dirty="0"/>
          </a:p>
        </p:txBody>
      </p:sp>
      <p:sp>
        <p:nvSpPr>
          <p:cNvPr id="4" name="Slide Number Placeholder 3"/>
          <p:cNvSpPr>
            <a:spLocks noGrp="1"/>
          </p:cNvSpPr>
          <p:nvPr>
            <p:ph type="sldNum" sz="quarter" idx="10"/>
          </p:nvPr>
        </p:nvSpPr>
        <p:spPr/>
        <p:txBody>
          <a:bodyPr/>
          <a:lstStyle/>
          <a:p>
            <a:fld id="{4830D48A-E098-4533-A474-DC163782201C}" type="slidenum">
              <a:rPr lang="en-US" smtClean="0"/>
              <a:pPr/>
              <a:t>23</a:t>
            </a:fld>
            <a:endParaRPr lang="en-US"/>
          </a:p>
        </p:txBody>
      </p:sp>
    </p:spTree>
    <p:extLst>
      <p:ext uri="{BB962C8B-B14F-4D97-AF65-F5344CB8AC3E}">
        <p14:creationId xmlns:p14="http://schemas.microsoft.com/office/powerpoint/2010/main" val="149584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DB519D1-E24F-434E-BD50-858ED6CC320E}" type="slidenum">
              <a:rPr lang="en-US">
                <a:latin typeface="Arial" pitchFamily="34" charset="0"/>
              </a:rPr>
              <a:pPr/>
              <a:t>29</a:t>
            </a:fld>
            <a:endParaRPr lang="en-US">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815" y="4343400"/>
            <a:ext cx="5028370" cy="4114800"/>
          </a:xfrm>
          <a:noFill/>
          <a:ln/>
        </p:spPr>
        <p:txBody>
          <a:bodyPr/>
          <a:lstStyle/>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Cambridge </a:t>
            </a:r>
            <a:r>
              <a:rPr lang="en-IN" sz="1200" b="0" i="0" kern="1200" dirty="0" err="1" smtClean="0">
                <a:solidFill>
                  <a:schemeClr val="tx1"/>
                </a:solidFill>
                <a:effectLst/>
                <a:latin typeface="+mn-lt"/>
                <a:ea typeface="+mn-ea"/>
                <a:cs typeface="+mn-cs"/>
              </a:rPr>
              <a:t>Analytica</a:t>
            </a:r>
            <a:r>
              <a:rPr lang="en-IN" sz="1200" b="0" i="0" kern="1200" dirty="0" smtClean="0">
                <a:solidFill>
                  <a:schemeClr val="tx1"/>
                </a:solidFill>
                <a:effectLst/>
                <a:latin typeface="+mn-lt"/>
                <a:ea typeface="+mn-ea"/>
                <a:cs typeface="+mn-cs"/>
              </a:rPr>
              <a:t>, a data mining and analysis firm, was hired by the Trump campaign and played a significant role in Trump’s underdog victory. Cambridge </a:t>
            </a:r>
            <a:r>
              <a:rPr lang="en-IN" sz="1200" b="0" i="0" kern="1200" dirty="0" err="1" smtClean="0">
                <a:solidFill>
                  <a:schemeClr val="tx1"/>
                </a:solidFill>
                <a:effectLst/>
                <a:latin typeface="+mn-lt"/>
                <a:ea typeface="+mn-ea"/>
                <a:cs typeface="+mn-cs"/>
              </a:rPr>
              <a:t>Analytica</a:t>
            </a:r>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analyzed</a:t>
            </a:r>
            <a:r>
              <a:rPr lang="en-IN" sz="1200" b="0" i="0" kern="1200" dirty="0" smtClean="0">
                <a:solidFill>
                  <a:schemeClr val="tx1"/>
                </a:solidFill>
                <a:effectLst/>
                <a:latin typeface="+mn-lt"/>
                <a:ea typeface="+mn-ea"/>
                <a:cs typeface="+mn-cs"/>
              </a:rPr>
              <a:t> the content that a Facebook user liked, shared, or commented on in order to create a psychological profile of that social media user. The Trump campaign and Cambridge </a:t>
            </a:r>
            <a:r>
              <a:rPr lang="en-IN" sz="1200" b="0" i="0" kern="1200" dirty="0" err="1" smtClean="0">
                <a:solidFill>
                  <a:schemeClr val="tx1"/>
                </a:solidFill>
                <a:effectLst/>
                <a:latin typeface="+mn-lt"/>
                <a:ea typeface="+mn-ea"/>
                <a:cs typeface="+mn-cs"/>
              </a:rPr>
              <a:t>Analytica</a:t>
            </a:r>
            <a:r>
              <a:rPr lang="en-IN" sz="1200" b="0" i="0" kern="1200" dirty="0" smtClean="0">
                <a:solidFill>
                  <a:schemeClr val="tx1"/>
                </a:solidFill>
                <a:effectLst/>
                <a:latin typeface="+mn-lt"/>
                <a:ea typeface="+mn-ea"/>
                <a:cs typeface="+mn-cs"/>
              </a:rPr>
              <a:t> then used these psychological profiles to target persuadable voters.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The </a:t>
            </a:r>
            <a:r>
              <a:rPr lang="en-IN" sz="1200" b="1" i="0" kern="1200" dirty="0" smtClean="0">
                <a:solidFill>
                  <a:schemeClr val="tx1"/>
                </a:solidFill>
                <a:effectLst/>
                <a:latin typeface="+mn-lt"/>
                <a:ea typeface="+mn-ea"/>
                <a:cs typeface="+mn-cs"/>
              </a:rPr>
              <a:t>Enron Corpus</a:t>
            </a:r>
            <a:r>
              <a:rPr lang="en-IN" sz="1200" b="0" i="0" kern="1200" dirty="0" smtClean="0">
                <a:solidFill>
                  <a:schemeClr val="tx1"/>
                </a:solidFill>
                <a:effectLst/>
                <a:latin typeface="+mn-lt"/>
                <a:ea typeface="+mn-ea"/>
                <a:cs typeface="+mn-cs"/>
              </a:rPr>
              <a:t> is a database of over 600,000 </a:t>
            </a:r>
            <a:r>
              <a:rPr lang="en-IN" sz="1200" b="0" i="0" u="none" strike="noStrike" kern="1200" dirty="0" smtClean="0">
                <a:solidFill>
                  <a:schemeClr val="tx1"/>
                </a:solidFill>
                <a:effectLst/>
                <a:latin typeface="+mn-lt"/>
                <a:ea typeface="+mn-ea"/>
                <a:cs typeface="+mn-cs"/>
                <a:hlinkClick r:id="rId3" tooltip="Email"/>
              </a:rPr>
              <a:t>emails</a:t>
            </a:r>
            <a:r>
              <a:rPr lang="en-IN" sz="1200" b="0" i="0" kern="1200" dirty="0" smtClean="0">
                <a:solidFill>
                  <a:schemeClr val="tx1"/>
                </a:solidFill>
                <a:effectLst/>
                <a:latin typeface="+mn-lt"/>
                <a:ea typeface="+mn-ea"/>
                <a:cs typeface="+mn-cs"/>
              </a:rPr>
              <a:t> generated by 158 employees</a:t>
            </a:r>
            <a:r>
              <a:rPr lang="en-IN" sz="1200" b="0" i="0" u="none" strike="noStrike" kern="1200" baseline="30000" dirty="0" smtClean="0">
                <a:solidFill>
                  <a:schemeClr val="tx1"/>
                </a:solidFill>
                <a:effectLst/>
                <a:latin typeface="+mn-lt"/>
                <a:ea typeface="+mn-ea"/>
                <a:cs typeface="+mn-cs"/>
                <a:hlinkClick r:id="rId4"/>
              </a:rPr>
              <a:t>[1]</a:t>
            </a:r>
            <a:r>
              <a:rPr lang="en-IN" sz="1200" b="0" i="0" kern="1200" dirty="0" smtClean="0">
                <a:solidFill>
                  <a:schemeClr val="tx1"/>
                </a:solidFill>
                <a:effectLst/>
                <a:latin typeface="+mn-lt"/>
                <a:ea typeface="+mn-ea"/>
                <a:cs typeface="+mn-cs"/>
              </a:rPr>
              <a:t> of the </a:t>
            </a:r>
            <a:r>
              <a:rPr lang="en-IN" sz="1200" b="0" i="0" u="none" strike="noStrike" kern="1200" dirty="0" smtClean="0">
                <a:solidFill>
                  <a:schemeClr val="tx1"/>
                </a:solidFill>
                <a:effectLst/>
                <a:latin typeface="+mn-lt"/>
                <a:ea typeface="+mn-ea"/>
                <a:cs typeface="+mn-cs"/>
                <a:hlinkClick r:id="rId5" tooltip="Enron Corporation"/>
              </a:rPr>
              <a:t>Enron Corporation</a:t>
            </a:r>
            <a:r>
              <a:rPr lang="en-IN" sz="1200" b="0" i="0" kern="1200" dirty="0" smtClean="0">
                <a:solidFill>
                  <a:schemeClr val="tx1"/>
                </a:solidFill>
                <a:effectLst/>
                <a:latin typeface="+mn-lt"/>
                <a:ea typeface="+mn-ea"/>
                <a:cs typeface="+mn-cs"/>
              </a:rPr>
              <a:t> in the years leading up to </a:t>
            </a:r>
            <a:r>
              <a:rPr lang="en-IN" sz="1200" b="0" i="0" u="none" strike="noStrike" kern="1200" dirty="0" smtClean="0">
                <a:solidFill>
                  <a:schemeClr val="tx1"/>
                </a:solidFill>
                <a:effectLst/>
                <a:latin typeface="+mn-lt"/>
                <a:ea typeface="+mn-ea"/>
                <a:cs typeface="+mn-cs"/>
                <a:hlinkClick r:id="rId6" tooltip="Enron scandal"/>
              </a:rPr>
              <a:t>the company's collapse</a:t>
            </a:r>
            <a:r>
              <a:rPr lang="en-IN" sz="1200" b="0" i="0" kern="1200" dirty="0" smtClean="0">
                <a:solidFill>
                  <a:schemeClr val="tx1"/>
                </a:solidFill>
                <a:effectLst/>
                <a:latin typeface="+mn-lt"/>
                <a:ea typeface="+mn-ea"/>
                <a:cs typeface="+mn-cs"/>
              </a:rPr>
              <a:t> in December 2001. The corpus was generated from Enron email servers by the </a:t>
            </a:r>
            <a:r>
              <a:rPr lang="en-IN" sz="1200" b="0" i="0" u="none" strike="noStrike" kern="1200" dirty="0" smtClean="0">
                <a:solidFill>
                  <a:schemeClr val="tx1"/>
                </a:solidFill>
                <a:effectLst/>
                <a:latin typeface="+mn-lt"/>
                <a:ea typeface="+mn-ea"/>
                <a:cs typeface="+mn-cs"/>
                <a:hlinkClick r:id="rId7" tooltip="Federal Energy Regulatory Commission"/>
              </a:rPr>
              <a:t>Federal Energy Regulatory Commission</a:t>
            </a:r>
            <a:r>
              <a:rPr lang="en-IN" sz="1200" b="0" i="0" kern="1200" dirty="0" smtClean="0">
                <a:solidFill>
                  <a:schemeClr val="tx1"/>
                </a:solidFill>
                <a:effectLst/>
                <a:latin typeface="+mn-lt"/>
                <a:ea typeface="+mn-ea"/>
                <a:cs typeface="+mn-cs"/>
              </a:rPr>
              <a:t> (FERC) during its subsequent investigation.</a:t>
            </a:r>
            <a:r>
              <a:rPr lang="en-IN" sz="1200" b="0" i="0" u="none" strike="noStrike" kern="1200" baseline="30000" dirty="0" smtClean="0">
                <a:solidFill>
                  <a:schemeClr val="tx1"/>
                </a:solidFill>
                <a:effectLst/>
                <a:latin typeface="+mn-lt"/>
                <a:ea typeface="+mn-ea"/>
                <a:cs typeface="+mn-cs"/>
                <a:hlinkClick r:id="rId8"/>
              </a:rPr>
              <a:t>[2]</a:t>
            </a:r>
            <a:r>
              <a:rPr lang="en-IN" sz="1200" b="0" i="0" kern="1200" dirty="0" smtClean="0">
                <a:solidFill>
                  <a:schemeClr val="tx1"/>
                </a:solidFill>
                <a:effectLst/>
                <a:latin typeface="+mn-lt"/>
                <a:ea typeface="+mn-ea"/>
                <a:cs typeface="+mn-cs"/>
              </a:rPr>
              <a:t> A copy of the email database was subsequently purchased for $10,000 by </a:t>
            </a:r>
            <a:r>
              <a:rPr lang="en-IN" sz="1200" b="0" i="0" u="none" strike="noStrike" kern="1200" dirty="0" smtClean="0">
                <a:solidFill>
                  <a:schemeClr val="tx1"/>
                </a:solidFill>
                <a:effectLst/>
                <a:latin typeface="+mn-lt"/>
                <a:ea typeface="+mn-ea"/>
                <a:cs typeface="+mn-cs"/>
                <a:hlinkClick r:id="rId9" tooltip="Andrew McCallum"/>
              </a:rPr>
              <a:t>Andrew McCallum</a:t>
            </a:r>
            <a:r>
              <a:rPr lang="en-IN" sz="1200" b="0" i="0" kern="1200" dirty="0" smtClean="0">
                <a:solidFill>
                  <a:schemeClr val="tx1"/>
                </a:solidFill>
                <a:effectLst/>
                <a:latin typeface="+mn-lt"/>
                <a:ea typeface="+mn-ea"/>
                <a:cs typeface="+mn-cs"/>
              </a:rPr>
              <a:t>, a computer scientist at the </a:t>
            </a:r>
            <a:r>
              <a:rPr lang="en-IN" sz="1200" b="0" i="0" u="none" strike="noStrike" kern="1200" dirty="0" smtClean="0">
                <a:solidFill>
                  <a:schemeClr val="tx1"/>
                </a:solidFill>
                <a:effectLst/>
                <a:latin typeface="+mn-lt"/>
                <a:ea typeface="+mn-ea"/>
                <a:cs typeface="+mn-cs"/>
                <a:hlinkClick r:id="rId10" tooltip="University of Massachusetts Amherst"/>
              </a:rPr>
              <a:t>University of Massachusetts Amherst</a:t>
            </a:r>
            <a:r>
              <a:rPr lang="en-IN" sz="1200" b="0" i="0" kern="1200" dirty="0" smtClean="0">
                <a:solidFill>
                  <a:schemeClr val="tx1"/>
                </a:solidFill>
                <a:effectLst/>
                <a:latin typeface="+mn-lt"/>
                <a:ea typeface="+mn-ea"/>
                <a:cs typeface="+mn-cs"/>
              </a:rPr>
              <a:t>.</a:t>
            </a:r>
            <a:r>
              <a:rPr lang="en-IN" sz="1200" b="0" i="0" u="none" strike="noStrike" kern="1200" baseline="30000" dirty="0" smtClean="0">
                <a:solidFill>
                  <a:schemeClr val="tx1"/>
                </a:solidFill>
                <a:effectLst/>
                <a:latin typeface="+mn-lt"/>
                <a:ea typeface="+mn-ea"/>
                <a:cs typeface="+mn-cs"/>
                <a:hlinkClick r:id="rId11"/>
              </a:rPr>
              <a:t>[3]</a:t>
            </a:r>
            <a:r>
              <a:rPr lang="en-IN" sz="1200" b="0" i="0" kern="1200" dirty="0" smtClean="0">
                <a:solidFill>
                  <a:schemeClr val="tx1"/>
                </a:solidFill>
                <a:effectLst/>
                <a:latin typeface="+mn-lt"/>
                <a:ea typeface="+mn-ea"/>
                <a:cs typeface="+mn-cs"/>
              </a:rPr>
              <a:t> He released this copy to researchers, providing a trove of data that has been used for studies on </a:t>
            </a:r>
            <a:r>
              <a:rPr lang="en-IN" sz="1200" b="0" i="0" u="none" strike="noStrike" kern="1200" dirty="0" smtClean="0">
                <a:solidFill>
                  <a:schemeClr val="tx1"/>
                </a:solidFill>
                <a:effectLst/>
                <a:latin typeface="+mn-lt"/>
                <a:ea typeface="+mn-ea"/>
                <a:cs typeface="+mn-cs"/>
                <a:hlinkClick r:id="rId12" tooltip="Social networking"/>
              </a:rPr>
              <a:t>social networking</a:t>
            </a:r>
            <a:r>
              <a:rPr lang="en-IN" sz="1200" b="0" i="0" kern="1200" dirty="0" smtClean="0">
                <a:solidFill>
                  <a:schemeClr val="tx1"/>
                </a:solidFill>
                <a:effectLst/>
                <a:latin typeface="+mn-lt"/>
                <a:ea typeface="+mn-ea"/>
                <a:cs typeface="+mn-cs"/>
              </a:rPr>
              <a:t> and </a:t>
            </a:r>
            <a:r>
              <a:rPr lang="en-IN" sz="1200" b="0" i="0" u="none" strike="noStrike" kern="1200" dirty="0" smtClean="0">
                <a:solidFill>
                  <a:schemeClr val="tx1"/>
                </a:solidFill>
                <a:effectLst/>
                <a:latin typeface="+mn-lt"/>
                <a:ea typeface="+mn-ea"/>
                <a:cs typeface="+mn-cs"/>
                <a:hlinkClick r:id="rId13" tooltip="Computer-mediated communication"/>
              </a:rPr>
              <a:t>computer-mediated </a:t>
            </a:r>
            <a:r>
              <a:rPr lang="en-IN" sz="1200" b="0" i="0" u="none" strike="noStrike" kern="1200" dirty="0" err="1" smtClean="0">
                <a:solidFill>
                  <a:schemeClr val="tx1"/>
                </a:solidFill>
                <a:effectLst/>
                <a:latin typeface="+mn-lt"/>
                <a:ea typeface="+mn-ea"/>
                <a:cs typeface="+mn-cs"/>
                <a:hlinkClick r:id="rId13" tooltip="Computer-mediated communication"/>
              </a:rPr>
              <a:t>communication</a:t>
            </a:r>
            <a:r>
              <a:rPr lang="en-IN" sz="1200" b="0" i="0" kern="1200" dirty="0" err="1" smtClean="0">
                <a:solidFill>
                  <a:schemeClr val="tx1"/>
                </a:solidFill>
                <a:effectLst/>
                <a:latin typeface="+mn-lt"/>
                <a:ea typeface="+mn-ea"/>
                <a:cs typeface="+mn-cs"/>
              </a:rPr>
              <a:t>.The</a:t>
            </a:r>
            <a:r>
              <a:rPr lang="en-IN" sz="1200" b="0" i="0" kern="1200" dirty="0" smtClean="0">
                <a:solidFill>
                  <a:schemeClr val="tx1"/>
                </a:solidFill>
                <a:effectLst/>
                <a:latin typeface="+mn-lt"/>
                <a:ea typeface="+mn-ea"/>
                <a:cs typeface="+mn-cs"/>
              </a:rPr>
              <a:t> </a:t>
            </a:r>
            <a:r>
              <a:rPr lang="en-IN" sz="1200" b="1" i="0" kern="1200" dirty="0" smtClean="0">
                <a:solidFill>
                  <a:schemeClr val="tx1"/>
                </a:solidFill>
                <a:effectLst/>
                <a:latin typeface="+mn-lt"/>
                <a:ea typeface="+mn-ea"/>
                <a:cs typeface="+mn-cs"/>
              </a:rPr>
              <a:t>Enron Scandal</a:t>
            </a:r>
            <a:r>
              <a:rPr lang="en-IN" sz="1200" b="0" i="0" kern="1200" dirty="0" smtClean="0">
                <a:solidFill>
                  <a:schemeClr val="tx1"/>
                </a:solidFill>
                <a:effectLst/>
                <a:latin typeface="+mn-lt"/>
                <a:ea typeface="+mn-ea"/>
                <a:cs typeface="+mn-cs"/>
              </a:rPr>
              <a:t> surfaced in October 2001 when it was revealed that America's seventh largest company was involved in corporate corruption and accounting fraud. ... </a:t>
            </a:r>
            <a:r>
              <a:rPr lang="en-IN" sz="1200" b="1" i="0" kern="1200" dirty="0" smtClean="0">
                <a:solidFill>
                  <a:schemeClr val="tx1"/>
                </a:solidFill>
                <a:effectLst/>
                <a:latin typeface="+mn-lt"/>
                <a:ea typeface="+mn-ea"/>
                <a:cs typeface="+mn-cs"/>
              </a:rPr>
              <a:t>ENRON</a:t>
            </a:r>
            <a:r>
              <a:rPr lang="en-IN" sz="1200" b="0" i="0" kern="1200" dirty="0" smtClean="0">
                <a:solidFill>
                  <a:schemeClr val="tx1"/>
                </a:solidFill>
                <a:effectLst/>
                <a:latin typeface="+mn-lt"/>
                <a:ea typeface="+mn-ea"/>
                <a:cs typeface="+mn-cs"/>
              </a:rPr>
              <a:t> shareholders lost $74 billion leading up to its bankruptcy, and its employees lost their jobs and billions in pension benefits.</a:t>
            </a:r>
            <a:endParaRPr lang="en-IN" dirty="0"/>
          </a:p>
        </p:txBody>
      </p:sp>
      <p:sp>
        <p:nvSpPr>
          <p:cNvPr id="4" name="Slide Number Placeholder 3"/>
          <p:cNvSpPr>
            <a:spLocks noGrp="1"/>
          </p:cNvSpPr>
          <p:nvPr>
            <p:ph type="sldNum" sz="quarter" idx="10"/>
          </p:nvPr>
        </p:nvSpPr>
        <p:spPr/>
        <p:txBody>
          <a:bodyPr/>
          <a:lstStyle/>
          <a:p>
            <a:fld id="{4830D48A-E098-4533-A474-DC163782201C}" type="slidenum">
              <a:rPr lang="en-US" smtClean="0"/>
              <a:pPr/>
              <a:t>33</a:t>
            </a:fld>
            <a:endParaRPr lang="en-US"/>
          </a:p>
        </p:txBody>
      </p:sp>
    </p:spTree>
    <p:extLst>
      <p:ext uri="{BB962C8B-B14F-4D97-AF65-F5344CB8AC3E}">
        <p14:creationId xmlns:p14="http://schemas.microsoft.com/office/powerpoint/2010/main" val="2263435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7CB0C5-A402-4B76-BAC4-B78EDE449CB3}" type="slidenum">
              <a:rPr lang="en-US" smtClean="0"/>
              <a:pPr fontAlgn="base">
                <a:spcBef>
                  <a:spcPct val="0"/>
                </a:spcBef>
                <a:spcAft>
                  <a:spcPct val="0"/>
                </a:spcAft>
                <a:defRPr/>
              </a:pPr>
              <a:t>50</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9637DB-F639-4453-9FBA-08B27C39CDCC}" type="slidenum">
              <a:rPr lang="en-US" smtClean="0"/>
              <a:pPr fontAlgn="base">
                <a:spcBef>
                  <a:spcPct val="0"/>
                </a:spcBef>
                <a:spcAft>
                  <a:spcPct val="0"/>
                </a:spcAft>
                <a:defRPr/>
              </a:pPr>
              <a:t>51</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06E4641A-CB1C-4314-ACDD-534F85EC0E32}" type="slidenum">
              <a:rPr lang="de-DE">
                <a:latin typeface="Times New Roman" pitchFamily="18" charset="0"/>
                <a:ea typeface="ＭＳ Ｐゴシック" pitchFamily="34" charset="-128"/>
              </a:rPr>
              <a:pPr/>
              <a:t>59</a:t>
            </a:fld>
            <a:endParaRPr lang="de-DE">
              <a:latin typeface="Times New Roman" pitchFamily="18" charset="0"/>
              <a:ea typeface="ＭＳ Ｐゴシック" pitchFamily="34" charset="-128"/>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w="9525"/>
        </p:spPr>
        <p:txBody>
          <a:bodyPr/>
          <a:lstStyle/>
          <a:p>
            <a:endParaRPr lang="de-DE" smtClean="0">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6466" name="Rectangle 2"/>
          <p:cNvSpPr>
            <a:spLocks noGrp="1" noRot="1" noChangeAspect="1" noChangeArrowheads="1" noTextEdit="1"/>
          </p:cNvSpPr>
          <p:nvPr>
            <p:ph type="sldImg"/>
          </p:nvPr>
        </p:nvSpPr>
        <p:spPr>
          <a:xfrm>
            <a:off x="1154113" y="693738"/>
            <a:ext cx="4552950" cy="3414712"/>
          </a:xfrm>
          <a:ln/>
        </p:spPr>
      </p:sp>
      <p:sp>
        <p:nvSpPr>
          <p:cNvPr id="1726467"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0BDFEF-7CE4-4791-8AAE-669EDFF60DE3}" type="datetime1">
              <a:rPr lang="en-US" smtClean="0"/>
              <a:pPr/>
              <a:t>1/6/2021</a:t>
            </a:fld>
            <a:endParaRPr lang="en-US" dirty="0"/>
          </a:p>
        </p:txBody>
      </p:sp>
      <p:sp>
        <p:nvSpPr>
          <p:cNvPr id="5" name="Footer Placeholder 4"/>
          <p:cNvSpPr>
            <a:spLocks noGrp="1"/>
          </p:cNvSpPr>
          <p:nvPr>
            <p:ph type="ftr" sz="quarter" idx="11"/>
          </p:nvPr>
        </p:nvSpPr>
        <p:spPr/>
        <p:txBody>
          <a:bodyPr/>
          <a:lstStyle/>
          <a:p>
            <a:r>
              <a:rPr lang="en-US" smtClean="0"/>
              <a:t>AICTE SDP on Data Mining, Nov 15 2010</a:t>
            </a:r>
            <a:endParaRPr lang="en-US" dirty="0"/>
          </a:p>
        </p:txBody>
      </p:sp>
      <p:sp>
        <p:nvSpPr>
          <p:cNvPr id="6" name="Slide Number Placeholder 5"/>
          <p:cNvSpPr>
            <a:spLocks noGrp="1"/>
          </p:cNvSpPr>
          <p:nvPr>
            <p:ph type="sldNum" sz="quarter" idx="12"/>
          </p:nvPr>
        </p:nvSpPr>
        <p:spPr/>
        <p:txBody>
          <a:bodyPr/>
          <a:lstStyle/>
          <a:p>
            <a:fld id="{C90EE103-E914-4ED9-8C7C-478D97EBCEB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381C81-89C0-426D-9682-FA7C734758E4}" type="datetime1">
              <a:rPr lang="en-US" smtClean="0"/>
              <a:pPr/>
              <a:t>1/6/2021</a:t>
            </a:fld>
            <a:endParaRPr lang="en-US"/>
          </a:p>
        </p:txBody>
      </p:sp>
      <p:sp>
        <p:nvSpPr>
          <p:cNvPr id="5" name="Footer Placeholder 4"/>
          <p:cNvSpPr>
            <a:spLocks noGrp="1"/>
          </p:cNvSpPr>
          <p:nvPr>
            <p:ph type="ftr" sz="quarter" idx="11"/>
          </p:nvPr>
        </p:nvSpPr>
        <p:spPr/>
        <p:txBody>
          <a:bodyPr/>
          <a:lstStyle/>
          <a:p>
            <a:r>
              <a:rPr lang="en-US" smtClean="0"/>
              <a:t>AICTE SDP on Data Mining, Nov 15 2010</a:t>
            </a:r>
            <a:endParaRPr lang="en-US"/>
          </a:p>
        </p:txBody>
      </p:sp>
      <p:sp>
        <p:nvSpPr>
          <p:cNvPr id="6" name="Slide Number Placeholder 5"/>
          <p:cNvSpPr>
            <a:spLocks noGrp="1"/>
          </p:cNvSpPr>
          <p:nvPr>
            <p:ph type="sldNum" sz="quarter" idx="12"/>
          </p:nvPr>
        </p:nvSpPr>
        <p:spPr/>
        <p:txBody>
          <a:bodyPr/>
          <a:lstStyle/>
          <a:p>
            <a:fld id="{C90EE103-E914-4ED9-8C7C-478D97EBCE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6DDBCB-7B00-45EA-9BA5-83D41A7AC8D9}" type="datetime1">
              <a:rPr lang="en-US" smtClean="0"/>
              <a:pPr/>
              <a:t>1/6/2021</a:t>
            </a:fld>
            <a:endParaRPr lang="en-US"/>
          </a:p>
        </p:txBody>
      </p:sp>
      <p:sp>
        <p:nvSpPr>
          <p:cNvPr id="5" name="Footer Placeholder 4"/>
          <p:cNvSpPr>
            <a:spLocks noGrp="1"/>
          </p:cNvSpPr>
          <p:nvPr>
            <p:ph type="ftr" sz="quarter" idx="11"/>
          </p:nvPr>
        </p:nvSpPr>
        <p:spPr/>
        <p:txBody>
          <a:bodyPr/>
          <a:lstStyle/>
          <a:p>
            <a:r>
              <a:rPr lang="en-US" smtClean="0"/>
              <a:t>AICTE SDP on Data Mining, Nov 15 2010</a:t>
            </a:r>
            <a:endParaRPr lang="en-US"/>
          </a:p>
        </p:txBody>
      </p:sp>
      <p:sp>
        <p:nvSpPr>
          <p:cNvPr id="6" name="Slide Number Placeholder 5"/>
          <p:cNvSpPr>
            <a:spLocks noGrp="1"/>
          </p:cNvSpPr>
          <p:nvPr>
            <p:ph type="sldNum" sz="quarter" idx="12"/>
          </p:nvPr>
        </p:nvSpPr>
        <p:spPr/>
        <p:txBody>
          <a:bodyPr/>
          <a:lstStyle/>
          <a:p>
            <a:fld id="{C90EE103-E914-4ED9-8C7C-478D97EBCEB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8204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524000"/>
            <a:ext cx="4013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524000"/>
            <a:ext cx="40132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31800" y="6229350"/>
            <a:ext cx="6273800" cy="457200"/>
          </a:xfrm>
        </p:spPr>
        <p:txBody>
          <a:bodyPr/>
          <a:lstStyle>
            <a:lvl1pPr>
              <a:defRPr/>
            </a:lvl1pPr>
          </a:lstStyle>
          <a:p>
            <a:fld id="{541EBBA8-8DA2-4059-8D15-86730A6ACE82}" type="datetime1">
              <a:rPr lang="en-US" smtClean="0"/>
              <a:pPr/>
              <a:t>1/6/2021</a:t>
            </a:fld>
            <a:endParaRPr lang="en-US"/>
          </a:p>
        </p:txBody>
      </p:sp>
      <p:sp>
        <p:nvSpPr>
          <p:cNvPr id="6" name="Slide Number Placeholder 5"/>
          <p:cNvSpPr>
            <a:spLocks noGrp="1"/>
          </p:cNvSpPr>
          <p:nvPr>
            <p:ph type="sldNum" sz="quarter" idx="11"/>
          </p:nvPr>
        </p:nvSpPr>
        <p:spPr>
          <a:xfrm>
            <a:off x="6731000" y="6229350"/>
            <a:ext cx="1905000" cy="457200"/>
          </a:xfrm>
        </p:spPr>
        <p:txBody>
          <a:bodyPr/>
          <a:lstStyle>
            <a:lvl1pPr>
              <a:defRPr/>
            </a:lvl1pPr>
          </a:lstStyle>
          <a:p>
            <a:fld id="{60612F15-1469-4FCB-897B-18FFD97A1082}" type="slidenum">
              <a:rPr lang="en-US"/>
              <a:pPr/>
              <a:t>‹#›</a:t>
            </a:fld>
            <a:r>
              <a:rPr lang="en-US"/>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0668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76400"/>
            <a:ext cx="40132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lipArt Placeholder 3"/>
          <p:cNvSpPr>
            <a:spLocks noGrp="1"/>
          </p:cNvSpPr>
          <p:nvPr>
            <p:ph type="clipArt" sz="half" idx="2"/>
          </p:nvPr>
        </p:nvSpPr>
        <p:spPr>
          <a:xfrm>
            <a:off x="4622800" y="1676400"/>
            <a:ext cx="4013200" cy="4419600"/>
          </a:xfrm>
        </p:spPr>
        <p:txBody>
          <a:bodyPr/>
          <a:lstStyle/>
          <a:p>
            <a:endParaRPr lang="en-IN"/>
          </a:p>
        </p:txBody>
      </p:sp>
      <p:sp>
        <p:nvSpPr>
          <p:cNvPr id="5" name="Footer Placeholder 4"/>
          <p:cNvSpPr>
            <a:spLocks noGrp="1"/>
          </p:cNvSpPr>
          <p:nvPr>
            <p:ph type="ftr" sz="quarter" idx="10"/>
          </p:nvPr>
        </p:nvSpPr>
        <p:spPr>
          <a:xfrm>
            <a:off x="3124200" y="6229350"/>
            <a:ext cx="2895600" cy="457200"/>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6731000" y="6229350"/>
            <a:ext cx="1905000" cy="457200"/>
          </a:xfrm>
        </p:spPr>
        <p:txBody>
          <a:bodyPr/>
          <a:lstStyle>
            <a:lvl1pPr>
              <a:defRPr/>
            </a:lvl1pPr>
          </a:lstStyle>
          <a:p>
            <a:fld id="{C946CDC7-31BC-4378-B82C-588A554BEA51}" type="slidenum">
              <a:rPr lang="en-US" altLang="en-US"/>
              <a:pPr/>
              <a:t>‹#›</a:t>
            </a:fld>
            <a:endParaRPr lang="en-US" altLang="en-US"/>
          </a:p>
        </p:txBody>
      </p:sp>
    </p:spTree>
    <p:extLst>
      <p:ext uri="{BB962C8B-B14F-4D97-AF65-F5344CB8AC3E}">
        <p14:creationId xmlns:p14="http://schemas.microsoft.com/office/powerpoint/2010/main" val="94497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A6832-BE3B-4FE6-8621-DDD4824DEB51}" type="datetime1">
              <a:rPr lang="en-US" smtClean="0"/>
              <a:pPr/>
              <a:t>1/6/2021</a:t>
            </a:fld>
            <a:endParaRPr lang="en-US"/>
          </a:p>
        </p:txBody>
      </p:sp>
      <p:sp>
        <p:nvSpPr>
          <p:cNvPr id="5" name="Footer Placeholder 4"/>
          <p:cNvSpPr>
            <a:spLocks noGrp="1"/>
          </p:cNvSpPr>
          <p:nvPr>
            <p:ph type="ftr" sz="quarter" idx="11"/>
          </p:nvPr>
        </p:nvSpPr>
        <p:spPr/>
        <p:txBody>
          <a:bodyPr/>
          <a:lstStyle/>
          <a:p>
            <a:r>
              <a:rPr lang="en-US" smtClean="0"/>
              <a:t>AICTE SDP on Data Mining, Nov 15 2010</a:t>
            </a:r>
            <a:endParaRPr lang="en-US"/>
          </a:p>
        </p:txBody>
      </p:sp>
      <p:sp>
        <p:nvSpPr>
          <p:cNvPr id="6" name="Slide Number Placeholder 5"/>
          <p:cNvSpPr>
            <a:spLocks noGrp="1"/>
          </p:cNvSpPr>
          <p:nvPr>
            <p:ph type="sldNum" sz="quarter" idx="12"/>
          </p:nvPr>
        </p:nvSpPr>
        <p:spPr/>
        <p:txBody>
          <a:bodyPr/>
          <a:lstStyle/>
          <a:p>
            <a:fld id="{C90EE103-E914-4ED9-8C7C-478D97EBCEB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18E856-CBDF-482C-9E35-E6FF7BADC651}" type="datetime1">
              <a:rPr lang="en-US" smtClean="0"/>
              <a:pPr/>
              <a:t>1/6/2021</a:t>
            </a:fld>
            <a:endParaRPr lang="en-US"/>
          </a:p>
        </p:txBody>
      </p:sp>
      <p:sp>
        <p:nvSpPr>
          <p:cNvPr id="5" name="Footer Placeholder 4"/>
          <p:cNvSpPr>
            <a:spLocks noGrp="1"/>
          </p:cNvSpPr>
          <p:nvPr>
            <p:ph type="ftr" sz="quarter" idx="11"/>
          </p:nvPr>
        </p:nvSpPr>
        <p:spPr/>
        <p:txBody>
          <a:bodyPr/>
          <a:lstStyle/>
          <a:p>
            <a:r>
              <a:rPr lang="en-US" smtClean="0"/>
              <a:t>AICTE SDP on Data Mining, Nov 15 2010</a:t>
            </a:r>
            <a:endParaRPr lang="en-US"/>
          </a:p>
        </p:txBody>
      </p:sp>
      <p:sp>
        <p:nvSpPr>
          <p:cNvPr id="6" name="Slide Number Placeholder 5"/>
          <p:cNvSpPr>
            <a:spLocks noGrp="1"/>
          </p:cNvSpPr>
          <p:nvPr>
            <p:ph type="sldNum" sz="quarter" idx="12"/>
          </p:nvPr>
        </p:nvSpPr>
        <p:spPr/>
        <p:txBody>
          <a:bodyPr/>
          <a:lstStyle/>
          <a:p>
            <a:fld id="{C90EE103-E914-4ED9-8C7C-478D97EBCE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750C82-8E95-4927-95A7-D2BAE17A26DE}" type="datetime1">
              <a:rPr lang="en-US" smtClean="0"/>
              <a:pPr/>
              <a:t>1/6/2021</a:t>
            </a:fld>
            <a:endParaRPr lang="en-US"/>
          </a:p>
        </p:txBody>
      </p:sp>
      <p:sp>
        <p:nvSpPr>
          <p:cNvPr id="6" name="Footer Placeholder 5"/>
          <p:cNvSpPr>
            <a:spLocks noGrp="1"/>
          </p:cNvSpPr>
          <p:nvPr>
            <p:ph type="ftr" sz="quarter" idx="11"/>
          </p:nvPr>
        </p:nvSpPr>
        <p:spPr/>
        <p:txBody>
          <a:bodyPr/>
          <a:lstStyle/>
          <a:p>
            <a:r>
              <a:rPr lang="en-US" smtClean="0"/>
              <a:t>AICTE SDP on Data Mining, Nov 15 2010</a:t>
            </a:r>
            <a:endParaRPr lang="en-US"/>
          </a:p>
        </p:txBody>
      </p:sp>
      <p:sp>
        <p:nvSpPr>
          <p:cNvPr id="7" name="Slide Number Placeholder 6"/>
          <p:cNvSpPr>
            <a:spLocks noGrp="1"/>
          </p:cNvSpPr>
          <p:nvPr>
            <p:ph type="sldNum" sz="quarter" idx="12"/>
          </p:nvPr>
        </p:nvSpPr>
        <p:spPr/>
        <p:txBody>
          <a:bodyPr/>
          <a:lstStyle/>
          <a:p>
            <a:fld id="{C90EE103-E914-4ED9-8C7C-478D97EBCEB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935709-AACA-47E9-8DDD-D747439B7E6B}" type="datetime1">
              <a:rPr lang="en-US" smtClean="0"/>
              <a:pPr/>
              <a:t>1/6/2021</a:t>
            </a:fld>
            <a:endParaRPr lang="en-US"/>
          </a:p>
        </p:txBody>
      </p:sp>
      <p:sp>
        <p:nvSpPr>
          <p:cNvPr id="8" name="Footer Placeholder 7"/>
          <p:cNvSpPr>
            <a:spLocks noGrp="1"/>
          </p:cNvSpPr>
          <p:nvPr>
            <p:ph type="ftr" sz="quarter" idx="11"/>
          </p:nvPr>
        </p:nvSpPr>
        <p:spPr/>
        <p:txBody>
          <a:bodyPr/>
          <a:lstStyle/>
          <a:p>
            <a:r>
              <a:rPr lang="en-US" smtClean="0"/>
              <a:t>AICTE SDP on Data Mining, Nov 15 2010</a:t>
            </a:r>
            <a:endParaRPr lang="en-US"/>
          </a:p>
        </p:txBody>
      </p:sp>
      <p:sp>
        <p:nvSpPr>
          <p:cNvPr id="9" name="Slide Number Placeholder 8"/>
          <p:cNvSpPr>
            <a:spLocks noGrp="1"/>
          </p:cNvSpPr>
          <p:nvPr>
            <p:ph type="sldNum" sz="quarter" idx="12"/>
          </p:nvPr>
        </p:nvSpPr>
        <p:spPr/>
        <p:txBody>
          <a:bodyPr/>
          <a:lstStyle/>
          <a:p>
            <a:fld id="{C90EE103-E914-4ED9-8C7C-478D97EBCEB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8D102C-CDFD-41D5-9A43-E6130F070EAD}" type="datetime1">
              <a:rPr lang="en-US" smtClean="0"/>
              <a:pPr/>
              <a:t>1/6/2021</a:t>
            </a:fld>
            <a:endParaRPr lang="en-US"/>
          </a:p>
        </p:txBody>
      </p:sp>
      <p:sp>
        <p:nvSpPr>
          <p:cNvPr id="4" name="Footer Placeholder 3"/>
          <p:cNvSpPr>
            <a:spLocks noGrp="1"/>
          </p:cNvSpPr>
          <p:nvPr>
            <p:ph type="ftr" sz="quarter" idx="11"/>
          </p:nvPr>
        </p:nvSpPr>
        <p:spPr/>
        <p:txBody>
          <a:bodyPr/>
          <a:lstStyle/>
          <a:p>
            <a:r>
              <a:rPr lang="en-US" smtClean="0"/>
              <a:t>AICTE SDP on Data Mining, Nov 15 2010</a:t>
            </a:r>
            <a:endParaRPr lang="en-US"/>
          </a:p>
        </p:txBody>
      </p:sp>
      <p:sp>
        <p:nvSpPr>
          <p:cNvPr id="5" name="Slide Number Placeholder 4"/>
          <p:cNvSpPr>
            <a:spLocks noGrp="1"/>
          </p:cNvSpPr>
          <p:nvPr>
            <p:ph type="sldNum" sz="quarter" idx="12"/>
          </p:nvPr>
        </p:nvSpPr>
        <p:spPr/>
        <p:txBody>
          <a:bodyPr/>
          <a:lstStyle/>
          <a:p>
            <a:fld id="{C90EE103-E914-4ED9-8C7C-478D97EBCE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AE66F-125D-4453-9EB4-C4F525F3E825}" type="datetime1">
              <a:rPr lang="en-US" smtClean="0"/>
              <a:pPr/>
              <a:t>1/6/2021</a:t>
            </a:fld>
            <a:endParaRPr lang="en-US"/>
          </a:p>
        </p:txBody>
      </p:sp>
      <p:sp>
        <p:nvSpPr>
          <p:cNvPr id="3" name="Footer Placeholder 2"/>
          <p:cNvSpPr>
            <a:spLocks noGrp="1"/>
          </p:cNvSpPr>
          <p:nvPr>
            <p:ph type="ftr" sz="quarter" idx="11"/>
          </p:nvPr>
        </p:nvSpPr>
        <p:spPr/>
        <p:txBody>
          <a:bodyPr/>
          <a:lstStyle/>
          <a:p>
            <a:r>
              <a:rPr lang="en-US" smtClean="0"/>
              <a:t>AICTE SDP on Data Mining, Nov 15 2010</a:t>
            </a:r>
            <a:endParaRPr lang="en-US"/>
          </a:p>
        </p:txBody>
      </p:sp>
      <p:sp>
        <p:nvSpPr>
          <p:cNvPr id="4" name="Slide Number Placeholder 3"/>
          <p:cNvSpPr>
            <a:spLocks noGrp="1"/>
          </p:cNvSpPr>
          <p:nvPr>
            <p:ph type="sldNum" sz="quarter" idx="12"/>
          </p:nvPr>
        </p:nvSpPr>
        <p:spPr/>
        <p:txBody>
          <a:bodyPr/>
          <a:lstStyle/>
          <a:p>
            <a:fld id="{C90EE103-E914-4ED9-8C7C-478D97EBCE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43F16-0296-4828-B098-D892A7B106E9}" type="datetime1">
              <a:rPr lang="en-US" smtClean="0"/>
              <a:pPr/>
              <a:t>1/6/2021</a:t>
            </a:fld>
            <a:endParaRPr lang="en-US"/>
          </a:p>
        </p:txBody>
      </p:sp>
      <p:sp>
        <p:nvSpPr>
          <p:cNvPr id="6" name="Footer Placeholder 5"/>
          <p:cNvSpPr>
            <a:spLocks noGrp="1"/>
          </p:cNvSpPr>
          <p:nvPr>
            <p:ph type="ftr" sz="quarter" idx="11"/>
          </p:nvPr>
        </p:nvSpPr>
        <p:spPr/>
        <p:txBody>
          <a:bodyPr/>
          <a:lstStyle/>
          <a:p>
            <a:r>
              <a:rPr lang="en-US" smtClean="0"/>
              <a:t>AICTE SDP on Data Mining, Nov 15 2010</a:t>
            </a:r>
            <a:endParaRPr lang="en-US"/>
          </a:p>
        </p:txBody>
      </p:sp>
      <p:sp>
        <p:nvSpPr>
          <p:cNvPr id="7" name="Slide Number Placeholder 6"/>
          <p:cNvSpPr>
            <a:spLocks noGrp="1"/>
          </p:cNvSpPr>
          <p:nvPr>
            <p:ph type="sldNum" sz="quarter" idx="12"/>
          </p:nvPr>
        </p:nvSpPr>
        <p:spPr/>
        <p:txBody>
          <a:bodyPr/>
          <a:lstStyle/>
          <a:p>
            <a:fld id="{C90EE103-E914-4ED9-8C7C-478D97EBCE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B2E3C7-7665-460C-8A7A-338B216C27AB}" type="datetime1">
              <a:rPr lang="en-US" smtClean="0"/>
              <a:pPr/>
              <a:t>1/6/2021</a:t>
            </a:fld>
            <a:endParaRPr lang="en-US"/>
          </a:p>
        </p:txBody>
      </p:sp>
      <p:sp>
        <p:nvSpPr>
          <p:cNvPr id="6" name="Footer Placeholder 5"/>
          <p:cNvSpPr>
            <a:spLocks noGrp="1"/>
          </p:cNvSpPr>
          <p:nvPr>
            <p:ph type="ftr" sz="quarter" idx="11"/>
          </p:nvPr>
        </p:nvSpPr>
        <p:spPr/>
        <p:txBody>
          <a:bodyPr/>
          <a:lstStyle/>
          <a:p>
            <a:r>
              <a:rPr lang="en-US" smtClean="0"/>
              <a:t>AICTE SDP on Data Mining, Nov 15 2010</a:t>
            </a:r>
            <a:endParaRPr lang="en-US"/>
          </a:p>
        </p:txBody>
      </p:sp>
      <p:sp>
        <p:nvSpPr>
          <p:cNvPr id="7" name="Slide Number Placeholder 6"/>
          <p:cNvSpPr>
            <a:spLocks noGrp="1"/>
          </p:cNvSpPr>
          <p:nvPr>
            <p:ph type="sldNum" sz="quarter" idx="12"/>
          </p:nvPr>
        </p:nvSpPr>
        <p:spPr/>
        <p:txBody>
          <a:bodyPr/>
          <a:lstStyle/>
          <a:p>
            <a:fld id="{C90EE103-E914-4ED9-8C7C-478D97EBCEB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A689B-391D-4C3F-BBB8-AFC61129B2E6}" type="datetime1">
              <a:rPr lang="en-US" smtClean="0"/>
              <a:pPr/>
              <a:t>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AICTE SDP on Data Mining, Nov 15 2010</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EE103-E914-4ED9-8C7C-478D97EBCE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4.wmf"/><Relationship Id="rId4" Type="http://schemas.openxmlformats.org/officeDocument/2006/relationships/hyperlink" Target="http://domino.research.ibm.com/comm/wwwr_thinkresearch.nsf/pages/datamine296.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3.bin"/><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6.png"/><Relationship Id="rId4" Type="http://schemas.openxmlformats.org/officeDocument/2006/relationships/image" Target="../media/image23.wmf"/><Relationship Id="rId9" Type="http://schemas.openxmlformats.org/officeDocument/2006/relationships/image" Target="../media/image25.wmf"/></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7.wmf"/><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9.wmf"/><Relationship Id="rId5" Type="http://schemas.openxmlformats.org/officeDocument/2006/relationships/oleObject" Target="../embeddings/oleObject8.bin"/><Relationship Id="rId4" Type="http://schemas.openxmlformats.org/officeDocument/2006/relationships/image" Target="../media/image2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hyperlink" Target="file:///E:\AICTE_talk_nov15\SRD-911-connections.pd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0.xml"/><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38.png"/><Relationship Id="rId4" Type="http://schemas.openxmlformats.org/officeDocument/2006/relationships/oleObject" Target="../embeddings/oleObject9.bin"/><Relationship Id="rId9"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4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eric.univ-lyon2.fr/~ricco/tanagara/" TargetMode="External"/><Relationship Id="rId2" Type="http://schemas.openxmlformats.org/officeDocument/2006/relationships/hyperlink" Target="http://www.r-project.org/" TargetMode="External"/><Relationship Id="rId1" Type="http://schemas.openxmlformats.org/officeDocument/2006/relationships/slideLayout" Target="../slideLayouts/slideLayout2.xml"/><Relationship Id="rId5" Type="http://schemas.openxmlformats.org/officeDocument/2006/relationships/hyperlink" Target="http://www.knime.org/" TargetMode="External"/><Relationship Id="rId4" Type="http://schemas.openxmlformats.org/officeDocument/2006/relationships/hyperlink" Target="http://rapid-i.com/" TargetMode="Externa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Mining</a:t>
            </a:r>
            <a:endParaRPr lang="en-US" dirty="0"/>
          </a:p>
        </p:txBody>
      </p:sp>
      <p:sp>
        <p:nvSpPr>
          <p:cNvPr id="3" name="Subtitle 2"/>
          <p:cNvSpPr>
            <a:spLocks noGrp="1"/>
          </p:cNvSpPr>
          <p:nvPr>
            <p:ph type="subTitle" idx="1"/>
          </p:nvPr>
        </p:nvSpPr>
        <p:spPr/>
        <p:txBody>
          <a:bodyPr>
            <a:normAutofit/>
          </a:bodyPr>
          <a:lstStyle/>
          <a:p>
            <a:pPr algn="l"/>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378" name="Rectangle 2"/>
          <p:cNvSpPr>
            <a:spLocks noGrp="1" noChangeArrowheads="1"/>
          </p:cNvSpPr>
          <p:nvPr>
            <p:ph type="title"/>
          </p:nvPr>
        </p:nvSpPr>
        <p:spPr/>
        <p:txBody>
          <a:bodyPr/>
          <a:lstStyle/>
          <a:p>
            <a:r>
              <a:rPr lang="en-US" dirty="0"/>
              <a:t>Definition</a:t>
            </a:r>
          </a:p>
        </p:txBody>
      </p:sp>
      <p:sp>
        <p:nvSpPr>
          <p:cNvPr id="1509379" name="Rectangle 3"/>
          <p:cNvSpPr>
            <a:spLocks noGrp="1" noChangeArrowheads="1"/>
          </p:cNvSpPr>
          <p:nvPr>
            <p:ph type="body" idx="1"/>
          </p:nvPr>
        </p:nvSpPr>
        <p:spPr>
          <a:xfrm>
            <a:off x="457200" y="1371600"/>
            <a:ext cx="8229600" cy="4754563"/>
          </a:xfrm>
        </p:spPr>
        <p:txBody>
          <a:bodyPr>
            <a:normAutofit fontScale="77500" lnSpcReduction="20000"/>
          </a:bodyPr>
          <a:lstStyle/>
          <a:p>
            <a:pPr>
              <a:buFontTx/>
              <a:buNone/>
            </a:pPr>
            <a:endParaRPr lang="en-US" dirty="0">
              <a:cs typeface="Times New Roman" pitchFamily="18" charset="0"/>
            </a:endParaRPr>
          </a:p>
          <a:p>
            <a:pPr>
              <a:buFontTx/>
              <a:buNone/>
            </a:pPr>
            <a:endParaRPr lang="en-US" dirty="0" smtClean="0">
              <a:cs typeface="Times New Roman" pitchFamily="18" charset="0"/>
            </a:endParaRPr>
          </a:p>
          <a:p>
            <a:pPr>
              <a:buFontTx/>
              <a:buNone/>
            </a:pPr>
            <a:endParaRPr lang="en-US" dirty="0" smtClean="0">
              <a:cs typeface="Times New Roman" pitchFamily="18" charset="0"/>
            </a:endParaRPr>
          </a:p>
          <a:p>
            <a:pPr>
              <a:buFontTx/>
              <a:buNone/>
            </a:pPr>
            <a:endParaRPr lang="en-US" dirty="0" smtClean="0">
              <a:cs typeface="Times New Roman" pitchFamily="18" charset="0"/>
            </a:endParaRPr>
          </a:p>
          <a:p>
            <a:pPr>
              <a:buFontTx/>
              <a:buNone/>
            </a:pPr>
            <a:endParaRPr lang="en-US" dirty="0" smtClean="0">
              <a:cs typeface="Times New Roman" pitchFamily="18" charset="0"/>
            </a:endParaRPr>
          </a:p>
          <a:p>
            <a:pPr>
              <a:buFontTx/>
              <a:buNone/>
            </a:pPr>
            <a:r>
              <a:rPr lang="en-US" sz="3000" dirty="0" smtClean="0">
                <a:cs typeface="Times New Roman" pitchFamily="18" charset="0"/>
              </a:rPr>
              <a:t>    </a:t>
            </a:r>
          </a:p>
          <a:p>
            <a:pPr>
              <a:buFontTx/>
              <a:buNone/>
            </a:pPr>
            <a:endParaRPr lang="en-US" sz="3000" dirty="0" smtClean="0">
              <a:cs typeface="Times New Roman" pitchFamily="18" charset="0"/>
            </a:endParaRPr>
          </a:p>
          <a:p>
            <a:pPr>
              <a:buFontTx/>
              <a:buNone/>
            </a:pPr>
            <a:endParaRPr lang="en-US" sz="3000" dirty="0" smtClean="0">
              <a:cs typeface="Times New Roman" pitchFamily="18" charset="0"/>
            </a:endParaRPr>
          </a:p>
          <a:p>
            <a:pPr>
              <a:buFontTx/>
              <a:buNone/>
            </a:pPr>
            <a:r>
              <a:rPr lang="en-US" sz="3600" dirty="0" smtClean="0">
                <a:cs typeface="Times New Roman" pitchFamily="18" charset="0"/>
              </a:rPr>
              <a:t>Data </a:t>
            </a:r>
            <a:r>
              <a:rPr lang="en-US" sz="3600" dirty="0">
                <a:cs typeface="Times New Roman" pitchFamily="18" charset="0"/>
              </a:rPr>
              <a:t>mining is the exploration and analysis of </a:t>
            </a:r>
            <a:r>
              <a:rPr lang="en-US" sz="3600" dirty="0" smtClean="0">
                <a:cs typeface="Times New Roman" pitchFamily="18" charset="0"/>
              </a:rPr>
              <a:t>large </a:t>
            </a:r>
          </a:p>
          <a:p>
            <a:pPr>
              <a:buFontTx/>
              <a:buNone/>
            </a:pPr>
            <a:r>
              <a:rPr lang="en-US" sz="3600" dirty="0" smtClean="0">
                <a:cs typeface="Times New Roman" pitchFamily="18" charset="0"/>
              </a:rPr>
              <a:t>quantities </a:t>
            </a:r>
            <a:r>
              <a:rPr lang="en-US" sz="3600" dirty="0">
                <a:cs typeface="Times New Roman" pitchFamily="18" charset="0"/>
              </a:rPr>
              <a:t>of data in order to discover </a:t>
            </a:r>
            <a:r>
              <a:rPr lang="en-US" sz="3600" dirty="0"/>
              <a:t>valid, novel, </a:t>
            </a:r>
            <a:endParaRPr lang="en-US" sz="3600" dirty="0" smtClean="0"/>
          </a:p>
          <a:p>
            <a:pPr>
              <a:buFontTx/>
              <a:buNone/>
            </a:pPr>
            <a:r>
              <a:rPr lang="en-US" sz="3600" dirty="0" smtClean="0"/>
              <a:t>potentially </a:t>
            </a:r>
            <a:r>
              <a:rPr lang="en-US" sz="3600" dirty="0"/>
              <a:t>useful, and ultimately understandable </a:t>
            </a:r>
            <a:endParaRPr lang="en-US" sz="3600" dirty="0" smtClean="0"/>
          </a:p>
          <a:p>
            <a:pPr>
              <a:buFontTx/>
              <a:buNone/>
            </a:pPr>
            <a:r>
              <a:rPr lang="en-US" sz="3600" dirty="0" smtClean="0"/>
              <a:t>patterns </a:t>
            </a:r>
            <a:r>
              <a:rPr lang="en-US" sz="3600" dirty="0"/>
              <a:t>in data.</a:t>
            </a:r>
          </a:p>
          <a:p>
            <a:pPr>
              <a:buFontTx/>
              <a:buNone/>
            </a:pPr>
            <a:endParaRPr lang="en-US" sz="3000" dirty="0"/>
          </a:p>
        </p:txBody>
      </p:sp>
      <p:pic>
        <p:nvPicPr>
          <p:cNvPr id="10241" name="Picture 1"/>
          <p:cNvPicPr>
            <a:picLocks noChangeAspect="1" noChangeArrowheads="1"/>
          </p:cNvPicPr>
          <p:nvPr/>
        </p:nvPicPr>
        <p:blipFill>
          <a:blip r:embed="rId2"/>
          <a:srcRect/>
          <a:stretch>
            <a:fillRect/>
          </a:stretch>
        </p:blipFill>
        <p:spPr bwMode="auto">
          <a:xfrm>
            <a:off x="609600" y="1371600"/>
            <a:ext cx="6934200"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smtClean="0">
              <a:latin typeface="Arial Rounded MT Bold" panose="020F0704030504030204" pitchFamily="34" charset="0"/>
            </a:endParaRPr>
          </a:p>
          <a:p>
            <a:pPr marL="0" indent="0">
              <a:buNone/>
            </a:pPr>
            <a:r>
              <a:rPr lang="en-IN" dirty="0" smtClean="0">
                <a:latin typeface="Arial Rounded MT Bold" panose="020F0704030504030204" pitchFamily="34" charset="0"/>
              </a:rPr>
              <a:t>By </a:t>
            </a:r>
            <a:r>
              <a:rPr lang="en-IN" dirty="0">
                <a:latin typeface="Arial Rounded MT Bold" panose="020F0704030504030204" pitchFamily="34" charset="0"/>
              </a:rPr>
              <a:t>the end of 2020, </a:t>
            </a:r>
            <a:r>
              <a:rPr lang="en-IN" b="1" dirty="0">
                <a:latin typeface="Arial Rounded MT Bold" panose="020F0704030504030204" pitchFamily="34" charset="0"/>
              </a:rPr>
              <a:t>44 </a:t>
            </a:r>
            <a:r>
              <a:rPr lang="en-IN" b="1" dirty="0" err="1">
                <a:latin typeface="Arial Rounded MT Bold" panose="020F0704030504030204" pitchFamily="34" charset="0"/>
              </a:rPr>
              <a:t>zettabytes</a:t>
            </a:r>
            <a:r>
              <a:rPr lang="en-IN" dirty="0">
                <a:latin typeface="Arial Rounded MT Bold" panose="020F0704030504030204" pitchFamily="34" charset="0"/>
              </a:rPr>
              <a:t> will make up the entire digital universe.</a:t>
            </a:r>
          </a:p>
          <a:p>
            <a:endParaRPr lang="en-IN" dirty="0"/>
          </a:p>
        </p:txBody>
      </p:sp>
    </p:spTree>
    <p:extLst>
      <p:ext uri="{BB962C8B-B14F-4D97-AF65-F5344CB8AC3E}">
        <p14:creationId xmlns:p14="http://schemas.microsoft.com/office/powerpoint/2010/main" val="2561931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49570" name="Picture 2" descr="Infographic: What Happens in an Internet Minute in 20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0"/>
            <a:ext cx="72771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5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2020</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b="1" dirty="0"/>
              <a:t>1.7MB of data</a:t>
            </a:r>
            <a:r>
              <a:rPr lang="en-IN" dirty="0"/>
              <a:t> is created every second by every person during 2020.</a:t>
            </a:r>
          </a:p>
          <a:p>
            <a:pPr fontAlgn="base"/>
            <a:r>
              <a:rPr lang="en-IN" dirty="0"/>
              <a:t>In the last two years alone, the astonishing </a:t>
            </a:r>
            <a:r>
              <a:rPr lang="en-IN" b="1" dirty="0"/>
              <a:t>90%</a:t>
            </a:r>
            <a:r>
              <a:rPr lang="en-IN" dirty="0"/>
              <a:t> of the world’s data has been created.</a:t>
            </a:r>
          </a:p>
          <a:p>
            <a:pPr fontAlgn="base"/>
            <a:r>
              <a:rPr lang="en-IN" b="1" dirty="0"/>
              <a:t>2.5 quintillion bytes</a:t>
            </a:r>
            <a:r>
              <a:rPr lang="en-IN" dirty="0"/>
              <a:t> of data are produced by humans every day.</a:t>
            </a:r>
          </a:p>
          <a:p>
            <a:pPr fontAlgn="base"/>
            <a:r>
              <a:rPr lang="en-IN" b="1" dirty="0"/>
              <a:t>463 </a:t>
            </a:r>
            <a:r>
              <a:rPr lang="en-IN" b="1" dirty="0" err="1"/>
              <a:t>exabytes</a:t>
            </a:r>
            <a:r>
              <a:rPr lang="en-IN" dirty="0"/>
              <a:t> of data will be generated each day by humans as of 2025.</a:t>
            </a:r>
          </a:p>
          <a:p>
            <a:pPr fontAlgn="base"/>
            <a:r>
              <a:rPr lang="en-IN" b="1" dirty="0"/>
              <a:t>95 million</a:t>
            </a:r>
            <a:r>
              <a:rPr lang="en-IN" dirty="0"/>
              <a:t> photos and videos are shared every day on </a:t>
            </a:r>
            <a:r>
              <a:rPr lang="en-IN" dirty="0" err="1"/>
              <a:t>Instagram</a:t>
            </a:r>
            <a:r>
              <a:rPr lang="en-IN" dirty="0"/>
              <a:t>.</a:t>
            </a:r>
          </a:p>
          <a:p>
            <a:pPr fontAlgn="base"/>
            <a:r>
              <a:rPr lang="en-IN" dirty="0" smtClean="0"/>
              <a:t>Every </a:t>
            </a:r>
            <a:r>
              <a:rPr lang="en-IN" dirty="0"/>
              <a:t>day, </a:t>
            </a:r>
            <a:r>
              <a:rPr lang="en-IN" b="1" dirty="0"/>
              <a:t>306.4 billion emails</a:t>
            </a:r>
            <a:r>
              <a:rPr lang="en-IN" dirty="0"/>
              <a:t> are sent, and </a:t>
            </a:r>
            <a:r>
              <a:rPr lang="en-IN" b="1" dirty="0"/>
              <a:t>5 million Tweets</a:t>
            </a:r>
            <a:r>
              <a:rPr lang="en-IN" dirty="0"/>
              <a:t> are made.</a:t>
            </a:r>
          </a:p>
          <a:p>
            <a:endParaRPr lang="en-IN" dirty="0"/>
          </a:p>
        </p:txBody>
      </p:sp>
    </p:spTree>
    <p:extLst>
      <p:ext uri="{BB962C8B-B14F-4D97-AF65-F5344CB8AC3E}">
        <p14:creationId xmlns:p14="http://schemas.microsoft.com/office/powerpoint/2010/main" val="498942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402" name="Rectangle 2"/>
          <p:cNvSpPr>
            <a:spLocks noGrp="1" noChangeArrowheads="1"/>
          </p:cNvSpPr>
          <p:nvPr>
            <p:ph type="title"/>
          </p:nvPr>
        </p:nvSpPr>
        <p:spPr/>
        <p:txBody>
          <a:bodyPr/>
          <a:lstStyle/>
          <a:p>
            <a:r>
              <a:rPr lang="en-US" dirty="0"/>
              <a:t>Definition (Cont.)</a:t>
            </a:r>
          </a:p>
        </p:txBody>
      </p:sp>
      <p:sp>
        <p:nvSpPr>
          <p:cNvPr id="1510403" name="Rectangle 3"/>
          <p:cNvSpPr>
            <a:spLocks noGrp="1" noChangeArrowheads="1"/>
          </p:cNvSpPr>
          <p:nvPr>
            <p:ph type="body" idx="1"/>
          </p:nvPr>
        </p:nvSpPr>
        <p:spPr/>
        <p:txBody>
          <a:bodyPr>
            <a:normAutofit lnSpcReduction="10000"/>
          </a:bodyPr>
          <a:lstStyle/>
          <a:p>
            <a:pPr>
              <a:buFontTx/>
              <a:buNone/>
            </a:pPr>
            <a:r>
              <a:rPr lang="en-US" sz="2800" dirty="0" smtClean="0">
                <a:cs typeface="Times New Roman" pitchFamily="18" charset="0"/>
              </a:rPr>
              <a:t>    Data </a:t>
            </a:r>
            <a:r>
              <a:rPr lang="en-US" sz="2800" dirty="0">
                <a:cs typeface="Times New Roman" pitchFamily="18" charset="0"/>
              </a:rPr>
              <a:t>mining is the exploration and analysis of </a:t>
            </a:r>
            <a:r>
              <a:rPr lang="en-US" sz="2800" dirty="0" smtClean="0">
                <a:cs typeface="Times New Roman" pitchFamily="18" charset="0"/>
              </a:rPr>
              <a:t>large quantities </a:t>
            </a:r>
            <a:r>
              <a:rPr lang="en-US" sz="2800" dirty="0">
                <a:cs typeface="Times New Roman" pitchFamily="18" charset="0"/>
              </a:rPr>
              <a:t>of data in order to discover </a:t>
            </a:r>
            <a:r>
              <a:rPr lang="en-US" sz="2800" b="1" dirty="0"/>
              <a:t>valid, novel, potentially useful, and ultimately understandable </a:t>
            </a:r>
            <a:r>
              <a:rPr lang="en-US" sz="2800" dirty="0"/>
              <a:t>patterns in data</a:t>
            </a:r>
            <a:r>
              <a:rPr lang="en-US" sz="2000" dirty="0"/>
              <a:t>.</a:t>
            </a:r>
          </a:p>
          <a:p>
            <a:pPr>
              <a:buFontTx/>
              <a:buNone/>
            </a:pPr>
            <a:endParaRPr lang="en-US" sz="2000" dirty="0"/>
          </a:p>
          <a:p>
            <a:pPr>
              <a:buFontTx/>
              <a:buNone/>
            </a:pPr>
            <a:r>
              <a:rPr lang="en-US" sz="2800" dirty="0">
                <a:solidFill>
                  <a:schemeClr val="accent1"/>
                </a:solidFill>
              </a:rPr>
              <a:t>Valid</a:t>
            </a:r>
            <a:r>
              <a:rPr lang="en-US" sz="2800" dirty="0"/>
              <a:t>: The patterns hold in general.</a:t>
            </a:r>
          </a:p>
          <a:p>
            <a:pPr>
              <a:buFontTx/>
              <a:buNone/>
            </a:pPr>
            <a:r>
              <a:rPr lang="en-US" sz="2800" dirty="0">
                <a:solidFill>
                  <a:schemeClr val="accent1"/>
                </a:solidFill>
              </a:rPr>
              <a:t>Novel</a:t>
            </a:r>
            <a:r>
              <a:rPr lang="en-US" sz="2800" dirty="0"/>
              <a:t>: We did not know the pattern beforehand.</a:t>
            </a:r>
          </a:p>
          <a:p>
            <a:pPr>
              <a:buFontTx/>
              <a:buNone/>
            </a:pPr>
            <a:r>
              <a:rPr lang="en-US" sz="2800" dirty="0">
                <a:solidFill>
                  <a:schemeClr val="accent1"/>
                </a:solidFill>
              </a:rPr>
              <a:t>Useful</a:t>
            </a:r>
            <a:r>
              <a:rPr lang="en-US" sz="2800" dirty="0"/>
              <a:t>: We can devise actions from the patterns.</a:t>
            </a:r>
            <a:endParaRPr lang="en-US" sz="2800" dirty="0">
              <a:cs typeface="Times New Roman" pitchFamily="18" charset="0"/>
            </a:endParaRPr>
          </a:p>
          <a:p>
            <a:pPr>
              <a:buFontTx/>
              <a:buNone/>
            </a:pPr>
            <a:r>
              <a:rPr lang="en-US" sz="2800" dirty="0">
                <a:solidFill>
                  <a:schemeClr val="accent1"/>
                </a:solidFill>
              </a:rPr>
              <a:t>Understandable</a:t>
            </a:r>
            <a:r>
              <a:rPr lang="en-US" sz="2800" dirty="0"/>
              <a:t>: We can interpret and comprehend the </a:t>
            </a:r>
            <a:r>
              <a:rPr lang="en-US" sz="2800" dirty="0" smtClean="0"/>
              <a:t>     patterns</a:t>
            </a:r>
            <a:r>
              <a:rPr lang="en-US" sz="2800"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Data Mining</a:t>
            </a:r>
          </a:p>
        </p:txBody>
      </p:sp>
      <p:sp>
        <p:nvSpPr>
          <p:cNvPr id="5123" name="Rectangle 3"/>
          <p:cNvSpPr>
            <a:spLocks noGrp="1" noChangeArrowheads="1"/>
          </p:cNvSpPr>
          <p:nvPr>
            <p:ph type="body" idx="1"/>
          </p:nvPr>
        </p:nvSpPr>
        <p:spPr/>
        <p:txBody>
          <a:bodyPr/>
          <a:lstStyle/>
          <a:p>
            <a:pPr eaLnBrk="1" hangingPunct="1"/>
            <a:r>
              <a:rPr lang="en-US" dirty="0" smtClean="0"/>
              <a:t>Look for hidden patterns and trends in data that is not immediately apparent from summarizing the data</a:t>
            </a:r>
          </a:p>
          <a:p>
            <a:pPr eaLnBrk="1" hangingPunct="1"/>
            <a:endParaRPr lang="en-US" dirty="0" smtClean="0"/>
          </a:p>
          <a:p>
            <a:pPr eaLnBrk="1" hangingPunct="1"/>
            <a:r>
              <a:rPr lang="en-US" dirty="0" smtClean="0"/>
              <a:t>…. an “Interestingness criteria”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Data Mining</a:t>
            </a:r>
          </a:p>
        </p:txBody>
      </p:sp>
      <p:sp>
        <p:nvSpPr>
          <p:cNvPr id="6147" name="AutoShape 3"/>
          <p:cNvSpPr>
            <a:spLocks noChangeArrowheads="1"/>
          </p:cNvSpPr>
          <p:nvPr/>
        </p:nvSpPr>
        <p:spPr bwMode="auto">
          <a:xfrm>
            <a:off x="533400" y="2514600"/>
            <a:ext cx="1600200" cy="2133600"/>
          </a:xfrm>
          <a:prstGeom prst="can">
            <a:avLst>
              <a:gd name="adj" fmla="val 33333"/>
            </a:avLst>
          </a:prstGeom>
          <a:solidFill>
            <a:schemeClr val="accent1"/>
          </a:solidFill>
          <a:ln w="9525">
            <a:solidFill>
              <a:schemeClr val="tx1"/>
            </a:solidFill>
            <a:round/>
            <a:headEnd/>
            <a:tailEnd/>
          </a:ln>
        </p:spPr>
        <p:txBody>
          <a:bodyPr wrap="none" anchor="ctr"/>
          <a:lstStyle/>
          <a:p>
            <a:endParaRPr lang="en-US"/>
          </a:p>
        </p:txBody>
      </p:sp>
      <p:sp>
        <p:nvSpPr>
          <p:cNvPr id="6148" name="Text Box 4"/>
          <p:cNvSpPr txBox="1">
            <a:spLocks noChangeArrowheads="1"/>
          </p:cNvSpPr>
          <p:nvPr/>
        </p:nvSpPr>
        <p:spPr bwMode="auto">
          <a:xfrm>
            <a:off x="2286000" y="2819400"/>
            <a:ext cx="820738" cy="1433513"/>
          </a:xfrm>
          <a:prstGeom prst="rect">
            <a:avLst/>
          </a:prstGeom>
          <a:noFill/>
          <a:ln w="9525">
            <a:noFill/>
            <a:miter lim="800000"/>
            <a:headEnd/>
            <a:tailEnd/>
          </a:ln>
        </p:spPr>
        <p:txBody>
          <a:bodyPr wrap="none">
            <a:spAutoFit/>
          </a:bodyPr>
          <a:lstStyle/>
          <a:p>
            <a:r>
              <a:rPr lang="en-US" sz="8800" b="1"/>
              <a:t>+</a:t>
            </a:r>
          </a:p>
        </p:txBody>
      </p:sp>
      <p:pic>
        <p:nvPicPr>
          <p:cNvPr id="6149" name="Picture 5" descr="so01871_"/>
          <p:cNvPicPr>
            <a:picLocks noChangeAspect="1" noChangeArrowheads="1"/>
          </p:cNvPicPr>
          <p:nvPr/>
        </p:nvPicPr>
        <p:blipFill>
          <a:blip r:embed="rId2"/>
          <a:srcRect/>
          <a:stretch>
            <a:fillRect/>
          </a:stretch>
        </p:blipFill>
        <p:spPr bwMode="auto">
          <a:xfrm>
            <a:off x="6248400" y="2667000"/>
            <a:ext cx="2601913" cy="1968500"/>
          </a:xfrm>
          <a:prstGeom prst="rect">
            <a:avLst/>
          </a:prstGeom>
          <a:noFill/>
          <a:ln w="9525">
            <a:noFill/>
            <a:miter lim="800000"/>
            <a:headEnd/>
            <a:tailEnd/>
          </a:ln>
        </p:spPr>
      </p:pic>
      <p:sp>
        <p:nvSpPr>
          <p:cNvPr id="6150" name="Text Box 6"/>
          <p:cNvSpPr txBox="1">
            <a:spLocks noChangeArrowheads="1"/>
          </p:cNvSpPr>
          <p:nvPr/>
        </p:nvSpPr>
        <p:spPr bwMode="auto">
          <a:xfrm>
            <a:off x="5334000" y="2819400"/>
            <a:ext cx="820738" cy="1433513"/>
          </a:xfrm>
          <a:prstGeom prst="rect">
            <a:avLst/>
          </a:prstGeom>
          <a:noFill/>
          <a:ln w="9525">
            <a:noFill/>
            <a:miter lim="800000"/>
            <a:headEnd/>
            <a:tailEnd/>
          </a:ln>
        </p:spPr>
        <p:txBody>
          <a:bodyPr wrap="none">
            <a:spAutoFit/>
          </a:bodyPr>
          <a:lstStyle/>
          <a:p>
            <a:r>
              <a:rPr lang="en-US" sz="8800" b="1"/>
              <a:t>=</a:t>
            </a:r>
          </a:p>
        </p:txBody>
      </p:sp>
      <p:sp>
        <p:nvSpPr>
          <p:cNvPr id="6151" name="AutoShape 7"/>
          <p:cNvSpPr>
            <a:spLocks noChangeArrowheads="1"/>
          </p:cNvSpPr>
          <p:nvPr/>
        </p:nvSpPr>
        <p:spPr bwMode="auto">
          <a:xfrm>
            <a:off x="3657600" y="2667000"/>
            <a:ext cx="1295400" cy="1295400"/>
          </a:xfrm>
          <a:custGeom>
            <a:avLst/>
            <a:gdLst>
              <a:gd name="T0" fmla="*/ 647700 w 21600"/>
              <a:gd name="T1" fmla="*/ 0 h 21600"/>
              <a:gd name="T2" fmla="*/ 189692 w 21600"/>
              <a:gd name="T3" fmla="*/ 189692 h 21600"/>
              <a:gd name="T4" fmla="*/ 0 w 21600"/>
              <a:gd name="T5" fmla="*/ 647700 h 21600"/>
              <a:gd name="T6" fmla="*/ 189692 w 21600"/>
              <a:gd name="T7" fmla="*/ 1105708 h 21600"/>
              <a:gd name="T8" fmla="*/ 647700 w 21600"/>
              <a:gd name="T9" fmla="*/ 1295400 h 21600"/>
              <a:gd name="T10" fmla="*/ 1105708 w 21600"/>
              <a:gd name="T11" fmla="*/ 1105708 h 21600"/>
              <a:gd name="T12" fmla="*/ 1295400 w 21600"/>
              <a:gd name="T13" fmla="*/ 647700 h 21600"/>
              <a:gd name="T14" fmla="*/ 1105708 w 21600"/>
              <a:gd name="T15" fmla="*/ 1896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noFill/>
            <a:round/>
            <a:headEnd/>
            <a:tailEnd/>
          </a:ln>
        </p:spPr>
        <p:txBody>
          <a:bodyPr wrap="none" anchor="ctr"/>
          <a:lstStyle/>
          <a:p>
            <a:endParaRPr lang="en-US"/>
          </a:p>
        </p:txBody>
      </p:sp>
      <p:sp>
        <p:nvSpPr>
          <p:cNvPr id="6152" name="AutoShape 8"/>
          <p:cNvSpPr>
            <a:spLocks noChangeArrowheads="1"/>
          </p:cNvSpPr>
          <p:nvPr/>
        </p:nvSpPr>
        <p:spPr bwMode="auto">
          <a:xfrm>
            <a:off x="3505200" y="3048000"/>
            <a:ext cx="1447800" cy="1447800"/>
          </a:xfrm>
          <a:custGeom>
            <a:avLst/>
            <a:gdLst>
              <a:gd name="T0" fmla="*/ 723900 w 21600"/>
              <a:gd name="T1" fmla="*/ 0 h 21600"/>
              <a:gd name="T2" fmla="*/ 212009 w 21600"/>
              <a:gd name="T3" fmla="*/ 212009 h 21600"/>
              <a:gd name="T4" fmla="*/ 0 w 21600"/>
              <a:gd name="T5" fmla="*/ 723900 h 21600"/>
              <a:gd name="T6" fmla="*/ 212009 w 21600"/>
              <a:gd name="T7" fmla="*/ 1235791 h 21600"/>
              <a:gd name="T8" fmla="*/ 723900 w 21600"/>
              <a:gd name="T9" fmla="*/ 1447800 h 21600"/>
              <a:gd name="T10" fmla="*/ 1235791 w 21600"/>
              <a:gd name="T11" fmla="*/ 1235791 h 21600"/>
              <a:gd name="T12" fmla="*/ 1447800 w 21600"/>
              <a:gd name="T13" fmla="*/ 723900 h 21600"/>
              <a:gd name="T14" fmla="*/ 1235791 w 21600"/>
              <a:gd name="T15" fmla="*/ 21200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chemeClr val="accent1"/>
          </a:solidFill>
          <a:ln w="9525">
            <a:noFill/>
            <a:miter lim="800000"/>
            <a:headEnd/>
            <a:tailEnd/>
          </a:ln>
        </p:spPr>
        <p:txBody>
          <a:bodyPr wrap="none" anchor="ctr"/>
          <a:lstStyle/>
          <a:p>
            <a:endParaRPr lang="en-US"/>
          </a:p>
        </p:txBody>
      </p:sp>
      <p:sp>
        <p:nvSpPr>
          <p:cNvPr id="6153" name="Text Box 9"/>
          <p:cNvSpPr txBox="1">
            <a:spLocks noChangeArrowheads="1"/>
          </p:cNvSpPr>
          <p:nvPr/>
        </p:nvSpPr>
        <p:spPr bwMode="auto">
          <a:xfrm>
            <a:off x="762000" y="5105400"/>
            <a:ext cx="758825" cy="457200"/>
          </a:xfrm>
          <a:prstGeom prst="rect">
            <a:avLst/>
          </a:prstGeom>
          <a:noFill/>
          <a:ln w="9525">
            <a:noFill/>
            <a:miter lim="800000"/>
            <a:headEnd/>
            <a:tailEnd/>
          </a:ln>
        </p:spPr>
        <p:txBody>
          <a:bodyPr wrap="none">
            <a:spAutoFit/>
          </a:bodyPr>
          <a:lstStyle/>
          <a:p>
            <a:r>
              <a:rPr lang="en-US"/>
              <a:t>Data</a:t>
            </a:r>
          </a:p>
        </p:txBody>
      </p:sp>
      <p:sp>
        <p:nvSpPr>
          <p:cNvPr id="6154" name="Text Box 10"/>
          <p:cNvSpPr txBox="1">
            <a:spLocks noChangeArrowheads="1"/>
          </p:cNvSpPr>
          <p:nvPr/>
        </p:nvSpPr>
        <p:spPr bwMode="auto">
          <a:xfrm>
            <a:off x="3192463" y="4841875"/>
            <a:ext cx="2011362" cy="822325"/>
          </a:xfrm>
          <a:prstGeom prst="rect">
            <a:avLst/>
          </a:prstGeom>
          <a:noFill/>
          <a:ln w="9525">
            <a:noFill/>
            <a:miter lim="800000"/>
            <a:headEnd/>
            <a:tailEnd/>
          </a:ln>
        </p:spPr>
        <p:txBody>
          <a:bodyPr wrap="none">
            <a:spAutoFit/>
          </a:bodyPr>
          <a:lstStyle/>
          <a:p>
            <a:pPr algn="ctr"/>
            <a:r>
              <a:rPr lang="en-US"/>
              <a:t>Interestingness</a:t>
            </a:r>
          </a:p>
          <a:p>
            <a:pPr algn="ctr"/>
            <a:r>
              <a:rPr lang="en-US"/>
              <a:t>criteria</a:t>
            </a:r>
          </a:p>
        </p:txBody>
      </p:sp>
      <p:sp>
        <p:nvSpPr>
          <p:cNvPr id="6155" name="Text Box 11"/>
          <p:cNvSpPr txBox="1">
            <a:spLocks noChangeArrowheads="1"/>
          </p:cNvSpPr>
          <p:nvPr/>
        </p:nvSpPr>
        <p:spPr bwMode="auto">
          <a:xfrm>
            <a:off x="6667500" y="4918075"/>
            <a:ext cx="1147763" cy="822325"/>
          </a:xfrm>
          <a:prstGeom prst="rect">
            <a:avLst/>
          </a:prstGeom>
          <a:noFill/>
          <a:ln w="9525">
            <a:noFill/>
            <a:miter lim="800000"/>
            <a:headEnd/>
            <a:tailEnd/>
          </a:ln>
        </p:spPr>
        <p:txBody>
          <a:bodyPr wrap="none">
            <a:spAutoFit/>
          </a:bodyPr>
          <a:lstStyle/>
          <a:p>
            <a:pPr algn="ctr"/>
            <a:r>
              <a:rPr lang="en-US"/>
              <a:t>Hidden</a:t>
            </a:r>
          </a:p>
          <a:p>
            <a:pPr algn="ctr"/>
            <a:r>
              <a:rPr lang="en-US"/>
              <a:t>patterns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Data Mining</a:t>
            </a:r>
          </a:p>
        </p:txBody>
      </p:sp>
      <p:sp>
        <p:nvSpPr>
          <p:cNvPr id="8195" name="AutoShape 3"/>
          <p:cNvSpPr>
            <a:spLocks noChangeArrowheads="1"/>
          </p:cNvSpPr>
          <p:nvPr/>
        </p:nvSpPr>
        <p:spPr bwMode="auto">
          <a:xfrm>
            <a:off x="533400" y="2514600"/>
            <a:ext cx="1600200" cy="2133600"/>
          </a:xfrm>
          <a:prstGeom prst="can">
            <a:avLst>
              <a:gd name="adj" fmla="val 33333"/>
            </a:avLst>
          </a:prstGeom>
          <a:solidFill>
            <a:schemeClr val="accent1"/>
          </a:solidFill>
          <a:ln w="9525">
            <a:solidFill>
              <a:schemeClr val="tx1"/>
            </a:solidFill>
            <a:round/>
            <a:headEnd/>
            <a:tailEnd/>
          </a:ln>
        </p:spPr>
        <p:txBody>
          <a:bodyPr wrap="none" anchor="ctr"/>
          <a:lstStyle/>
          <a:p>
            <a:endParaRPr lang="en-US"/>
          </a:p>
        </p:txBody>
      </p:sp>
      <p:sp>
        <p:nvSpPr>
          <p:cNvPr id="8196" name="Text Box 4"/>
          <p:cNvSpPr txBox="1">
            <a:spLocks noChangeArrowheads="1"/>
          </p:cNvSpPr>
          <p:nvPr/>
        </p:nvSpPr>
        <p:spPr bwMode="auto">
          <a:xfrm>
            <a:off x="2286000" y="2819400"/>
            <a:ext cx="820738" cy="1433513"/>
          </a:xfrm>
          <a:prstGeom prst="rect">
            <a:avLst/>
          </a:prstGeom>
          <a:noFill/>
          <a:ln w="9525">
            <a:noFill/>
            <a:miter lim="800000"/>
            <a:headEnd/>
            <a:tailEnd/>
          </a:ln>
        </p:spPr>
        <p:txBody>
          <a:bodyPr wrap="none">
            <a:spAutoFit/>
          </a:bodyPr>
          <a:lstStyle/>
          <a:p>
            <a:r>
              <a:rPr lang="en-US" sz="8800" b="1"/>
              <a:t>+</a:t>
            </a:r>
          </a:p>
        </p:txBody>
      </p:sp>
      <p:pic>
        <p:nvPicPr>
          <p:cNvPr id="8197" name="Picture 5" descr="so01871_"/>
          <p:cNvPicPr>
            <a:picLocks noChangeAspect="1" noChangeArrowheads="1"/>
          </p:cNvPicPr>
          <p:nvPr/>
        </p:nvPicPr>
        <p:blipFill>
          <a:blip r:embed="rId2"/>
          <a:srcRect/>
          <a:stretch>
            <a:fillRect/>
          </a:stretch>
        </p:blipFill>
        <p:spPr bwMode="auto">
          <a:xfrm>
            <a:off x="6248400" y="2667000"/>
            <a:ext cx="2601913" cy="1968500"/>
          </a:xfrm>
          <a:prstGeom prst="rect">
            <a:avLst/>
          </a:prstGeom>
          <a:noFill/>
          <a:ln w="9525">
            <a:noFill/>
            <a:miter lim="800000"/>
            <a:headEnd/>
            <a:tailEnd/>
          </a:ln>
        </p:spPr>
      </p:pic>
      <p:sp>
        <p:nvSpPr>
          <p:cNvPr id="8198" name="Text Box 6"/>
          <p:cNvSpPr txBox="1">
            <a:spLocks noChangeArrowheads="1"/>
          </p:cNvSpPr>
          <p:nvPr/>
        </p:nvSpPr>
        <p:spPr bwMode="auto">
          <a:xfrm>
            <a:off x="5334000" y="2819400"/>
            <a:ext cx="820738" cy="1433513"/>
          </a:xfrm>
          <a:prstGeom prst="rect">
            <a:avLst/>
          </a:prstGeom>
          <a:noFill/>
          <a:ln w="9525">
            <a:noFill/>
            <a:miter lim="800000"/>
            <a:headEnd/>
            <a:tailEnd/>
          </a:ln>
        </p:spPr>
        <p:txBody>
          <a:bodyPr wrap="none">
            <a:spAutoFit/>
          </a:bodyPr>
          <a:lstStyle/>
          <a:p>
            <a:r>
              <a:rPr lang="en-US" sz="8800" b="1"/>
              <a:t>=</a:t>
            </a:r>
          </a:p>
        </p:txBody>
      </p:sp>
      <p:sp>
        <p:nvSpPr>
          <p:cNvPr id="8199" name="AutoShape 7"/>
          <p:cNvSpPr>
            <a:spLocks noChangeArrowheads="1"/>
          </p:cNvSpPr>
          <p:nvPr/>
        </p:nvSpPr>
        <p:spPr bwMode="auto">
          <a:xfrm>
            <a:off x="3657600" y="2667000"/>
            <a:ext cx="1295400" cy="1295400"/>
          </a:xfrm>
          <a:custGeom>
            <a:avLst/>
            <a:gdLst>
              <a:gd name="T0" fmla="*/ 647700 w 21600"/>
              <a:gd name="T1" fmla="*/ 0 h 21600"/>
              <a:gd name="T2" fmla="*/ 189692 w 21600"/>
              <a:gd name="T3" fmla="*/ 189692 h 21600"/>
              <a:gd name="T4" fmla="*/ 0 w 21600"/>
              <a:gd name="T5" fmla="*/ 647700 h 21600"/>
              <a:gd name="T6" fmla="*/ 189692 w 21600"/>
              <a:gd name="T7" fmla="*/ 1105708 h 21600"/>
              <a:gd name="T8" fmla="*/ 647700 w 21600"/>
              <a:gd name="T9" fmla="*/ 1295400 h 21600"/>
              <a:gd name="T10" fmla="*/ 1105708 w 21600"/>
              <a:gd name="T11" fmla="*/ 1105708 h 21600"/>
              <a:gd name="T12" fmla="*/ 1295400 w 21600"/>
              <a:gd name="T13" fmla="*/ 647700 h 21600"/>
              <a:gd name="T14" fmla="*/ 1105708 w 21600"/>
              <a:gd name="T15" fmla="*/ 18969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noFill/>
            <a:round/>
            <a:headEnd/>
            <a:tailEnd/>
          </a:ln>
        </p:spPr>
        <p:txBody>
          <a:bodyPr wrap="none" anchor="ctr"/>
          <a:lstStyle/>
          <a:p>
            <a:endParaRPr lang="en-US"/>
          </a:p>
        </p:txBody>
      </p:sp>
      <p:sp>
        <p:nvSpPr>
          <p:cNvPr id="8200" name="AutoShape 8"/>
          <p:cNvSpPr>
            <a:spLocks noChangeArrowheads="1"/>
          </p:cNvSpPr>
          <p:nvPr/>
        </p:nvSpPr>
        <p:spPr bwMode="auto">
          <a:xfrm>
            <a:off x="3505200" y="3048000"/>
            <a:ext cx="1447800" cy="1447800"/>
          </a:xfrm>
          <a:custGeom>
            <a:avLst/>
            <a:gdLst>
              <a:gd name="T0" fmla="*/ 723900 w 21600"/>
              <a:gd name="T1" fmla="*/ 0 h 21600"/>
              <a:gd name="T2" fmla="*/ 212009 w 21600"/>
              <a:gd name="T3" fmla="*/ 212009 h 21600"/>
              <a:gd name="T4" fmla="*/ 0 w 21600"/>
              <a:gd name="T5" fmla="*/ 723900 h 21600"/>
              <a:gd name="T6" fmla="*/ 212009 w 21600"/>
              <a:gd name="T7" fmla="*/ 1235791 h 21600"/>
              <a:gd name="T8" fmla="*/ 723900 w 21600"/>
              <a:gd name="T9" fmla="*/ 1447800 h 21600"/>
              <a:gd name="T10" fmla="*/ 1235791 w 21600"/>
              <a:gd name="T11" fmla="*/ 1235791 h 21600"/>
              <a:gd name="T12" fmla="*/ 1447800 w 21600"/>
              <a:gd name="T13" fmla="*/ 723900 h 21600"/>
              <a:gd name="T14" fmla="*/ 1235791 w 21600"/>
              <a:gd name="T15" fmla="*/ 21200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chemeClr val="accent1"/>
          </a:solidFill>
          <a:ln w="9525">
            <a:noFill/>
            <a:miter lim="800000"/>
            <a:headEnd/>
            <a:tailEnd/>
          </a:ln>
        </p:spPr>
        <p:txBody>
          <a:bodyPr wrap="none" anchor="ctr"/>
          <a:lstStyle/>
          <a:p>
            <a:endParaRPr lang="en-US"/>
          </a:p>
        </p:txBody>
      </p:sp>
      <p:sp>
        <p:nvSpPr>
          <p:cNvPr id="8201" name="Text Box 9"/>
          <p:cNvSpPr txBox="1">
            <a:spLocks noChangeArrowheads="1"/>
          </p:cNvSpPr>
          <p:nvPr/>
        </p:nvSpPr>
        <p:spPr bwMode="auto">
          <a:xfrm>
            <a:off x="762000" y="5105400"/>
            <a:ext cx="758825" cy="457200"/>
          </a:xfrm>
          <a:prstGeom prst="rect">
            <a:avLst/>
          </a:prstGeom>
          <a:noFill/>
          <a:ln w="9525">
            <a:noFill/>
            <a:miter lim="800000"/>
            <a:headEnd/>
            <a:tailEnd/>
          </a:ln>
        </p:spPr>
        <p:txBody>
          <a:bodyPr wrap="none">
            <a:spAutoFit/>
          </a:bodyPr>
          <a:lstStyle/>
          <a:p>
            <a:r>
              <a:rPr lang="en-US"/>
              <a:t>Data</a:t>
            </a:r>
          </a:p>
        </p:txBody>
      </p:sp>
      <p:sp>
        <p:nvSpPr>
          <p:cNvPr id="8202" name="Text Box 10"/>
          <p:cNvSpPr txBox="1">
            <a:spLocks noChangeArrowheads="1"/>
          </p:cNvSpPr>
          <p:nvPr/>
        </p:nvSpPr>
        <p:spPr bwMode="auto">
          <a:xfrm>
            <a:off x="3192463" y="4841875"/>
            <a:ext cx="2011362" cy="822325"/>
          </a:xfrm>
          <a:prstGeom prst="rect">
            <a:avLst/>
          </a:prstGeom>
          <a:noFill/>
          <a:ln w="9525">
            <a:noFill/>
            <a:miter lim="800000"/>
            <a:headEnd/>
            <a:tailEnd/>
          </a:ln>
        </p:spPr>
        <p:txBody>
          <a:bodyPr wrap="none">
            <a:spAutoFit/>
          </a:bodyPr>
          <a:lstStyle/>
          <a:p>
            <a:pPr algn="ctr"/>
            <a:r>
              <a:rPr lang="en-US"/>
              <a:t>Interestingness</a:t>
            </a:r>
          </a:p>
          <a:p>
            <a:pPr algn="ctr"/>
            <a:r>
              <a:rPr lang="en-US"/>
              <a:t>criteria</a:t>
            </a:r>
          </a:p>
        </p:txBody>
      </p:sp>
      <p:sp>
        <p:nvSpPr>
          <p:cNvPr id="8203" name="Text Box 11"/>
          <p:cNvSpPr txBox="1">
            <a:spLocks noChangeArrowheads="1"/>
          </p:cNvSpPr>
          <p:nvPr/>
        </p:nvSpPr>
        <p:spPr bwMode="auto">
          <a:xfrm>
            <a:off x="6667500" y="4918075"/>
            <a:ext cx="1147763" cy="822325"/>
          </a:xfrm>
          <a:prstGeom prst="rect">
            <a:avLst/>
          </a:prstGeom>
          <a:noFill/>
          <a:ln w="9525">
            <a:noFill/>
            <a:miter lim="800000"/>
            <a:headEnd/>
            <a:tailEnd/>
          </a:ln>
        </p:spPr>
        <p:txBody>
          <a:bodyPr wrap="none">
            <a:spAutoFit/>
          </a:bodyPr>
          <a:lstStyle/>
          <a:p>
            <a:pPr algn="ctr"/>
            <a:r>
              <a:rPr lang="en-US"/>
              <a:t>Hidden</a:t>
            </a:r>
          </a:p>
          <a:p>
            <a:pPr algn="ctr"/>
            <a:r>
              <a:rPr lang="en-US"/>
              <a:t>patterns</a:t>
            </a:r>
          </a:p>
        </p:txBody>
      </p:sp>
      <p:sp>
        <p:nvSpPr>
          <p:cNvPr id="8204" name="Text Box 14"/>
          <p:cNvSpPr txBox="1">
            <a:spLocks noChangeArrowheads="1"/>
          </p:cNvSpPr>
          <p:nvPr/>
        </p:nvSpPr>
        <p:spPr bwMode="auto">
          <a:xfrm>
            <a:off x="1050925" y="1717675"/>
            <a:ext cx="1722438" cy="457200"/>
          </a:xfrm>
          <a:prstGeom prst="rect">
            <a:avLst/>
          </a:prstGeom>
          <a:noFill/>
          <a:ln w="9525">
            <a:noFill/>
            <a:miter lim="800000"/>
            <a:headEnd/>
            <a:tailEnd/>
          </a:ln>
        </p:spPr>
        <p:txBody>
          <a:bodyPr wrap="none">
            <a:spAutoFit/>
          </a:bodyPr>
          <a:lstStyle/>
          <a:p>
            <a:r>
              <a:rPr lang="en-US"/>
              <a:t>Type of data</a:t>
            </a:r>
          </a:p>
        </p:txBody>
      </p:sp>
      <p:sp>
        <p:nvSpPr>
          <p:cNvPr id="8205" name="Line 15"/>
          <p:cNvSpPr>
            <a:spLocks noChangeShapeType="1"/>
          </p:cNvSpPr>
          <p:nvPr/>
        </p:nvSpPr>
        <p:spPr bwMode="auto">
          <a:xfrm flipH="1">
            <a:off x="1447800" y="2209800"/>
            <a:ext cx="381000" cy="228600"/>
          </a:xfrm>
          <a:prstGeom prst="line">
            <a:avLst/>
          </a:prstGeom>
          <a:noFill/>
          <a:ln w="9525">
            <a:solidFill>
              <a:schemeClr val="tx1"/>
            </a:solidFill>
            <a:round/>
            <a:headEnd/>
            <a:tailEnd type="triangle" w="med" len="med"/>
          </a:ln>
        </p:spPr>
        <p:txBody>
          <a:bodyPr/>
          <a:lstStyle/>
          <a:p>
            <a:endParaRPr lang="en-US"/>
          </a:p>
        </p:txBody>
      </p:sp>
      <p:sp>
        <p:nvSpPr>
          <p:cNvPr id="8206" name="Text Box 16"/>
          <p:cNvSpPr txBox="1">
            <a:spLocks noChangeArrowheads="1"/>
          </p:cNvSpPr>
          <p:nvPr/>
        </p:nvSpPr>
        <p:spPr bwMode="auto">
          <a:xfrm>
            <a:off x="3352800" y="1752600"/>
            <a:ext cx="2947988" cy="822325"/>
          </a:xfrm>
          <a:prstGeom prst="rect">
            <a:avLst/>
          </a:prstGeom>
          <a:noFill/>
          <a:ln w="9525">
            <a:noFill/>
            <a:miter lim="800000"/>
            <a:headEnd/>
            <a:tailEnd/>
          </a:ln>
        </p:spPr>
        <p:txBody>
          <a:bodyPr wrap="none">
            <a:spAutoFit/>
          </a:bodyPr>
          <a:lstStyle/>
          <a:p>
            <a:r>
              <a:rPr lang="en-US" dirty="0"/>
              <a:t>Type of </a:t>
            </a:r>
          </a:p>
          <a:p>
            <a:r>
              <a:rPr lang="en-US" dirty="0"/>
              <a:t>Interestingness criteria</a:t>
            </a:r>
          </a:p>
        </p:txBody>
      </p:sp>
      <p:sp>
        <p:nvSpPr>
          <p:cNvPr id="8207" name="Line 17"/>
          <p:cNvSpPr>
            <a:spLocks noChangeShapeType="1"/>
          </p:cNvSpPr>
          <p:nvPr/>
        </p:nvSpPr>
        <p:spPr bwMode="auto">
          <a:xfrm flipH="1">
            <a:off x="5029200" y="2590800"/>
            <a:ext cx="304800" cy="457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Type of Data</a:t>
            </a:r>
          </a:p>
        </p:txBody>
      </p:sp>
      <p:sp>
        <p:nvSpPr>
          <p:cNvPr id="9219" name="Rectangle 3"/>
          <p:cNvSpPr>
            <a:spLocks noGrp="1" noChangeArrowheads="1"/>
          </p:cNvSpPr>
          <p:nvPr>
            <p:ph type="body" idx="1"/>
          </p:nvPr>
        </p:nvSpPr>
        <p:spPr/>
        <p:txBody>
          <a:bodyPr/>
          <a:lstStyle/>
          <a:p>
            <a:pPr eaLnBrk="1" hangingPunct="1">
              <a:lnSpc>
                <a:spcPct val="90000"/>
              </a:lnSpc>
            </a:pPr>
            <a:r>
              <a:rPr lang="en-US" sz="2400" dirty="0" smtClean="0"/>
              <a:t>Tabular                   	 </a:t>
            </a:r>
            <a:r>
              <a:rPr lang="en-US" sz="2400" dirty="0" smtClean="0">
                <a:solidFill>
                  <a:schemeClr val="accent2"/>
                </a:solidFill>
              </a:rPr>
              <a:t>(Ex: Transaction data)</a:t>
            </a:r>
          </a:p>
          <a:p>
            <a:pPr lvl="1" eaLnBrk="1" hangingPunct="1">
              <a:lnSpc>
                <a:spcPct val="90000"/>
              </a:lnSpc>
            </a:pPr>
            <a:r>
              <a:rPr lang="en-US" sz="2000" dirty="0" smtClean="0"/>
              <a:t>Relational</a:t>
            </a:r>
          </a:p>
          <a:p>
            <a:pPr lvl="1" eaLnBrk="1" hangingPunct="1">
              <a:lnSpc>
                <a:spcPct val="90000"/>
              </a:lnSpc>
            </a:pPr>
            <a:r>
              <a:rPr lang="en-US" sz="2000" dirty="0" smtClean="0"/>
              <a:t>Multi-dimensional</a:t>
            </a:r>
          </a:p>
          <a:p>
            <a:pPr eaLnBrk="1" hangingPunct="1">
              <a:lnSpc>
                <a:spcPct val="90000"/>
              </a:lnSpc>
            </a:pPr>
            <a:r>
              <a:rPr lang="en-US" sz="2400" dirty="0" smtClean="0"/>
              <a:t>Spatial                    	 </a:t>
            </a:r>
            <a:r>
              <a:rPr lang="en-US" sz="2400" dirty="0" smtClean="0">
                <a:solidFill>
                  <a:schemeClr val="accent2"/>
                </a:solidFill>
              </a:rPr>
              <a:t>(Ex: Remote sensing data)</a:t>
            </a:r>
          </a:p>
          <a:p>
            <a:pPr eaLnBrk="1" hangingPunct="1">
              <a:lnSpc>
                <a:spcPct val="90000"/>
              </a:lnSpc>
            </a:pPr>
            <a:r>
              <a:rPr lang="en-US" sz="2400" dirty="0" smtClean="0"/>
              <a:t>Temporal                   </a:t>
            </a:r>
            <a:r>
              <a:rPr lang="en-US" sz="2400" dirty="0" smtClean="0">
                <a:solidFill>
                  <a:schemeClr val="accent2"/>
                </a:solidFill>
              </a:rPr>
              <a:t>(Ex: Log information) </a:t>
            </a:r>
          </a:p>
          <a:p>
            <a:pPr lvl="1" eaLnBrk="1" hangingPunct="1">
              <a:lnSpc>
                <a:spcPct val="90000"/>
              </a:lnSpc>
            </a:pPr>
            <a:r>
              <a:rPr lang="en-US" sz="2000" dirty="0" smtClean="0"/>
              <a:t>Streaming                  </a:t>
            </a:r>
            <a:r>
              <a:rPr lang="en-US" sz="2000" dirty="0" smtClean="0">
                <a:solidFill>
                  <a:schemeClr val="accent2"/>
                </a:solidFill>
              </a:rPr>
              <a:t>(Ex: multimedia, network traffic)</a:t>
            </a:r>
          </a:p>
          <a:p>
            <a:pPr lvl="1" eaLnBrk="1" hangingPunct="1">
              <a:lnSpc>
                <a:spcPct val="90000"/>
              </a:lnSpc>
            </a:pPr>
            <a:r>
              <a:rPr lang="en-US" sz="2000" dirty="0" err="1" smtClean="0"/>
              <a:t>Spatio</a:t>
            </a:r>
            <a:r>
              <a:rPr lang="en-US" sz="2000" dirty="0" smtClean="0"/>
              <a:t>-temporal       </a:t>
            </a:r>
            <a:r>
              <a:rPr lang="en-US" sz="2000" dirty="0" smtClean="0">
                <a:solidFill>
                  <a:schemeClr val="accent2"/>
                </a:solidFill>
              </a:rPr>
              <a:t>(Ex: GIS)</a:t>
            </a:r>
          </a:p>
          <a:p>
            <a:pPr eaLnBrk="1" hangingPunct="1">
              <a:lnSpc>
                <a:spcPct val="90000"/>
              </a:lnSpc>
            </a:pPr>
            <a:r>
              <a:rPr lang="en-US" sz="2400" dirty="0" smtClean="0"/>
              <a:t>Tree                            </a:t>
            </a:r>
            <a:r>
              <a:rPr lang="en-US" sz="2400" dirty="0" smtClean="0">
                <a:solidFill>
                  <a:schemeClr val="accent2"/>
                </a:solidFill>
              </a:rPr>
              <a:t>(Ex: XML data)</a:t>
            </a:r>
          </a:p>
          <a:p>
            <a:pPr eaLnBrk="1" hangingPunct="1">
              <a:lnSpc>
                <a:spcPct val="90000"/>
              </a:lnSpc>
            </a:pPr>
            <a:r>
              <a:rPr lang="en-US" sz="2400" dirty="0" smtClean="0"/>
              <a:t>Graphs                       </a:t>
            </a:r>
            <a:r>
              <a:rPr lang="en-US" sz="2400" dirty="0" smtClean="0">
                <a:solidFill>
                  <a:schemeClr val="accent2"/>
                </a:solidFill>
              </a:rPr>
              <a:t>(Ex: WWW, </a:t>
            </a:r>
            <a:r>
              <a:rPr lang="en-US" sz="2400" dirty="0" err="1" smtClean="0">
                <a:solidFill>
                  <a:schemeClr val="accent2"/>
                </a:solidFill>
              </a:rPr>
              <a:t>BioMolecular</a:t>
            </a:r>
            <a:r>
              <a:rPr lang="en-US" sz="2400" dirty="0" smtClean="0">
                <a:solidFill>
                  <a:schemeClr val="accent2"/>
                </a:solidFill>
              </a:rPr>
              <a:t> data)</a:t>
            </a:r>
          </a:p>
          <a:p>
            <a:pPr eaLnBrk="1" hangingPunct="1">
              <a:lnSpc>
                <a:spcPct val="90000"/>
              </a:lnSpc>
            </a:pPr>
            <a:r>
              <a:rPr lang="en-US" sz="2400" dirty="0" smtClean="0"/>
              <a:t>Sequence                  </a:t>
            </a:r>
            <a:r>
              <a:rPr lang="en-US" sz="2400" dirty="0" smtClean="0">
                <a:solidFill>
                  <a:schemeClr val="accent2"/>
                </a:solidFill>
              </a:rPr>
              <a:t>(Ex: DNA, activity logs) </a:t>
            </a:r>
          </a:p>
          <a:p>
            <a:pPr eaLnBrk="1" hangingPunct="1">
              <a:lnSpc>
                <a:spcPct val="90000"/>
              </a:lnSpc>
            </a:pPr>
            <a:r>
              <a:rPr lang="en-US" sz="2400" dirty="0" smtClean="0"/>
              <a:t>Text, Multimedia …</a:t>
            </a:r>
          </a:p>
          <a:p>
            <a:pPr eaLnBrk="1" hangingPunct="1">
              <a:lnSpc>
                <a:spcPct val="90000"/>
              </a:lnSpc>
            </a:pPr>
            <a:endParaRPr 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Type of Interestingness</a:t>
            </a:r>
          </a:p>
        </p:txBody>
      </p:sp>
      <p:sp>
        <p:nvSpPr>
          <p:cNvPr id="10243" name="Rectangle 3"/>
          <p:cNvSpPr>
            <a:spLocks noGrp="1" noChangeArrowheads="1"/>
          </p:cNvSpPr>
          <p:nvPr>
            <p:ph type="body" idx="1"/>
          </p:nvPr>
        </p:nvSpPr>
        <p:spPr/>
        <p:txBody>
          <a:bodyPr/>
          <a:lstStyle/>
          <a:p>
            <a:pPr eaLnBrk="1" hangingPunct="1">
              <a:lnSpc>
                <a:spcPct val="90000"/>
              </a:lnSpc>
            </a:pPr>
            <a:r>
              <a:rPr lang="en-US" sz="2800" dirty="0" smtClean="0"/>
              <a:t>Frequency</a:t>
            </a:r>
          </a:p>
          <a:p>
            <a:pPr eaLnBrk="1" hangingPunct="1">
              <a:lnSpc>
                <a:spcPct val="90000"/>
              </a:lnSpc>
            </a:pPr>
            <a:r>
              <a:rPr lang="en-US" sz="2800" dirty="0" smtClean="0"/>
              <a:t>Rarity</a:t>
            </a:r>
            <a:endParaRPr lang="en-US" sz="2800" dirty="0" smtClean="0">
              <a:solidFill>
                <a:schemeClr val="accent2"/>
              </a:solidFill>
            </a:endParaRPr>
          </a:p>
          <a:p>
            <a:pPr eaLnBrk="1" hangingPunct="1">
              <a:lnSpc>
                <a:spcPct val="90000"/>
              </a:lnSpc>
            </a:pPr>
            <a:r>
              <a:rPr lang="en-US" sz="2800" dirty="0" smtClean="0"/>
              <a:t>Correlation </a:t>
            </a:r>
            <a:r>
              <a:rPr lang="en-US" sz="2800" dirty="0" smtClean="0">
                <a:solidFill>
                  <a:schemeClr val="accent2"/>
                </a:solidFill>
              </a:rPr>
              <a:t> </a:t>
            </a:r>
          </a:p>
          <a:p>
            <a:pPr eaLnBrk="1" hangingPunct="1">
              <a:lnSpc>
                <a:spcPct val="90000"/>
              </a:lnSpc>
            </a:pPr>
            <a:r>
              <a:rPr lang="en-US" sz="2800" dirty="0" smtClean="0"/>
              <a:t>Length of occurrence </a:t>
            </a:r>
            <a:r>
              <a:rPr lang="en-US" sz="2000" dirty="0" smtClean="0"/>
              <a:t>(for sequence and temporal data)</a:t>
            </a:r>
            <a:endParaRPr lang="en-US" sz="2000" dirty="0" smtClean="0">
              <a:solidFill>
                <a:schemeClr val="accent2"/>
              </a:solidFill>
            </a:endParaRPr>
          </a:p>
          <a:p>
            <a:pPr eaLnBrk="1" hangingPunct="1">
              <a:lnSpc>
                <a:spcPct val="90000"/>
              </a:lnSpc>
            </a:pPr>
            <a:r>
              <a:rPr lang="en-US" sz="2800" dirty="0" smtClean="0"/>
              <a:t>Consistency </a:t>
            </a:r>
            <a:endParaRPr lang="en-US" sz="2800" dirty="0" smtClean="0">
              <a:solidFill>
                <a:schemeClr val="accent2"/>
              </a:solidFill>
            </a:endParaRPr>
          </a:p>
          <a:p>
            <a:pPr eaLnBrk="1" hangingPunct="1">
              <a:lnSpc>
                <a:spcPct val="90000"/>
              </a:lnSpc>
            </a:pPr>
            <a:r>
              <a:rPr lang="en-US" sz="2800" dirty="0" smtClean="0"/>
              <a:t>Repeating / periodicity </a:t>
            </a:r>
          </a:p>
          <a:p>
            <a:pPr eaLnBrk="1" hangingPunct="1">
              <a:lnSpc>
                <a:spcPct val="90000"/>
              </a:lnSpc>
            </a:pPr>
            <a:r>
              <a:rPr lang="en-US" sz="2800" dirty="0" smtClean="0"/>
              <a:t>“Abnormal” behavior </a:t>
            </a:r>
            <a:endParaRPr lang="en-US" sz="2800" dirty="0" smtClean="0">
              <a:solidFill>
                <a:schemeClr val="accent2"/>
              </a:solidFill>
            </a:endParaRPr>
          </a:p>
          <a:p>
            <a:pPr eaLnBrk="1" hangingPunct="1">
              <a:lnSpc>
                <a:spcPct val="90000"/>
              </a:lnSpc>
            </a:pPr>
            <a:r>
              <a:rPr lang="en-US" sz="2800" dirty="0" smtClean="0"/>
              <a:t>Other patterns of interestingness… </a:t>
            </a:r>
          </a:p>
          <a:p>
            <a:pPr eaLnBrk="1" hangingPunct="1">
              <a:lnSpc>
                <a:spcPct val="90000"/>
              </a:lnSpc>
            </a:pPr>
            <a:endParaRPr 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a:t>
            </a:r>
            <a:endParaRPr lang="en-IN" dirty="0"/>
          </a:p>
        </p:txBody>
      </p:sp>
      <p:sp>
        <p:nvSpPr>
          <p:cNvPr id="3" name="Content Placeholder 2"/>
          <p:cNvSpPr>
            <a:spLocks noGrp="1"/>
          </p:cNvSpPr>
          <p:nvPr>
            <p:ph idx="1"/>
          </p:nvPr>
        </p:nvSpPr>
        <p:spPr/>
        <p:txBody>
          <a:bodyPr/>
          <a:lstStyle/>
          <a:p>
            <a:pPr marL="0" indent="0">
              <a:buNone/>
            </a:pPr>
            <a:endParaRPr lang="en-US" dirty="0"/>
          </a:p>
          <a:p>
            <a:pPr marL="457200" indent="-457200">
              <a:buAutoNum type="arabicPeriod"/>
            </a:pPr>
            <a:r>
              <a:rPr lang="en-IN" dirty="0"/>
              <a:t>Han, </a:t>
            </a:r>
            <a:r>
              <a:rPr lang="en-IN" dirty="0" err="1"/>
              <a:t>Jiawei</a:t>
            </a:r>
            <a:r>
              <a:rPr lang="en-IN" dirty="0"/>
              <a:t>, </a:t>
            </a:r>
            <a:r>
              <a:rPr lang="en-IN" dirty="0" err="1"/>
              <a:t>Jian</a:t>
            </a:r>
            <a:r>
              <a:rPr lang="en-IN" dirty="0"/>
              <a:t> Pei, and </a:t>
            </a:r>
            <a:r>
              <a:rPr lang="en-IN" dirty="0" err="1"/>
              <a:t>Micheline</a:t>
            </a:r>
            <a:r>
              <a:rPr lang="en-IN" dirty="0"/>
              <a:t> </a:t>
            </a:r>
            <a:r>
              <a:rPr lang="en-IN" dirty="0" err="1"/>
              <a:t>Kamber</a:t>
            </a:r>
            <a:r>
              <a:rPr lang="en-IN" dirty="0"/>
              <a:t>. </a:t>
            </a:r>
            <a:r>
              <a:rPr lang="en-IN" i="1" dirty="0"/>
              <a:t>Data mining: concepts and techniques</a:t>
            </a:r>
            <a:r>
              <a:rPr lang="en-IN" dirty="0"/>
              <a:t>. Elsevier, 2011</a:t>
            </a:r>
            <a:endParaRPr lang="en-US" dirty="0"/>
          </a:p>
          <a:p>
            <a:pPr marL="514350" indent="-514350">
              <a:buAutoNum type="arabicPeriod"/>
            </a:pPr>
            <a:r>
              <a:rPr lang="en-IN" dirty="0"/>
              <a:t>Tan, Pang-</a:t>
            </a:r>
            <a:r>
              <a:rPr lang="en-IN" dirty="0" err="1"/>
              <a:t>Ning</a:t>
            </a:r>
            <a:r>
              <a:rPr lang="en-IN" dirty="0"/>
              <a:t>, Michael Steinbach, and </a:t>
            </a:r>
            <a:r>
              <a:rPr lang="en-IN" dirty="0" err="1"/>
              <a:t>Vipin</a:t>
            </a:r>
            <a:r>
              <a:rPr lang="en-IN" dirty="0"/>
              <a:t> Kumar. </a:t>
            </a:r>
            <a:r>
              <a:rPr lang="en-IN" dirty="0" smtClean="0"/>
              <a:t>". </a:t>
            </a:r>
            <a:r>
              <a:rPr lang="en-IN" dirty="0"/>
              <a:t>Introduction to data mining." (2006).</a:t>
            </a:r>
          </a:p>
        </p:txBody>
      </p:sp>
    </p:spTree>
    <p:extLst>
      <p:ext uri="{BB962C8B-B14F-4D97-AF65-F5344CB8AC3E}">
        <p14:creationId xmlns:p14="http://schemas.microsoft.com/office/powerpoint/2010/main" val="2500920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914400" y="228600"/>
            <a:ext cx="6629400" cy="830263"/>
          </a:xfrm>
          <a:ln/>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Why Use Data Mining Today?</a:t>
            </a:r>
            <a:endParaRPr lang="en-GB" dirty="0"/>
          </a:p>
        </p:txBody>
      </p:sp>
      <p:sp>
        <p:nvSpPr>
          <p:cNvPr id="6146" name="Rectangle 2"/>
          <p:cNvSpPr>
            <a:spLocks noGrp="1" noChangeArrowheads="1"/>
          </p:cNvSpPr>
          <p:nvPr>
            <p:ph type="body" idx="4294967295"/>
          </p:nvPr>
        </p:nvSpPr>
        <p:spPr>
          <a:xfrm>
            <a:off x="290513" y="936625"/>
            <a:ext cx="5424487" cy="4930775"/>
          </a:xfrm>
          <a:ln/>
        </p:spPr>
        <p:txBody>
          <a:bodyPr lIns="0" rIns="0">
            <a:normAutofit/>
          </a:bodyPr>
          <a:lstStyle/>
          <a:p>
            <a:pPr marL="228600" indent="-228600">
              <a:lnSpc>
                <a:spcPct val="105000"/>
              </a:lnSpc>
              <a:spcBef>
                <a:spcPts val="875"/>
              </a:spcBef>
              <a:buFont typeface="Wingdings" pitchFamily="2" charset="2"/>
              <a:buChar char=""/>
              <a:tabLst>
                <a:tab pos="798513" algn="l"/>
                <a:tab pos="1712913" algn="l"/>
                <a:tab pos="2627313" algn="l"/>
                <a:tab pos="3541713" algn="l"/>
                <a:tab pos="4456113" algn="l"/>
                <a:tab pos="5370513" algn="l"/>
                <a:tab pos="6284913" algn="l"/>
                <a:tab pos="7199313" algn="l"/>
                <a:tab pos="8113713" algn="l"/>
                <a:tab pos="9028113" algn="l"/>
                <a:tab pos="9942513" algn="l"/>
              </a:tabLst>
            </a:pPr>
            <a:endParaRPr lang="en-GB" sz="2800" dirty="0" smtClean="0"/>
          </a:p>
          <a:p>
            <a:pPr marL="228600" indent="-228600">
              <a:lnSpc>
                <a:spcPct val="105000"/>
              </a:lnSpc>
              <a:spcBef>
                <a:spcPts val="875"/>
              </a:spcBef>
              <a:buFont typeface="Wingdings" pitchFamily="2" charset="2"/>
              <a:buChar char=""/>
              <a:tabLst>
                <a:tab pos="798513" algn="l"/>
                <a:tab pos="1712913" algn="l"/>
                <a:tab pos="2627313" algn="l"/>
                <a:tab pos="3541713" algn="l"/>
                <a:tab pos="4456113" algn="l"/>
                <a:tab pos="5370513" algn="l"/>
                <a:tab pos="6284913" algn="l"/>
                <a:tab pos="7199313" algn="l"/>
                <a:tab pos="8113713" algn="l"/>
                <a:tab pos="9028113" algn="l"/>
                <a:tab pos="9942513" algn="l"/>
              </a:tabLst>
            </a:pPr>
            <a:r>
              <a:rPr lang="en-GB" sz="2800" dirty="0" smtClean="0"/>
              <a:t>We </a:t>
            </a:r>
            <a:r>
              <a:rPr lang="en-GB" sz="2800" dirty="0"/>
              <a:t>are drowning in the deluge of data that are being collected </a:t>
            </a:r>
            <a:r>
              <a:rPr lang="en-GB" sz="2800" dirty="0" smtClean="0"/>
              <a:t>world-wide</a:t>
            </a:r>
            <a:r>
              <a:rPr lang="en-GB" sz="2800" dirty="0"/>
              <a:t>, while starving for </a:t>
            </a:r>
            <a:r>
              <a:rPr lang="en-GB" sz="2800" dirty="0" smtClean="0"/>
              <a:t>knowledge </a:t>
            </a:r>
            <a:r>
              <a:rPr lang="en-GB" sz="2800" dirty="0"/>
              <a:t>at the same time*</a:t>
            </a:r>
          </a:p>
          <a:p>
            <a:pPr>
              <a:buFontTx/>
              <a:buNone/>
            </a:pPr>
            <a:endParaRPr lang="en-US" sz="2800" dirty="0" smtClean="0"/>
          </a:p>
          <a:p>
            <a:pPr>
              <a:buFontTx/>
              <a:buNone/>
            </a:pPr>
            <a:r>
              <a:rPr lang="en-US" sz="2800" dirty="0" smtClean="0"/>
              <a:t>Human analysis skills are inadequate:</a:t>
            </a:r>
          </a:p>
          <a:p>
            <a:pPr lvl="1"/>
            <a:r>
              <a:rPr lang="en-US" sz="2400" dirty="0" smtClean="0"/>
              <a:t>Volume and dimensionality of the data</a:t>
            </a:r>
          </a:p>
          <a:p>
            <a:pPr lvl="1"/>
            <a:r>
              <a:rPr lang="en-US" sz="2400" dirty="0" smtClean="0"/>
              <a:t>High data growth rate</a:t>
            </a:r>
          </a:p>
          <a:p>
            <a:pPr>
              <a:buFontTx/>
              <a:buNone/>
            </a:pPr>
            <a:endParaRPr lang="en-US" sz="2800" dirty="0" smtClean="0"/>
          </a:p>
        </p:txBody>
      </p:sp>
      <p:sp>
        <p:nvSpPr>
          <p:cNvPr id="6147" name="Rectangle 3"/>
          <p:cNvSpPr>
            <a:spLocks noChangeArrowheads="1"/>
          </p:cNvSpPr>
          <p:nvPr/>
        </p:nvSpPr>
        <p:spPr bwMode="auto">
          <a:xfrm>
            <a:off x="2195513" y="1528763"/>
            <a:ext cx="9144000" cy="1587"/>
          </a:xfrm>
          <a:prstGeom prst="rect">
            <a:avLst/>
          </a:prstGeom>
          <a:noFill/>
          <a:ln w="9525">
            <a:noFill/>
            <a:round/>
            <a:headEnd/>
            <a:tailEnd/>
          </a:ln>
          <a:effectLst/>
        </p:spPr>
        <p:txBody>
          <a:bodyPr wrap="none" anchor="ctr"/>
          <a:lstStyle/>
          <a:p>
            <a:endParaRPr lang="en-US"/>
          </a:p>
        </p:txBody>
      </p:sp>
      <p:grpSp>
        <p:nvGrpSpPr>
          <p:cNvPr id="2" name="Group 4"/>
          <p:cNvGrpSpPr>
            <a:grpSpLocks/>
          </p:cNvGrpSpPr>
          <p:nvPr/>
        </p:nvGrpSpPr>
        <p:grpSpPr bwMode="auto">
          <a:xfrm>
            <a:off x="5857875" y="1077913"/>
            <a:ext cx="3284538" cy="3403600"/>
            <a:chOff x="3690" y="679"/>
            <a:chExt cx="2069" cy="2144"/>
          </a:xfrm>
        </p:grpSpPr>
        <p:pic>
          <p:nvPicPr>
            <p:cNvPr id="6149" name="Picture 5"/>
            <p:cNvPicPr>
              <a:picLocks noChangeAspect="1" noChangeArrowheads="1"/>
            </p:cNvPicPr>
            <p:nvPr/>
          </p:nvPicPr>
          <p:blipFill>
            <a:blip r:embed="rId3"/>
            <a:srcRect/>
            <a:stretch>
              <a:fillRect/>
            </a:stretch>
          </p:blipFill>
          <p:spPr bwMode="auto">
            <a:xfrm>
              <a:off x="3692" y="679"/>
              <a:ext cx="2063" cy="1866"/>
            </a:xfrm>
            <a:prstGeom prst="rect">
              <a:avLst/>
            </a:prstGeom>
            <a:noFill/>
            <a:ln w="9525">
              <a:noFill/>
              <a:round/>
              <a:headEnd/>
              <a:tailEnd/>
            </a:ln>
            <a:effectLst/>
          </p:spPr>
        </p:pic>
        <p:sp>
          <p:nvSpPr>
            <p:cNvPr id="6150" name="Text Box 6"/>
            <p:cNvSpPr txBox="1">
              <a:spLocks noChangeArrowheads="1"/>
            </p:cNvSpPr>
            <p:nvPr/>
          </p:nvSpPr>
          <p:spPr bwMode="auto">
            <a:xfrm>
              <a:off x="3690" y="2506"/>
              <a:ext cx="2070" cy="318"/>
            </a:xfrm>
            <a:prstGeom prst="rect">
              <a:avLst/>
            </a:prstGeom>
            <a:solidFill>
              <a:srgbClr val="BBE0E3"/>
            </a:solidFill>
            <a:ln w="9525">
              <a:noFill/>
              <a:round/>
              <a:headEnd/>
              <a:tailEnd/>
            </a:ln>
            <a:effectLst/>
          </p:spPr>
          <p:txBody>
            <a:bodyPr lIns="0" tIns="0" rIns="0" bIns="0"/>
            <a:lstStyle/>
            <a:p>
              <a:pPr algn="ctr">
                <a:lnSpc>
                  <a:spcPct val="100000"/>
                </a:lnSpc>
                <a:buClr>
                  <a:srgbClr val="CC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CC0000"/>
                  </a:solidFill>
                </a:rPr>
                <a:t>“Mining needle in a haystack.  </a:t>
              </a:r>
              <a:br>
                <a:rPr lang="en-GB" sz="1600" b="1">
                  <a:solidFill>
                    <a:srgbClr val="CC0000"/>
                  </a:solidFill>
                </a:rPr>
              </a:br>
              <a:r>
                <a:rPr lang="en-GB" sz="1600" b="1">
                  <a:solidFill>
                    <a:srgbClr val="CC0000"/>
                  </a:solidFill>
                </a:rPr>
                <a:t>So much hay and so little time”</a:t>
              </a:r>
            </a:p>
          </p:txBody>
        </p:sp>
      </p:grpSp>
      <p:sp>
        <p:nvSpPr>
          <p:cNvPr id="6151" name="Text Box 7"/>
          <p:cNvSpPr txBox="1">
            <a:spLocks noChangeArrowheads="1"/>
          </p:cNvSpPr>
          <p:nvPr/>
        </p:nvSpPr>
        <p:spPr bwMode="auto">
          <a:xfrm>
            <a:off x="0" y="6096000"/>
            <a:ext cx="8805863" cy="304800"/>
          </a:xfrm>
          <a:prstGeom prst="rect">
            <a:avLst/>
          </a:prstGeom>
          <a:noFill/>
          <a:ln w="9525">
            <a:noFill/>
            <a:round/>
            <a:headEnd/>
            <a:tailEnd/>
          </a:ln>
          <a:effectLst/>
        </p:spPr>
        <p:txBody>
          <a:bodyPr lIns="90000" tIns="46800" rIns="90000" bIns="46800">
            <a:spAutoFit/>
          </a:bodyPr>
          <a:lstStyle/>
          <a:p>
            <a:pPr marL="341313" indent="-341313">
              <a:lnSpc>
                <a:spcPct val="100000"/>
              </a:lnSpc>
              <a:spcBef>
                <a:spcPts val="875"/>
              </a:spcBef>
              <a:buClr>
                <a:srgbClr val="333399"/>
              </a:buClr>
              <a:buSzPct val="75000"/>
              <a:buFont typeface="Monotype Sort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1400">
                <a:solidFill>
                  <a:schemeClr val="tx1"/>
                </a:solidFill>
                <a:latin typeface="Matisse ITC" pitchFamily="80" charset="0"/>
                <a:cs typeface="Times New Roman" pitchFamily="18" charset="0"/>
              </a:rPr>
              <a:t>* - J. Naisbitt, Megatrends: Ten New Directions Transforming Our Lives. New York: Warner Books</a:t>
            </a:r>
            <a:r>
              <a:rPr lang="en-GB" sz="1400">
                <a:solidFill>
                  <a:schemeClr val="tx1"/>
                </a:solidFill>
                <a:latin typeface="Matisse ITC" pitchFamily="80" charset="0"/>
              </a:rPr>
              <a:t>, </a:t>
            </a:r>
            <a:r>
              <a:rPr lang="en-GB" sz="1400">
                <a:solidFill>
                  <a:schemeClr val="tx1"/>
                </a:solidFill>
                <a:latin typeface="Matisse ITC" pitchFamily="80" charset="0"/>
                <a:cs typeface="Times New Roman" pitchFamily="18" charset="0"/>
              </a:rPr>
              <a:t>1982.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Use Data Mining Today?</a:t>
            </a:r>
            <a:endParaRPr lang="en-US" dirty="0"/>
          </a:p>
        </p:txBody>
      </p:sp>
      <p:sp>
        <p:nvSpPr>
          <p:cNvPr id="5" name="Text Placeholder 4"/>
          <p:cNvSpPr>
            <a:spLocks noGrp="1"/>
          </p:cNvSpPr>
          <p:nvPr>
            <p:ph type="body" sz="half" idx="1"/>
          </p:nvPr>
        </p:nvSpPr>
        <p:spPr/>
        <p:txBody>
          <a:bodyPr>
            <a:normAutofit fontScale="85000" lnSpcReduction="20000"/>
          </a:bodyPr>
          <a:lstStyle/>
          <a:p>
            <a:r>
              <a:rPr lang="en-US" dirty="0" smtClean="0"/>
              <a:t>Moore’s law </a:t>
            </a:r>
          </a:p>
          <a:p>
            <a:pPr>
              <a:buNone/>
            </a:pPr>
            <a:r>
              <a:rPr lang="en-US" dirty="0" smtClean="0"/>
              <a:t>	- </a:t>
            </a:r>
            <a:r>
              <a:rPr lang="en-US" sz="2800" dirty="0" smtClean="0"/>
              <a:t>Computer Speed doubles every 18 months </a:t>
            </a:r>
          </a:p>
          <a:p>
            <a:r>
              <a:rPr lang="en-US" dirty="0" smtClean="0"/>
              <a:t>Storage law </a:t>
            </a:r>
          </a:p>
          <a:p>
            <a:pPr lvl="1"/>
            <a:r>
              <a:rPr lang="en-US" dirty="0" smtClean="0"/>
              <a:t>total storage doubles every 9 months </a:t>
            </a:r>
          </a:p>
          <a:p>
            <a:r>
              <a:rPr lang="en-US" dirty="0" smtClean="0"/>
              <a:t>Consequence </a:t>
            </a:r>
          </a:p>
          <a:p>
            <a:pPr lvl="1"/>
            <a:r>
              <a:rPr lang="en-US" dirty="0" smtClean="0"/>
              <a:t>very little data will ever be looked at by a human </a:t>
            </a:r>
          </a:p>
          <a:p>
            <a:r>
              <a:rPr lang="en-US" dirty="0" smtClean="0"/>
              <a:t>Data Mining is NEEDED to make sense and use of data. </a:t>
            </a:r>
          </a:p>
          <a:p>
            <a:endParaRPr lang="en-US" dirty="0"/>
          </a:p>
        </p:txBody>
      </p:sp>
      <p:pic>
        <p:nvPicPr>
          <p:cNvPr id="208898" name="Picture 2"/>
          <p:cNvPicPr>
            <a:picLocks noGrp="1" noChangeAspect="1" noChangeArrowheads="1"/>
          </p:cNvPicPr>
          <p:nvPr>
            <p:ph sz="half" idx="2"/>
          </p:nvPr>
        </p:nvPicPr>
        <p:blipFill>
          <a:blip r:embed="rId3"/>
          <a:srcRect/>
          <a:stretch>
            <a:fillRect/>
          </a:stretch>
        </p:blipFill>
        <p:spPr bwMode="auto">
          <a:xfrm>
            <a:off x="4622800" y="1676400"/>
            <a:ext cx="40132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viewpoint</a:t>
            </a:r>
            <a:endParaRPr lang="en-US" dirty="0"/>
          </a:p>
        </p:txBody>
      </p:sp>
      <p:pic>
        <p:nvPicPr>
          <p:cNvPr id="394242" name="Picture 2"/>
          <p:cNvPicPr>
            <a:picLocks noGrp="1" noChangeAspect="1" noChangeArrowheads="1"/>
          </p:cNvPicPr>
          <p:nvPr>
            <p:ph idx="1"/>
          </p:nvPr>
        </p:nvPicPr>
        <p:blipFill>
          <a:blip r:embed="rId2"/>
          <a:srcRect/>
          <a:stretch>
            <a:fillRect/>
          </a:stretch>
        </p:blipFill>
        <p:spPr bwMode="auto">
          <a:xfrm>
            <a:off x="533400" y="1447800"/>
            <a:ext cx="81534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Commercial viewpoint</a:t>
            </a:r>
            <a:endParaRPr lang="en-US" dirty="0"/>
          </a:p>
        </p:txBody>
      </p:sp>
      <p:sp>
        <p:nvSpPr>
          <p:cNvPr id="5" name="Text Placeholder 4"/>
          <p:cNvSpPr>
            <a:spLocks noGrp="1"/>
          </p:cNvSpPr>
          <p:nvPr>
            <p:ph type="body" sz="half" idx="1"/>
          </p:nvPr>
        </p:nvSpPr>
        <p:spPr/>
        <p:txBody>
          <a:bodyPr/>
          <a:lstStyle/>
          <a:p>
            <a:r>
              <a:rPr lang="en-US" dirty="0" smtClean="0"/>
              <a:t>Web data</a:t>
            </a:r>
          </a:p>
          <a:p>
            <a:r>
              <a:rPr lang="en-US" dirty="0" smtClean="0"/>
              <a:t>Purchases at online stores</a:t>
            </a:r>
          </a:p>
          <a:p>
            <a:r>
              <a:rPr lang="en-US" dirty="0" smtClean="0"/>
              <a:t>Online banking</a:t>
            </a:r>
          </a:p>
        </p:txBody>
      </p:sp>
      <p:pic>
        <p:nvPicPr>
          <p:cNvPr id="396290" name="Picture 2"/>
          <p:cNvPicPr>
            <a:picLocks noGrp="1" noChangeAspect="1" noChangeArrowheads="1"/>
          </p:cNvPicPr>
          <p:nvPr>
            <p:ph sz="half" idx="2"/>
          </p:nvPr>
        </p:nvPicPr>
        <p:blipFill>
          <a:blip r:embed="rId3"/>
          <a:srcRect/>
          <a:stretch>
            <a:fillRect/>
          </a:stretch>
        </p:blipFill>
        <p:spPr bwMode="auto">
          <a:xfrm>
            <a:off x="5257800" y="1447800"/>
            <a:ext cx="3233737"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3200" b="1"/>
              <a:t>Examples: What is (not) Data Mining?</a:t>
            </a:r>
          </a:p>
        </p:txBody>
      </p:sp>
      <p:sp>
        <p:nvSpPr>
          <p:cNvPr id="47108" name="Text Box 4"/>
          <p:cNvSpPr txBox="1">
            <a:spLocks noChangeArrowheads="1"/>
          </p:cNvSpPr>
          <p:nvPr/>
        </p:nvSpPr>
        <p:spPr bwMode="auto">
          <a:xfrm>
            <a:off x="304800" y="1600200"/>
            <a:ext cx="3429000" cy="4310063"/>
          </a:xfrm>
          <a:prstGeom prst="rect">
            <a:avLst/>
          </a:prstGeom>
          <a:noFill/>
          <a:ln w="12700">
            <a:solidFill>
              <a:schemeClr val="tx1"/>
            </a:solidFill>
            <a:miter lim="800000"/>
            <a:headEnd/>
            <a:tailEnd/>
          </a:ln>
          <a:effectLst/>
        </p:spPr>
        <p:txBody>
          <a:bodyPr>
            <a:spAutoFit/>
          </a:bodyPr>
          <a:lstStyle/>
          <a:p>
            <a:pPr eaLnBrk="0" hangingPunct="0">
              <a:lnSpc>
                <a:spcPct val="95000"/>
              </a:lnSpc>
              <a:spcBef>
                <a:spcPct val="20000"/>
              </a:spcBef>
              <a:spcAft>
                <a:spcPts val="400"/>
              </a:spcAft>
              <a:buClr>
                <a:srgbClr val="0C7B9C"/>
              </a:buClr>
              <a:buSzPct val="75000"/>
              <a:buFont typeface="Monotype Sorts" pitchFamily="2" charset="2"/>
              <a:buChar char="l"/>
            </a:pPr>
            <a:r>
              <a:rPr lang="en-US" sz="2800" b="1"/>
              <a:t> </a:t>
            </a:r>
            <a:r>
              <a:rPr lang="en-US" sz="2400" b="1"/>
              <a:t>What is not Data Mining?</a:t>
            </a:r>
          </a:p>
          <a:p>
            <a:pPr lvl="1" eaLnBrk="0" hangingPunct="0">
              <a:lnSpc>
                <a:spcPct val="95000"/>
              </a:lnSpc>
              <a:spcBef>
                <a:spcPct val="60000"/>
              </a:spcBef>
              <a:spcAft>
                <a:spcPts val="400"/>
              </a:spcAft>
              <a:buClr>
                <a:srgbClr val="0C7B9C"/>
              </a:buClr>
              <a:buSzPct val="100000"/>
              <a:buFont typeface="Arial" charset="0"/>
              <a:buChar char="–"/>
            </a:pPr>
            <a:r>
              <a:rPr lang="en-US" sz="2800"/>
              <a:t> </a:t>
            </a:r>
            <a:r>
              <a:rPr lang="en-US" sz="2400"/>
              <a:t>Look up phone number in phone directory</a:t>
            </a:r>
          </a:p>
          <a:p>
            <a:pPr lvl="1" eaLnBrk="0" hangingPunct="0">
              <a:lnSpc>
                <a:spcPct val="95000"/>
              </a:lnSpc>
              <a:spcBef>
                <a:spcPct val="20000"/>
              </a:spcBef>
              <a:spcAft>
                <a:spcPts val="400"/>
              </a:spcAft>
              <a:buClr>
                <a:srgbClr val="0C7B9C"/>
              </a:buClr>
              <a:buSzPct val="100000"/>
              <a:buFont typeface="Arial" charset="0"/>
              <a:buNone/>
            </a:pPr>
            <a:r>
              <a:rPr lang="en-US" sz="2800"/>
              <a:t> </a:t>
            </a:r>
          </a:p>
          <a:p>
            <a:pPr lvl="1" eaLnBrk="0" hangingPunct="0">
              <a:lnSpc>
                <a:spcPct val="95000"/>
              </a:lnSpc>
              <a:spcAft>
                <a:spcPts val="400"/>
              </a:spcAft>
              <a:buClr>
                <a:srgbClr val="0C7B9C"/>
              </a:buClr>
              <a:buSzPct val="100000"/>
              <a:buFont typeface="Arial" charset="0"/>
              <a:buChar char="–"/>
            </a:pPr>
            <a:r>
              <a:rPr lang="en-US" sz="2800"/>
              <a:t> </a:t>
            </a:r>
            <a:r>
              <a:rPr lang="en-US" sz="2400"/>
              <a:t>Query a Web search engine for information about “Amazon”</a:t>
            </a:r>
            <a:endParaRPr lang="en-US" sz="1200" b="1"/>
          </a:p>
        </p:txBody>
      </p:sp>
      <p:sp>
        <p:nvSpPr>
          <p:cNvPr id="47109" name="Text Box 5"/>
          <p:cNvSpPr txBox="1">
            <a:spLocks noChangeArrowheads="1"/>
          </p:cNvSpPr>
          <p:nvPr/>
        </p:nvSpPr>
        <p:spPr bwMode="auto">
          <a:xfrm>
            <a:off x="3962400" y="1600200"/>
            <a:ext cx="5029200" cy="3474797"/>
          </a:xfrm>
          <a:prstGeom prst="rect">
            <a:avLst/>
          </a:prstGeom>
          <a:noFill/>
          <a:ln w="12700">
            <a:solidFill>
              <a:schemeClr val="tx1"/>
            </a:solidFill>
            <a:miter lim="800000"/>
            <a:headEnd/>
            <a:tailEnd/>
          </a:ln>
          <a:effectLst/>
        </p:spPr>
        <p:txBody>
          <a:bodyPr lIns="0" rIns="0">
            <a:spAutoFit/>
          </a:bodyPr>
          <a:lstStyle/>
          <a:p>
            <a:pPr eaLnBrk="0" hangingPunct="0">
              <a:lnSpc>
                <a:spcPct val="95000"/>
              </a:lnSpc>
              <a:spcBef>
                <a:spcPct val="20000"/>
              </a:spcBef>
              <a:spcAft>
                <a:spcPts val="400"/>
              </a:spcAft>
              <a:buClr>
                <a:srgbClr val="0C7B9C"/>
              </a:buClr>
              <a:buSzPct val="75000"/>
              <a:buFont typeface="Monotype Sorts" pitchFamily="2" charset="2"/>
              <a:buChar char="l"/>
            </a:pPr>
            <a:r>
              <a:rPr lang="en-US" sz="2800" b="1" dirty="0"/>
              <a:t> </a:t>
            </a:r>
            <a:r>
              <a:rPr lang="en-US" sz="2400" b="1" dirty="0"/>
              <a:t>What is Data Mining?</a:t>
            </a:r>
          </a:p>
          <a:p>
            <a:pPr lvl="1" eaLnBrk="0" hangingPunct="0">
              <a:lnSpc>
                <a:spcPct val="95000"/>
              </a:lnSpc>
              <a:spcBef>
                <a:spcPct val="20000"/>
              </a:spcBef>
              <a:spcAft>
                <a:spcPts val="400"/>
              </a:spcAft>
              <a:buClr>
                <a:srgbClr val="0C7B9C"/>
              </a:buClr>
              <a:buSzPct val="100000"/>
              <a:buFont typeface="Arial" charset="0"/>
              <a:buNone/>
            </a:pPr>
            <a:r>
              <a:rPr lang="en-US" sz="2800" dirty="0"/>
              <a:t> </a:t>
            </a:r>
          </a:p>
          <a:p>
            <a:pPr lvl="1" eaLnBrk="0" hangingPunct="0">
              <a:lnSpc>
                <a:spcPct val="95000"/>
              </a:lnSpc>
              <a:spcBef>
                <a:spcPct val="20000"/>
              </a:spcBef>
              <a:spcAft>
                <a:spcPts val="400"/>
              </a:spcAft>
              <a:buClr>
                <a:srgbClr val="0C7B9C"/>
              </a:buClr>
              <a:buSzPct val="100000"/>
              <a:buFont typeface="Arial" charset="0"/>
              <a:buChar char="–"/>
            </a:pPr>
            <a:r>
              <a:rPr lang="en-US" sz="2800" dirty="0"/>
              <a:t> </a:t>
            </a:r>
            <a:r>
              <a:rPr lang="en-US" sz="2400" dirty="0"/>
              <a:t>Certain names are more prevalent in certain </a:t>
            </a:r>
            <a:r>
              <a:rPr lang="en-US" sz="2400" dirty="0" smtClean="0"/>
              <a:t>locations </a:t>
            </a:r>
          </a:p>
          <a:p>
            <a:pPr lvl="1" eaLnBrk="0" hangingPunct="0">
              <a:lnSpc>
                <a:spcPct val="95000"/>
              </a:lnSpc>
              <a:spcBef>
                <a:spcPct val="20000"/>
              </a:spcBef>
              <a:spcAft>
                <a:spcPts val="400"/>
              </a:spcAft>
              <a:buClr>
                <a:srgbClr val="0C7B9C"/>
              </a:buClr>
              <a:buSzPct val="100000"/>
              <a:buFont typeface="Arial" charset="0"/>
              <a:buChar char="–"/>
            </a:pPr>
            <a:r>
              <a:rPr lang="en-US" sz="2400" dirty="0" smtClean="0"/>
              <a:t>Group </a:t>
            </a:r>
            <a:r>
              <a:rPr lang="en-US" sz="2400" dirty="0"/>
              <a:t>together similar documents returned by search engine according to their context (e.g. Amazon rainforest, Amazon.com,)</a:t>
            </a:r>
          </a:p>
        </p:txBody>
      </p:sp>
    </p:spTree>
    <p:extLst>
      <p:ext uri="{BB962C8B-B14F-4D97-AF65-F5344CB8AC3E}">
        <p14:creationId xmlns:p14="http://schemas.microsoft.com/office/powerpoint/2010/main" val="3363516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5"/>
          <p:cNvSpPr>
            <a:spLocks noGrp="1" noChangeArrowheads="1"/>
          </p:cNvSpPr>
          <p:nvPr>
            <p:ph type="title"/>
          </p:nvPr>
        </p:nvSpPr>
        <p:spPr/>
        <p:txBody>
          <a:bodyPr>
            <a:normAutofit fontScale="90000"/>
          </a:bodyPr>
          <a:lstStyle/>
          <a:p>
            <a:r>
              <a:rPr lang="en-US" dirty="0"/>
              <a:t>Database Processing vs. Data Mining Processing</a:t>
            </a:r>
          </a:p>
        </p:txBody>
      </p:sp>
      <p:sp>
        <p:nvSpPr>
          <p:cNvPr id="15366" name="Rectangle 6"/>
          <p:cNvSpPr>
            <a:spLocks noGrp="1" noChangeArrowheads="1"/>
          </p:cNvSpPr>
          <p:nvPr>
            <p:ph type="body" sz="half" idx="1"/>
          </p:nvPr>
        </p:nvSpPr>
        <p:spPr>
          <a:xfrm>
            <a:off x="685800" y="2057400"/>
            <a:ext cx="3810000" cy="1371600"/>
          </a:xfrm>
        </p:spPr>
        <p:txBody>
          <a:bodyPr/>
          <a:lstStyle/>
          <a:p>
            <a:pPr>
              <a:lnSpc>
                <a:spcPct val="90000"/>
              </a:lnSpc>
            </a:pPr>
            <a:r>
              <a:rPr lang="en-US"/>
              <a:t>Query</a:t>
            </a:r>
          </a:p>
          <a:p>
            <a:pPr lvl="1">
              <a:lnSpc>
                <a:spcPct val="90000"/>
              </a:lnSpc>
            </a:pPr>
            <a:r>
              <a:rPr lang="en-US"/>
              <a:t>Well defined</a:t>
            </a:r>
          </a:p>
          <a:p>
            <a:pPr lvl="1">
              <a:lnSpc>
                <a:spcPct val="90000"/>
              </a:lnSpc>
            </a:pPr>
            <a:r>
              <a:rPr lang="en-US"/>
              <a:t>SQL</a:t>
            </a:r>
          </a:p>
          <a:p>
            <a:pPr>
              <a:lnSpc>
                <a:spcPct val="90000"/>
              </a:lnSpc>
            </a:pPr>
            <a:endParaRPr lang="en-US"/>
          </a:p>
        </p:txBody>
      </p:sp>
      <p:sp>
        <p:nvSpPr>
          <p:cNvPr id="15367" name="Rectangle 7"/>
          <p:cNvSpPr>
            <a:spLocks noGrp="1" noChangeArrowheads="1"/>
          </p:cNvSpPr>
          <p:nvPr>
            <p:ph type="body" sz="half" idx="2"/>
          </p:nvPr>
        </p:nvSpPr>
        <p:spPr>
          <a:xfrm>
            <a:off x="4191000" y="1981200"/>
            <a:ext cx="4724400" cy="1447800"/>
          </a:xfrm>
        </p:spPr>
        <p:txBody>
          <a:bodyPr/>
          <a:lstStyle/>
          <a:p>
            <a:r>
              <a:rPr lang="en-US"/>
              <a:t>Query</a:t>
            </a:r>
          </a:p>
          <a:p>
            <a:pPr lvl="1"/>
            <a:r>
              <a:rPr lang="en-US"/>
              <a:t>Poorly defined</a:t>
            </a:r>
          </a:p>
          <a:p>
            <a:pPr lvl="1"/>
            <a:r>
              <a:rPr lang="en-US"/>
              <a:t>No precise query language</a:t>
            </a:r>
          </a:p>
          <a:p>
            <a:endParaRPr lang="en-US"/>
          </a:p>
          <a:p>
            <a:endParaRPr lang="en-US"/>
          </a:p>
        </p:txBody>
      </p:sp>
      <p:sp>
        <p:nvSpPr>
          <p:cNvPr id="15369" name="Text Box 9"/>
          <p:cNvSpPr txBox="1">
            <a:spLocks noChangeArrowheads="1"/>
          </p:cNvSpPr>
          <p:nvPr/>
        </p:nvSpPr>
        <p:spPr bwMode="auto">
          <a:xfrm>
            <a:off x="685800" y="3429000"/>
            <a:ext cx="3429000" cy="1395413"/>
          </a:xfrm>
          <a:prstGeom prst="rect">
            <a:avLst/>
          </a:prstGeom>
          <a:noFill/>
          <a:ln w="12700" cap="sq">
            <a:noFill/>
            <a:miter lim="800000"/>
            <a:headEnd type="none" w="sm" len="sm"/>
            <a:tailEnd type="none" w="sm" len="sm"/>
          </a:ln>
          <a:effectLst/>
        </p:spPr>
        <p:txBody>
          <a:bodyPr>
            <a:spAutoFit/>
          </a:bodyPr>
          <a:lstStyle/>
          <a:p>
            <a:pPr>
              <a:lnSpc>
                <a:spcPct val="100000"/>
              </a:lnSpc>
              <a:buFont typeface="Wingdings" pitchFamily="2" charset="2"/>
              <a:buChar char="n"/>
            </a:pPr>
            <a:r>
              <a:rPr lang="en-US" sz="2800" b="0" dirty="0">
                <a:solidFill>
                  <a:schemeClr val="tx1"/>
                </a:solidFill>
                <a:effectLst>
                  <a:outerShdw blurRad="38100" dist="38100" dir="2700000" algn="tl">
                    <a:srgbClr val="000000"/>
                  </a:outerShdw>
                </a:effectLst>
              </a:rPr>
              <a:t> Data</a:t>
            </a:r>
          </a:p>
          <a:p>
            <a:pPr lvl="1">
              <a:lnSpc>
                <a:spcPct val="100000"/>
              </a:lnSpc>
              <a:buClr>
                <a:schemeClr val="tx1"/>
              </a:buClr>
              <a:buSzTx/>
              <a:buFontTx/>
              <a:buChar char="–"/>
            </a:pPr>
            <a:r>
              <a:rPr lang="en-US" b="0" dirty="0">
                <a:solidFill>
                  <a:schemeClr val="tx1"/>
                </a:solidFill>
                <a:effectLst>
                  <a:outerShdw blurRad="38100" dist="38100" dir="2700000" algn="tl">
                    <a:srgbClr val="000000"/>
                  </a:outerShdw>
                </a:effectLst>
              </a:rPr>
              <a:t> Operational data</a:t>
            </a:r>
          </a:p>
          <a:p>
            <a:pPr>
              <a:lnSpc>
                <a:spcPct val="100000"/>
              </a:lnSpc>
            </a:pPr>
            <a:endParaRPr lang="en-US" b="0" dirty="0">
              <a:solidFill>
                <a:schemeClr val="tx1"/>
              </a:solidFill>
              <a:effectLst>
                <a:outerShdw blurRad="38100" dist="38100" dir="2700000" algn="tl">
                  <a:srgbClr val="000000"/>
                </a:outerShdw>
              </a:effectLst>
            </a:endParaRPr>
          </a:p>
        </p:txBody>
      </p:sp>
      <p:sp>
        <p:nvSpPr>
          <p:cNvPr id="15370" name="Text Box 10"/>
          <p:cNvSpPr txBox="1">
            <a:spLocks noChangeArrowheads="1"/>
          </p:cNvSpPr>
          <p:nvPr/>
        </p:nvSpPr>
        <p:spPr bwMode="auto">
          <a:xfrm>
            <a:off x="838200" y="5029200"/>
            <a:ext cx="2438400" cy="457200"/>
          </a:xfrm>
          <a:prstGeom prst="rect">
            <a:avLst/>
          </a:prstGeom>
          <a:noFill/>
          <a:ln w="12700" cap="sq">
            <a:noFill/>
            <a:miter lim="800000"/>
            <a:headEnd type="none" w="sm" len="sm"/>
            <a:tailEnd type="none" w="sm" len="sm"/>
          </a:ln>
          <a:effectLst/>
        </p:spPr>
        <p:txBody>
          <a:bodyPr>
            <a:spAutoFit/>
          </a:bodyPr>
          <a:lstStyle/>
          <a:p>
            <a:pPr algn="ctr">
              <a:lnSpc>
                <a:spcPct val="100000"/>
              </a:lnSpc>
              <a:spcBef>
                <a:spcPct val="50000"/>
              </a:spcBef>
              <a:buClrTx/>
              <a:buSzTx/>
              <a:buFontTx/>
              <a:buNone/>
            </a:pPr>
            <a:endParaRPr lang="en-US" b="0"/>
          </a:p>
        </p:txBody>
      </p:sp>
      <p:sp>
        <p:nvSpPr>
          <p:cNvPr id="15371" name="Text Box 11"/>
          <p:cNvSpPr txBox="1">
            <a:spLocks noChangeArrowheads="1"/>
          </p:cNvSpPr>
          <p:nvPr/>
        </p:nvSpPr>
        <p:spPr bwMode="auto">
          <a:xfrm>
            <a:off x="685800" y="4572000"/>
            <a:ext cx="3581400" cy="1395413"/>
          </a:xfrm>
          <a:prstGeom prst="rect">
            <a:avLst/>
          </a:prstGeom>
          <a:noFill/>
          <a:ln w="12700" cap="sq">
            <a:noFill/>
            <a:miter lim="800000"/>
            <a:headEnd type="none" w="sm" len="sm"/>
            <a:tailEnd type="none" w="sm" len="sm"/>
          </a:ln>
          <a:effectLst/>
        </p:spPr>
        <p:txBody>
          <a:bodyPr>
            <a:spAutoFit/>
          </a:bodyPr>
          <a:lstStyle/>
          <a:p>
            <a:pPr>
              <a:lnSpc>
                <a:spcPct val="100000"/>
              </a:lnSpc>
              <a:buFont typeface="Wingdings" pitchFamily="2" charset="2"/>
              <a:buChar char="n"/>
            </a:pPr>
            <a:r>
              <a:rPr lang="en-US" sz="2800" b="0" dirty="0">
                <a:solidFill>
                  <a:schemeClr val="tx1"/>
                </a:solidFill>
                <a:effectLst>
                  <a:outerShdw blurRad="38100" dist="38100" dir="2700000" algn="tl">
                    <a:srgbClr val="000000"/>
                  </a:outerShdw>
                </a:effectLst>
              </a:rPr>
              <a:t> Output</a:t>
            </a:r>
          </a:p>
          <a:p>
            <a:pPr lvl="1">
              <a:lnSpc>
                <a:spcPct val="100000"/>
              </a:lnSpc>
              <a:buClr>
                <a:schemeClr val="tx1"/>
              </a:buClr>
              <a:buSzTx/>
              <a:buFontTx/>
              <a:buChar char="–"/>
            </a:pPr>
            <a:r>
              <a:rPr lang="en-US" b="0" dirty="0">
                <a:solidFill>
                  <a:schemeClr val="tx1"/>
                </a:solidFill>
                <a:effectLst>
                  <a:outerShdw blurRad="38100" dist="38100" dir="2700000" algn="tl">
                    <a:srgbClr val="000000"/>
                  </a:outerShdw>
                </a:effectLst>
              </a:rPr>
              <a:t> Precise</a:t>
            </a:r>
          </a:p>
          <a:p>
            <a:pPr lvl="1">
              <a:lnSpc>
                <a:spcPct val="100000"/>
              </a:lnSpc>
              <a:buClr>
                <a:schemeClr val="tx1"/>
              </a:buClr>
              <a:buSzTx/>
              <a:buFontTx/>
              <a:buChar char="–"/>
            </a:pPr>
            <a:r>
              <a:rPr lang="en-US" b="0" dirty="0">
                <a:solidFill>
                  <a:schemeClr val="tx1"/>
                </a:solidFill>
                <a:effectLst>
                  <a:outerShdw blurRad="38100" dist="38100" dir="2700000" algn="tl">
                    <a:srgbClr val="000000"/>
                  </a:outerShdw>
                </a:effectLst>
              </a:rPr>
              <a:t> Subset of database</a:t>
            </a:r>
          </a:p>
        </p:txBody>
      </p:sp>
      <p:sp>
        <p:nvSpPr>
          <p:cNvPr id="15373" name="Text Box 13"/>
          <p:cNvSpPr txBox="1">
            <a:spLocks noChangeArrowheads="1"/>
          </p:cNvSpPr>
          <p:nvPr/>
        </p:nvSpPr>
        <p:spPr bwMode="auto">
          <a:xfrm>
            <a:off x="4191000" y="3429000"/>
            <a:ext cx="3962400" cy="957263"/>
          </a:xfrm>
          <a:prstGeom prst="rect">
            <a:avLst/>
          </a:prstGeom>
          <a:noFill/>
          <a:ln w="12700" cap="sq">
            <a:noFill/>
            <a:miter lim="800000"/>
            <a:headEnd type="none" w="sm" len="sm"/>
            <a:tailEnd type="none" w="sm" len="sm"/>
          </a:ln>
          <a:effectLst/>
        </p:spPr>
        <p:txBody>
          <a:bodyPr>
            <a:spAutoFit/>
          </a:bodyPr>
          <a:lstStyle/>
          <a:p>
            <a:pPr>
              <a:lnSpc>
                <a:spcPct val="100000"/>
              </a:lnSpc>
              <a:buFont typeface="Wingdings" pitchFamily="2" charset="2"/>
              <a:buChar char="n"/>
            </a:pPr>
            <a:r>
              <a:rPr lang="en-US" sz="2800" b="0">
                <a:solidFill>
                  <a:schemeClr val="tx1"/>
                </a:solidFill>
                <a:effectLst>
                  <a:outerShdw blurRad="38100" dist="38100" dir="2700000" algn="tl">
                    <a:srgbClr val="000000"/>
                  </a:outerShdw>
                </a:effectLst>
              </a:rPr>
              <a:t> Data</a:t>
            </a:r>
          </a:p>
          <a:p>
            <a:pPr lvl="1">
              <a:lnSpc>
                <a:spcPct val="100000"/>
              </a:lnSpc>
              <a:buClr>
                <a:schemeClr val="tx1"/>
              </a:buClr>
              <a:buSzTx/>
              <a:buFontTx/>
              <a:buChar char="–"/>
            </a:pPr>
            <a:r>
              <a:rPr lang="en-US" b="0">
                <a:solidFill>
                  <a:schemeClr val="tx1"/>
                </a:solidFill>
                <a:effectLst>
                  <a:outerShdw blurRad="38100" dist="38100" dir="2700000" algn="tl">
                    <a:srgbClr val="000000"/>
                  </a:outerShdw>
                </a:effectLst>
              </a:rPr>
              <a:t> Not operational data</a:t>
            </a:r>
          </a:p>
        </p:txBody>
      </p:sp>
      <p:sp>
        <p:nvSpPr>
          <p:cNvPr id="15374" name="Text Box 14"/>
          <p:cNvSpPr txBox="1">
            <a:spLocks noChangeArrowheads="1"/>
          </p:cNvSpPr>
          <p:nvPr/>
        </p:nvSpPr>
        <p:spPr bwMode="auto">
          <a:xfrm>
            <a:off x="4191000" y="4610100"/>
            <a:ext cx="4800600" cy="1943100"/>
          </a:xfrm>
          <a:prstGeom prst="rect">
            <a:avLst/>
          </a:prstGeom>
          <a:noFill/>
          <a:ln w="12700" cap="sq">
            <a:noFill/>
            <a:miter lim="800000"/>
            <a:headEnd type="none" w="sm" len="sm"/>
            <a:tailEnd type="none" w="sm" len="sm"/>
          </a:ln>
          <a:effectLst/>
        </p:spPr>
        <p:txBody>
          <a:bodyPr>
            <a:spAutoFit/>
          </a:bodyPr>
          <a:lstStyle/>
          <a:p>
            <a:pPr>
              <a:lnSpc>
                <a:spcPct val="100000"/>
              </a:lnSpc>
              <a:buFont typeface="Wingdings" pitchFamily="2" charset="2"/>
              <a:buChar char="n"/>
            </a:pPr>
            <a:r>
              <a:rPr lang="en-US" sz="2800" b="0">
                <a:solidFill>
                  <a:schemeClr val="tx1"/>
                </a:solidFill>
                <a:effectLst>
                  <a:outerShdw blurRad="38100" dist="38100" dir="2700000" algn="tl">
                    <a:srgbClr val="000000"/>
                  </a:outerShdw>
                </a:effectLst>
              </a:rPr>
              <a:t> Output</a:t>
            </a:r>
          </a:p>
          <a:p>
            <a:pPr lvl="1">
              <a:lnSpc>
                <a:spcPct val="100000"/>
              </a:lnSpc>
              <a:buClr>
                <a:schemeClr val="tx1"/>
              </a:buClr>
              <a:buSzTx/>
              <a:buFontTx/>
              <a:buChar char="–"/>
            </a:pPr>
            <a:r>
              <a:rPr lang="en-US" b="0">
                <a:solidFill>
                  <a:schemeClr val="tx1"/>
                </a:solidFill>
                <a:effectLst>
                  <a:outerShdw blurRad="38100" dist="38100" dir="2700000" algn="tl">
                    <a:srgbClr val="000000"/>
                  </a:outerShdw>
                </a:effectLst>
              </a:rPr>
              <a:t> Fuzzy</a:t>
            </a:r>
          </a:p>
          <a:p>
            <a:pPr lvl="1">
              <a:lnSpc>
                <a:spcPct val="100000"/>
              </a:lnSpc>
              <a:buClr>
                <a:schemeClr val="tx1"/>
              </a:buClr>
              <a:buSzTx/>
              <a:buFontTx/>
              <a:buChar char="–"/>
            </a:pPr>
            <a:r>
              <a:rPr lang="en-US" b="0">
                <a:solidFill>
                  <a:schemeClr val="tx1"/>
                </a:solidFill>
                <a:effectLst>
                  <a:outerShdw blurRad="38100" dist="38100" dir="2700000" algn="tl">
                    <a:srgbClr val="000000"/>
                  </a:outerShdw>
                </a:effectLst>
              </a:rPr>
              <a:t> Not a subset of database</a:t>
            </a:r>
          </a:p>
          <a:p>
            <a:pPr algn="ctr">
              <a:lnSpc>
                <a:spcPct val="100000"/>
              </a:lnSpc>
              <a:spcBef>
                <a:spcPct val="50000"/>
              </a:spcBef>
              <a:buClrTx/>
              <a:buSzTx/>
              <a:buFontTx/>
              <a:buNone/>
            </a:pPr>
            <a:endParaRPr lang="en-US" b="0"/>
          </a:p>
        </p:txBody>
      </p:sp>
    </p:spTree>
    <p:extLst>
      <p:ext uri="{BB962C8B-B14F-4D97-AF65-F5344CB8AC3E}">
        <p14:creationId xmlns:p14="http://schemas.microsoft.com/office/powerpoint/2010/main" val="332876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7">
                                            <p:txEl>
                                              <p:pRg st="0" end="0"/>
                                            </p:txEl>
                                          </p:spTgt>
                                        </p:tgtEl>
                                        <p:attrNameLst>
                                          <p:attrName>style.visibility</p:attrName>
                                        </p:attrNameLst>
                                      </p:cBhvr>
                                      <p:to>
                                        <p:strVal val="visible"/>
                                      </p:to>
                                    </p:set>
                                    <p:animEffect transition="in" filter="blinds(horizontal)">
                                      <p:cBhvr>
                                        <p:cTn id="7" dur="500"/>
                                        <p:tgtEl>
                                          <p:spTgt spid="1536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7">
                                            <p:txEl>
                                              <p:pRg st="1" end="1"/>
                                            </p:txEl>
                                          </p:spTgt>
                                        </p:tgtEl>
                                        <p:attrNameLst>
                                          <p:attrName>style.visibility</p:attrName>
                                        </p:attrNameLst>
                                      </p:cBhvr>
                                      <p:to>
                                        <p:strVal val="visible"/>
                                      </p:to>
                                    </p:set>
                                    <p:animEffect transition="in" filter="blinds(horizontal)">
                                      <p:cBhvr>
                                        <p:cTn id="10" dur="500"/>
                                        <p:tgtEl>
                                          <p:spTgt spid="1536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367">
                                            <p:txEl>
                                              <p:pRg st="2" end="2"/>
                                            </p:txEl>
                                          </p:spTgt>
                                        </p:tgtEl>
                                        <p:attrNameLst>
                                          <p:attrName>style.visibility</p:attrName>
                                        </p:attrNameLst>
                                      </p:cBhvr>
                                      <p:to>
                                        <p:strVal val="visible"/>
                                      </p:to>
                                    </p:set>
                                    <p:animEffect transition="in" filter="blinds(horizontal)">
                                      <p:cBhvr>
                                        <p:cTn id="13" dur="500"/>
                                        <p:tgtEl>
                                          <p:spTgt spid="1536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369"/>
                                        </p:tgtEl>
                                        <p:attrNameLst>
                                          <p:attrName>style.visibility</p:attrName>
                                        </p:attrNameLst>
                                      </p:cBhvr>
                                      <p:to>
                                        <p:strVal val="visible"/>
                                      </p:to>
                                    </p:set>
                                    <p:animEffect transition="in" filter="blinds(horizontal)">
                                      <p:cBhvr>
                                        <p:cTn id="18" dur="500"/>
                                        <p:tgtEl>
                                          <p:spTgt spid="1536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373"/>
                                        </p:tgtEl>
                                        <p:attrNameLst>
                                          <p:attrName>style.visibility</p:attrName>
                                        </p:attrNameLst>
                                      </p:cBhvr>
                                      <p:to>
                                        <p:strVal val="visible"/>
                                      </p:to>
                                    </p:set>
                                    <p:animEffect transition="in" filter="blinds(horizontal)">
                                      <p:cBhvr>
                                        <p:cTn id="23" dur="500"/>
                                        <p:tgtEl>
                                          <p:spTgt spid="1537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371"/>
                                        </p:tgtEl>
                                        <p:attrNameLst>
                                          <p:attrName>style.visibility</p:attrName>
                                        </p:attrNameLst>
                                      </p:cBhvr>
                                      <p:to>
                                        <p:strVal val="visible"/>
                                      </p:to>
                                    </p:set>
                                    <p:animEffect transition="in" filter="blinds(horizontal)">
                                      <p:cBhvr>
                                        <p:cTn id="28" dur="500"/>
                                        <p:tgtEl>
                                          <p:spTgt spid="1537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5374"/>
                                        </p:tgtEl>
                                        <p:attrNameLst>
                                          <p:attrName>style.visibility</p:attrName>
                                        </p:attrNameLst>
                                      </p:cBhvr>
                                      <p:to>
                                        <p:strVal val="visible"/>
                                      </p:to>
                                    </p:set>
                                    <p:animEffect transition="in" filter="blinds(horizontal)">
                                      <p:cBhvr>
                                        <p:cTn id="33" dur="500"/>
                                        <p:tgtEl>
                                          <p:spTgt spid="15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build="p" autoUpdateAnimBg="0"/>
      <p:bldP spid="15369" grpId="0" autoUpdateAnimBg="0"/>
      <p:bldP spid="15371" grpId="0" autoUpdateAnimBg="0"/>
      <p:bldP spid="15373" grpId="0" autoUpdateAnimBg="0"/>
      <p:bldP spid="1537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0"/>
            <a:ext cx="7772400" cy="1219200"/>
          </a:xfrm>
        </p:spPr>
        <p:txBody>
          <a:bodyPr/>
          <a:lstStyle/>
          <a:p>
            <a:r>
              <a:rPr lang="en-US"/>
              <a:t>Query Examples</a:t>
            </a:r>
          </a:p>
        </p:txBody>
      </p:sp>
      <p:sp>
        <p:nvSpPr>
          <p:cNvPr id="18435" name="Rectangle 3"/>
          <p:cNvSpPr>
            <a:spLocks noGrp="1" noChangeArrowheads="1"/>
          </p:cNvSpPr>
          <p:nvPr>
            <p:ph type="body" idx="1"/>
          </p:nvPr>
        </p:nvSpPr>
        <p:spPr>
          <a:xfrm>
            <a:off x="685800" y="1201738"/>
            <a:ext cx="7772400" cy="4454525"/>
          </a:xfrm>
        </p:spPr>
        <p:txBody>
          <a:bodyPr/>
          <a:lstStyle/>
          <a:p>
            <a:r>
              <a:rPr lang="en-US" dirty="0"/>
              <a:t>Database</a:t>
            </a:r>
          </a:p>
          <a:p>
            <a:pPr lvl="1">
              <a:buFontTx/>
              <a:buNone/>
            </a:pPr>
            <a:endParaRPr lang="en-US" dirty="0"/>
          </a:p>
          <a:p>
            <a:endParaRPr lang="en-US" dirty="0"/>
          </a:p>
          <a:p>
            <a:endParaRPr lang="en-US" dirty="0"/>
          </a:p>
          <a:p>
            <a:r>
              <a:rPr lang="en-US" dirty="0"/>
              <a:t>Data Mining</a:t>
            </a:r>
          </a:p>
        </p:txBody>
      </p:sp>
      <p:sp>
        <p:nvSpPr>
          <p:cNvPr id="18437" name="Text Box 5"/>
          <p:cNvSpPr txBox="1">
            <a:spLocks noChangeArrowheads="1"/>
          </p:cNvSpPr>
          <p:nvPr/>
        </p:nvSpPr>
        <p:spPr bwMode="auto">
          <a:xfrm>
            <a:off x="-609600" y="2855913"/>
            <a:ext cx="8915400" cy="341632"/>
          </a:xfrm>
          <a:prstGeom prst="rect">
            <a:avLst/>
          </a:prstGeom>
          <a:noFill/>
          <a:ln w="12700" cap="sq">
            <a:noFill/>
            <a:miter lim="800000"/>
            <a:headEnd type="none" w="sm" len="sm"/>
            <a:tailEnd type="none" w="sm" len="sm"/>
          </a:ln>
          <a:effectLst/>
        </p:spPr>
        <p:txBody>
          <a:bodyPr>
            <a:spAutoFit/>
          </a:bodyPr>
          <a:lstStyle/>
          <a:p>
            <a:pPr lvl="4">
              <a:lnSpc>
                <a:spcPct val="90000"/>
              </a:lnSpc>
              <a:buClr>
                <a:schemeClr val="tx1"/>
              </a:buClr>
              <a:buSzTx/>
              <a:buFontTx/>
              <a:buChar char="–"/>
            </a:pPr>
            <a:r>
              <a:rPr lang="en-US" b="0" dirty="0">
                <a:solidFill>
                  <a:schemeClr val="tx1"/>
                </a:solidFill>
                <a:effectLst>
                  <a:outerShdw blurRad="38100" dist="38100" dir="2700000" algn="tl">
                    <a:srgbClr val="000000"/>
                  </a:outerShdw>
                </a:effectLst>
              </a:rPr>
              <a:t> </a:t>
            </a:r>
            <a:r>
              <a:rPr lang="en-US" b="0" dirty="0">
                <a:solidFill>
                  <a:schemeClr val="tx1"/>
                </a:solidFill>
              </a:rPr>
              <a:t>Find all customers who have purchased milk</a:t>
            </a:r>
          </a:p>
        </p:txBody>
      </p:sp>
      <p:sp>
        <p:nvSpPr>
          <p:cNvPr id="18438" name="Text Box 6"/>
          <p:cNvSpPr txBox="1">
            <a:spLocks noChangeArrowheads="1"/>
          </p:cNvSpPr>
          <p:nvPr/>
        </p:nvSpPr>
        <p:spPr bwMode="auto">
          <a:xfrm>
            <a:off x="-609600" y="5422900"/>
            <a:ext cx="8763000" cy="590931"/>
          </a:xfrm>
          <a:prstGeom prst="rect">
            <a:avLst/>
          </a:prstGeom>
          <a:noFill/>
          <a:ln w="12700" cap="sq">
            <a:noFill/>
            <a:miter lim="800000"/>
            <a:headEnd type="none" w="sm" len="sm"/>
            <a:tailEnd type="none" w="sm" len="sm"/>
          </a:ln>
          <a:effectLst/>
        </p:spPr>
        <p:txBody>
          <a:bodyPr>
            <a:spAutoFit/>
          </a:bodyPr>
          <a:lstStyle/>
          <a:p>
            <a:pPr lvl="4">
              <a:lnSpc>
                <a:spcPct val="90000"/>
              </a:lnSpc>
              <a:buClr>
                <a:schemeClr val="tx1"/>
              </a:buClr>
              <a:buSzTx/>
              <a:buFontTx/>
              <a:buChar char="–"/>
            </a:pPr>
            <a:r>
              <a:rPr lang="en-US" b="0" dirty="0">
                <a:solidFill>
                  <a:schemeClr val="tx1"/>
                </a:solidFill>
                <a:effectLst>
                  <a:outerShdw blurRad="38100" dist="38100" dir="2700000" algn="tl">
                    <a:srgbClr val="000000"/>
                  </a:outerShdw>
                </a:effectLst>
              </a:rPr>
              <a:t> </a:t>
            </a:r>
            <a:r>
              <a:rPr lang="en-US" b="0" dirty="0" smtClean="0">
                <a:solidFill>
                  <a:schemeClr val="tx1"/>
                </a:solidFill>
                <a:effectLst>
                  <a:outerShdw blurRad="38100" dist="38100" dir="2700000" algn="tl">
                    <a:srgbClr val="000000"/>
                  </a:outerShdw>
                </a:effectLst>
              </a:rPr>
              <a:t> </a:t>
            </a:r>
            <a:r>
              <a:rPr lang="en-US" b="0" dirty="0" smtClean="0">
                <a:solidFill>
                  <a:schemeClr val="tx1"/>
                </a:solidFill>
              </a:rPr>
              <a:t>Find </a:t>
            </a:r>
            <a:r>
              <a:rPr lang="en-US" b="0" dirty="0">
                <a:solidFill>
                  <a:schemeClr val="tx1"/>
                </a:solidFill>
              </a:rPr>
              <a:t>all items which are frequently purchased with milk. (association rules)</a:t>
            </a:r>
            <a:endParaRPr lang="en-US" sz="2000" b="0" dirty="0"/>
          </a:p>
        </p:txBody>
      </p:sp>
      <p:sp>
        <p:nvSpPr>
          <p:cNvPr id="18439" name="Text Box 7"/>
          <p:cNvSpPr txBox="1">
            <a:spLocks noChangeArrowheads="1"/>
          </p:cNvSpPr>
          <p:nvPr/>
        </p:nvSpPr>
        <p:spPr bwMode="auto">
          <a:xfrm>
            <a:off x="1219200" y="1733550"/>
            <a:ext cx="7696200" cy="476250"/>
          </a:xfrm>
          <a:prstGeom prst="rect">
            <a:avLst/>
          </a:prstGeom>
          <a:noFill/>
          <a:ln w="12700" cap="sq">
            <a:noFill/>
            <a:miter lim="800000"/>
            <a:headEnd type="none" w="sm" len="sm"/>
            <a:tailEnd type="none" w="sm" len="sm"/>
          </a:ln>
          <a:effectLst/>
        </p:spPr>
        <p:txBody>
          <a:bodyPr>
            <a:spAutoFit/>
          </a:bodyPr>
          <a:lstStyle/>
          <a:p>
            <a:pPr>
              <a:lnSpc>
                <a:spcPct val="90000"/>
              </a:lnSpc>
              <a:buClr>
                <a:schemeClr val="tx1"/>
              </a:buClr>
              <a:buSzTx/>
              <a:buFontTx/>
              <a:buChar char="–"/>
            </a:pPr>
            <a:r>
              <a:rPr lang="en-US" sz="2800" b="0" dirty="0">
                <a:solidFill>
                  <a:schemeClr val="tx1"/>
                </a:solidFill>
                <a:effectLst>
                  <a:outerShdw blurRad="38100" dist="38100" dir="2700000" algn="tl">
                    <a:srgbClr val="000000"/>
                  </a:outerShdw>
                </a:effectLst>
              </a:rPr>
              <a:t> </a:t>
            </a:r>
            <a:r>
              <a:rPr lang="en-US" b="0" dirty="0">
                <a:solidFill>
                  <a:schemeClr val="tx1"/>
                </a:solidFill>
              </a:rPr>
              <a:t>Find all credit applicants with last name of Smith.</a:t>
            </a:r>
            <a:endParaRPr lang="en-US" b="0" dirty="0"/>
          </a:p>
        </p:txBody>
      </p:sp>
      <p:sp>
        <p:nvSpPr>
          <p:cNvPr id="18440" name="Text Box 8"/>
          <p:cNvSpPr txBox="1">
            <a:spLocks noChangeArrowheads="1"/>
          </p:cNvSpPr>
          <p:nvPr/>
        </p:nvSpPr>
        <p:spPr bwMode="auto">
          <a:xfrm>
            <a:off x="762000" y="2146300"/>
            <a:ext cx="7239000" cy="618631"/>
          </a:xfrm>
          <a:prstGeom prst="rect">
            <a:avLst/>
          </a:prstGeom>
          <a:noFill/>
          <a:ln w="12700" cap="sq">
            <a:noFill/>
            <a:miter lim="800000"/>
            <a:headEnd type="none" w="sm" len="sm"/>
            <a:tailEnd type="none" w="sm" len="sm"/>
          </a:ln>
          <a:effectLst/>
        </p:spPr>
        <p:txBody>
          <a:bodyPr>
            <a:spAutoFit/>
          </a:bodyPr>
          <a:lstStyle/>
          <a:p>
            <a:pPr lvl="1">
              <a:lnSpc>
                <a:spcPct val="90000"/>
              </a:lnSpc>
              <a:buClr>
                <a:schemeClr val="tx1"/>
              </a:buClr>
              <a:buSzTx/>
              <a:buFontTx/>
              <a:buChar char="–"/>
            </a:pPr>
            <a:r>
              <a:rPr lang="en-US" b="0" dirty="0">
                <a:solidFill>
                  <a:schemeClr val="tx1"/>
                </a:solidFill>
                <a:effectLst>
                  <a:outerShdw blurRad="38100" dist="38100" dir="2700000" algn="tl">
                    <a:srgbClr val="000000"/>
                  </a:outerShdw>
                </a:effectLst>
              </a:rPr>
              <a:t> </a:t>
            </a:r>
            <a:r>
              <a:rPr lang="en-US" b="0" dirty="0">
                <a:solidFill>
                  <a:schemeClr val="tx1"/>
                </a:solidFill>
              </a:rPr>
              <a:t>Identify customers who have purchased more than $10,000 in the last month.</a:t>
            </a:r>
            <a:r>
              <a:rPr lang="en-US" sz="2000" b="0" dirty="0"/>
              <a:t>   </a:t>
            </a:r>
          </a:p>
        </p:txBody>
      </p:sp>
      <p:sp>
        <p:nvSpPr>
          <p:cNvPr id="18441" name="Text Box 9"/>
          <p:cNvSpPr txBox="1">
            <a:spLocks noChangeArrowheads="1"/>
          </p:cNvSpPr>
          <p:nvPr/>
        </p:nvSpPr>
        <p:spPr bwMode="auto">
          <a:xfrm>
            <a:off x="762000" y="3962400"/>
            <a:ext cx="7010400" cy="480131"/>
          </a:xfrm>
          <a:prstGeom prst="rect">
            <a:avLst/>
          </a:prstGeom>
          <a:noFill/>
          <a:ln w="12700" cap="sq">
            <a:noFill/>
            <a:miter lim="800000"/>
            <a:headEnd type="none" w="sm" len="sm"/>
            <a:tailEnd type="none" w="sm" len="sm"/>
          </a:ln>
          <a:effectLst/>
        </p:spPr>
        <p:txBody>
          <a:bodyPr>
            <a:spAutoFit/>
          </a:bodyPr>
          <a:lstStyle/>
          <a:p>
            <a:pPr lvl="1">
              <a:lnSpc>
                <a:spcPct val="90000"/>
              </a:lnSpc>
              <a:buClr>
                <a:schemeClr val="tx1"/>
              </a:buClr>
              <a:buSzTx/>
              <a:buFontTx/>
              <a:buChar char="–"/>
            </a:pPr>
            <a:r>
              <a:rPr lang="en-US" sz="2800" b="0" dirty="0">
                <a:solidFill>
                  <a:schemeClr val="tx1"/>
                </a:solidFill>
              </a:rPr>
              <a:t> </a:t>
            </a:r>
            <a:r>
              <a:rPr lang="en-US" b="0" dirty="0">
                <a:solidFill>
                  <a:schemeClr val="tx1"/>
                </a:solidFill>
              </a:rPr>
              <a:t>Find all credit applicants who are poor credit risks. (classification)</a:t>
            </a:r>
            <a:endParaRPr lang="en-US" b="0" dirty="0"/>
          </a:p>
        </p:txBody>
      </p:sp>
      <p:sp>
        <p:nvSpPr>
          <p:cNvPr id="18442" name="Rectangle 10"/>
          <p:cNvSpPr>
            <a:spLocks noChangeArrowheads="1"/>
          </p:cNvSpPr>
          <p:nvPr/>
        </p:nvSpPr>
        <p:spPr bwMode="auto">
          <a:xfrm>
            <a:off x="-625475" y="4724400"/>
            <a:ext cx="8778875" cy="341632"/>
          </a:xfrm>
          <a:prstGeom prst="rect">
            <a:avLst/>
          </a:prstGeom>
          <a:noFill/>
          <a:ln w="12700" cap="sq">
            <a:noFill/>
            <a:miter lim="800000"/>
            <a:headEnd type="none" w="sm" len="sm"/>
            <a:tailEnd type="none" w="sm" len="sm"/>
          </a:ln>
          <a:effectLst/>
        </p:spPr>
        <p:txBody>
          <a:bodyPr>
            <a:spAutoFit/>
          </a:bodyPr>
          <a:lstStyle/>
          <a:p>
            <a:pPr lvl="4">
              <a:lnSpc>
                <a:spcPct val="90000"/>
              </a:lnSpc>
              <a:buClr>
                <a:schemeClr val="tx1"/>
              </a:buClr>
              <a:buSzTx/>
              <a:buFontTx/>
              <a:buChar char="–"/>
            </a:pPr>
            <a:r>
              <a:rPr lang="en-US" b="0" dirty="0">
                <a:solidFill>
                  <a:schemeClr val="tx1"/>
                </a:solidFill>
                <a:effectLst>
                  <a:outerShdw blurRad="38100" dist="38100" dir="2700000" algn="tl">
                    <a:srgbClr val="000000"/>
                  </a:outerShdw>
                </a:effectLst>
              </a:rPr>
              <a:t> </a:t>
            </a:r>
            <a:r>
              <a:rPr lang="en-US" b="0" dirty="0">
                <a:solidFill>
                  <a:schemeClr val="tx1"/>
                </a:solidFill>
              </a:rPr>
              <a:t>Identify customers with similar buying habits. (Clustering)</a:t>
            </a:r>
          </a:p>
        </p:txBody>
      </p:sp>
    </p:spTree>
    <p:extLst>
      <p:ext uri="{BB962C8B-B14F-4D97-AF65-F5344CB8AC3E}">
        <p14:creationId xmlns:p14="http://schemas.microsoft.com/office/powerpoint/2010/main" val="262792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utoUpdateAnimBg="0"/>
      <p:bldP spid="18438" grpId="0" autoUpdateAnimBg="0"/>
      <p:bldP spid="18439" grpId="0" autoUpdateAnimBg="0"/>
      <p:bldP spid="18440" grpId="0" autoUpdateAnimBg="0"/>
      <p:bldP spid="18441" grpId="0" autoUpdateAnimBg="0"/>
      <p:bldP spid="1844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endParaRPr lang="en-US" dirty="0"/>
          </a:p>
        </p:txBody>
      </p:sp>
      <p:sp>
        <p:nvSpPr>
          <p:cNvPr id="4" name="Footer Placeholder 2"/>
          <p:cNvSpPr>
            <a:spLocks noGrp="1"/>
          </p:cNvSpPr>
          <p:nvPr>
            <p:ph type="ftr" sz="quarter" idx="11"/>
          </p:nvPr>
        </p:nvSpPr>
        <p:spPr/>
        <p:txBody>
          <a:bodyPr/>
          <a:lstStyle/>
          <a:p>
            <a:endParaRPr lang="en-US" dirty="0"/>
          </a:p>
        </p:txBody>
      </p:sp>
      <p:sp>
        <p:nvSpPr>
          <p:cNvPr id="5" name="Slide Number Placeholder 3"/>
          <p:cNvSpPr>
            <a:spLocks noGrp="1"/>
          </p:cNvSpPr>
          <p:nvPr>
            <p:ph type="sldNum" sz="quarter" idx="12"/>
          </p:nvPr>
        </p:nvSpPr>
        <p:spPr/>
        <p:txBody>
          <a:bodyPr/>
          <a:lstStyle/>
          <a:p>
            <a:endParaRPr lang="en-US" dirty="0"/>
          </a:p>
        </p:txBody>
      </p:sp>
      <p:pic>
        <p:nvPicPr>
          <p:cNvPr id="73730" name="Picture 1026"/>
          <p:cNvPicPr>
            <a:picLocks noChangeAspect="1" noChangeArrowheads="1"/>
          </p:cNvPicPr>
          <p:nvPr/>
        </p:nvPicPr>
        <p:blipFill>
          <a:blip r:embed="rId2"/>
          <a:srcRect/>
          <a:stretch>
            <a:fillRect/>
          </a:stretch>
        </p:blipFill>
        <p:spPr bwMode="auto">
          <a:xfrm>
            <a:off x="381000" y="725488"/>
            <a:ext cx="8362950" cy="5141912"/>
          </a:xfrm>
          <a:prstGeom prst="rect">
            <a:avLst/>
          </a:prstGeom>
          <a:noFill/>
          <a:ln w="1270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endParaRPr lang="en-US" dirty="0"/>
          </a:p>
        </p:txBody>
      </p:sp>
      <p:sp>
        <p:nvSpPr>
          <p:cNvPr id="103426" name="Rectangle 2"/>
          <p:cNvSpPr>
            <a:spLocks noGrp="1" noChangeArrowheads="1"/>
          </p:cNvSpPr>
          <p:nvPr>
            <p:ph type="title"/>
          </p:nvPr>
        </p:nvSpPr>
        <p:spPr>
          <a:xfrm>
            <a:off x="685800" y="152400"/>
            <a:ext cx="8077200" cy="1295400"/>
          </a:xfrm>
          <a:noFill/>
          <a:ln/>
        </p:spPr>
        <p:txBody>
          <a:bodyPr lIns="92075" tIns="46038" rIns="92075" bIns="46038"/>
          <a:lstStyle/>
          <a:p>
            <a:r>
              <a:rPr lang="en-US" sz="3600" b="1">
                <a:latin typeface="Arial" pitchFamily="34" charset="0"/>
              </a:rPr>
              <a:t>Data Mining Application:</a:t>
            </a:r>
            <a:br>
              <a:rPr lang="en-US" sz="3600" b="1">
                <a:latin typeface="Arial" pitchFamily="34" charset="0"/>
              </a:rPr>
            </a:br>
            <a:r>
              <a:rPr lang="en-US" sz="3600" b="1">
                <a:latin typeface="Arial" pitchFamily="34" charset="0"/>
              </a:rPr>
              <a:t>Marketing</a:t>
            </a:r>
            <a:endParaRPr lang="en-US" sz="2800">
              <a:latin typeface="Arial" pitchFamily="34" charset="0"/>
            </a:endParaRPr>
          </a:p>
        </p:txBody>
      </p:sp>
      <p:sp>
        <p:nvSpPr>
          <p:cNvPr id="103427" name="Rectangle 3"/>
          <p:cNvSpPr>
            <a:spLocks noGrp="1" noChangeArrowheads="1"/>
          </p:cNvSpPr>
          <p:nvPr>
            <p:ph type="body" idx="1"/>
          </p:nvPr>
        </p:nvSpPr>
        <p:spPr>
          <a:xfrm>
            <a:off x="609600" y="1371600"/>
            <a:ext cx="7848600" cy="5029200"/>
          </a:xfrm>
          <a:noFill/>
          <a:ln/>
        </p:spPr>
        <p:txBody>
          <a:bodyPr lIns="92075" tIns="46038" rIns="92075" bIns="46038"/>
          <a:lstStyle/>
          <a:p>
            <a:pPr>
              <a:lnSpc>
                <a:spcPct val="110000"/>
              </a:lnSpc>
              <a:buFont typeface="Wingdings" pitchFamily="2" charset="2"/>
              <a:buChar char="§"/>
            </a:pPr>
            <a:r>
              <a:rPr lang="en-US" sz="2400" b="1">
                <a:solidFill>
                  <a:srgbClr val="3333FF"/>
                </a:solidFill>
                <a:latin typeface="Arial" pitchFamily="34" charset="0"/>
              </a:rPr>
              <a:t>Sales Analysis</a:t>
            </a:r>
          </a:p>
          <a:p>
            <a:pPr lvl="1">
              <a:lnSpc>
                <a:spcPct val="110000"/>
              </a:lnSpc>
              <a:buFontTx/>
              <a:buChar char="•"/>
            </a:pPr>
            <a:r>
              <a:rPr lang="en-US" sz="2400">
                <a:solidFill>
                  <a:srgbClr val="3333FF"/>
                </a:solidFill>
                <a:latin typeface="Arial" pitchFamily="34" charset="0"/>
              </a:rPr>
              <a:t>associations between product sales:</a:t>
            </a:r>
          </a:p>
          <a:p>
            <a:pPr lvl="2">
              <a:lnSpc>
                <a:spcPct val="110000"/>
              </a:lnSpc>
            </a:pPr>
            <a:r>
              <a:rPr lang="en-US" sz="2000">
                <a:solidFill>
                  <a:srgbClr val="3333FF"/>
                </a:solidFill>
                <a:latin typeface="Arial" pitchFamily="34" charset="0"/>
              </a:rPr>
              <a:t>beer and diapers</a:t>
            </a:r>
          </a:p>
          <a:p>
            <a:pPr lvl="2">
              <a:lnSpc>
                <a:spcPct val="110000"/>
              </a:lnSpc>
            </a:pPr>
            <a:r>
              <a:rPr lang="en-US" sz="2000">
                <a:solidFill>
                  <a:srgbClr val="3333FF"/>
                </a:solidFill>
                <a:latin typeface="Arial" pitchFamily="34" charset="0"/>
              </a:rPr>
              <a:t>strawberry pop tarts and beer (and hurricanes)</a:t>
            </a:r>
          </a:p>
          <a:p>
            <a:pPr>
              <a:lnSpc>
                <a:spcPct val="110000"/>
              </a:lnSpc>
              <a:buFont typeface="Wingdings" pitchFamily="2" charset="2"/>
              <a:buChar char="§"/>
            </a:pPr>
            <a:r>
              <a:rPr lang="en-US" sz="2400" b="1">
                <a:solidFill>
                  <a:srgbClr val="009900"/>
                </a:solidFill>
                <a:latin typeface="Arial" pitchFamily="34" charset="0"/>
              </a:rPr>
              <a:t>Customer Profiling</a:t>
            </a:r>
          </a:p>
          <a:p>
            <a:pPr lvl="1">
              <a:lnSpc>
                <a:spcPct val="110000"/>
              </a:lnSpc>
              <a:buFontTx/>
              <a:buChar char="•"/>
            </a:pPr>
            <a:r>
              <a:rPr lang="en-US" sz="2400">
                <a:solidFill>
                  <a:srgbClr val="009900"/>
                </a:solidFill>
                <a:latin typeface="Arial" pitchFamily="34" charset="0"/>
              </a:rPr>
              <a:t>data mining can tell you what types of customers buy what products</a:t>
            </a:r>
          </a:p>
          <a:p>
            <a:pPr>
              <a:lnSpc>
                <a:spcPct val="110000"/>
              </a:lnSpc>
              <a:buFont typeface="Wingdings" pitchFamily="2" charset="2"/>
              <a:buChar char="§"/>
            </a:pPr>
            <a:r>
              <a:rPr lang="en-US" sz="2400" b="1">
                <a:solidFill>
                  <a:srgbClr val="CC0000"/>
                </a:solidFill>
                <a:latin typeface="Arial" pitchFamily="34" charset="0"/>
              </a:rPr>
              <a:t>Identifying Customer Requirements</a:t>
            </a:r>
          </a:p>
          <a:p>
            <a:pPr lvl="1">
              <a:lnSpc>
                <a:spcPct val="110000"/>
              </a:lnSpc>
              <a:buFontTx/>
              <a:buChar char="•"/>
            </a:pPr>
            <a:r>
              <a:rPr lang="en-US" sz="2400">
                <a:solidFill>
                  <a:srgbClr val="CC0000"/>
                </a:solidFill>
                <a:latin typeface="Arial" pitchFamily="34" charset="0"/>
              </a:rPr>
              <a:t>identify the best products for different customers</a:t>
            </a:r>
          </a:p>
          <a:p>
            <a:pPr lvl="1">
              <a:lnSpc>
                <a:spcPct val="110000"/>
              </a:lnSpc>
              <a:buFontTx/>
              <a:buChar char="•"/>
            </a:pPr>
            <a:r>
              <a:rPr lang="en-US" sz="2400">
                <a:solidFill>
                  <a:srgbClr val="CC0000"/>
                </a:solidFill>
                <a:latin typeface="Arial" pitchFamily="34" charset="0"/>
              </a:rPr>
              <a:t>use prediction to find what factors will attract new customers</a:t>
            </a:r>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9"/>
          <p:cNvSpPr>
            <a:spLocks noChangeArrowheads="1"/>
          </p:cNvSpPr>
          <p:nvPr/>
        </p:nvSpPr>
        <p:spPr bwMode="auto">
          <a:xfrm>
            <a:off x="685800" y="5105400"/>
            <a:ext cx="7162800" cy="1600200"/>
          </a:xfrm>
          <a:prstGeom prst="rect">
            <a:avLst/>
          </a:prstGeom>
          <a:solidFill>
            <a:schemeClr val="bg1"/>
          </a:solidFill>
          <a:ln w="38100">
            <a:solidFill>
              <a:srgbClr val="FF9933"/>
            </a:solidFill>
            <a:miter lim="800000"/>
            <a:headEnd type="none" w="sm" len="sm"/>
            <a:tailEnd type="none" w="sm" len="sm"/>
          </a:ln>
        </p:spPr>
        <p:txBody>
          <a:bodyPr wrap="none" anchor="ctr"/>
          <a:lstStyle/>
          <a:p>
            <a:endParaRPr lang="en-US"/>
          </a:p>
        </p:txBody>
      </p:sp>
      <p:sp>
        <p:nvSpPr>
          <p:cNvPr id="193538" name="Rectangle 2"/>
          <p:cNvSpPr>
            <a:spLocks noGrp="1" noChangeArrowheads="1"/>
          </p:cNvSpPr>
          <p:nvPr>
            <p:ph type="title"/>
          </p:nvPr>
        </p:nvSpPr>
        <p:spPr/>
        <p:txBody>
          <a:bodyPr>
            <a:normAutofit/>
          </a:bodyPr>
          <a:lstStyle/>
          <a:p>
            <a:pPr eaLnBrk="1" hangingPunct="1">
              <a:defRPr/>
            </a:pPr>
            <a:r>
              <a:rPr lang="en-US" i="1" dirty="0" smtClean="0"/>
              <a:t>Real Example from the NBA</a:t>
            </a:r>
          </a:p>
        </p:txBody>
      </p:sp>
      <p:sp>
        <p:nvSpPr>
          <p:cNvPr id="193539" name="Rectangle 3"/>
          <p:cNvSpPr>
            <a:spLocks noGrp="1" noChangeArrowheads="1"/>
          </p:cNvSpPr>
          <p:nvPr>
            <p:ph type="body" idx="1"/>
          </p:nvPr>
        </p:nvSpPr>
        <p:spPr>
          <a:xfrm>
            <a:off x="457200" y="1600200"/>
            <a:ext cx="7107238" cy="3441700"/>
          </a:xfrm>
        </p:spPr>
        <p:txBody>
          <a:bodyPr/>
          <a:lstStyle/>
          <a:p>
            <a:pPr eaLnBrk="1" hangingPunct="1">
              <a:lnSpc>
                <a:spcPct val="90000"/>
              </a:lnSpc>
              <a:defRPr/>
            </a:pPr>
            <a:r>
              <a:rPr lang="en-US" sz="2400" dirty="0" smtClean="0"/>
              <a:t>Play-by-play information recorded by teams</a:t>
            </a:r>
          </a:p>
          <a:p>
            <a:pPr lvl="1" eaLnBrk="1" hangingPunct="1">
              <a:lnSpc>
                <a:spcPct val="90000"/>
              </a:lnSpc>
              <a:defRPr/>
            </a:pPr>
            <a:r>
              <a:rPr lang="en-US" sz="2000" dirty="0" smtClean="0"/>
              <a:t>Who is on the court</a:t>
            </a:r>
          </a:p>
          <a:p>
            <a:pPr lvl="1" eaLnBrk="1" hangingPunct="1">
              <a:lnSpc>
                <a:spcPct val="90000"/>
              </a:lnSpc>
              <a:defRPr/>
            </a:pPr>
            <a:r>
              <a:rPr lang="en-US" sz="2000" dirty="0" smtClean="0"/>
              <a:t>Who shoots</a:t>
            </a:r>
          </a:p>
          <a:p>
            <a:pPr lvl="1" eaLnBrk="1" hangingPunct="1">
              <a:lnSpc>
                <a:spcPct val="90000"/>
              </a:lnSpc>
              <a:defRPr/>
            </a:pPr>
            <a:r>
              <a:rPr lang="en-US" sz="2000" dirty="0" smtClean="0"/>
              <a:t>Results</a:t>
            </a:r>
          </a:p>
          <a:p>
            <a:pPr eaLnBrk="1" hangingPunct="1">
              <a:lnSpc>
                <a:spcPct val="90000"/>
              </a:lnSpc>
              <a:defRPr/>
            </a:pPr>
            <a:r>
              <a:rPr lang="en-US" sz="2400" dirty="0" smtClean="0"/>
              <a:t>Coaches want to know what works best</a:t>
            </a:r>
          </a:p>
          <a:p>
            <a:pPr lvl="1" eaLnBrk="1" hangingPunct="1">
              <a:lnSpc>
                <a:spcPct val="90000"/>
              </a:lnSpc>
              <a:defRPr/>
            </a:pPr>
            <a:r>
              <a:rPr lang="en-US" sz="2000" dirty="0" smtClean="0"/>
              <a:t>Plays that work well against a given team</a:t>
            </a:r>
          </a:p>
          <a:p>
            <a:pPr lvl="1" eaLnBrk="1" hangingPunct="1">
              <a:lnSpc>
                <a:spcPct val="90000"/>
              </a:lnSpc>
              <a:defRPr/>
            </a:pPr>
            <a:r>
              <a:rPr lang="en-US" sz="2000" dirty="0" smtClean="0"/>
              <a:t>Good/bad player matchups</a:t>
            </a:r>
          </a:p>
          <a:p>
            <a:pPr eaLnBrk="1" hangingPunct="1">
              <a:lnSpc>
                <a:spcPct val="90000"/>
              </a:lnSpc>
              <a:defRPr/>
            </a:pPr>
            <a:r>
              <a:rPr lang="en-US" sz="2400" i="1" dirty="0" smtClean="0"/>
              <a:t>Advanced Scout</a:t>
            </a:r>
            <a:r>
              <a:rPr lang="en-US" sz="2400" dirty="0" smtClean="0"/>
              <a:t> (from IBM Research) is a data mining tool to answer these questions</a:t>
            </a:r>
          </a:p>
        </p:txBody>
      </p:sp>
      <p:sp>
        <p:nvSpPr>
          <p:cNvPr id="2054" name="Rectangle 4"/>
          <p:cNvSpPr>
            <a:spLocks noChangeArrowheads="1"/>
          </p:cNvSpPr>
          <p:nvPr/>
        </p:nvSpPr>
        <p:spPr bwMode="auto">
          <a:xfrm>
            <a:off x="2305844" y="6400799"/>
            <a:ext cx="4621212" cy="309563"/>
          </a:xfrm>
          <a:prstGeom prst="rect">
            <a:avLst/>
          </a:prstGeom>
          <a:noFill/>
          <a:ln w="12700">
            <a:noFill/>
            <a:miter lim="800000"/>
            <a:headEnd/>
            <a:tailEnd/>
          </a:ln>
        </p:spPr>
        <p:txBody>
          <a:bodyPr wrap="none" lIns="90488" tIns="44450" rIns="90488" bIns="44450">
            <a:spAutoFit/>
          </a:bodyPr>
          <a:lstStyle/>
          <a:p>
            <a:pPr algn="ctr" eaLnBrk="0" hangingPunct="0">
              <a:lnSpc>
                <a:spcPct val="90000"/>
              </a:lnSpc>
            </a:pPr>
            <a:r>
              <a:rPr lang="en-US" sz="1600" dirty="0">
                <a:solidFill>
                  <a:schemeClr val="tx2"/>
                </a:solidFill>
                <a:hlinkClick r:id="rId4"/>
              </a:rPr>
              <a:t>http://www.nba.com/news_feat/beyond/0126.html</a:t>
            </a:r>
            <a:endParaRPr lang="en-US" sz="1600" dirty="0">
              <a:solidFill>
                <a:schemeClr val="tx2"/>
              </a:solidFill>
            </a:endParaRPr>
          </a:p>
        </p:txBody>
      </p:sp>
      <p:pic>
        <p:nvPicPr>
          <p:cNvPr id="2055" name="Picture 5"/>
          <p:cNvPicPr>
            <a:picLocks noChangeArrowheads="1"/>
          </p:cNvPicPr>
          <p:nvPr/>
        </p:nvPicPr>
        <p:blipFill>
          <a:blip r:embed="rId5"/>
          <a:srcRect/>
          <a:stretch>
            <a:fillRect/>
          </a:stretch>
        </p:blipFill>
        <p:spPr bwMode="auto">
          <a:xfrm>
            <a:off x="7510463" y="1795463"/>
            <a:ext cx="1604962" cy="2998787"/>
          </a:xfrm>
          <a:prstGeom prst="rect">
            <a:avLst/>
          </a:prstGeom>
          <a:noFill/>
          <a:ln w="12700">
            <a:noFill/>
            <a:miter lim="800000"/>
            <a:headEnd/>
            <a:tailEnd/>
          </a:ln>
        </p:spPr>
      </p:pic>
      <p:graphicFrame>
        <p:nvGraphicFramePr>
          <p:cNvPr id="2050" name="Object 7">
            <a:hlinkClick r:id="" action="ppaction://ole?verb=0"/>
          </p:cNvPr>
          <p:cNvGraphicFramePr>
            <a:graphicFrameLocks/>
          </p:cNvGraphicFramePr>
          <p:nvPr/>
        </p:nvGraphicFramePr>
        <p:xfrm>
          <a:off x="2782888" y="5057775"/>
          <a:ext cx="4997450" cy="1460500"/>
        </p:xfrm>
        <a:graphic>
          <a:graphicData uri="http://schemas.openxmlformats.org/presentationml/2006/ole">
            <mc:AlternateContent xmlns:mc="http://schemas.openxmlformats.org/markup-compatibility/2006">
              <mc:Choice xmlns:v="urn:schemas-microsoft-com:vml" Requires="v">
                <p:oleObj spid="_x0000_s572485" name="Chart" r:id="rId6" imgW="5857951" imgH="1485900" progId="MSGraph.Chart.8">
                  <p:embed followColorScheme="full"/>
                </p:oleObj>
              </mc:Choice>
              <mc:Fallback>
                <p:oleObj name="Chart" r:id="rId6" imgW="5857951" imgH="1485900" progId="MSGraph.Chart.8">
                  <p:embed followColorScheme="full"/>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2888" y="5057775"/>
                        <a:ext cx="4997450" cy="1460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Rectangle 8"/>
          <p:cNvSpPr>
            <a:spLocks noChangeArrowheads="1"/>
          </p:cNvSpPr>
          <p:nvPr/>
        </p:nvSpPr>
        <p:spPr bwMode="auto">
          <a:xfrm>
            <a:off x="762000" y="5334000"/>
            <a:ext cx="3138488" cy="309563"/>
          </a:xfrm>
          <a:prstGeom prst="rect">
            <a:avLst/>
          </a:prstGeom>
          <a:noFill/>
          <a:ln w="12700">
            <a:noFill/>
            <a:miter lim="800000"/>
            <a:headEnd/>
            <a:tailEnd/>
          </a:ln>
        </p:spPr>
        <p:txBody>
          <a:bodyPr wrap="none" lIns="90488" tIns="44450" rIns="90488" bIns="44450" anchor="ctr">
            <a:spAutoFit/>
          </a:bodyPr>
          <a:lstStyle/>
          <a:p>
            <a:pPr algn="r" eaLnBrk="0" hangingPunct="0">
              <a:lnSpc>
                <a:spcPct val="90000"/>
              </a:lnSpc>
            </a:pPr>
            <a:r>
              <a:rPr lang="en-US" sz="1600" b="1"/>
              <a:t>Starks+Houston+Ward playing</a:t>
            </a: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endParaRPr lang="en-US" dirty="0"/>
          </a:p>
        </p:txBody>
      </p:sp>
      <p:pic>
        <p:nvPicPr>
          <p:cNvPr id="2053" name="Picture 5"/>
          <p:cNvPicPr>
            <a:picLocks noGrp="1" noChangeAspect="1" noChangeArrowheads="1"/>
          </p:cNvPicPr>
          <p:nvPr>
            <p:ph idx="1"/>
          </p:nvPr>
        </p:nvPicPr>
        <p:blipFill>
          <a:blip r:embed="rId2"/>
          <a:srcRect/>
          <a:stretch>
            <a:fillRect/>
          </a:stretch>
        </p:blipFill>
        <p:spPr>
          <a:xfrm>
            <a:off x="1524000" y="381000"/>
            <a:ext cx="6096000" cy="5867400"/>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381000" y="228600"/>
            <a:ext cx="84582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826" name="Picture 2"/>
          <p:cNvPicPr>
            <a:picLocks noGrp="1" noChangeAspect="1" noChangeArrowheads="1"/>
          </p:cNvPicPr>
          <p:nvPr>
            <p:ph idx="1"/>
          </p:nvPr>
        </p:nvPicPr>
        <p:blipFill>
          <a:blip r:embed="rId2"/>
          <a:srcRect/>
          <a:stretch>
            <a:fillRect/>
          </a:stretch>
        </p:blipFill>
        <p:spPr bwMode="auto">
          <a:xfrm>
            <a:off x="381000" y="228600"/>
            <a:ext cx="8534400" cy="5897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6850" name="Picture 2"/>
          <p:cNvPicPr>
            <a:picLocks noGrp="1" noChangeAspect="1" noChangeArrowheads="1"/>
          </p:cNvPicPr>
          <p:nvPr>
            <p:ph idx="1"/>
          </p:nvPr>
        </p:nvPicPr>
        <p:blipFill>
          <a:blip r:embed="rId2"/>
          <a:srcRect/>
          <a:stretch>
            <a:fillRect/>
          </a:stretch>
        </p:blipFill>
        <p:spPr bwMode="auto">
          <a:xfrm>
            <a:off x="381000" y="304800"/>
            <a:ext cx="83058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7874" name="Picture 2"/>
          <p:cNvPicPr>
            <a:picLocks noGrp="1" noChangeAspect="1" noChangeArrowheads="1"/>
          </p:cNvPicPr>
          <p:nvPr>
            <p:ph idx="1"/>
          </p:nvPr>
        </p:nvPicPr>
        <p:blipFill>
          <a:blip r:embed="rId3"/>
          <a:srcRect/>
          <a:stretch>
            <a:fillRect/>
          </a:stretch>
        </p:blipFill>
        <p:spPr bwMode="auto">
          <a:xfrm>
            <a:off x="457200" y="304800"/>
            <a:ext cx="8305800" cy="5821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ChangeArrowheads="1"/>
          </p:cNvSpPr>
          <p:nvPr>
            <p:ph type="title"/>
          </p:nvPr>
        </p:nvSpPr>
        <p:spPr>
          <a:xfrm>
            <a:off x="304800" y="609600"/>
            <a:ext cx="8610600" cy="762000"/>
          </a:xfrm>
        </p:spPr>
        <p:txBody>
          <a:bodyPr/>
          <a:lstStyle/>
          <a:p>
            <a:r>
              <a:rPr lang="en-US" sz="3200"/>
              <a:t>Another Business Reason to use Data Mining</a:t>
            </a:r>
            <a:endParaRPr lang="en-US"/>
          </a:p>
        </p:txBody>
      </p:sp>
      <p:pic>
        <p:nvPicPr>
          <p:cNvPr id="57347" name="Picture 1027"/>
          <p:cNvPicPr>
            <a:picLocks noChangeAspect="1" noChangeArrowheads="1"/>
          </p:cNvPicPr>
          <p:nvPr/>
        </p:nvPicPr>
        <p:blipFill>
          <a:blip r:embed="rId2"/>
          <a:srcRect/>
          <a:stretch>
            <a:fillRect/>
          </a:stretch>
        </p:blipFill>
        <p:spPr bwMode="auto">
          <a:xfrm>
            <a:off x="228600" y="1898650"/>
            <a:ext cx="8686800" cy="3206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Privacy Concerns	</a:t>
            </a:r>
          </a:p>
        </p:txBody>
      </p:sp>
      <p:sp>
        <p:nvSpPr>
          <p:cNvPr id="14339" name="Rectangle 3"/>
          <p:cNvSpPr>
            <a:spLocks noGrp="1" noChangeArrowheads="1"/>
          </p:cNvSpPr>
          <p:nvPr>
            <p:ph type="body" idx="1"/>
          </p:nvPr>
        </p:nvSpPr>
        <p:spPr/>
        <p:txBody>
          <a:bodyPr/>
          <a:lstStyle/>
          <a:p>
            <a:pPr eaLnBrk="1" hangingPunct="1">
              <a:lnSpc>
                <a:spcPct val="90000"/>
              </a:lnSpc>
            </a:pPr>
            <a:r>
              <a:rPr lang="en-US" sz="2800" smtClean="0"/>
              <a:t>Mining of public and government databases is done, though people have, and continue to raise concerns.</a:t>
            </a:r>
            <a:br>
              <a:rPr lang="en-US" sz="2800" smtClean="0"/>
            </a:br>
            <a:endParaRPr lang="en-US" sz="2800" smtClean="0"/>
          </a:p>
          <a:p>
            <a:pPr eaLnBrk="1" hangingPunct="1">
              <a:lnSpc>
                <a:spcPct val="90000"/>
              </a:lnSpc>
            </a:pPr>
            <a:r>
              <a:rPr lang="en-US" sz="2800" smtClean="0"/>
              <a:t>Wiki quote:</a:t>
            </a:r>
            <a:br>
              <a:rPr lang="en-US" sz="2800" smtClean="0"/>
            </a:br>
            <a:r>
              <a:rPr lang="en-US" sz="2800" smtClean="0"/>
              <a:t>"data mining gives information that would not be available otherwise. It must be properly interpreted to be useful. When the data collected involves individual people, there are many questions concerning privacy, legality, and ethics."</a:t>
            </a:r>
            <a:br>
              <a:rPr lang="en-US" sz="2800" smtClean="0"/>
            </a:br>
            <a:endParaRPr lang="en-US" sz="28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Bottom Line	</a:t>
            </a:r>
          </a:p>
        </p:txBody>
      </p:sp>
      <p:sp>
        <p:nvSpPr>
          <p:cNvPr id="18435" name="Rectangle 3"/>
          <p:cNvSpPr>
            <a:spLocks noGrp="1" noChangeArrowheads="1"/>
          </p:cNvSpPr>
          <p:nvPr>
            <p:ph type="body" idx="1"/>
          </p:nvPr>
        </p:nvSpPr>
        <p:spPr/>
        <p:txBody>
          <a:bodyPr/>
          <a:lstStyle/>
          <a:p>
            <a:pPr eaLnBrk="1" hangingPunct="1"/>
            <a:r>
              <a:rPr lang="en-US" dirty="0" smtClean="0"/>
              <a:t>Data obtained through Data Mining is incredibly valuable</a:t>
            </a:r>
          </a:p>
          <a:p>
            <a:pPr eaLnBrk="1" hangingPunct="1"/>
            <a:r>
              <a:rPr lang="en-US" dirty="0" smtClean="0"/>
              <a:t>Companies are understandably reluctant to give up data they have obtained. </a:t>
            </a:r>
          </a:p>
          <a:p>
            <a:pPr eaLnBrk="1" hangingPunct="1"/>
            <a:r>
              <a:rPr lang="en-US" dirty="0" smtClean="0"/>
              <a:t>Expect to see prevalence of Data Mining and (possibly subversive) methods increase in years to come.</a:t>
            </a:r>
          </a:p>
          <a:p>
            <a:pPr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Origins of Data Mining</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843087" y="2148681"/>
            <a:ext cx="5457825"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594" name="Rectangle 2"/>
          <p:cNvSpPr>
            <a:spLocks noGrp="1" noChangeArrowheads="1"/>
          </p:cNvSpPr>
          <p:nvPr>
            <p:ph type="title"/>
          </p:nvPr>
        </p:nvSpPr>
        <p:spPr/>
        <p:txBody>
          <a:bodyPr/>
          <a:lstStyle/>
          <a:p>
            <a:r>
              <a:rPr lang="en-US" dirty="0" smtClean="0"/>
              <a:t>Data Mining Process</a:t>
            </a:r>
            <a:endParaRPr lang="en-US" dirty="0"/>
          </a:p>
        </p:txBody>
      </p:sp>
      <p:sp>
        <p:nvSpPr>
          <p:cNvPr id="1518595" name="Rectangle 3"/>
          <p:cNvSpPr>
            <a:spLocks noGrp="1" noChangeArrowheads="1"/>
          </p:cNvSpPr>
          <p:nvPr>
            <p:ph type="body" idx="1"/>
          </p:nvPr>
        </p:nvSpPr>
        <p:spPr/>
        <p:txBody>
          <a:bodyPr>
            <a:normAutofit lnSpcReduction="10000"/>
          </a:bodyPr>
          <a:lstStyle/>
          <a:p>
            <a:pPr marL="609600" indent="-609600">
              <a:lnSpc>
                <a:spcPct val="90000"/>
              </a:lnSpc>
              <a:buFontTx/>
              <a:buNone/>
            </a:pPr>
            <a:r>
              <a:rPr lang="en-US" dirty="0" smtClean="0"/>
              <a:t> </a:t>
            </a:r>
            <a:r>
              <a:rPr lang="en-US" dirty="0"/>
              <a:t>Data preprocessing</a:t>
            </a:r>
          </a:p>
          <a:p>
            <a:pPr marL="990600" lvl="1" indent="-533400">
              <a:lnSpc>
                <a:spcPct val="90000"/>
              </a:lnSpc>
            </a:pPr>
            <a:r>
              <a:rPr lang="en-US" dirty="0"/>
              <a:t>Data selection: Identify target datasets and relevant fields</a:t>
            </a:r>
          </a:p>
          <a:p>
            <a:pPr marL="990600" lvl="1" indent="-533400">
              <a:lnSpc>
                <a:spcPct val="90000"/>
              </a:lnSpc>
            </a:pPr>
            <a:r>
              <a:rPr lang="en-US" dirty="0"/>
              <a:t>Data cleaning</a:t>
            </a:r>
          </a:p>
          <a:p>
            <a:pPr marL="1371600" lvl="2" indent="-457200">
              <a:lnSpc>
                <a:spcPct val="90000"/>
              </a:lnSpc>
            </a:pPr>
            <a:r>
              <a:rPr lang="en-US" dirty="0"/>
              <a:t>Remove noise and outliers</a:t>
            </a:r>
          </a:p>
          <a:p>
            <a:pPr marL="1371600" lvl="2" indent="-457200">
              <a:lnSpc>
                <a:spcPct val="90000"/>
              </a:lnSpc>
            </a:pPr>
            <a:r>
              <a:rPr lang="en-US" dirty="0"/>
              <a:t>Data transformation</a:t>
            </a:r>
          </a:p>
          <a:p>
            <a:pPr marL="1371600" lvl="2" indent="-457200">
              <a:lnSpc>
                <a:spcPct val="90000"/>
              </a:lnSpc>
            </a:pPr>
            <a:r>
              <a:rPr lang="en-US" dirty="0"/>
              <a:t>Create common units</a:t>
            </a:r>
          </a:p>
          <a:p>
            <a:pPr marL="1371600" lvl="2" indent="-457200">
              <a:lnSpc>
                <a:spcPct val="90000"/>
              </a:lnSpc>
            </a:pPr>
            <a:r>
              <a:rPr lang="en-US" dirty="0"/>
              <a:t>Generate new fields</a:t>
            </a:r>
          </a:p>
          <a:p>
            <a:pPr marL="609600" indent="-609600">
              <a:lnSpc>
                <a:spcPct val="90000"/>
              </a:lnSpc>
              <a:buFontTx/>
              <a:buNone/>
            </a:pPr>
            <a:r>
              <a:rPr lang="en-US" dirty="0" smtClean="0"/>
              <a:t>Data </a:t>
            </a:r>
            <a:r>
              <a:rPr lang="en-US" dirty="0"/>
              <a:t>mining model construction</a:t>
            </a:r>
          </a:p>
          <a:p>
            <a:pPr marL="609600" indent="-609600">
              <a:lnSpc>
                <a:spcPct val="90000"/>
              </a:lnSpc>
              <a:buFontTx/>
              <a:buNone/>
            </a:pPr>
            <a:r>
              <a:rPr lang="en-US" dirty="0" smtClean="0"/>
              <a:t>Model </a:t>
            </a:r>
            <a:r>
              <a:rPr lang="en-US" dirty="0"/>
              <a:t>evaluation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304800" y="381000"/>
            <a:ext cx="8458200" cy="6019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endParaRPr lang="en-US" dirty="0"/>
          </a:p>
        </p:txBody>
      </p:sp>
      <p:pic>
        <p:nvPicPr>
          <p:cNvPr id="15361" name="Picture 1"/>
          <p:cNvPicPr>
            <a:picLocks noGrp="1" noChangeAspect="1" noChangeArrowheads="1"/>
          </p:cNvPicPr>
          <p:nvPr>
            <p:ph idx="1"/>
          </p:nvPr>
        </p:nvPicPr>
        <p:blipFill>
          <a:blip r:embed="rId2"/>
          <a:srcRect/>
          <a:stretch>
            <a:fillRect/>
          </a:stretch>
        </p:blipFill>
        <p:spPr bwMode="auto">
          <a:xfrm>
            <a:off x="1733550" y="1948656"/>
            <a:ext cx="5676900" cy="3829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4294967295"/>
          </p:nvPr>
        </p:nvSpPr>
        <p:spPr>
          <a:xfrm>
            <a:off x="6731000" y="6229350"/>
            <a:ext cx="1905000" cy="457200"/>
          </a:xfrm>
          <a:prstGeom prst="rect">
            <a:avLst/>
          </a:prstGeom>
        </p:spPr>
        <p:txBody>
          <a:bodyPr/>
          <a:lstStyle/>
          <a:p>
            <a:fld id="{91855F90-66F6-4289-AF95-7A7479648EE2}" type="slidenum">
              <a:rPr lang="en-US"/>
              <a:pPr/>
              <a:t>40</a:t>
            </a:fld>
            <a:endParaRPr lang="en-US" b="0"/>
          </a:p>
        </p:txBody>
      </p:sp>
      <p:graphicFrame>
        <p:nvGraphicFramePr>
          <p:cNvPr id="541698" name="Object 1026"/>
          <p:cNvGraphicFramePr>
            <a:graphicFrameLocks noChangeAspect="1"/>
          </p:cNvGraphicFramePr>
          <p:nvPr/>
        </p:nvGraphicFramePr>
        <p:xfrm>
          <a:off x="3124200" y="2895600"/>
          <a:ext cx="2622550" cy="2263775"/>
        </p:xfrm>
        <a:graphic>
          <a:graphicData uri="http://schemas.openxmlformats.org/presentationml/2006/ole">
            <mc:AlternateContent xmlns:mc="http://schemas.openxmlformats.org/markup-compatibility/2006">
              <mc:Choice xmlns:v="urn:schemas-microsoft-com:vml" Requires="v">
                <p:oleObj spid="_x0000_s748595" name="Clip" r:id="rId3" imgW="3946525" imgH="3970338" progId="">
                  <p:embed/>
                </p:oleObj>
              </mc:Choice>
              <mc:Fallback>
                <p:oleObj name="Clip" r:id="rId3" imgW="3946525" imgH="397033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895600"/>
                        <a:ext cx="2622550" cy="226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51"/>
          <p:cNvGrpSpPr>
            <a:grpSpLocks/>
          </p:cNvGrpSpPr>
          <p:nvPr/>
        </p:nvGrpSpPr>
        <p:grpSpPr bwMode="auto">
          <a:xfrm>
            <a:off x="3048000" y="1600200"/>
            <a:ext cx="2452688" cy="1423988"/>
            <a:chOff x="1920" y="1008"/>
            <a:chExt cx="1545" cy="897"/>
          </a:xfrm>
        </p:grpSpPr>
        <p:sp>
          <p:nvSpPr>
            <p:cNvPr id="541699" name="Oval 1027"/>
            <p:cNvSpPr>
              <a:spLocks noChangeArrowheads="1"/>
            </p:cNvSpPr>
            <p:nvPr/>
          </p:nvSpPr>
          <p:spPr bwMode="auto">
            <a:xfrm>
              <a:off x="1920" y="1008"/>
              <a:ext cx="1545" cy="686"/>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a:r>
                <a:rPr lang="en-US" sz="1800">
                  <a:latin typeface="Tahoma" pitchFamily="34" charset="0"/>
                </a:rPr>
                <a:t>Which are our</a:t>
              </a:r>
              <a:br>
                <a:rPr lang="en-US" sz="1800">
                  <a:latin typeface="Tahoma" pitchFamily="34" charset="0"/>
                </a:rPr>
              </a:br>
              <a:r>
                <a:rPr lang="en-US" sz="1800">
                  <a:latin typeface="Tahoma" pitchFamily="34" charset="0"/>
                </a:rPr>
                <a:t> lowest/highest margin </a:t>
              </a:r>
              <a:br>
                <a:rPr lang="en-US" sz="1800">
                  <a:latin typeface="Tahoma" pitchFamily="34" charset="0"/>
                </a:rPr>
              </a:br>
              <a:r>
                <a:rPr lang="en-US" sz="1800">
                  <a:latin typeface="Tahoma" pitchFamily="34" charset="0"/>
                </a:rPr>
                <a:t>customers ?</a:t>
              </a:r>
              <a:endParaRPr lang="en-US" sz="1400">
                <a:latin typeface="Times New Roman" pitchFamily="18" charset="0"/>
              </a:endParaRPr>
            </a:p>
          </p:txBody>
        </p:sp>
        <p:sp>
          <p:nvSpPr>
            <p:cNvPr id="541711" name="Line 1039"/>
            <p:cNvSpPr>
              <a:spLocks noChangeShapeType="1"/>
            </p:cNvSpPr>
            <p:nvPr/>
          </p:nvSpPr>
          <p:spPr bwMode="auto">
            <a:xfrm>
              <a:off x="2688" y="1680"/>
              <a:ext cx="0" cy="2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 name="Group 1056"/>
          <p:cNvGrpSpPr>
            <a:grpSpLocks/>
          </p:cNvGrpSpPr>
          <p:nvPr/>
        </p:nvGrpSpPr>
        <p:grpSpPr bwMode="auto">
          <a:xfrm>
            <a:off x="5486400" y="2286000"/>
            <a:ext cx="3048000" cy="1447800"/>
            <a:chOff x="3456" y="1440"/>
            <a:chExt cx="1920" cy="912"/>
          </a:xfrm>
        </p:grpSpPr>
        <p:sp>
          <p:nvSpPr>
            <p:cNvPr id="541701" name="Oval 1029"/>
            <p:cNvSpPr>
              <a:spLocks noChangeArrowheads="1"/>
            </p:cNvSpPr>
            <p:nvPr/>
          </p:nvSpPr>
          <p:spPr bwMode="auto">
            <a:xfrm>
              <a:off x="3600" y="1440"/>
              <a:ext cx="1776" cy="912"/>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a:r>
                <a:rPr lang="en-US" sz="1800">
                  <a:latin typeface="Tahoma" pitchFamily="34" charset="0"/>
                </a:rPr>
                <a:t>Who are my customers </a:t>
              </a:r>
              <a:br>
                <a:rPr lang="en-US" sz="1800">
                  <a:latin typeface="Tahoma" pitchFamily="34" charset="0"/>
                </a:rPr>
              </a:br>
              <a:r>
                <a:rPr lang="en-US" sz="1800">
                  <a:latin typeface="Tahoma" pitchFamily="34" charset="0"/>
                </a:rPr>
                <a:t>and what products </a:t>
              </a:r>
              <a:br>
                <a:rPr lang="en-US" sz="1800">
                  <a:latin typeface="Tahoma" pitchFamily="34" charset="0"/>
                </a:rPr>
              </a:br>
              <a:r>
                <a:rPr lang="en-US" sz="1800">
                  <a:latin typeface="Tahoma" pitchFamily="34" charset="0"/>
                </a:rPr>
                <a:t>are they buying?</a:t>
              </a:r>
              <a:endParaRPr lang="en-US" sz="1400">
                <a:latin typeface="Times New Roman" pitchFamily="18" charset="0"/>
              </a:endParaRPr>
            </a:p>
          </p:txBody>
        </p:sp>
        <p:sp>
          <p:nvSpPr>
            <p:cNvPr id="541713" name="Line 1041"/>
            <p:cNvSpPr>
              <a:spLocks noChangeShapeType="1"/>
            </p:cNvSpPr>
            <p:nvPr/>
          </p:nvSpPr>
          <p:spPr bwMode="auto">
            <a:xfrm flipH="1">
              <a:off x="3456" y="2112"/>
              <a:ext cx="254"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1055"/>
          <p:cNvGrpSpPr>
            <a:grpSpLocks/>
          </p:cNvGrpSpPr>
          <p:nvPr/>
        </p:nvGrpSpPr>
        <p:grpSpPr bwMode="auto">
          <a:xfrm>
            <a:off x="5334000" y="4267200"/>
            <a:ext cx="3554413" cy="1239838"/>
            <a:chOff x="3360" y="2688"/>
            <a:chExt cx="2239" cy="781"/>
          </a:xfrm>
        </p:grpSpPr>
        <p:sp>
          <p:nvSpPr>
            <p:cNvPr id="541703" name="Oval 1031"/>
            <p:cNvSpPr>
              <a:spLocks noChangeArrowheads="1"/>
            </p:cNvSpPr>
            <p:nvPr/>
          </p:nvSpPr>
          <p:spPr bwMode="auto">
            <a:xfrm>
              <a:off x="3840" y="2688"/>
              <a:ext cx="1759" cy="781"/>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a:r>
                <a:rPr lang="en-US" sz="1800">
                  <a:latin typeface="Tahoma" pitchFamily="34" charset="0"/>
                </a:rPr>
                <a:t>Which customers</a:t>
              </a:r>
              <a:br>
                <a:rPr lang="en-US" sz="1800">
                  <a:latin typeface="Tahoma" pitchFamily="34" charset="0"/>
                </a:rPr>
              </a:br>
              <a:r>
                <a:rPr lang="en-US" sz="1800">
                  <a:latin typeface="Tahoma" pitchFamily="34" charset="0"/>
                </a:rPr>
                <a:t> are most likely to go </a:t>
              </a:r>
              <a:br>
                <a:rPr lang="en-US" sz="1800">
                  <a:latin typeface="Tahoma" pitchFamily="34" charset="0"/>
                </a:rPr>
              </a:br>
              <a:r>
                <a:rPr lang="en-US" sz="1800">
                  <a:latin typeface="Tahoma" pitchFamily="34" charset="0"/>
                </a:rPr>
                <a:t>to the competition ?</a:t>
              </a:r>
              <a:r>
                <a:rPr lang="en-US" sz="1400">
                  <a:latin typeface="Times New Roman" pitchFamily="18" charset="0"/>
                </a:rPr>
                <a:t> </a:t>
              </a:r>
            </a:p>
          </p:txBody>
        </p:sp>
        <p:sp>
          <p:nvSpPr>
            <p:cNvPr id="541715" name="Line 1043"/>
            <p:cNvSpPr>
              <a:spLocks noChangeShapeType="1"/>
            </p:cNvSpPr>
            <p:nvPr/>
          </p:nvSpPr>
          <p:spPr bwMode="auto">
            <a:xfrm flipH="1" flipV="1">
              <a:off x="3360" y="3024"/>
              <a:ext cx="480"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 name="Group 1054"/>
          <p:cNvGrpSpPr>
            <a:grpSpLocks/>
          </p:cNvGrpSpPr>
          <p:nvPr/>
        </p:nvGrpSpPr>
        <p:grpSpPr bwMode="auto">
          <a:xfrm>
            <a:off x="3124200" y="5029200"/>
            <a:ext cx="2570163" cy="1676400"/>
            <a:chOff x="1968" y="3168"/>
            <a:chExt cx="1619" cy="1056"/>
          </a:xfrm>
        </p:grpSpPr>
        <p:sp>
          <p:nvSpPr>
            <p:cNvPr id="541709" name="Oval 1037"/>
            <p:cNvSpPr>
              <a:spLocks noChangeArrowheads="1"/>
            </p:cNvSpPr>
            <p:nvPr/>
          </p:nvSpPr>
          <p:spPr bwMode="auto">
            <a:xfrm>
              <a:off x="1968" y="3360"/>
              <a:ext cx="1619" cy="86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a:r>
                <a:rPr lang="en-US" sz="1800">
                  <a:latin typeface="Tahoma" pitchFamily="34" charset="0"/>
                </a:rPr>
                <a:t>What impact will </a:t>
              </a:r>
              <a:br>
                <a:rPr lang="en-US" sz="1800">
                  <a:latin typeface="Tahoma" pitchFamily="34" charset="0"/>
                </a:rPr>
              </a:br>
              <a:r>
                <a:rPr lang="en-US" sz="1800">
                  <a:latin typeface="Tahoma" pitchFamily="34" charset="0"/>
                </a:rPr>
                <a:t>new products/services </a:t>
              </a:r>
            </a:p>
            <a:p>
              <a:pPr algn="ctr"/>
              <a:r>
                <a:rPr lang="en-US" sz="1800">
                  <a:latin typeface="Tahoma" pitchFamily="34" charset="0"/>
                </a:rPr>
                <a:t>have on revenue </a:t>
              </a:r>
              <a:br>
                <a:rPr lang="en-US" sz="1800">
                  <a:latin typeface="Tahoma" pitchFamily="34" charset="0"/>
                </a:rPr>
              </a:br>
              <a:r>
                <a:rPr lang="en-US" sz="1800">
                  <a:latin typeface="Tahoma" pitchFamily="34" charset="0"/>
                </a:rPr>
                <a:t>and margins?</a:t>
              </a:r>
              <a:endParaRPr lang="en-US" sz="1400">
                <a:latin typeface="Times New Roman" pitchFamily="18" charset="0"/>
              </a:endParaRPr>
            </a:p>
          </p:txBody>
        </p:sp>
        <p:sp>
          <p:nvSpPr>
            <p:cNvPr id="541717" name="Line 1045"/>
            <p:cNvSpPr>
              <a:spLocks noChangeShapeType="1"/>
            </p:cNvSpPr>
            <p:nvPr/>
          </p:nvSpPr>
          <p:spPr bwMode="auto">
            <a:xfrm flipV="1">
              <a:off x="2784" y="3168"/>
              <a:ext cx="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1053"/>
          <p:cNvGrpSpPr>
            <a:grpSpLocks/>
          </p:cNvGrpSpPr>
          <p:nvPr/>
        </p:nvGrpSpPr>
        <p:grpSpPr bwMode="auto">
          <a:xfrm>
            <a:off x="152400" y="4114800"/>
            <a:ext cx="3154363" cy="1450975"/>
            <a:chOff x="96" y="2592"/>
            <a:chExt cx="1987" cy="914"/>
          </a:xfrm>
        </p:grpSpPr>
        <p:sp>
          <p:nvSpPr>
            <p:cNvPr id="541708" name="Oval 1036"/>
            <p:cNvSpPr>
              <a:spLocks noChangeArrowheads="1"/>
            </p:cNvSpPr>
            <p:nvPr/>
          </p:nvSpPr>
          <p:spPr bwMode="auto">
            <a:xfrm>
              <a:off x="96" y="2592"/>
              <a:ext cx="1619" cy="91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a:r>
                <a:rPr lang="en-US" sz="1800">
                  <a:latin typeface="Tahoma" pitchFamily="34" charset="0"/>
                </a:rPr>
                <a:t>What product prom-</a:t>
              </a:r>
              <a:br>
                <a:rPr lang="en-US" sz="1800">
                  <a:latin typeface="Tahoma" pitchFamily="34" charset="0"/>
                </a:rPr>
              </a:br>
              <a:r>
                <a:rPr lang="en-US" sz="1800">
                  <a:latin typeface="Tahoma" pitchFamily="34" charset="0"/>
                </a:rPr>
                <a:t>-otions have the biggest </a:t>
              </a:r>
              <a:br>
                <a:rPr lang="en-US" sz="1800">
                  <a:latin typeface="Tahoma" pitchFamily="34" charset="0"/>
                </a:rPr>
              </a:br>
              <a:r>
                <a:rPr lang="en-US" sz="1800">
                  <a:latin typeface="Tahoma" pitchFamily="34" charset="0"/>
                </a:rPr>
                <a:t>impact on revenue?</a:t>
              </a:r>
              <a:endParaRPr lang="en-US" sz="1400">
                <a:latin typeface="Times New Roman" pitchFamily="18" charset="0"/>
              </a:endParaRPr>
            </a:p>
          </p:txBody>
        </p:sp>
        <p:sp>
          <p:nvSpPr>
            <p:cNvPr id="541718" name="Line 1046"/>
            <p:cNvSpPr>
              <a:spLocks noChangeShapeType="1"/>
            </p:cNvSpPr>
            <p:nvPr/>
          </p:nvSpPr>
          <p:spPr bwMode="auto">
            <a:xfrm flipV="1">
              <a:off x="1728" y="3024"/>
              <a:ext cx="35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 name="Group 1052"/>
          <p:cNvGrpSpPr>
            <a:grpSpLocks/>
          </p:cNvGrpSpPr>
          <p:nvPr/>
        </p:nvGrpSpPr>
        <p:grpSpPr bwMode="auto">
          <a:xfrm>
            <a:off x="457200" y="2743200"/>
            <a:ext cx="2819400" cy="1196975"/>
            <a:chOff x="288" y="1728"/>
            <a:chExt cx="1776" cy="754"/>
          </a:xfrm>
        </p:grpSpPr>
        <p:sp>
          <p:nvSpPr>
            <p:cNvPr id="541706" name="Oval 1034"/>
            <p:cNvSpPr>
              <a:spLocks noChangeArrowheads="1"/>
            </p:cNvSpPr>
            <p:nvPr/>
          </p:nvSpPr>
          <p:spPr bwMode="auto">
            <a:xfrm>
              <a:off x="288" y="1728"/>
              <a:ext cx="1536" cy="75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a:r>
                <a:rPr lang="en-US" sz="1800">
                  <a:latin typeface="Tahoma" pitchFamily="34" charset="0"/>
                </a:rPr>
                <a:t>What is the most </a:t>
              </a:r>
              <a:br>
                <a:rPr lang="en-US" sz="1800">
                  <a:latin typeface="Tahoma" pitchFamily="34" charset="0"/>
                </a:rPr>
              </a:br>
              <a:r>
                <a:rPr lang="en-US" sz="1800">
                  <a:latin typeface="Tahoma" pitchFamily="34" charset="0"/>
                </a:rPr>
                <a:t>effective distribution </a:t>
              </a:r>
              <a:br>
                <a:rPr lang="en-US" sz="1800">
                  <a:latin typeface="Tahoma" pitchFamily="34" charset="0"/>
                </a:rPr>
              </a:br>
              <a:r>
                <a:rPr lang="en-US" sz="1800">
                  <a:latin typeface="Tahoma" pitchFamily="34" charset="0"/>
                </a:rPr>
                <a:t>channel?</a:t>
              </a:r>
              <a:endParaRPr lang="en-US" sz="1400">
                <a:latin typeface="Times New Roman" pitchFamily="18" charset="0"/>
              </a:endParaRPr>
            </a:p>
          </p:txBody>
        </p:sp>
        <p:sp>
          <p:nvSpPr>
            <p:cNvPr id="541720" name="Line 1048"/>
            <p:cNvSpPr>
              <a:spLocks noChangeShapeType="1"/>
            </p:cNvSpPr>
            <p:nvPr/>
          </p:nvSpPr>
          <p:spPr bwMode="auto">
            <a:xfrm>
              <a:off x="1824" y="2160"/>
              <a:ext cx="240"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1722" name="Rectangle 1050"/>
          <p:cNvSpPr>
            <a:spLocks noGrp="1" noChangeArrowheads="1"/>
          </p:cNvSpPr>
          <p:nvPr>
            <p:ph type="title"/>
          </p:nvPr>
        </p:nvSpPr>
        <p:spPr/>
        <p:txBody>
          <a:bodyPr/>
          <a:lstStyle/>
          <a:p>
            <a:r>
              <a:rPr lang="en-US" sz="4400"/>
              <a:t>Why Data Warehousing?</a:t>
            </a:r>
            <a:endParaRPr lang="en-US"/>
          </a:p>
        </p:txBody>
      </p:sp>
    </p:spTree>
    <p:extLst>
      <p:ext uri="{BB962C8B-B14F-4D97-AF65-F5344CB8AC3E}">
        <p14:creationId xmlns:p14="http://schemas.microsoft.com/office/powerpoint/2010/main" val="892664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lide Number Placeholder 240"/>
          <p:cNvSpPr>
            <a:spLocks noGrp="1"/>
          </p:cNvSpPr>
          <p:nvPr>
            <p:ph type="sldNum" sz="quarter" idx="12"/>
          </p:nvPr>
        </p:nvSpPr>
        <p:spPr/>
        <p:txBody>
          <a:bodyPr/>
          <a:lstStyle/>
          <a:p>
            <a:fld id="{32EEB9C3-9779-488A-A049-C7D4A987CF6A}" type="slidenum">
              <a:rPr lang="en-US" altLang="en-GB"/>
              <a:pPr/>
              <a:t>41</a:t>
            </a:fld>
            <a:endParaRPr lang="en-US" altLang="en-GB"/>
          </a:p>
        </p:txBody>
      </p:sp>
      <p:sp>
        <p:nvSpPr>
          <p:cNvPr id="66562" name="Rectangle 2"/>
          <p:cNvSpPr>
            <a:spLocks noGrp="1" noChangeArrowheads="1"/>
          </p:cNvSpPr>
          <p:nvPr>
            <p:ph type="title"/>
          </p:nvPr>
        </p:nvSpPr>
        <p:spPr/>
        <p:txBody>
          <a:bodyPr>
            <a:normAutofit fontScale="90000"/>
          </a:bodyPr>
          <a:lstStyle/>
          <a:p>
            <a:r>
              <a:rPr lang="en-US" altLang="en-GB"/>
              <a:t>Problem: Heterogeneous Information Sources</a:t>
            </a:r>
          </a:p>
        </p:txBody>
      </p:sp>
      <p:sp>
        <p:nvSpPr>
          <p:cNvPr id="66563" name="Rectangle 3"/>
          <p:cNvSpPr>
            <a:spLocks noChangeArrowheads="1"/>
          </p:cNvSpPr>
          <p:nvPr/>
        </p:nvSpPr>
        <p:spPr bwMode="auto">
          <a:xfrm>
            <a:off x="0" y="1839913"/>
            <a:ext cx="38877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Font typeface="Symbol" pitchFamily="18" charset="2"/>
              <a:buChar char="·"/>
              <a:defRPr sz="3200">
                <a:solidFill>
                  <a:schemeClr val="tx1"/>
                </a:solidFill>
                <a:latin typeface="Times New Roman" pitchFamily="18" charset="0"/>
              </a:defRPr>
            </a:lvl1pPr>
            <a:lvl2pPr marL="742950" indent="-285750">
              <a:spcBef>
                <a:spcPct val="20000"/>
              </a:spcBef>
              <a:buFont typeface="Symbol" pitchFamily="18" charset="2"/>
              <a:buChar char="-"/>
              <a:defRPr sz="2800">
                <a:solidFill>
                  <a:schemeClr val="tx1"/>
                </a:solidFill>
                <a:latin typeface="Times New Roman" pitchFamily="18" charset="0"/>
              </a:defRPr>
            </a:lvl2pPr>
            <a:lvl3pPr marL="1143000" indent="-228600">
              <a:spcBef>
                <a:spcPct val="20000"/>
              </a:spcBef>
              <a:buFont typeface="Symbol" pitchFamily="18" charset="2"/>
              <a:buChar char="·"/>
              <a:defRPr sz="2400">
                <a:solidFill>
                  <a:schemeClr val="tx1"/>
                </a:solidFill>
                <a:latin typeface="Times New Roman" pitchFamily="18" charset="0"/>
              </a:defRPr>
            </a:lvl3pPr>
            <a:lvl4pPr marL="1600200" indent="-228600">
              <a:spcBef>
                <a:spcPct val="20000"/>
              </a:spcBef>
              <a:buFont typeface="Symbol" pitchFamily="18" charset="2"/>
              <a:buChar char="-"/>
              <a:defRPr sz="2000">
                <a:solidFill>
                  <a:schemeClr val="tx1"/>
                </a:solidFill>
                <a:latin typeface="Times New Roman" pitchFamily="18" charset="0"/>
              </a:defRPr>
            </a:lvl4pPr>
            <a:lvl5pPr marL="2057400" indent="-228600">
              <a:spcBef>
                <a:spcPct val="20000"/>
              </a:spcBef>
              <a:buFont typeface="Symbol" pitchFamily="18" charset="2"/>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Symbol" pitchFamily="18" charset="2"/>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Symbol" pitchFamily="18" charset="2"/>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Symbol" pitchFamily="18" charset="2"/>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Symbol" pitchFamily="18" charset="2"/>
              <a:buChar char="-"/>
              <a:defRPr sz="2000">
                <a:solidFill>
                  <a:schemeClr val="tx1"/>
                </a:solidFill>
                <a:latin typeface="Times New Roman" pitchFamily="18" charset="0"/>
              </a:defRPr>
            </a:lvl9pPr>
          </a:lstStyle>
          <a:p>
            <a:pPr>
              <a:buFont typeface="Symbol" pitchFamily="18" charset="2"/>
              <a:buNone/>
            </a:pPr>
            <a:r>
              <a:rPr lang="en-US" altLang="en-GB" sz="2000" i="1"/>
              <a:t>“Heterogeneities are everywhere”</a:t>
            </a:r>
          </a:p>
        </p:txBody>
      </p:sp>
      <p:sp>
        <p:nvSpPr>
          <p:cNvPr id="66564" name="Rectangle 4"/>
          <p:cNvSpPr>
            <a:spLocks noChangeArrowheads="1"/>
          </p:cNvSpPr>
          <p:nvPr/>
        </p:nvSpPr>
        <p:spPr bwMode="auto">
          <a:xfrm>
            <a:off x="1295400" y="5181600"/>
            <a:ext cx="7772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1"/>
              </a:buClr>
              <a:buSzPct val="80000"/>
              <a:buFont typeface="Dingbats" charset="2"/>
              <a:buChar char="l"/>
            </a:pPr>
            <a:r>
              <a:rPr lang="en-US" altLang="en-GB"/>
              <a:t>Different interfaces</a:t>
            </a:r>
          </a:p>
          <a:p>
            <a:pPr>
              <a:spcBef>
                <a:spcPct val="20000"/>
              </a:spcBef>
              <a:buClr>
                <a:schemeClr val="tx1"/>
              </a:buClr>
              <a:buSzPct val="80000"/>
              <a:buFont typeface="Dingbats" charset="2"/>
              <a:buChar char="l"/>
            </a:pPr>
            <a:r>
              <a:rPr lang="en-US" altLang="en-GB"/>
              <a:t>Different data representations</a:t>
            </a:r>
          </a:p>
          <a:p>
            <a:pPr>
              <a:spcBef>
                <a:spcPct val="20000"/>
              </a:spcBef>
              <a:buClr>
                <a:schemeClr val="tx1"/>
              </a:buClr>
              <a:buSzPct val="80000"/>
              <a:buFont typeface="Dingbats" charset="2"/>
              <a:buChar char="l"/>
            </a:pPr>
            <a:r>
              <a:rPr lang="en-US" altLang="en-GB"/>
              <a:t>Duplicate and inconsistent information</a:t>
            </a:r>
          </a:p>
        </p:txBody>
      </p:sp>
      <p:grpSp>
        <p:nvGrpSpPr>
          <p:cNvPr id="66565" name="Group 5"/>
          <p:cNvGrpSpPr>
            <a:grpSpLocks/>
          </p:cNvGrpSpPr>
          <p:nvPr/>
        </p:nvGrpSpPr>
        <p:grpSpPr bwMode="auto">
          <a:xfrm>
            <a:off x="3471863" y="2409825"/>
            <a:ext cx="730250" cy="511175"/>
            <a:chOff x="2187" y="1367"/>
            <a:chExt cx="460" cy="322"/>
          </a:xfrm>
        </p:grpSpPr>
        <p:grpSp>
          <p:nvGrpSpPr>
            <p:cNvPr id="66566" name="Group 6"/>
            <p:cNvGrpSpPr>
              <a:grpSpLocks/>
            </p:cNvGrpSpPr>
            <p:nvPr/>
          </p:nvGrpSpPr>
          <p:grpSpPr bwMode="auto">
            <a:xfrm>
              <a:off x="2187" y="1367"/>
              <a:ext cx="356" cy="292"/>
              <a:chOff x="2187" y="1367"/>
              <a:chExt cx="356" cy="292"/>
            </a:xfrm>
          </p:grpSpPr>
          <p:grpSp>
            <p:nvGrpSpPr>
              <p:cNvPr id="66567" name="Group 7"/>
              <p:cNvGrpSpPr>
                <a:grpSpLocks/>
              </p:cNvGrpSpPr>
              <p:nvPr/>
            </p:nvGrpSpPr>
            <p:grpSpPr bwMode="auto">
              <a:xfrm>
                <a:off x="2187" y="1367"/>
                <a:ext cx="356" cy="292"/>
                <a:chOff x="2187" y="1367"/>
                <a:chExt cx="356" cy="292"/>
              </a:xfrm>
            </p:grpSpPr>
            <p:grpSp>
              <p:nvGrpSpPr>
                <p:cNvPr id="66568" name="Group 8"/>
                <p:cNvGrpSpPr>
                  <a:grpSpLocks/>
                </p:cNvGrpSpPr>
                <p:nvPr/>
              </p:nvGrpSpPr>
              <p:grpSpPr bwMode="auto">
                <a:xfrm>
                  <a:off x="2187" y="1532"/>
                  <a:ext cx="356" cy="127"/>
                  <a:chOff x="2187" y="1532"/>
                  <a:chExt cx="356" cy="127"/>
                </a:xfrm>
              </p:grpSpPr>
              <p:sp>
                <p:nvSpPr>
                  <p:cNvPr id="66569" name="Freeform 9"/>
                  <p:cNvSpPr>
                    <a:spLocks/>
                  </p:cNvSpPr>
                  <p:nvPr/>
                </p:nvSpPr>
                <p:spPr bwMode="auto">
                  <a:xfrm>
                    <a:off x="2338" y="1532"/>
                    <a:ext cx="204" cy="127"/>
                  </a:xfrm>
                  <a:custGeom>
                    <a:avLst/>
                    <a:gdLst>
                      <a:gd name="T0" fmla="*/ 0 w 204"/>
                      <a:gd name="T1" fmla="*/ 37 h 127"/>
                      <a:gd name="T2" fmla="*/ 0 w 204"/>
                      <a:gd name="T3" fmla="*/ 126 h 127"/>
                      <a:gd name="T4" fmla="*/ 203 w 204"/>
                      <a:gd name="T5" fmla="*/ 61 h 127"/>
                      <a:gd name="T6" fmla="*/ 203 w 204"/>
                      <a:gd name="T7" fmla="*/ 0 h 127"/>
                      <a:gd name="T8" fmla="*/ 0 w 204"/>
                      <a:gd name="T9" fmla="*/ 37 h 127"/>
                    </a:gdLst>
                    <a:ahLst/>
                    <a:cxnLst>
                      <a:cxn ang="0">
                        <a:pos x="T0" y="T1"/>
                      </a:cxn>
                      <a:cxn ang="0">
                        <a:pos x="T2" y="T3"/>
                      </a:cxn>
                      <a:cxn ang="0">
                        <a:pos x="T4" y="T5"/>
                      </a:cxn>
                      <a:cxn ang="0">
                        <a:pos x="T6" y="T7"/>
                      </a:cxn>
                      <a:cxn ang="0">
                        <a:pos x="T8" y="T9"/>
                      </a:cxn>
                    </a:cxnLst>
                    <a:rect l="0" t="0" r="r" b="b"/>
                    <a:pathLst>
                      <a:path w="204" h="127">
                        <a:moveTo>
                          <a:pt x="0" y="37"/>
                        </a:moveTo>
                        <a:lnTo>
                          <a:pt x="0" y="126"/>
                        </a:lnTo>
                        <a:lnTo>
                          <a:pt x="203" y="61"/>
                        </a:lnTo>
                        <a:lnTo>
                          <a:pt x="203" y="0"/>
                        </a:lnTo>
                        <a:lnTo>
                          <a:pt x="0" y="3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70" name="Freeform 10"/>
                  <p:cNvSpPr>
                    <a:spLocks/>
                  </p:cNvSpPr>
                  <p:nvPr/>
                </p:nvSpPr>
                <p:spPr bwMode="auto">
                  <a:xfrm>
                    <a:off x="2187" y="1561"/>
                    <a:ext cx="152" cy="98"/>
                  </a:xfrm>
                  <a:custGeom>
                    <a:avLst/>
                    <a:gdLst>
                      <a:gd name="T0" fmla="*/ 151 w 152"/>
                      <a:gd name="T1" fmla="*/ 8 h 98"/>
                      <a:gd name="T2" fmla="*/ 151 w 152"/>
                      <a:gd name="T3" fmla="*/ 97 h 98"/>
                      <a:gd name="T4" fmla="*/ 0 w 152"/>
                      <a:gd name="T5" fmla="*/ 75 h 98"/>
                      <a:gd name="T6" fmla="*/ 0 w 152"/>
                      <a:gd name="T7" fmla="*/ 0 h 98"/>
                      <a:gd name="T8" fmla="*/ 151 w 152"/>
                      <a:gd name="T9" fmla="*/ 8 h 98"/>
                    </a:gdLst>
                    <a:ahLst/>
                    <a:cxnLst>
                      <a:cxn ang="0">
                        <a:pos x="T0" y="T1"/>
                      </a:cxn>
                      <a:cxn ang="0">
                        <a:pos x="T2" y="T3"/>
                      </a:cxn>
                      <a:cxn ang="0">
                        <a:pos x="T4" y="T5"/>
                      </a:cxn>
                      <a:cxn ang="0">
                        <a:pos x="T6" y="T7"/>
                      </a:cxn>
                      <a:cxn ang="0">
                        <a:pos x="T8" y="T9"/>
                      </a:cxn>
                    </a:cxnLst>
                    <a:rect l="0" t="0" r="r" b="b"/>
                    <a:pathLst>
                      <a:path w="152" h="98">
                        <a:moveTo>
                          <a:pt x="151" y="8"/>
                        </a:moveTo>
                        <a:lnTo>
                          <a:pt x="151" y="97"/>
                        </a:lnTo>
                        <a:lnTo>
                          <a:pt x="0" y="75"/>
                        </a:lnTo>
                        <a:lnTo>
                          <a:pt x="0" y="0"/>
                        </a:lnTo>
                        <a:lnTo>
                          <a:pt x="151" y="8"/>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71" name="Freeform 11"/>
                  <p:cNvSpPr>
                    <a:spLocks/>
                  </p:cNvSpPr>
                  <p:nvPr/>
                </p:nvSpPr>
                <p:spPr bwMode="auto">
                  <a:xfrm>
                    <a:off x="2188" y="1533"/>
                    <a:ext cx="355" cy="39"/>
                  </a:xfrm>
                  <a:custGeom>
                    <a:avLst/>
                    <a:gdLst>
                      <a:gd name="T0" fmla="*/ 0 w 355"/>
                      <a:gd name="T1" fmla="*/ 29 h 39"/>
                      <a:gd name="T2" fmla="*/ 152 w 355"/>
                      <a:gd name="T3" fmla="*/ 38 h 39"/>
                      <a:gd name="T4" fmla="*/ 354 w 355"/>
                      <a:gd name="T5" fmla="*/ 0 h 39"/>
                      <a:gd name="T6" fmla="*/ 205 w 355"/>
                      <a:gd name="T7" fmla="*/ 0 h 39"/>
                      <a:gd name="T8" fmla="*/ 0 w 355"/>
                      <a:gd name="T9" fmla="*/ 29 h 39"/>
                    </a:gdLst>
                    <a:ahLst/>
                    <a:cxnLst>
                      <a:cxn ang="0">
                        <a:pos x="T0" y="T1"/>
                      </a:cxn>
                      <a:cxn ang="0">
                        <a:pos x="T2" y="T3"/>
                      </a:cxn>
                      <a:cxn ang="0">
                        <a:pos x="T4" y="T5"/>
                      </a:cxn>
                      <a:cxn ang="0">
                        <a:pos x="T6" y="T7"/>
                      </a:cxn>
                      <a:cxn ang="0">
                        <a:pos x="T8" y="T9"/>
                      </a:cxn>
                    </a:cxnLst>
                    <a:rect l="0" t="0" r="r" b="b"/>
                    <a:pathLst>
                      <a:path w="355" h="39">
                        <a:moveTo>
                          <a:pt x="0" y="29"/>
                        </a:moveTo>
                        <a:lnTo>
                          <a:pt x="152" y="38"/>
                        </a:lnTo>
                        <a:lnTo>
                          <a:pt x="354" y="0"/>
                        </a:lnTo>
                        <a:lnTo>
                          <a:pt x="205" y="0"/>
                        </a:lnTo>
                        <a:lnTo>
                          <a:pt x="0" y="29"/>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66572" name="Freeform 12"/>
                <p:cNvSpPr>
                  <a:spLocks/>
                </p:cNvSpPr>
                <p:nvPr/>
              </p:nvSpPr>
              <p:spPr bwMode="auto">
                <a:xfrm>
                  <a:off x="2302" y="1521"/>
                  <a:ext cx="129" cy="37"/>
                </a:xfrm>
                <a:custGeom>
                  <a:avLst/>
                  <a:gdLst>
                    <a:gd name="T0" fmla="*/ 0 w 129"/>
                    <a:gd name="T1" fmla="*/ 20 h 37"/>
                    <a:gd name="T2" fmla="*/ 0 w 129"/>
                    <a:gd name="T3" fmla="*/ 31 h 37"/>
                    <a:gd name="T4" fmla="*/ 59 w 129"/>
                    <a:gd name="T5" fmla="*/ 36 h 37"/>
                    <a:gd name="T6" fmla="*/ 128 w 129"/>
                    <a:gd name="T7" fmla="*/ 23 h 37"/>
                    <a:gd name="T8" fmla="*/ 128 w 129"/>
                    <a:gd name="T9" fmla="*/ 0 h 37"/>
                    <a:gd name="T10" fmla="*/ 0 w 129"/>
                    <a:gd name="T11" fmla="*/ 20 h 37"/>
                  </a:gdLst>
                  <a:ahLst/>
                  <a:cxnLst>
                    <a:cxn ang="0">
                      <a:pos x="T0" y="T1"/>
                    </a:cxn>
                    <a:cxn ang="0">
                      <a:pos x="T2" y="T3"/>
                    </a:cxn>
                    <a:cxn ang="0">
                      <a:pos x="T4" y="T5"/>
                    </a:cxn>
                    <a:cxn ang="0">
                      <a:pos x="T6" y="T7"/>
                    </a:cxn>
                    <a:cxn ang="0">
                      <a:pos x="T8" y="T9"/>
                    </a:cxn>
                    <a:cxn ang="0">
                      <a:pos x="T10" y="T11"/>
                    </a:cxn>
                  </a:cxnLst>
                  <a:rect l="0" t="0" r="r" b="b"/>
                  <a:pathLst>
                    <a:path w="129" h="37">
                      <a:moveTo>
                        <a:pt x="0" y="20"/>
                      </a:moveTo>
                      <a:lnTo>
                        <a:pt x="0" y="31"/>
                      </a:lnTo>
                      <a:lnTo>
                        <a:pt x="59" y="36"/>
                      </a:lnTo>
                      <a:lnTo>
                        <a:pt x="128" y="23"/>
                      </a:lnTo>
                      <a:lnTo>
                        <a:pt x="128" y="0"/>
                      </a:lnTo>
                      <a:lnTo>
                        <a:pt x="0" y="2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73" name="Group 13"/>
                <p:cNvGrpSpPr>
                  <a:grpSpLocks/>
                </p:cNvGrpSpPr>
                <p:nvPr/>
              </p:nvGrpSpPr>
              <p:grpSpPr bwMode="auto">
                <a:xfrm>
                  <a:off x="2215" y="1367"/>
                  <a:ext cx="286" cy="183"/>
                  <a:chOff x="2215" y="1367"/>
                  <a:chExt cx="286" cy="183"/>
                </a:xfrm>
              </p:grpSpPr>
              <p:sp>
                <p:nvSpPr>
                  <p:cNvPr id="66574" name="Freeform 14"/>
                  <p:cNvSpPr>
                    <a:spLocks/>
                  </p:cNvSpPr>
                  <p:nvPr/>
                </p:nvSpPr>
                <p:spPr bwMode="auto">
                  <a:xfrm>
                    <a:off x="2337" y="1367"/>
                    <a:ext cx="164" cy="178"/>
                  </a:xfrm>
                  <a:custGeom>
                    <a:avLst/>
                    <a:gdLst>
                      <a:gd name="T0" fmla="*/ 23 w 164"/>
                      <a:gd name="T1" fmla="*/ 177 h 178"/>
                      <a:gd name="T2" fmla="*/ 0 w 164"/>
                      <a:gd name="T3" fmla="*/ 5 h 178"/>
                      <a:gd name="T4" fmla="*/ 140 w 164"/>
                      <a:gd name="T5" fmla="*/ 0 h 178"/>
                      <a:gd name="T6" fmla="*/ 163 w 164"/>
                      <a:gd name="T7" fmla="*/ 153 h 178"/>
                      <a:gd name="T8" fmla="*/ 23 w 164"/>
                      <a:gd name="T9" fmla="*/ 177 h 178"/>
                    </a:gdLst>
                    <a:ahLst/>
                    <a:cxnLst>
                      <a:cxn ang="0">
                        <a:pos x="T0" y="T1"/>
                      </a:cxn>
                      <a:cxn ang="0">
                        <a:pos x="T2" y="T3"/>
                      </a:cxn>
                      <a:cxn ang="0">
                        <a:pos x="T4" y="T5"/>
                      </a:cxn>
                      <a:cxn ang="0">
                        <a:pos x="T6" y="T7"/>
                      </a:cxn>
                      <a:cxn ang="0">
                        <a:pos x="T8" y="T9"/>
                      </a:cxn>
                    </a:cxnLst>
                    <a:rect l="0" t="0" r="r" b="b"/>
                    <a:pathLst>
                      <a:path w="164" h="178">
                        <a:moveTo>
                          <a:pt x="23" y="177"/>
                        </a:moveTo>
                        <a:lnTo>
                          <a:pt x="0" y="5"/>
                        </a:lnTo>
                        <a:lnTo>
                          <a:pt x="140" y="0"/>
                        </a:lnTo>
                        <a:lnTo>
                          <a:pt x="163" y="153"/>
                        </a:lnTo>
                        <a:lnTo>
                          <a:pt x="23" y="17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75" name="Freeform 15"/>
                  <p:cNvSpPr>
                    <a:spLocks/>
                  </p:cNvSpPr>
                  <p:nvPr/>
                </p:nvSpPr>
                <p:spPr bwMode="auto">
                  <a:xfrm>
                    <a:off x="2215" y="1374"/>
                    <a:ext cx="147" cy="176"/>
                  </a:xfrm>
                  <a:custGeom>
                    <a:avLst/>
                    <a:gdLst>
                      <a:gd name="T0" fmla="*/ 122 w 147"/>
                      <a:gd name="T1" fmla="*/ 0 h 176"/>
                      <a:gd name="T2" fmla="*/ 0 w 147"/>
                      <a:gd name="T3" fmla="*/ 39 h 176"/>
                      <a:gd name="T4" fmla="*/ 16 w 147"/>
                      <a:gd name="T5" fmla="*/ 175 h 176"/>
                      <a:gd name="T6" fmla="*/ 146 w 147"/>
                      <a:gd name="T7" fmla="*/ 170 h 176"/>
                      <a:gd name="T8" fmla="*/ 122 w 147"/>
                      <a:gd name="T9" fmla="*/ 0 h 176"/>
                    </a:gdLst>
                    <a:ahLst/>
                    <a:cxnLst>
                      <a:cxn ang="0">
                        <a:pos x="T0" y="T1"/>
                      </a:cxn>
                      <a:cxn ang="0">
                        <a:pos x="T2" y="T3"/>
                      </a:cxn>
                      <a:cxn ang="0">
                        <a:pos x="T4" y="T5"/>
                      </a:cxn>
                      <a:cxn ang="0">
                        <a:pos x="T6" y="T7"/>
                      </a:cxn>
                      <a:cxn ang="0">
                        <a:pos x="T8" y="T9"/>
                      </a:cxn>
                    </a:cxnLst>
                    <a:rect l="0" t="0" r="r" b="b"/>
                    <a:pathLst>
                      <a:path w="147" h="176">
                        <a:moveTo>
                          <a:pt x="122" y="0"/>
                        </a:moveTo>
                        <a:lnTo>
                          <a:pt x="0" y="39"/>
                        </a:lnTo>
                        <a:lnTo>
                          <a:pt x="16" y="175"/>
                        </a:lnTo>
                        <a:lnTo>
                          <a:pt x="146" y="170"/>
                        </a:lnTo>
                        <a:lnTo>
                          <a:pt x="122"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76" name="Freeform 16"/>
                  <p:cNvSpPr>
                    <a:spLocks/>
                  </p:cNvSpPr>
                  <p:nvPr/>
                </p:nvSpPr>
                <p:spPr bwMode="auto">
                  <a:xfrm>
                    <a:off x="2364" y="1385"/>
                    <a:ext cx="119" cy="134"/>
                  </a:xfrm>
                  <a:custGeom>
                    <a:avLst/>
                    <a:gdLst>
                      <a:gd name="T0" fmla="*/ 0 w 119"/>
                      <a:gd name="T1" fmla="*/ 7 h 134"/>
                      <a:gd name="T2" fmla="*/ 16 w 119"/>
                      <a:gd name="T3" fmla="*/ 133 h 134"/>
                      <a:gd name="T4" fmla="*/ 118 w 119"/>
                      <a:gd name="T5" fmla="*/ 119 h 134"/>
                      <a:gd name="T6" fmla="*/ 99 w 119"/>
                      <a:gd name="T7" fmla="*/ 0 h 134"/>
                      <a:gd name="T8" fmla="*/ 0 w 119"/>
                      <a:gd name="T9" fmla="*/ 7 h 134"/>
                    </a:gdLst>
                    <a:ahLst/>
                    <a:cxnLst>
                      <a:cxn ang="0">
                        <a:pos x="T0" y="T1"/>
                      </a:cxn>
                      <a:cxn ang="0">
                        <a:pos x="T2" y="T3"/>
                      </a:cxn>
                      <a:cxn ang="0">
                        <a:pos x="T4" y="T5"/>
                      </a:cxn>
                      <a:cxn ang="0">
                        <a:pos x="T6" y="T7"/>
                      </a:cxn>
                      <a:cxn ang="0">
                        <a:pos x="T8" y="T9"/>
                      </a:cxn>
                    </a:cxnLst>
                    <a:rect l="0" t="0" r="r" b="b"/>
                    <a:pathLst>
                      <a:path w="119" h="134">
                        <a:moveTo>
                          <a:pt x="0" y="7"/>
                        </a:moveTo>
                        <a:lnTo>
                          <a:pt x="16" y="133"/>
                        </a:lnTo>
                        <a:lnTo>
                          <a:pt x="118" y="119"/>
                        </a:lnTo>
                        <a:lnTo>
                          <a:pt x="99" y="0"/>
                        </a:lnTo>
                        <a:lnTo>
                          <a:pt x="0" y="7"/>
                        </a:lnTo>
                      </a:path>
                    </a:pathLst>
                  </a:custGeom>
                  <a:solidFill>
                    <a:srgbClr val="0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66577" name="Group 17"/>
              <p:cNvGrpSpPr>
                <a:grpSpLocks/>
              </p:cNvGrpSpPr>
              <p:nvPr/>
            </p:nvGrpSpPr>
            <p:grpSpPr bwMode="auto">
              <a:xfrm>
                <a:off x="2412" y="1546"/>
                <a:ext cx="117" cy="83"/>
                <a:chOff x="2412" y="1546"/>
                <a:chExt cx="117" cy="83"/>
              </a:xfrm>
            </p:grpSpPr>
            <p:sp>
              <p:nvSpPr>
                <p:cNvPr id="66578" name="Freeform 18"/>
                <p:cNvSpPr>
                  <a:spLocks/>
                </p:cNvSpPr>
                <p:nvPr/>
              </p:nvSpPr>
              <p:spPr bwMode="auto">
                <a:xfrm>
                  <a:off x="2412" y="1546"/>
                  <a:ext cx="117" cy="83"/>
                </a:xfrm>
                <a:custGeom>
                  <a:avLst/>
                  <a:gdLst>
                    <a:gd name="T0" fmla="*/ 116 w 117"/>
                    <a:gd name="T1" fmla="*/ 0 h 83"/>
                    <a:gd name="T2" fmla="*/ 0 w 117"/>
                    <a:gd name="T3" fmla="*/ 25 h 83"/>
                    <a:gd name="T4" fmla="*/ 0 w 117"/>
                    <a:gd name="T5" fmla="*/ 82 h 83"/>
                    <a:gd name="T6" fmla="*/ 116 w 117"/>
                    <a:gd name="T7" fmla="*/ 47 h 83"/>
                    <a:gd name="T8" fmla="*/ 116 w 117"/>
                    <a:gd name="T9" fmla="*/ 0 h 83"/>
                  </a:gdLst>
                  <a:ahLst/>
                  <a:cxnLst>
                    <a:cxn ang="0">
                      <a:pos x="T0" y="T1"/>
                    </a:cxn>
                    <a:cxn ang="0">
                      <a:pos x="T2" y="T3"/>
                    </a:cxn>
                    <a:cxn ang="0">
                      <a:pos x="T4" y="T5"/>
                    </a:cxn>
                    <a:cxn ang="0">
                      <a:pos x="T6" y="T7"/>
                    </a:cxn>
                    <a:cxn ang="0">
                      <a:pos x="T8" y="T9"/>
                    </a:cxn>
                  </a:cxnLst>
                  <a:rect l="0" t="0" r="r" b="b"/>
                  <a:pathLst>
                    <a:path w="117" h="83">
                      <a:moveTo>
                        <a:pt x="116" y="0"/>
                      </a:moveTo>
                      <a:lnTo>
                        <a:pt x="0" y="25"/>
                      </a:lnTo>
                      <a:lnTo>
                        <a:pt x="0" y="82"/>
                      </a:lnTo>
                      <a:lnTo>
                        <a:pt x="116" y="47"/>
                      </a:lnTo>
                      <a:lnTo>
                        <a:pt x="116" y="0"/>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79" name="Line 19"/>
                <p:cNvSpPr>
                  <a:spLocks noChangeShapeType="1"/>
                </p:cNvSpPr>
                <p:nvPr/>
              </p:nvSpPr>
              <p:spPr bwMode="auto">
                <a:xfrm flipV="1">
                  <a:off x="2488" y="1563"/>
                  <a:ext cx="28" cy="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Line 20"/>
                <p:cNvSpPr>
                  <a:spLocks noChangeShapeType="1"/>
                </p:cNvSpPr>
                <p:nvPr/>
              </p:nvSpPr>
              <p:spPr bwMode="auto">
                <a:xfrm flipH="1">
                  <a:off x="2433" y="1577"/>
                  <a:ext cx="38" cy="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Line 21"/>
                <p:cNvSpPr>
                  <a:spLocks noChangeShapeType="1"/>
                </p:cNvSpPr>
                <p:nvPr/>
              </p:nvSpPr>
              <p:spPr bwMode="auto">
                <a:xfrm>
                  <a:off x="2478" y="1557"/>
                  <a:ext cx="0" cy="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Line 22"/>
                <p:cNvSpPr>
                  <a:spLocks noChangeShapeType="1"/>
                </p:cNvSpPr>
                <p:nvPr/>
              </p:nvSpPr>
              <p:spPr bwMode="auto">
                <a:xfrm>
                  <a:off x="2422" y="1567"/>
                  <a:ext cx="0" cy="5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Line 23"/>
                <p:cNvSpPr>
                  <a:spLocks noChangeShapeType="1"/>
                </p:cNvSpPr>
                <p:nvPr/>
              </p:nvSpPr>
              <p:spPr bwMode="auto">
                <a:xfrm flipH="1">
                  <a:off x="2422" y="1567"/>
                  <a:ext cx="104" cy="2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Line 24"/>
                <p:cNvSpPr>
                  <a:spLocks noChangeShapeType="1"/>
                </p:cNvSpPr>
                <p:nvPr/>
              </p:nvSpPr>
              <p:spPr bwMode="auto">
                <a:xfrm flipV="1">
                  <a:off x="2422" y="1556"/>
                  <a:ext cx="105" cy="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66585" name="Group 25"/>
            <p:cNvGrpSpPr>
              <a:grpSpLocks/>
            </p:cNvGrpSpPr>
            <p:nvPr/>
          </p:nvGrpSpPr>
          <p:grpSpPr bwMode="auto">
            <a:xfrm>
              <a:off x="2370" y="1547"/>
              <a:ext cx="277" cy="142"/>
              <a:chOff x="2370" y="1547"/>
              <a:chExt cx="277" cy="142"/>
            </a:xfrm>
          </p:grpSpPr>
          <p:grpSp>
            <p:nvGrpSpPr>
              <p:cNvPr id="66586" name="Group 26"/>
              <p:cNvGrpSpPr>
                <a:grpSpLocks/>
              </p:cNvGrpSpPr>
              <p:nvPr/>
            </p:nvGrpSpPr>
            <p:grpSpPr bwMode="auto">
              <a:xfrm>
                <a:off x="2387" y="1624"/>
                <a:ext cx="46" cy="35"/>
                <a:chOff x="2387" y="1624"/>
                <a:chExt cx="46" cy="35"/>
              </a:xfrm>
            </p:grpSpPr>
            <p:sp>
              <p:nvSpPr>
                <p:cNvPr id="66587" name="Freeform 27"/>
                <p:cNvSpPr>
                  <a:spLocks/>
                </p:cNvSpPr>
                <p:nvPr/>
              </p:nvSpPr>
              <p:spPr bwMode="auto">
                <a:xfrm>
                  <a:off x="2387" y="1624"/>
                  <a:ext cx="24" cy="34"/>
                </a:xfrm>
                <a:custGeom>
                  <a:avLst/>
                  <a:gdLst>
                    <a:gd name="T0" fmla="*/ 7 w 24"/>
                    <a:gd name="T1" fmla="*/ 0 h 34"/>
                    <a:gd name="T2" fmla="*/ 0 w 24"/>
                    <a:gd name="T3" fmla="*/ 30 h 34"/>
                    <a:gd name="T4" fmla="*/ 17 w 24"/>
                    <a:gd name="T5" fmla="*/ 33 h 34"/>
                    <a:gd name="T6" fmla="*/ 23 w 24"/>
                    <a:gd name="T7" fmla="*/ 1 h 34"/>
                    <a:gd name="T8" fmla="*/ 7 w 24"/>
                    <a:gd name="T9" fmla="*/ 0 h 34"/>
                  </a:gdLst>
                  <a:ahLst/>
                  <a:cxnLst>
                    <a:cxn ang="0">
                      <a:pos x="T0" y="T1"/>
                    </a:cxn>
                    <a:cxn ang="0">
                      <a:pos x="T2" y="T3"/>
                    </a:cxn>
                    <a:cxn ang="0">
                      <a:pos x="T4" y="T5"/>
                    </a:cxn>
                    <a:cxn ang="0">
                      <a:pos x="T6" y="T7"/>
                    </a:cxn>
                    <a:cxn ang="0">
                      <a:pos x="T8" y="T9"/>
                    </a:cxn>
                  </a:cxnLst>
                  <a:rect l="0" t="0" r="r" b="b"/>
                  <a:pathLst>
                    <a:path w="24" h="34">
                      <a:moveTo>
                        <a:pt x="7" y="0"/>
                      </a:moveTo>
                      <a:lnTo>
                        <a:pt x="0" y="30"/>
                      </a:lnTo>
                      <a:lnTo>
                        <a:pt x="17" y="33"/>
                      </a:lnTo>
                      <a:lnTo>
                        <a:pt x="23" y="1"/>
                      </a:lnTo>
                      <a:lnTo>
                        <a:pt x="7"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88" name="Freeform 28"/>
                <p:cNvSpPr>
                  <a:spLocks/>
                </p:cNvSpPr>
                <p:nvPr/>
              </p:nvSpPr>
              <p:spPr bwMode="auto">
                <a:xfrm>
                  <a:off x="2397" y="1629"/>
                  <a:ext cx="36" cy="30"/>
                </a:xfrm>
                <a:custGeom>
                  <a:avLst/>
                  <a:gdLst>
                    <a:gd name="T0" fmla="*/ 2 w 36"/>
                    <a:gd name="T1" fmla="*/ 1 h 30"/>
                    <a:gd name="T2" fmla="*/ 0 w 36"/>
                    <a:gd name="T3" fmla="*/ 29 h 30"/>
                    <a:gd name="T4" fmla="*/ 35 w 36"/>
                    <a:gd name="T5" fmla="*/ 13 h 30"/>
                    <a:gd name="T6" fmla="*/ 21 w 36"/>
                    <a:gd name="T7" fmla="*/ 9 h 30"/>
                    <a:gd name="T8" fmla="*/ 8 w 36"/>
                    <a:gd name="T9" fmla="*/ 16 h 30"/>
                    <a:gd name="T10" fmla="*/ 12 w 36"/>
                    <a:gd name="T11" fmla="*/ 0 h 30"/>
                    <a:gd name="T12" fmla="*/ 2 w 36"/>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2" y="1"/>
                      </a:moveTo>
                      <a:lnTo>
                        <a:pt x="0" y="29"/>
                      </a:lnTo>
                      <a:lnTo>
                        <a:pt x="35" y="13"/>
                      </a:lnTo>
                      <a:lnTo>
                        <a:pt x="21" y="9"/>
                      </a:lnTo>
                      <a:lnTo>
                        <a:pt x="8" y="16"/>
                      </a:lnTo>
                      <a:lnTo>
                        <a:pt x="12" y="0"/>
                      </a:lnTo>
                      <a:lnTo>
                        <a:pt x="2" y="1"/>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66589" name="Group 29"/>
              <p:cNvGrpSpPr>
                <a:grpSpLocks/>
              </p:cNvGrpSpPr>
              <p:nvPr/>
            </p:nvGrpSpPr>
            <p:grpSpPr bwMode="auto">
              <a:xfrm>
                <a:off x="2370" y="1547"/>
                <a:ext cx="277" cy="142"/>
                <a:chOff x="2370" y="1547"/>
                <a:chExt cx="277" cy="142"/>
              </a:xfrm>
            </p:grpSpPr>
            <p:sp>
              <p:nvSpPr>
                <p:cNvPr id="66590" name="Freeform 30"/>
                <p:cNvSpPr>
                  <a:spLocks/>
                </p:cNvSpPr>
                <p:nvPr/>
              </p:nvSpPr>
              <p:spPr bwMode="auto">
                <a:xfrm>
                  <a:off x="2376" y="1547"/>
                  <a:ext cx="271" cy="126"/>
                </a:xfrm>
                <a:custGeom>
                  <a:avLst/>
                  <a:gdLst>
                    <a:gd name="T0" fmla="*/ 0 w 271"/>
                    <a:gd name="T1" fmla="*/ 53 h 126"/>
                    <a:gd name="T2" fmla="*/ 128 w 271"/>
                    <a:gd name="T3" fmla="*/ 125 h 126"/>
                    <a:gd name="T4" fmla="*/ 270 w 271"/>
                    <a:gd name="T5" fmla="*/ 54 h 126"/>
                    <a:gd name="T6" fmla="*/ 162 w 271"/>
                    <a:gd name="T7" fmla="*/ 0 h 126"/>
                    <a:gd name="T8" fmla="*/ 0 w 271"/>
                    <a:gd name="T9" fmla="*/ 53 h 126"/>
                  </a:gdLst>
                  <a:ahLst/>
                  <a:cxnLst>
                    <a:cxn ang="0">
                      <a:pos x="T0" y="T1"/>
                    </a:cxn>
                    <a:cxn ang="0">
                      <a:pos x="T2" y="T3"/>
                    </a:cxn>
                    <a:cxn ang="0">
                      <a:pos x="T4" y="T5"/>
                    </a:cxn>
                    <a:cxn ang="0">
                      <a:pos x="T6" y="T7"/>
                    </a:cxn>
                    <a:cxn ang="0">
                      <a:pos x="T8" y="T9"/>
                    </a:cxn>
                  </a:cxnLst>
                  <a:rect l="0" t="0" r="r" b="b"/>
                  <a:pathLst>
                    <a:path w="271" h="126">
                      <a:moveTo>
                        <a:pt x="0" y="53"/>
                      </a:moveTo>
                      <a:lnTo>
                        <a:pt x="128" y="125"/>
                      </a:lnTo>
                      <a:lnTo>
                        <a:pt x="270" y="54"/>
                      </a:lnTo>
                      <a:lnTo>
                        <a:pt x="162" y="0"/>
                      </a:lnTo>
                      <a:lnTo>
                        <a:pt x="0" y="53"/>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91" name="Freeform 31"/>
                <p:cNvSpPr>
                  <a:spLocks/>
                </p:cNvSpPr>
                <p:nvPr/>
              </p:nvSpPr>
              <p:spPr bwMode="auto">
                <a:xfrm>
                  <a:off x="2370" y="1599"/>
                  <a:ext cx="137" cy="90"/>
                </a:xfrm>
                <a:custGeom>
                  <a:avLst/>
                  <a:gdLst>
                    <a:gd name="T0" fmla="*/ 5 w 137"/>
                    <a:gd name="T1" fmla="*/ 0 h 90"/>
                    <a:gd name="T2" fmla="*/ 136 w 137"/>
                    <a:gd name="T3" fmla="*/ 73 h 90"/>
                    <a:gd name="T4" fmla="*/ 131 w 137"/>
                    <a:gd name="T5" fmla="*/ 89 h 90"/>
                    <a:gd name="T6" fmla="*/ 0 w 137"/>
                    <a:gd name="T7" fmla="*/ 14 h 90"/>
                    <a:gd name="T8" fmla="*/ 5 w 137"/>
                    <a:gd name="T9" fmla="*/ 0 h 90"/>
                  </a:gdLst>
                  <a:ahLst/>
                  <a:cxnLst>
                    <a:cxn ang="0">
                      <a:pos x="T0" y="T1"/>
                    </a:cxn>
                    <a:cxn ang="0">
                      <a:pos x="T2" y="T3"/>
                    </a:cxn>
                    <a:cxn ang="0">
                      <a:pos x="T4" y="T5"/>
                    </a:cxn>
                    <a:cxn ang="0">
                      <a:pos x="T6" y="T7"/>
                    </a:cxn>
                    <a:cxn ang="0">
                      <a:pos x="T8" y="T9"/>
                    </a:cxn>
                  </a:cxnLst>
                  <a:rect l="0" t="0" r="r" b="b"/>
                  <a:pathLst>
                    <a:path w="137" h="90">
                      <a:moveTo>
                        <a:pt x="5" y="0"/>
                      </a:moveTo>
                      <a:lnTo>
                        <a:pt x="136" y="73"/>
                      </a:lnTo>
                      <a:lnTo>
                        <a:pt x="131" y="89"/>
                      </a:lnTo>
                      <a:lnTo>
                        <a:pt x="0" y="14"/>
                      </a:lnTo>
                      <a:lnTo>
                        <a:pt x="5"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92" name="Freeform 32"/>
                <p:cNvSpPr>
                  <a:spLocks/>
                </p:cNvSpPr>
                <p:nvPr/>
              </p:nvSpPr>
              <p:spPr bwMode="auto">
                <a:xfrm>
                  <a:off x="2500" y="1601"/>
                  <a:ext cx="147" cy="88"/>
                </a:xfrm>
                <a:custGeom>
                  <a:avLst/>
                  <a:gdLst>
                    <a:gd name="T0" fmla="*/ 0 w 147"/>
                    <a:gd name="T1" fmla="*/ 87 h 88"/>
                    <a:gd name="T2" fmla="*/ 4 w 147"/>
                    <a:gd name="T3" fmla="*/ 70 h 88"/>
                    <a:gd name="T4" fmla="*/ 146 w 147"/>
                    <a:gd name="T5" fmla="*/ 0 h 88"/>
                    <a:gd name="T6" fmla="*/ 140 w 147"/>
                    <a:gd name="T7" fmla="*/ 12 h 88"/>
                    <a:gd name="T8" fmla="*/ 0 w 147"/>
                    <a:gd name="T9" fmla="*/ 87 h 88"/>
                  </a:gdLst>
                  <a:ahLst/>
                  <a:cxnLst>
                    <a:cxn ang="0">
                      <a:pos x="T0" y="T1"/>
                    </a:cxn>
                    <a:cxn ang="0">
                      <a:pos x="T2" y="T3"/>
                    </a:cxn>
                    <a:cxn ang="0">
                      <a:pos x="T4" y="T5"/>
                    </a:cxn>
                    <a:cxn ang="0">
                      <a:pos x="T6" y="T7"/>
                    </a:cxn>
                    <a:cxn ang="0">
                      <a:pos x="T8" y="T9"/>
                    </a:cxn>
                  </a:cxnLst>
                  <a:rect l="0" t="0" r="r" b="b"/>
                  <a:pathLst>
                    <a:path w="147" h="88">
                      <a:moveTo>
                        <a:pt x="0" y="87"/>
                      </a:moveTo>
                      <a:lnTo>
                        <a:pt x="4" y="70"/>
                      </a:lnTo>
                      <a:lnTo>
                        <a:pt x="146" y="0"/>
                      </a:lnTo>
                      <a:lnTo>
                        <a:pt x="140" y="12"/>
                      </a:lnTo>
                      <a:lnTo>
                        <a:pt x="0" y="87"/>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93" name="Freeform 33"/>
                <p:cNvSpPr>
                  <a:spLocks/>
                </p:cNvSpPr>
                <p:nvPr/>
              </p:nvSpPr>
              <p:spPr bwMode="auto">
                <a:xfrm>
                  <a:off x="2426" y="1606"/>
                  <a:ext cx="110" cy="57"/>
                </a:xfrm>
                <a:custGeom>
                  <a:avLst/>
                  <a:gdLst>
                    <a:gd name="T0" fmla="*/ 0 w 110"/>
                    <a:gd name="T1" fmla="*/ 14 h 57"/>
                    <a:gd name="T2" fmla="*/ 37 w 110"/>
                    <a:gd name="T3" fmla="*/ 0 h 57"/>
                    <a:gd name="T4" fmla="*/ 109 w 110"/>
                    <a:gd name="T5" fmla="*/ 37 h 57"/>
                    <a:gd name="T6" fmla="*/ 72 w 110"/>
                    <a:gd name="T7" fmla="*/ 56 h 57"/>
                    <a:gd name="T8" fmla="*/ 0 w 110"/>
                    <a:gd name="T9" fmla="*/ 14 h 57"/>
                  </a:gdLst>
                  <a:ahLst/>
                  <a:cxnLst>
                    <a:cxn ang="0">
                      <a:pos x="T0" y="T1"/>
                    </a:cxn>
                    <a:cxn ang="0">
                      <a:pos x="T2" y="T3"/>
                    </a:cxn>
                    <a:cxn ang="0">
                      <a:pos x="T4" y="T5"/>
                    </a:cxn>
                    <a:cxn ang="0">
                      <a:pos x="T6" y="T7"/>
                    </a:cxn>
                    <a:cxn ang="0">
                      <a:pos x="T8" y="T9"/>
                    </a:cxn>
                  </a:cxnLst>
                  <a:rect l="0" t="0" r="r" b="b"/>
                  <a:pathLst>
                    <a:path w="110" h="57">
                      <a:moveTo>
                        <a:pt x="0" y="14"/>
                      </a:moveTo>
                      <a:lnTo>
                        <a:pt x="37" y="0"/>
                      </a:lnTo>
                      <a:lnTo>
                        <a:pt x="109" y="37"/>
                      </a:lnTo>
                      <a:lnTo>
                        <a:pt x="72" y="56"/>
                      </a:lnTo>
                      <a:lnTo>
                        <a:pt x="0" y="14"/>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94" name="Freeform 34"/>
                <p:cNvSpPr>
                  <a:spLocks/>
                </p:cNvSpPr>
                <p:nvPr/>
              </p:nvSpPr>
              <p:spPr bwMode="auto">
                <a:xfrm>
                  <a:off x="2471" y="1568"/>
                  <a:ext cx="162" cy="75"/>
                </a:xfrm>
                <a:custGeom>
                  <a:avLst/>
                  <a:gdLst>
                    <a:gd name="T0" fmla="*/ 0 w 162"/>
                    <a:gd name="T1" fmla="*/ 36 h 75"/>
                    <a:gd name="T2" fmla="*/ 70 w 162"/>
                    <a:gd name="T3" fmla="*/ 74 h 75"/>
                    <a:gd name="T4" fmla="*/ 161 w 162"/>
                    <a:gd name="T5" fmla="*/ 32 h 75"/>
                    <a:gd name="T6" fmla="*/ 95 w 162"/>
                    <a:gd name="T7" fmla="*/ 0 h 75"/>
                    <a:gd name="T8" fmla="*/ 0 w 162"/>
                    <a:gd name="T9" fmla="*/ 36 h 75"/>
                  </a:gdLst>
                  <a:ahLst/>
                  <a:cxnLst>
                    <a:cxn ang="0">
                      <a:pos x="T0" y="T1"/>
                    </a:cxn>
                    <a:cxn ang="0">
                      <a:pos x="T2" y="T3"/>
                    </a:cxn>
                    <a:cxn ang="0">
                      <a:pos x="T4" y="T5"/>
                    </a:cxn>
                    <a:cxn ang="0">
                      <a:pos x="T6" y="T7"/>
                    </a:cxn>
                    <a:cxn ang="0">
                      <a:pos x="T8" y="T9"/>
                    </a:cxn>
                  </a:cxnLst>
                  <a:rect l="0" t="0" r="r" b="b"/>
                  <a:pathLst>
                    <a:path w="162" h="75">
                      <a:moveTo>
                        <a:pt x="0" y="36"/>
                      </a:moveTo>
                      <a:lnTo>
                        <a:pt x="70" y="74"/>
                      </a:lnTo>
                      <a:lnTo>
                        <a:pt x="161" y="32"/>
                      </a:lnTo>
                      <a:lnTo>
                        <a:pt x="95" y="0"/>
                      </a:lnTo>
                      <a:lnTo>
                        <a:pt x="0" y="36"/>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95" name="Freeform 35"/>
                <p:cNvSpPr>
                  <a:spLocks/>
                </p:cNvSpPr>
                <p:nvPr/>
              </p:nvSpPr>
              <p:spPr bwMode="auto">
                <a:xfrm>
                  <a:off x="2387" y="1551"/>
                  <a:ext cx="177" cy="68"/>
                </a:xfrm>
                <a:custGeom>
                  <a:avLst/>
                  <a:gdLst>
                    <a:gd name="T0" fmla="*/ 36 w 177"/>
                    <a:gd name="T1" fmla="*/ 67 h 68"/>
                    <a:gd name="T2" fmla="*/ 0 w 177"/>
                    <a:gd name="T3" fmla="*/ 48 h 68"/>
                    <a:gd name="T4" fmla="*/ 148 w 177"/>
                    <a:gd name="T5" fmla="*/ 0 h 68"/>
                    <a:gd name="T6" fmla="*/ 176 w 177"/>
                    <a:gd name="T7" fmla="*/ 13 h 68"/>
                    <a:gd name="T8" fmla="*/ 36 w 177"/>
                    <a:gd name="T9" fmla="*/ 67 h 68"/>
                  </a:gdLst>
                  <a:ahLst/>
                  <a:cxnLst>
                    <a:cxn ang="0">
                      <a:pos x="T0" y="T1"/>
                    </a:cxn>
                    <a:cxn ang="0">
                      <a:pos x="T2" y="T3"/>
                    </a:cxn>
                    <a:cxn ang="0">
                      <a:pos x="T4" y="T5"/>
                    </a:cxn>
                    <a:cxn ang="0">
                      <a:pos x="T6" y="T7"/>
                    </a:cxn>
                    <a:cxn ang="0">
                      <a:pos x="T8" y="T9"/>
                    </a:cxn>
                  </a:cxnLst>
                  <a:rect l="0" t="0" r="r" b="b"/>
                  <a:pathLst>
                    <a:path w="177" h="68">
                      <a:moveTo>
                        <a:pt x="36" y="67"/>
                      </a:moveTo>
                      <a:lnTo>
                        <a:pt x="0" y="48"/>
                      </a:lnTo>
                      <a:lnTo>
                        <a:pt x="148" y="0"/>
                      </a:lnTo>
                      <a:lnTo>
                        <a:pt x="176" y="13"/>
                      </a:lnTo>
                      <a:lnTo>
                        <a:pt x="36" y="67"/>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96" name="Line 36"/>
                <p:cNvSpPr>
                  <a:spLocks noChangeShapeType="1"/>
                </p:cNvSpPr>
                <p:nvPr/>
              </p:nvSpPr>
              <p:spPr bwMode="auto">
                <a:xfrm flipV="1">
                  <a:off x="2390" y="1552"/>
                  <a:ext cx="151" cy="53"/>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Line 37"/>
                <p:cNvSpPr>
                  <a:spLocks noChangeShapeType="1"/>
                </p:cNvSpPr>
                <p:nvPr/>
              </p:nvSpPr>
              <p:spPr bwMode="auto">
                <a:xfrm flipV="1">
                  <a:off x="2405" y="1557"/>
                  <a:ext cx="146" cy="5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Line 38"/>
                <p:cNvSpPr>
                  <a:spLocks noChangeShapeType="1"/>
                </p:cNvSpPr>
                <p:nvPr/>
              </p:nvSpPr>
              <p:spPr bwMode="auto">
                <a:xfrm flipV="1">
                  <a:off x="2414" y="1561"/>
                  <a:ext cx="142" cy="5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Line 39"/>
                <p:cNvSpPr>
                  <a:spLocks noChangeShapeType="1"/>
                </p:cNvSpPr>
                <p:nvPr/>
              </p:nvSpPr>
              <p:spPr bwMode="auto">
                <a:xfrm flipV="1">
                  <a:off x="2435" y="1570"/>
                  <a:ext cx="141"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Line 40"/>
                <p:cNvSpPr>
                  <a:spLocks noChangeShapeType="1"/>
                </p:cNvSpPr>
                <p:nvPr/>
              </p:nvSpPr>
              <p:spPr bwMode="auto">
                <a:xfrm flipV="1">
                  <a:off x="2447" y="1577"/>
                  <a:ext cx="139"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1" name="Line 41"/>
                <p:cNvSpPr>
                  <a:spLocks noChangeShapeType="1"/>
                </p:cNvSpPr>
                <p:nvPr/>
              </p:nvSpPr>
              <p:spPr bwMode="auto">
                <a:xfrm flipV="1">
                  <a:off x="2457" y="1582"/>
                  <a:ext cx="140"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2" name="Line 42"/>
                <p:cNvSpPr>
                  <a:spLocks noChangeShapeType="1"/>
                </p:cNvSpPr>
                <p:nvPr/>
              </p:nvSpPr>
              <p:spPr bwMode="auto">
                <a:xfrm flipV="1">
                  <a:off x="2472" y="1588"/>
                  <a:ext cx="136"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Line 43"/>
                <p:cNvSpPr>
                  <a:spLocks noChangeShapeType="1"/>
                </p:cNvSpPr>
                <p:nvPr/>
              </p:nvSpPr>
              <p:spPr bwMode="auto">
                <a:xfrm flipV="1">
                  <a:off x="2485" y="1595"/>
                  <a:ext cx="133"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Line 44"/>
                <p:cNvSpPr>
                  <a:spLocks noChangeShapeType="1"/>
                </p:cNvSpPr>
                <p:nvPr/>
              </p:nvSpPr>
              <p:spPr bwMode="auto">
                <a:xfrm>
                  <a:off x="2439" y="1616"/>
                  <a:ext cx="73" cy="41"/>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Line 45"/>
                <p:cNvSpPr>
                  <a:spLocks noChangeShapeType="1"/>
                </p:cNvSpPr>
                <p:nvPr/>
              </p:nvSpPr>
              <p:spPr bwMode="auto">
                <a:xfrm>
                  <a:off x="2455" y="1610"/>
                  <a:ext cx="72" cy="3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Line 46"/>
                <p:cNvSpPr>
                  <a:spLocks noChangeShapeType="1"/>
                </p:cNvSpPr>
                <p:nvPr/>
              </p:nvSpPr>
              <p:spPr bwMode="auto">
                <a:xfrm>
                  <a:off x="2486" y="1599"/>
                  <a:ext cx="69"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Line 47"/>
                <p:cNvSpPr>
                  <a:spLocks noChangeShapeType="1"/>
                </p:cNvSpPr>
                <p:nvPr/>
              </p:nvSpPr>
              <p:spPr bwMode="auto">
                <a:xfrm>
                  <a:off x="2503" y="1591"/>
                  <a:ext cx="68" cy="3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Line 48"/>
                <p:cNvSpPr>
                  <a:spLocks noChangeShapeType="1"/>
                </p:cNvSpPr>
                <p:nvPr/>
              </p:nvSpPr>
              <p:spPr bwMode="auto">
                <a:xfrm>
                  <a:off x="2518" y="1586"/>
                  <a:ext cx="67"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Line 49"/>
                <p:cNvSpPr>
                  <a:spLocks noChangeShapeType="1"/>
                </p:cNvSpPr>
                <p:nvPr/>
              </p:nvSpPr>
              <p:spPr bwMode="auto">
                <a:xfrm>
                  <a:off x="2534" y="1580"/>
                  <a:ext cx="64" cy="3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Line 50"/>
                <p:cNvSpPr>
                  <a:spLocks noChangeShapeType="1"/>
                </p:cNvSpPr>
                <p:nvPr/>
              </p:nvSpPr>
              <p:spPr bwMode="auto">
                <a:xfrm>
                  <a:off x="2549" y="1574"/>
                  <a:ext cx="66" cy="3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Line 51"/>
                <p:cNvSpPr>
                  <a:spLocks noChangeShapeType="1"/>
                </p:cNvSpPr>
                <p:nvPr/>
              </p:nvSpPr>
              <p:spPr bwMode="auto">
                <a:xfrm>
                  <a:off x="2408" y="1592"/>
                  <a:ext cx="35" cy="1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Line 52"/>
                <p:cNvSpPr>
                  <a:spLocks noChangeShapeType="1"/>
                </p:cNvSpPr>
                <p:nvPr/>
              </p:nvSpPr>
              <p:spPr bwMode="auto">
                <a:xfrm>
                  <a:off x="2433" y="1586"/>
                  <a:ext cx="32"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Line 53"/>
                <p:cNvSpPr>
                  <a:spLocks noChangeShapeType="1"/>
                </p:cNvSpPr>
                <p:nvPr/>
              </p:nvSpPr>
              <p:spPr bwMode="auto">
                <a:xfrm>
                  <a:off x="2451" y="1579"/>
                  <a:ext cx="34"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Line 54"/>
                <p:cNvSpPr>
                  <a:spLocks noChangeShapeType="1"/>
                </p:cNvSpPr>
                <p:nvPr/>
              </p:nvSpPr>
              <p:spPr bwMode="auto">
                <a:xfrm>
                  <a:off x="2471" y="1570"/>
                  <a:ext cx="34"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Line 55"/>
                <p:cNvSpPr>
                  <a:spLocks noChangeShapeType="1"/>
                </p:cNvSpPr>
                <p:nvPr/>
              </p:nvSpPr>
              <p:spPr bwMode="auto">
                <a:xfrm>
                  <a:off x="2494" y="1563"/>
                  <a:ext cx="30"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Line 56"/>
                <p:cNvSpPr>
                  <a:spLocks noChangeShapeType="1"/>
                </p:cNvSpPr>
                <p:nvPr/>
              </p:nvSpPr>
              <p:spPr bwMode="auto">
                <a:xfrm>
                  <a:off x="2516" y="1558"/>
                  <a:ext cx="29" cy="16"/>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sp>
        <p:nvSpPr>
          <p:cNvPr id="66617" name="Line 57"/>
          <p:cNvSpPr>
            <a:spLocks noChangeShapeType="1"/>
          </p:cNvSpPr>
          <p:nvPr/>
        </p:nvSpPr>
        <p:spPr bwMode="auto">
          <a:xfrm flipV="1">
            <a:off x="5867400" y="1981200"/>
            <a:ext cx="1676400" cy="239713"/>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Rectangle 58"/>
          <p:cNvSpPr>
            <a:spLocks noChangeArrowheads="1"/>
          </p:cNvSpPr>
          <p:nvPr/>
        </p:nvSpPr>
        <p:spPr bwMode="auto">
          <a:xfrm>
            <a:off x="7485063" y="2209800"/>
            <a:ext cx="1228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sz="1800">
                <a:latin typeface="Tahoma" pitchFamily="34" charset="0"/>
              </a:rPr>
              <a:t>Personal</a:t>
            </a:r>
          </a:p>
          <a:p>
            <a:pPr algn="ctr"/>
            <a:r>
              <a:rPr lang="en-US" altLang="en-GB" sz="1800">
                <a:latin typeface="Tahoma" pitchFamily="34" charset="0"/>
              </a:rPr>
              <a:t>Databases</a:t>
            </a:r>
            <a:endParaRPr lang="en-US" altLang="en-GB" sz="1800">
              <a:latin typeface="Arial Rounded MT Bold" pitchFamily="34" charset="0"/>
            </a:endParaRPr>
          </a:p>
        </p:txBody>
      </p:sp>
      <p:sp>
        <p:nvSpPr>
          <p:cNvPr id="66619" name="Line 59"/>
          <p:cNvSpPr>
            <a:spLocks noChangeShapeType="1"/>
          </p:cNvSpPr>
          <p:nvPr/>
        </p:nvSpPr>
        <p:spPr bwMode="auto">
          <a:xfrm flipH="1" flipV="1">
            <a:off x="5715000" y="2982913"/>
            <a:ext cx="228600" cy="914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Rectangle 60"/>
          <p:cNvSpPr>
            <a:spLocks noChangeArrowheads="1"/>
          </p:cNvSpPr>
          <p:nvPr/>
        </p:nvSpPr>
        <p:spPr bwMode="auto">
          <a:xfrm>
            <a:off x="5110163" y="4789488"/>
            <a:ext cx="174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sz="1800">
                <a:latin typeface="Tahoma" pitchFamily="34" charset="0"/>
              </a:rPr>
              <a:t>Digital Libraries</a:t>
            </a:r>
            <a:endParaRPr lang="en-US" altLang="en-GB" sz="1800">
              <a:latin typeface="Arial Rounded MT Bold" pitchFamily="34" charset="0"/>
            </a:endParaRPr>
          </a:p>
        </p:txBody>
      </p:sp>
      <p:sp>
        <p:nvSpPr>
          <p:cNvPr id="66621" name="Line 61"/>
          <p:cNvSpPr>
            <a:spLocks noChangeShapeType="1"/>
          </p:cNvSpPr>
          <p:nvPr/>
        </p:nvSpPr>
        <p:spPr bwMode="auto">
          <a:xfrm>
            <a:off x="5867400" y="2678113"/>
            <a:ext cx="1219200" cy="750887"/>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Rectangle 62"/>
          <p:cNvSpPr>
            <a:spLocks noChangeArrowheads="1"/>
          </p:cNvSpPr>
          <p:nvPr/>
        </p:nvSpPr>
        <p:spPr bwMode="auto">
          <a:xfrm>
            <a:off x="1922463" y="4103688"/>
            <a:ext cx="219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sz="1800">
                <a:latin typeface="Tahoma" pitchFamily="34" charset="0"/>
              </a:rPr>
              <a:t>Scientific Databases</a:t>
            </a:r>
            <a:endParaRPr lang="en-US" altLang="en-GB" sz="1800">
              <a:latin typeface="Arial Rounded MT Bold" pitchFamily="34" charset="0"/>
            </a:endParaRPr>
          </a:p>
        </p:txBody>
      </p:sp>
      <p:grpSp>
        <p:nvGrpSpPr>
          <p:cNvPr id="66623" name="Group 63"/>
          <p:cNvGrpSpPr>
            <a:grpSpLocks/>
          </p:cNvGrpSpPr>
          <p:nvPr/>
        </p:nvGrpSpPr>
        <p:grpSpPr bwMode="auto">
          <a:xfrm>
            <a:off x="5338763" y="4114800"/>
            <a:ext cx="874712" cy="706438"/>
            <a:chOff x="3363" y="2441"/>
            <a:chExt cx="551" cy="445"/>
          </a:xfrm>
        </p:grpSpPr>
        <p:grpSp>
          <p:nvGrpSpPr>
            <p:cNvPr id="66624" name="Group 64"/>
            <p:cNvGrpSpPr>
              <a:grpSpLocks/>
            </p:cNvGrpSpPr>
            <p:nvPr/>
          </p:nvGrpSpPr>
          <p:grpSpPr bwMode="auto">
            <a:xfrm>
              <a:off x="3363" y="2605"/>
              <a:ext cx="471" cy="281"/>
              <a:chOff x="3363" y="2605"/>
              <a:chExt cx="471" cy="281"/>
            </a:xfrm>
          </p:grpSpPr>
          <p:sp>
            <p:nvSpPr>
              <p:cNvPr id="66625" name="Arc 65"/>
              <p:cNvSpPr>
                <a:spLocks/>
              </p:cNvSpPr>
              <p:nvPr/>
            </p:nvSpPr>
            <p:spPr bwMode="auto">
              <a:xfrm rot="240000">
                <a:off x="3363" y="2717"/>
                <a:ext cx="15" cy="68"/>
              </a:xfrm>
              <a:custGeom>
                <a:avLst/>
                <a:gdLst>
                  <a:gd name="G0" fmla="+- 21600 0 0"/>
                  <a:gd name="G1" fmla="+- 21403 0 0"/>
                  <a:gd name="G2" fmla="+- 21600 0 0"/>
                  <a:gd name="T0" fmla="*/ 18517 w 21600"/>
                  <a:gd name="T1" fmla="*/ 42782 h 42782"/>
                  <a:gd name="T2" fmla="*/ 18690 w 21600"/>
                  <a:gd name="T3" fmla="*/ 0 h 42782"/>
                  <a:gd name="T4" fmla="*/ 21600 w 21600"/>
                  <a:gd name="T5" fmla="*/ 21403 h 42782"/>
                </a:gdLst>
                <a:ahLst/>
                <a:cxnLst>
                  <a:cxn ang="0">
                    <a:pos x="T0" y="T1"/>
                  </a:cxn>
                  <a:cxn ang="0">
                    <a:pos x="T2" y="T3"/>
                  </a:cxn>
                  <a:cxn ang="0">
                    <a:pos x="T4" y="T5"/>
                  </a:cxn>
                </a:cxnLst>
                <a:rect l="0" t="0" r="r" b="b"/>
                <a:pathLst>
                  <a:path w="21600" h="42782" fill="none" extrusionOk="0">
                    <a:moveTo>
                      <a:pt x="18517" y="42781"/>
                    </a:moveTo>
                    <a:cubicBezTo>
                      <a:pt x="7888" y="41249"/>
                      <a:pt x="0" y="32141"/>
                      <a:pt x="0" y="21403"/>
                    </a:cubicBezTo>
                    <a:cubicBezTo>
                      <a:pt x="-1" y="10598"/>
                      <a:pt x="7983" y="1455"/>
                      <a:pt x="18689" y="-1"/>
                    </a:cubicBezTo>
                  </a:path>
                  <a:path w="21600" h="42782" stroke="0" extrusionOk="0">
                    <a:moveTo>
                      <a:pt x="18517" y="42781"/>
                    </a:moveTo>
                    <a:cubicBezTo>
                      <a:pt x="7888" y="41249"/>
                      <a:pt x="0" y="32141"/>
                      <a:pt x="0" y="21403"/>
                    </a:cubicBezTo>
                    <a:cubicBezTo>
                      <a:pt x="-1" y="10598"/>
                      <a:pt x="7983" y="1455"/>
                      <a:pt x="18689" y="-1"/>
                    </a:cubicBezTo>
                    <a:lnTo>
                      <a:pt x="21600" y="21403"/>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Freeform 66"/>
              <p:cNvSpPr>
                <a:spLocks/>
              </p:cNvSpPr>
              <p:nvPr/>
            </p:nvSpPr>
            <p:spPr bwMode="auto">
              <a:xfrm>
                <a:off x="3376" y="2605"/>
                <a:ext cx="458" cy="279"/>
              </a:xfrm>
              <a:custGeom>
                <a:avLst/>
                <a:gdLst>
                  <a:gd name="T0" fmla="*/ 0 w 458"/>
                  <a:gd name="T1" fmla="*/ 177 h 279"/>
                  <a:gd name="T2" fmla="*/ 204 w 458"/>
                  <a:gd name="T3" fmla="*/ 278 h 279"/>
                  <a:gd name="T4" fmla="*/ 456 w 458"/>
                  <a:gd name="T5" fmla="*/ 115 h 279"/>
                  <a:gd name="T6" fmla="*/ 454 w 458"/>
                  <a:gd name="T7" fmla="*/ 110 h 279"/>
                  <a:gd name="T8" fmla="*/ 445 w 458"/>
                  <a:gd name="T9" fmla="*/ 107 h 279"/>
                  <a:gd name="T10" fmla="*/ 448 w 458"/>
                  <a:gd name="T11" fmla="*/ 68 h 279"/>
                  <a:gd name="T12" fmla="*/ 455 w 458"/>
                  <a:gd name="T13" fmla="*/ 64 h 279"/>
                  <a:gd name="T14" fmla="*/ 457 w 458"/>
                  <a:gd name="T15" fmla="*/ 59 h 279"/>
                  <a:gd name="T16" fmla="*/ 254 w 458"/>
                  <a:gd name="T17" fmla="*/ 0 h 279"/>
                  <a:gd name="T18" fmla="*/ 3 w 458"/>
                  <a:gd name="T19" fmla="*/ 112 h 279"/>
                  <a:gd name="T20" fmla="*/ 0 w 458"/>
                  <a:gd name="T21" fmla="*/ 17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7"/>
                    </a:moveTo>
                    <a:lnTo>
                      <a:pt x="204" y="278"/>
                    </a:lnTo>
                    <a:lnTo>
                      <a:pt x="456" y="115"/>
                    </a:lnTo>
                    <a:lnTo>
                      <a:pt x="454" y="110"/>
                    </a:lnTo>
                    <a:lnTo>
                      <a:pt x="445" y="107"/>
                    </a:lnTo>
                    <a:lnTo>
                      <a:pt x="448" y="68"/>
                    </a:lnTo>
                    <a:lnTo>
                      <a:pt x="455" y="64"/>
                    </a:lnTo>
                    <a:lnTo>
                      <a:pt x="457" y="59"/>
                    </a:lnTo>
                    <a:lnTo>
                      <a:pt x="254" y="0"/>
                    </a:lnTo>
                    <a:lnTo>
                      <a:pt x="3" y="112"/>
                    </a:lnTo>
                    <a:lnTo>
                      <a:pt x="0" y="177"/>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27" name="Freeform 67"/>
              <p:cNvSpPr>
                <a:spLocks/>
              </p:cNvSpPr>
              <p:nvPr/>
            </p:nvSpPr>
            <p:spPr bwMode="auto">
              <a:xfrm>
                <a:off x="3374" y="2659"/>
                <a:ext cx="459" cy="220"/>
              </a:xfrm>
              <a:custGeom>
                <a:avLst/>
                <a:gdLst>
                  <a:gd name="T0" fmla="*/ 0 w 459"/>
                  <a:gd name="T1" fmla="*/ 122 h 220"/>
                  <a:gd name="T2" fmla="*/ 253 w 459"/>
                  <a:gd name="T3" fmla="*/ 0 h 220"/>
                  <a:gd name="T4" fmla="*/ 458 w 459"/>
                  <a:gd name="T5" fmla="*/ 56 h 220"/>
                  <a:gd name="T6" fmla="*/ 206 w 459"/>
                  <a:gd name="T7" fmla="*/ 219 h 220"/>
                  <a:gd name="T8" fmla="*/ 0 w 459"/>
                  <a:gd name="T9" fmla="*/ 122 h 220"/>
                </a:gdLst>
                <a:ahLst/>
                <a:cxnLst>
                  <a:cxn ang="0">
                    <a:pos x="T0" y="T1"/>
                  </a:cxn>
                  <a:cxn ang="0">
                    <a:pos x="T2" y="T3"/>
                  </a:cxn>
                  <a:cxn ang="0">
                    <a:pos x="T4" y="T5"/>
                  </a:cxn>
                  <a:cxn ang="0">
                    <a:pos x="T6" y="T7"/>
                  </a:cxn>
                  <a:cxn ang="0">
                    <a:pos x="T8" y="T9"/>
                  </a:cxn>
                </a:cxnLst>
                <a:rect l="0" t="0" r="r" b="b"/>
                <a:pathLst>
                  <a:path w="459" h="220">
                    <a:moveTo>
                      <a:pt x="0" y="122"/>
                    </a:moveTo>
                    <a:lnTo>
                      <a:pt x="253" y="0"/>
                    </a:lnTo>
                    <a:lnTo>
                      <a:pt x="458" y="56"/>
                    </a:lnTo>
                    <a:lnTo>
                      <a:pt x="206" y="219"/>
                    </a:lnTo>
                    <a:lnTo>
                      <a:pt x="0" y="122"/>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28" name="Freeform 68"/>
              <p:cNvSpPr>
                <a:spLocks/>
              </p:cNvSpPr>
              <p:nvPr/>
            </p:nvSpPr>
            <p:spPr bwMode="auto">
              <a:xfrm>
                <a:off x="3579" y="2673"/>
                <a:ext cx="246" cy="201"/>
              </a:xfrm>
              <a:custGeom>
                <a:avLst/>
                <a:gdLst>
                  <a:gd name="T0" fmla="*/ 3 w 246"/>
                  <a:gd name="T1" fmla="*/ 150 h 201"/>
                  <a:gd name="T2" fmla="*/ 0 w 246"/>
                  <a:gd name="T3" fmla="*/ 200 h 201"/>
                  <a:gd name="T4" fmla="*/ 244 w 246"/>
                  <a:gd name="T5" fmla="*/ 45 h 201"/>
                  <a:gd name="T6" fmla="*/ 245 w 246"/>
                  <a:gd name="T7" fmla="*/ 0 h 201"/>
                  <a:gd name="T8" fmla="*/ 3 w 246"/>
                  <a:gd name="T9" fmla="*/ 150 h 201"/>
                </a:gdLst>
                <a:ahLst/>
                <a:cxnLst>
                  <a:cxn ang="0">
                    <a:pos x="T0" y="T1"/>
                  </a:cxn>
                  <a:cxn ang="0">
                    <a:pos x="T2" y="T3"/>
                  </a:cxn>
                  <a:cxn ang="0">
                    <a:pos x="T4" y="T5"/>
                  </a:cxn>
                  <a:cxn ang="0">
                    <a:pos x="T6" y="T7"/>
                  </a:cxn>
                  <a:cxn ang="0">
                    <a:pos x="T8" y="T9"/>
                  </a:cxn>
                </a:cxnLst>
                <a:rect l="0" t="0" r="r" b="b"/>
                <a:pathLst>
                  <a:path w="246" h="201">
                    <a:moveTo>
                      <a:pt x="3" y="150"/>
                    </a:moveTo>
                    <a:lnTo>
                      <a:pt x="0" y="200"/>
                    </a:lnTo>
                    <a:lnTo>
                      <a:pt x="244" y="45"/>
                    </a:lnTo>
                    <a:lnTo>
                      <a:pt x="245" y="0"/>
                    </a:lnTo>
                    <a:lnTo>
                      <a:pt x="3" y="15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29" name="Freeform 69"/>
              <p:cNvSpPr>
                <a:spLocks/>
              </p:cNvSpPr>
              <p:nvPr/>
            </p:nvSpPr>
            <p:spPr bwMode="auto">
              <a:xfrm>
                <a:off x="3381" y="2724"/>
                <a:ext cx="203" cy="149"/>
              </a:xfrm>
              <a:custGeom>
                <a:avLst/>
                <a:gdLst>
                  <a:gd name="T0" fmla="*/ 2 w 203"/>
                  <a:gd name="T1" fmla="*/ 0 h 149"/>
                  <a:gd name="T2" fmla="*/ 0 w 203"/>
                  <a:gd name="T3" fmla="*/ 53 h 149"/>
                  <a:gd name="T4" fmla="*/ 197 w 203"/>
                  <a:gd name="T5" fmla="*/ 148 h 149"/>
                  <a:gd name="T6" fmla="*/ 202 w 203"/>
                  <a:gd name="T7" fmla="*/ 98 h 149"/>
                  <a:gd name="T8" fmla="*/ 2 w 203"/>
                  <a:gd name="T9" fmla="*/ 0 h 149"/>
                </a:gdLst>
                <a:ahLst/>
                <a:cxnLst>
                  <a:cxn ang="0">
                    <a:pos x="T0" y="T1"/>
                  </a:cxn>
                  <a:cxn ang="0">
                    <a:pos x="T2" y="T3"/>
                  </a:cxn>
                  <a:cxn ang="0">
                    <a:pos x="T4" y="T5"/>
                  </a:cxn>
                  <a:cxn ang="0">
                    <a:pos x="T6" y="T7"/>
                  </a:cxn>
                  <a:cxn ang="0">
                    <a:pos x="T8" y="T9"/>
                  </a:cxn>
                </a:cxnLst>
                <a:rect l="0" t="0" r="r" b="b"/>
                <a:pathLst>
                  <a:path w="203" h="149">
                    <a:moveTo>
                      <a:pt x="2" y="0"/>
                    </a:moveTo>
                    <a:lnTo>
                      <a:pt x="0" y="53"/>
                    </a:lnTo>
                    <a:lnTo>
                      <a:pt x="197" y="148"/>
                    </a:lnTo>
                    <a:lnTo>
                      <a:pt x="202" y="98"/>
                    </a:lnTo>
                    <a:lnTo>
                      <a:pt x="2"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30" name="Freeform 70"/>
              <p:cNvSpPr>
                <a:spLocks/>
              </p:cNvSpPr>
              <p:nvPr/>
            </p:nvSpPr>
            <p:spPr bwMode="auto">
              <a:xfrm>
                <a:off x="3378" y="2719"/>
                <a:ext cx="207" cy="115"/>
              </a:xfrm>
              <a:custGeom>
                <a:avLst/>
                <a:gdLst>
                  <a:gd name="T0" fmla="*/ 2 w 207"/>
                  <a:gd name="T1" fmla="*/ 0 h 115"/>
                  <a:gd name="T2" fmla="*/ 0 w 207"/>
                  <a:gd name="T3" fmla="*/ 7 h 115"/>
                  <a:gd name="T4" fmla="*/ 198 w 207"/>
                  <a:gd name="T5" fmla="*/ 114 h 115"/>
                  <a:gd name="T6" fmla="*/ 206 w 207"/>
                  <a:gd name="T7" fmla="*/ 99 h 115"/>
                  <a:gd name="T8" fmla="*/ 2 w 207"/>
                  <a:gd name="T9" fmla="*/ 0 h 115"/>
                </a:gdLst>
                <a:ahLst/>
                <a:cxnLst>
                  <a:cxn ang="0">
                    <a:pos x="T0" y="T1"/>
                  </a:cxn>
                  <a:cxn ang="0">
                    <a:pos x="T2" y="T3"/>
                  </a:cxn>
                  <a:cxn ang="0">
                    <a:pos x="T4" y="T5"/>
                  </a:cxn>
                  <a:cxn ang="0">
                    <a:pos x="T6" y="T7"/>
                  </a:cxn>
                  <a:cxn ang="0">
                    <a:pos x="T8" y="T9"/>
                  </a:cxn>
                </a:cxnLst>
                <a:rect l="0" t="0" r="r" b="b"/>
                <a:pathLst>
                  <a:path w="207" h="115">
                    <a:moveTo>
                      <a:pt x="2" y="0"/>
                    </a:moveTo>
                    <a:lnTo>
                      <a:pt x="0" y="7"/>
                    </a:lnTo>
                    <a:lnTo>
                      <a:pt x="198" y="114"/>
                    </a:lnTo>
                    <a:lnTo>
                      <a:pt x="206" y="99"/>
                    </a:lnTo>
                    <a:lnTo>
                      <a:pt x="2"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31" name="Freeform 71"/>
              <p:cNvSpPr>
                <a:spLocks/>
              </p:cNvSpPr>
              <p:nvPr/>
            </p:nvSpPr>
            <p:spPr bwMode="auto">
              <a:xfrm>
                <a:off x="3579" y="2716"/>
                <a:ext cx="252" cy="170"/>
              </a:xfrm>
              <a:custGeom>
                <a:avLst/>
                <a:gdLst>
                  <a:gd name="T0" fmla="*/ 0 w 252"/>
                  <a:gd name="T1" fmla="*/ 162 h 170"/>
                  <a:gd name="T2" fmla="*/ 2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2"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32" name="Freeform 72"/>
              <p:cNvSpPr>
                <a:spLocks/>
              </p:cNvSpPr>
              <p:nvPr/>
            </p:nvSpPr>
            <p:spPr bwMode="auto">
              <a:xfrm>
                <a:off x="3380" y="2608"/>
                <a:ext cx="451" cy="212"/>
              </a:xfrm>
              <a:custGeom>
                <a:avLst/>
                <a:gdLst>
                  <a:gd name="T0" fmla="*/ 0 w 451"/>
                  <a:gd name="T1" fmla="*/ 111 h 212"/>
                  <a:gd name="T2" fmla="*/ 246 w 451"/>
                  <a:gd name="T3" fmla="*/ 0 h 212"/>
                  <a:gd name="T4" fmla="*/ 450 w 451"/>
                  <a:gd name="T5" fmla="*/ 58 h 212"/>
                  <a:gd name="T6" fmla="*/ 202 w 451"/>
                  <a:gd name="T7" fmla="*/ 211 h 212"/>
                  <a:gd name="T8" fmla="*/ 0 w 451"/>
                  <a:gd name="T9" fmla="*/ 111 h 212"/>
                </a:gdLst>
                <a:ahLst/>
                <a:cxnLst>
                  <a:cxn ang="0">
                    <a:pos x="T0" y="T1"/>
                  </a:cxn>
                  <a:cxn ang="0">
                    <a:pos x="T2" y="T3"/>
                  </a:cxn>
                  <a:cxn ang="0">
                    <a:pos x="T4" y="T5"/>
                  </a:cxn>
                  <a:cxn ang="0">
                    <a:pos x="T6" y="T7"/>
                  </a:cxn>
                  <a:cxn ang="0">
                    <a:pos x="T8" y="T9"/>
                  </a:cxn>
                </a:cxnLst>
                <a:rect l="0" t="0" r="r" b="b"/>
                <a:pathLst>
                  <a:path w="451" h="212">
                    <a:moveTo>
                      <a:pt x="0" y="111"/>
                    </a:moveTo>
                    <a:lnTo>
                      <a:pt x="246" y="0"/>
                    </a:lnTo>
                    <a:lnTo>
                      <a:pt x="450" y="58"/>
                    </a:lnTo>
                    <a:lnTo>
                      <a:pt x="202" y="211"/>
                    </a:lnTo>
                    <a:lnTo>
                      <a:pt x="0" y="111"/>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633" name="Group 73"/>
              <p:cNvGrpSpPr>
                <a:grpSpLocks/>
              </p:cNvGrpSpPr>
              <p:nvPr/>
            </p:nvGrpSpPr>
            <p:grpSpPr bwMode="auto">
              <a:xfrm>
                <a:off x="3579" y="2618"/>
                <a:ext cx="231" cy="74"/>
                <a:chOff x="3579" y="2618"/>
                <a:chExt cx="231" cy="74"/>
              </a:xfrm>
            </p:grpSpPr>
            <p:sp>
              <p:nvSpPr>
                <p:cNvPr id="66634" name="Freeform 74"/>
                <p:cNvSpPr>
                  <a:spLocks/>
                </p:cNvSpPr>
                <p:nvPr/>
              </p:nvSpPr>
              <p:spPr bwMode="auto">
                <a:xfrm>
                  <a:off x="3596" y="2618"/>
                  <a:ext cx="214" cy="67"/>
                </a:xfrm>
                <a:custGeom>
                  <a:avLst/>
                  <a:gdLst>
                    <a:gd name="T0" fmla="*/ 5 w 214"/>
                    <a:gd name="T1" fmla="*/ 0 h 67"/>
                    <a:gd name="T2" fmla="*/ 0 w 214"/>
                    <a:gd name="T3" fmla="*/ 4 h 67"/>
                    <a:gd name="T4" fmla="*/ 206 w 214"/>
                    <a:gd name="T5" fmla="*/ 66 h 67"/>
                    <a:gd name="T6" fmla="*/ 213 w 214"/>
                    <a:gd name="T7" fmla="*/ 64 h 67"/>
                    <a:gd name="T8" fmla="*/ 5 w 214"/>
                    <a:gd name="T9" fmla="*/ 0 h 67"/>
                  </a:gdLst>
                  <a:ahLst/>
                  <a:cxnLst>
                    <a:cxn ang="0">
                      <a:pos x="T0" y="T1"/>
                    </a:cxn>
                    <a:cxn ang="0">
                      <a:pos x="T2" y="T3"/>
                    </a:cxn>
                    <a:cxn ang="0">
                      <a:pos x="T4" y="T5"/>
                    </a:cxn>
                    <a:cxn ang="0">
                      <a:pos x="T6" y="T7"/>
                    </a:cxn>
                    <a:cxn ang="0">
                      <a:pos x="T8" y="T9"/>
                    </a:cxn>
                  </a:cxnLst>
                  <a:rect l="0" t="0" r="r" b="b"/>
                  <a:pathLst>
                    <a:path w="214" h="67">
                      <a:moveTo>
                        <a:pt x="5" y="0"/>
                      </a:moveTo>
                      <a:lnTo>
                        <a:pt x="0" y="4"/>
                      </a:lnTo>
                      <a:lnTo>
                        <a:pt x="206" y="66"/>
                      </a:lnTo>
                      <a:lnTo>
                        <a:pt x="213" y="64"/>
                      </a:lnTo>
                      <a:lnTo>
                        <a:pt x="5"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35" name="Freeform 75"/>
                <p:cNvSpPr>
                  <a:spLocks/>
                </p:cNvSpPr>
                <p:nvPr/>
              </p:nvSpPr>
              <p:spPr bwMode="auto">
                <a:xfrm>
                  <a:off x="3579" y="2626"/>
                  <a:ext cx="216" cy="66"/>
                </a:xfrm>
                <a:custGeom>
                  <a:avLst/>
                  <a:gdLst>
                    <a:gd name="T0" fmla="*/ 9 w 216"/>
                    <a:gd name="T1" fmla="*/ 0 h 66"/>
                    <a:gd name="T2" fmla="*/ 0 w 216"/>
                    <a:gd name="T3" fmla="*/ 5 h 66"/>
                    <a:gd name="T4" fmla="*/ 208 w 216"/>
                    <a:gd name="T5" fmla="*/ 65 h 66"/>
                    <a:gd name="T6" fmla="*/ 215 w 216"/>
                    <a:gd name="T7" fmla="*/ 64 h 66"/>
                    <a:gd name="T8" fmla="*/ 9 w 216"/>
                    <a:gd name="T9" fmla="*/ 0 h 66"/>
                  </a:gdLst>
                  <a:ahLst/>
                  <a:cxnLst>
                    <a:cxn ang="0">
                      <a:pos x="T0" y="T1"/>
                    </a:cxn>
                    <a:cxn ang="0">
                      <a:pos x="T2" y="T3"/>
                    </a:cxn>
                    <a:cxn ang="0">
                      <a:pos x="T4" y="T5"/>
                    </a:cxn>
                    <a:cxn ang="0">
                      <a:pos x="T6" y="T7"/>
                    </a:cxn>
                    <a:cxn ang="0">
                      <a:pos x="T8" y="T9"/>
                    </a:cxn>
                  </a:cxnLst>
                  <a:rect l="0" t="0" r="r" b="b"/>
                  <a:pathLst>
                    <a:path w="216" h="66">
                      <a:moveTo>
                        <a:pt x="9" y="0"/>
                      </a:moveTo>
                      <a:lnTo>
                        <a:pt x="0" y="5"/>
                      </a:lnTo>
                      <a:lnTo>
                        <a:pt x="208" y="65"/>
                      </a:lnTo>
                      <a:lnTo>
                        <a:pt x="215" y="64"/>
                      </a:lnTo>
                      <a:lnTo>
                        <a:pt x="9"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66636" name="Freeform 76"/>
              <p:cNvSpPr>
                <a:spLocks/>
              </p:cNvSpPr>
              <p:nvPr/>
            </p:nvSpPr>
            <p:spPr bwMode="auto">
              <a:xfrm>
                <a:off x="3584" y="2666"/>
                <a:ext cx="249" cy="157"/>
              </a:xfrm>
              <a:custGeom>
                <a:avLst/>
                <a:gdLst>
                  <a:gd name="T0" fmla="*/ 0 w 249"/>
                  <a:gd name="T1" fmla="*/ 152 h 157"/>
                  <a:gd name="T2" fmla="*/ 1 w 249"/>
                  <a:gd name="T3" fmla="*/ 156 h 157"/>
                  <a:gd name="T4" fmla="*/ 247 w 249"/>
                  <a:gd name="T5" fmla="*/ 3 h 157"/>
                  <a:gd name="T6" fmla="*/ 248 w 249"/>
                  <a:gd name="T7" fmla="*/ 0 h 157"/>
                  <a:gd name="T8" fmla="*/ 0 w 249"/>
                  <a:gd name="T9" fmla="*/ 152 h 157"/>
                </a:gdLst>
                <a:ahLst/>
                <a:cxnLst>
                  <a:cxn ang="0">
                    <a:pos x="T0" y="T1"/>
                  </a:cxn>
                  <a:cxn ang="0">
                    <a:pos x="T2" y="T3"/>
                  </a:cxn>
                  <a:cxn ang="0">
                    <a:pos x="T4" y="T5"/>
                  </a:cxn>
                  <a:cxn ang="0">
                    <a:pos x="T6" y="T7"/>
                  </a:cxn>
                  <a:cxn ang="0">
                    <a:pos x="T8" y="T9"/>
                  </a:cxn>
                </a:cxnLst>
                <a:rect l="0" t="0" r="r" b="b"/>
                <a:pathLst>
                  <a:path w="249" h="157">
                    <a:moveTo>
                      <a:pt x="0" y="152"/>
                    </a:moveTo>
                    <a:lnTo>
                      <a:pt x="1" y="156"/>
                    </a:lnTo>
                    <a:lnTo>
                      <a:pt x="247" y="3"/>
                    </a:lnTo>
                    <a:lnTo>
                      <a:pt x="248"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637" name="Group 77"/>
              <p:cNvGrpSpPr>
                <a:grpSpLocks/>
              </p:cNvGrpSpPr>
              <p:nvPr/>
            </p:nvGrpSpPr>
            <p:grpSpPr bwMode="auto">
              <a:xfrm>
                <a:off x="3580" y="2680"/>
                <a:ext cx="243" cy="182"/>
                <a:chOff x="3580" y="2680"/>
                <a:chExt cx="243" cy="182"/>
              </a:xfrm>
            </p:grpSpPr>
            <p:sp>
              <p:nvSpPr>
                <p:cNvPr id="66638" name="Line 78"/>
                <p:cNvSpPr>
                  <a:spLocks noChangeShapeType="1"/>
                </p:cNvSpPr>
                <p:nvPr/>
              </p:nvSpPr>
              <p:spPr bwMode="auto">
                <a:xfrm flipH="1">
                  <a:off x="3584" y="2680"/>
                  <a:ext cx="237" cy="1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9" name="Line 79"/>
                <p:cNvSpPr>
                  <a:spLocks noChangeShapeType="1"/>
                </p:cNvSpPr>
                <p:nvPr/>
              </p:nvSpPr>
              <p:spPr bwMode="auto">
                <a:xfrm flipH="1">
                  <a:off x="3583" y="2688"/>
                  <a:ext cx="240"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40" name="Line 80"/>
                <p:cNvSpPr>
                  <a:spLocks noChangeShapeType="1"/>
                </p:cNvSpPr>
                <p:nvPr/>
              </p:nvSpPr>
              <p:spPr bwMode="auto">
                <a:xfrm flipH="1">
                  <a:off x="3581" y="2696"/>
                  <a:ext cx="238" cy="1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41" name="Line 81"/>
                <p:cNvSpPr>
                  <a:spLocks noChangeShapeType="1"/>
                </p:cNvSpPr>
                <p:nvPr/>
              </p:nvSpPr>
              <p:spPr bwMode="auto">
                <a:xfrm flipH="1">
                  <a:off x="3583" y="2701"/>
                  <a:ext cx="237"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42" name="Line 82"/>
                <p:cNvSpPr>
                  <a:spLocks noChangeShapeType="1"/>
                </p:cNvSpPr>
                <p:nvPr/>
              </p:nvSpPr>
              <p:spPr bwMode="auto">
                <a:xfrm flipH="1">
                  <a:off x="3580" y="2710"/>
                  <a:ext cx="242"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43" name="Group 83"/>
              <p:cNvGrpSpPr>
                <a:grpSpLocks/>
              </p:cNvGrpSpPr>
              <p:nvPr/>
            </p:nvGrpSpPr>
            <p:grpSpPr bwMode="auto">
              <a:xfrm>
                <a:off x="3382" y="2730"/>
                <a:ext cx="202" cy="132"/>
                <a:chOff x="3382" y="2730"/>
                <a:chExt cx="202" cy="132"/>
              </a:xfrm>
            </p:grpSpPr>
            <p:sp>
              <p:nvSpPr>
                <p:cNvPr id="66644" name="Line 84"/>
                <p:cNvSpPr>
                  <a:spLocks noChangeShapeType="1"/>
                </p:cNvSpPr>
                <p:nvPr/>
              </p:nvSpPr>
              <p:spPr bwMode="auto">
                <a:xfrm>
                  <a:off x="3386" y="2730"/>
                  <a:ext cx="198" cy="9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45" name="Line 85"/>
                <p:cNvSpPr>
                  <a:spLocks noChangeShapeType="1"/>
                </p:cNvSpPr>
                <p:nvPr/>
              </p:nvSpPr>
              <p:spPr bwMode="auto">
                <a:xfrm>
                  <a:off x="3384" y="273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46" name="Line 86"/>
                <p:cNvSpPr>
                  <a:spLocks noChangeShapeType="1"/>
                </p:cNvSpPr>
                <p:nvPr/>
              </p:nvSpPr>
              <p:spPr bwMode="auto">
                <a:xfrm>
                  <a:off x="3382" y="2743"/>
                  <a:ext cx="198"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47" name="Line 87"/>
                <p:cNvSpPr>
                  <a:spLocks noChangeShapeType="1"/>
                </p:cNvSpPr>
                <p:nvPr/>
              </p:nvSpPr>
              <p:spPr bwMode="auto">
                <a:xfrm>
                  <a:off x="3382" y="2753"/>
                  <a:ext cx="201"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48" name="Line 88"/>
                <p:cNvSpPr>
                  <a:spLocks noChangeShapeType="1"/>
                </p:cNvSpPr>
                <p:nvPr/>
              </p:nvSpPr>
              <p:spPr bwMode="auto">
                <a:xfrm>
                  <a:off x="3382" y="2763"/>
                  <a:ext cx="198"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66649" name="Group 89"/>
            <p:cNvGrpSpPr>
              <a:grpSpLocks/>
            </p:cNvGrpSpPr>
            <p:nvPr/>
          </p:nvGrpSpPr>
          <p:grpSpPr bwMode="auto">
            <a:xfrm>
              <a:off x="3385" y="2563"/>
              <a:ext cx="469" cy="281"/>
              <a:chOff x="3385" y="2563"/>
              <a:chExt cx="469" cy="281"/>
            </a:xfrm>
          </p:grpSpPr>
          <p:sp>
            <p:nvSpPr>
              <p:cNvPr id="66650" name="Arc 90"/>
              <p:cNvSpPr>
                <a:spLocks/>
              </p:cNvSpPr>
              <p:nvPr/>
            </p:nvSpPr>
            <p:spPr bwMode="auto">
              <a:xfrm rot="240000">
                <a:off x="3385" y="2674"/>
                <a:ext cx="14" cy="69"/>
              </a:xfrm>
              <a:custGeom>
                <a:avLst/>
                <a:gdLst>
                  <a:gd name="G0" fmla="+- 21600 0 0"/>
                  <a:gd name="G1" fmla="+- 21367 0 0"/>
                  <a:gd name="G2" fmla="+- 21600 0 0"/>
                  <a:gd name="T0" fmla="*/ 18344 w 21600"/>
                  <a:gd name="T1" fmla="*/ 42720 h 42720"/>
                  <a:gd name="T2" fmla="*/ 18435 w 21600"/>
                  <a:gd name="T3" fmla="*/ 0 h 42720"/>
                  <a:gd name="T4" fmla="*/ 21600 w 21600"/>
                  <a:gd name="T5" fmla="*/ 21367 h 42720"/>
                </a:gdLst>
                <a:ahLst/>
                <a:cxnLst>
                  <a:cxn ang="0">
                    <a:pos x="T0" y="T1"/>
                  </a:cxn>
                  <a:cxn ang="0">
                    <a:pos x="T2" y="T3"/>
                  </a:cxn>
                  <a:cxn ang="0">
                    <a:pos x="T4" y="T5"/>
                  </a:cxn>
                </a:cxnLst>
                <a:rect l="0" t="0" r="r" b="b"/>
                <a:pathLst>
                  <a:path w="21600" h="42720" fill="none" extrusionOk="0">
                    <a:moveTo>
                      <a:pt x="18343" y="42720"/>
                    </a:moveTo>
                    <a:cubicBezTo>
                      <a:pt x="7793" y="41111"/>
                      <a:pt x="0" y="32039"/>
                      <a:pt x="0" y="21367"/>
                    </a:cubicBezTo>
                    <a:cubicBezTo>
                      <a:pt x="-1" y="10660"/>
                      <a:pt x="7843" y="1568"/>
                      <a:pt x="18435" y="0"/>
                    </a:cubicBezTo>
                  </a:path>
                  <a:path w="21600" h="42720" stroke="0" extrusionOk="0">
                    <a:moveTo>
                      <a:pt x="18343" y="42720"/>
                    </a:moveTo>
                    <a:cubicBezTo>
                      <a:pt x="7793" y="41111"/>
                      <a:pt x="0" y="32039"/>
                      <a:pt x="0" y="21367"/>
                    </a:cubicBezTo>
                    <a:cubicBezTo>
                      <a:pt x="-1" y="10660"/>
                      <a:pt x="7843" y="1568"/>
                      <a:pt x="18435" y="0"/>
                    </a:cubicBezTo>
                    <a:lnTo>
                      <a:pt x="21600" y="21367"/>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51" name="Freeform 91"/>
              <p:cNvSpPr>
                <a:spLocks/>
              </p:cNvSpPr>
              <p:nvPr/>
            </p:nvSpPr>
            <p:spPr bwMode="auto">
              <a:xfrm>
                <a:off x="3395" y="2563"/>
                <a:ext cx="459" cy="281"/>
              </a:xfrm>
              <a:custGeom>
                <a:avLst/>
                <a:gdLst>
                  <a:gd name="T0" fmla="*/ 0 w 459"/>
                  <a:gd name="T1" fmla="*/ 176 h 281"/>
                  <a:gd name="T2" fmla="*/ 205 w 459"/>
                  <a:gd name="T3" fmla="*/ 280 h 281"/>
                  <a:gd name="T4" fmla="*/ 458 w 459"/>
                  <a:gd name="T5" fmla="*/ 115 h 281"/>
                  <a:gd name="T6" fmla="*/ 457 w 459"/>
                  <a:gd name="T7" fmla="*/ 110 h 281"/>
                  <a:gd name="T8" fmla="*/ 447 w 459"/>
                  <a:gd name="T9" fmla="*/ 107 h 281"/>
                  <a:gd name="T10" fmla="*/ 451 w 459"/>
                  <a:gd name="T11" fmla="*/ 68 h 281"/>
                  <a:gd name="T12" fmla="*/ 458 w 459"/>
                  <a:gd name="T13" fmla="*/ 62 h 281"/>
                  <a:gd name="T14" fmla="*/ 458 w 459"/>
                  <a:gd name="T15" fmla="*/ 58 h 281"/>
                  <a:gd name="T16" fmla="*/ 255 w 459"/>
                  <a:gd name="T17" fmla="*/ 0 h 281"/>
                  <a:gd name="T18" fmla="*/ 6 w 459"/>
                  <a:gd name="T19" fmla="*/ 112 h 281"/>
                  <a:gd name="T20" fmla="*/ 0 w 459"/>
                  <a:gd name="T21" fmla="*/ 17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9" h="281">
                    <a:moveTo>
                      <a:pt x="0" y="176"/>
                    </a:moveTo>
                    <a:lnTo>
                      <a:pt x="205" y="280"/>
                    </a:lnTo>
                    <a:lnTo>
                      <a:pt x="458" y="115"/>
                    </a:lnTo>
                    <a:lnTo>
                      <a:pt x="457" y="110"/>
                    </a:lnTo>
                    <a:lnTo>
                      <a:pt x="447" y="107"/>
                    </a:lnTo>
                    <a:lnTo>
                      <a:pt x="451" y="68"/>
                    </a:lnTo>
                    <a:lnTo>
                      <a:pt x="458" y="62"/>
                    </a:lnTo>
                    <a:lnTo>
                      <a:pt x="458" y="58"/>
                    </a:lnTo>
                    <a:lnTo>
                      <a:pt x="255" y="0"/>
                    </a:lnTo>
                    <a:lnTo>
                      <a:pt x="6" y="112"/>
                    </a:lnTo>
                    <a:lnTo>
                      <a:pt x="0" y="176"/>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52" name="Freeform 92"/>
              <p:cNvSpPr>
                <a:spLocks/>
              </p:cNvSpPr>
              <p:nvPr/>
            </p:nvSpPr>
            <p:spPr bwMode="auto">
              <a:xfrm>
                <a:off x="3395" y="2616"/>
                <a:ext cx="458" cy="220"/>
              </a:xfrm>
              <a:custGeom>
                <a:avLst/>
                <a:gdLst>
                  <a:gd name="T0" fmla="*/ 0 w 458"/>
                  <a:gd name="T1" fmla="*/ 119 h 220"/>
                  <a:gd name="T2" fmla="*/ 253 w 458"/>
                  <a:gd name="T3" fmla="*/ 0 h 220"/>
                  <a:gd name="T4" fmla="*/ 457 w 458"/>
                  <a:gd name="T5" fmla="*/ 56 h 220"/>
                  <a:gd name="T6" fmla="*/ 204 w 458"/>
                  <a:gd name="T7" fmla="*/ 219 h 220"/>
                  <a:gd name="T8" fmla="*/ 0 w 458"/>
                  <a:gd name="T9" fmla="*/ 119 h 220"/>
                </a:gdLst>
                <a:ahLst/>
                <a:cxnLst>
                  <a:cxn ang="0">
                    <a:pos x="T0" y="T1"/>
                  </a:cxn>
                  <a:cxn ang="0">
                    <a:pos x="T2" y="T3"/>
                  </a:cxn>
                  <a:cxn ang="0">
                    <a:pos x="T4" y="T5"/>
                  </a:cxn>
                  <a:cxn ang="0">
                    <a:pos x="T6" y="T7"/>
                  </a:cxn>
                  <a:cxn ang="0">
                    <a:pos x="T8" y="T9"/>
                  </a:cxn>
                </a:cxnLst>
                <a:rect l="0" t="0" r="r" b="b"/>
                <a:pathLst>
                  <a:path w="458" h="220">
                    <a:moveTo>
                      <a:pt x="0" y="119"/>
                    </a:moveTo>
                    <a:lnTo>
                      <a:pt x="253" y="0"/>
                    </a:lnTo>
                    <a:lnTo>
                      <a:pt x="457" y="56"/>
                    </a:lnTo>
                    <a:lnTo>
                      <a:pt x="204" y="219"/>
                    </a:lnTo>
                    <a:lnTo>
                      <a:pt x="0" y="119"/>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53" name="Freeform 93"/>
              <p:cNvSpPr>
                <a:spLocks/>
              </p:cNvSpPr>
              <p:nvPr/>
            </p:nvSpPr>
            <p:spPr bwMode="auto">
              <a:xfrm>
                <a:off x="3600" y="2631"/>
                <a:ext cx="247" cy="201"/>
              </a:xfrm>
              <a:custGeom>
                <a:avLst/>
                <a:gdLst>
                  <a:gd name="T0" fmla="*/ 3 w 247"/>
                  <a:gd name="T1" fmla="*/ 148 h 201"/>
                  <a:gd name="T2" fmla="*/ 0 w 247"/>
                  <a:gd name="T3" fmla="*/ 200 h 201"/>
                  <a:gd name="T4" fmla="*/ 243 w 247"/>
                  <a:gd name="T5" fmla="*/ 44 h 201"/>
                  <a:gd name="T6" fmla="*/ 246 w 247"/>
                  <a:gd name="T7" fmla="*/ 0 h 201"/>
                  <a:gd name="T8" fmla="*/ 3 w 247"/>
                  <a:gd name="T9" fmla="*/ 148 h 201"/>
                </a:gdLst>
                <a:ahLst/>
                <a:cxnLst>
                  <a:cxn ang="0">
                    <a:pos x="T0" y="T1"/>
                  </a:cxn>
                  <a:cxn ang="0">
                    <a:pos x="T2" y="T3"/>
                  </a:cxn>
                  <a:cxn ang="0">
                    <a:pos x="T4" y="T5"/>
                  </a:cxn>
                  <a:cxn ang="0">
                    <a:pos x="T6" y="T7"/>
                  </a:cxn>
                  <a:cxn ang="0">
                    <a:pos x="T8" y="T9"/>
                  </a:cxn>
                </a:cxnLst>
                <a:rect l="0" t="0" r="r" b="b"/>
                <a:pathLst>
                  <a:path w="247" h="201">
                    <a:moveTo>
                      <a:pt x="3" y="148"/>
                    </a:moveTo>
                    <a:lnTo>
                      <a:pt x="0" y="200"/>
                    </a:lnTo>
                    <a:lnTo>
                      <a:pt x="243" y="44"/>
                    </a:lnTo>
                    <a:lnTo>
                      <a:pt x="246" y="0"/>
                    </a:lnTo>
                    <a:lnTo>
                      <a:pt x="3" y="148"/>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54" name="Freeform 94"/>
              <p:cNvSpPr>
                <a:spLocks/>
              </p:cNvSpPr>
              <p:nvPr/>
            </p:nvSpPr>
            <p:spPr bwMode="auto">
              <a:xfrm>
                <a:off x="3400" y="2682"/>
                <a:ext cx="205" cy="147"/>
              </a:xfrm>
              <a:custGeom>
                <a:avLst/>
                <a:gdLst>
                  <a:gd name="T0" fmla="*/ 5 w 205"/>
                  <a:gd name="T1" fmla="*/ 0 h 147"/>
                  <a:gd name="T2" fmla="*/ 0 w 205"/>
                  <a:gd name="T3" fmla="*/ 52 h 147"/>
                  <a:gd name="T4" fmla="*/ 199 w 205"/>
                  <a:gd name="T5" fmla="*/ 146 h 147"/>
                  <a:gd name="T6" fmla="*/ 204 w 205"/>
                  <a:gd name="T7" fmla="*/ 97 h 147"/>
                  <a:gd name="T8" fmla="*/ 5 w 205"/>
                  <a:gd name="T9" fmla="*/ 0 h 147"/>
                </a:gdLst>
                <a:ahLst/>
                <a:cxnLst>
                  <a:cxn ang="0">
                    <a:pos x="T0" y="T1"/>
                  </a:cxn>
                  <a:cxn ang="0">
                    <a:pos x="T2" y="T3"/>
                  </a:cxn>
                  <a:cxn ang="0">
                    <a:pos x="T4" y="T5"/>
                  </a:cxn>
                  <a:cxn ang="0">
                    <a:pos x="T6" y="T7"/>
                  </a:cxn>
                  <a:cxn ang="0">
                    <a:pos x="T8" y="T9"/>
                  </a:cxn>
                </a:cxnLst>
                <a:rect l="0" t="0" r="r" b="b"/>
                <a:pathLst>
                  <a:path w="205" h="147">
                    <a:moveTo>
                      <a:pt x="5" y="0"/>
                    </a:moveTo>
                    <a:lnTo>
                      <a:pt x="0" y="52"/>
                    </a:lnTo>
                    <a:lnTo>
                      <a:pt x="199" y="146"/>
                    </a:lnTo>
                    <a:lnTo>
                      <a:pt x="204" y="97"/>
                    </a:lnTo>
                    <a:lnTo>
                      <a:pt x="5"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55" name="Freeform 95"/>
              <p:cNvSpPr>
                <a:spLocks/>
              </p:cNvSpPr>
              <p:nvPr/>
            </p:nvSpPr>
            <p:spPr bwMode="auto">
              <a:xfrm>
                <a:off x="3398" y="2676"/>
                <a:ext cx="207" cy="114"/>
              </a:xfrm>
              <a:custGeom>
                <a:avLst/>
                <a:gdLst>
                  <a:gd name="T0" fmla="*/ 4 w 207"/>
                  <a:gd name="T1" fmla="*/ 0 h 114"/>
                  <a:gd name="T2" fmla="*/ 0 w 207"/>
                  <a:gd name="T3" fmla="*/ 8 h 114"/>
                  <a:gd name="T4" fmla="*/ 200 w 207"/>
                  <a:gd name="T5" fmla="*/ 113 h 114"/>
                  <a:gd name="T6" fmla="*/ 206 w 207"/>
                  <a:gd name="T7" fmla="*/ 99 h 114"/>
                  <a:gd name="T8" fmla="*/ 4 w 207"/>
                  <a:gd name="T9" fmla="*/ 0 h 114"/>
                </a:gdLst>
                <a:ahLst/>
                <a:cxnLst>
                  <a:cxn ang="0">
                    <a:pos x="T0" y="T1"/>
                  </a:cxn>
                  <a:cxn ang="0">
                    <a:pos x="T2" y="T3"/>
                  </a:cxn>
                  <a:cxn ang="0">
                    <a:pos x="T4" y="T5"/>
                  </a:cxn>
                  <a:cxn ang="0">
                    <a:pos x="T6" y="T7"/>
                  </a:cxn>
                  <a:cxn ang="0">
                    <a:pos x="T8" y="T9"/>
                  </a:cxn>
                </a:cxnLst>
                <a:rect l="0" t="0" r="r" b="b"/>
                <a:pathLst>
                  <a:path w="207" h="114">
                    <a:moveTo>
                      <a:pt x="4" y="0"/>
                    </a:moveTo>
                    <a:lnTo>
                      <a:pt x="0" y="8"/>
                    </a:lnTo>
                    <a:lnTo>
                      <a:pt x="200" y="113"/>
                    </a:lnTo>
                    <a:lnTo>
                      <a:pt x="206" y="99"/>
                    </a:lnTo>
                    <a:lnTo>
                      <a:pt x="4"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56" name="Freeform 96"/>
              <p:cNvSpPr>
                <a:spLocks/>
              </p:cNvSpPr>
              <p:nvPr/>
            </p:nvSpPr>
            <p:spPr bwMode="auto">
              <a:xfrm>
                <a:off x="3600" y="2673"/>
                <a:ext cx="254" cy="171"/>
              </a:xfrm>
              <a:custGeom>
                <a:avLst/>
                <a:gdLst>
                  <a:gd name="T0" fmla="*/ 0 w 254"/>
                  <a:gd name="T1" fmla="*/ 163 h 171"/>
                  <a:gd name="T2" fmla="*/ 0 w 254"/>
                  <a:gd name="T3" fmla="*/ 170 h 171"/>
                  <a:gd name="T4" fmla="*/ 252 w 254"/>
                  <a:gd name="T5" fmla="*/ 6 h 171"/>
                  <a:gd name="T6" fmla="*/ 253 w 254"/>
                  <a:gd name="T7" fmla="*/ 0 h 171"/>
                  <a:gd name="T8" fmla="*/ 0 w 254"/>
                  <a:gd name="T9" fmla="*/ 163 h 171"/>
                </a:gdLst>
                <a:ahLst/>
                <a:cxnLst>
                  <a:cxn ang="0">
                    <a:pos x="T0" y="T1"/>
                  </a:cxn>
                  <a:cxn ang="0">
                    <a:pos x="T2" y="T3"/>
                  </a:cxn>
                  <a:cxn ang="0">
                    <a:pos x="T4" y="T5"/>
                  </a:cxn>
                  <a:cxn ang="0">
                    <a:pos x="T6" y="T7"/>
                  </a:cxn>
                  <a:cxn ang="0">
                    <a:pos x="T8" y="T9"/>
                  </a:cxn>
                </a:cxnLst>
                <a:rect l="0" t="0" r="r" b="b"/>
                <a:pathLst>
                  <a:path w="254" h="171">
                    <a:moveTo>
                      <a:pt x="0" y="163"/>
                    </a:moveTo>
                    <a:lnTo>
                      <a:pt x="0" y="170"/>
                    </a:lnTo>
                    <a:lnTo>
                      <a:pt x="252" y="6"/>
                    </a:lnTo>
                    <a:lnTo>
                      <a:pt x="253" y="0"/>
                    </a:lnTo>
                    <a:lnTo>
                      <a:pt x="0" y="163"/>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57" name="Freeform 97"/>
              <p:cNvSpPr>
                <a:spLocks/>
              </p:cNvSpPr>
              <p:nvPr/>
            </p:nvSpPr>
            <p:spPr bwMode="auto">
              <a:xfrm>
                <a:off x="3399" y="2565"/>
                <a:ext cx="454" cy="213"/>
              </a:xfrm>
              <a:custGeom>
                <a:avLst/>
                <a:gdLst>
                  <a:gd name="T0" fmla="*/ 0 w 454"/>
                  <a:gd name="T1" fmla="*/ 111 h 213"/>
                  <a:gd name="T2" fmla="*/ 248 w 454"/>
                  <a:gd name="T3" fmla="*/ 0 h 213"/>
                  <a:gd name="T4" fmla="*/ 453 w 454"/>
                  <a:gd name="T5" fmla="*/ 58 h 213"/>
                  <a:gd name="T6" fmla="*/ 206 w 454"/>
                  <a:gd name="T7" fmla="*/ 212 h 213"/>
                  <a:gd name="T8" fmla="*/ 0 w 454"/>
                  <a:gd name="T9" fmla="*/ 111 h 213"/>
                </a:gdLst>
                <a:ahLst/>
                <a:cxnLst>
                  <a:cxn ang="0">
                    <a:pos x="T0" y="T1"/>
                  </a:cxn>
                  <a:cxn ang="0">
                    <a:pos x="T2" y="T3"/>
                  </a:cxn>
                  <a:cxn ang="0">
                    <a:pos x="T4" y="T5"/>
                  </a:cxn>
                  <a:cxn ang="0">
                    <a:pos x="T6" y="T7"/>
                  </a:cxn>
                  <a:cxn ang="0">
                    <a:pos x="T8" y="T9"/>
                  </a:cxn>
                </a:cxnLst>
                <a:rect l="0" t="0" r="r" b="b"/>
                <a:pathLst>
                  <a:path w="454" h="213">
                    <a:moveTo>
                      <a:pt x="0" y="111"/>
                    </a:moveTo>
                    <a:lnTo>
                      <a:pt x="248" y="0"/>
                    </a:lnTo>
                    <a:lnTo>
                      <a:pt x="453" y="58"/>
                    </a:lnTo>
                    <a:lnTo>
                      <a:pt x="206" y="212"/>
                    </a:lnTo>
                    <a:lnTo>
                      <a:pt x="0" y="111"/>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658" name="Group 98"/>
              <p:cNvGrpSpPr>
                <a:grpSpLocks/>
              </p:cNvGrpSpPr>
              <p:nvPr/>
            </p:nvGrpSpPr>
            <p:grpSpPr bwMode="auto">
              <a:xfrm>
                <a:off x="3600" y="2575"/>
                <a:ext cx="230" cy="75"/>
                <a:chOff x="3600" y="2575"/>
                <a:chExt cx="230" cy="75"/>
              </a:xfrm>
            </p:grpSpPr>
            <p:sp>
              <p:nvSpPr>
                <p:cNvPr id="66659" name="Freeform 99"/>
                <p:cNvSpPr>
                  <a:spLocks/>
                </p:cNvSpPr>
                <p:nvPr/>
              </p:nvSpPr>
              <p:spPr bwMode="auto">
                <a:xfrm>
                  <a:off x="3617" y="2575"/>
                  <a:ext cx="213" cy="65"/>
                </a:xfrm>
                <a:custGeom>
                  <a:avLst/>
                  <a:gdLst>
                    <a:gd name="T0" fmla="*/ 6 w 213"/>
                    <a:gd name="T1" fmla="*/ 0 h 65"/>
                    <a:gd name="T2" fmla="*/ 0 w 213"/>
                    <a:gd name="T3" fmla="*/ 3 h 65"/>
                    <a:gd name="T4" fmla="*/ 208 w 213"/>
                    <a:gd name="T5" fmla="*/ 64 h 65"/>
                    <a:gd name="T6" fmla="*/ 212 w 213"/>
                    <a:gd name="T7" fmla="*/ 62 h 65"/>
                    <a:gd name="T8" fmla="*/ 6 w 213"/>
                    <a:gd name="T9" fmla="*/ 0 h 65"/>
                  </a:gdLst>
                  <a:ahLst/>
                  <a:cxnLst>
                    <a:cxn ang="0">
                      <a:pos x="T0" y="T1"/>
                    </a:cxn>
                    <a:cxn ang="0">
                      <a:pos x="T2" y="T3"/>
                    </a:cxn>
                    <a:cxn ang="0">
                      <a:pos x="T4" y="T5"/>
                    </a:cxn>
                    <a:cxn ang="0">
                      <a:pos x="T6" y="T7"/>
                    </a:cxn>
                    <a:cxn ang="0">
                      <a:pos x="T8" y="T9"/>
                    </a:cxn>
                  </a:cxnLst>
                  <a:rect l="0" t="0" r="r" b="b"/>
                  <a:pathLst>
                    <a:path w="213" h="65">
                      <a:moveTo>
                        <a:pt x="6" y="0"/>
                      </a:moveTo>
                      <a:lnTo>
                        <a:pt x="0" y="3"/>
                      </a:lnTo>
                      <a:lnTo>
                        <a:pt x="208" y="64"/>
                      </a:lnTo>
                      <a:lnTo>
                        <a:pt x="212" y="62"/>
                      </a:lnTo>
                      <a:lnTo>
                        <a:pt x="6"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60" name="Freeform 100"/>
                <p:cNvSpPr>
                  <a:spLocks/>
                </p:cNvSpPr>
                <p:nvPr/>
              </p:nvSpPr>
              <p:spPr bwMode="auto">
                <a:xfrm>
                  <a:off x="3600" y="2584"/>
                  <a:ext cx="216" cy="66"/>
                </a:xfrm>
                <a:custGeom>
                  <a:avLst/>
                  <a:gdLst>
                    <a:gd name="T0" fmla="*/ 8 w 216"/>
                    <a:gd name="T1" fmla="*/ 0 h 66"/>
                    <a:gd name="T2" fmla="*/ 0 w 216"/>
                    <a:gd name="T3" fmla="*/ 3 h 66"/>
                    <a:gd name="T4" fmla="*/ 209 w 216"/>
                    <a:gd name="T5" fmla="*/ 65 h 66"/>
                    <a:gd name="T6" fmla="*/ 215 w 216"/>
                    <a:gd name="T7" fmla="*/ 62 h 66"/>
                    <a:gd name="T8" fmla="*/ 8 w 216"/>
                    <a:gd name="T9" fmla="*/ 0 h 66"/>
                  </a:gdLst>
                  <a:ahLst/>
                  <a:cxnLst>
                    <a:cxn ang="0">
                      <a:pos x="T0" y="T1"/>
                    </a:cxn>
                    <a:cxn ang="0">
                      <a:pos x="T2" y="T3"/>
                    </a:cxn>
                    <a:cxn ang="0">
                      <a:pos x="T4" y="T5"/>
                    </a:cxn>
                    <a:cxn ang="0">
                      <a:pos x="T6" y="T7"/>
                    </a:cxn>
                    <a:cxn ang="0">
                      <a:pos x="T8" y="T9"/>
                    </a:cxn>
                  </a:cxnLst>
                  <a:rect l="0" t="0" r="r" b="b"/>
                  <a:pathLst>
                    <a:path w="216" h="66">
                      <a:moveTo>
                        <a:pt x="8" y="0"/>
                      </a:moveTo>
                      <a:lnTo>
                        <a:pt x="0" y="3"/>
                      </a:lnTo>
                      <a:lnTo>
                        <a:pt x="209" y="65"/>
                      </a:lnTo>
                      <a:lnTo>
                        <a:pt x="215" y="62"/>
                      </a:lnTo>
                      <a:lnTo>
                        <a:pt x="8"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66661" name="Freeform 101"/>
              <p:cNvSpPr>
                <a:spLocks/>
              </p:cNvSpPr>
              <p:nvPr/>
            </p:nvSpPr>
            <p:spPr bwMode="auto">
              <a:xfrm>
                <a:off x="3604" y="2623"/>
                <a:ext cx="250" cy="157"/>
              </a:xfrm>
              <a:custGeom>
                <a:avLst/>
                <a:gdLst>
                  <a:gd name="T0" fmla="*/ 0 w 250"/>
                  <a:gd name="T1" fmla="*/ 152 h 157"/>
                  <a:gd name="T2" fmla="*/ 2 w 250"/>
                  <a:gd name="T3" fmla="*/ 156 h 157"/>
                  <a:gd name="T4" fmla="*/ 249 w 250"/>
                  <a:gd name="T5" fmla="*/ 4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2" y="156"/>
                    </a:lnTo>
                    <a:lnTo>
                      <a:pt x="249" y="4"/>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662" name="Group 102"/>
              <p:cNvGrpSpPr>
                <a:grpSpLocks/>
              </p:cNvGrpSpPr>
              <p:nvPr/>
            </p:nvGrpSpPr>
            <p:grpSpPr bwMode="auto">
              <a:xfrm>
                <a:off x="3601" y="2638"/>
                <a:ext cx="243" cy="181"/>
                <a:chOff x="3601" y="2638"/>
                <a:chExt cx="243" cy="181"/>
              </a:xfrm>
            </p:grpSpPr>
            <p:sp>
              <p:nvSpPr>
                <p:cNvPr id="66663" name="Line 103"/>
                <p:cNvSpPr>
                  <a:spLocks noChangeShapeType="1"/>
                </p:cNvSpPr>
                <p:nvPr/>
              </p:nvSpPr>
              <p:spPr bwMode="auto">
                <a:xfrm flipH="1">
                  <a:off x="3605" y="2638"/>
                  <a:ext cx="238"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4" name="Line 104"/>
                <p:cNvSpPr>
                  <a:spLocks noChangeShapeType="1"/>
                </p:cNvSpPr>
                <p:nvPr/>
              </p:nvSpPr>
              <p:spPr bwMode="auto">
                <a:xfrm flipH="1">
                  <a:off x="3603" y="2645"/>
                  <a:ext cx="241"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5" name="Line 105"/>
                <p:cNvSpPr>
                  <a:spLocks noChangeShapeType="1"/>
                </p:cNvSpPr>
                <p:nvPr/>
              </p:nvSpPr>
              <p:spPr bwMode="auto">
                <a:xfrm flipH="1">
                  <a:off x="3602" y="2654"/>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6" name="Line 106"/>
                <p:cNvSpPr>
                  <a:spLocks noChangeShapeType="1"/>
                </p:cNvSpPr>
                <p:nvPr/>
              </p:nvSpPr>
              <p:spPr bwMode="auto">
                <a:xfrm flipH="1">
                  <a:off x="3604" y="2657"/>
                  <a:ext cx="239"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67" name="Line 107"/>
                <p:cNvSpPr>
                  <a:spLocks noChangeShapeType="1"/>
                </p:cNvSpPr>
                <p:nvPr/>
              </p:nvSpPr>
              <p:spPr bwMode="auto">
                <a:xfrm flipH="1">
                  <a:off x="3601" y="2666"/>
                  <a:ext cx="241" cy="15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68" name="Group 108"/>
              <p:cNvGrpSpPr>
                <a:grpSpLocks/>
              </p:cNvGrpSpPr>
              <p:nvPr/>
            </p:nvGrpSpPr>
            <p:grpSpPr bwMode="auto">
              <a:xfrm>
                <a:off x="3403" y="2685"/>
                <a:ext cx="203" cy="132"/>
                <a:chOff x="3403" y="2685"/>
                <a:chExt cx="203" cy="132"/>
              </a:xfrm>
            </p:grpSpPr>
            <p:sp>
              <p:nvSpPr>
                <p:cNvPr id="66669" name="Line 109"/>
                <p:cNvSpPr>
                  <a:spLocks noChangeShapeType="1"/>
                </p:cNvSpPr>
                <p:nvPr/>
              </p:nvSpPr>
              <p:spPr bwMode="auto">
                <a:xfrm>
                  <a:off x="3406" y="2685"/>
                  <a:ext cx="20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70" name="Line 110"/>
                <p:cNvSpPr>
                  <a:spLocks noChangeShapeType="1"/>
                </p:cNvSpPr>
                <p:nvPr/>
              </p:nvSpPr>
              <p:spPr bwMode="auto">
                <a:xfrm>
                  <a:off x="3406" y="2693"/>
                  <a:ext cx="197"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71" name="Line 111"/>
                <p:cNvSpPr>
                  <a:spLocks noChangeShapeType="1"/>
                </p:cNvSpPr>
                <p:nvPr/>
              </p:nvSpPr>
              <p:spPr bwMode="auto">
                <a:xfrm>
                  <a:off x="3403" y="2701"/>
                  <a:ext cx="200"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72" name="Line 112"/>
                <p:cNvSpPr>
                  <a:spLocks noChangeShapeType="1"/>
                </p:cNvSpPr>
                <p:nvPr/>
              </p:nvSpPr>
              <p:spPr bwMode="auto">
                <a:xfrm>
                  <a:off x="3404" y="2711"/>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73" name="Line 113"/>
                <p:cNvSpPr>
                  <a:spLocks noChangeShapeType="1"/>
                </p:cNvSpPr>
                <p:nvPr/>
              </p:nvSpPr>
              <p:spPr bwMode="auto">
                <a:xfrm>
                  <a:off x="3403" y="2720"/>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66674" name="Group 114"/>
            <p:cNvGrpSpPr>
              <a:grpSpLocks/>
            </p:cNvGrpSpPr>
            <p:nvPr/>
          </p:nvGrpSpPr>
          <p:grpSpPr bwMode="auto">
            <a:xfrm>
              <a:off x="3411" y="2505"/>
              <a:ext cx="472" cy="280"/>
              <a:chOff x="3411" y="2505"/>
              <a:chExt cx="472" cy="280"/>
            </a:xfrm>
          </p:grpSpPr>
          <p:sp>
            <p:nvSpPr>
              <p:cNvPr id="66675" name="Arc 115"/>
              <p:cNvSpPr>
                <a:spLocks/>
              </p:cNvSpPr>
              <p:nvPr/>
            </p:nvSpPr>
            <p:spPr bwMode="auto">
              <a:xfrm rot="240000">
                <a:off x="3411" y="2618"/>
                <a:ext cx="14" cy="67"/>
              </a:xfrm>
              <a:custGeom>
                <a:avLst/>
                <a:gdLst>
                  <a:gd name="G0" fmla="+- 21600 0 0"/>
                  <a:gd name="G1" fmla="+- 21383 0 0"/>
                  <a:gd name="G2" fmla="+- 21600 0 0"/>
                  <a:gd name="T0" fmla="*/ 18455 w 21600"/>
                  <a:gd name="T1" fmla="*/ 42753 h 42753"/>
                  <a:gd name="T2" fmla="*/ 18545 w 21600"/>
                  <a:gd name="T3" fmla="*/ 0 h 42753"/>
                  <a:gd name="T4" fmla="*/ 21600 w 21600"/>
                  <a:gd name="T5" fmla="*/ 21383 h 42753"/>
                </a:gdLst>
                <a:ahLst/>
                <a:cxnLst>
                  <a:cxn ang="0">
                    <a:pos x="T0" y="T1"/>
                  </a:cxn>
                  <a:cxn ang="0">
                    <a:pos x="T2" y="T3"/>
                  </a:cxn>
                  <a:cxn ang="0">
                    <a:pos x="T4" y="T5"/>
                  </a:cxn>
                </a:cxnLst>
                <a:rect l="0" t="0" r="r" b="b"/>
                <a:pathLst>
                  <a:path w="21600" h="42753" fill="none" extrusionOk="0">
                    <a:moveTo>
                      <a:pt x="18455" y="42752"/>
                    </a:moveTo>
                    <a:cubicBezTo>
                      <a:pt x="7854" y="41192"/>
                      <a:pt x="0" y="32097"/>
                      <a:pt x="0" y="21383"/>
                    </a:cubicBezTo>
                    <a:cubicBezTo>
                      <a:pt x="-1" y="10633"/>
                      <a:pt x="7903" y="1520"/>
                      <a:pt x="18545" y="0"/>
                    </a:cubicBezTo>
                  </a:path>
                  <a:path w="21600" h="42753" stroke="0" extrusionOk="0">
                    <a:moveTo>
                      <a:pt x="18455" y="42752"/>
                    </a:moveTo>
                    <a:cubicBezTo>
                      <a:pt x="7854" y="41192"/>
                      <a:pt x="0" y="32097"/>
                      <a:pt x="0" y="21383"/>
                    </a:cubicBezTo>
                    <a:cubicBezTo>
                      <a:pt x="-1" y="10633"/>
                      <a:pt x="7903" y="1520"/>
                      <a:pt x="18545" y="0"/>
                    </a:cubicBezTo>
                    <a:lnTo>
                      <a:pt x="21600" y="21383"/>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76" name="Freeform 116"/>
              <p:cNvSpPr>
                <a:spLocks/>
              </p:cNvSpPr>
              <p:nvPr/>
            </p:nvSpPr>
            <p:spPr bwMode="auto">
              <a:xfrm>
                <a:off x="3424" y="2505"/>
                <a:ext cx="458" cy="279"/>
              </a:xfrm>
              <a:custGeom>
                <a:avLst/>
                <a:gdLst>
                  <a:gd name="T0" fmla="*/ 0 w 458"/>
                  <a:gd name="T1" fmla="*/ 176 h 279"/>
                  <a:gd name="T2" fmla="*/ 205 w 458"/>
                  <a:gd name="T3" fmla="*/ 278 h 279"/>
                  <a:gd name="T4" fmla="*/ 456 w 458"/>
                  <a:gd name="T5" fmla="*/ 117 h 279"/>
                  <a:gd name="T6" fmla="*/ 456 w 458"/>
                  <a:gd name="T7" fmla="*/ 110 h 279"/>
                  <a:gd name="T8" fmla="*/ 446 w 458"/>
                  <a:gd name="T9" fmla="*/ 107 h 279"/>
                  <a:gd name="T10" fmla="*/ 448 w 458"/>
                  <a:gd name="T11" fmla="*/ 68 h 279"/>
                  <a:gd name="T12" fmla="*/ 457 w 458"/>
                  <a:gd name="T13" fmla="*/ 62 h 279"/>
                  <a:gd name="T14" fmla="*/ 455 w 458"/>
                  <a:gd name="T15" fmla="*/ 59 h 279"/>
                  <a:gd name="T16" fmla="*/ 254 w 458"/>
                  <a:gd name="T17" fmla="*/ 0 h 279"/>
                  <a:gd name="T18" fmla="*/ 3 w 458"/>
                  <a:gd name="T19" fmla="*/ 114 h 279"/>
                  <a:gd name="T20" fmla="*/ 0 w 458"/>
                  <a:gd name="T21" fmla="*/ 17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6"/>
                    </a:moveTo>
                    <a:lnTo>
                      <a:pt x="205" y="278"/>
                    </a:lnTo>
                    <a:lnTo>
                      <a:pt x="456" y="117"/>
                    </a:lnTo>
                    <a:lnTo>
                      <a:pt x="456" y="110"/>
                    </a:lnTo>
                    <a:lnTo>
                      <a:pt x="446" y="107"/>
                    </a:lnTo>
                    <a:lnTo>
                      <a:pt x="448" y="68"/>
                    </a:lnTo>
                    <a:lnTo>
                      <a:pt x="457" y="62"/>
                    </a:lnTo>
                    <a:lnTo>
                      <a:pt x="455" y="59"/>
                    </a:lnTo>
                    <a:lnTo>
                      <a:pt x="254" y="0"/>
                    </a:lnTo>
                    <a:lnTo>
                      <a:pt x="3" y="114"/>
                    </a:lnTo>
                    <a:lnTo>
                      <a:pt x="0" y="176"/>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77" name="Freeform 117"/>
              <p:cNvSpPr>
                <a:spLocks/>
              </p:cNvSpPr>
              <p:nvPr/>
            </p:nvSpPr>
            <p:spPr bwMode="auto">
              <a:xfrm>
                <a:off x="3424" y="2556"/>
                <a:ext cx="459" cy="221"/>
              </a:xfrm>
              <a:custGeom>
                <a:avLst/>
                <a:gdLst>
                  <a:gd name="T0" fmla="*/ 0 w 459"/>
                  <a:gd name="T1" fmla="*/ 124 h 221"/>
                  <a:gd name="T2" fmla="*/ 253 w 459"/>
                  <a:gd name="T3" fmla="*/ 0 h 221"/>
                  <a:gd name="T4" fmla="*/ 458 w 459"/>
                  <a:gd name="T5" fmla="*/ 57 h 221"/>
                  <a:gd name="T6" fmla="*/ 204 w 459"/>
                  <a:gd name="T7" fmla="*/ 220 h 221"/>
                  <a:gd name="T8" fmla="*/ 0 w 459"/>
                  <a:gd name="T9" fmla="*/ 124 h 221"/>
                </a:gdLst>
                <a:ahLst/>
                <a:cxnLst>
                  <a:cxn ang="0">
                    <a:pos x="T0" y="T1"/>
                  </a:cxn>
                  <a:cxn ang="0">
                    <a:pos x="T2" y="T3"/>
                  </a:cxn>
                  <a:cxn ang="0">
                    <a:pos x="T4" y="T5"/>
                  </a:cxn>
                  <a:cxn ang="0">
                    <a:pos x="T6" y="T7"/>
                  </a:cxn>
                  <a:cxn ang="0">
                    <a:pos x="T8" y="T9"/>
                  </a:cxn>
                </a:cxnLst>
                <a:rect l="0" t="0" r="r" b="b"/>
                <a:pathLst>
                  <a:path w="459" h="221">
                    <a:moveTo>
                      <a:pt x="0" y="124"/>
                    </a:moveTo>
                    <a:lnTo>
                      <a:pt x="253" y="0"/>
                    </a:lnTo>
                    <a:lnTo>
                      <a:pt x="458" y="57"/>
                    </a:lnTo>
                    <a:lnTo>
                      <a:pt x="204" y="220"/>
                    </a:lnTo>
                    <a:lnTo>
                      <a:pt x="0" y="124"/>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78" name="Freeform 118"/>
              <p:cNvSpPr>
                <a:spLocks/>
              </p:cNvSpPr>
              <p:nvPr/>
            </p:nvSpPr>
            <p:spPr bwMode="auto">
              <a:xfrm>
                <a:off x="3626" y="2574"/>
                <a:ext cx="249" cy="200"/>
              </a:xfrm>
              <a:custGeom>
                <a:avLst/>
                <a:gdLst>
                  <a:gd name="T0" fmla="*/ 5 w 249"/>
                  <a:gd name="T1" fmla="*/ 149 h 200"/>
                  <a:gd name="T2" fmla="*/ 0 w 249"/>
                  <a:gd name="T3" fmla="*/ 199 h 200"/>
                  <a:gd name="T4" fmla="*/ 244 w 249"/>
                  <a:gd name="T5" fmla="*/ 43 h 200"/>
                  <a:gd name="T6" fmla="*/ 248 w 249"/>
                  <a:gd name="T7" fmla="*/ 0 h 200"/>
                  <a:gd name="T8" fmla="*/ 5 w 249"/>
                  <a:gd name="T9" fmla="*/ 149 h 200"/>
                </a:gdLst>
                <a:ahLst/>
                <a:cxnLst>
                  <a:cxn ang="0">
                    <a:pos x="T0" y="T1"/>
                  </a:cxn>
                  <a:cxn ang="0">
                    <a:pos x="T2" y="T3"/>
                  </a:cxn>
                  <a:cxn ang="0">
                    <a:pos x="T4" y="T5"/>
                  </a:cxn>
                  <a:cxn ang="0">
                    <a:pos x="T6" y="T7"/>
                  </a:cxn>
                  <a:cxn ang="0">
                    <a:pos x="T8" y="T9"/>
                  </a:cxn>
                </a:cxnLst>
                <a:rect l="0" t="0" r="r" b="b"/>
                <a:pathLst>
                  <a:path w="249" h="200">
                    <a:moveTo>
                      <a:pt x="5" y="149"/>
                    </a:moveTo>
                    <a:lnTo>
                      <a:pt x="0" y="199"/>
                    </a:lnTo>
                    <a:lnTo>
                      <a:pt x="244" y="43"/>
                    </a:lnTo>
                    <a:lnTo>
                      <a:pt x="248" y="0"/>
                    </a:lnTo>
                    <a:lnTo>
                      <a:pt x="5" y="149"/>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79" name="Freeform 119"/>
              <p:cNvSpPr>
                <a:spLocks/>
              </p:cNvSpPr>
              <p:nvPr/>
            </p:nvSpPr>
            <p:spPr bwMode="auto">
              <a:xfrm>
                <a:off x="3428" y="2623"/>
                <a:ext cx="205" cy="149"/>
              </a:xfrm>
              <a:custGeom>
                <a:avLst/>
                <a:gdLst>
                  <a:gd name="T0" fmla="*/ 5 w 205"/>
                  <a:gd name="T1" fmla="*/ 0 h 149"/>
                  <a:gd name="T2" fmla="*/ 0 w 205"/>
                  <a:gd name="T3" fmla="*/ 53 h 149"/>
                  <a:gd name="T4" fmla="*/ 200 w 205"/>
                  <a:gd name="T5" fmla="*/ 148 h 149"/>
                  <a:gd name="T6" fmla="*/ 204 w 205"/>
                  <a:gd name="T7" fmla="*/ 98 h 149"/>
                  <a:gd name="T8" fmla="*/ 5 w 205"/>
                  <a:gd name="T9" fmla="*/ 0 h 149"/>
                </a:gdLst>
                <a:ahLst/>
                <a:cxnLst>
                  <a:cxn ang="0">
                    <a:pos x="T0" y="T1"/>
                  </a:cxn>
                  <a:cxn ang="0">
                    <a:pos x="T2" y="T3"/>
                  </a:cxn>
                  <a:cxn ang="0">
                    <a:pos x="T4" y="T5"/>
                  </a:cxn>
                  <a:cxn ang="0">
                    <a:pos x="T6" y="T7"/>
                  </a:cxn>
                  <a:cxn ang="0">
                    <a:pos x="T8" y="T9"/>
                  </a:cxn>
                </a:cxnLst>
                <a:rect l="0" t="0" r="r" b="b"/>
                <a:pathLst>
                  <a:path w="205" h="149">
                    <a:moveTo>
                      <a:pt x="5" y="0"/>
                    </a:moveTo>
                    <a:lnTo>
                      <a:pt x="0" y="53"/>
                    </a:lnTo>
                    <a:lnTo>
                      <a:pt x="200" y="148"/>
                    </a:lnTo>
                    <a:lnTo>
                      <a:pt x="204" y="98"/>
                    </a:lnTo>
                    <a:lnTo>
                      <a:pt x="5"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80" name="Freeform 120"/>
              <p:cNvSpPr>
                <a:spLocks/>
              </p:cNvSpPr>
              <p:nvPr/>
            </p:nvSpPr>
            <p:spPr bwMode="auto">
              <a:xfrm>
                <a:off x="3428" y="2618"/>
                <a:ext cx="206" cy="115"/>
              </a:xfrm>
              <a:custGeom>
                <a:avLst/>
                <a:gdLst>
                  <a:gd name="T0" fmla="*/ 0 w 206"/>
                  <a:gd name="T1" fmla="*/ 0 h 115"/>
                  <a:gd name="T2" fmla="*/ 0 w 206"/>
                  <a:gd name="T3" fmla="*/ 9 h 115"/>
                  <a:gd name="T4" fmla="*/ 199 w 206"/>
                  <a:gd name="T5" fmla="*/ 114 h 115"/>
                  <a:gd name="T6" fmla="*/ 205 w 206"/>
                  <a:gd name="T7" fmla="*/ 100 h 115"/>
                  <a:gd name="T8" fmla="*/ 0 w 206"/>
                  <a:gd name="T9" fmla="*/ 0 h 115"/>
                </a:gdLst>
                <a:ahLst/>
                <a:cxnLst>
                  <a:cxn ang="0">
                    <a:pos x="T0" y="T1"/>
                  </a:cxn>
                  <a:cxn ang="0">
                    <a:pos x="T2" y="T3"/>
                  </a:cxn>
                  <a:cxn ang="0">
                    <a:pos x="T4" y="T5"/>
                  </a:cxn>
                  <a:cxn ang="0">
                    <a:pos x="T6" y="T7"/>
                  </a:cxn>
                  <a:cxn ang="0">
                    <a:pos x="T8" y="T9"/>
                  </a:cxn>
                </a:cxnLst>
                <a:rect l="0" t="0" r="r" b="b"/>
                <a:pathLst>
                  <a:path w="206" h="115">
                    <a:moveTo>
                      <a:pt x="0" y="0"/>
                    </a:moveTo>
                    <a:lnTo>
                      <a:pt x="0" y="9"/>
                    </a:lnTo>
                    <a:lnTo>
                      <a:pt x="199" y="114"/>
                    </a:lnTo>
                    <a:lnTo>
                      <a:pt x="205" y="100"/>
                    </a:lnTo>
                    <a:lnTo>
                      <a:pt x="0"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81" name="Freeform 121"/>
              <p:cNvSpPr>
                <a:spLocks/>
              </p:cNvSpPr>
              <p:nvPr/>
            </p:nvSpPr>
            <p:spPr bwMode="auto">
              <a:xfrm>
                <a:off x="3629" y="2613"/>
                <a:ext cx="253" cy="172"/>
              </a:xfrm>
              <a:custGeom>
                <a:avLst/>
                <a:gdLst>
                  <a:gd name="T0" fmla="*/ 0 w 253"/>
                  <a:gd name="T1" fmla="*/ 164 h 172"/>
                  <a:gd name="T2" fmla="*/ 1 w 253"/>
                  <a:gd name="T3" fmla="*/ 171 h 172"/>
                  <a:gd name="T4" fmla="*/ 252 w 253"/>
                  <a:gd name="T5" fmla="*/ 6 h 172"/>
                  <a:gd name="T6" fmla="*/ 252 w 253"/>
                  <a:gd name="T7" fmla="*/ 0 h 172"/>
                  <a:gd name="T8" fmla="*/ 0 w 253"/>
                  <a:gd name="T9" fmla="*/ 164 h 172"/>
                </a:gdLst>
                <a:ahLst/>
                <a:cxnLst>
                  <a:cxn ang="0">
                    <a:pos x="T0" y="T1"/>
                  </a:cxn>
                  <a:cxn ang="0">
                    <a:pos x="T2" y="T3"/>
                  </a:cxn>
                  <a:cxn ang="0">
                    <a:pos x="T4" y="T5"/>
                  </a:cxn>
                  <a:cxn ang="0">
                    <a:pos x="T6" y="T7"/>
                  </a:cxn>
                  <a:cxn ang="0">
                    <a:pos x="T8" y="T9"/>
                  </a:cxn>
                </a:cxnLst>
                <a:rect l="0" t="0" r="r" b="b"/>
                <a:pathLst>
                  <a:path w="253" h="172">
                    <a:moveTo>
                      <a:pt x="0" y="164"/>
                    </a:moveTo>
                    <a:lnTo>
                      <a:pt x="1" y="171"/>
                    </a:lnTo>
                    <a:lnTo>
                      <a:pt x="252" y="6"/>
                    </a:lnTo>
                    <a:lnTo>
                      <a:pt x="252" y="0"/>
                    </a:lnTo>
                    <a:lnTo>
                      <a:pt x="0" y="16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82" name="Freeform 122"/>
              <p:cNvSpPr>
                <a:spLocks/>
              </p:cNvSpPr>
              <p:nvPr/>
            </p:nvSpPr>
            <p:spPr bwMode="auto">
              <a:xfrm>
                <a:off x="3427" y="2505"/>
                <a:ext cx="455" cy="214"/>
              </a:xfrm>
              <a:custGeom>
                <a:avLst/>
                <a:gdLst>
                  <a:gd name="T0" fmla="*/ 0 w 455"/>
                  <a:gd name="T1" fmla="*/ 114 h 214"/>
                  <a:gd name="T2" fmla="*/ 248 w 455"/>
                  <a:gd name="T3" fmla="*/ 0 h 214"/>
                  <a:gd name="T4" fmla="*/ 454 w 455"/>
                  <a:gd name="T5" fmla="*/ 58 h 214"/>
                  <a:gd name="T6" fmla="*/ 206 w 455"/>
                  <a:gd name="T7" fmla="*/ 213 h 214"/>
                  <a:gd name="T8" fmla="*/ 0 w 455"/>
                  <a:gd name="T9" fmla="*/ 114 h 214"/>
                </a:gdLst>
                <a:ahLst/>
                <a:cxnLst>
                  <a:cxn ang="0">
                    <a:pos x="T0" y="T1"/>
                  </a:cxn>
                  <a:cxn ang="0">
                    <a:pos x="T2" y="T3"/>
                  </a:cxn>
                  <a:cxn ang="0">
                    <a:pos x="T4" y="T5"/>
                  </a:cxn>
                  <a:cxn ang="0">
                    <a:pos x="T6" y="T7"/>
                  </a:cxn>
                  <a:cxn ang="0">
                    <a:pos x="T8" y="T9"/>
                  </a:cxn>
                </a:cxnLst>
                <a:rect l="0" t="0" r="r" b="b"/>
                <a:pathLst>
                  <a:path w="455" h="214">
                    <a:moveTo>
                      <a:pt x="0" y="114"/>
                    </a:moveTo>
                    <a:lnTo>
                      <a:pt x="248" y="0"/>
                    </a:lnTo>
                    <a:lnTo>
                      <a:pt x="454" y="58"/>
                    </a:lnTo>
                    <a:lnTo>
                      <a:pt x="206" y="213"/>
                    </a:lnTo>
                    <a:lnTo>
                      <a:pt x="0" y="114"/>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683" name="Group 123"/>
              <p:cNvGrpSpPr>
                <a:grpSpLocks/>
              </p:cNvGrpSpPr>
              <p:nvPr/>
            </p:nvGrpSpPr>
            <p:grpSpPr bwMode="auto">
              <a:xfrm>
                <a:off x="3628" y="2516"/>
                <a:ext cx="231" cy="77"/>
                <a:chOff x="3628" y="2516"/>
                <a:chExt cx="231" cy="77"/>
              </a:xfrm>
            </p:grpSpPr>
            <p:sp>
              <p:nvSpPr>
                <p:cNvPr id="66684" name="Freeform 124"/>
                <p:cNvSpPr>
                  <a:spLocks/>
                </p:cNvSpPr>
                <p:nvPr/>
              </p:nvSpPr>
              <p:spPr bwMode="auto">
                <a:xfrm>
                  <a:off x="3646" y="2516"/>
                  <a:ext cx="213" cy="66"/>
                </a:xfrm>
                <a:custGeom>
                  <a:avLst/>
                  <a:gdLst>
                    <a:gd name="T0" fmla="*/ 4 w 213"/>
                    <a:gd name="T1" fmla="*/ 0 h 66"/>
                    <a:gd name="T2" fmla="*/ 0 w 213"/>
                    <a:gd name="T3" fmla="*/ 4 h 66"/>
                    <a:gd name="T4" fmla="*/ 205 w 213"/>
                    <a:gd name="T5" fmla="*/ 65 h 66"/>
                    <a:gd name="T6" fmla="*/ 212 w 213"/>
                    <a:gd name="T7" fmla="*/ 64 h 66"/>
                    <a:gd name="T8" fmla="*/ 4 w 213"/>
                    <a:gd name="T9" fmla="*/ 0 h 66"/>
                  </a:gdLst>
                  <a:ahLst/>
                  <a:cxnLst>
                    <a:cxn ang="0">
                      <a:pos x="T0" y="T1"/>
                    </a:cxn>
                    <a:cxn ang="0">
                      <a:pos x="T2" y="T3"/>
                    </a:cxn>
                    <a:cxn ang="0">
                      <a:pos x="T4" y="T5"/>
                    </a:cxn>
                    <a:cxn ang="0">
                      <a:pos x="T6" y="T7"/>
                    </a:cxn>
                    <a:cxn ang="0">
                      <a:pos x="T8" y="T9"/>
                    </a:cxn>
                  </a:cxnLst>
                  <a:rect l="0" t="0" r="r" b="b"/>
                  <a:pathLst>
                    <a:path w="213" h="66">
                      <a:moveTo>
                        <a:pt x="4" y="0"/>
                      </a:moveTo>
                      <a:lnTo>
                        <a:pt x="0" y="4"/>
                      </a:lnTo>
                      <a:lnTo>
                        <a:pt x="205" y="65"/>
                      </a:lnTo>
                      <a:lnTo>
                        <a:pt x="212" y="64"/>
                      </a:lnTo>
                      <a:lnTo>
                        <a:pt x="4"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685" name="Freeform 125"/>
                <p:cNvSpPr>
                  <a:spLocks/>
                </p:cNvSpPr>
                <p:nvPr/>
              </p:nvSpPr>
              <p:spPr bwMode="auto">
                <a:xfrm>
                  <a:off x="3628" y="2525"/>
                  <a:ext cx="217" cy="68"/>
                </a:xfrm>
                <a:custGeom>
                  <a:avLst/>
                  <a:gdLst>
                    <a:gd name="T0" fmla="*/ 8 w 217"/>
                    <a:gd name="T1" fmla="*/ 0 h 68"/>
                    <a:gd name="T2" fmla="*/ 0 w 217"/>
                    <a:gd name="T3" fmla="*/ 5 h 68"/>
                    <a:gd name="T4" fmla="*/ 209 w 217"/>
                    <a:gd name="T5" fmla="*/ 67 h 68"/>
                    <a:gd name="T6" fmla="*/ 216 w 217"/>
                    <a:gd name="T7" fmla="*/ 63 h 68"/>
                    <a:gd name="T8" fmla="*/ 8 w 217"/>
                    <a:gd name="T9" fmla="*/ 0 h 68"/>
                  </a:gdLst>
                  <a:ahLst/>
                  <a:cxnLst>
                    <a:cxn ang="0">
                      <a:pos x="T0" y="T1"/>
                    </a:cxn>
                    <a:cxn ang="0">
                      <a:pos x="T2" y="T3"/>
                    </a:cxn>
                    <a:cxn ang="0">
                      <a:pos x="T4" y="T5"/>
                    </a:cxn>
                    <a:cxn ang="0">
                      <a:pos x="T6" y="T7"/>
                    </a:cxn>
                    <a:cxn ang="0">
                      <a:pos x="T8" y="T9"/>
                    </a:cxn>
                  </a:cxnLst>
                  <a:rect l="0" t="0" r="r" b="b"/>
                  <a:pathLst>
                    <a:path w="217" h="68">
                      <a:moveTo>
                        <a:pt x="8" y="0"/>
                      </a:moveTo>
                      <a:lnTo>
                        <a:pt x="0" y="5"/>
                      </a:lnTo>
                      <a:lnTo>
                        <a:pt x="209" y="67"/>
                      </a:lnTo>
                      <a:lnTo>
                        <a:pt x="216" y="63"/>
                      </a:lnTo>
                      <a:lnTo>
                        <a:pt x="8"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66686" name="Freeform 126"/>
              <p:cNvSpPr>
                <a:spLocks/>
              </p:cNvSpPr>
              <p:nvPr/>
            </p:nvSpPr>
            <p:spPr bwMode="auto">
              <a:xfrm>
                <a:off x="3632" y="2566"/>
                <a:ext cx="250" cy="157"/>
              </a:xfrm>
              <a:custGeom>
                <a:avLst/>
                <a:gdLst>
                  <a:gd name="T0" fmla="*/ 0 w 250"/>
                  <a:gd name="T1" fmla="*/ 152 h 157"/>
                  <a:gd name="T2" fmla="*/ 1 w 250"/>
                  <a:gd name="T3" fmla="*/ 156 h 157"/>
                  <a:gd name="T4" fmla="*/ 248 w 250"/>
                  <a:gd name="T5" fmla="*/ 2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1" y="156"/>
                    </a:lnTo>
                    <a:lnTo>
                      <a:pt x="248" y="2"/>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687" name="Group 127"/>
              <p:cNvGrpSpPr>
                <a:grpSpLocks/>
              </p:cNvGrpSpPr>
              <p:nvPr/>
            </p:nvGrpSpPr>
            <p:grpSpPr bwMode="auto">
              <a:xfrm>
                <a:off x="3628" y="2578"/>
                <a:ext cx="245" cy="184"/>
                <a:chOff x="3628" y="2578"/>
                <a:chExt cx="245" cy="184"/>
              </a:xfrm>
            </p:grpSpPr>
            <p:sp>
              <p:nvSpPr>
                <p:cNvPr id="66688" name="Line 128"/>
                <p:cNvSpPr>
                  <a:spLocks noChangeShapeType="1"/>
                </p:cNvSpPr>
                <p:nvPr/>
              </p:nvSpPr>
              <p:spPr bwMode="auto">
                <a:xfrm flipH="1">
                  <a:off x="3633" y="2578"/>
                  <a:ext cx="239"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89" name="Line 129"/>
                <p:cNvSpPr>
                  <a:spLocks noChangeShapeType="1"/>
                </p:cNvSpPr>
                <p:nvPr/>
              </p:nvSpPr>
              <p:spPr bwMode="auto">
                <a:xfrm flipH="1">
                  <a:off x="3632" y="2587"/>
                  <a:ext cx="241"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0" name="Line 130"/>
                <p:cNvSpPr>
                  <a:spLocks noChangeShapeType="1"/>
                </p:cNvSpPr>
                <p:nvPr/>
              </p:nvSpPr>
              <p:spPr bwMode="auto">
                <a:xfrm flipH="1">
                  <a:off x="3630" y="2595"/>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1" name="Line 131"/>
                <p:cNvSpPr>
                  <a:spLocks noChangeShapeType="1"/>
                </p:cNvSpPr>
                <p:nvPr/>
              </p:nvSpPr>
              <p:spPr bwMode="auto">
                <a:xfrm flipH="1">
                  <a:off x="3631" y="2599"/>
                  <a:ext cx="240"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2" name="Line 132"/>
                <p:cNvSpPr>
                  <a:spLocks noChangeShapeType="1"/>
                </p:cNvSpPr>
                <p:nvPr/>
              </p:nvSpPr>
              <p:spPr bwMode="auto">
                <a:xfrm flipH="1">
                  <a:off x="3628" y="2608"/>
                  <a:ext cx="243" cy="1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93" name="Group 133"/>
              <p:cNvGrpSpPr>
                <a:grpSpLocks/>
              </p:cNvGrpSpPr>
              <p:nvPr/>
            </p:nvGrpSpPr>
            <p:grpSpPr bwMode="auto">
              <a:xfrm>
                <a:off x="3430" y="2627"/>
                <a:ext cx="203" cy="133"/>
                <a:chOff x="3430" y="2627"/>
                <a:chExt cx="203" cy="133"/>
              </a:xfrm>
            </p:grpSpPr>
            <p:sp>
              <p:nvSpPr>
                <p:cNvPr id="66694" name="Line 134"/>
                <p:cNvSpPr>
                  <a:spLocks noChangeShapeType="1"/>
                </p:cNvSpPr>
                <p:nvPr/>
              </p:nvSpPr>
              <p:spPr bwMode="auto">
                <a:xfrm>
                  <a:off x="3434" y="2627"/>
                  <a:ext cx="199"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5" name="Line 135"/>
                <p:cNvSpPr>
                  <a:spLocks noChangeShapeType="1"/>
                </p:cNvSpPr>
                <p:nvPr/>
              </p:nvSpPr>
              <p:spPr bwMode="auto">
                <a:xfrm>
                  <a:off x="3434" y="263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6" name="Line 136"/>
                <p:cNvSpPr>
                  <a:spLocks noChangeShapeType="1"/>
                </p:cNvSpPr>
                <p:nvPr/>
              </p:nvSpPr>
              <p:spPr bwMode="auto">
                <a:xfrm>
                  <a:off x="3431" y="2644"/>
                  <a:ext cx="199"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7" name="Line 137"/>
                <p:cNvSpPr>
                  <a:spLocks noChangeShapeType="1"/>
                </p:cNvSpPr>
                <p:nvPr/>
              </p:nvSpPr>
              <p:spPr bwMode="auto">
                <a:xfrm>
                  <a:off x="3430" y="2653"/>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98" name="Line 138"/>
                <p:cNvSpPr>
                  <a:spLocks noChangeShapeType="1"/>
                </p:cNvSpPr>
                <p:nvPr/>
              </p:nvSpPr>
              <p:spPr bwMode="auto">
                <a:xfrm>
                  <a:off x="3432" y="2662"/>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66699" name="Group 139"/>
            <p:cNvGrpSpPr>
              <a:grpSpLocks/>
            </p:cNvGrpSpPr>
            <p:nvPr/>
          </p:nvGrpSpPr>
          <p:grpSpPr bwMode="auto">
            <a:xfrm>
              <a:off x="3443" y="2441"/>
              <a:ext cx="471" cy="279"/>
              <a:chOff x="3443" y="2441"/>
              <a:chExt cx="471" cy="279"/>
            </a:xfrm>
          </p:grpSpPr>
          <p:sp>
            <p:nvSpPr>
              <p:cNvPr id="66700" name="Arc 140"/>
              <p:cNvSpPr>
                <a:spLocks/>
              </p:cNvSpPr>
              <p:nvPr/>
            </p:nvSpPr>
            <p:spPr bwMode="auto">
              <a:xfrm rot="240000">
                <a:off x="3443" y="2555"/>
                <a:ext cx="13" cy="65"/>
              </a:xfrm>
              <a:custGeom>
                <a:avLst/>
                <a:gdLst>
                  <a:gd name="G0" fmla="+- 21600 0 0"/>
                  <a:gd name="G1" fmla="+- 21538 0 0"/>
                  <a:gd name="G2" fmla="+- 21600 0 0"/>
                  <a:gd name="T0" fmla="*/ 19864 w 21600"/>
                  <a:gd name="T1" fmla="*/ 43068 h 43068"/>
                  <a:gd name="T2" fmla="*/ 19968 w 21600"/>
                  <a:gd name="T3" fmla="*/ 0 h 43068"/>
                  <a:gd name="T4" fmla="*/ 21600 w 21600"/>
                  <a:gd name="T5" fmla="*/ 21538 h 43068"/>
                </a:gdLst>
                <a:ahLst/>
                <a:cxnLst>
                  <a:cxn ang="0">
                    <a:pos x="T0" y="T1"/>
                  </a:cxn>
                  <a:cxn ang="0">
                    <a:pos x="T2" y="T3"/>
                  </a:cxn>
                  <a:cxn ang="0">
                    <a:pos x="T4" y="T5"/>
                  </a:cxn>
                </a:cxnLst>
                <a:rect l="0" t="0" r="r" b="b"/>
                <a:pathLst>
                  <a:path w="21600" h="43068" fill="none" extrusionOk="0">
                    <a:moveTo>
                      <a:pt x="19863" y="43068"/>
                    </a:moveTo>
                    <a:cubicBezTo>
                      <a:pt x="8644" y="42163"/>
                      <a:pt x="0" y="32794"/>
                      <a:pt x="0" y="21538"/>
                    </a:cubicBezTo>
                    <a:cubicBezTo>
                      <a:pt x="-1" y="10241"/>
                      <a:pt x="8703" y="853"/>
                      <a:pt x="19967" y="-1"/>
                    </a:cubicBezTo>
                  </a:path>
                  <a:path w="21600" h="43068" stroke="0" extrusionOk="0">
                    <a:moveTo>
                      <a:pt x="19863" y="43068"/>
                    </a:moveTo>
                    <a:cubicBezTo>
                      <a:pt x="8644" y="42163"/>
                      <a:pt x="0" y="32794"/>
                      <a:pt x="0" y="21538"/>
                    </a:cubicBezTo>
                    <a:cubicBezTo>
                      <a:pt x="-1" y="10241"/>
                      <a:pt x="8703" y="853"/>
                      <a:pt x="19967" y="-1"/>
                    </a:cubicBezTo>
                    <a:lnTo>
                      <a:pt x="21600" y="21538"/>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01" name="Freeform 141"/>
              <p:cNvSpPr>
                <a:spLocks/>
              </p:cNvSpPr>
              <p:nvPr/>
            </p:nvSpPr>
            <p:spPr bwMode="auto">
              <a:xfrm>
                <a:off x="3456" y="2441"/>
                <a:ext cx="457" cy="278"/>
              </a:xfrm>
              <a:custGeom>
                <a:avLst/>
                <a:gdLst>
                  <a:gd name="T0" fmla="*/ 0 w 457"/>
                  <a:gd name="T1" fmla="*/ 175 h 278"/>
                  <a:gd name="T2" fmla="*/ 207 w 457"/>
                  <a:gd name="T3" fmla="*/ 277 h 278"/>
                  <a:gd name="T4" fmla="*/ 455 w 457"/>
                  <a:gd name="T5" fmla="*/ 115 h 278"/>
                  <a:gd name="T6" fmla="*/ 456 w 457"/>
                  <a:gd name="T7" fmla="*/ 108 h 278"/>
                  <a:gd name="T8" fmla="*/ 446 w 457"/>
                  <a:gd name="T9" fmla="*/ 106 h 278"/>
                  <a:gd name="T10" fmla="*/ 448 w 457"/>
                  <a:gd name="T11" fmla="*/ 67 h 278"/>
                  <a:gd name="T12" fmla="*/ 455 w 457"/>
                  <a:gd name="T13" fmla="*/ 62 h 278"/>
                  <a:gd name="T14" fmla="*/ 456 w 457"/>
                  <a:gd name="T15" fmla="*/ 58 h 278"/>
                  <a:gd name="T16" fmla="*/ 254 w 457"/>
                  <a:gd name="T17" fmla="*/ 0 h 278"/>
                  <a:gd name="T18" fmla="*/ 4 w 457"/>
                  <a:gd name="T19" fmla="*/ 110 h 278"/>
                  <a:gd name="T20" fmla="*/ 0 w 457"/>
                  <a:gd name="T21" fmla="*/ 17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7" h="278">
                    <a:moveTo>
                      <a:pt x="0" y="175"/>
                    </a:moveTo>
                    <a:lnTo>
                      <a:pt x="207" y="277"/>
                    </a:lnTo>
                    <a:lnTo>
                      <a:pt x="455" y="115"/>
                    </a:lnTo>
                    <a:lnTo>
                      <a:pt x="456" y="108"/>
                    </a:lnTo>
                    <a:lnTo>
                      <a:pt x="446" y="106"/>
                    </a:lnTo>
                    <a:lnTo>
                      <a:pt x="448" y="67"/>
                    </a:lnTo>
                    <a:lnTo>
                      <a:pt x="455" y="62"/>
                    </a:lnTo>
                    <a:lnTo>
                      <a:pt x="456" y="58"/>
                    </a:lnTo>
                    <a:lnTo>
                      <a:pt x="254" y="0"/>
                    </a:lnTo>
                    <a:lnTo>
                      <a:pt x="4" y="110"/>
                    </a:lnTo>
                    <a:lnTo>
                      <a:pt x="0" y="175"/>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02" name="Freeform 142"/>
              <p:cNvSpPr>
                <a:spLocks/>
              </p:cNvSpPr>
              <p:nvPr/>
            </p:nvSpPr>
            <p:spPr bwMode="auto">
              <a:xfrm>
                <a:off x="3456" y="2493"/>
                <a:ext cx="457" cy="221"/>
              </a:xfrm>
              <a:custGeom>
                <a:avLst/>
                <a:gdLst>
                  <a:gd name="T0" fmla="*/ 0 w 457"/>
                  <a:gd name="T1" fmla="*/ 121 h 221"/>
                  <a:gd name="T2" fmla="*/ 251 w 457"/>
                  <a:gd name="T3" fmla="*/ 0 h 221"/>
                  <a:gd name="T4" fmla="*/ 456 w 457"/>
                  <a:gd name="T5" fmla="*/ 57 h 221"/>
                  <a:gd name="T6" fmla="*/ 204 w 457"/>
                  <a:gd name="T7" fmla="*/ 220 h 221"/>
                  <a:gd name="T8" fmla="*/ 0 w 457"/>
                  <a:gd name="T9" fmla="*/ 121 h 221"/>
                </a:gdLst>
                <a:ahLst/>
                <a:cxnLst>
                  <a:cxn ang="0">
                    <a:pos x="T0" y="T1"/>
                  </a:cxn>
                  <a:cxn ang="0">
                    <a:pos x="T2" y="T3"/>
                  </a:cxn>
                  <a:cxn ang="0">
                    <a:pos x="T4" y="T5"/>
                  </a:cxn>
                  <a:cxn ang="0">
                    <a:pos x="T6" y="T7"/>
                  </a:cxn>
                  <a:cxn ang="0">
                    <a:pos x="T8" y="T9"/>
                  </a:cxn>
                </a:cxnLst>
                <a:rect l="0" t="0" r="r" b="b"/>
                <a:pathLst>
                  <a:path w="457" h="221">
                    <a:moveTo>
                      <a:pt x="0" y="121"/>
                    </a:moveTo>
                    <a:lnTo>
                      <a:pt x="251" y="0"/>
                    </a:lnTo>
                    <a:lnTo>
                      <a:pt x="456" y="57"/>
                    </a:lnTo>
                    <a:lnTo>
                      <a:pt x="204" y="220"/>
                    </a:lnTo>
                    <a:lnTo>
                      <a:pt x="0" y="121"/>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03" name="Freeform 143"/>
              <p:cNvSpPr>
                <a:spLocks/>
              </p:cNvSpPr>
              <p:nvPr/>
            </p:nvSpPr>
            <p:spPr bwMode="auto">
              <a:xfrm>
                <a:off x="3659" y="2508"/>
                <a:ext cx="246" cy="200"/>
              </a:xfrm>
              <a:custGeom>
                <a:avLst/>
                <a:gdLst>
                  <a:gd name="T0" fmla="*/ 4 w 246"/>
                  <a:gd name="T1" fmla="*/ 150 h 200"/>
                  <a:gd name="T2" fmla="*/ 0 w 246"/>
                  <a:gd name="T3" fmla="*/ 199 h 200"/>
                  <a:gd name="T4" fmla="*/ 243 w 246"/>
                  <a:gd name="T5" fmla="*/ 46 h 200"/>
                  <a:gd name="T6" fmla="*/ 245 w 246"/>
                  <a:gd name="T7" fmla="*/ 0 h 200"/>
                  <a:gd name="T8" fmla="*/ 4 w 246"/>
                  <a:gd name="T9" fmla="*/ 150 h 200"/>
                </a:gdLst>
                <a:ahLst/>
                <a:cxnLst>
                  <a:cxn ang="0">
                    <a:pos x="T0" y="T1"/>
                  </a:cxn>
                  <a:cxn ang="0">
                    <a:pos x="T2" y="T3"/>
                  </a:cxn>
                  <a:cxn ang="0">
                    <a:pos x="T4" y="T5"/>
                  </a:cxn>
                  <a:cxn ang="0">
                    <a:pos x="T6" y="T7"/>
                  </a:cxn>
                  <a:cxn ang="0">
                    <a:pos x="T8" y="T9"/>
                  </a:cxn>
                </a:cxnLst>
                <a:rect l="0" t="0" r="r" b="b"/>
                <a:pathLst>
                  <a:path w="246" h="200">
                    <a:moveTo>
                      <a:pt x="4" y="150"/>
                    </a:moveTo>
                    <a:lnTo>
                      <a:pt x="0" y="199"/>
                    </a:lnTo>
                    <a:lnTo>
                      <a:pt x="243" y="46"/>
                    </a:lnTo>
                    <a:lnTo>
                      <a:pt x="245" y="0"/>
                    </a:lnTo>
                    <a:lnTo>
                      <a:pt x="4" y="15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04" name="Freeform 144"/>
              <p:cNvSpPr>
                <a:spLocks/>
              </p:cNvSpPr>
              <p:nvPr/>
            </p:nvSpPr>
            <p:spPr bwMode="auto">
              <a:xfrm>
                <a:off x="3461" y="2560"/>
                <a:ext cx="203" cy="147"/>
              </a:xfrm>
              <a:custGeom>
                <a:avLst/>
                <a:gdLst>
                  <a:gd name="T0" fmla="*/ 3 w 203"/>
                  <a:gd name="T1" fmla="*/ 0 h 147"/>
                  <a:gd name="T2" fmla="*/ 0 w 203"/>
                  <a:gd name="T3" fmla="*/ 50 h 147"/>
                  <a:gd name="T4" fmla="*/ 197 w 203"/>
                  <a:gd name="T5" fmla="*/ 146 h 147"/>
                  <a:gd name="T6" fmla="*/ 202 w 203"/>
                  <a:gd name="T7" fmla="*/ 96 h 147"/>
                  <a:gd name="T8" fmla="*/ 3 w 203"/>
                  <a:gd name="T9" fmla="*/ 0 h 147"/>
                </a:gdLst>
                <a:ahLst/>
                <a:cxnLst>
                  <a:cxn ang="0">
                    <a:pos x="T0" y="T1"/>
                  </a:cxn>
                  <a:cxn ang="0">
                    <a:pos x="T2" y="T3"/>
                  </a:cxn>
                  <a:cxn ang="0">
                    <a:pos x="T4" y="T5"/>
                  </a:cxn>
                  <a:cxn ang="0">
                    <a:pos x="T6" y="T7"/>
                  </a:cxn>
                  <a:cxn ang="0">
                    <a:pos x="T8" y="T9"/>
                  </a:cxn>
                </a:cxnLst>
                <a:rect l="0" t="0" r="r" b="b"/>
                <a:pathLst>
                  <a:path w="203" h="147">
                    <a:moveTo>
                      <a:pt x="3" y="0"/>
                    </a:moveTo>
                    <a:lnTo>
                      <a:pt x="0" y="50"/>
                    </a:lnTo>
                    <a:lnTo>
                      <a:pt x="197" y="146"/>
                    </a:lnTo>
                    <a:lnTo>
                      <a:pt x="202" y="96"/>
                    </a:lnTo>
                    <a:lnTo>
                      <a:pt x="3"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05" name="Freeform 145"/>
              <p:cNvSpPr>
                <a:spLocks/>
              </p:cNvSpPr>
              <p:nvPr/>
            </p:nvSpPr>
            <p:spPr bwMode="auto">
              <a:xfrm>
                <a:off x="3460" y="2553"/>
                <a:ext cx="205" cy="116"/>
              </a:xfrm>
              <a:custGeom>
                <a:avLst/>
                <a:gdLst>
                  <a:gd name="T0" fmla="*/ 1 w 205"/>
                  <a:gd name="T1" fmla="*/ 0 h 116"/>
                  <a:gd name="T2" fmla="*/ 0 w 205"/>
                  <a:gd name="T3" fmla="*/ 8 h 116"/>
                  <a:gd name="T4" fmla="*/ 198 w 205"/>
                  <a:gd name="T5" fmla="*/ 115 h 116"/>
                  <a:gd name="T6" fmla="*/ 204 w 205"/>
                  <a:gd name="T7" fmla="*/ 98 h 116"/>
                  <a:gd name="T8" fmla="*/ 1 w 205"/>
                  <a:gd name="T9" fmla="*/ 0 h 116"/>
                </a:gdLst>
                <a:ahLst/>
                <a:cxnLst>
                  <a:cxn ang="0">
                    <a:pos x="T0" y="T1"/>
                  </a:cxn>
                  <a:cxn ang="0">
                    <a:pos x="T2" y="T3"/>
                  </a:cxn>
                  <a:cxn ang="0">
                    <a:pos x="T4" y="T5"/>
                  </a:cxn>
                  <a:cxn ang="0">
                    <a:pos x="T6" y="T7"/>
                  </a:cxn>
                  <a:cxn ang="0">
                    <a:pos x="T8" y="T9"/>
                  </a:cxn>
                </a:cxnLst>
                <a:rect l="0" t="0" r="r" b="b"/>
                <a:pathLst>
                  <a:path w="205" h="116">
                    <a:moveTo>
                      <a:pt x="1" y="0"/>
                    </a:moveTo>
                    <a:lnTo>
                      <a:pt x="0" y="8"/>
                    </a:lnTo>
                    <a:lnTo>
                      <a:pt x="198" y="115"/>
                    </a:lnTo>
                    <a:lnTo>
                      <a:pt x="204" y="98"/>
                    </a:lnTo>
                    <a:lnTo>
                      <a:pt x="1"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06" name="Freeform 146"/>
              <p:cNvSpPr>
                <a:spLocks/>
              </p:cNvSpPr>
              <p:nvPr/>
            </p:nvSpPr>
            <p:spPr bwMode="auto">
              <a:xfrm>
                <a:off x="3660" y="2550"/>
                <a:ext cx="252" cy="170"/>
              </a:xfrm>
              <a:custGeom>
                <a:avLst/>
                <a:gdLst>
                  <a:gd name="T0" fmla="*/ 0 w 252"/>
                  <a:gd name="T1" fmla="*/ 162 h 170"/>
                  <a:gd name="T2" fmla="*/ 1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1"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07" name="Freeform 147"/>
              <p:cNvSpPr>
                <a:spLocks/>
              </p:cNvSpPr>
              <p:nvPr/>
            </p:nvSpPr>
            <p:spPr bwMode="auto">
              <a:xfrm>
                <a:off x="3460" y="2442"/>
                <a:ext cx="453" cy="212"/>
              </a:xfrm>
              <a:custGeom>
                <a:avLst/>
                <a:gdLst>
                  <a:gd name="T0" fmla="*/ 0 w 453"/>
                  <a:gd name="T1" fmla="*/ 112 h 212"/>
                  <a:gd name="T2" fmla="*/ 247 w 453"/>
                  <a:gd name="T3" fmla="*/ 0 h 212"/>
                  <a:gd name="T4" fmla="*/ 452 w 453"/>
                  <a:gd name="T5" fmla="*/ 58 h 212"/>
                  <a:gd name="T6" fmla="*/ 204 w 453"/>
                  <a:gd name="T7" fmla="*/ 211 h 212"/>
                  <a:gd name="T8" fmla="*/ 0 w 453"/>
                  <a:gd name="T9" fmla="*/ 112 h 212"/>
                </a:gdLst>
                <a:ahLst/>
                <a:cxnLst>
                  <a:cxn ang="0">
                    <a:pos x="T0" y="T1"/>
                  </a:cxn>
                  <a:cxn ang="0">
                    <a:pos x="T2" y="T3"/>
                  </a:cxn>
                  <a:cxn ang="0">
                    <a:pos x="T4" y="T5"/>
                  </a:cxn>
                  <a:cxn ang="0">
                    <a:pos x="T6" y="T7"/>
                  </a:cxn>
                  <a:cxn ang="0">
                    <a:pos x="T8" y="T9"/>
                  </a:cxn>
                </a:cxnLst>
                <a:rect l="0" t="0" r="r" b="b"/>
                <a:pathLst>
                  <a:path w="453" h="212">
                    <a:moveTo>
                      <a:pt x="0" y="112"/>
                    </a:moveTo>
                    <a:lnTo>
                      <a:pt x="247" y="0"/>
                    </a:lnTo>
                    <a:lnTo>
                      <a:pt x="452" y="58"/>
                    </a:lnTo>
                    <a:lnTo>
                      <a:pt x="204" y="211"/>
                    </a:lnTo>
                    <a:lnTo>
                      <a:pt x="0" y="112"/>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708" name="Group 148"/>
              <p:cNvGrpSpPr>
                <a:grpSpLocks/>
              </p:cNvGrpSpPr>
              <p:nvPr/>
            </p:nvGrpSpPr>
            <p:grpSpPr bwMode="auto">
              <a:xfrm>
                <a:off x="3660" y="2453"/>
                <a:ext cx="230" cy="75"/>
                <a:chOff x="3660" y="2453"/>
                <a:chExt cx="230" cy="75"/>
              </a:xfrm>
            </p:grpSpPr>
            <p:sp>
              <p:nvSpPr>
                <p:cNvPr id="66709" name="Freeform 149"/>
                <p:cNvSpPr>
                  <a:spLocks/>
                </p:cNvSpPr>
                <p:nvPr/>
              </p:nvSpPr>
              <p:spPr bwMode="auto">
                <a:xfrm>
                  <a:off x="3675" y="2453"/>
                  <a:ext cx="215" cy="66"/>
                </a:xfrm>
                <a:custGeom>
                  <a:avLst/>
                  <a:gdLst>
                    <a:gd name="T0" fmla="*/ 7 w 215"/>
                    <a:gd name="T1" fmla="*/ 0 h 66"/>
                    <a:gd name="T2" fmla="*/ 0 w 215"/>
                    <a:gd name="T3" fmla="*/ 4 h 66"/>
                    <a:gd name="T4" fmla="*/ 208 w 215"/>
                    <a:gd name="T5" fmla="*/ 65 h 66"/>
                    <a:gd name="T6" fmla="*/ 214 w 215"/>
                    <a:gd name="T7" fmla="*/ 64 h 66"/>
                    <a:gd name="T8" fmla="*/ 7 w 215"/>
                    <a:gd name="T9" fmla="*/ 0 h 66"/>
                  </a:gdLst>
                  <a:ahLst/>
                  <a:cxnLst>
                    <a:cxn ang="0">
                      <a:pos x="T0" y="T1"/>
                    </a:cxn>
                    <a:cxn ang="0">
                      <a:pos x="T2" y="T3"/>
                    </a:cxn>
                    <a:cxn ang="0">
                      <a:pos x="T4" y="T5"/>
                    </a:cxn>
                    <a:cxn ang="0">
                      <a:pos x="T6" y="T7"/>
                    </a:cxn>
                    <a:cxn ang="0">
                      <a:pos x="T8" y="T9"/>
                    </a:cxn>
                  </a:cxnLst>
                  <a:rect l="0" t="0" r="r" b="b"/>
                  <a:pathLst>
                    <a:path w="215" h="66">
                      <a:moveTo>
                        <a:pt x="7" y="0"/>
                      </a:moveTo>
                      <a:lnTo>
                        <a:pt x="0" y="4"/>
                      </a:lnTo>
                      <a:lnTo>
                        <a:pt x="208" y="65"/>
                      </a:lnTo>
                      <a:lnTo>
                        <a:pt x="214" y="64"/>
                      </a:lnTo>
                      <a:lnTo>
                        <a:pt x="7"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10" name="Freeform 150"/>
                <p:cNvSpPr>
                  <a:spLocks/>
                </p:cNvSpPr>
                <p:nvPr/>
              </p:nvSpPr>
              <p:spPr bwMode="auto">
                <a:xfrm>
                  <a:off x="3660" y="2461"/>
                  <a:ext cx="215" cy="67"/>
                </a:xfrm>
                <a:custGeom>
                  <a:avLst/>
                  <a:gdLst>
                    <a:gd name="T0" fmla="*/ 7 w 215"/>
                    <a:gd name="T1" fmla="*/ 0 h 67"/>
                    <a:gd name="T2" fmla="*/ 0 w 215"/>
                    <a:gd name="T3" fmla="*/ 4 h 67"/>
                    <a:gd name="T4" fmla="*/ 208 w 215"/>
                    <a:gd name="T5" fmla="*/ 66 h 67"/>
                    <a:gd name="T6" fmla="*/ 214 w 215"/>
                    <a:gd name="T7" fmla="*/ 64 h 67"/>
                    <a:gd name="T8" fmla="*/ 7 w 215"/>
                    <a:gd name="T9" fmla="*/ 0 h 67"/>
                  </a:gdLst>
                  <a:ahLst/>
                  <a:cxnLst>
                    <a:cxn ang="0">
                      <a:pos x="T0" y="T1"/>
                    </a:cxn>
                    <a:cxn ang="0">
                      <a:pos x="T2" y="T3"/>
                    </a:cxn>
                    <a:cxn ang="0">
                      <a:pos x="T4" y="T5"/>
                    </a:cxn>
                    <a:cxn ang="0">
                      <a:pos x="T6" y="T7"/>
                    </a:cxn>
                    <a:cxn ang="0">
                      <a:pos x="T8" y="T9"/>
                    </a:cxn>
                  </a:cxnLst>
                  <a:rect l="0" t="0" r="r" b="b"/>
                  <a:pathLst>
                    <a:path w="215" h="67">
                      <a:moveTo>
                        <a:pt x="7" y="0"/>
                      </a:moveTo>
                      <a:lnTo>
                        <a:pt x="0" y="4"/>
                      </a:lnTo>
                      <a:lnTo>
                        <a:pt x="208" y="66"/>
                      </a:lnTo>
                      <a:lnTo>
                        <a:pt x="214" y="64"/>
                      </a:lnTo>
                      <a:lnTo>
                        <a:pt x="7"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66711" name="Freeform 151"/>
              <p:cNvSpPr>
                <a:spLocks/>
              </p:cNvSpPr>
              <p:nvPr/>
            </p:nvSpPr>
            <p:spPr bwMode="auto">
              <a:xfrm>
                <a:off x="3664" y="2499"/>
                <a:ext cx="250" cy="158"/>
              </a:xfrm>
              <a:custGeom>
                <a:avLst/>
                <a:gdLst>
                  <a:gd name="T0" fmla="*/ 0 w 250"/>
                  <a:gd name="T1" fmla="*/ 152 h 158"/>
                  <a:gd name="T2" fmla="*/ 1 w 250"/>
                  <a:gd name="T3" fmla="*/ 157 h 158"/>
                  <a:gd name="T4" fmla="*/ 248 w 250"/>
                  <a:gd name="T5" fmla="*/ 4 h 158"/>
                  <a:gd name="T6" fmla="*/ 249 w 250"/>
                  <a:gd name="T7" fmla="*/ 0 h 158"/>
                  <a:gd name="T8" fmla="*/ 0 w 250"/>
                  <a:gd name="T9" fmla="*/ 152 h 158"/>
                </a:gdLst>
                <a:ahLst/>
                <a:cxnLst>
                  <a:cxn ang="0">
                    <a:pos x="T0" y="T1"/>
                  </a:cxn>
                  <a:cxn ang="0">
                    <a:pos x="T2" y="T3"/>
                  </a:cxn>
                  <a:cxn ang="0">
                    <a:pos x="T4" y="T5"/>
                  </a:cxn>
                  <a:cxn ang="0">
                    <a:pos x="T6" y="T7"/>
                  </a:cxn>
                  <a:cxn ang="0">
                    <a:pos x="T8" y="T9"/>
                  </a:cxn>
                </a:cxnLst>
                <a:rect l="0" t="0" r="r" b="b"/>
                <a:pathLst>
                  <a:path w="250" h="158">
                    <a:moveTo>
                      <a:pt x="0" y="152"/>
                    </a:moveTo>
                    <a:lnTo>
                      <a:pt x="1" y="157"/>
                    </a:lnTo>
                    <a:lnTo>
                      <a:pt x="248" y="4"/>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712" name="Group 152"/>
              <p:cNvGrpSpPr>
                <a:grpSpLocks/>
              </p:cNvGrpSpPr>
              <p:nvPr/>
            </p:nvGrpSpPr>
            <p:grpSpPr bwMode="auto">
              <a:xfrm>
                <a:off x="3661" y="2516"/>
                <a:ext cx="243" cy="181"/>
                <a:chOff x="3661" y="2516"/>
                <a:chExt cx="243" cy="181"/>
              </a:xfrm>
            </p:grpSpPr>
            <p:sp>
              <p:nvSpPr>
                <p:cNvPr id="66713" name="Line 153"/>
                <p:cNvSpPr>
                  <a:spLocks noChangeShapeType="1"/>
                </p:cNvSpPr>
                <p:nvPr/>
              </p:nvSpPr>
              <p:spPr bwMode="auto">
                <a:xfrm flipH="1">
                  <a:off x="3664" y="2516"/>
                  <a:ext cx="238"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14" name="Line 154"/>
                <p:cNvSpPr>
                  <a:spLocks noChangeShapeType="1"/>
                </p:cNvSpPr>
                <p:nvPr/>
              </p:nvSpPr>
              <p:spPr bwMode="auto">
                <a:xfrm flipH="1">
                  <a:off x="3663" y="2523"/>
                  <a:ext cx="241"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15" name="Line 155"/>
                <p:cNvSpPr>
                  <a:spLocks noChangeShapeType="1"/>
                </p:cNvSpPr>
                <p:nvPr/>
              </p:nvSpPr>
              <p:spPr bwMode="auto">
                <a:xfrm flipH="1">
                  <a:off x="3662" y="2531"/>
                  <a:ext cx="237"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16" name="Line 156"/>
                <p:cNvSpPr>
                  <a:spLocks noChangeShapeType="1"/>
                </p:cNvSpPr>
                <p:nvPr/>
              </p:nvSpPr>
              <p:spPr bwMode="auto">
                <a:xfrm flipH="1">
                  <a:off x="3663" y="2535"/>
                  <a:ext cx="238"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17" name="Line 157"/>
                <p:cNvSpPr>
                  <a:spLocks noChangeShapeType="1"/>
                </p:cNvSpPr>
                <p:nvPr/>
              </p:nvSpPr>
              <p:spPr bwMode="auto">
                <a:xfrm flipH="1">
                  <a:off x="3661" y="2546"/>
                  <a:ext cx="240"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718" name="Group 158"/>
              <p:cNvGrpSpPr>
                <a:grpSpLocks/>
              </p:cNvGrpSpPr>
              <p:nvPr/>
            </p:nvGrpSpPr>
            <p:grpSpPr bwMode="auto">
              <a:xfrm>
                <a:off x="3462" y="2563"/>
                <a:ext cx="204" cy="133"/>
                <a:chOff x="3462" y="2563"/>
                <a:chExt cx="204" cy="133"/>
              </a:xfrm>
            </p:grpSpPr>
            <p:sp>
              <p:nvSpPr>
                <p:cNvPr id="66719" name="Line 159"/>
                <p:cNvSpPr>
                  <a:spLocks noChangeShapeType="1"/>
                </p:cNvSpPr>
                <p:nvPr/>
              </p:nvSpPr>
              <p:spPr bwMode="auto">
                <a:xfrm>
                  <a:off x="3466" y="2563"/>
                  <a:ext cx="20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20" name="Line 160"/>
                <p:cNvSpPr>
                  <a:spLocks noChangeShapeType="1"/>
                </p:cNvSpPr>
                <p:nvPr/>
              </p:nvSpPr>
              <p:spPr bwMode="auto">
                <a:xfrm>
                  <a:off x="3466" y="2571"/>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21" name="Line 161"/>
                <p:cNvSpPr>
                  <a:spLocks noChangeShapeType="1"/>
                </p:cNvSpPr>
                <p:nvPr/>
              </p:nvSpPr>
              <p:spPr bwMode="auto">
                <a:xfrm>
                  <a:off x="3463" y="2579"/>
                  <a:ext cx="198"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22" name="Line 162"/>
                <p:cNvSpPr>
                  <a:spLocks noChangeShapeType="1"/>
                </p:cNvSpPr>
                <p:nvPr/>
              </p:nvSpPr>
              <p:spPr bwMode="auto">
                <a:xfrm>
                  <a:off x="3462" y="2587"/>
                  <a:ext cx="201"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23" name="Line 163"/>
                <p:cNvSpPr>
                  <a:spLocks noChangeShapeType="1"/>
                </p:cNvSpPr>
                <p:nvPr/>
              </p:nvSpPr>
              <p:spPr bwMode="auto">
                <a:xfrm>
                  <a:off x="3462" y="2598"/>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grpSp>
        <p:nvGrpSpPr>
          <p:cNvPr id="66724" name="Group 164"/>
          <p:cNvGrpSpPr>
            <a:grpSpLocks/>
          </p:cNvGrpSpPr>
          <p:nvPr/>
        </p:nvGrpSpPr>
        <p:grpSpPr bwMode="auto">
          <a:xfrm>
            <a:off x="4200525" y="3651250"/>
            <a:ext cx="623888" cy="795338"/>
            <a:chOff x="2646" y="2149"/>
            <a:chExt cx="393" cy="501"/>
          </a:xfrm>
        </p:grpSpPr>
        <p:grpSp>
          <p:nvGrpSpPr>
            <p:cNvPr id="66725" name="Group 165"/>
            <p:cNvGrpSpPr>
              <a:grpSpLocks/>
            </p:cNvGrpSpPr>
            <p:nvPr/>
          </p:nvGrpSpPr>
          <p:grpSpPr bwMode="auto">
            <a:xfrm>
              <a:off x="2646" y="2149"/>
              <a:ext cx="193" cy="501"/>
              <a:chOff x="2646" y="2149"/>
              <a:chExt cx="193" cy="501"/>
            </a:xfrm>
          </p:grpSpPr>
          <p:sp>
            <p:nvSpPr>
              <p:cNvPr id="66726" name="Freeform 166"/>
              <p:cNvSpPr>
                <a:spLocks/>
              </p:cNvSpPr>
              <p:nvPr/>
            </p:nvSpPr>
            <p:spPr bwMode="auto">
              <a:xfrm>
                <a:off x="2646" y="2149"/>
                <a:ext cx="193" cy="476"/>
              </a:xfrm>
              <a:custGeom>
                <a:avLst/>
                <a:gdLst>
                  <a:gd name="T0" fmla="*/ 192 w 193"/>
                  <a:gd name="T1" fmla="*/ 0 h 476"/>
                  <a:gd name="T2" fmla="*/ 180 w 193"/>
                  <a:gd name="T3" fmla="*/ 475 h 476"/>
                  <a:gd name="T4" fmla="*/ 32 w 193"/>
                  <a:gd name="T5" fmla="*/ 456 h 476"/>
                  <a:gd name="T6" fmla="*/ 0 w 193"/>
                  <a:gd name="T7" fmla="*/ 40 h 476"/>
                  <a:gd name="T8" fmla="*/ 192 w 193"/>
                  <a:gd name="T9" fmla="*/ 0 h 476"/>
                </a:gdLst>
                <a:ahLst/>
                <a:cxnLst>
                  <a:cxn ang="0">
                    <a:pos x="T0" y="T1"/>
                  </a:cxn>
                  <a:cxn ang="0">
                    <a:pos x="T2" y="T3"/>
                  </a:cxn>
                  <a:cxn ang="0">
                    <a:pos x="T4" y="T5"/>
                  </a:cxn>
                  <a:cxn ang="0">
                    <a:pos x="T6" y="T7"/>
                  </a:cxn>
                  <a:cxn ang="0">
                    <a:pos x="T8" y="T9"/>
                  </a:cxn>
                </a:cxnLst>
                <a:rect l="0" t="0" r="r" b="b"/>
                <a:pathLst>
                  <a:path w="193" h="476">
                    <a:moveTo>
                      <a:pt x="192" y="0"/>
                    </a:moveTo>
                    <a:lnTo>
                      <a:pt x="180" y="475"/>
                    </a:lnTo>
                    <a:lnTo>
                      <a:pt x="32" y="456"/>
                    </a:lnTo>
                    <a:lnTo>
                      <a:pt x="0" y="40"/>
                    </a:lnTo>
                    <a:lnTo>
                      <a:pt x="192"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27" name="Freeform 167"/>
              <p:cNvSpPr>
                <a:spLocks/>
              </p:cNvSpPr>
              <p:nvPr/>
            </p:nvSpPr>
            <p:spPr bwMode="auto">
              <a:xfrm>
                <a:off x="2679" y="2606"/>
                <a:ext cx="148" cy="44"/>
              </a:xfrm>
              <a:custGeom>
                <a:avLst/>
                <a:gdLst>
                  <a:gd name="T0" fmla="*/ 146 w 148"/>
                  <a:gd name="T1" fmla="*/ 17 h 44"/>
                  <a:gd name="T2" fmla="*/ 147 w 148"/>
                  <a:gd name="T3" fmla="*/ 43 h 44"/>
                  <a:gd name="T4" fmla="*/ 2 w 148"/>
                  <a:gd name="T5" fmla="*/ 18 h 44"/>
                  <a:gd name="T6" fmla="*/ 0 w 148"/>
                  <a:gd name="T7" fmla="*/ 0 h 44"/>
                  <a:gd name="T8" fmla="*/ 146 w 148"/>
                  <a:gd name="T9" fmla="*/ 17 h 44"/>
                </a:gdLst>
                <a:ahLst/>
                <a:cxnLst>
                  <a:cxn ang="0">
                    <a:pos x="T0" y="T1"/>
                  </a:cxn>
                  <a:cxn ang="0">
                    <a:pos x="T2" y="T3"/>
                  </a:cxn>
                  <a:cxn ang="0">
                    <a:pos x="T4" y="T5"/>
                  </a:cxn>
                  <a:cxn ang="0">
                    <a:pos x="T6" y="T7"/>
                  </a:cxn>
                  <a:cxn ang="0">
                    <a:pos x="T8" y="T9"/>
                  </a:cxn>
                </a:cxnLst>
                <a:rect l="0" t="0" r="r" b="b"/>
                <a:pathLst>
                  <a:path w="148" h="44">
                    <a:moveTo>
                      <a:pt x="146" y="17"/>
                    </a:moveTo>
                    <a:lnTo>
                      <a:pt x="147" y="43"/>
                    </a:lnTo>
                    <a:lnTo>
                      <a:pt x="2" y="18"/>
                    </a:lnTo>
                    <a:lnTo>
                      <a:pt x="0" y="0"/>
                    </a:lnTo>
                    <a:lnTo>
                      <a:pt x="146" y="1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728" name="Group 168"/>
              <p:cNvGrpSpPr>
                <a:grpSpLocks/>
              </p:cNvGrpSpPr>
              <p:nvPr/>
            </p:nvGrpSpPr>
            <p:grpSpPr bwMode="auto">
              <a:xfrm>
                <a:off x="2662" y="2175"/>
                <a:ext cx="159" cy="139"/>
                <a:chOff x="2662" y="2175"/>
                <a:chExt cx="159" cy="139"/>
              </a:xfrm>
            </p:grpSpPr>
            <p:sp>
              <p:nvSpPr>
                <p:cNvPr id="66729" name="Freeform 169"/>
                <p:cNvSpPr>
                  <a:spLocks/>
                </p:cNvSpPr>
                <p:nvPr/>
              </p:nvSpPr>
              <p:spPr bwMode="auto">
                <a:xfrm>
                  <a:off x="2662" y="2175"/>
                  <a:ext cx="159" cy="139"/>
                </a:xfrm>
                <a:custGeom>
                  <a:avLst/>
                  <a:gdLst>
                    <a:gd name="T0" fmla="*/ 158 w 159"/>
                    <a:gd name="T1" fmla="*/ 0 h 139"/>
                    <a:gd name="T2" fmla="*/ 156 w 159"/>
                    <a:gd name="T3" fmla="*/ 130 h 139"/>
                    <a:gd name="T4" fmla="*/ 8 w 159"/>
                    <a:gd name="T5" fmla="*/ 138 h 139"/>
                    <a:gd name="T6" fmla="*/ 0 w 159"/>
                    <a:gd name="T7" fmla="*/ 32 h 139"/>
                    <a:gd name="T8" fmla="*/ 158 w 159"/>
                    <a:gd name="T9" fmla="*/ 0 h 139"/>
                  </a:gdLst>
                  <a:ahLst/>
                  <a:cxnLst>
                    <a:cxn ang="0">
                      <a:pos x="T0" y="T1"/>
                    </a:cxn>
                    <a:cxn ang="0">
                      <a:pos x="T2" y="T3"/>
                    </a:cxn>
                    <a:cxn ang="0">
                      <a:pos x="T4" y="T5"/>
                    </a:cxn>
                    <a:cxn ang="0">
                      <a:pos x="T6" y="T7"/>
                    </a:cxn>
                    <a:cxn ang="0">
                      <a:pos x="T8" y="T9"/>
                    </a:cxn>
                  </a:cxnLst>
                  <a:rect l="0" t="0" r="r" b="b"/>
                  <a:pathLst>
                    <a:path w="159" h="139">
                      <a:moveTo>
                        <a:pt x="158" y="0"/>
                      </a:moveTo>
                      <a:lnTo>
                        <a:pt x="156" y="130"/>
                      </a:lnTo>
                      <a:lnTo>
                        <a:pt x="8" y="138"/>
                      </a:lnTo>
                      <a:lnTo>
                        <a:pt x="0" y="32"/>
                      </a:lnTo>
                      <a:lnTo>
                        <a:pt x="158" y="0"/>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30" name="Freeform 170"/>
                <p:cNvSpPr>
                  <a:spLocks/>
                </p:cNvSpPr>
                <p:nvPr/>
              </p:nvSpPr>
              <p:spPr bwMode="auto">
                <a:xfrm>
                  <a:off x="2677" y="2292"/>
                  <a:ext cx="48" cy="17"/>
                </a:xfrm>
                <a:custGeom>
                  <a:avLst/>
                  <a:gdLst>
                    <a:gd name="T0" fmla="*/ 47 w 48"/>
                    <a:gd name="T1" fmla="*/ 0 h 17"/>
                    <a:gd name="T2" fmla="*/ 0 w 48"/>
                    <a:gd name="T3" fmla="*/ 6 h 17"/>
                    <a:gd name="T4" fmla="*/ 0 w 48"/>
                    <a:gd name="T5" fmla="*/ 16 h 17"/>
                    <a:gd name="T6" fmla="*/ 47 w 48"/>
                    <a:gd name="T7" fmla="*/ 11 h 17"/>
                    <a:gd name="T8" fmla="*/ 47 w 48"/>
                    <a:gd name="T9" fmla="*/ 0 h 17"/>
                  </a:gdLst>
                  <a:ahLst/>
                  <a:cxnLst>
                    <a:cxn ang="0">
                      <a:pos x="T0" y="T1"/>
                    </a:cxn>
                    <a:cxn ang="0">
                      <a:pos x="T2" y="T3"/>
                    </a:cxn>
                    <a:cxn ang="0">
                      <a:pos x="T4" y="T5"/>
                    </a:cxn>
                    <a:cxn ang="0">
                      <a:pos x="T6" y="T7"/>
                    </a:cxn>
                    <a:cxn ang="0">
                      <a:pos x="T8" y="T9"/>
                    </a:cxn>
                  </a:cxnLst>
                  <a:rect l="0" t="0" r="r" b="b"/>
                  <a:pathLst>
                    <a:path w="48" h="17">
                      <a:moveTo>
                        <a:pt x="47" y="0"/>
                      </a:moveTo>
                      <a:lnTo>
                        <a:pt x="0" y="6"/>
                      </a:lnTo>
                      <a:lnTo>
                        <a:pt x="0" y="16"/>
                      </a:lnTo>
                      <a:lnTo>
                        <a:pt x="47" y="11"/>
                      </a:lnTo>
                      <a:lnTo>
                        <a:pt x="47" y="0"/>
                      </a:lnTo>
                    </a:path>
                  </a:pathLst>
                </a:custGeom>
                <a:solidFill>
                  <a:srgbClr val="000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66731" name="Freeform 171"/>
              <p:cNvSpPr>
                <a:spLocks/>
              </p:cNvSpPr>
              <p:nvPr/>
            </p:nvSpPr>
            <p:spPr bwMode="auto">
              <a:xfrm>
                <a:off x="2672" y="2333"/>
                <a:ext cx="144" cy="261"/>
              </a:xfrm>
              <a:custGeom>
                <a:avLst/>
                <a:gdLst>
                  <a:gd name="T0" fmla="*/ 143 w 144"/>
                  <a:gd name="T1" fmla="*/ 0 h 261"/>
                  <a:gd name="T2" fmla="*/ 140 w 144"/>
                  <a:gd name="T3" fmla="*/ 260 h 261"/>
                  <a:gd name="T4" fmla="*/ 17 w 144"/>
                  <a:gd name="T5" fmla="*/ 247 h 261"/>
                  <a:gd name="T6" fmla="*/ 0 w 144"/>
                  <a:gd name="T7" fmla="*/ 4 h 261"/>
                  <a:gd name="T8" fmla="*/ 143 w 144"/>
                  <a:gd name="T9" fmla="*/ 0 h 261"/>
                </a:gdLst>
                <a:ahLst/>
                <a:cxnLst>
                  <a:cxn ang="0">
                    <a:pos x="T0" y="T1"/>
                  </a:cxn>
                  <a:cxn ang="0">
                    <a:pos x="T2" y="T3"/>
                  </a:cxn>
                  <a:cxn ang="0">
                    <a:pos x="T4" y="T5"/>
                  </a:cxn>
                  <a:cxn ang="0">
                    <a:pos x="T6" y="T7"/>
                  </a:cxn>
                  <a:cxn ang="0">
                    <a:pos x="T8" y="T9"/>
                  </a:cxn>
                </a:cxnLst>
                <a:rect l="0" t="0" r="r" b="b"/>
                <a:pathLst>
                  <a:path w="144" h="261">
                    <a:moveTo>
                      <a:pt x="143" y="0"/>
                    </a:moveTo>
                    <a:lnTo>
                      <a:pt x="140" y="260"/>
                    </a:lnTo>
                    <a:lnTo>
                      <a:pt x="17" y="247"/>
                    </a:lnTo>
                    <a:lnTo>
                      <a:pt x="0" y="4"/>
                    </a:lnTo>
                    <a:lnTo>
                      <a:pt x="143"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32" name="Freeform 172"/>
              <p:cNvSpPr>
                <a:spLocks/>
              </p:cNvSpPr>
              <p:nvPr/>
            </p:nvSpPr>
            <p:spPr bwMode="auto">
              <a:xfrm>
                <a:off x="2694" y="2549"/>
                <a:ext cx="110" cy="35"/>
              </a:xfrm>
              <a:custGeom>
                <a:avLst/>
                <a:gdLst>
                  <a:gd name="T0" fmla="*/ 109 w 110"/>
                  <a:gd name="T1" fmla="*/ 7 h 35"/>
                  <a:gd name="T2" fmla="*/ 0 w 110"/>
                  <a:gd name="T3" fmla="*/ 0 h 35"/>
                  <a:gd name="T4" fmla="*/ 1 w 110"/>
                  <a:gd name="T5" fmla="*/ 25 h 35"/>
                  <a:gd name="T6" fmla="*/ 109 w 110"/>
                  <a:gd name="T7" fmla="*/ 34 h 35"/>
                  <a:gd name="T8" fmla="*/ 109 w 110"/>
                  <a:gd name="T9" fmla="*/ 7 h 35"/>
                </a:gdLst>
                <a:ahLst/>
                <a:cxnLst>
                  <a:cxn ang="0">
                    <a:pos x="T0" y="T1"/>
                  </a:cxn>
                  <a:cxn ang="0">
                    <a:pos x="T2" y="T3"/>
                  </a:cxn>
                  <a:cxn ang="0">
                    <a:pos x="T4" y="T5"/>
                  </a:cxn>
                  <a:cxn ang="0">
                    <a:pos x="T6" y="T7"/>
                  </a:cxn>
                  <a:cxn ang="0">
                    <a:pos x="T8" y="T9"/>
                  </a:cxn>
                </a:cxnLst>
                <a:rect l="0" t="0" r="r" b="b"/>
                <a:pathLst>
                  <a:path w="110" h="35">
                    <a:moveTo>
                      <a:pt x="109" y="7"/>
                    </a:moveTo>
                    <a:lnTo>
                      <a:pt x="0" y="0"/>
                    </a:lnTo>
                    <a:lnTo>
                      <a:pt x="1" y="25"/>
                    </a:lnTo>
                    <a:lnTo>
                      <a:pt x="109" y="34"/>
                    </a:lnTo>
                    <a:lnTo>
                      <a:pt x="109" y="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733" name="Group 173"/>
              <p:cNvGrpSpPr>
                <a:grpSpLocks/>
              </p:cNvGrpSpPr>
              <p:nvPr/>
            </p:nvGrpSpPr>
            <p:grpSpPr bwMode="auto">
              <a:xfrm>
                <a:off x="2782" y="2420"/>
                <a:ext cx="21" cy="122"/>
                <a:chOff x="2782" y="2420"/>
                <a:chExt cx="21" cy="122"/>
              </a:xfrm>
            </p:grpSpPr>
            <p:grpSp>
              <p:nvGrpSpPr>
                <p:cNvPr id="66734" name="Group 174"/>
                <p:cNvGrpSpPr>
                  <a:grpSpLocks/>
                </p:cNvGrpSpPr>
                <p:nvPr/>
              </p:nvGrpSpPr>
              <p:grpSpPr bwMode="auto">
                <a:xfrm>
                  <a:off x="2785" y="2420"/>
                  <a:ext cx="18" cy="122"/>
                  <a:chOff x="2785" y="2420"/>
                  <a:chExt cx="18" cy="122"/>
                </a:xfrm>
              </p:grpSpPr>
              <p:sp>
                <p:nvSpPr>
                  <p:cNvPr id="66735" name="Freeform 175"/>
                  <p:cNvSpPr>
                    <a:spLocks/>
                  </p:cNvSpPr>
                  <p:nvPr/>
                </p:nvSpPr>
                <p:spPr bwMode="auto">
                  <a:xfrm>
                    <a:off x="2786" y="2420"/>
                    <a:ext cx="17" cy="22"/>
                  </a:xfrm>
                  <a:custGeom>
                    <a:avLst/>
                    <a:gdLst>
                      <a:gd name="T0" fmla="*/ 16 w 17"/>
                      <a:gd name="T1" fmla="*/ 0 h 22"/>
                      <a:gd name="T2" fmla="*/ 16 w 17"/>
                      <a:gd name="T3" fmla="*/ 21 h 22"/>
                      <a:gd name="T4" fmla="*/ 0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0" y="20"/>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36" name="Freeform 176"/>
                  <p:cNvSpPr>
                    <a:spLocks/>
                  </p:cNvSpPr>
                  <p:nvPr/>
                </p:nvSpPr>
                <p:spPr bwMode="auto">
                  <a:xfrm>
                    <a:off x="2785" y="2446"/>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37" name="Freeform 177"/>
                  <p:cNvSpPr>
                    <a:spLocks/>
                  </p:cNvSpPr>
                  <p:nvPr/>
                </p:nvSpPr>
                <p:spPr bwMode="auto">
                  <a:xfrm>
                    <a:off x="2785" y="2470"/>
                    <a:ext cx="17" cy="23"/>
                  </a:xfrm>
                  <a:custGeom>
                    <a:avLst/>
                    <a:gdLst>
                      <a:gd name="T0" fmla="*/ 16 w 17"/>
                      <a:gd name="T1" fmla="*/ 1 h 23"/>
                      <a:gd name="T2" fmla="*/ 16 w 17"/>
                      <a:gd name="T3" fmla="*/ 22 h 23"/>
                      <a:gd name="T4" fmla="*/ 0 w 17"/>
                      <a:gd name="T5" fmla="*/ 20 h 23"/>
                      <a:gd name="T6" fmla="*/ 2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38" name="Freeform 178"/>
                  <p:cNvSpPr>
                    <a:spLocks/>
                  </p:cNvSpPr>
                  <p:nvPr/>
                </p:nvSpPr>
                <p:spPr bwMode="auto">
                  <a:xfrm>
                    <a:off x="2785" y="2496"/>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39" name="Freeform 179"/>
                  <p:cNvSpPr>
                    <a:spLocks/>
                  </p:cNvSpPr>
                  <p:nvPr/>
                </p:nvSpPr>
                <p:spPr bwMode="auto">
                  <a:xfrm>
                    <a:off x="2785" y="2520"/>
                    <a:ext cx="17" cy="22"/>
                  </a:xfrm>
                  <a:custGeom>
                    <a:avLst/>
                    <a:gdLst>
                      <a:gd name="T0" fmla="*/ 16 w 17"/>
                      <a:gd name="T1" fmla="*/ 1 h 22"/>
                      <a:gd name="T2" fmla="*/ 16 w 17"/>
                      <a:gd name="T3" fmla="*/ 21 h 22"/>
                      <a:gd name="T4" fmla="*/ 0 w 17"/>
                      <a:gd name="T5" fmla="*/ 20 h 22"/>
                      <a:gd name="T6" fmla="*/ 2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66740" name="Group 180"/>
                <p:cNvGrpSpPr>
                  <a:grpSpLocks/>
                </p:cNvGrpSpPr>
                <p:nvPr/>
              </p:nvGrpSpPr>
              <p:grpSpPr bwMode="auto">
                <a:xfrm>
                  <a:off x="2782" y="2420"/>
                  <a:ext cx="19" cy="122"/>
                  <a:chOff x="2782" y="2420"/>
                  <a:chExt cx="19" cy="122"/>
                </a:xfrm>
              </p:grpSpPr>
              <p:sp>
                <p:nvSpPr>
                  <p:cNvPr id="66741" name="Freeform 181"/>
                  <p:cNvSpPr>
                    <a:spLocks/>
                  </p:cNvSpPr>
                  <p:nvPr/>
                </p:nvSpPr>
                <p:spPr bwMode="auto">
                  <a:xfrm>
                    <a:off x="2784" y="2420"/>
                    <a:ext cx="17" cy="22"/>
                  </a:xfrm>
                  <a:custGeom>
                    <a:avLst/>
                    <a:gdLst>
                      <a:gd name="T0" fmla="*/ 16 w 17"/>
                      <a:gd name="T1" fmla="*/ 0 h 22"/>
                      <a:gd name="T2" fmla="*/ 16 w 17"/>
                      <a:gd name="T3" fmla="*/ 21 h 22"/>
                      <a:gd name="T4" fmla="*/ 1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1" y="20"/>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42" name="Freeform 182"/>
                  <p:cNvSpPr>
                    <a:spLocks/>
                  </p:cNvSpPr>
                  <p:nvPr/>
                </p:nvSpPr>
                <p:spPr bwMode="auto">
                  <a:xfrm>
                    <a:off x="2782" y="2446"/>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43" name="Freeform 183"/>
                  <p:cNvSpPr>
                    <a:spLocks/>
                  </p:cNvSpPr>
                  <p:nvPr/>
                </p:nvSpPr>
                <p:spPr bwMode="auto">
                  <a:xfrm>
                    <a:off x="2782" y="2470"/>
                    <a:ext cx="17" cy="23"/>
                  </a:xfrm>
                  <a:custGeom>
                    <a:avLst/>
                    <a:gdLst>
                      <a:gd name="T0" fmla="*/ 16 w 17"/>
                      <a:gd name="T1" fmla="*/ 1 h 23"/>
                      <a:gd name="T2" fmla="*/ 16 w 17"/>
                      <a:gd name="T3" fmla="*/ 22 h 23"/>
                      <a:gd name="T4" fmla="*/ 0 w 17"/>
                      <a:gd name="T5" fmla="*/ 20 h 23"/>
                      <a:gd name="T6" fmla="*/ 0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44" name="Freeform 184"/>
                  <p:cNvSpPr>
                    <a:spLocks/>
                  </p:cNvSpPr>
                  <p:nvPr/>
                </p:nvSpPr>
                <p:spPr bwMode="auto">
                  <a:xfrm>
                    <a:off x="2782" y="2496"/>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45" name="Freeform 185"/>
                  <p:cNvSpPr>
                    <a:spLocks/>
                  </p:cNvSpPr>
                  <p:nvPr/>
                </p:nvSpPr>
                <p:spPr bwMode="auto">
                  <a:xfrm>
                    <a:off x="2782" y="2520"/>
                    <a:ext cx="17" cy="22"/>
                  </a:xfrm>
                  <a:custGeom>
                    <a:avLst/>
                    <a:gdLst>
                      <a:gd name="T0" fmla="*/ 16 w 17"/>
                      <a:gd name="T1" fmla="*/ 1 h 22"/>
                      <a:gd name="T2" fmla="*/ 16 w 17"/>
                      <a:gd name="T3" fmla="*/ 21 h 22"/>
                      <a:gd name="T4" fmla="*/ 0 w 17"/>
                      <a:gd name="T5" fmla="*/ 20 h 22"/>
                      <a:gd name="T6" fmla="*/ 0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66746" name="Group 186"/>
            <p:cNvGrpSpPr>
              <a:grpSpLocks/>
            </p:cNvGrpSpPr>
            <p:nvPr/>
          </p:nvGrpSpPr>
          <p:grpSpPr bwMode="auto">
            <a:xfrm>
              <a:off x="2826" y="2149"/>
              <a:ext cx="213" cy="501"/>
              <a:chOff x="2826" y="2149"/>
              <a:chExt cx="213" cy="501"/>
            </a:xfrm>
          </p:grpSpPr>
          <p:grpSp>
            <p:nvGrpSpPr>
              <p:cNvPr id="66747" name="Group 187"/>
              <p:cNvGrpSpPr>
                <a:grpSpLocks/>
              </p:cNvGrpSpPr>
              <p:nvPr/>
            </p:nvGrpSpPr>
            <p:grpSpPr bwMode="auto">
              <a:xfrm>
                <a:off x="2826" y="2149"/>
                <a:ext cx="213" cy="501"/>
                <a:chOff x="2826" y="2149"/>
                <a:chExt cx="213" cy="501"/>
              </a:xfrm>
            </p:grpSpPr>
            <p:sp>
              <p:nvSpPr>
                <p:cNvPr id="66748" name="Freeform 188"/>
                <p:cNvSpPr>
                  <a:spLocks/>
                </p:cNvSpPr>
                <p:nvPr/>
              </p:nvSpPr>
              <p:spPr bwMode="auto">
                <a:xfrm>
                  <a:off x="2826" y="2149"/>
                  <a:ext cx="213" cy="476"/>
                </a:xfrm>
                <a:custGeom>
                  <a:avLst/>
                  <a:gdLst>
                    <a:gd name="T0" fmla="*/ 212 w 213"/>
                    <a:gd name="T1" fmla="*/ 6 h 476"/>
                    <a:gd name="T2" fmla="*/ 151 w 213"/>
                    <a:gd name="T3" fmla="*/ 469 h 476"/>
                    <a:gd name="T4" fmla="*/ 0 w 213"/>
                    <a:gd name="T5" fmla="*/ 475 h 476"/>
                    <a:gd name="T6" fmla="*/ 11 w 213"/>
                    <a:gd name="T7" fmla="*/ 0 h 476"/>
                    <a:gd name="T8" fmla="*/ 212 w 213"/>
                    <a:gd name="T9" fmla="*/ 6 h 476"/>
                  </a:gdLst>
                  <a:ahLst/>
                  <a:cxnLst>
                    <a:cxn ang="0">
                      <a:pos x="T0" y="T1"/>
                    </a:cxn>
                    <a:cxn ang="0">
                      <a:pos x="T2" y="T3"/>
                    </a:cxn>
                    <a:cxn ang="0">
                      <a:pos x="T4" y="T5"/>
                    </a:cxn>
                    <a:cxn ang="0">
                      <a:pos x="T6" y="T7"/>
                    </a:cxn>
                    <a:cxn ang="0">
                      <a:pos x="T8" y="T9"/>
                    </a:cxn>
                  </a:cxnLst>
                  <a:rect l="0" t="0" r="r" b="b"/>
                  <a:pathLst>
                    <a:path w="213" h="476">
                      <a:moveTo>
                        <a:pt x="212" y="6"/>
                      </a:moveTo>
                      <a:lnTo>
                        <a:pt x="151" y="469"/>
                      </a:lnTo>
                      <a:lnTo>
                        <a:pt x="0" y="475"/>
                      </a:lnTo>
                      <a:lnTo>
                        <a:pt x="11" y="0"/>
                      </a:lnTo>
                      <a:lnTo>
                        <a:pt x="212" y="6"/>
                      </a:lnTo>
                    </a:path>
                  </a:pathLst>
                </a:custGeom>
                <a:solidFill>
                  <a:srgbClr val="7F7F9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49" name="Freeform 189"/>
                <p:cNvSpPr>
                  <a:spLocks/>
                </p:cNvSpPr>
                <p:nvPr/>
              </p:nvSpPr>
              <p:spPr bwMode="auto">
                <a:xfrm>
                  <a:off x="2826" y="2617"/>
                  <a:ext cx="152" cy="33"/>
                </a:xfrm>
                <a:custGeom>
                  <a:avLst/>
                  <a:gdLst>
                    <a:gd name="T0" fmla="*/ 151 w 152"/>
                    <a:gd name="T1" fmla="*/ 0 h 33"/>
                    <a:gd name="T2" fmla="*/ 0 w 152"/>
                    <a:gd name="T3" fmla="*/ 6 h 33"/>
                    <a:gd name="T4" fmla="*/ 0 w 152"/>
                    <a:gd name="T5" fmla="*/ 32 h 33"/>
                    <a:gd name="T6" fmla="*/ 148 w 152"/>
                    <a:gd name="T7" fmla="*/ 25 h 33"/>
                    <a:gd name="T8" fmla="*/ 151 w 152"/>
                    <a:gd name="T9" fmla="*/ 0 h 33"/>
                  </a:gdLst>
                  <a:ahLst/>
                  <a:cxnLst>
                    <a:cxn ang="0">
                      <a:pos x="T0" y="T1"/>
                    </a:cxn>
                    <a:cxn ang="0">
                      <a:pos x="T2" y="T3"/>
                    </a:cxn>
                    <a:cxn ang="0">
                      <a:pos x="T4" y="T5"/>
                    </a:cxn>
                    <a:cxn ang="0">
                      <a:pos x="T6" y="T7"/>
                    </a:cxn>
                    <a:cxn ang="0">
                      <a:pos x="T8" y="T9"/>
                    </a:cxn>
                  </a:cxnLst>
                  <a:rect l="0" t="0" r="r" b="b"/>
                  <a:pathLst>
                    <a:path w="152" h="33">
                      <a:moveTo>
                        <a:pt x="151" y="0"/>
                      </a:moveTo>
                      <a:lnTo>
                        <a:pt x="0" y="6"/>
                      </a:lnTo>
                      <a:lnTo>
                        <a:pt x="0" y="32"/>
                      </a:lnTo>
                      <a:lnTo>
                        <a:pt x="148" y="25"/>
                      </a:lnTo>
                      <a:lnTo>
                        <a:pt x="151" y="0"/>
                      </a:lnTo>
                    </a:path>
                  </a:pathLst>
                </a:custGeom>
                <a:solidFill>
                  <a:srgbClr val="5F5F7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66750" name="Group 190"/>
              <p:cNvGrpSpPr>
                <a:grpSpLocks/>
              </p:cNvGrpSpPr>
              <p:nvPr/>
            </p:nvGrpSpPr>
            <p:grpSpPr bwMode="auto">
              <a:xfrm>
                <a:off x="2847" y="2158"/>
                <a:ext cx="187" cy="22"/>
                <a:chOff x="2847" y="2158"/>
                <a:chExt cx="187" cy="22"/>
              </a:xfrm>
            </p:grpSpPr>
            <p:sp>
              <p:nvSpPr>
                <p:cNvPr id="66751" name="Oval 191"/>
                <p:cNvSpPr>
                  <a:spLocks noChangeArrowheads="1"/>
                </p:cNvSpPr>
                <p:nvPr/>
              </p:nvSpPr>
              <p:spPr bwMode="auto">
                <a:xfrm>
                  <a:off x="3018" y="2164"/>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52" name="Oval 192"/>
                <p:cNvSpPr>
                  <a:spLocks noChangeArrowheads="1"/>
                </p:cNvSpPr>
                <p:nvPr/>
              </p:nvSpPr>
              <p:spPr bwMode="auto">
                <a:xfrm>
                  <a:off x="2847" y="215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753" name="Group 193"/>
              <p:cNvGrpSpPr>
                <a:grpSpLocks/>
              </p:cNvGrpSpPr>
              <p:nvPr/>
            </p:nvGrpSpPr>
            <p:grpSpPr bwMode="auto">
              <a:xfrm>
                <a:off x="2833" y="2605"/>
                <a:ext cx="143" cy="21"/>
                <a:chOff x="2833" y="2605"/>
                <a:chExt cx="143" cy="21"/>
              </a:xfrm>
            </p:grpSpPr>
            <p:sp>
              <p:nvSpPr>
                <p:cNvPr id="66754" name="Oval 194"/>
                <p:cNvSpPr>
                  <a:spLocks noChangeArrowheads="1"/>
                </p:cNvSpPr>
                <p:nvPr/>
              </p:nvSpPr>
              <p:spPr bwMode="auto">
                <a:xfrm>
                  <a:off x="2960" y="2605"/>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55" name="Oval 195"/>
                <p:cNvSpPr>
                  <a:spLocks noChangeArrowheads="1"/>
                </p:cNvSpPr>
                <p:nvPr/>
              </p:nvSpPr>
              <p:spPr bwMode="auto">
                <a:xfrm>
                  <a:off x="2833" y="2610"/>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grpSp>
        <p:nvGrpSpPr>
          <p:cNvPr id="66756" name="Group 196"/>
          <p:cNvGrpSpPr>
            <a:grpSpLocks/>
          </p:cNvGrpSpPr>
          <p:nvPr/>
        </p:nvGrpSpPr>
        <p:grpSpPr bwMode="auto">
          <a:xfrm>
            <a:off x="6084888" y="4383088"/>
            <a:ext cx="644525" cy="428625"/>
            <a:chOff x="3833" y="2610"/>
            <a:chExt cx="406" cy="270"/>
          </a:xfrm>
        </p:grpSpPr>
        <p:grpSp>
          <p:nvGrpSpPr>
            <p:cNvPr id="66757" name="Group 197"/>
            <p:cNvGrpSpPr>
              <a:grpSpLocks/>
            </p:cNvGrpSpPr>
            <p:nvPr/>
          </p:nvGrpSpPr>
          <p:grpSpPr bwMode="auto">
            <a:xfrm>
              <a:off x="3923" y="2610"/>
              <a:ext cx="86" cy="270"/>
              <a:chOff x="3923" y="2610"/>
              <a:chExt cx="86" cy="270"/>
            </a:xfrm>
          </p:grpSpPr>
          <p:grpSp>
            <p:nvGrpSpPr>
              <p:cNvPr id="66758" name="Group 198"/>
              <p:cNvGrpSpPr>
                <a:grpSpLocks/>
              </p:cNvGrpSpPr>
              <p:nvPr/>
            </p:nvGrpSpPr>
            <p:grpSpPr bwMode="auto">
              <a:xfrm>
                <a:off x="3923" y="2610"/>
                <a:ext cx="86" cy="270"/>
                <a:chOff x="3923" y="2610"/>
                <a:chExt cx="86" cy="270"/>
              </a:xfrm>
            </p:grpSpPr>
            <p:sp>
              <p:nvSpPr>
                <p:cNvPr id="66759" name="Freeform 199"/>
                <p:cNvSpPr>
                  <a:spLocks/>
                </p:cNvSpPr>
                <p:nvPr/>
              </p:nvSpPr>
              <p:spPr bwMode="auto">
                <a:xfrm>
                  <a:off x="3981" y="261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60" name="Freeform 200"/>
                <p:cNvSpPr>
                  <a:spLocks/>
                </p:cNvSpPr>
                <p:nvPr/>
              </p:nvSpPr>
              <p:spPr bwMode="auto">
                <a:xfrm>
                  <a:off x="3923" y="261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2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2"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66761" name="Group 201"/>
              <p:cNvGrpSpPr>
                <a:grpSpLocks/>
              </p:cNvGrpSpPr>
              <p:nvPr/>
            </p:nvGrpSpPr>
            <p:grpSpPr bwMode="auto">
              <a:xfrm>
                <a:off x="3923" y="2682"/>
                <a:ext cx="58" cy="156"/>
                <a:chOff x="3923" y="2682"/>
                <a:chExt cx="58" cy="156"/>
              </a:xfrm>
            </p:grpSpPr>
            <p:sp>
              <p:nvSpPr>
                <p:cNvPr id="66762" name="Freeform 202"/>
                <p:cNvSpPr>
                  <a:spLocks/>
                </p:cNvSpPr>
                <p:nvPr/>
              </p:nvSpPr>
              <p:spPr bwMode="auto">
                <a:xfrm>
                  <a:off x="3923"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63" name="Freeform 203"/>
                <p:cNvSpPr>
                  <a:spLocks/>
                </p:cNvSpPr>
                <p:nvPr/>
              </p:nvSpPr>
              <p:spPr bwMode="auto">
                <a:xfrm>
                  <a:off x="3923" y="282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6"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64" name="Freeform 204"/>
                <p:cNvSpPr>
                  <a:spLocks/>
                </p:cNvSpPr>
                <p:nvPr/>
              </p:nvSpPr>
              <p:spPr bwMode="auto">
                <a:xfrm>
                  <a:off x="3923" y="268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6"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66765" name="Group 205"/>
            <p:cNvGrpSpPr>
              <a:grpSpLocks/>
            </p:cNvGrpSpPr>
            <p:nvPr/>
          </p:nvGrpSpPr>
          <p:grpSpPr bwMode="auto">
            <a:xfrm>
              <a:off x="3979" y="2610"/>
              <a:ext cx="84" cy="270"/>
              <a:chOff x="3979" y="2610"/>
              <a:chExt cx="84" cy="270"/>
            </a:xfrm>
          </p:grpSpPr>
          <p:grpSp>
            <p:nvGrpSpPr>
              <p:cNvPr id="66766" name="Group 206"/>
              <p:cNvGrpSpPr>
                <a:grpSpLocks/>
              </p:cNvGrpSpPr>
              <p:nvPr/>
            </p:nvGrpSpPr>
            <p:grpSpPr bwMode="auto">
              <a:xfrm>
                <a:off x="3979" y="2610"/>
                <a:ext cx="84" cy="270"/>
                <a:chOff x="3979" y="2610"/>
                <a:chExt cx="84" cy="270"/>
              </a:xfrm>
            </p:grpSpPr>
            <p:sp>
              <p:nvSpPr>
                <p:cNvPr id="66767" name="Freeform 207"/>
                <p:cNvSpPr>
                  <a:spLocks/>
                </p:cNvSpPr>
                <p:nvPr/>
              </p:nvSpPr>
              <p:spPr bwMode="auto">
                <a:xfrm>
                  <a:off x="4034" y="2617"/>
                  <a:ext cx="29" cy="263"/>
                </a:xfrm>
                <a:custGeom>
                  <a:avLst/>
                  <a:gdLst>
                    <a:gd name="T0" fmla="*/ 0 w 29"/>
                    <a:gd name="T1" fmla="*/ 0 h 263"/>
                    <a:gd name="T2" fmla="*/ 28 w 29"/>
                    <a:gd name="T3" fmla="*/ 41 h 263"/>
                    <a:gd name="T4" fmla="*/ 28 w 29"/>
                    <a:gd name="T5" fmla="*/ 262 h 263"/>
                    <a:gd name="T6" fmla="*/ 0 w 29"/>
                    <a:gd name="T7" fmla="*/ 262 h 263"/>
                    <a:gd name="T8" fmla="*/ 0 w 29"/>
                    <a:gd name="T9" fmla="*/ 0 h 263"/>
                  </a:gdLst>
                  <a:ahLst/>
                  <a:cxnLst>
                    <a:cxn ang="0">
                      <a:pos x="T0" y="T1"/>
                    </a:cxn>
                    <a:cxn ang="0">
                      <a:pos x="T2" y="T3"/>
                    </a:cxn>
                    <a:cxn ang="0">
                      <a:pos x="T4" y="T5"/>
                    </a:cxn>
                    <a:cxn ang="0">
                      <a:pos x="T6" y="T7"/>
                    </a:cxn>
                    <a:cxn ang="0">
                      <a:pos x="T8" y="T9"/>
                    </a:cxn>
                  </a:cxnLst>
                  <a:rect l="0" t="0" r="r" b="b"/>
                  <a:pathLst>
                    <a:path w="29" h="263">
                      <a:moveTo>
                        <a:pt x="0" y="0"/>
                      </a:moveTo>
                      <a:lnTo>
                        <a:pt x="28" y="41"/>
                      </a:lnTo>
                      <a:lnTo>
                        <a:pt x="28"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68" name="Freeform 208"/>
                <p:cNvSpPr>
                  <a:spLocks/>
                </p:cNvSpPr>
                <p:nvPr/>
              </p:nvSpPr>
              <p:spPr bwMode="auto">
                <a:xfrm>
                  <a:off x="3979" y="2610"/>
                  <a:ext cx="56" cy="269"/>
                </a:xfrm>
                <a:custGeom>
                  <a:avLst/>
                  <a:gdLst>
                    <a:gd name="T0" fmla="*/ 0 w 56"/>
                    <a:gd name="T1" fmla="*/ 268 h 269"/>
                    <a:gd name="T2" fmla="*/ 0 w 56"/>
                    <a:gd name="T3" fmla="*/ 5 h 269"/>
                    <a:gd name="T4" fmla="*/ 2 w 56"/>
                    <a:gd name="T5" fmla="*/ 3 h 269"/>
                    <a:gd name="T6" fmla="*/ 6 w 56"/>
                    <a:gd name="T7" fmla="*/ 2 h 269"/>
                    <a:gd name="T8" fmla="*/ 13 w 56"/>
                    <a:gd name="T9" fmla="*/ 0 h 269"/>
                    <a:gd name="T10" fmla="*/ 18 w 56"/>
                    <a:gd name="T11" fmla="*/ 0 h 269"/>
                    <a:gd name="T12" fmla="*/ 23 w 56"/>
                    <a:gd name="T13" fmla="*/ 0 h 269"/>
                    <a:gd name="T14" fmla="*/ 26 w 56"/>
                    <a:gd name="T15" fmla="*/ 0 h 269"/>
                    <a:gd name="T16" fmla="*/ 29 w 56"/>
                    <a:gd name="T17" fmla="*/ 0 h 269"/>
                    <a:gd name="T18" fmla="*/ 33 w 56"/>
                    <a:gd name="T19" fmla="*/ 0 h 269"/>
                    <a:gd name="T20" fmla="*/ 36 w 56"/>
                    <a:gd name="T21" fmla="*/ 0 h 269"/>
                    <a:gd name="T22" fmla="*/ 38 w 56"/>
                    <a:gd name="T23" fmla="*/ 0 h 269"/>
                    <a:gd name="T24" fmla="*/ 41 w 56"/>
                    <a:gd name="T25" fmla="*/ 1 h 269"/>
                    <a:gd name="T26" fmla="*/ 45 w 56"/>
                    <a:gd name="T27" fmla="*/ 2 h 269"/>
                    <a:gd name="T28" fmla="*/ 50 w 56"/>
                    <a:gd name="T29" fmla="*/ 3 h 269"/>
                    <a:gd name="T30" fmla="*/ 53 w 56"/>
                    <a:gd name="T31" fmla="*/ 4 h 269"/>
                    <a:gd name="T32" fmla="*/ 55 w 56"/>
                    <a:gd name="T33" fmla="*/ 5 h 269"/>
                    <a:gd name="T34" fmla="*/ 55 w 56"/>
                    <a:gd name="T35" fmla="*/ 268 h 269"/>
                    <a:gd name="T36" fmla="*/ 0 w 56"/>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9">
                      <a:moveTo>
                        <a:pt x="0" y="268"/>
                      </a:moveTo>
                      <a:lnTo>
                        <a:pt x="0" y="5"/>
                      </a:lnTo>
                      <a:lnTo>
                        <a:pt x="2" y="3"/>
                      </a:lnTo>
                      <a:lnTo>
                        <a:pt x="6" y="2"/>
                      </a:lnTo>
                      <a:lnTo>
                        <a:pt x="13" y="0"/>
                      </a:lnTo>
                      <a:lnTo>
                        <a:pt x="18" y="0"/>
                      </a:lnTo>
                      <a:lnTo>
                        <a:pt x="23" y="0"/>
                      </a:lnTo>
                      <a:lnTo>
                        <a:pt x="26" y="0"/>
                      </a:lnTo>
                      <a:lnTo>
                        <a:pt x="29" y="0"/>
                      </a:lnTo>
                      <a:lnTo>
                        <a:pt x="33" y="0"/>
                      </a:lnTo>
                      <a:lnTo>
                        <a:pt x="36" y="0"/>
                      </a:lnTo>
                      <a:lnTo>
                        <a:pt x="38" y="0"/>
                      </a:lnTo>
                      <a:lnTo>
                        <a:pt x="41" y="1"/>
                      </a:lnTo>
                      <a:lnTo>
                        <a:pt x="45" y="2"/>
                      </a:lnTo>
                      <a:lnTo>
                        <a:pt x="50" y="3"/>
                      </a:lnTo>
                      <a:lnTo>
                        <a:pt x="53" y="4"/>
                      </a:lnTo>
                      <a:lnTo>
                        <a:pt x="55" y="5"/>
                      </a:lnTo>
                      <a:lnTo>
                        <a:pt x="55"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66769" name="Group 209"/>
              <p:cNvGrpSpPr>
                <a:grpSpLocks/>
              </p:cNvGrpSpPr>
              <p:nvPr/>
            </p:nvGrpSpPr>
            <p:grpSpPr bwMode="auto">
              <a:xfrm>
                <a:off x="3979" y="2682"/>
                <a:ext cx="56" cy="156"/>
                <a:chOff x="3979" y="2682"/>
                <a:chExt cx="56" cy="156"/>
              </a:xfrm>
            </p:grpSpPr>
            <p:sp>
              <p:nvSpPr>
                <p:cNvPr id="66770" name="Freeform 210"/>
                <p:cNvSpPr>
                  <a:spLocks/>
                </p:cNvSpPr>
                <p:nvPr/>
              </p:nvSpPr>
              <p:spPr bwMode="auto">
                <a:xfrm>
                  <a:off x="3979" y="2806"/>
                  <a:ext cx="56" cy="17"/>
                </a:xfrm>
                <a:custGeom>
                  <a:avLst/>
                  <a:gdLst>
                    <a:gd name="T0" fmla="*/ 0 w 56"/>
                    <a:gd name="T1" fmla="*/ 8 h 17"/>
                    <a:gd name="T2" fmla="*/ 0 w 56"/>
                    <a:gd name="T3" fmla="*/ 6 h 17"/>
                    <a:gd name="T4" fmla="*/ 3 w 56"/>
                    <a:gd name="T5" fmla="*/ 5 h 17"/>
                    <a:gd name="T6" fmla="*/ 5 w 56"/>
                    <a:gd name="T7" fmla="*/ 4 h 17"/>
                    <a:gd name="T8" fmla="*/ 10 w 56"/>
                    <a:gd name="T9" fmla="*/ 2 h 17"/>
                    <a:gd name="T10" fmla="*/ 13 w 56"/>
                    <a:gd name="T11" fmla="*/ 1 h 17"/>
                    <a:gd name="T12" fmla="*/ 17 w 56"/>
                    <a:gd name="T13" fmla="*/ 0 h 17"/>
                    <a:gd name="T14" fmla="*/ 22 w 56"/>
                    <a:gd name="T15" fmla="*/ 0 h 17"/>
                    <a:gd name="T16" fmla="*/ 26 w 56"/>
                    <a:gd name="T17" fmla="*/ 0 h 17"/>
                    <a:gd name="T18" fmla="*/ 31 w 56"/>
                    <a:gd name="T19" fmla="*/ 0 h 17"/>
                    <a:gd name="T20" fmla="*/ 35 w 56"/>
                    <a:gd name="T21" fmla="*/ 0 h 17"/>
                    <a:gd name="T22" fmla="*/ 39 w 56"/>
                    <a:gd name="T23" fmla="*/ 1 h 17"/>
                    <a:gd name="T24" fmla="*/ 42 w 56"/>
                    <a:gd name="T25" fmla="*/ 1 h 17"/>
                    <a:gd name="T26" fmla="*/ 46 w 56"/>
                    <a:gd name="T27" fmla="*/ 4 h 17"/>
                    <a:gd name="T28" fmla="*/ 50 w 56"/>
                    <a:gd name="T29" fmla="*/ 5 h 17"/>
                    <a:gd name="T30" fmla="*/ 53 w 56"/>
                    <a:gd name="T31" fmla="*/ 6 h 17"/>
                    <a:gd name="T32" fmla="*/ 55 w 56"/>
                    <a:gd name="T33" fmla="*/ 8 h 17"/>
                    <a:gd name="T34" fmla="*/ 55 w 56"/>
                    <a:gd name="T35" fmla="*/ 16 h 17"/>
                    <a:gd name="T36" fmla="*/ 53 w 56"/>
                    <a:gd name="T37" fmla="*/ 14 h 17"/>
                    <a:gd name="T38" fmla="*/ 51 w 56"/>
                    <a:gd name="T39" fmla="*/ 13 h 17"/>
                    <a:gd name="T40" fmla="*/ 47 w 56"/>
                    <a:gd name="T41" fmla="*/ 12 h 17"/>
                    <a:gd name="T42" fmla="*/ 44 w 56"/>
                    <a:gd name="T43" fmla="*/ 10 h 17"/>
                    <a:gd name="T44" fmla="*/ 40 w 56"/>
                    <a:gd name="T45" fmla="*/ 9 h 17"/>
                    <a:gd name="T46" fmla="*/ 35 w 56"/>
                    <a:gd name="T47" fmla="*/ 8 h 17"/>
                    <a:gd name="T48" fmla="*/ 31 w 56"/>
                    <a:gd name="T49" fmla="*/ 8 h 17"/>
                    <a:gd name="T50" fmla="*/ 28 w 56"/>
                    <a:gd name="T51" fmla="*/ 8 h 17"/>
                    <a:gd name="T52" fmla="*/ 24 w 56"/>
                    <a:gd name="T53" fmla="*/ 8 h 17"/>
                    <a:gd name="T54" fmla="*/ 21 w 56"/>
                    <a:gd name="T55" fmla="*/ 8 h 17"/>
                    <a:gd name="T56" fmla="*/ 17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0" y="6"/>
                      </a:lnTo>
                      <a:lnTo>
                        <a:pt x="3" y="5"/>
                      </a:lnTo>
                      <a:lnTo>
                        <a:pt x="5" y="4"/>
                      </a:lnTo>
                      <a:lnTo>
                        <a:pt x="10" y="2"/>
                      </a:lnTo>
                      <a:lnTo>
                        <a:pt x="13" y="1"/>
                      </a:lnTo>
                      <a:lnTo>
                        <a:pt x="17" y="0"/>
                      </a:lnTo>
                      <a:lnTo>
                        <a:pt x="22" y="0"/>
                      </a:lnTo>
                      <a:lnTo>
                        <a:pt x="26" y="0"/>
                      </a:lnTo>
                      <a:lnTo>
                        <a:pt x="31" y="0"/>
                      </a:lnTo>
                      <a:lnTo>
                        <a:pt x="35" y="0"/>
                      </a:lnTo>
                      <a:lnTo>
                        <a:pt x="39" y="1"/>
                      </a:lnTo>
                      <a:lnTo>
                        <a:pt x="42" y="1"/>
                      </a:lnTo>
                      <a:lnTo>
                        <a:pt x="46" y="4"/>
                      </a:lnTo>
                      <a:lnTo>
                        <a:pt x="50" y="5"/>
                      </a:lnTo>
                      <a:lnTo>
                        <a:pt x="53" y="6"/>
                      </a:lnTo>
                      <a:lnTo>
                        <a:pt x="55" y="8"/>
                      </a:lnTo>
                      <a:lnTo>
                        <a:pt x="55" y="16"/>
                      </a:lnTo>
                      <a:lnTo>
                        <a:pt x="53" y="14"/>
                      </a:lnTo>
                      <a:lnTo>
                        <a:pt x="51" y="13"/>
                      </a:lnTo>
                      <a:lnTo>
                        <a:pt x="47" y="12"/>
                      </a:lnTo>
                      <a:lnTo>
                        <a:pt x="44" y="10"/>
                      </a:lnTo>
                      <a:lnTo>
                        <a:pt x="40" y="9"/>
                      </a:lnTo>
                      <a:lnTo>
                        <a:pt x="35" y="8"/>
                      </a:lnTo>
                      <a:lnTo>
                        <a:pt x="31" y="8"/>
                      </a:lnTo>
                      <a:lnTo>
                        <a:pt x="28" y="8"/>
                      </a:lnTo>
                      <a:lnTo>
                        <a:pt x="24" y="8"/>
                      </a:lnTo>
                      <a:lnTo>
                        <a:pt x="21" y="8"/>
                      </a:lnTo>
                      <a:lnTo>
                        <a:pt x="17"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71" name="Freeform 211"/>
                <p:cNvSpPr>
                  <a:spLocks/>
                </p:cNvSpPr>
                <p:nvPr/>
              </p:nvSpPr>
              <p:spPr bwMode="auto">
                <a:xfrm>
                  <a:off x="3979" y="2821"/>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1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6 h 17"/>
                    <a:gd name="T38" fmla="*/ 51 w 56"/>
                    <a:gd name="T39" fmla="*/ 14 h 17"/>
                    <a:gd name="T40" fmla="*/ 48 w 56"/>
                    <a:gd name="T41" fmla="*/ 13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9 h 17"/>
                    <a:gd name="T58" fmla="*/ 14 w 56"/>
                    <a:gd name="T59" fmla="*/ 9 h 17"/>
                    <a:gd name="T60" fmla="*/ 10 w 56"/>
                    <a:gd name="T61" fmla="*/ 10 h 17"/>
                    <a:gd name="T62" fmla="*/ 6 w 56"/>
                    <a:gd name="T63" fmla="*/ 12 h 17"/>
                    <a:gd name="T64" fmla="*/ 3 w 56"/>
                    <a:gd name="T65" fmla="*/ 14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1"/>
                      </a:lnTo>
                      <a:lnTo>
                        <a:pt x="39" y="1"/>
                      </a:lnTo>
                      <a:lnTo>
                        <a:pt x="43" y="2"/>
                      </a:lnTo>
                      <a:lnTo>
                        <a:pt x="46" y="4"/>
                      </a:lnTo>
                      <a:lnTo>
                        <a:pt x="50" y="5"/>
                      </a:lnTo>
                      <a:lnTo>
                        <a:pt x="53" y="6"/>
                      </a:lnTo>
                      <a:lnTo>
                        <a:pt x="55" y="8"/>
                      </a:lnTo>
                      <a:lnTo>
                        <a:pt x="55" y="16"/>
                      </a:lnTo>
                      <a:lnTo>
                        <a:pt x="54" y="16"/>
                      </a:lnTo>
                      <a:lnTo>
                        <a:pt x="51" y="14"/>
                      </a:lnTo>
                      <a:lnTo>
                        <a:pt x="48" y="13"/>
                      </a:lnTo>
                      <a:lnTo>
                        <a:pt x="44" y="12"/>
                      </a:lnTo>
                      <a:lnTo>
                        <a:pt x="40" y="10"/>
                      </a:lnTo>
                      <a:lnTo>
                        <a:pt x="36" y="9"/>
                      </a:lnTo>
                      <a:lnTo>
                        <a:pt x="31" y="8"/>
                      </a:lnTo>
                      <a:lnTo>
                        <a:pt x="28" y="8"/>
                      </a:lnTo>
                      <a:lnTo>
                        <a:pt x="25" y="8"/>
                      </a:lnTo>
                      <a:lnTo>
                        <a:pt x="21" y="8"/>
                      </a:lnTo>
                      <a:lnTo>
                        <a:pt x="18" y="9"/>
                      </a:lnTo>
                      <a:lnTo>
                        <a:pt x="14" y="9"/>
                      </a:lnTo>
                      <a:lnTo>
                        <a:pt x="10" y="10"/>
                      </a:lnTo>
                      <a:lnTo>
                        <a:pt x="6"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72" name="Freeform 212"/>
                <p:cNvSpPr>
                  <a:spLocks/>
                </p:cNvSpPr>
                <p:nvPr/>
              </p:nvSpPr>
              <p:spPr bwMode="auto">
                <a:xfrm>
                  <a:off x="3979" y="2682"/>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0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4 h 17"/>
                    <a:gd name="T38" fmla="*/ 51 w 56"/>
                    <a:gd name="T39" fmla="*/ 13 h 17"/>
                    <a:gd name="T40" fmla="*/ 48 w 56"/>
                    <a:gd name="T41" fmla="*/ 12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0"/>
                      </a:lnTo>
                      <a:lnTo>
                        <a:pt x="39" y="1"/>
                      </a:lnTo>
                      <a:lnTo>
                        <a:pt x="43" y="2"/>
                      </a:lnTo>
                      <a:lnTo>
                        <a:pt x="46" y="4"/>
                      </a:lnTo>
                      <a:lnTo>
                        <a:pt x="50" y="5"/>
                      </a:lnTo>
                      <a:lnTo>
                        <a:pt x="53" y="6"/>
                      </a:lnTo>
                      <a:lnTo>
                        <a:pt x="55" y="8"/>
                      </a:lnTo>
                      <a:lnTo>
                        <a:pt x="55" y="16"/>
                      </a:lnTo>
                      <a:lnTo>
                        <a:pt x="54" y="14"/>
                      </a:lnTo>
                      <a:lnTo>
                        <a:pt x="51" y="13"/>
                      </a:lnTo>
                      <a:lnTo>
                        <a:pt x="48" y="12"/>
                      </a:lnTo>
                      <a:lnTo>
                        <a:pt x="44" y="12"/>
                      </a:lnTo>
                      <a:lnTo>
                        <a:pt x="40" y="10"/>
                      </a:lnTo>
                      <a:lnTo>
                        <a:pt x="36" y="9"/>
                      </a:lnTo>
                      <a:lnTo>
                        <a:pt x="31" y="8"/>
                      </a:lnTo>
                      <a:lnTo>
                        <a:pt x="28" y="8"/>
                      </a:lnTo>
                      <a:lnTo>
                        <a:pt x="25" y="8"/>
                      </a:lnTo>
                      <a:lnTo>
                        <a:pt x="21" y="8"/>
                      </a:lnTo>
                      <a:lnTo>
                        <a:pt x="18"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66773" name="Group 213"/>
            <p:cNvGrpSpPr>
              <a:grpSpLocks/>
            </p:cNvGrpSpPr>
            <p:nvPr/>
          </p:nvGrpSpPr>
          <p:grpSpPr bwMode="auto">
            <a:xfrm>
              <a:off x="4034" y="2610"/>
              <a:ext cx="85" cy="270"/>
              <a:chOff x="4034" y="2610"/>
              <a:chExt cx="85" cy="270"/>
            </a:xfrm>
          </p:grpSpPr>
          <p:grpSp>
            <p:nvGrpSpPr>
              <p:cNvPr id="66774" name="Group 214"/>
              <p:cNvGrpSpPr>
                <a:grpSpLocks/>
              </p:cNvGrpSpPr>
              <p:nvPr/>
            </p:nvGrpSpPr>
            <p:grpSpPr bwMode="auto">
              <a:xfrm>
                <a:off x="4034" y="2610"/>
                <a:ext cx="85" cy="270"/>
                <a:chOff x="4034" y="2610"/>
                <a:chExt cx="85" cy="270"/>
              </a:xfrm>
            </p:grpSpPr>
            <p:sp>
              <p:nvSpPr>
                <p:cNvPr id="66775" name="Freeform 215"/>
                <p:cNvSpPr>
                  <a:spLocks/>
                </p:cNvSpPr>
                <p:nvPr/>
              </p:nvSpPr>
              <p:spPr bwMode="auto">
                <a:xfrm>
                  <a:off x="4091" y="261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76" name="Freeform 216"/>
                <p:cNvSpPr>
                  <a:spLocks/>
                </p:cNvSpPr>
                <p:nvPr/>
              </p:nvSpPr>
              <p:spPr bwMode="auto">
                <a:xfrm>
                  <a:off x="4034" y="2610"/>
                  <a:ext cx="57" cy="269"/>
                </a:xfrm>
                <a:custGeom>
                  <a:avLst/>
                  <a:gdLst>
                    <a:gd name="T0" fmla="*/ 0 w 57"/>
                    <a:gd name="T1" fmla="*/ 268 h 269"/>
                    <a:gd name="T2" fmla="*/ 0 w 57"/>
                    <a:gd name="T3" fmla="*/ 5 h 269"/>
                    <a:gd name="T4" fmla="*/ 2 w 57"/>
                    <a:gd name="T5" fmla="*/ 3 h 269"/>
                    <a:gd name="T6" fmla="*/ 7 w 57"/>
                    <a:gd name="T7" fmla="*/ 2 h 269"/>
                    <a:gd name="T8" fmla="*/ 13 w 57"/>
                    <a:gd name="T9" fmla="*/ 0 h 269"/>
                    <a:gd name="T10" fmla="*/ 18 w 57"/>
                    <a:gd name="T11" fmla="*/ 0 h 269"/>
                    <a:gd name="T12" fmla="*/ 23 w 57"/>
                    <a:gd name="T13" fmla="*/ 0 h 269"/>
                    <a:gd name="T14" fmla="*/ 27 w 57"/>
                    <a:gd name="T15" fmla="*/ 0 h 269"/>
                    <a:gd name="T16" fmla="*/ 30 w 57"/>
                    <a:gd name="T17" fmla="*/ 0 h 269"/>
                    <a:gd name="T18" fmla="*/ 33 w 57"/>
                    <a:gd name="T19" fmla="*/ 0 h 269"/>
                    <a:gd name="T20" fmla="*/ 36 w 57"/>
                    <a:gd name="T21" fmla="*/ 0 h 269"/>
                    <a:gd name="T22" fmla="*/ 39 w 57"/>
                    <a:gd name="T23" fmla="*/ 0 h 269"/>
                    <a:gd name="T24" fmla="*/ 41 w 57"/>
                    <a:gd name="T25" fmla="*/ 1 h 269"/>
                    <a:gd name="T26" fmla="*/ 45 w 57"/>
                    <a:gd name="T27" fmla="*/ 2 h 269"/>
                    <a:gd name="T28" fmla="*/ 51 w 57"/>
                    <a:gd name="T29" fmla="*/ 3 h 269"/>
                    <a:gd name="T30" fmla="*/ 53 w 57"/>
                    <a:gd name="T31" fmla="*/ 4 h 269"/>
                    <a:gd name="T32" fmla="*/ 56 w 57"/>
                    <a:gd name="T33" fmla="*/ 5 h 269"/>
                    <a:gd name="T34" fmla="*/ 56 w 57"/>
                    <a:gd name="T35" fmla="*/ 268 h 269"/>
                    <a:gd name="T36" fmla="*/ 0 w 57"/>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269">
                      <a:moveTo>
                        <a:pt x="0" y="268"/>
                      </a:moveTo>
                      <a:lnTo>
                        <a:pt x="0" y="5"/>
                      </a:lnTo>
                      <a:lnTo>
                        <a:pt x="2" y="3"/>
                      </a:lnTo>
                      <a:lnTo>
                        <a:pt x="7" y="2"/>
                      </a:lnTo>
                      <a:lnTo>
                        <a:pt x="13" y="0"/>
                      </a:lnTo>
                      <a:lnTo>
                        <a:pt x="18" y="0"/>
                      </a:lnTo>
                      <a:lnTo>
                        <a:pt x="23" y="0"/>
                      </a:lnTo>
                      <a:lnTo>
                        <a:pt x="27" y="0"/>
                      </a:lnTo>
                      <a:lnTo>
                        <a:pt x="30" y="0"/>
                      </a:lnTo>
                      <a:lnTo>
                        <a:pt x="33" y="0"/>
                      </a:lnTo>
                      <a:lnTo>
                        <a:pt x="36" y="0"/>
                      </a:lnTo>
                      <a:lnTo>
                        <a:pt x="39" y="0"/>
                      </a:lnTo>
                      <a:lnTo>
                        <a:pt x="41" y="1"/>
                      </a:lnTo>
                      <a:lnTo>
                        <a:pt x="45" y="2"/>
                      </a:lnTo>
                      <a:lnTo>
                        <a:pt x="51" y="3"/>
                      </a:lnTo>
                      <a:lnTo>
                        <a:pt x="53" y="4"/>
                      </a:lnTo>
                      <a:lnTo>
                        <a:pt x="56" y="5"/>
                      </a:lnTo>
                      <a:lnTo>
                        <a:pt x="56"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66777" name="Group 217"/>
              <p:cNvGrpSpPr>
                <a:grpSpLocks/>
              </p:cNvGrpSpPr>
              <p:nvPr/>
            </p:nvGrpSpPr>
            <p:grpSpPr bwMode="auto">
              <a:xfrm>
                <a:off x="4034" y="2682"/>
                <a:ext cx="57" cy="156"/>
                <a:chOff x="4034" y="2682"/>
                <a:chExt cx="57" cy="156"/>
              </a:xfrm>
            </p:grpSpPr>
            <p:sp>
              <p:nvSpPr>
                <p:cNvPr id="66778" name="Freeform 218"/>
                <p:cNvSpPr>
                  <a:spLocks/>
                </p:cNvSpPr>
                <p:nvPr/>
              </p:nvSpPr>
              <p:spPr bwMode="auto">
                <a:xfrm>
                  <a:off x="4034"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79" name="Freeform 219"/>
                <p:cNvSpPr>
                  <a:spLocks/>
                </p:cNvSpPr>
                <p:nvPr/>
              </p:nvSpPr>
              <p:spPr bwMode="auto">
                <a:xfrm>
                  <a:off x="4034" y="2821"/>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1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6 h 17"/>
                    <a:gd name="T38" fmla="*/ 51 w 57"/>
                    <a:gd name="T39" fmla="*/ 14 h 17"/>
                    <a:gd name="T40" fmla="*/ 48 w 57"/>
                    <a:gd name="T41" fmla="*/ 13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9 h 17"/>
                    <a:gd name="T58" fmla="*/ 14 w 57"/>
                    <a:gd name="T59" fmla="*/ 9 h 17"/>
                    <a:gd name="T60" fmla="*/ 10 w 57"/>
                    <a:gd name="T61" fmla="*/ 10 h 17"/>
                    <a:gd name="T62" fmla="*/ 7 w 57"/>
                    <a:gd name="T63" fmla="*/ 12 h 17"/>
                    <a:gd name="T64" fmla="*/ 3 w 57"/>
                    <a:gd name="T65" fmla="*/ 14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1"/>
                      </a:lnTo>
                      <a:lnTo>
                        <a:pt x="39" y="1"/>
                      </a:lnTo>
                      <a:lnTo>
                        <a:pt x="43" y="2"/>
                      </a:lnTo>
                      <a:lnTo>
                        <a:pt x="47" y="4"/>
                      </a:lnTo>
                      <a:lnTo>
                        <a:pt x="51" y="5"/>
                      </a:lnTo>
                      <a:lnTo>
                        <a:pt x="54" y="6"/>
                      </a:lnTo>
                      <a:lnTo>
                        <a:pt x="56" y="8"/>
                      </a:lnTo>
                      <a:lnTo>
                        <a:pt x="56" y="16"/>
                      </a:lnTo>
                      <a:lnTo>
                        <a:pt x="54" y="16"/>
                      </a:lnTo>
                      <a:lnTo>
                        <a:pt x="51" y="14"/>
                      </a:lnTo>
                      <a:lnTo>
                        <a:pt x="48" y="13"/>
                      </a:lnTo>
                      <a:lnTo>
                        <a:pt x="45" y="12"/>
                      </a:lnTo>
                      <a:lnTo>
                        <a:pt x="40" y="10"/>
                      </a:lnTo>
                      <a:lnTo>
                        <a:pt x="36" y="9"/>
                      </a:lnTo>
                      <a:lnTo>
                        <a:pt x="32" y="8"/>
                      </a:lnTo>
                      <a:lnTo>
                        <a:pt x="28" y="8"/>
                      </a:lnTo>
                      <a:lnTo>
                        <a:pt x="25" y="8"/>
                      </a:lnTo>
                      <a:lnTo>
                        <a:pt x="22" y="8"/>
                      </a:lnTo>
                      <a:lnTo>
                        <a:pt x="18" y="9"/>
                      </a:lnTo>
                      <a:lnTo>
                        <a:pt x="14" y="9"/>
                      </a:lnTo>
                      <a:lnTo>
                        <a:pt x="10" y="10"/>
                      </a:lnTo>
                      <a:lnTo>
                        <a:pt x="7"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80" name="Freeform 220"/>
                <p:cNvSpPr>
                  <a:spLocks/>
                </p:cNvSpPr>
                <p:nvPr/>
              </p:nvSpPr>
              <p:spPr bwMode="auto">
                <a:xfrm>
                  <a:off x="4034" y="2682"/>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0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4 h 17"/>
                    <a:gd name="T38" fmla="*/ 51 w 57"/>
                    <a:gd name="T39" fmla="*/ 13 h 17"/>
                    <a:gd name="T40" fmla="*/ 48 w 57"/>
                    <a:gd name="T41" fmla="*/ 12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8 h 17"/>
                    <a:gd name="T58" fmla="*/ 14 w 57"/>
                    <a:gd name="T59" fmla="*/ 9 h 17"/>
                    <a:gd name="T60" fmla="*/ 10 w 57"/>
                    <a:gd name="T61" fmla="*/ 10 h 17"/>
                    <a:gd name="T62" fmla="*/ 7 w 57"/>
                    <a:gd name="T63" fmla="*/ 12 h 17"/>
                    <a:gd name="T64" fmla="*/ 3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0"/>
                      </a:lnTo>
                      <a:lnTo>
                        <a:pt x="39" y="1"/>
                      </a:lnTo>
                      <a:lnTo>
                        <a:pt x="43" y="2"/>
                      </a:lnTo>
                      <a:lnTo>
                        <a:pt x="47" y="4"/>
                      </a:lnTo>
                      <a:lnTo>
                        <a:pt x="51" y="5"/>
                      </a:lnTo>
                      <a:lnTo>
                        <a:pt x="54" y="6"/>
                      </a:lnTo>
                      <a:lnTo>
                        <a:pt x="56" y="8"/>
                      </a:lnTo>
                      <a:lnTo>
                        <a:pt x="56" y="16"/>
                      </a:lnTo>
                      <a:lnTo>
                        <a:pt x="54" y="14"/>
                      </a:lnTo>
                      <a:lnTo>
                        <a:pt x="51" y="13"/>
                      </a:lnTo>
                      <a:lnTo>
                        <a:pt x="48" y="12"/>
                      </a:lnTo>
                      <a:lnTo>
                        <a:pt x="45" y="12"/>
                      </a:lnTo>
                      <a:lnTo>
                        <a:pt x="40" y="10"/>
                      </a:lnTo>
                      <a:lnTo>
                        <a:pt x="36" y="9"/>
                      </a:lnTo>
                      <a:lnTo>
                        <a:pt x="32" y="8"/>
                      </a:lnTo>
                      <a:lnTo>
                        <a:pt x="28" y="8"/>
                      </a:lnTo>
                      <a:lnTo>
                        <a:pt x="25" y="8"/>
                      </a:lnTo>
                      <a:lnTo>
                        <a:pt x="22" y="8"/>
                      </a:lnTo>
                      <a:lnTo>
                        <a:pt x="18" y="8"/>
                      </a:lnTo>
                      <a:lnTo>
                        <a:pt x="14" y="9"/>
                      </a:lnTo>
                      <a:lnTo>
                        <a:pt x="10" y="10"/>
                      </a:lnTo>
                      <a:lnTo>
                        <a:pt x="7"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66781" name="Group 221"/>
            <p:cNvGrpSpPr>
              <a:grpSpLocks/>
            </p:cNvGrpSpPr>
            <p:nvPr/>
          </p:nvGrpSpPr>
          <p:grpSpPr bwMode="auto">
            <a:xfrm>
              <a:off x="4090" y="2610"/>
              <a:ext cx="84" cy="270"/>
              <a:chOff x="4090" y="2610"/>
              <a:chExt cx="84" cy="270"/>
            </a:xfrm>
          </p:grpSpPr>
          <p:grpSp>
            <p:nvGrpSpPr>
              <p:cNvPr id="66782" name="Group 222"/>
              <p:cNvGrpSpPr>
                <a:grpSpLocks/>
              </p:cNvGrpSpPr>
              <p:nvPr/>
            </p:nvGrpSpPr>
            <p:grpSpPr bwMode="auto">
              <a:xfrm>
                <a:off x="4090" y="2610"/>
                <a:ext cx="84" cy="270"/>
                <a:chOff x="4090" y="2610"/>
                <a:chExt cx="84" cy="270"/>
              </a:xfrm>
            </p:grpSpPr>
            <p:sp>
              <p:nvSpPr>
                <p:cNvPr id="66783" name="Freeform 223"/>
                <p:cNvSpPr>
                  <a:spLocks/>
                </p:cNvSpPr>
                <p:nvPr/>
              </p:nvSpPr>
              <p:spPr bwMode="auto">
                <a:xfrm>
                  <a:off x="4090" y="261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1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1"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84" name="Freeform 224"/>
                <p:cNvSpPr>
                  <a:spLocks/>
                </p:cNvSpPr>
                <p:nvPr/>
              </p:nvSpPr>
              <p:spPr bwMode="auto">
                <a:xfrm>
                  <a:off x="4147" y="2617"/>
                  <a:ext cx="27" cy="263"/>
                </a:xfrm>
                <a:custGeom>
                  <a:avLst/>
                  <a:gdLst>
                    <a:gd name="T0" fmla="*/ 0 w 27"/>
                    <a:gd name="T1" fmla="*/ 0 h 263"/>
                    <a:gd name="T2" fmla="*/ 26 w 27"/>
                    <a:gd name="T3" fmla="*/ 41 h 263"/>
                    <a:gd name="T4" fmla="*/ 26 w 27"/>
                    <a:gd name="T5" fmla="*/ 262 h 263"/>
                    <a:gd name="T6" fmla="*/ 0 w 27"/>
                    <a:gd name="T7" fmla="*/ 262 h 263"/>
                    <a:gd name="T8" fmla="*/ 0 w 27"/>
                    <a:gd name="T9" fmla="*/ 0 h 263"/>
                  </a:gdLst>
                  <a:ahLst/>
                  <a:cxnLst>
                    <a:cxn ang="0">
                      <a:pos x="T0" y="T1"/>
                    </a:cxn>
                    <a:cxn ang="0">
                      <a:pos x="T2" y="T3"/>
                    </a:cxn>
                    <a:cxn ang="0">
                      <a:pos x="T4" y="T5"/>
                    </a:cxn>
                    <a:cxn ang="0">
                      <a:pos x="T6" y="T7"/>
                    </a:cxn>
                    <a:cxn ang="0">
                      <a:pos x="T8" y="T9"/>
                    </a:cxn>
                  </a:cxnLst>
                  <a:rect l="0" t="0" r="r" b="b"/>
                  <a:pathLst>
                    <a:path w="27" h="263">
                      <a:moveTo>
                        <a:pt x="0" y="0"/>
                      </a:moveTo>
                      <a:lnTo>
                        <a:pt x="26" y="41"/>
                      </a:lnTo>
                      <a:lnTo>
                        <a:pt x="26"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66785" name="Group 225"/>
              <p:cNvGrpSpPr>
                <a:grpSpLocks/>
              </p:cNvGrpSpPr>
              <p:nvPr/>
            </p:nvGrpSpPr>
            <p:grpSpPr bwMode="auto">
              <a:xfrm>
                <a:off x="4090" y="2682"/>
                <a:ext cx="58" cy="156"/>
                <a:chOff x="4090" y="2682"/>
                <a:chExt cx="58" cy="156"/>
              </a:xfrm>
            </p:grpSpPr>
            <p:sp>
              <p:nvSpPr>
                <p:cNvPr id="66786" name="Freeform 226"/>
                <p:cNvSpPr>
                  <a:spLocks/>
                </p:cNvSpPr>
                <p:nvPr/>
              </p:nvSpPr>
              <p:spPr bwMode="auto">
                <a:xfrm>
                  <a:off x="4090"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87" name="Freeform 227"/>
                <p:cNvSpPr>
                  <a:spLocks/>
                </p:cNvSpPr>
                <p:nvPr/>
              </p:nvSpPr>
              <p:spPr bwMode="auto">
                <a:xfrm>
                  <a:off x="4090" y="282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5"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88" name="Freeform 228"/>
                <p:cNvSpPr>
                  <a:spLocks/>
                </p:cNvSpPr>
                <p:nvPr/>
              </p:nvSpPr>
              <p:spPr bwMode="auto">
                <a:xfrm>
                  <a:off x="4090" y="268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5"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66789" name="Freeform 229"/>
            <p:cNvSpPr>
              <a:spLocks/>
            </p:cNvSpPr>
            <p:nvPr/>
          </p:nvSpPr>
          <p:spPr bwMode="auto">
            <a:xfrm>
              <a:off x="3833" y="2750"/>
              <a:ext cx="90" cy="129"/>
            </a:xfrm>
            <a:custGeom>
              <a:avLst/>
              <a:gdLst>
                <a:gd name="T0" fmla="*/ 89 w 90"/>
                <a:gd name="T1" fmla="*/ 0 h 129"/>
                <a:gd name="T2" fmla="*/ 71 w 90"/>
                <a:gd name="T3" fmla="*/ 0 h 129"/>
                <a:gd name="T4" fmla="*/ 71 w 90"/>
                <a:gd name="T5" fmla="*/ 110 h 129"/>
                <a:gd name="T6" fmla="*/ 0 w 90"/>
                <a:gd name="T7" fmla="*/ 110 h 129"/>
                <a:gd name="T8" fmla="*/ 0 w 90"/>
                <a:gd name="T9" fmla="*/ 128 h 129"/>
                <a:gd name="T10" fmla="*/ 89 w 90"/>
                <a:gd name="T11" fmla="*/ 128 h 129"/>
                <a:gd name="T12" fmla="*/ 89 w 90"/>
                <a:gd name="T13" fmla="*/ 0 h 129"/>
              </a:gdLst>
              <a:ahLst/>
              <a:cxnLst>
                <a:cxn ang="0">
                  <a:pos x="T0" y="T1"/>
                </a:cxn>
                <a:cxn ang="0">
                  <a:pos x="T2" y="T3"/>
                </a:cxn>
                <a:cxn ang="0">
                  <a:pos x="T4" y="T5"/>
                </a:cxn>
                <a:cxn ang="0">
                  <a:pos x="T6" y="T7"/>
                </a:cxn>
                <a:cxn ang="0">
                  <a:pos x="T8" y="T9"/>
                </a:cxn>
                <a:cxn ang="0">
                  <a:pos x="T10" y="T11"/>
                </a:cxn>
                <a:cxn ang="0">
                  <a:pos x="T12" y="T13"/>
                </a:cxn>
              </a:cxnLst>
              <a:rect l="0" t="0" r="r" b="b"/>
              <a:pathLst>
                <a:path w="90" h="129">
                  <a:moveTo>
                    <a:pt x="89" y="0"/>
                  </a:moveTo>
                  <a:lnTo>
                    <a:pt x="71" y="0"/>
                  </a:lnTo>
                  <a:lnTo>
                    <a:pt x="71" y="110"/>
                  </a:lnTo>
                  <a:lnTo>
                    <a:pt x="0" y="110"/>
                  </a:lnTo>
                  <a:lnTo>
                    <a:pt x="0" y="128"/>
                  </a:lnTo>
                  <a:lnTo>
                    <a:pt x="89" y="128"/>
                  </a:lnTo>
                  <a:lnTo>
                    <a:pt x="89"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790" name="Group 230"/>
            <p:cNvGrpSpPr>
              <a:grpSpLocks/>
            </p:cNvGrpSpPr>
            <p:nvPr/>
          </p:nvGrpSpPr>
          <p:grpSpPr bwMode="auto">
            <a:xfrm>
              <a:off x="4149" y="2750"/>
              <a:ext cx="90" cy="130"/>
              <a:chOff x="4149" y="2750"/>
              <a:chExt cx="90" cy="130"/>
            </a:xfrm>
          </p:grpSpPr>
          <p:sp>
            <p:nvSpPr>
              <p:cNvPr id="66791" name="Freeform 231"/>
              <p:cNvSpPr>
                <a:spLocks/>
              </p:cNvSpPr>
              <p:nvPr/>
            </p:nvSpPr>
            <p:spPr bwMode="auto">
              <a:xfrm>
                <a:off x="4167" y="2750"/>
                <a:ext cx="72" cy="130"/>
              </a:xfrm>
              <a:custGeom>
                <a:avLst/>
                <a:gdLst>
                  <a:gd name="T0" fmla="*/ 0 w 72"/>
                  <a:gd name="T1" fmla="*/ 0 h 130"/>
                  <a:gd name="T2" fmla="*/ 23 w 72"/>
                  <a:gd name="T3" fmla="*/ 39 h 130"/>
                  <a:gd name="T4" fmla="*/ 23 w 72"/>
                  <a:gd name="T5" fmla="*/ 114 h 130"/>
                  <a:gd name="T6" fmla="*/ 71 w 72"/>
                  <a:gd name="T7" fmla="*/ 114 h 130"/>
                  <a:gd name="T8" fmla="*/ 71 w 72"/>
                  <a:gd name="T9" fmla="*/ 129 h 130"/>
                  <a:gd name="T10" fmla="*/ 0 w 72"/>
                  <a:gd name="T11" fmla="*/ 129 h 130"/>
                  <a:gd name="T12" fmla="*/ 0 w 72"/>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72" h="130">
                    <a:moveTo>
                      <a:pt x="0" y="0"/>
                    </a:moveTo>
                    <a:lnTo>
                      <a:pt x="23" y="39"/>
                    </a:lnTo>
                    <a:lnTo>
                      <a:pt x="23" y="114"/>
                    </a:lnTo>
                    <a:lnTo>
                      <a:pt x="71" y="114"/>
                    </a:lnTo>
                    <a:lnTo>
                      <a:pt x="71" y="129"/>
                    </a:lnTo>
                    <a:lnTo>
                      <a:pt x="0" y="129"/>
                    </a:lnTo>
                    <a:lnTo>
                      <a:pt x="0"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792" name="Freeform 232"/>
              <p:cNvSpPr>
                <a:spLocks/>
              </p:cNvSpPr>
              <p:nvPr/>
            </p:nvSpPr>
            <p:spPr bwMode="auto">
              <a:xfrm>
                <a:off x="4149" y="2750"/>
                <a:ext cx="90" cy="130"/>
              </a:xfrm>
              <a:custGeom>
                <a:avLst/>
                <a:gdLst>
                  <a:gd name="T0" fmla="*/ 0 w 90"/>
                  <a:gd name="T1" fmla="*/ 0 h 130"/>
                  <a:gd name="T2" fmla="*/ 17 w 90"/>
                  <a:gd name="T3" fmla="*/ 0 h 130"/>
                  <a:gd name="T4" fmla="*/ 17 w 90"/>
                  <a:gd name="T5" fmla="*/ 111 h 130"/>
                  <a:gd name="T6" fmla="*/ 89 w 90"/>
                  <a:gd name="T7" fmla="*/ 111 h 130"/>
                  <a:gd name="T8" fmla="*/ 89 w 90"/>
                  <a:gd name="T9" fmla="*/ 129 h 130"/>
                  <a:gd name="T10" fmla="*/ 0 w 90"/>
                  <a:gd name="T11" fmla="*/ 129 h 130"/>
                  <a:gd name="T12" fmla="*/ 0 w 90"/>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90" h="130">
                    <a:moveTo>
                      <a:pt x="0" y="0"/>
                    </a:moveTo>
                    <a:lnTo>
                      <a:pt x="17" y="0"/>
                    </a:lnTo>
                    <a:lnTo>
                      <a:pt x="17" y="111"/>
                    </a:lnTo>
                    <a:lnTo>
                      <a:pt x="89" y="111"/>
                    </a:lnTo>
                    <a:lnTo>
                      <a:pt x="89" y="129"/>
                    </a:lnTo>
                    <a:lnTo>
                      <a:pt x="0" y="129"/>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66793" name="Rectangle 233"/>
          <p:cNvSpPr>
            <a:spLocks noChangeArrowheads="1"/>
          </p:cNvSpPr>
          <p:nvPr/>
        </p:nvSpPr>
        <p:spPr bwMode="auto">
          <a:xfrm>
            <a:off x="8153400" y="3886200"/>
            <a:ext cx="8445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2" tIns="47625" rIns="93662" bIns="47625">
            <a:spAutoFit/>
          </a:bodyPr>
          <a:lstStyle>
            <a:lvl1pPr defTabSz="936625">
              <a:defRPr sz="2400">
                <a:solidFill>
                  <a:schemeClr val="tx1"/>
                </a:solidFill>
                <a:latin typeface="Times New Roman" pitchFamily="18" charset="0"/>
              </a:defRPr>
            </a:lvl1pPr>
            <a:lvl2pPr marL="463550" defTabSz="936625">
              <a:defRPr sz="2400">
                <a:solidFill>
                  <a:schemeClr val="tx1"/>
                </a:solidFill>
                <a:latin typeface="Times New Roman" pitchFamily="18" charset="0"/>
              </a:defRPr>
            </a:lvl2pPr>
            <a:lvl3pPr marL="925513" defTabSz="936625">
              <a:defRPr sz="2400">
                <a:solidFill>
                  <a:schemeClr val="tx1"/>
                </a:solidFill>
                <a:latin typeface="Times New Roman" pitchFamily="18" charset="0"/>
              </a:defRPr>
            </a:lvl3pPr>
            <a:lvl4pPr marL="1389063" defTabSz="936625">
              <a:defRPr sz="2400">
                <a:solidFill>
                  <a:schemeClr val="tx1"/>
                </a:solidFill>
                <a:latin typeface="Times New Roman" pitchFamily="18" charset="0"/>
              </a:defRPr>
            </a:lvl4pPr>
            <a:lvl5pPr marL="1851025" defTabSz="936625">
              <a:defRPr sz="2400">
                <a:solidFill>
                  <a:schemeClr val="tx1"/>
                </a:solidFill>
                <a:latin typeface="Times New Roman" pitchFamily="18" charset="0"/>
              </a:defRPr>
            </a:lvl5pPr>
            <a:lvl6pPr marL="2308225" defTabSz="936625" eaLnBrk="0" fontAlgn="base" hangingPunct="0">
              <a:spcBef>
                <a:spcPct val="0"/>
              </a:spcBef>
              <a:spcAft>
                <a:spcPct val="0"/>
              </a:spcAft>
              <a:defRPr sz="2400">
                <a:solidFill>
                  <a:schemeClr val="tx1"/>
                </a:solidFill>
                <a:latin typeface="Times New Roman" pitchFamily="18" charset="0"/>
              </a:defRPr>
            </a:lvl6pPr>
            <a:lvl7pPr marL="2765425" defTabSz="936625" eaLnBrk="0" fontAlgn="base" hangingPunct="0">
              <a:spcBef>
                <a:spcPct val="0"/>
              </a:spcBef>
              <a:spcAft>
                <a:spcPct val="0"/>
              </a:spcAft>
              <a:defRPr sz="2400">
                <a:solidFill>
                  <a:schemeClr val="tx1"/>
                </a:solidFill>
                <a:latin typeface="Times New Roman" pitchFamily="18" charset="0"/>
              </a:defRPr>
            </a:lvl7pPr>
            <a:lvl8pPr marL="3222625" defTabSz="936625" eaLnBrk="0" fontAlgn="base" hangingPunct="0">
              <a:spcBef>
                <a:spcPct val="0"/>
              </a:spcBef>
              <a:spcAft>
                <a:spcPct val="0"/>
              </a:spcAft>
              <a:defRPr sz="2400">
                <a:solidFill>
                  <a:schemeClr val="tx1"/>
                </a:solidFill>
                <a:latin typeface="Times New Roman" pitchFamily="18" charset="0"/>
              </a:defRPr>
            </a:lvl8pPr>
            <a:lvl9pPr marL="3679825" defTabSz="936625" eaLnBrk="0" fontAlgn="base" hangingPunct="0">
              <a:spcBef>
                <a:spcPct val="0"/>
              </a:spcBef>
              <a:spcAft>
                <a:spcPct val="0"/>
              </a:spcAft>
              <a:defRPr sz="2400">
                <a:solidFill>
                  <a:schemeClr val="tx1"/>
                </a:solidFill>
                <a:latin typeface="Times New Roman" pitchFamily="18" charset="0"/>
              </a:defRPr>
            </a:lvl9pPr>
          </a:lstStyle>
          <a:p>
            <a:pPr algn="ctr"/>
            <a:r>
              <a:rPr lang="en-US" altLang="en-GB" sz="2000">
                <a:latin typeface="Tahoma" pitchFamily="34" charset="0"/>
              </a:rPr>
              <a:t>World</a:t>
            </a:r>
          </a:p>
          <a:p>
            <a:pPr algn="ctr"/>
            <a:r>
              <a:rPr lang="en-US" altLang="en-GB" sz="2000">
                <a:latin typeface="Tahoma" pitchFamily="34" charset="0"/>
              </a:rPr>
              <a:t>Wide</a:t>
            </a:r>
          </a:p>
          <a:p>
            <a:pPr algn="ctr"/>
            <a:r>
              <a:rPr lang="en-US" altLang="en-GB" sz="2000">
                <a:latin typeface="Tahoma" pitchFamily="34" charset="0"/>
              </a:rPr>
              <a:t>Web</a:t>
            </a:r>
            <a:endParaRPr lang="en-US" altLang="en-GB" sz="2000" b="1" i="1">
              <a:latin typeface="Tahoma" pitchFamily="34" charset="0"/>
            </a:endParaRPr>
          </a:p>
        </p:txBody>
      </p:sp>
      <p:graphicFrame>
        <p:nvGraphicFramePr>
          <p:cNvPr id="66794" name="Object 234"/>
          <p:cNvGraphicFramePr>
            <a:graphicFrameLocks/>
          </p:cNvGraphicFramePr>
          <p:nvPr/>
        </p:nvGraphicFramePr>
        <p:xfrm>
          <a:off x="4191000" y="2057400"/>
          <a:ext cx="1530350" cy="1069975"/>
        </p:xfrm>
        <a:graphic>
          <a:graphicData uri="http://schemas.openxmlformats.org/presentationml/2006/ole">
            <mc:AlternateContent xmlns:mc="http://schemas.openxmlformats.org/markup-compatibility/2006">
              <mc:Choice xmlns:v="urn:schemas-microsoft-com:vml" Requires="v">
                <p:oleObj spid="_x0000_s743579" name="ClipArt" r:id="rId3" imgW="3660480" imgH="3565440" progId="MS_ClipArt_Gallery.2">
                  <p:embed/>
                </p:oleObj>
              </mc:Choice>
              <mc:Fallback>
                <p:oleObj name="ClipArt" r:id="rId3" imgW="3660480" imgH="356544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057400"/>
                        <a:ext cx="153035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6795" name="Picture 23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7950" y="1612900"/>
            <a:ext cx="6286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6796" name="Object 236"/>
          <p:cNvGraphicFramePr>
            <a:graphicFrameLocks/>
          </p:cNvGraphicFramePr>
          <p:nvPr/>
        </p:nvGraphicFramePr>
        <p:xfrm>
          <a:off x="3132138" y="2454275"/>
          <a:ext cx="269875" cy="731838"/>
        </p:xfrm>
        <a:graphic>
          <a:graphicData uri="http://schemas.openxmlformats.org/presentationml/2006/ole">
            <mc:AlternateContent xmlns:mc="http://schemas.openxmlformats.org/markup-compatibility/2006">
              <mc:Choice xmlns:v="urn:schemas-microsoft-com:vml" Requires="v">
                <p:oleObj spid="_x0000_s743580" name="ClipArt" r:id="rId6" imgW="1352520" imgH="3659040" progId="MS_ClipArt_Gallery.2">
                  <p:embed/>
                </p:oleObj>
              </mc:Choice>
              <mc:Fallback>
                <p:oleObj name="ClipArt" r:id="rId6" imgW="1352520" imgH="3659040"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2138" y="2454275"/>
                        <a:ext cx="269875"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797" name="Line 237"/>
          <p:cNvSpPr>
            <a:spLocks noChangeShapeType="1"/>
          </p:cNvSpPr>
          <p:nvPr/>
        </p:nvSpPr>
        <p:spPr bwMode="auto">
          <a:xfrm flipV="1">
            <a:off x="4724400" y="2982913"/>
            <a:ext cx="685800" cy="533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798" name="AutoShape 238"/>
          <p:cNvSpPr>
            <a:spLocks noChangeArrowheads="1"/>
          </p:cNvSpPr>
          <p:nvPr/>
        </p:nvSpPr>
        <p:spPr bwMode="auto">
          <a:xfrm flipH="1">
            <a:off x="82550" y="1770063"/>
            <a:ext cx="3568700" cy="497417"/>
          </a:xfrm>
          <a:prstGeom prst="wedgeRoundRectCallout">
            <a:avLst>
              <a:gd name="adj1" fmla="val -37671"/>
              <a:gd name="adj2" fmla="val 66667"/>
              <a:gd name="adj3" fmla="val 16667"/>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66799" name="Object 239"/>
          <p:cNvGraphicFramePr>
            <a:graphicFrameLocks noChangeAspect="1"/>
          </p:cNvGraphicFramePr>
          <p:nvPr/>
        </p:nvGraphicFramePr>
        <p:xfrm>
          <a:off x="7086600" y="3357563"/>
          <a:ext cx="1143000" cy="1076325"/>
        </p:xfrm>
        <a:graphic>
          <a:graphicData uri="http://schemas.openxmlformats.org/presentationml/2006/ole">
            <mc:AlternateContent xmlns:mc="http://schemas.openxmlformats.org/markup-compatibility/2006">
              <mc:Choice xmlns:v="urn:schemas-microsoft-com:vml" Requires="v">
                <p:oleObj spid="_x0000_s743581" name="Clip" r:id="rId8" imgW="873360" imgH="822600" progId="MS_ClipArt_Gallery.2">
                  <p:embed/>
                </p:oleObj>
              </mc:Choice>
              <mc:Fallback>
                <p:oleObj name="Clip" r:id="rId8" imgW="873360" imgH="8226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0" y="3357563"/>
                        <a:ext cx="1143000"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43946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lide Number Placeholder 242"/>
          <p:cNvSpPr>
            <a:spLocks noGrp="1"/>
          </p:cNvSpPr>
          <p:nvPr>
            <p:ph type="sldNum" sz="quarter" idx="12"/>
          </p:nvPr>
        </p:nvSpPr>
        <p:spPr/>
        <p:txBody>
          <a:bodyPr/>
          <a:lstStyle/>
          <a:p>
            <a:fld id="{E6E88EA9-B519-4F51-9685-C4F0F83ECF96}" type="slidenum">
              <a:rPr lang="en-US" altLang="en-GB"/>
              <a:pPr/>
              <a:t>42</a:t>
            </a:fld>
            <a:endParaRPr lang="en-US" altLang="en-GB"/>
          </a:p>
        </p:txBody>
      </p:sp>
      <p:sp>
        <p:nvSpPr>
          <p:cNvPr id="24578" name="Rectangle 2"/>
          <p:cNvSpPr>
            <a:spLocks noGrp="1" noChangeArrowheads="1"/>
          </p:cNvSpPr>
          <p:nvPr>
            <p:ph type="title"/>
          </p:nvPr>
        </p:nvSpPr>
        <p:spPr>
          <a:xfrm>
            <a:off x="0" y="0"/>
            <a:ext cx="9144000" cy="1143000"/>
          </a:xfrm>
        </p:spPr>
        <p:txBody>
          <a:bodyPr/>
          <a:lstStyle/>
          <a:p>
            <a:r>
              <a:rPr lang="en-US" altLang="en-GB"/>
              <a:t>Goal: Unified Access to Data</a:t>
            </a:r>
          </a:p>
        </p:txBody>
      </p:sp>
      <p:sp>
        <p:nvSpPr>
          <p:cNvPr id="24579" name="Line 3"/>
          <p:cNvSpPr>
            <a:spLocks noChangeShapeType="1"/>
          </p:cNvSpPr>
          <p:nvPr/>
        </p:nvSpPr>
        <p:spPr bwMode="auto">
          <a:xfrm>
            <a:off x="5861050" y="2894013"/>
            <a:ext cx="1676400" cy="6858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0" name="Line 4"/>
          <p:cNvSpPr>
            <a:spLocks noChangeShapeType="1"/>
          </p:cNvSpPr>
          <p:nvPr/>
        </p:nvSpPr>
        <p:spPr bwMode="auto">
          <a:xfrm flipV="1">
            <a:off x="2203450" y="2894013"/>
            <a:ext cx="1524000" cy="533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1" name="Line 5"/>
          <p:cNvSpPr>
            <a:spLocks noChangeShapeType="1"/>
          </p:cNvSpPr>
          <p:nvPr/>
        </p:nvSpPr>
        <p:spPr bwMode="auto">
          <a:xfrm>
            <a:off x="4870450" y="2894013"/>
            <a:ext cx="609600" cy="6096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2" name="Line 6"/>
          <p:cNvSpPr>
            <a:spLocks noChangeShapeType="1"/>
          </p:cNvSpPr>
          <p:nvPr/>
        </p:nvSpPr>
        <p:spPr bwMode="auto">
          <a:xfrm flipH="1">
            <a:off x="3803650" y="2894013"/>
            <a:ext cx="533400" cy="7620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4583" name="Group 7"/>
          <p:cNvGrpSpPr>
            <a:grpSpLocks/>
          </p:cNvGrpSpPr>
          <p:nvPr/>
        </p:nvGrpSpPr>
        <p:grpSpPr bwMode="auto">
          <a:xfrm>
            <a:off x="2971800" y="2362200"/>
            <a:ext cx="3263900" cy="520700"/>
            <a:chOff x="1876" y="1393"/>
            <a:chExt cx="2056" cy="328"/>
          </a:xfrm>
        </p:grpSpPr>
        <p:sp>
          <p:nvSpPr>
            <p:cNvPr id="24584" name="Rectangle 8"/>
            <p:cNvSpPr>
              <a:spLocks noChangeArrowheads="1"/>
            </p:cNvSpPr>
            <p:nvPr/>
          </p:nvSpPr>
          <p:spPr bwMode="auto">
            <a:xfrm>
              <a:off x="1876" y="1393"/>
              <a:ext cx="2056" cy="328"/>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5" name="Rectangle 9"/>
            <p:cNvSpPr>
              <a:spLocks noChangeArrowheads="1"/>
            </p:cNvSpPr>
            <p:nvPr/>
          </p:nvSpPr>
          <p:spPr bwMode="auto">
            <a:xfrm>
              <a:off x="1945" y="1432"/>
              <a:ext cx="1918" cy="2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GB" sz="2000">
                  <a:latin typeface="Arial Rounded MT Bold" pitchFamily="34" charset="0"/>
                </a:rPr>
                <a:t>Integration System</a:t>
              </a:r>
            </a:p>
          </p:txBody>
        </p:sp>
      </p:grpSp>
      <p:sp>
        <p:nvSpPr>
          <p:cNvPr id="24586" name="Line 10"/>
          <p:cNvSpPr>
            <a:spLocks noChangeShapeType="1"/>
          </p:cNvSpPr>
          <p:nvPr/>
        </p:nvSpPr>
        <p:spPr bwMode="auto">
          <a:xfrm>
            <a:off x="4641850" y="1751013"/>
            <a:ext cx="0" cy="6096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7" name="Rectangle 11"/>
          <p:cNvSpPr>
            <a:spLocks noChangeArrowheads="1"/>
          </p:cNvSpPr>
          <p:nvPr/>
        </p:nvSpPr>
        <p:spPr bwMode="auto">
          <a:xfrm>
            <a:off x="685800" y="4800600"/>
            <a:ext cx="8229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Symbol" pitchFamily="18" charset="2"/>
              <a:buChar char="·"/>
            </a:pPr>
            <a:r>
              <a:rPr lang="en-US" altLang="en-GB" sz="2800"/>
              <a:t>Collects and combines information</a:t>
            </a:r>
          </a:p>
          <a:p>
            <a:pPr>
              <a:spcBef>
                <a:spcPct val="20000"/>
              </a:spcBef>
              <a:buFont typeface="Symbol" pitchFamily="18" charset="2"/>
              <a:buChar char="·"/>
            </a:pPr>
            <a:r>
              <a:rPr lang="en-US" altLang="en-GB" sz="2800"/>
              <a:t>Provides integrated view, uniform user interface</a:t>
            </a:r>
          </a:p>
          <a:p>
            <a:pPr>
              <a:spcBef>
                <a:spcPct val="20000"/>
              </a:spcBef>
              <a:buFont typeface="Symbol" pitchFamily="18" charset="2"/>
              <a:buChar char="·"/>
            </a:pPr>
            <a:r>
              <a:rPr lang="en-US" altLang="en-GB" sz="2800"/>
              <a:t>Supports sharing</a:t>
            </a:r>
          </a:p>
        </p:txBody>
      </p:sp>
      <p:grpSp>
        <p:nvGrpSpPr>
          <p:cNvPr id="24588" name="Group 12"/>
          <p:cNvGrpSpPr>
            <a:grpSpLocks/>
          </p:cNvGrpSpPr>
          <p:nvPr/>
        </p:nvGrpSpPr>
        <p:grpSpPr bwMode="auto">
          <a:xfrm>
            <a:off x="339725" y="3349625"/>
            <a:ext cx="2014538" cy="1303338"/>
            <a:chOff x="218" y="2015"/>
            <a:chExt cx="1269" cy="821"/>
          </a:xfrm>
        </p:grpSpPr>
        <p:sp>
          <p:nvSpPr>
            <p:cNvPr id="24589" name="Freeform 13"/>
            <p:cNvSpPr>
              <a:spLocks/>
            </p:cNvSpPr>
            <p:nvPr/>
          </p:nvSpPr>
          <p:spPr bwMode="auto">
            <a:xfrm>
              <a:off x="218" y="2015"/>
              <a:ext cx="1269" cy="821"/>
            </a:xfrm>
            <a:custGeom>
              <a:avLst/>
              <a:gdLst>
                <a:gd name="T0" fmla="*/ 152 w 1269"/>
                <a:gd name="T1" fmla="*/ 217 h 821"/>
                <a:gd name="T2" fmla="*/ 69 w 1269"/>
                <a:gd name="T3" fmla="*/ 267 h 821"/>
                <a:gd name="T4" fmla="*/ 27 w 1269"/>
                <a:gd name="T5" fmla="*/ 352 h 821"/>
                <a:gd name="T6" fmla="*/ 110 w 1269"/>
                <a:gd name="T7" fmla="*/ 385 h 821"/>
                <a:gd name="T8" fmla="*/ 138 w 1269"/>
                <a:gd name="T9" fmla="*/ 402 h 821"/>
                <a:gd name="T10" fmla="*/ 55 w 1269"/>
                <a:gd name="T11" fmla="*/ 484 h 821"/>
                <a:gd name="T12" fmla="*/ 0 w 1269"/>
                <a:gd name="T13" fmla="*/ 585 h 821"/>
                <a:gd name="T14" fmla="*/ 41 w 1269"/>
                <a:gd name="T15" fmla="*/ 669 h 821"/>
                <a:gd name="T16" fmla="*/ 124 w 1269"/>
                <a:gd name="T17" fmla="*/ 669 h 821"/>
                <a:gd name="T18" fmla="*/ 164 w 1269"/>
                <a:gd name="T19" fmla="*/ 701 h 821"/>
                <a:gd name="T20" fmla="*/ 206 w 1269"/>
                <a:gd name="T21" fmla="*/ 768 h 821"/>
                <a:gd name="T22" fmla="*/ 289 w 1269"/>
                <a:gd name="T23" fmla="*/ 802 h 821"/>
                <a:gd name="T24" fmla="*/ 372 w 1269"/>
                <a:gd name="T25" fmla="*/ 802 h 821"/>
                <a:gd name="T26" fmla="*/ 455 w 1269"/>
                <a:gd name="T27" fmla="*/ 768 h 821"/>
                <a:gd name="T28" fmla="*/ 523 w 1269"/>
                <a:gd name="T29" fmla="*/ 736 h 821"/>
                <a:gd name="T30" fmla="*/ 606 w 1269"/>
                <a:gd name="T31" fmla="*/ 768 h 821"/>
                <a:gd name="T32" fmla="*/ 689 w 1269"/>
                <a:gd name="T33" fmla="*/ 785 h 821"/>
                <a:gd name="T34" fmla="*/ 772 w 1269"/>
                <a:gd name="T35" fmla="*/ 768 h 821"/>
                <a:gd name="T36" fmla="*/ 840 w 1269"/>
                <a:gd name="T37" fmla="*/ 701 h 821"/>
                <a:gd name="T38" fmla="*/ 909 w 1269"/>
                <a:gd name="T39" fmla="*/ 684 h 821"/>
                <a:gd name="T40" fmla="*/ 992 w 1269"/>
                <a:gd name="T41" fmla="*/ 701 h 821"/>
                <a:gd name="T42" fmla="*/ 1075 w 1269"/>
                <a:gd name="T43" fmla="*/ 701 h 821"/>
                <a:gd name="T44" fmla="*/ 1143 w 1269"/>
                <a:gd name="T45" fmla="*/ 619 h 821"/>
                <a:gd name="T46" fmla="*/ 1171 w 1269"/>
                <a:gd name="T47" fmla="*/ 518 h 821"/>
                <a:gd name="T48" fmla="*/ 1254 w 1269"/>
                <a:gd name="T49" fmla="*/ 484 h 821"/>
                <a:gd name="T50" fmla="*/ 1240 w 1269"/>
                <a:gd name="T51" fmla="*/ 385 h 821"/>
                <a:gd name="T52" fmla="*/ 1157 w 1269"/>
                <a:gd name="T53" fmla="*/ 301 h 821"/>
                <a:gd name="T54" fmla="*/ 1075 w 1269"/>
                <a:gd name="T55" fmla="*/ 234 h 821"/>
                <a:gd name="T56" fmla="*/ 1103 w 1269"/>
                <a:gd name="T57" fmla="*/ 183 h 821"/>
                <a:gd name="T58" fmla="*/ 1115 w 1269"/>
                <a:gd name="T59" fmla="*/ 83 h 821"/>
                <a:gd name="T60" fmla="*/ 1033 w 1269"/>
                <a:gd name="T61" fmla="*/ 51 h 821"/>
                <a:gd name="T62" fmla="*/ 951 w 1269"/>
                <a:gd name="T63" fmla="*/ 51 h 821"/>
                <a:gd name="T64" fmla="*/ 909 w 1269"/>
                <a:gd name="T65" fmla="*/ 17 h 821"/>
                <a:gd name="T66" fmla="*/ 812 w 1269"/>
                <a:gd name="T67" fmla="*/ 0 h 821"/>
                <a:gd name="T68" fmla="*/ 730 w 1269"/>
                <a:gd name="T69" fmla="*/ 0 h 821"/>
                <a:gd name="T70" fmla="*/ 647 w 1269"/>
                <a:gd name="T71" fmla="*/ 34 h 821"/>
                <a:gd name="T72" fmla="*/ 564 w 1269"/>
                <a:gd name="T73" fmla="*/ 51 h 821"/>
                <a:gd name="T74" fmla="*/ 523 w 1269"/>
                <a:gd name="T75" fmla="*/ 51 h 821"/>
                <a:gd name="T76" fmla="*/ 441 w 1269"/>
                <a:gd name="T77" fmla="*/ 17 h 821"/>
                <a:gd name="T78" fmla="*/ 358 w 1269"/>
                <a:gd name="T79" fmla="*/ 17 h 821"/>
                <a:gd name="T80" fmla="*/ 275 w 1269"/>
                <a:gd name="T81" fmla="*/ 34 h 821"/>
                <a:gd name="T82" fmla="*/ 192 w 1269"/>
                <a:gd name="T83" fmla="*/ 100 h 821"/>
                <a:gd name="T84" fmla="*/ 164 w 1269"/>
                <a:gd name="T85" fmla="*/ 20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9" h="821">
                  <a:moveTo>
                    <a:pt x="178" y="251"/>
                  </a:moveTo>
                  <a:lnTo>
                    <a:pt x="178" y="217"/>
                  </a:lnTo>
                  <a:lnTo>
                    <a:pt x="152" y="217"/>
                  </a:lnTo>
                  <a:lnTo>
                    <a:pt x="124" y="234"/>
                  </a:lnTo>
                  <a:lnTo>
                    <a:pt x="96" y="251"/>
                  </a:lnTo>
                  <a:lnTo>
                    <a:pt x="69" y="267"/>
                  </a:lnTo>
                  <a:lnTo>
                    <a:pt x="41" y="284"/>
                  </a:lnTo>
                  <a:lnTo>
                    <a:pt x="27" y="318"/>
                  </a:lnTo>
                  <a:lnTo>
                    <a:pt x="27" y="352"/>
                  </a:lnTo>
                  <a:lnTo>
                    <a:pt x="55" y="368"/>
                  </a:lnTo>
                  <a:lnTo>
                    <a:pt x="82" y="385"/>
                  </a:lnTo>
                  <a:lnTo>
                    <a:pt x="110" y="385"/>
                  </a:lnTo>
                  <a:lnTo>
                    <a:pt x="138" y="385"/>
                  </a:lnTo>
                  <a:lnTo>
                    <a:pt x="164" y="402"/>
                  </a:lnTo>
                  <a:lnTo>
                    <a:pt x="138" y="402"/>
                  </a:lnTo>
                  <a:lnTo>
                    <a:pt x="110" y="434"/>
                  </a:lnTo>
                  <a:lnTo>
                    <a:pt x="82" y="451"/>
                  </a:lnTo>
                  <a:lnTo>
                    <a:pt x="55" y="484"/>
                  </a:lnTo>
                  <a:lnTo>
                    <a:pt x="27" y="518"/>
                  </a:lnTo>
                  <a:lnTo>
                    <a:pt x="13" y="552"/>
                  </a:lnTo>
                  <a:lnTo>
                    <a:pt x="0" y="585"/>
                  </a:lnTo>
                  <a:lnTo>
                    <a:pt x="0" y="619"/>
                  </a:lnTo>
                  <a:lnTo>
                    <a:pt x="13" y="669"/>
                  </a:lnTo>
                  <a:lnTo>
                    <a:pt x="41" y="669"/>
                  </a:lnTo>
                  <a:lnTo>
                    <a:pt x="69" y="669"/>
                  </a:lnTo>
                  <a:lnTo>
                    <a:pt x="96" y="669"/>
                  </a:lnTo>
                  <a:lnTo>
                    <a:pt x="124" y="669"/>
                  </a:lnTo>
                  <a:lnTo>
                    <a:pt x="152" y="669"/>
                  </a:lnTo>
                  <a:lnTo>
                    <a:pt x="178" y="669"/>
                  </a:lnTo>
                  <a:lnTo>
                    <a:pt x="164" y="701"/>
                  </a:lnTo>
                  <a:lnTo>
                    <a:pt x="164" y="736"/>
                  </a:lnTo>
                  <a:lnTo>
                    <a:pt x="178" y="768"/>
                  </a:lnTo>
                  <a:lnTo>
                    <a:pt x="206" y="768"/>
                  </a:lnTo>
                  <a:lnTo>
                    <a:pt x="234" y="785"/>
                  </a:lnTo>
                  <a:lnTo>
                    <a:pt x="261" y="802"/>
                  </a:lnTo>
                  <a:lnTo>
                    <a:pt x="289" y="802"/>
                  </a:lnTo>
                  <a:lnTo>
                    <a:pt x="317" y="820"/>
                  </a:lnTo>
                  <a:lnTo>
                    <a:pt x="344" y="820"/>
                  </a:lnTo>
                  <a:lnTo>
                    <a:pt x="372" y="802"/>
                  </a:lnTo>
                  <a:lnTo>
                    <a:pt x="399" y="802"/>
                  </a:lnTo>
                  <a:lnTo>
                    <a:pt x="427" y="785"/>
                  </a:lnTo>
                  <a:lnTo>
                    <a:pt x="455" y="768"/>
                  </a:lnTo>
                  <a:lnTo>
                    <a:pt x="469" y="736"/>
                  </a:lnTo>
                  <a:lnTo>
                    <a:pt x="495" y="719"/>
                  </a:lnTo>
                  <a:lnTo>
                    <a:pt x="523" y="736"/>
                  </a:lnTo>
                  <a:lnTo>
                    <a:pt x="551" y="753"/>
                  </a:lnTo>
                  <a:lnTo>
                    <a:pt x="578" y="753"/>
                  </a:lnTo>
                  <a:lnTo>
                    <a:pt x="606" y="768"/>
                  </a:lnTo>
                  <a:lnTo>
                    <a:pt x="634" y="768"/>
                  </a:lnTo>
                  <a:lnTo>
                    <a:pt x="661" y="785"/>
                  </a:lnTo>
                  <a:lnTo>
                    <a:pt x="689" y="785"/>
                  </a:lnTo>
                  <a:lnTo>
                    <a:pt x="716" y="785"/>
                  </a:lnTo>
                  <a:lnTo>
                    <a:pt x="744" y="785"/>
                  </a:lnTo>
                  <a:lnTo>
                    <a:pt x="772" y="768"/>
                  </a:lnTo>
                  <a:lnTo>
                    <a:pt x="798" y="753"/>
                  </a:lnTo>
                  <a:lnTo>
                    <a:pt x="812" y="719"/>
                  </a:lnTo>
                  <a:lnTo>
                    <a:pt x="840" y="701"/>
                  </a:lnTo>
                  <a:lnTo>
                    <a:pt x="854" y="669"/>
                  </a:lnTo>
                  <a:lnTo>
                    <a:pt x="881" y="669"/>
                  </a:lnTo>
                  <a:lnTo>
                    <a:pt x="909" y="684"/>
                  </a:lnTo>
                  <a:lnTo>
                    <a:pt x="937" y="684"/>
                  </a:lnTo>
                  <a:lnTo>
                    <a:pt x="964" y="701"/>
                  </a:lnTo>
                  <a:lnTo>
                    <a:pt x="992" y="701"/>
                  </a:lnTo>
                  <a:lnTo>
                    <a:pt x="1020" y="719"/>
                  </a:lnTo>
                  <a:lnTo>
                    <a:pt x="1047" y="701"/>
                  </a:lnTo>
                  <a:lnTo>
                    <a:pt x="1075" y="701"/>
                  </a:lnTo>
                  <a:lnTo>
                    <a:pt x="1103" y="684"/>
                  </a:lnTo>
                  <a:lnTo>
                    <a:pt x="1129" y="653"/>
                  </a:lnTo>
                  <a:lnTo>
                    <a:pt x="1143" y="619"/>
                  </a:lnTo>
                  <a:lnTo>
                    <a:pt x="1157" y="585"/>
                  </a:lnTo>
                  <a:lnTo>
                    <a:pt x="1171" y="552"/>
                  </a:lnTo>
                  <a:lnTo>
                    <a:pt x="1171" y="518"/>
                  </a:lnTo>
                  <a:lnTo>
                    <a:pt x="1198" y="518"/>
                  </a:lnTo>
                  <a:lnTo>
                    <a:pt x="1226" y="501"/>
                  </a:lnTo>
                  <a:lnTo>
                    <a:pt x="1254" y="484"/>
                  </a:lnTo>
                  <a:lnTo>
                    <a:pt x="1268" y="451"/>
                  </a:lnTo>
                  <a:lnTo>
                    <a:pt x="1254" y="417"/>
                  </a:lnTo>
                  <a:lnTo>
                    <a:pt x="1240" y="385"/>
                  </a:lnTo>
                  <a:lnTo>
                    <a:pt x="1212" y="352"/>
                  </a:lnTo>
                  <a:lnTo>
                    <a:pt x="1185" y="318"/>
                  </a:lnTo>
                  <a:lnTo>
                    <a:pt x="1157" y="301"/>
                  </a:lnTo>
                  <a:lnTo>
                    <a:pt x="1129" y="267"/>
                  </a:lnTo>
                  <a:lnTo>
                    <a:pt x="1103" y="251"/>
                  </a:lnTo>
                  <a:lnTo>
                    <a:pt x="1075" y="234"/>
                  </a:lnTo>
                  <a:lnTo>
                    <a:pt x="1047" y="234"/>
                  </a:lnTo>
                  <a:lnTo>
                    <a:pt x="1075" y="217"/>
                  </a:lnTo>
                  <a:lnTo>
                    <a:pt x="1103" y="183"/>
                  </a:lnTo>
                  <a:lnTo>
                    <a:pt x="1115" y="150"/>
                  </a:lnTo>
                  <a:lnTo>
                    <a:pt x="1129" y="118"/>
                  </a:lnTo>
                  <a:lnTo>
                    <a:pt x="1115" y="83"/>
                  </a:lnTo>
                  <a:lnTo>
                    <a:pt x="1089" y="66"/>
                  </a:lnTo>
                  <a:lnTo>
                    <a:pt x="1061" y="66"/>
                  </a:lnTo>
                  <a:lnTo>
                    <a:pt x="1033" y="51"/>
                  </a:lnTo>
                  <a:lnTo>
                    <a:pt x="1006" y="51"/>
                  </a:lnTo>
                  <a:lnTo>
                    <a:pt x="978" y="51"/>
                  </a:lnTo>
                  <a:lnTo>
                    <a:pt x="951" y="51"/>
                  </a:lnTo>
                  <a:lnTo>
                    <a:pt x="923" y="51"/>
                  </a:lnTo>
                  <a:lnTo>
                    <a:pt x="895" y="51"/>
                  </a:lnTo>
                  <a:lnTo>
                    <a:pt x="909" y="17"/>
                  </a:lnTo>
                  <a:lnTo>
                    <a:pt x="881" y="0"/>
                  </a:lnTo>
                  <a:lnTo>
                    <a:pt x="854" y="0"/>
                  </a:lnTo>
                  <a:lnTo>
                    <a:pt x="812" y="0"/>
                  </a:lnTo>
                  <a:lnTo>
                    <a:pt x="786" y="0"/>
                  </a:lnTo>
                  <a:lnTo>
                    <a:pt x="758" y="0"/>
                  </a:lnTo>
                  <a:lnTo>
                    <a:pt x="730" y="0"/>
                  </a:lnTo>
                  <a:lnTo>
                    <a:pt x="703" y="0"/>
                  </a:lnTo>
                  <a:lnTo>
                    <a:pt x="675" y="17"/>
                  </a:lnTo>
                  <a:lnTo>
                    <a:pt x="647" y="34"/>
                  </a:lnTo>
                  <a:lnTo>
                    <a:pt x="620" y="34"/>
                  </a:lnTo>
                  <a:lnTo>
                    <a:pt x="592" y="51"/>
                  </a:lnTo>
                  <a:lnTo>
                    <a:pt x="564" y="51"/>
                  </a:lnTo>
                  <a:lnTo>
                    <a:pt x="537" y="66"/>
                  </a:lnTo>
                  <a:lnTo>
                    <a:pt x="509" y="83"/>
                  </a:lnTo>
                  <a:lnTo>
                    <a:pt x="523" y="51"/>
                  </a:lnTo>
                  <a:lnTo>
                    <a:pt x="495" y="34"/>
                  </a:lnTo>
                  <a:lnTo>
                    <a:pt x="469" y="17"/>
                  </a:lnTo>
                  <a:lnTo>
                    <a:pt x="441" y="17"/>
                  </a:lnTo>
                  <a:lnTo>
                    <a:pt x="413" y="17"/>
                  </a:lnTo>
                  <a:lnTo>
                    <a:pt x="386" y="17"/>
                  </a:lnTo>
                  <a:lnTo>
                    <a:pt x="358" y="17"/>
                  </a:lnTo>
                  <a:lnTo>
                    <a:pt x="330" y="34"/>
                  </a:lnTo>
                  <a:lnTo>
                    <a:pt x="303" y="34"/>
                  </a:lnTo>
                  <a:lnTo>
                    <a:pt x="275" y="34"/>
                  </a:lnTo>
                  <a:lnTo>
                    <a:pt x="247" y="51"/>
                  </a:lnTo>
                  <a:lnTo>
                    <a:pt x="220" y="83"/>
                  </a:lnTo>
                  <a:lnTo>
                    <a:pt x="192" y="100"/>
                  </a:lnTo>
                  <a:lnTo>
                    <a:pt x="178" y="135"/>
                  </a:lnTo>
                  <a:lnTo>
                    <a:pt x="164" y="166"/>
                  </a:lnTo>
                  <a:lnTo>
                    <a:pt x="164" y="200"/>
                  </a:lnTo>
                  <a:lnTo>
                    <a:pt x="178" y="251"/>
                  </a:lnTo>
                </a:path>
              </a:pathLst>
            </a:custGeom>
            <a:gradFill rotWithShape="0">
              <a:gsLst>
                <a:gs pos="0">
                  <a:srgbClr val="FFFFFF"/>
                </a:gs>
                <a:gs pos="100000">
                  <a:srgbClr val="FFFFFF">
                    <a:gamma/>
                    <a:shade val="89804"/>
                    <a:invGamma/>
                  </a:srgbClr>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590" name="Rectangle 14"/>
            <p:cNvSpPr>
              <a:spLocks noChangeArrowheads="1"/>
            </p:cNvSpPr>
            <p:nvPr/>
          </p:nvSpPr>
          <p:spPr bwMode="auto">
            <a:xfrm>
              <a:off x="539" y="2068"/>
              <a:ext cx="526"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2" tIns="47625" rIns="93662" bIns="47625">
              <a:spAutoFit/>
            </a:bodyPr>
            <a:lstStyle>
              <a:lvl1pPr defTabSz="936625">
                <a:defRPr sz="2400">
                  <a:solidFill>
                    <a:schemeClr val="tx1"/>
                  </a:solidFill>
                  <a:latin typeface="Times New Roman" pitchFamily="18" charset="0"/>
                </a:defRPr>
              </a:lvl1pPr>
              <a:lvl2pPr marL="463550" defTabSz="936625">
                <a:defRPr sz="2400">
                  <a:solidFill>
                    <a:schemeClr val="tx1"/>
                  </a:solidFill>
                  <a:latin typeface="Times New Roman" pitchFamily="18" charset="0"/>
                </a:defRPr>
              </a:lvl2pPr>
              <a:lvl3pPr marL="925513" defTabSz="936625">
                <a:defRPr sz="2400">
                  <a:solidFill>
                    <a:schemeClr val="tx1"/>
                  </a:solidFill>
                  <a:latin typeface="Times New Roman" pitchFamily="18" charset="0"/>
                </a:defRPr>
              </a:lvl3pPr>
              <a:lvl4pPr marL="1389063" defTabSz="936625">
                <a:defRPr sz="2400">
                  <a:solidFill>
                    <a:schemeClr val="tx1"/>
                  </a:solidFill>
                  <a:latin typeface="Times New Roman" pitchFamily="18" charset="0"/>
                </a:defRPr>
              </a:lvl4pPr>
              <a:lvl5pPr marL="1851025" defTabSz="936625">
                <a:defRPr sz="2400">
                  <a:solidFill>
                    <a:schemeClr val="tx1"/>
                  </a:solidFill>
                  <a:latin typeface="Times New Roman" pitchFamily="18" charset="0"/>
                </a:defRPr>
              </a:lvl5pPr>
              <a:lvl6pPr marL="2308225" defTabSz="936625" eaLnBrk="0" fontAlgn="base" hangingPunct="0">
                <a:spcBef>
                  <a:spcPct val="0"/>
                </a:spcBef>
                <a:spcAft>
                  <a:spcPct val="0"/>
                </a:spcAft>
                <a:defRPr sz="2400">
                  <a:solidFill>
                    <a:schemeClr val="tx1"/>
                  </a:solidFill>
                  <a:latin typeface="Times New Roman" pitchFamily="18" charset="0"/>
                </a:defRPr>
              </a:lvl6pPr>
              <a:lvl7pPr marL="2765425" defTabSz="936625" eaLnBrk="0" fontAlgn="base" hangingPunct="0">
                <a:spcBef>
                  <a:spcPct val="0"/>
                </a:spcBef>
                <a:spcAft>
                  <a:spcPct val="0"/>
                </a:spcAft>
                <a:defRPr sz="2400">
                  <a:solidFill>
                    <a:schemeClr val="tx1"/>
                  </a:solidFill>
                  <a:latin typeface="Times New Roman" pitchFamily="18" charset="0"/>
                </a:defRPr>
              </a:lvl7pPr>
              <a:lvl8pPr marL="3222625" defTabSz="936625" eaLnBrk="0" fontAlgn="base" hangingPunct="0">
                <a:spcBef>
                  <a:spcPct val="0"/>
                </a:spcBef>
                <a:spcAft>
                  <a:spcPct val="0"/>
                </a:spcAft>
                <a:defRPr sz="2400">
                  <a:solidFill>
                    <a:schemeClr val="tx1"/>
                  </a:solidFill>
                  <a:latin typeface="Times New Roman" pitchFamily="18" charset="0"/>
                </a:defRPr>
              </a:lvl8pPr>
              <a:lvl9pPr marL="3679825" defTabSz="936625" eaLnBrk="0" fontAlgn="base" hangingPunct="0">
                <a:spcBef>
                  <a:spcPct val="0"/>
                </a:spcBef>
                <a:spcAft>
                  <a:spcPct val="0"/>
                </a:spcAft>
                <a:defRPr sz="2400">
                  <a:solidFill>
                    <a:schemeClr val="tx1"/>
                  </a:solidFill>
                  <a:latin typeface="Times New Roman" pitchFamily="18" charset="0"/>
                </a:defRPr>
              </a:lvl9pPr>
            </a:lstStyle>
            <a:p>
              <a:pPr algn="ctr"/>
              <a:r>
                <a:rPr lang="en-US" altLang="en-GB" sz="2000" b="1" i="1">
                  <a:latin typeface="Arial Rounded MT Bold" pitchFamily="34" charset="0"/>
                </a:rPr>
                <a:t>World</a:t>
              </a:r>
            </a:p>
            <a:p>
              <a:pPr algn="ctr"/>
              <a:r>
                <a:rPr lang="en-US" altLang="en-GB" sz="2000" b="1" i="1">
                  <a:latin typeface="Arial Rounded MT Bold" pitchFamily="34" charset="0"/>
                </a:rPr>
                <a:t>Wide</a:t>
              </a:r>
            </a:p>
            <a:p>
              <a:pPr algn="ctr"/>
              <a:r>
                <a:rPr lang="en-US" altLang="en-GB" sz="2000" b="1" i="1">
                  <a:latin typeface="Arial Rounded MT Bold" pitchFamily="34" charset="0"/>
                </a:rPr>
                <a:t>Web</a:t>
              </a:r>
            </a:p>
          </p:txBody>
        </p:sp>
      </p:grpSp>
      <p:sp>
        <p:nvSpPr>
          <p:cNvPr id="24591" name="Rectangle 15"/>
          <p:cNvSpPr>
            <a:spLocks noChangeArrowheads="1"/>
          </p:cNvSpPr>
          <p:nvPr/>
        </p:nvSpPr>
        <p:spPr bwMode="auto">
          <a:xfrm>
            <a:off x="2611438" y="4319588"/>
            <a:ext cx="170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sz="1800">
                <a:latin typeface="Arial Rounded MT Bold" pitchFamily="34" charset="0"/>
              </a:rPr>
              <a:t>Digital Libraries</a:t>
            </a:r>
          </a:p>
        </p:txBody>
      </p:sp>
      <p:grpSp>
        <p:nvGrpSpPr>
          <p:cNvPr id="24592" name="Group 16"/>
          <p:cNvGrpSpPr>
            <a:grpSpLocks/>
          </p:cNvGrpSpPr>
          <p:nvPr/>
        </p:nvGrpSpPr>
        <p:grpSpPr bwMode="auto">
          <a:xfrm>
            <a:off x="2817813" y="3644900"/>
            <a:ext cx="874712" cy="706438"/>
            <a:chOff x="1779" y="2201"/>
            <a:chExt cx="551" cy="445"/>
          </a:xfrm>
        </p:grpSpPr>
        <p:grpSp>
          <p:nvGrpSpPr>
            <p:cNvPr id="24593" name="Group 17"/>
            <p:cNvGrpSpPr>
              <a:grpSpLocks/>
            </p:cNvGrpSpPr>
            <p:nvPr/>
          </p:nvGrpSpPr>
          <p:grpSpPr bwMode="auto">
            <a:xfrm>
              <a:off x="1779" y="2365"/>
              <a:ext cx="471" cy="281"/>
              <a:chOff x="1779" y="2365"/>
              <a:chExt cx="471" cy="281"/>
            </a:xfrm>
          </p:grpSpPr>
          <p:sp>
            <p:nvSpPr>
              <p:cNvPr id="24594" name="Arc 18"/>
              <p:cNvSpPr>
                <a:spLocks/>
              </p:cNvSpPr>
              <p:nvPr/>
            </p:nvSpPr>
            <p:spPr bwMode="auto">
              <a:xfrm rot="240000">
                <a:off x="1779" y="2477"/>
                <a:ext cx="15" cy="68"/>
              </a:xfrm>
              <a:custGeom>
                <a:avLst/>
                <a:gdLst>
                  <a:gd name="G0" fmla="+- 21600 0 0"/>
                  <a:gd name="G1" fmla="+- 21403 0 0"/>
                  <a:gd name="G2" fmla="+- 21600 0 0"/>
                  <a:gd name="T0" fmla="*/ 18517 w 21600"/>
                  <a:gd name="T1" fmla="*/ 42782 h 42782"/>
                  <a:gd name="T2" fmla="*/ 18690 w 21600"/>
                  <a:gd name="T3" fmla="*/ 0 h 42782"/>
                  <a:gd name="T4" fmla="*/ 21600 w 21600"/>
                  <a:gd name="T5" fmla="*/ 21403 h 42782"/>
                </a:gdLst>
                <a:ahLst/>
                <a:cxnLst>
                  <a:cxn ang="0">
                    <a:pos x="T0" y="T1"/>
                  </a:cxn>
                  <a:cxn ang="0">
                    <a:pos x="T2" y="T3"/>
                  </a:cxn>
                  <a:cxn ang="0">
                    <a:pos x="T4" y="T5"/>
                  </a:cxn>
                </a:cxnLst>
                <a:rect l="0" t="0" r="r" b="b"/>
                <a:pathLst>
                  <a:path w="21600" h="42782" fill="none" extrusionOk="0">
                    <a:moveTo>
                      <a:pt x="18517" y="42781"/>
                    </a:moveTo>
                    <a:cubicBezTo>
                      <a:pt x="7888" y="41249"/>
                      <a:pt x="0" y="32141"/>
                      <a:pt x="0" y="21403"/>
                    </a:cubicBezTo>
                    <a:cubicBezTo>
                      <a:pt x="-1" y="10598"/>
                      <a:pt x="7983" y="1455"/>
                      <a:pt x="18689" y="-1"/>
                    </a:cubicBezTo>
                  </a:path>
                  <a:path w="21600" h="42782" stroke="0" extrusionOk="0">
                    <a:moveTo>
                      <a:pt x="18517" y="42781"/>
                    </a:moveTo>
                    <a:cubicBezTo>
                      <a:pt x="7888" y="41249"/>
                      <a:pt x="0" y="32141"/>
                      <a:pt x="0" y="21403"/>
                    </a:cubicBezTo>
                    <a:cubicBezTo>
                      <a:pt x="-1" y="10598"/>
                      <a:pt x="7983" y="1455"/>
                      <a:pt x="18689" y="-1"/>
                    </a:cubicBezTo>
                    <a:lnTo>
                      <a:pt x="21600" y="21403"/>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95" name="Freeform 19"/>
              <p:cNvSpPr>
                <a:spLocks/>
              </p:cNvSpPr>
              <p:nvPr/>
            </p:nvSpPr>
            <p:spPr bwMode="auto">
              <a:xfrm>
                <a:off x="1792" y="2365"/>
                <a:ext cx="458" cy="279"/>
              </a:xfrm>
              <a:custGeom>
                <a:avLst/>
                <a:gdLst>
                  <a:gd name="T0" fmla="*/ 0 w 458"/>
                  <a:gd name="T1" fmla="*/ 177 h 279"/>
                  <a:gd name="T2" fmla="*/ 204 w 458"/>
                  <a:gd name="T3" fmla="*/ 278 h 279"/>
                  <a:gd name="T4" fmla="*/ 456 w 458"/>
                  <a:gd name="T5" fmla="*/ 115 h 279"/>
                  <a:gd name="T6" fmla="*/ 454 w 458"/>
                  <a:gd name="T7" fmla="*/ 110 h 279"/>
                  <a:gd name="T8" fmla="*/ 445 w 458"/>
                  <a:gd name="T9" fmla="*/ 107 h 279"/>
                  <a:gd name="T10" fmla="*/ 448 w 458"/>
                  <a:gd name="T11" fmla="*/ 68 h 279"/>
                  <a:gd name="T12" fmla="*/ 455 w 458"/>
                  <a:gd name="T13" fmla="*/ 64 h 279"/>
                  <a:gd name="T14" fmla="*/ 457 w 458"/>
                  <a:gd name="T15" fmla="*/ 59 h 279"/>
                  <a:gd name="T16" fmla="*/ 254 w 458"/>
                  <a:gd name="T17" fmla="*/ 0 h 279"/>
                  <a:gd name="T18" fmla="*/ 3 w 458"/>
                  <a:gd name="T19" fmla="*/ 112 h 279"/>
                  <a:gd name="T20" fmla="*/ 0 w 458"/>
                  <a:gd name="T21" fmla="*/ 17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7"/>
                    </a:moveTo>
                    <a:lnTo>
                      <a:pt x="204" y="278"/>
                    </a:lnTo>
                    <a:lnTo>
                      <a:pt x="456" y="115"/>
                    </a:lnTo>
                    <a:lnTo>
                      <a:pt x="454" y="110"/>
                    </a:lnTo>
                    <a:lnTo>
                      <a:pt x="445" y="107"/>
                    </a:lnTo>
                    <a:lnTo>
                      <a:pt x="448" y="68"/>
                    </a:lnTo>
                    <a:lnTo>
                      <a:pt x="455" y="64"/>
                    </a:lnTo>
                    <a:lnTo>
                      <a:pt x="457" y="59"/>
                    </a:lnTo>
                    <a:lnTo>
                      <a:pt x="254" y="0"/>
                    </a:lnTo>
                    <a:lnTo>
                      <a:pt x="3" y="112"/>
                    </a:lnTo>
                    <a:lnTo>
                      <a:pt x="0" y="177"/>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596" name="Freeform 20"/>
              <p:cNvSpPr>
                <a:spLocks/>
              </p:cNvSpPr>
              <p:nvPr/>
            </p:nvSpPr>
            <p:spPr bwMode="auto">
              <a:xfrm>
                <a:off x="1790" y="2419"/>
                <a:ext cx="459" cy="220"/>
              </a:xfrm>
              <a:custGeom>
                <a:avLst/>
                <a:gdLst>
                  <a:gd name="T0" fmla="*/ 0 w 459"/>
                  <a:gd name="T1" fmla="*/ 122 h 220"/>
                  <a:gd name="T2" fmla="*/ 253 w 459"/>
                  <a:gd name="T3" fmla="*/ 0 h 220"/>
                  <a:gd name="T4" fmla="*/ 458 w 459"/>
                  <a:gd name="T5" fmla="*/ 56 h 220"/>
                  <a:gd name="T6" fmla="*/ 206 w 459"/>
                  <a:gd name="T7" fmla="*/ 219 h 220"/>
                  <a:gd name="T8" fmla="*/ 0 w 459"/>
                  <a:gd name="T9" fmla="*/ 122 h 220"/>
                </a:gdLst>
                <a:ahLst/>
                <a:cxnLst>
                  <a:cxn ang="0">
                    <a:pos x="T0" y="T1"/>
                  </a:cxn>
                  <a:cxn ang="0">
                    <a:pos x="T2" y="T3"/>
                  </a:cxn>
                  <a:cxn ang="0">
                    <a:pos x="T4" y="T5"/>
                  </a:cxn>
                  <a:cxn ang="0">
                    <a:pos x="T6" y="T7"/>
                  </a:cxn>
                  <a:cxn ang="0">
                    <a:pos x="T8" y="T9"/>
                  </a:cxn>
                </a:cxnLst>
                <a:rect l="0" t="0" r="r" b="b"/>
                <a:pathLst>
                  <a:path w="459" h="220">
                    <a:moveTo>
                      <a:pt x="0" y="122"/>
                    </a:moveTo>
                    <a:lnTo>
                      <a:pt x="253" y="0"/>
                    </a:lnTo>
                    <a:lnTo>
                      <a:pt x="458" y="56"/>
                    </a:lnTo>
                    <a:lnTo>
                      <a:pt x="206" y="219"/>
                    </a:lnTo>
                    <a:lnTo>
                      <a:pt x="0" y="122"/>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597" name="Freeform 21"/>
              <p:cNvSpPr>
                <a:spLocks/>
              </p:cNvSpPr>
              <p:nvPr/>
            </p:nvSpPr>
            <p:spPr bwMode="auto">
              <a:xfrm>
                <a:off x="1995" y="2433"/>
                <a:ext cx="246" cy="201"/>
              </a:xfrm>
              <a:custGeom>
                <a:avLst/>
                <a:gdLst>
                  <a:gd name="T0" fmla="*/ 3 w 246"/>
                  <a:gd name="T1" fmla="*/ 150 h 201"/>
                  <a:gd name="T2" fmla="*/ 0 w 246"/>
                  <a:gd name="T3" fmla="*/ 200 h 201"/>
                  <a:gd name="T4" fmla="*/ 244 w 246"/>
                  <a:gd name="T5" fmla="*/ 45 h 201"/>
                  <a:gd name="T6" fmla="*/ 245 w 246"/>
                  <a:gd name="T7" fmla="*/ 0 h 201"/>
                  <a:gd name="T8" fmla="*/ 3 w 246"/>
                  <a:gd name="T9" fmla="*/ 150 h 201"/>
                </a:gdLst>
                <a:ahLst/>
                <a:cxnLst>
                  <a:cxn ang="0">
                    <a:pos x="T0" y="T1"/>
                  </a:cxn>
                  <a:cxn ang="0">
                    <a:pos x="T2" y="T3"/>
                  </a:cxn>
                  <a:cxn ang="0">
                    <a:pos x="T4" y="T5"/>
                  </a:cxn>
                  <a:cxn ang="0">
                    <a:pos x="T6" y="T7"/>
                  </a:cxn>
                  <a:cxn ang="0">
                    <a:pos x="T8" y="T9"/>
                  </a:cxn>
                </a:cxnLst>
                <a:rect l="0" t="0" r="r" b="b"/>
                <a:pathLst>
                  <a:path w="246" h="201">
                    <a:moveTo>
                      <a:pt x="3" y="150"/>
                    </a:moveTo>
                    <a:lnTo>
                      <a:pt x="0" y="200"/>
                    </a:lnTo>
                    <a:lnTo>
                      <a:pt x="244" y="45"/>
                    </a:lnTo>
                    <a:lnTo>
                      <a:pt x="245" y="0"/>
                    </a:lnTo>
                    <a:lnTo>
                      <a:pt x="3" y="15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598" name="Freeform 22"/>
              <p:cNvSpPr>
                <a:spLocks/>
              </p:cNvSpPr>
              <p:nvPr/>
            </p:nvSpPr>
            <p:spPr bwMode="auto">
              <a:xfrm>
                <a:off x="1797" y="2484"/>
                <a:ext cx="203" cy="149"/>
              </a:xfrm>
              <a:custGeom>
                <a:avLst/>
                <a:gdLst>
                  <a:gd name="T0" fmla="*/ 2 w 203"/>
                  <a:gd name="T1" fmla="*/ 0 h 149"/>
                  <a:gd name="T2" fmla="*/ 0 w 203"/>
                  <a:gd name="T3" fmla="*/ 53 h 149"/>
                  <a:gd name="T4" fmla="*/ 197 w 203"/>
                  <a:gd name="T5" fmla="*/ 148 h 149"/>
                  <a:gd name="T6" fmla="*/ 202 w 203"/>
                  <a:gd name="T7" fmla="*/ 98 h 149"/>
                  <a:gd name="T8" fmla="*/ 2 w 203"/>
                  <a:gd name="T9" fmla="*/ 0 h 149"/>
                </a:gdLst>
                <a:ahLst/>
                <a:cxnLst>
                  <a:cxn ang="0">
                    <a:pos x="T0" y="T1"/>
                  </a:cxn>
                  <a:cxn ang="0">
                    <a:pos x="T2" y="T3"/>
                  </a:cxn>
                  <a:cxn ang="0">
                    <a:pos x="T4" y="T5"/>
                  </a:cxn>
                  <a:cxn ang="0">
                    <a:pos x="T6" y="T7"/>
                  </a:cxn>
                  <a:cxn ang="0">
                    <a:pos x="T8" y="T9"/>
                  </a:cxn>
                </a:cxnLst>
                <a:rect l="0" t="0" r="r" b="b"/>
                <a:pathLst>
                  <a:path w="203" h="149">
                    <a:moveTo>
                      <a:pt x="2" y="0"/>
                    </a:moveTo>
                    <a:lnTo>
                      <a:pt x="0" y="53"/>
                    </a:lnTo>
                    <a:lnTo>
                      <a:pt x="197" y="148"/>
                    </a:lnTo>
                    <a:lnTo>
                      <a:pt x="202" y="98"/>
                    </a:lnTo>
                    <a:lnTo>
                      <a:pt x="2"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599" name="Freeform 23"/>
              <p:cNvSpPr>
                <a:spLocks/>
              </p:cNvSpPr>
              <p:nvPr/>
            </p:nvSpPr>
            <p:spPr bwMode="auto">
              <a:xfrm>
                <a:off x="1794" y="2479"/>
                <a:ext cx="207" cy="115"/>
              </a:xfrm>
              <a:custGeom>
                <a:avLst/>
                <a:gdLst>
                  <a:gd name="T0" fmla="*/ 2 w 207"/>
                  <a:gd name="T1" fmla="*/ 0 h 115"/>
                  <a:gd name="T2" fmla="*/ 0 w 207"/>
                  <a:gd name="T3" fmla="*/ 7 h 115"/>
                  <a:gd name="T4" fmla="*/ 198 w 207"/>
                  <a:gd name="T5" fmla="*/ 114 h 115"/>
                  <a:gd name="T6" fmla="*/ 206 w 207"/>
                  <a:gd name="T7" fmla="*/ 99 h 115"/>
                  <a:gd name="T8" fmla="*/ 2 w 207"/>
                  <a:gd name="T9" fmla="*/ 0 h 115"/>
                </a:gdLst>
                <a:ahLst/>
                <a:cxnLst>
                  <a:cxn ang="0">
                    <a:pos x="T0" y="T1"/>
                  </a:cxn>
                  <a:cxn ang="0">
                    <a:pos x="T2" y="T3"/>
                  </a:cxn>
                  <a:cxn ang="0">
                    <a:pos x="T4" y="T5"/>
                  </a:cxn>
                  <a:cxn ang="0">
                    <a:pos x="T6" y="T7"/>
                  </a:cxn>
                  <a:cxn ang="0">
                    <a:pos x="T8" y="T9"/>
                  </a:cxn>
                </a:cxnLst>
                <a:rect l="0" t="0" r="r" b="b"/>
                <a:pathLst>
                  <a:path w="207" h="115">
                    <a:moveTo>
                      <a:pt x="2" y="0"/>
                    </a:moveTo>
                    <a:lnTo>
                      <a:pt x="0" y="7"/>
                    </a:lnTo>
                    <a:lnTo>
                      <a:pt x="198" y="114"/>
                    </a:lnTo>
                    <a:lnTo>
                      <a:pt x="206" y="99"/>
                    </a:lnTo>
                    <a:lnTo>
                      <a:pt x="2"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00" name="Freeform 24"/>
              <p:cNvSpPr>
                <a:spLocks/>
              </p:cNvSpPr>
              <p:nvPr/>
            </p:nvSpPr>
            <p:spPr bwMode="auto">
              <a:xfrm>
                <a:off x="1995" y="2476"/>
                <a:ext cx="252" cy="170"/>
              </a:xfrm>
              <a:custGeom>
                <a:avLst/>
                <a:gdLst>
                  <a:gd name="T0" fmla="*/ 0 w 252"/>
                  <a:gd name="T1" fmla="*/ 162 h 170"/>
                  <a:gd name="T2" fmla="*/ 2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2"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01" name="Freeform 25"/>
              <p:cNvSpPr>
                <a:spLocks/>
              </p:cNvSpPr>
              <p:nvPr/>
            </p:nvSpPr>
            <p:spPr bwMode="auto">
              <a:xfrm>
                <a:off x="1796" y="2368"/>
                <a:ext cx="451" cy="212"/>
              </a:xfrm>
              <a:custGeom>
                <a:avLst/>
                <a:gdLst>
                  <a:gd name="T0" fmla="*/ 0 w 451"/>
                  <a:gd name="T1" fmla="*/ 111 h 212"/>
                  <a:gd name="T2" fmla="*/ 246 w 451"/>
                  <a:gd name="T3" fmla="*/ 0 h 212"/>
                  <a:gd name="T4" fmla="*/ 450 w 451"/>
                  <a:gd name="T5" fmla="*/ 58 h 212"/>
                  <a:gd name="T6" fmla="*/ 202 w 451"/>
                  <a:gd name="T7" fmla="*/ 211 h 212"/>
                  <a:gd name="T8" fmla="*/ 0 w 451"/>
                  <a:gd name="T9" fmla="*/ 111 h 212"/>
                </a:gdLst>
                <a:ahLst/>
                <a:cxnLst>
                  <a:cxn ang="0">
                    <a:pos x="T0" y="T1"/>
                  </a:cxn>
                  <a:cxn ang="0">
                    <a:pos x="T2" y="T3"/>
                  </a:cxn>
                  <a:cxn ang="0">
                    <a:pos x="T4" y="T5"/>
                  </a:cxn>
                  <a:cxn ang="0">
                    <a:pos x="T6" y="T7"/>
                  </a:cxn>
                  <a:cxn ang="0">
                    <a:pos x="T8" y="T9"/>
                  </a:cxn>
                </a:cxnLst>
                <a:rect l="0" t="0" r="r" b="b"/>
                <a:pathLst>
                  <a:path w="451" h="212">
                    <a:moveTo>
                      <a:pt x="0" y="111"/>
                    </a:moveTo>
                    <a:lnTo>
                      <a:pt x="246" y="0"/>
                    </a:lnTo>
                    <a:lnTo>
                      <a:pt x="450" y="58"/>
                    </a:lnTo>
                    <a:lnTo>
                      <a:pt x="202" y="211"/>
                    </a:lnTo>
                    <a:lnTo>
                      <a:pt x="0" y="111"/>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4602" name="Group 26"/>
              <p:cNvGrpSpPr>
                <a:grpSpLocks/>
              </p:cNvGrpSpPr>
              <p:nvPr/>
            </p:nvGrpSpPr>
            <p:grpSpPr bwMode="auto">
              <a:xfrm>
                <a:off x="1995" y="2378"/>
                <a:ext cx="231" cy="74"/>
                <a:chOff x="1995" y="2378"/>
                <a:chExt cx="231" cy="74"/>
              </a:xfrm>
            </p:grpSpPr>
            <p:sp>
              <p:nvSpPr>
                <p:cNvPr id="24603" name="Freeform 27"/>
                <p:cNvSpPr>
                  <a:spLocks/>
                </p:cNvSpPr>
                <p:nvPr/>
              </p:nvSpPr>
              <p:spPr bwMode="auto">
                <a:xfrm>
                  <a:off x="2012" y="2378"/>
                  <a:ext cx="214" cy="67"/>
                </a:xfrm>
                <a:custGeom>
                  <a:avLst/>
                  <a:gdLst>
                    <a:gd name="T0" fmla="*/ 5 w 214"/>
                    <a:gd name="T1" fmla="*/ 0 h 67"/>
                    <a:gd name="T2" fmla="*/ 0 w 214"/>
                    <a:gd name="T3" fmla="*/ 4 h 67"/>
                    <a:gd name="T4" fmla="*/ 206 w 214"/>
                    <a:gd name="T5" fmla="*/ 66 h 67"/>
                    <a:gd name="T6" fmla="*/ 213 w 214"/>
                    <a:gd name="T7" fmla="*/ 64 h 67"/>
                    <a:gd name="T8" fmla="*/ 5 w 214"/>
                    <a:gd name="T9" fmla="*/ 0 h 67"/>
                  </a:gdLst>
                  <a:ahLst/>
                  <a:cxnLst>
                    <a:cxn ang="0">
                      <a:pos x="T0" y="T1"/>
                    </a:cxn>
                    <a:cxn ang="0">
                      <a:pos x="T2" y="T3"/>
                    </a:cxn>
                    <a:cxn ang="0">
                      <a:pos x="T4" y="T5"/>
                    </a:cxn>
                    <a:cxn ang="0">
                      <a:pos x="T6" y="T7"/>
                    </a:cxn>
                    <a:cxn ang="0">
                      <a:pos x="T8" y="T9"/>
                    </a:cxn>
                  </a:cxnLst>
                  <a:rect l="0" t="0" r="r" b="b"/>
                  <a:pathLst>
                    <a:path w="214" h="67">
                      <a:moveTo>
                        <a:pt x="5" y="0"/>
                      </a:moveTo>
                      <a:lnTo>
                        <a:pt x="0" y="4"/>
                      </a:lnTo>
                      <a:lnTo>
                        <a:pt x="206" y="66"/>
                      </a:lnTo>
                      <a:lnTo>
                        <a:pt x="213" y="64"/>
                      </a:lnTo>
                      <a:lnTo>
                        <a:pt x="5"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04" name="Freeform 28"/>
                <p:cNvSpPr>
                  <a:spLocks/>
                </p:cNvSpPr>
                <p:nvPr/>
              </p:nvSpPr>
              <p:spPr bwMode="auto">
                <a:xfrm>
                  <a:off x="1995" y="2386"/>
                  <a:ext cx="216" cy="66"/>
                </a:xfrm>
                <a:custGeom>
                  <a:avLst/>
                  <a:gdLst>
                    <a:gd name="T0" fmla="*/ 9 w 216"/>
                    <a:gd name="T1" fmla="*/ 0 h 66"/>
                    <a:gd name="T2" fmla="*/ 0 w 216"/>
                    <a:gd name="T3" fmla="*/ 5 h 66"/>
                    <a:gd name="T4" fmla="*/ 208 w 216"/>
                    <a:gd name="T5" fmla="*/ 65 h 66"/>
                    <a:gd name="T6" fmla="*/ 215 w 216"/>
                    <a:gd name="T7" fmla="*/ 64 h 66"/>
                    <a:gd name="T8" fmla="*/ 9 w 216"/>
                    <a:gd name="T9" fmla="*/ 0 h 66"/>
                  </a:gdLst>
                  <a:ahLst/>
                  <a:cxnLst>
                    <a:cxn ang="0">
                      <a:pos x="T0" y="T1"/>
                    </a:cxn>
                    <a:cxn ang="0">
                      <a:pos x="T2" y="T3"/>
                    </a:cxn>
                    <a:cxn ang="0">
                      <a:pos x="T4" y="T5"/>
                    </a:cxn>
                    <a:cxn ang="0">
                      <a:pos x="T6" y="T7"/>
                    </a:cxn>
                    <a:cxn ang="0">
                      <a:pos x="T8" y="T9"/>
                    </a:cxn>
                  </a:cxnLst>
                  <a:rect l="0" t="0" r="r" b="b"/>
                  <a:pathLst>
                    <a:path w="216" h="66">
                      <a:moveTo>
                        <a:pt x="9" y="0"/>
                      </a:moveTo>
                      <a:lnTo>
                        <a:pt x="0" y="5"/>
                      </a:lnTo>
                      <a:lnTo>
                        <a:pt x="208" y="65"/>
                      </a:lnTo>
                      <a:lnTo>
                        <a:pt x="215" y="64"/>
                      </a:lnTo>
                      <a:lnTo>
                        <a:pt x="9"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4605" name="Freeform 29"/>
              <p:cNvSpPr>
                <a:spLocks/>
              </p:cNvSpPr>
              <p:nvPr/>
            </p:nvSpPr>
            <p:spPr bwMode="auto">
              <a:xfrm>
                <a:off x="2000" y="2426"/>
                <a:ext cx="249" cy="157"/>
              </a:xfrm>
              <a:custGeom>
                <a:avLst/>
                <a:gdLst>
                  <a:gd name="T0" fmla="*/ 0 w 249"/>
                  <a:gd name="T1" fmla="*/ 152 h 157"/>
                  <a:gd name="T2" fmla="*/ 1 w 249"/>
                  <a:gd name="T3" fmla="*/ 156 h 157"/>
                  <a:gd name="T4" fmla="*/ 247 w 249"/>
                  <a:gd name="T5" fmla="*/ 3 h 157"/>
                  <a:gd name="T6" fmla="*/ 248 w 249"/>
                  <a:gd name="T7" fmla="*/ 0 h 157"/>
                  <a:gd name="T8" fmla="*/ 0 w 249"/>
                  <a:gd name="T9" fmla="*/ 152 h 157"/>
                </a:gdLst>
                <a:ahLst/>
                <a:cxnLst>
                  <a:cxn ang="0">
                    <a:pos x="T0" y="T1"/>
                  </a:cxn>
                  <a:cxn ang="0">
                    <a:pos x="T2" y="T3"/>
                  </a:cxn>
                  <a:cxn ang="0">
                    <a:pos x="T4" y="T5"/>
                  </a:cxn>
                  <a:cxn ang="0">
                    <a:pos x="T6" y="T7"/>
                  </a:cxn>
                  <a:cxn ang="0">
                    <a:pos x="T8" y="T9"/>
                  </a:cxn>
                </a:cxnLst>
                <a:rect l="0" t="0" r="r" b="b"/>
                <a:pathLst>
                  <a:path w="249" h="157">
                    <a:moveTo>
                      <a:pt x="0" y="152"/>
                    </a:moveTo>
                    <a:lnTo>
                      <a:pt x="1" y="156"/>
                    </a:lnTo>
                    <a:lnTo>
                      <a:pt x="247" y="3"/>
                    </a:lnTo>
                    <a:lnTo>
                      <a:pt x="248"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4606" name="Group 30"/>
              <p:cNvGrpSpPr>
                <a:grpSpLocks/>
              </p:cNvGrpSpPr>
              <p:nvPr/>
            </p:nvGrpSpPr>
            <p:grpSpPr bwMode="auto">
              <a:xfrm>
                <a:off x="1996" y="2440"/>
                <a:ext cx="243" cy="182"/>
                <a:chOff x="1996" y="2440"/>
                <a:chExt cx="243" cy="182"/>
              </a:xfrm>
            </p:grpSpPr>
            <p:sp>
              <p:nvSpPr>
                <p:cNvPr id="24607" name="Line 31"/>
                <p:cNvSpPr>
                  <a:spLocks noChangeShapeType="1"/>
                </p:cNvSpPr>
                <p:nvPr/>
              </p:nvSpPr>
              <p:spPr bwMode="auto">
                <a:xfrm flipH="1">
                  <a:off x="2000" y="2440"/>
                  <a:ext cx="237" cy="1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08" name="Line 32"/>
                <p:cNvSpPr>
                  <a:spLocks noChangeShapeType="1"/>
                </p:cNvSpPr>
                <p:nvPr/>
              </p:nvSpPr>
              <p:spPr bwMode="auto">
                <a:xfrm flipH="1">
                  <a:off x="1999" y="2448"/>
                  <a:ext cx="240"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09" name="Line 33"/>
                <p:cNvSpPr>
                  <a:spLocks noChangeShapeType="1"/>
                </p:cNvSpPr>
                <p:nvPr/>
              </p:nvSpPr>
              <p:spPr bwMode="auto">
                <a:xfrm flipH="1">
                  <a:off x="1997" y="2456"/>
                  <a:ext cx="238" cy="1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10" name="Line 34"/>
                <p:cNvSpPr>
                  <a:spLocks noChangeShapeType="1"/>
                </p:cNvSpPr>
                <p:nvPr/>
              </p:nvSpPr>
              <p:spPr bwMode="auto">
                <a:xfrm flipH="1">
                  <a:off x="1999" y="2461"/>
                  <a:ext cx="237"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11" name="Line 35"/>
                <p:cNvSpPr>
                  <a:spLocks noChangeShapeType="1"/>
                </p:cNvSpPr>
                <p:nvPr/>
              </p:nvSpPr>
              <p:spPr bwMode="auto">
                <a:xfrm flipH="1">
                  <a:off x="1996" y="2470"/>
                  <a:ext cx="242"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612" name="Group 36"/>
              <p:cNvGrpSpPr>
                <a:grpSpLocks/>
              </p:cNvGrpSpPr>
              <p:nvPr/>
            </p:nvGrpSpPr>
            <p:grpSpPr bwMode="auto">
              <a:xfrm>
                <a:off x="1798" y="2490"/>
                <a:ext cx="202" cy="132"/>
                <a:chOff x="1798" y="2490"/>
                <a:chExt cx="202" cy="132"/>
              </a:xfrm>
            </p:grpSpPr>
            <p:sp>
              <p:nvSpPr>
                <p:cNvPr id="24613" name="Line 37"/>
                <p:cNvSpPr>
                  <a:spLocks noChangeShapeType="1"/>
                </p:cNvSpPr>
                <p:nvPr/>
              </p:nvSpPr>
              <p:spPr bwMode="auto">
                <a:xfrm>
                  <a:off x="1802" y="2490"/>
                  <a:ext cx="198" cy="9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14" name="Line 38"/>
                <p:cNvSpPr>
                  <a:spLocks noChangeShapeType="1"/>
                </p:cNvSpPr>
                <p:nvPr/>
              </p:nvSpPr>
              <p:spPr bwMode="auto">
                <a:xfrm>
                  <a:off x="1800" y="249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15" name="Line 39"/>
                <p:cNvSpPr>
                  <a:spLocks noChangeShapeType="1"/>
                </p:cNvSpPr>
                <p:nvPr/>
              </p:nvSpPr>
              <p:spPr bwMode="auto">
                <a:xfrm>
                  <a:off x="1798" y="2503"/>
                  <a:ext cx="198"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16" name="Line 40"/>
                <p:cNvSpPr>
                  <a:spLocks noChangeShapeType="1"/>
                </p:cNvSpPr>
                <p:nvPr/>
              </p:nvSpPr>
              <p:spPr bwMode="auto">
                <a:xfrm>
                  <a:off x="1798" y="2513"/>
                  <a:ext cx="201"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17" name="Line 41"/>
                <p:cNvSpPr>
                  <a:spLocks noChangeShapeType="1"/>
                </p:cNvSpPr>
                <p:nvPr/>
              </p:nvSpPr>
              <p:spPr bwMode="auto">
                <a:xfrm>
                  <a:off x="1798" y="2523"/>
                  <a:ext cx="198"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24618" name="Group 42"/>
            <p:cNvGrpSpPr>
              <a:grpSpLocks/>
            </p:cNvGrpSpPr>
            <p:nvPr/>
          </p:nvGrpSpPr>
          <p:grpSpPr bwMode="auto">
            <a:xfrm>
              <a:off x="1801" y="2323"/>
              <a:ext cx="469" cy="281"/>
              <a:chOff x="1801" y="2323"/>
              <a:chExt cx="469" cy="281"/>
            </a:xfrm>
          </p:grpSpPr>
          <p:sp>
            <p:nvSpPr>
              <p:cNvPr id="24619" name="Arc 43"/>
              <p:cNvSpPr>
                <a:spLocks/>
              </p:cNvSpPr>
              <p:nvPr/>
            </p:nvSpPr>
            <p:spPr bwMode="auto">
              <a:xfrm rot="240000">
                <a:off x="1801" y="2434"/>
                <a:ext cx="14" cy="69"/>
              </a:xfrm>
              <a:custGeom>
                <a:avLst/>
                <a:gdLst>
                  <a:gd name="G0" fmla="+- 21600 0 0"/>
                  <a:gd name="G1" fmla="+- 21367 0 0"/>
                  <a:gd name="G2" fmla="+- 21600 0 0"/>
                  <a:gd name="T0" fmla="*/ 18344 w 21600"/>
                  <a:gd name="T1" fmla="*/ 42720 h 42720"/>
                  <a:gd name="T2" fmla="*/ 18435 w 21600"/>
                  <a:gd name="T3" fmla="*/ 0 h 42720"/>
                  <a:gd name="T4" fmla="*/ 21600 w 21600"/>
                  <a:gd name="T5" fmla="*/ 21367 h 42720"/>
                </a:gdLst>
                <a:ahLst/>
                <a:cxnLst>
                  <a:cxn ang="0">
                    <a:pos x="T0" y="T1"/>
                  </a:cxn>
                  <a:cxn ang="0">
                    <a:pos x="T2" y="T3"/>
                  </a:cxn>
                  <a:cxn ang="0">
                    <a:pos x="T4" y="T5"/>
                  </a:cxn>
                </a:cxnLst>
                <a:rect l="0" t="0" r="r" b="b"/>
                <a:pathLst>
                  <a:path w="21600" h="42720" fill="none" extrusionOk="0">
                    <a:moveTo>
                      <a:pt x="18343" y="42720"/>
                    </a:moveTo>
                    <a:cubicBezTo>
                      <a:pt x="7793" y="41111"/>
                      <a:pt x="0" y="32039"/>
                      <a:pt x="0" y="21367"/>
                    </a:cubicBezTo>
                    <a:cubicBezTo>
                      <a:pt x="-1" y="10660"/>
                      <a:pt x="7843" y="1568"/>
                      <a:pt x="18435" y="0"/>
                    </a:cubicBezTo>
                  </a:path>
                  <a:path w="21600" h="42720" stroke="0" extrusionOk="0">
                    <a:moveTo>
                      <a:pt x="18343" y="42720"/>
                    </a:moveTo>
                    <a:cubicBezTo>
                      <a:pt x="7793" y="41111"/>
                      <a:pt x="0" y="32039"/>
                      <a:pt x="0" y="21367"/>
                    </a:cubicBezTo>
                    <a:cubicBezTo>
                      <a:pt x="-1" y="10660"/>
                      <a:pt x="7843" y="1568"/>
                      <a:pt x="18435" y="0"/>
                    </a:cubicBezTo>
                    <a:lnTo>
                      <a:pt x="21600" y="21367"/>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20" name="Freeform 44"/>
              <p:cNvSpPr>
                <a:spLocks/>
              </p:cNvSpPr>
              <p:nvPr/>
            </p:nvSpPr>
            <p:spPr bwMode="auto">
              <a:xfrm>
                <a:off x="1811" y="2323"/>
                <a:ext cx="459" cy="281"/>
              </a:xfrm>
              <a:custGeom>
                <a:avLst/>
                <a:gdLst>
                  <a:gd name="T0" fmla="*/ 0 w 459"/>
                  <a:gd name="T1" fmla="*/ 176 h 281"/>
                  <a:gd name="T2" fmla="*/ 205 w 459"/>
                  <a:gd name="T3" fmla="*/ 280 h 281"/>
                  <a:gd name="T4" fmla="*/ 458 w 459"/>
                  <a:gd name="T5" fmla="*/ 115 h 281"/>
                  <a:gd name="T6" fmla="*/ 457 w 459"/>
                  <a:gd name="T7" fmla="*/ 110 h 281"/>
                  <a:gd name="T8" fmla="*/ 447 w 459"/>
                  <a:gd name="T9" fmla="*/ 107 h 281"/>
                  <a:gd name="T10" fmla="*/ 451 w 459"/>
                  <a:gd name="T11" fmla="*/ 68 h 281"/>
                  <a:gd name="T12" fmla="*/ 458 w 459"/>
                  <a:gd name="T13" fmla="*/ 62 h 281"/>
                  <a:gd name="T14" fmla="*/ 458 w 459"/>
                  <a:gd name="T15" fmla="*/ 58 h 281"/>
                  <a:gd name="T16" fmla="*/ 255 w 459"/>
                  <a:gd name="T17" fmla="*/ 0 h 281"/>
                  <a:gd name="T18" fmla="*/ 6 w 459"/>
                  <a:gd name="T19" fmla="*/ 112 h 281"/>
                  <a:gd name="T20" fmla="*/ 0 w 459"/>
                  <a:gd name="T21" fmla="*/ 17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9" h="281">
                    <a:moveTo>
                      <a:pt x="0" y="176"/>
                    </a:moveTo>
                    <a:lnTo>
                      <a:pt x="205" y="280"/>
                    </a:lnTo>
                    <a:lnTo>
                      <a:pt x="458" y="115"/>
                    </a:lnTo>
                    <a:lnTo>
                      <a:pt x="457" y="110"/>
                    </a:lnTo>
                    <a:lnTo>
                      <a:pt x="447" y="107"/>
                    </a:lnTo>
                    <a:lnTo>
                      <a:pt x="451" y="68"/>
                    </a:lnTo>
                    <a:lnTo>
                      <a:pt x="458" y="62"/>
                    </a:lnTo>
                    <a:lnTo>
                      <a:pt x="458" y="58"/>
                    </a:lnTo>
                    <a:lnTo>
                      <a:pt x="255" y="0"/>
                    </a:lnTo>
                    <a:lnTo>
                      <a:pt x="6" y="112"/>
                    </a:lnTo>
                    <a:lnTo>
                      <a:pt x="0" y="176"/>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21" name="Freeform 45"/>
              <p:cNvSpPr>
                <a:spLocks/>
              </p:cNvSpPr>
              <p:nvPr/>
            </p:nvSpPr>
            <p:spPr bwMode="auto">
              <a:xfrm>
                <a:off x="1811" y="2376"/>
                <a:ext cx="458" cy="220"/>
              </a:xfrm>
              <a:custGeom>
                <a:avLst/>
                <a:gdLst>
                  <a:gd name="T0" fmla="*/ 0 w 458"/>
                  <a:gd name="T1" fmla="*/ 119 h 220"/>
                  <a:gd name="T2" fmla="*/ 253 w 458"/>
                  <a:gd name="T3" fmla="*/ 0 h 220"/>
                  <a:gd name="T4" fmla="*/ 457 w 458"/>
                  <a:gd name="T5" fmla="*/ 56 h 220"/>
                  <a:gd name="T6" fmla="*/ 204 w 458"/>
                  <a:gd name="T7" fmla="*/ 219 h 220"/>
                  <a:gd name="T8" fmla="*/ 0 w 458"/>
                  <a:gd name="T9" fmla="*/ 119 h 220"/>
                </a:gdLst>
                <a:ahLst/>
                <a:cxnLst>
                  <a:cxn ang="0">
                    <a:pos x="T0" y="T1"/>
                  </a:cxn>
                  <a:cxn ang="0">
                    <a:pos x="T2" y="T3"/>
                  </a:cxn>
                  <a:cxn ang="0">
                    <a:pos x="T4" y="T5"/>
                  </a:cxn>
                  <a:cxn ang="0">
                    <a:pos x="T6" y="T7"/>
                  </a:cxn>
                  <a:cxn ang="0">
                    <a:pos x="T8" y="T9"/>
                  </a:cxn>
                </a:cxnLst>
                <a:rect l="0" t="0" r="r" b="b"/>
                <a:pathLst>
                  <a:path w="458" h="220">
                    <a:moveTo>
                      <a:pt x="0" y="119"/>
                    </a:moveTo>
                    <a:lnTo>
                      <a:pt x="253" y="0"/>
                    </a:lnTo>
                    <a:lnTo>
                      <a:pt x="457" y="56"/>
                    </a:lnTo>
                    <a:lnTo>
                      <a:pt x="204" y="219"/>
                    </a:lnTo>
                    <a:lnTo>
                      <a:pt x="0" y="119"/>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22" name="Freeform 46"/>
              <p:cNvSpPr>
                <a:spLocks/>
              </p:cNvSpPr>
              <p:nvPr/>
            </p:nvSpPr>
            <p:spPr bwMode="auto">
              <a:xfrm>
                <a:off x="2016" y="2391"/>
                <a:ext cx="247" cy="201"/>
              </a:xfrm>
              <a:custGeom>
                <a:avLst/>
                <a:gdLst>
                  <a:gd name="T0" fmla="*/ 3 w 247"/>
                  <a:gd name="T1" fmla="*/ 148 h 201"/>
                  <a:gd name="T2" fmla="*/ 0 w 247"/>
                  <a:gd name="T3" fmla="*/ 200 h 201"/>
                  <a:gd name="T4" fmla="*/ 243 w 247"/>
                  <a:gd name="T5" fmla="*/ 44 h 201"/>
                  <a:gd name="T6" fmla="*/ 246 w 247"/>
                  <a:gd name="T7" fmla="*/ 0 h 201"/>
                  <a:gd name="T8" fmla="*/ 3 w 247"/>
                  <a:gd name="T9" fmla="*/ 148 h 201"/>
                </a:gdLst>
                <a:ahLst/>
                <a:cxnLst>
                  <a:cxn ang="0">
                    <a:pos x="T0" y="T1"/>
                  </a:cxn>
                  <a:cxn ang="0">
                    <a:pos x="T2" y="T3"/>
                  </a:cxn>
                  <a:cxn ang="0">
                    <a:pos x="T4" y="T5"/>
                  </a:cxn>
                  <a:cxn ang="0">
                    <a:pos x="T6" y="T7"/>
                  </a:cxn>
                  <a:cxn ang="0">
                    <a:pos x="T8" y="T9"/>
                  </a:cxn>
                </a:cxnLst>
                <a:rect l="0" t="0" r="r" b="b"/>
                <a:pathLst>
                  <a:path w="247" h="201">
                    <a:moveTo>
                      <a:pt x="3" y="148"/>
                    </a:moveTo>
                    <a:lnTo>
                      <a:pt x="0" y="200"/>
                    </a:lnTo>
                    <a:lnTo>
                      <a:pt x="243" y="44"/>
                    </a:lnTo>
                    <a:lnTo>
                      <a:pt x="246" y="0"/>
                    </a:lnTo>
                    <a:lnTo>
                      <a:pt x="3" y="148"/>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23" name="Freeform 47"/>
              <p:cNvSpPr>
                <a:spLocks/>
              </p:cNvSpPr>
              <p:nvPr/>
            </p:nvSpPr>
            <p:spPr bwMode="auto">
              <a:xfrm>
                <a:off x="1816" y="2442"/>
                <a:ext cx="205" cy="147"/>
              </a:xfrm>
              <a:custGeom>
                <a:avLst/>
                <a:gdLst>
                  <a:gd name="T0" fmla="*/ 5 w 205"/>
                  <a:gd name="T1" fmla="*/ 0 h 147"/>
                  <a:gd name="T2" fmla="*/ 0 w 205"/>
                  <a:gd name="T3" fmla="*/ 52 h 147"/>
                  <a:gd name="T4" fmla="*/ 199 w 205"/>
                  <a:gd name="T5" fmla="*/ 146 h 147"/>
                  <a:gd name="T6" fmla="*/ 204 w 205"/>
                  <a:gd name="T7" fmla="*/ 97 h 147"/>
                  <a:gd name="T8" fmla="*/ 5 w 205"/>
                  <a:gd name="T9" fmla="*/ 0 h 147"/>
                </a:gdLst>
                <a:ahLst/>
                <a:cxnLst>
                  <a:cxn ang="0">
                    <a:pos x="T0" y="T1"/>
                  </a:cxn>
                  <a:cxn ang="0">
                    <a:pos x="T2" y="T3"/>
                  </a:cxn>
                  <a:cxn ang="0">
                    <a:pos x="T4" y="T5"/>
                  </a:cxn>
                  <a:cxn ang="0">
                    <a:pos x="T6" y="T7"/>
                  </a:cxn>
                  <a:cxn ang="0">
                    <a:pos x="T8" y="T9"/>
                  </a:cxn>
                </a:cxnLst>
                <a:rect l="0" t="0" r="r" b="b"/>
                <a:pathLst>
                  <a:path w="205" h="147">
                    <a:moveTo>
                      <a:pt x="5" y="0"/>
                    </a:moveTo>
                    <a:lnTo>
                      <a:pt x="0" y="52"/>
                    </a:lnTo>
                    <a:lnTo>
                      <a:pt x="199" y="146"/>
                    </a:lnTo>
                    <a:lnTo>
                      <a:pt x="204" y="97"/>
                    </a:lnTo>
                    <a:lnTo>
                      <a:pt x="5"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24" name="Freeform 48"/>
              <p:cNvSpPr>
                <a:spLocks/>
              </p:cNvSpPr>
              <p:nvPr/>
            </p:nvSpPr>
            <p:spPr bwMode="auto">
              <a:xfrm>
                <a:off x="1814" y="2436"/>
                <a:ext cx="207" cy="114"/>
              </a:xfrm>
              <a:custGeom>
                <a:avLst/>
                <a:gdLst>
                  <a:gd name="T0" fmla="*/ 4 w 207"/>
                  <a:gd name="T1" fmla="*/ 0 h 114"/>
                  <a:gd name="T2" fmla="*/ 0 w 207"/>
                  <a:gd name="T3" fmla="*/ 8 h 114"/>
                  <a:gd name="T4" fmla="*/ 200 w 207"/>
                  <a:gd name="T5" fmla="*/ 113 h 114"/>
                  <a:gd name="T6" fmla="*/ 206 w 207"/>
                  <a:gd name="T7" fmla="*/ 99 h 114"/>
                  <a:gd name="T8" fmla="*/ 4 w 207"/>
                  <a:gd name="T9" fmla="*/ 0 h 114"/>
                </a:gdLst>
                <a:ahLst/>
                <a:cxnLst>
                  <a:cxn ang="0">
                    <a:pos x="T0" y="T1"/>
                  </a:cxn>
                  <a:cxn ang="0">
                    <a:pos x="T2" y="T3"/>
                  </a:cxn>
                  <a:cxn ang="0">
                    <a:pos x="T4" y="T5"/>
                  </a:cxn>
                  <a:cxn ang="0">
                    <a:pos x="T6" y="T7"/>
                  </a:cxn>
                  <a:cxn ang="0">
                    <a:pos x="T8" y="T9"/>
                  </a:cxn>
                </a:cxnLst>
                <a:rect l="0" t="0" r="r" b="b"/>
                <a:pathLst>
                  <a:path w="207" h="114">
                    <a:moveTo>
                      <a:pt x="4" y="0"/>
                    </a:moveTo>
                    <a:lnTo>
                      <a:pt x="0" y="8"/>
                    </a:lnTo>
                    <a:lnTo>
                      <a:pt x="200" y="113"/>
                    </a:lnTo>
                    <a:lnTo>
                      <a:pt x="206" y="99"/>
                    </a:lnTo>
                    <a:lnTo>
                      <a:pt x="4"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25" name="Freeform 49"/>
              <p:cNvSpPr>
                <a:spLocks/>
              </p:cNvSpPr>
              <p:nvPr/>
            </p:nvSpPr>
            <p:spPr bwMode="auto">
              <a:xfrm>
                <a:off x="2016" y="2433"/>
                <a:ext cx="254" cy="171"/>
              </a:xfrm>
              <a:custGeom>
                <a:avLst/>
                <a:gdLst>
                  <a:gd name="T0" fmla="*/ 0 w 254"/>
                  <a:gd name="T1" fmla="*/ 163 h 171"/>
                  <a:gd name="T2" fmla="*/ 0 w 254"/>
                  <a:gd name="T3" fmla="*/ 170 h 171"/>
                  <a:gd name="T4" fmla="*/ 252 w 254"/>
                  <a:gd name="T5" fmla="*/ 6 h 171"/>
                  <a:gd name="T6" fmla="*/ 253 w 254"/>
                  <a:gd name="T7" fmla="*/ 0 h 171"/>
                  <a:gd name="T8" fmla="*/ 0 w 254"/>
                  <a:gd name="T9" fmla="*/ 163 h 171"/>
                </a:gdLst>
                <a:ahLst/>
                <a:cxnLst>
                  <a:cxn ang="0">
                    <a:pos x="T0" y="T1"/>
                  </a:cxn>
                  <a:cxn ang="0">
                    <a:pos x="T2" y="T3"/>
                  </a:cxn>
                  <a:cxn ang="0">
                    <a:pos x="T4" y="T5"/>
                  </a:cxn>
                  <a:cxn ang="0">
                    <a:pos x="T6" y="T7"/>
                  </a:cxn>
                  <a:cxn ang="0">
                    <a:pos x="T8" y="T9"/>
                  </a:cxn>
                </a:cxnLst>
                <a:rect l="0" t="0" r="r" b="b"/>
                <a:pathLst>
                  <a:path w="254" h="171">
                    <a:moveTo>
                      <a:pt x="0" y="163"/>
                    </a:moveTo>
                    <a:lnTo>
                      <a:pt x="0" y="170"/>
                    </a:lnTo>
                    <a:lnTo>
                      <a:pt x="252" y="6"/>
                    </a:lnTo>
                    <a:lnTo>
                      <a:pt x="253" y="0"/>
                    </a:lnTo>
                    <a:lnTo>
                      <a:pt x="0" y="163"/>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26" name="Freeform 50"/>
              <p:cNvSpPr>
                <a:spLocks/>
              </p:cNvSpPr>
              <p:nvPr/>
            </p:nvSpPr>
            <p:spPr bwMode="auto">
              <a:xfrm>
                <a:off x="1815" y="2325"/>
                <a:ext cx="454" cy="213"/>
              </a:xfrm>
              <a:custGeom>
                <a:avLst/>
                <a:gdLst>
                  <a:gd name="T0" fmla="*/ 0 w 454"/>
                  <a:gd name="T1" fmla="*/ 111 h 213"/>
                  <a:gd name="T2" fmla="*/ 248 w 454"/>
                  <a:gd name="T3" fmla="*/ 0 h 213"/>
                  <a:gd name="T4" fmla="*/ 453 w 454"/>
                  <a:gd name="T5" fmla="*/ 58 h 213"/>
                  <a:gd name="T6" fmla="*/ 206 w 454"/>
                  <a:gd name="T7" fmla="*/ 212 h 213"/>
                  <a:gd name="T8" fmla="*/ 0 w 454"/>
                  <a:gd name="T9" fmla="*/ 111 h 213"/>
                </a:gdLst>
                <a:ahLst/>
                <a:cxnLst>
                  <a:cxn ang="0">
                    <a:pos x="T0" y="T1"/>
                  </a:cxn>
                  <a:cxn ang="0">
                    <a:pos x="T2" y="T3"/>
                  </a:cxn>
                  <a:cxn ang="0">
                    <a:pos x="T4" y="T5"/>
                  </a:cxn>
                  <a:cxn ang="0">
                    <a:pos x="T6" y="T7"/>
                  </a:cxn>
                  <a:cxn ang="0">
                    <a:pos x="T8" y="T9"/>
                  </a:cxn>
                </a:cxnLst>
                <a:rect l="0" t="0" r="r" b="b"/>
                <a:pathLst>
                  <a:path w="454" h="213">
                    <a:moveTo>
                      <a:pt x="0" y="111"/>
                    </a:moveTo>
                    <a:lnTo>
                      <a:pt x="248" y="0"/>
                    </a:lnTo>
                    <a:lnTo>
                      <a:pt x="453" y="58"/>
                    </a:lnTo>
                    <a:lnTo>
                      <a:pt x="206" y="212"/>
                    </a:lnTo>
                    <a:lnTo>
                      <a:pt x="0" y="111"/>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4627" name="Group 51"/>
              <p:cNvGrpSpPr>
                <a:grpSpLocks/>
              </p:cNvGrpSpPr>
              <p:nvPr/>
            </p:nvGrpSpPr>
            <p:grpSpPr bwMode="auto">
              <a:xfrm>
                <a:off x="2016" y="2335"/>
                <a:ext cx="230" cy="75"/>
                <a:chOff x="2016" y="2335"/>
                <a:chExt cx="230" cy="75"/>
              </a:xfrm>
            </p:grpSpPr>
            <p:sp>
              <p:nvSpPr>
                <p:cNvPr id="24628" name="Freeform 52"/>
                <p:cNvSpPr>
                  <a:spLocks/>
                </p:cNvSpPr>
                <p:nvPr/>
              </p:nvSpPr>
              <p:spPr bwMode="auto">
                <a:xfrm>
                  <a:off x="2033" y="2335"/>
                  <a:ext cx="213" cy="65"/>
                </a:xfrm>
                <a:custGeom>
                  <a:avLst/>
                  <a:gdLst>
                    <a:gd name="T0" fmla="*/ 6 w 213"/>
                    <a:gd name="T1" fmla="*/ 0 h 65"/>
                    <a:gd name="T2" fmla="*/ 0 w 213"/>
                    <a:gd name="T3" fmla="*/ 3 h 65"/>
                    <a:gd name="T4" fmla="*/ 208 w 213"/>
                    <a:gd name="T5" fmla="*/ 64 h 65"/>
                    <a:gd name="T6" fmla="*/ 212 w 213"/>
                    <a:gd name="T7" fmla="*/ 62 h 65"/>
                    <a:gd name="T8" fmla="*/ 6 w 213"/>
                    <a:gd name="T9" fmla="*/ 0 h 65"/>
                  </a:gdLst>
                  <a:ahLst/>
                  <a:cxnLst>
                    <a:cxn ang="0">
                      <a:pos x="T0" y="T1"/>
                    </a:cxn>
                    <a:cxn ang="0">
                      <a:pos x="T2" y="T3"/>
                    </a:cxn>
                    <a:cxn ang="0">
                      <a:pos x="T4" y="T5"/>
                    </a:cxn>
                    <a:cxn ang="0">
                      <a:pos x="T6" y="T7"/>
                    </a:cxn>
                    <a:cxn ang="0">
                      <a:pos x="T8" y="T9"/>
                    </a:cxn>
                  </a:cxnLst>
                  <a:rect l="0" t="0" r="r" b="b"/>
                  <a:pathLst>
                    <a:path w="213" h="65">
                      <a:moveTo>
                        <a:pt x="6" y="0"/>
                      </a:moveTo>
                      <a:lnTo>
                        <a:pt x="0" y="3"/>
                      </a:lnTo>
                      <a:lnTo>
                        <a:pt x="208" y="64"/>
                      </a:lnTo>
                      <a:lnTo>
                        <a:pt x="212" y="62"/>
                      </a:lnTo>
                      <a:lnTo>
                        <a:pt x="6"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29" name="Freeform 53"/>
                <p:cNvSpPr>
                  <a:spLocks/>
                </p:cNvSpPr>
                <p:nvPr/>
              </p:nvSpPr>
              <p:spPr bwMode="auto">
                <a:xfrm>
                  <a:off x="2016" y="2344"/>
                  <a:ext cx="216" cy="66"/>
                </a:xfrm>
                <a:custGeom>
                  <a:avLst/>
                  <a:gdLst>
                    <a:gd name="T0" fmla="*/ 8 w 216"/>
                    <a:gd name="T1" fmla="*/ 0 h 66"/>
                    <a:gd name="T2" fmla="*/ 0 w 216"/>
                    <a:gd name="T3" fmla="*/ 3 h 66"/>
                    <a:gd name="T4" fmla="*/ 209 w 216"/>
                    <a:gd name="T5" fmla="*/ 65 h 66"/>
                    <a:gd name="T6" fmla="*/ 215 w 216"/>
                    <a:gd name="T7" fmla="*/ 62 h 66"/>
                    <a:gd name="T8" fmla="*/ 8 w 216"/>
                    <a:gd name="T9" fmla="*/ 0 h 66"/>
                  </a:gdLst>
                  <a:ahLst/>
                  <a:cxnLst>
                    <a:cxn ang="0">
                      <a:pos x="T0" y="T1"/>
                    </a:cxn>
                    <a:cxn ang="0">
                      <a:pos x="T2" y="T3"/>
                    </a:cxn>
                    <a:cxn ang="0">
                      <a:pos x="T4" y="T5"/>
                    </a:cxn>
                    <a:cxn ang="0">
                      <a:pos x="T6" y="T7"/>
                    </a:cxn>
                    <a:cxn ang="0">
                      <a:pos x="T8" y="T9"/>
                    </a:cxn>
                  </a:cxnLst>
                  <a:rect l="0" t="0" r="r" b="b"/>
                  <a:pathLst>
                    <a:path w="216" h="66">
                      <a:moveTo>
                        <a:pt x="8" y="0"/>
                      </a:moveTo>
                      <a:lnTo>
                        <a:pt x="0" y="3"/>
                      </a:lnTo>
                      <a:lnTo>
                        <a:pt x="209" y="65"/>
                      </a:lnTo>
                      <a:lnTo>
                        <a:pt x="215" y="62"/>
                      </a:lnTo>
                      <a:lnTo>
                        <a:pt x="8"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4630" name="Freeform 54"/>
              <p:cNvSpPr>
                <a:spLocks/>
              </p:cNvSpPr>
              <p:nvPr/>
            </p:nvSpPr>
            <p:spPr bwMode="auto">
              <a:xfrm>
                <a:off x="2020" y="2383"/>
                <a:ext cx="250" cy="157"/>
              </a:xfrm>
              <a:custGeom>
                <a:avLst/>
                <a:gdLst>
                  <a:gd name="T0" fmla="*/ 0 w 250"/>
                  <a:gd name="T1" fmla="*/ 152 h 157"/>
                  <a:gd name="T2" fmla="*/ 2 w 250"/>
                  <a:gd name="T3" fmla="*/ 156 h 157"/>
                  <a:gd name="T4" fmla="*/ 249 w 250"/>
                  <a:gd name="T5" fmla="*/ 4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2" y="156"/>
                    </a:lnTo>
                    <a:lnTo>
                      <a:pt x="249" y="4"/>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4631" name="Group 55"/>
              <p:cNvGrpSpPr>
                <a:grpSpLocks/>
              </p:cNvGrpSpPr>
              <p:nvPr/>
            </p:nvGrpSpPr>
            <p:grpSpPr bwMode="auto">
              <a:xfrm>
                <a:off x="2017" y="2398"/>
                <a:ext cx="243" cy="181"/>
                <a:chOff x="2017" y="2398"/>
                <a:chExt cx="243" cy="181"/>
              </a:xfrm>
            </p:grpSpPr>
            <p:sp>
              <p:nvSpPr>
                <p:cNvPr id="24632" name="Line 56"/>
                <p:cNvSpPr>
                  <a:spLocks noChangeShapeType="1"/>
                </p:cNvSpPr>
                <p:nvPr/>
              </p:nvSpPr>
              <p:spPr bwMode="auto">
                <a:xfrm flipH="1">
                  <a:off x="2021" y="2398"/>
                  <a:ext cx="238"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33" name="Line 57"/>
                <p:cNvSpPr>
                  <a:spLocks noChangeShapeType="1"/>
                </p:cNvSpPr>
                <p:nvPr/>
              </p:nvSpPr>
              <p:spPr bwMode="auto">
                <a:xfrm flipH="1">
                  <a:off x="2019" y="2405"/>
                  <a:ext cx="241"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34" name="Line 58"/>
                <p:cNvSpPr>
                  <a:spLocks noChangeShapeType="1"/>
                </p:cNvSpPr>
                <p:nvPr/>
              </p:nvSpPr>
              <p:spPr bwMode="auto">
                <a:xfrm flipH="1">
                  <a:off x="2018" y="2414"/>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35" name="Line 59"/>
                <p:cNvSpPr>
                  <a:spLocks noChangeShapeType="1"/>
                </p:cNvSpPr>
                <p:nvPr/>
              </p:nvSpPr>
              <p:spPr bwMode="auto">
                <a:xfrm flipH="1">
                  <a:off x="2020" y="2417"/>
                  <a:ext cx="239"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36" name="Line 60"/>
                <p:cNvSpPr>
                  <a:spLocks noChangeShapeType="1"/>
                </p:cNvSpPr>
                <p:nvPr/>
              </p:nvSpPr>
              <p:spPr bwMode="auto">
                <a:xfrm flipH="1">
                  <a:off x="2017" y="2426"/>
                  <a:ext cx="241" cy="15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637" name="Group 61"/>
              <p:cNvGrpSpPr>
                <a:grpSpLocks/>
              </p:cNvGrpSpPr>
              <p:nvPr/>
            </p:nvGrpSpPr>
            <p:grpSpPr bwMode="auto">
              <a:xfrm>
                <a:off x="1819" y="2445"/>
                <a:ext cx="203" cy="132"/>
                <a:chOff x="1819" y="2445"/>
                <a:chExt cx="203" cy="132"/>
              </a:xfrm>
            </p:grpSpPr>
            <p:sp>
              <p:nvSpPr>
                <p:cNvPr id="24638" name="Line 62"/>
                <p:cNvSpPr>
                  <a:spLocks noChangeShapeType="1"/>
                </p:cNvSpPr>
                <p:nvPr/>
              </p:nvSpPr>
              <p:spPr bwMode="auto">
                <a:xfrm>
                  <a:off x="1822" y="2445"/>
                  <a:ext cx="20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39" name="Line 63"/>
                <p:cNvSpPr>
                  <a:spLocks noChangeShapeType="1"/>
                </p:cNvSpPr>
                <p:nvPr/>
              </p:nvSpPr>
              <p:spPr bwMode="auto">
                <a:xfrm>
                  <a:off x="1822" y="2453"/>
                  <a:ext cx="197"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40" name="Line 64"/>
                <p:cNvSpPr>
                  <a:spLocks noChangeShapeType="1"/>
                </p:cNvSpPr>
                <p:nvPr/>
              </p:nvSpPr>
              <p:spPr bwMode="auto">
                <a:xfrm>
                  <a:off x="1819" y="2461"/>
                  <a:ext cx="200"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41" name="Line 65"/>
                <p:cNvSpPr>
                  <a:spLocks noChangeShapeType="1"/>
                </p:cNvSpPr>
                <p:nvPr/>
              </p:nvSpPr>
              <p:spPr bwMode="auto">
                <a:xfrm>
                  <a:off x="1820" y="2471"/>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42" name="Line 66"/>
                <p:cNvSpPr>
                  <a:spLocks noChangeShapeType="1"/>
                </p:cNvSpPr>
                <p:nvPr/>
              </p:nvSpPr>
              <p:spPr bwMode="auto">
                <a:xfrm>
                  <a:off x="1819" y="2480"/>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24643" name="Group 67"/>
            <p:cNvGrpSpPr>
              <a:grpSpLocks/>
            </p:cNvGrpSpPr>
            <p:nvPr/>
          </p:nvGrpSpPr>
          <p:grpSpPr bwMode="auto">
            <a:xfrm>
              <a:off x="1827" y="2265"/>
              <a:ext cx="472" cy="280"/>
              <a:chOff x="1827" y="2265"/>
              <a:chExt cx="472" cy="280"/>
            </a:xfrm>
          </p:grpSpPr>
          <p:sp>
            <p:nvSpPr>
              <p:cNvPr id="24644" name="Arc 68"/>
              <p:cNvSpPr>
                <a:spLocks/>
              </p:cNvSpPr>
              <p:nvPr/>
            </p:nvSpPr>
            <p:spPr bwMode="auto">
              <a:xfrm rot="240000">
                <a:off x="1827" y="2378"/>
                <a:ext cx="14" cy="67"/>
              </a:xfrm>
              <a:custGeom>
                <a:avLst/>
                <a:gdLst>
                  <a:gd name="G0" fmla="+- 21600 0 0"/>
                  <a:gd name="G1" fmla="+- 21383 0 0"/>
                  <a:gd name="G2" fmla="+- 21600 0 0"/>
                  <a:gd name="T0" fmla="*/ 18455 w 21600"/>
                  <a:gd name="T1" fmla="*/ 42753 h 42753"/>
                  <a:gd name="T2" fmla="*/ 18545 w 21600"/>
                  <a:gd name="T3" fmla="*/ 0 h 42753"/>
                  <a:gd name="T4" fmla="*/ 21600 w 21600"/>
                  <a:gd name="T5" fmla="*/ 21383 h 42753"/>
                </a:gdLst>
                <a:ahLst/>
                <a:cxnLst>
                  <a:cxn ang="0">
                    <a:pos x="T0" y="T1"/>
                  </a:cxn>
                  <a:cxn ang="0">
                    <a:pos x="T2" y="T3"/>
                  </a:cxn>
                  <a:cxn ang="0">
                    <a:pos x="T4" y="T5"/>
                  </a:cxn>
                </a:cxnLst>
                <a:rect l="0" t="0" r="r" b="b"/>
                <a:pathLst>
                  <a:path w="21600" h="42753" fill="none" extrusionOk="0">
                    <a:moveTo>
                      <a:pt x="18455" y="42752"/>
                    </a:moveTo>
                    <a:cubicBezTo>
                      <a:pt x="7854" y="41192"/>
                      <a:pt x="0" y="32097"/>
                      <a:pt x="0" y="21383"/>
                    </a:cubicBezTo>
                    <a:cubicBezTo>
                      <a:pt x="-1" y="10633"/>
                      <a:pt x="7903" y="1520"/>
                      <a:pt x="18545" y="0"/>
                    </a:cubicBezTo>
                  </a:path>
                  <a:path w="21600" h="42753" stroke="0" extrusionOk="0">
                    <a:moveTo>
                      <a:pt x="18455" y="42752"/>
                    </a:moveTo>
                    <a:cubicBezTo>
                      <a:pt x="7854" y="41192"/>
                      <a:pt x="0" y="32097"/>
                      <a:pt x="0" y="21383"/>
                    </a:cubicBezTo>
                    <a:cubicBezTo>
                      <a:pt x="-1" y="10633"/>
                      <a:pt x="7903" y="1520"/>
                      <a:pt x="18545" y="0"/>
                    </a:cubicBezTo>
                    <a:lnTo>
                      <a:pt x="21600" y="21383"/>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45" name="Freeform 69"/>
              <p:cNvSpPr>
                <a:spLocks/>
              </p:cNvSpPr>
              <p:nvPr/>
            </p:nvSpPr>
            <p:spPr bwMode="auto">
              <a:xfrm>
                <a:off x="1840" y="2265"/>
                <a:ext cx="458" cy="279"/>
              </a:xfrm>
              <a:custGeom>
                <a:avLst/>
                <a:gdLst>
                  <a:gd name="T0" fmla="*/ 0 w 458"/>
                  <a:gd name="T1" fmla="*/ 176 h 279"/>
                  <a:gd name="T2" fmla="*/ 205 w 458"/>
                  <a:gd name="T3" fmla="*/ 278 h 279"/>
                  <a:gd name="T4" fmla="*/ 456 w 458"/>
                  <a:gd name="T5" fmla="*/ 117 h 279"/>
                  <a:gd name="T6" fmla="*/ 456 w 458"/>
                  <a:gd name="T7" fmla="*/ 110 h 279"/>
                  <a:gd name="T8" fmla="*/ 446 w 458"/>
                  <a:gd name="T9" fmla="*/ 107 h 279"/>
                  <a:gd name="T10" fmla="*/ 448 w 458"/>
                  <a:gd name="T11" fmla="*/ 68 h 279"/>
                  <a:gd name="T12" fmla="*/ 457 w 458"/>
                  <a:gd name="T13" fmla="*/ 62 h 279"/>
                  <a:gd name="T14" fmla="*/ 455 w 458"/>
                  <a:gd name="T15" fmla="*/ 59 h 279"/>
                  <a:gd name="T16" fmla="*/ 254 w 458"/>
                  <a:gd name="T17" fmla="*/ 0 h 279"/>
                  <a:gd name="T18" fmla="*/ 3 w 458"/>
                  <a:gd name="T19" fmla="*/ 114 h 279"/>
                  <a:gd name="T20" fmla="*/ 0 w 458"/>
                  <a:gd name="T21" fmla="*/ 17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6"/>
                    </a:moveTo>
                    <a:lnTo>
                      <a:pt x="205" y="278"/>
                    </a:lnTo>
                    <a:lnTo>
                      <a:pt x="456" y="117"/>
                    </a:lnTo>
                    <a:lnTo>
                      <a:pt x="456" y="110"/>
                    </a:lnTo>
                    <a:lnTo>
                      <a:pt x="446" y="107"/>
                    </a:lnTo>
                    <a:lnTo>
                      <a:pt x="448" y="68"/>
                    </a:lnTo>
                    <a:lnTo>
                      <a:pt x="457" y="62"/>
                    </a:lnTo>
                    <a:lnTo>
                      <a:pt x="455" y="59"/>
                    </a:lnTo>
                    <a:lnTo>
                      <a:pt x="254" y="0"/>
                    </a:lnTo>
                    <a:lnTo>
                      <a:pt x="3" y="114"/>
                    </a:lnTo>
                    <a:lnTo>
                      <a:pt x="0" y="176"/>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46" name="Freeform 70"/>
              <p:cNvSpPr>
                <a:spLocks/>
              </p:cNvSpPr>
              <p:nvPr/>
            </p:nvSpPr>
            <p:spPr bwMode="auto">
              <a:xfrm>
                <a:off x="1840" y="2316"/>
                <a:ext cx="459" cy="221"/>
              </a:xfrm>
              <a:custGeom>
                <a:avLst/>
                <a:gdLst>
                  <a:gd name="T0" fmla="*/ 0 w 459"/>
                  <a:gd name="T1" fmla="*/ 124 h 221"/>
                  <a:gd name="T2" fmla="*/ 253 w 459"/>
                  <a:gd name="T3" fmla="*/ 0 h 221"/>
                  <a:gd name="T4" fmla="*/ 458 w 459"/>
                  <a:gd name="T5" fmla="*/ 57 h 221"/>
                  <a:gd name="T6" fmla="*/ 204 w 459"/>
                  <a:gd name="T7" fmla="*/ 220 h 221"/>
                  <a:gd name="T8" fmla="*/ 0 w 459"/>
                  <a:gd name="T9" fmla="*/ 124 h 221"/>
                </a:gdLst>
                <a:ahLst/>
                <a:cxnLst>
                  <a:cxn ang="0">
                    <a:pos x="T0" y="T1"/>
                  </a:cxn>
                  <a:cxn ang="0">
                    <a:pos x="T2" y="T3"/>
                  </a:cxn>
                  <a:cxn ang="0">
                    <a:pos x="T4" y="T5"/>
                  </a:cxn>
                  <a:cxn ang="0">
                    <a:pos x="T6" y="T7"/>
                  </a:cxn>
                  <a:cxn ang="0">
                    <a:pos x="T8" y="T9"/>
                  </a:cxn>
                </a:cxnLst>
                <a:rect l="0" t="0" r="r" b="b"/>
                <a:pathLst>
                  <a:path w="459" h="221">
                    <a:moveTo>
                      <a:pt x="0" y="124"/>
                    </a:moveTo>
                    <a:lnTo>
                      <a:pt x="253" y="0"/>
                    </a:lnTo>
                    <a:lnTo>
                      <a:pt x="458" y="57"/>
                    </a:lnTo>
                    <a:lnTo>
                      <a:pt x="204" y="220"/>
                    </a:lnTo>
                    <a:lnTo>
                      <a:pt x="0" y="124"/>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47" name="Freeform 71"/>
              <p:cNvSpPr>
                <a:spLocks/>
              </p:cNvSpPr>
              <p:nvPr/>
            </p:nvSpPr>
            <p:spPr bwMode="auto">
              <a:xfrm>
                <a:off x="2042" y="2334"/>
                <a:ext cx="249" cy="200"/>
              </a:xfrm>
              <a:custGeom>
                <a:avLst/>
                <a:gdLst>
                  <a:gd name="T0" fmla="*/ 5 w 249"/>
                  <a:gd name="T1" fmla="*/ 149 h 200"/>
                  <a:gd name="T2" fmla="*/ 0 w 249"/>
                  <a:gd name="T3" fmla="*/ 199 h 200"/>
                  <a:gd name="T4" fmla="*/ 244 w 249"/>
                  <a:gd name="T5" fmla="*/ 43 h 200"/>
                  <a:gd name="T6" fmla="*/ 248 w 249"/>
                  <a:gd name="T7" fmla="*/ 0 h 200"/>
                  <a:gd name="T8" fmla="*/ 5 w 249"/>
                  <a:gd name="T9" fmla="*/ 149 h 200"/>
                </a:gdLst>
                <a:ahLst/>
                <a:cxnLst>
                  <a:cxn ang="0">
                    <a:pos x="T0" y="T1"/>
                  </a:cxn>
                  <a:cxn ang="0">
                    <a:pos x="T2" y="T3"/>
                  </a:cxn>
                  <a:cxn ang="0">
                    <a:pos x="T4" y="T5"/>
                  </a:cxn>
                  <a:cxn ang="0">
                    <a:pos x="T6" y="T7"/>
                  </a:cxn>
                  <a:cxn ang="0">
                    <a:pos x="T8" y="T9"/>
                  </a:cxn>
                </a:cxnLst>
                <a:rect l="0" t="0" r="r" b="b"/>
                <a:pathLst>
                  <a:path w="249" h="200">
                    <a:moveTo>
                      <a:pt x="5" y="149"/>
                    </a:moveTo>
                    <a:lnTo>
                      <a:pt x="0" y="199"/>
                    </a:lnTo>
                    <a:lnTo>
                      <a:pt x="244" y="43"/>
                    </a:lnTo>
                    <a:lnTo>
                      <a:pt x="248" y="0"/>
                    </a:lnTo>
                    <a:lnTo>
                      <a:pt x="5" y="149"/>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48" name="Freeform 72"/>
              <p:cNvSpPr>
                <a:spLocks/>
              </p:cNvSpPr>
              <p:nvPr/>
            </p:nvSpPr>
            <p:spPr bwMode="auto">
              <a:xfrm>
                <a:off x="1844" y="2383"/>
                <a:ext cx="205" cy="149"/>
              </a:xfrm>
              <a:custGeom>
                <a:avLst/>
                <a:gdLst>
                  <a:gd name="T0" fmla="*/ 5 w 205"/>
                  <a:gd name="T1" fmla="*/ 0 h 149"/>
                  <a:gd name="T2" fmla="*/ 0 w 205"/>
                  <a:gd name="T3" fmla="*/ 53 h 149"/>
                  <a:gd name="T4" fmla="*/ 200 w 205"/>
                  <a:gd name="T5" fmla="*/ 148 h 149"/>
                  <a:gd name="T6" fmla="*/ 204 w 205"/>
                  <a:gd name="T7" fmla="*/ 98 h 149"/>
                  <a:gd name="T8" fmla="*/ 5 w 205"/>
                  <a:gd name="T9" fmla="*/ 0 h 149"/>
                </a:gdLst>
                <a:ahLst/>
                <a:cxnLst>
                  <a:cxn ang="0">
                    <a:pos x="T0" y="T1"/>
                  </a:cxn>
                  <a:cxn ang="0">
                    <a:pos x="T2" y="T3"/>
                  </a:cxn>
                  <a:cxn ang="0">
                    <a:pos x="T4" y="T5"/>
                  </a:cxn>
                  <a:cxn ang="0">
                    <a:pos x="T6" y="T7"/>
                  </a:cxn>
                  <a:cxn ang="0">
                    <a:pos x="T8" y="T9"/>
                  </a:cxn>
                </a:cxnLst>
                <a:rect l="0" t="0" r="r" b="b"/>
                <a:pathLst>
                  <a:path w="205" h="149">
                    <a:moveTo>
                      <a:pt x="5" y="0"/>
                    </a:moveTo>
                    <a:lnTo>
                      <a:pt x="0" y="53"/>
                    </a:lnTo>
                    <a:lnTo>
                      <a:pt x="200" y="148"/>
                    </a:lnTo>
                    <a:lnTo>
                      <a:pt x="204" y="98"/>
                    </a:lnTo>
                    <a:lnTo>
                      <a:pt x="5"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49" name="Freeform 73"/>
              <p:cNvSpPr>
                <a:spLocks/>
              </p:cNvSpPr>
              <p:nvPr/>
            </p:nvSpPr>
            <p:spPr bwMode="auto">
              <a:xfrm>
                <a:off x="1844" y="2378"/>
                <a:ext cx="206" cy="115"/>
              </a:xfrm>
              <a:custGeom>
                <a:avLst/>
                <a:gdLst>
                  <a:gd name="T0" fmla="*/ 0 w 206"/>
                  <a:gd name="T1" fmla="*/ 0 h 115"/>
                  <a:gd name="T2" fmla="*/ 0 w 206"/>
                  <a:gd name="T3" fmla="*/ 9 h 115"/>
                  <a:gd name="T4" fmla="*/ 199 w 206"/>
                  <a:gd name="T5" fmla="*/ 114 h 115"/>
                  <a:gd name="T6" fmla="*/ 205 w 206"/>
                  <a:gd name="T7" fmla="*/ 100 h 115"/>
                  <a:gd name="T8" fmla="*/ 0 w 206"/>
                  <a:gd name="T9" fmla="*/ 0 h 115"/>
                </a:gdLst>
                <a:ahLst/>
                <a:cxnLst>
                  <a:cxn ang="0">
                    <a:pos x="T0" y="T1"/>
                  </a:cxn>
                  <a:cxn ang="0">
                    <a:pos x="T2" y="T3"/>
                  </a:cxn>
                  <a:cxn ang="0">
                    <a:pos x="T4" y="T5"/>
                  </a:cxn>
                  <a:cxn ang="0">
                    <a:pos x="T6" y="T7"/>
                  </a:cxn>
                  <a:cxn ang="0">
                    <a:pos x="T8" y="T9"/>
                  </a:cxn>
                </a:cxnLst>
                <a:rect l="0" t="0" r="r" b="b"/>
                <a:pathLst>
                  <a:path w="206" h="115">
                    <a:moveTo>
                      <a:pt x="0" y="0"/>
                    </a:moveTo>
                    <a:lnTo>
                      <a:pt x="0" y="9"/>
                    </a:lnTo>
                    <a:lnTo>
                      <a:pt x="199" y="114"/>
                    </a:lnTo>
                    <a:lnTo>
                      <a:pt x="205" y="100"/>
                    </a:lnTo>
                    <a:lnTo>
                      <a:pt x="0"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50" name="Freeform 74"/>
              <p:cNvSpPr>
                <a:spLocks/>
              </p:cNvSpPr>
              <p:nvPr/>
            </p:nvSpPr>
            <p:spPr bwMode="auto">
              <a:xfrm>
                <a:off x="2045" y="2373"/>
                <a:ext cx="253" cy="172"/>
              </a:xfrm>
              <a:custGeom>
                <a:avLst/>
                <a:gdLst>
                  <a:gd name="T0" fmla="*/ 0 w 253"/>
                  <a:gd name="T1" fmla="*/ 164 h 172"/>
                  <a:gd name="T2" fmla="*/ 1 w 253"/>
                  <a:gd name="T3" fmla="*/ 171 h 172"/>
                  <a:gd name="T4" fmla="*/ 252 w 253"/>
                  <a:gd name="T5" fmla="*/ 6 h 172"/>
                  <a:gd name="T6" fmla="*/ 252 w 253"/>
                  <a:gd name="T7" fmla="*/ 0 h 172"/>
                  <a:gd name="T8" fmla="*/ 0 w 253"/>
                  <a:gd name="T9" fmla="*/ 164 h 172"/>
                </a:gdLst>
                <a:ahLst/>
                <a:cxnLst>
                  <a:cxn ang="0">
                    <a:pos x="T0" y="T1"/>
                  </a:cxn>
                  <a:cxn ang="0">
                    <a:pos x="T2" y="T3"/>
                  </a:cxn>
                  <a:cxn ang="0">
                    <a:pos x="T4" y="T5"/>
                  </a:cxn>
                  <a:cxn ang="0">
                    <a:pos x="T6" y="T7"/>
                  </a:cxn>
                  <a:cxn ang="0">
                    <a:pos x="T8" y="T9"/>
                  </a:cxn>
                </a:cxnLst>
                <a:rect l="0" t="0" r="r" b="b"/>
                <a:pathLst>
                  <a:path w="253" h="172">
                    <a:moveTo>
                      <a:pt x="0" y="164"/>
                    </a:moveTo>
                    <a:lnTo>
                      <a:pt x="1" y="171"/>
                    </a:lnTo>
                    <a:lnTo>
                      <a:pt x="252" y="6"/>
                    </a:lnTo>
                    <a:lnTo>
                      <a:pt x="252" y="0"/>
                    </a:lnTo>
                    <a:lnTo>
                      <a:pt x="0" y="16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51" name="Freeform 75"/>
              <p:cNvSpPr>
                <a:spLocks/>
              </p:cNvSpPr>
              <p:nvPr/>
            </p:nvSpPr>
            <p:spPr bwMode="auto">
              <a:xfrm>
                <a:off x="1843" y="2265"/>
                <a:ext cx="455" cy="214"/>
              </a:xfrm>
              <a:custGeom>
                <a:avLst/>
                <a:gdLst>
                  <a:gd name="T0" fmla="*/ 0 w 455"/>
                  <a:gd name="T1" fmla="*/ 114 h 214"/>
                  <a:gd name="T2" fmla="*/ 248 w 455"/>
                  <a:gd name="T3" fmla="*/ 0 h 214"/>
                  <a:gd name="T4" fmla="*/ 454 w 455"/>
                  <a:gd name="T5" fmla="*/ 58 h 214"/>
                  <a:gd name="T6" fmla="*/ 206 w 455"/>
                  <a:gd name="T7" fmla="*/ 213 h 214"/>
                  <a:gd name="T8" fmla="*/ 0 w 455"/>
                  <a:gd name="T9" fmla="*/ 114 h 214"/>
                </a:gdLst>
                <a:ahLst/>
                <a:cxnLst>
                  <a:cxn ang="0">
                    <a:pos x="T0" y="T1"/>
                  </a:cxn>
                  <a:cxn ang="0">
                    <a:pos x="T2" y="T3"/>
                  </a:cxn>
                  <a:cxn ang="0">
                    <a:pos x="T4" y="T5"/>
                  </a:cxn>
                  <a:cxn ang="0">
                    <a:pos x="T6" y="T7"/>
                  </a:cxn>
                  <a:cxn ang="0">
                    <a:pos x="T8" y="T9"/>
                  </a:cxn>
                </a:cxnLst>
                <a:rect l="0" t="0" r="r" b="b"/>
                <a:pathLst>
                  <a:path w="455" h="214">
                    <a:moveTo>
                      <a:pt x="0" y="114"/>
                    </a:moveTo>
                    <a:lnTo>
                      <a:pt x="248" y="0"/>
                    </a:lnTo>
                    <a:lnTo>
                      <a:pt x="454" y="58"/>
                    </a:lnTo>
                    <a:lnTo>
                      <a:pt x="206" y="213"/>
                    </a:lnTo>
                    <a:lnTo>
                      <a:pt x="0" y="114"/>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4652" name="Group 76"/>
              <p:cNvGrpSpPr>
                <a:grpSpLocks/>
              </p:cNvGrpSpPr>
              <p:nvPr/>
            </p:nvGrpSpPr>
            <p:grpSpPr bwMode="auto">
              <a:xfrm>
                <a:off x="2044" y="2276"/>
                <a:ext cx="231" cy="77"/>
                <a:chOff x="2044" y="2276"/>
                <a:chExt cx="231" cy="77"/>
              </a:xfrm>
            </p:grpSpPr>
            <p:sp>
              <p:nvSpPr>
                <p:cNvPr id="24653" name="Freeform 77"/>
                <p:cNvSpPr>
                  <a:spLocks/>
                </p:cNvSpPr>
                <p:nvPr/>
              </p:nvSpPr>
              <p:spPr bwMode="auto">
                <a:xfrm>
                  <a:off x="2062" y="2276"/>
                  <a:ext cx="213" cy="66"/>
                </a:xfrm>
                <a:custGeom>
                  <a:avLst/>
                  <a:gdLst>
                    <a:gd name="T0" fmla="*/ 4 w 213"/>
                    <a:gd name="T1" fmla="*/ 0 h 66"/>
                    <a:gd name="T2" fmla="*/ 0 w 213"/>
                    <a:gd name="T3" fmla="*/ 4 h 66"/>
                    <a:gd name="T4" fmla="*/ 205 w 213"/>
                    <a:gd name="T5" fmla="*/ 65 h 66"/>
                    <a:gd name="T6" fmla="*/ 212 w 213"/>
                    <a:gd name="T7" fmla="*/ 64 h 66"/>
                    <a:gd name="T8" fmla="*/ 4 w 213"/>
                    <a:gd name="T9" fmla="*/ 0 h 66"/>
                  </a:gdLst>
                  <a:ahLst/>
                  <a:cxnLst>
                    <a:cxn ang="0">
                      <a:pos x="T0" y="T1"/>
                    </a:cxn>
                    <a:cxn ang="0">
                      <a:pos x="T2" y="T3"/>
                    </a:cxn>
                    <a:cxn ang="0">
                      <a:pos x="T4" y="T5"/>
                    </a:cxn>
                    <a:cxn ang="0">
                      <a:pos x="T6" y="T7"/>
                    </a:cxn>
                    <a:cxn ang="0">
                      <a:pos x="T8" y="T9"/>
                    </a:cxn>
                  </a:cxnLst>
                  <a:rect l="0" t="0" r="r" b="b"/>
                  <a:pathLst>
                    <a:path w="213" h="66">
                      <a:moveTo>
                        <a:pt x="4" y="0"/>
                      </a:moveTo>
                      <a:lnTo>
                        <a:pt x="0" y="4"/>
                      </a:lnTo>
                      <a:lnTo>
                        <a:pt x="205" y="65"/>
                      </a:lnTo>
                      <a:lnTo>
                        <a:pt x="212" y="64"/>
                      </a:lnTo>
                      <a:lnTo>
                        <a:pt x="4"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54" name="Freeform 78"/>
                <p:cNvSpPr>
                  <a:spLocks/>
                </p:cNvSpPr>
                <p:nvPr/>
              </p:nvSpPr>
              <p:spPr bwMode="auto">
                <a:xfrm>
                  <a:off x="2044" y="2285"/>
                  <a:ext cx="217" cy="68"/>
                </a:xfrm>
                <a:custGeom>
                  <a:avLst/>
                  <a:gdLst>
                    <a:gd name="T0" fmla="*/ 8 w 217"/>
                    <a:gd name="T1" fmla="*/ 0 h 68"/>
                    <a:gd name="T2" fmla="*/ 0 w 217"/>
                    <a:gd name="T3" fmla="*/ 5 h 68"/>
                    <a:gd name="T4" fmla="*/ 209 w 217"/>
                    <a:gd name="T5" fmla="*/ 67 h 68"/>
                    <a:gd name="T6" fmla="*/ 216 w 217"/>
                    <a:gd name="T7" fmla="*/ 63 h 68"/>
                    <a:gd name="T8" fmla="*/ 8 w 217"/>
                    <a:gd name="T9" fmla="*/ 0 h 68"/>
                  </a:gdLst>
                  <a:ahLst/>
                  <a:cxnLst>
                    <a:cxn ang="0">
                      <a:pos x="T0" y="T1"/>
                    </a:cxn>
                    <a:cxn ang="0">
                      <a:pos x="T2" y="T3"/>
                    </a:cxn>
                    <a:cxn ang="0">
                      <a:pos x="T4" y="T5"/>
                    </a:cxn>
                    <a:cxn ang="0">
                      <a:pos x="T6" y="T7"/>
                    </a:cxn>
                    <a:cxn ang="0">
                      <a:pos x="T8" y="T9"/>
                    </a:cxn>
                  </a:cxnLst>
                  <a:rect l="0" t="0" r="r" b="b"/>
                  <a:pathLst>
                    <a:path w="217" h="68">
                      <a:moveTo>
                        <a:pt x="8" y="0"/>
                      </a:moveTo>
                      <a:lnTo>
                        <a:pt x="0" y="5"/>
                      </a:lnTo>
                      <a:lnTo>
                        <a:pt x="209" y="67"/>
                      </a:lnTo>
                      <a:lnTo>
                        <a:pt x="216" y="63"/>
                      </a:lnTo>
                      <a:lnTo>
                        <a:pt x="8"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4655" name="Freeform 79"/>
              <p:cNvSpPr>
                <a:spLocks/>
              </p:cNvSpPr>
              <p:nvPr/>
            </p:nvSpPr>
            <p:spPr bwMode="auto">
              <a:xfrm>
                <a:off x="2048" y="2326"/>
                <a:ext cx="250" cy="157"/>
              </a:xfrm>
              <a:custGeom>
                <a:avLst/>
                <a:gdLst>
                  <a:gd name="T0" fmla="*/ 0 w 250"/>
                  <a:gd name="T1" fmla="*/ 152 h 157"/>
                  <a:gd name="T2" fmla="*/ 1 w 250"/>
                  <a:gd name="T3" fmla="*/ 156 h 157"/>
                  <a:gd name="T4" fmla="*/ 248 w 250"/>
                  <a:gd name="T5" fmla="*/ 2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1" y="156"/>
                    </a:lnTo>
                    <a:lnTo>
                      <a:pt x="248" y="2"/>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4656" name="Group 80"/>
              <p:cNvGrpSpPr>
                <a:grpSpLocks/>
              </p:cNvGrpSpPr>
              <p:nvPr/>
            </p:nvGrpSpPr>
            <p:grpSpPr bwMode="auto">
              <a:xfrm>
                <a:off x="2044" y="2338"/>
                <a:ext cx="245" cy="184"/>
                <a:chOff x="2044" y="2338"/>
                <a:chExt cx="245" cy="184"/>
              </a:xfrm>
            </p:grpSpPr>
            <p:sp>
              <p:nvSpPr>
                <p:cNvPr id="24657" name="Line 81"/>
                <p:cNvSpPr>
                  <a:spLocks noChangeShapeType="1"/>
                </p:cNvSpPr>
                <p:nvPr/>
              </p:nvSpPr>
              <p:spPr bwMode="auto">
                <a:xfrm flipH="1">
                  <a:off x="2049" y="2338"/>
                  <a:ext cx="239"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58" name="Line 82"/>
                <p:cNvSpPr>
                  <a:spLocks noChangeShapeType="1"/>
                </p:cNvSpPr>
                <p:nvPr/>
              </p:nvSpPr>
              <p:spPr bwMode="auto">
                <a:xfrm flipH="1">
                  <a:off x="2048" y="2347"/>
                  <a:ext cx="241"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59" name="Line 83"/>
                <p:cNvSpPr>
                  <a:spLocks noChangeShapeType="1"/>
                </p:cNvSpPr>
                <p:nvPr/>
              </p:nvSpPr>
              <p:spPr bwMode="auto">
                <a:xfrm flipH="1">
                  <a:off x="2046" y="2355"/>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60" name="Line 84"/>
                <p:cNvSpPr>
                  <a:spLocks noChangeShapeType="1"/>
                </p:cNvSpPr>
                <p:nvPr/>
              </p:nvSpPr>
              <p:spPr bwMode="auto">
                <a:xfrm flipH="1">
                  <a:off x="2047" y="2359"/>
                  <a:ext cx="240"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61" name="Line 85"/>
                <p:cNvSpPr>
                  <a:spLocks noChangeShapeType="1"/>
                </p:cNvSpPr>
                <p:nvPr/>
              </p:nvSpPr>
              <p:spPr bwMode="auto">
                <a:xfrm flipH="1">
                  <a:off x="2044" y="2368"/>
                  <a:ext cx="243" cy="1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662" name="Group 86"/>
              <p:cNvGrpSpPr>
                <a:grpSpLocks/>
              </p:cNvGrpSpPr>
              <p:nvPr/>
            </p:nvGrpSpPr>
            <p:grpSpPr bwMode="auto">
              <a:xfrm>
                <a:off x="1846" y="2387"/>
                <a:ext cx="203" cy="133"/>
                <a:chOff x="1846" y="2387"/>
                <a:chExt cx="203" cy="133"/>
              </a:xfrm>
            </p:grpSpPr>
            <p:sp>
              <p:nvSpPr>
                <p:cNvPr id="24663" name="Line 87"/>
                <p:cNvSpPr>
                  <a:spLocks noChangeShapeType="1"/>
                </p:cNvSpPr>
                <p:nvPr/>
              </p:nvSpPr>
              <p:spPr bwMode="auto">
                <a:xfrm>
                  <a:off x="1850" y="2387"/>
                  <a:ext cx="199"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64" name="Line 88"/>
                <p:cNvSpPr>
                  <a:spLocks noChangeShapeType="1"/>
                </p:cNvSpPr>
                <p:nvPr/>
              </p:nvSpPr>
              <p:spPr bwMode="auto">
                <a:xfrm>
                  <a:off x="1850" y="239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65" name="Line 89"/>
                <p:cNvSpPr>
                  <a:spLocks noChangeShapeType="1"/>
                </p:cNvSpPr>
                <p:nvPr/>
              </p:nvSpPr>
              <p:spPr bwMode="auto">
                <a:xfrm>
                  <a:off x="1847" y="2404"/>
                  <a:ext cx="199"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66" name="Line 90"/>
                <p:cNvSpPr>
                  <a:spLocks noChangeShapeType="1"/>
                </p:cNvSpPr>
                <p:nvPr/>
              </p:nvSpPr>
              <p:spPr bwMode="auto">
                <a:xfrm>
                  <a:off x="1846" y="2413"/>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67" name="Line 91"/>
                <p:cNvSpPr>
                  <a:spLocks noChangeShapeType="1"/>
                </p:cNvSpPr>
                <p:nvPr/>
              </p:nvSpPr>
              <p:spPr bwMode="auto">
                <a:xfrm>
                  <a:off x="1848" y="2422"/>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24668" name="Group 92"/>
            <p:cNvGrpSpPr>
              <a:grpSpLocks/>
            </p:cNvGrpSpPr>
            <p:nvPr/>
          </p:nvGrpSpPr>
          <p:grpSpPr bwMode="auto">
            <a:xfrm>
              <a:off x="1859" y="2201"/>
              <a:ext cx="471" cy="279"/>
              <a:chOff x="1859" y="2201"/>
              <a:chExt cx="471" cy="279"/>
            </a:xfrm>
          </p:grpSpPr>
          <p:sp>
            <p:nvSpPr>
              <p:cNvPr id="24669" name="Arc 93"/>
              <p:cNvSpPr>
                <a:spLocks/>
              </p:cNvSpPr>
              <p:nvPr/>
            </p:nvSpPr>
            <p:spPr bwMode="auto">
              <a:xfrm rot="240000">
                <a:off x="1859" y="2315"/>
                <a:ext cx="13" cy="65"/>
              </a:xfrm>
              <a:custGeom>
                <a:avLst/>
                <a:gdLst>
                  <a:gd name="G0" fmla="+- 21600 0 0"/>
                  <a:gd name="G1" fmla="+- 21538 0 0"/>
                  <a:gd name="G2" fmla="+- 21600 0 0"/>
                  <a:gd name="T0" fmla="*/ 19864 w 21600"/>
                  <a:gd name="T1" fmla="*/ 43068 h 43068"/>
                  <a:gd name="T2" fmla="*/ 19968 w 21600"/>
                  <a:gd name="T3" fmla="*/ 0 h 43068"/>
                  <a:gd name="T4" fmla="*/ 21600 w 21600"/>
                  <a:gd name="T5" fmla="*/ 21538 h 43068"/>
                </a:gdLst>
                <a:ahLst/>
                <a:cxnLst>
                  <a:cxn ang="0">
                    <a:pos x="T0" y="T1"/>
                  </a:cxn>
                  <a:cxn ang="0">
                    <a:pos x="T2" y="T3"/>
                  </a:cxn>
                  <a:cxn ang="0">
                    <a:pos x="T4" y="T5"/>
                  </a:cxn>
                </a:cxnLst>
                <a:rect l="0" t="0" r="r" b="b"/>
                <a:pathLst>
                  <a:path w="21600" h="43068" fill="none" extrusionOk="0">
                    <a:moveTo>
                      <a:pt x="19863" y="43068"/>
                    </a:moveTo>
                    <a:cubicBezTo>
                      <a:pt x="8644" y="42163"/>
                      <a:pt x="0" y="32794"/>
                      <a:pt x="0" y="21538"/>
                    </a:cubicBezTo>
                    <a:cubicBezTo>
                      <a:pt x="-1" y="10241"/>
                      <a:pt x="8703" y="853"/>
                      <a:pt x="19967" y="-1"/>
                    </a:cubicBezTo>
                  </a:path>
                  <a:path w="21600" h="43068" stroke="0" extrusionOk="0">
                    <a:moveTo>
                      <a:pt x="19863" y="43068"/>
                    </a:moveTo>
                    <a:cubicBezTo>
                      <a:pt x="8644" y="42163"/>
                      <a:pt x="0" y="32794"/>
                      <a:pt x="0" y="21538"/>
                    </a:cubicBezTo>
                    <a:cubicBezTo>
                      <a:pt x="-1" y="10241"/>
                      <a:pt x="8703" y="853"/>
                      <a:pt x="19967" y="-1"/>
                    </a:cubicBezTo>
                    <a:lnTo>
                      <a:pt x="21600" y="21538"/>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70" name="Freeform 94"/>
              <p:cNvSpPr>
                <a:spLocks/>
              </p:cNvSpPr>
              <p:nvPr/>
            </p:nvSpPr>
            <p:spPr bwMode="auto">
              <a:xfrm>
                <a:off x="1872" y="2201"/>
                <a:ext cx="457" cy="278"/>
              </a:xfrm>
              <a:custGeom>
                <a:avLst/>
                <a:gdLst>
                  <a:gd name="T0" fmla="*/ 0 w 457"/>
                  <a:gd name="T1" fmla="*/ 175 h 278"/>
                  <a:gd name="T2" fmla="*/ 207 w 457"/>
                  <a:gd name="T3" fmla="*/ 277 h 278"/>
                  <a:gd name="T4" fmla="*/ 455 w 457"/>
                  <a:gd name="T5" fmla="*/ 115 h 278"/>
                  <a:gd name="T6" fmla="*/ 456 w 457"/>
                  <a:gd name="T7" fmla="*/ 108 h 278"/>
                  <a:gd name="T8" fmla="*/ 446 w 457"/>
                  <a:gd name="T9" fmla="*/ 106 h 278"/>
                  <a:gd name="T10" fmla="*/ 448 w 457"/>
                  <a:gd name="T11" fmla="*/ 67 h 278"/>
                  <a:gd name="T12" fmla="*/ 455 w 457"/>
                  <a:gd name="T13" fmla="*/ 62 h 278"/>
                  <a:gd name="T14" fmla="*/ 456 w 457"/>
                  <a:gd name="T15" fmla="*/ 58 h 278"/>
                  <a:gd name="T16" fmla="*/ 254 w 457"/>
                  <a:gd name="T17" fmla="*/ 0 h 278"/>
                  <a:gd name="T18" fmla="*/ 4 w 457"/>
                  <a:gd name="T19" fmla="*/ 110 h 278"/>
                  <a:gd name="T20" fmla="*/ 0 w 457"/>
                  <a:gd name="T21" fmla="*/ 17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7" h="278">
                    <a:moveTo>
                      <a:pt x="0" y="175"/>
                    </a:moveTo>
                    <a:lnTo>
                      <a:pt x="207" y="277"/>
                    </a:lnTo>
                    <a:lnTo>
                      <a:pt x="455" y="115"/>
                    </a:lnTo>
                    <a:lnTo>
                      <a:pt x="456" y="108"/>
                    </a:lnTo>
                    <a:lnTo>
                      <a:pt x="446" y="106"/>
                    </a:lnTo>
                    <a:lnTo>
                      <a:pt x="448" y="67"/>
                    </a:lnTo>
                    <a:lnTo>
                      <a:pt x="455" y="62"/>
                    </a:lnTo>
                    <a:lnTo>
                      <a:pt x="456" y="58"/>
                    </a:lnTo>
                    <a:lnTo>
                      <a:pt x="254" y="0"/>
                    </a:lnTo>
                    <a:lnTo>
                      <a:pt x="4" y="110"/>
                    </a:lnTo>
                    <a:lnTo>
                      <a:pt x="0" y="175"/>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71" name="Freeform 95"/>
              <p:cNvSpPr>
                <a:spLocks/>
              </p:cNvSpPr>
              <p:nvPr/>
            </p:nvSpPr>
            <p:spPr bwMode="auto">
              <a:xfrm>
                <a:off x="1872" y="2253"/>
                <a:ext cx="457" cy="221"/>
              </a:xfrm>
              <a:custGeom>
                <a:avLst/>
                <a:gdLst>
                  <a:gd name="T0" fmla="*/ 0 w 457"/>
                  <a:gd name="T1" fmla="*/ 121 h 221"/>
                  <a:gd name="T2" fmla="*/ 251 w 457"/>
                  <a:gd name="T3" fmla="*/ 0 h 221"/>
                  <a:gd name="T4" fmla="*/ 456 w 457"/>
                  <a:gd name="T5" fmla="*/ 57 h 221"/>
                  <a:gd name="T6" fmla="*/ 204 w 457"/>
                  <a:gd name="T7" fmla="*/ 220 h 221"/>
                  <a:gd name="T8" fmla="*/ 0 w 457"/>
                  <a:gd name="T9" fmla="*/ 121 h 221"/>
                </a:gdLst>
                <a:ahLst/>
                <a:cxnLst>
                  <a:cxn ang="0">
                    <a:pos x="T0" y="T1"/>
                  </a:cxn>
                  <a:cxn ang="0">
                    <a:pos x="T2" y="T3"/>
                  </a:cxn>
                  <a:cxn ang="0">
                    <a:pos x="T4" y="T5"/>
                  </a:cxn>
                  <a:cxn ang="0">
                    <a:pos x="T6" y="T7"/>
                  </a:cxn>
                  <a:cxn ang="0">
                    <a:pos x="T8" y="T9"/>
                  </a:cxn>
                </a:cxnLst>
                <a:rect l="0" t="0" r="r" b="b"/>
                <a:pathLst>
                  <a:path w="457" h="221">
                    <a:moveTo>
                      <a:pt x="0" y="121"/>
                    </a:moveTo>
                    <a:lnTo>
                      <a:pt x="251" y="0"/>
                    </a:lnTo>
                    <a:lnTo>
                      <a:pt x="456" y="57"/>
                    </a:lnTo>
                    <a:lnTo>
                      <a:pt x="204" y="220"/>
                    </a:lnTo>
                    <a:lnTo>
                      <a:pt x="0" y="121"/>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72" name="Freeform 96"/>
              <p:cNvSpPr>
                <a:spLocks/>
              </p:cNvSpPr>
              <p:nvPr/>
            </p:nvSpPr>
            <p:spPr bwMode="auto">
              <a:xfrm>
                <a:off x="2075" y="2268"/>
                <a:ext cx="246" cy="200"/>
              </a:xfrm>
              <a:custGeom>
                <a:avLst/>
                <a:gdLst>
                  <a:gd name="T0" fmla="*/ 4 w 246"/>
                  <a:gd name="T1" fmla="*/ 150 h 200"/>
                  <a:gd name="T2" fmla="*/ 0 w 246"/>
                  <a:gd name="T3" fmla="*/ 199 h 200"/>
                  <a:gd name="T4" fmla="*/ 243 w 246"/>
                  <a:gd name="T5" fmla="*/ 46 h 200"/>
                  <a:gd name="T6" fmla="*/ 245 w 246"/>
                  <a:gd name="T7" fmla="*/ 0 h 200"/>
                  <a:gd name="T8" fmla="*/ 4 w 246"/>
                  <a:gd name="T9" fmla="*/ 150 h 200"/>
                </a:gdLst>
                <a:ahLst/>
                <a:cxnLst>
                  <a:cxn ang="0">
                    <a:pos x="T0" y="T1"/>
                  </a:cxn>
                  <a:cxn ang="0">
                    <a:pos x="T2" y="T3"/>
                  </a:cxn>
                  <a:cxn ang="0">
                    <a:pos x="T4" y="T5"/>
                  </a:cxn>
                  <a:cxn ang="0">
                    <a:pos x="T6" y="T7"/>
                  </a:cxn>
                  <a:cxn ang="0">
                    <a:pos x="T8" y="T9"/>
                  </a:cxn>
                </a:cxnLst>
                <a:rect l="0" t="0" r="r" b="b"/>
                <a:pathLst>
                  <a:path w="246" h="200">
                    <a:moveTo>
                      <a:pt x="4" y="150"/>
                    </a:moveTo>
                    <a:lnTo>
                      <a:pt x="0" y="199"/>
                    </a:lnTo>
                    <a:lnTo>
                      <a:pt x="243" y="46"/>
                    </a:lnTo>
                    <a:lnTo>
                      <a:pt x="245" y="0"/>
                    </a:lnTo>
                    <a:lnTo>
                      <a:pt x="4" y="15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73" name="Freeform 97"/>
              <p:cNvSpPr>
                <a:spLocks/>
              </p:cNvSpPr>
              <p:nvPr/>
            </p:nvSpPr>
            <p:spPr bwMode="auto">
              <a:xfrm>
                <a:off x="1877" y="2320"/>
                <a:ext cx="203" cy="147"/>
              </a:xfrm>
              <a:custGeom>
                <a:avLst/>
                <a:gdLst>
                  <a:gd name="T0" fmla="*/ 3 w 203"/>
                  <a:gd name="T1" fmla="*/ 0 h 147"/>
                  <a:gd name="T2" fmla="*/ 0 w 203"/>
                  <a:gd name="T3" fmla="*/ 50 h 147"/>
                  <a:gd name="T4" fmla="*/ 197 w 203"/>
                  <a:gd name="T5" fmla="*/ 146 h 147"/>
                  <a:gd name="T6" fmla="*/ 202 w 203"/>
                  <a:gd name="T7" fmla="*/ 96 h 147"/>
                  <a:gd name="T8" fmla="*/ 3 w 203"/>
                  <a:gd name="T9" fmla="*/ 0 h 147"/>
                </a:gdLst>
                <a:ahLst/>
                <a:cxnLst>
                  <a:cxn ang="0">
                    <a:pos x="T0" y="T1"/>
                  </a:cxn>
                  <a:cxn ang="0">
                    <a:pos x="T2" y="T3"/>
                  </a:cxn>
                  <a:cxn ang="0">
                    <a:pos x="T4" y="T5"/>
                  </a:cxn>
                  <a:cxn ang="0">
                    <a:pos x="T6" y="T7"/>
                  </a:cxn>
                  <a:cxn ang="0">
                    <a:pos x="T8" y="T9"/>
                  </a:cxn>
                </a:cxnLst>
                <a:rect l="0" t="0" r="r" b="b"/>
                <a:pathLst>
                  <a:path w="203" h="147">
                    <a:moveTo>
                      <a:pt x="3" y="0"/>
                    </a:moveTo>
                    <a:lnTo>
                      <a:pt x="0" y="50"/>
                    </a:lnTo>
                    <a:lnTo>
                      <a:pt x="197" y="146"/>
                    </a:lnTo>
                    <a:lnTo>
                      <a:pt x="202" y="96"/>
                    </a:lnTo>
                    <a:lnTo>
                      <a:pt x="3"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74" name="Freeform 98"/>
              <p:cNvSpPr>
                <a:spLocks/>
              </p:cNvSpPr>
              <p:nvPr/>
            </p:nvSpPr>
            <p:spPr bwMode="auto">
              <a:xfrm>
                <a:off x="1876" y="2313"/>
                <a:ext cx="205" cy="116"/>
              </a:xfrm>
              <a:custGeom>
                <a:avLst/>
                <a:gdLst>
                  <a:gd name="T0" fmla="*/ 1 w 205"/>
                  <a:gd name="T1" fmla="*/ 0 h 116"/>
                  <a:gd name="T2" fmla="*/ 0 w 205"/>
                  <a:gd name="T3" fmla="*/ 8 h 116"/>
                  <a:gd name="T4" fmla="*/ 198 w 205"/>
                  <a:gd name="T5" fmla="*/ 115 h 116"/>
                  <a:gd name="T6" fmla="*/ 204 w 205"/>
                  <a:gd name="T7" fmla="*/ 98 h 116"/>
                  <a:gd name="T8" fmla="*/ 1 w 205"/>
                  <a:gd name="T9" fmla="*/ 0 h 116"/>
                </a:gdLst>
                <a:ahLst/>
                <a:cxnLst>
                  <a:cxn ang="0">
                    <a:pos x="T0" y="T1"/>
                  </a:cxn>
                  <a:cxn ang="0">
                    <a:pos x="T2" y="T3"/>
                  </a:cxn>
                  <a:cxn ang="0">
                    <a:pos x="T4" y="T5"/>
                  </a:cxn>
                  <a:cxn ang="0">
                    <a:pos x="T6" y="T7"/>
                  </a:cxn>
                  <a:cxn ang="0">
                    <a:pos x="T8" y="T9"/>
                  </a:cxn>
                </a:cxnLst>
                <a:rect l="0" t="0" r="r" b="b"/>
                <a:pathLst>
                  <a:path w="205" h="116">
                    <a:moveTo>
                      <a:pt x="1" y="0"/>
                    </a:moveTo>
                    <a:lnTo>
                      <a:pt x="0" y="8"/>
                    </a:lnTo>
                    <a:lnTo>
                      <a:pt x="198" y="115"/>
                    </a:lnTo>
                    <a:lnTo>
                      <a:pt x="204" y="98"/>
                    </a:lnTo>
                    <a:lnTo>
                      <a:pt x="1"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75" name="Freeform 99"/>
              <p:cNvSpPr>
                <a:spLocks/>
              </p:cNvSpPr>
              <p:nvPr/>
            </p:nvSpPr>
            <p:spPr bwMode="auto">
              <a:xfrm>
                <a:off x="2076" y="2310"/>
                <a:ext cx="252" cy="170"/>
              </a:xfrm>
              <a:custGeom>
                <a:avLst/>
                <a:gdLst>
                  <a:gd name="T0" fmla="*/ 0 w 252"/>
                  <a:gd name="T1" fmla="*/ 162 h 170"/>
                  <a:gd name="T2" fmla="*/ 1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1"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76" name="Freeform 100"/>
              <p:cNvSpPr>
                <a:spLocks/>
              </p:cNvSpPr>
              <p:nvPr/>
            </p:nvSpPr>
            <p:spPr bwMode="auto">
              <a:xfrm>
                <a:off x="1876" y="2202"/>
                <a:ext cx="453" cy="212"/>
              </a:xfrm>
              <a:custGeom>
                <a:avLst/>
                <a:gdLst>
                  <a:gd name="T0" fmla="*/ 0 w 453"/>
                  <a:gd name="T1" fmla="*/ 112 h 212"/>
                  <a:gd name="T2" fmla="*/ 247 w 453"/>
                  <a:gd name="T3" fmla="*/ 0 h 212"/>
                  <a:gd name="T4" fmla="*/ 452 w 453"/>
                  <a:gd name="T5" fmla="*/ 58 h 212"/>
                  <a:gd name="T6" fmla="*/ 204 w 453"/>
                  <a:gd name="T7" fmla="*/ 211 h 212"/>
                  <a:gd name="T8" fmla="*/ 0 w 453"/>
                  <a:gd name="T9" fmla="*/ 112 h 212"/>
                </a:gdLst>
                <a:ahLst/>
                <a:cxnLst>
                  <a:cxn ang="0">
                    <a:pos x="T0" y="T1"/>
                  </a:cxn>
                  <a:cxn ang="0">
                    <a:pos x="T2" y="T3"/>
                  </a:cxn>
                  <a:cxn ang="0">
                    <a:pos x="T4" y="T5"/>
                  </a:cxn>
                  <a:cxn ang="0">
                    <a:pos x="T6" y="T7"/>
                  </a:cxn>
                  <a:cxn ang="0">
                    <a:pos x="T8" y="T9"/>
                  </a:cxn>
                </a:cxnLst>
                <a:rect l="0" t="0" r="r" b="b"/>
                <a:pathLst>
                  <a:path w="453" h="212">
                    <a:moveTo>
                      <a:pt x="0" y="112"/>
                    </a:moveTo>
                    <a:lnTo>
                      <a:pt x="247" y="0"/>
                    </a:lnTo>
                    <a:lnTo>
                      <a:pt x="452" y="58"/>
                    </a:lnTo>
                    <a:lnTo>
                      <a:pt x="204" y="211"/>
                    </a:lnTo>
                    <a:lnTo>
                      <a:pt x="0" y="112"/>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4677" name="Group 101"/>
              <p:cNvGrpSpPr>
                <a:grpSpLocks/>
              </p:cNvGrpSpPr>
              <p:nvPr/>
            </p:nvGrpSpPr>
            <p:grpSpPr bwMode="auto">
              <a:xfrm>
                <a:off x="2076" y="2213"/>
                <a:ext cx="230" cy="75"/>
                <a:chOff x="2076" y="2213"/>
                <a:chExt cx="230" cy="75"/>
              </a:xfrm>
            </p:grpSpPr>
            <p:sp>
              <p:nvSpPr>
                <p:cNvPr id="24678" name="Freeform 102"/>
                <p:cNvSpPr>
                  <a:spLocks/>
                </p:cNvSpPr>
                <p:nvPr/>
              </p:nvSpPr>
              <p:spPr bwMode="auto">
                <a:xfrm>
                  <a:off x="2091" y="2213"/>
                  <a:ext cx="215" cy="66"/>
                </a:xfrm>
                <a:custGeom>
                  <a:avLst/>
                  <a:gdLst>
                    <a:gd name="T0" fmla="*/ 7 w 215"/>
                    <a:gd name="T1" fmla="*/ 0 h 66"/>
                    <a:gd name="T2" fmla="*/ 0 w 215"/>
                    <a:gd name="T3" fmla="*/ 4 h 66"/>
                    <a:gd name="T4" fmla="*/ 208 w 215"/>
                    <a:gd name="T5" fmla="*/ 65 h 66"/>
                    <a:gd name="T6" fmla="*/ 214 w 215"/>
                    <a:gd name="T7" fmla="*/ 64 h 66"/>
                    <a:gd name="T8" fmla="*/ 7 w 215"/>
                    <a:gd name="T9" fmla="*/ 0 h 66"/>
                  </a:gdLst>
                  <a:ahLst/>
                  <a:cxnLst>
                    <a:cxn ang="0">
                      <a:pos x="T0" y="T1"/>
                    </a:cxn>
                    <a:cxn ang="0">
                      <a:pos x="T2" y="T3"/>
                    </a:cxn>
                    <a:cxn ang="0">
                      <a:pos x="T4" y="T5"/>
                    </a:cxn>
                    <a:cxn ang="0">
                      <a:pos x="T6" y="T7"/>
                    </a:cxn>
                    <a:cxn ang="0">
                      <a:pos x="T8" y="T9"/>
                    </a:cxn>
                  </a:cxnLst>
                  <a:rect l="0" t="0" r="r" b="b"/>
                  <a:pathLst>
                    <a:path w="215" h="66">
                      <a:moveTo>
                        <a:pt x="7" y="0"/>
                      </a:moveTo>
                      <a:lnTo>
                        <a:pt x="0" y="4"/>
                      </a:lnTo>
                      <a:lnTo>
                        <a:pt x="208" y="65"/>
                      </a:lnTo>
                      <a:lnTo>
                        <a:pt x="214" y="64"/>
                      </a:lnTo>
                      <a:lnTo>
                        <a:pt x="7"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79" name="Freeform 103"/>
                <p:cNvSpPr>
                  <a:spLocks/>
                </p:cNvSpPr>
                <p:nvPr/>
              </p:nvSpPr>
              <p:spPr bwMode="auto">
                <a:xfrm>
                  <a:off x="2076" y="2221"/>
                  <a:ext cx="215" cy="67"/>
                </a:xfrm>
                <a:custGeom>
                  <a:avLst/>
                  <a:gdLst>
                    <a:gd name="T0" fmla="*/ 7 w 215"/>
                    <a:gd name="T1" fmla="*/ 0 h 67"/>
                    <a:gd name="T2" fmla="*/ 0 w 215"/>
                    <a:gd name="T3" fmla="*/ 4 h 67"/>
                    <a:gd name="T4" fmla="*/ 208 w 215"/>
                    <a:gd name="T5" fmla="*/ 66 h 67"/>
                    <a:gd name="T6" fmla="*/ 214 w 215"/>
                    <a:gd name="T7" fmla="*/ 64 h 67"/>
                    <a:gd name="T8" fmla="*/ 7 w 215"/>
                    <a:gd name="T9" fmla="*/ 0 h 67"/>
                  </a:gdLst>
                  <a:ahLst/>
                  <a:cxnLst>
                    <a:cxn ang="0">
                      <a:pos x="T0" y="T1"/>
                    </a:cxn>
                    <a:cxn ang="0">
                      <a:pos x="T2" y="T3"/>
                    </a:cxn>
                    <a:cxn ang="0">
                      <a:pos x="T4" y="T5"/>
                    </a:cxn>
                    <a:cxn ang="0">
                      <a:pos x="T6" y="T7"/>
                    </a:cxn>
                    <a:cxn ang="0">
                      <a:pos x="T8" y="T9"/>
                    </a:cxn>
                  </a:cxnLst>
                  <a:rect l="0" t="0" r="r" b="b"/>
                  <a:pathLst>
                    <a:path w="215" h="67">
                      <a:moveTo>
                        <a:pt x="7" y="0"/>
                      </a:moveTo>
                      <a:lnTo>
                        <a:pt x="0" y="4"/>
                      </a:lnTo>
                      <a:lnTo>
                        <a:pt x="208" y="66"/>
                      </a:lnTo>
                      <a:lnTo>
                        <a:pt x="214" y="64"/>
                      </a:lnTo>
                      <a:lnTo>
                        <a:pt x="7"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4680" name="Freeform 104"/>
              <p:cNvSpPr>
                <a:spLocks/>
              </p:cNvSpPr>
              <p:nvPr/>
            </p:nvSpPr>
            <p:spPr bwMode="auto">
              <a:xfrm>
                <a:off x="2080" y="2259"/>
                <a:ext cx="250" cy="158"/>
              </a:xfrm>
              <a:custGeom>
                <a:avLst/>
                <a:gdLst>
                  <a:gd name="T0" fmla="*/ 0 w 250"/>
                  <a:gd name="T1" fmla="*/ 152 h 158"/>
                  <a:gd name="T2" fmla="*/ 1 w 250"/>
                  <a:gd name="T3" fmla="*/ 157 h 158"/>
                  <a:gd name="T4" fmla="*/ 248 w 250"/>
                  <a:gd name="T5" fmla="*/ 4 h 158"/>
                  <a:gd name="T6" fmla="*/ 249 w 250"/>
                  <a:gd name="T7" fmla="*/ 0 h 158"/>
                  <a:gd name="T8" fmla="*/ 0 w 250"/>
                  <a:gd name="T9" fmla="*/ 152 h 158"/>
                </a:gdLst>
                <a:ahLst/>
                <a:cxnLst>
                  <a:cxn ang="0">
                    <a:pos x="T0" y="T1"/>
                  </a:cxn>
                  <a:cxn ang="0">
                    <a:pos x="T2" y="T3"/>
                  </a:cxn>
                  <a:cxn ang="0">
                    <a:pos x="T4" y="T5"/>
                  </a:cxn>
                  <a:cxn ang="0">
                    <a:pos x="T6" y="T7"/>
                  </a:cxn>
                  <a:cxn ang="0">
                    <a:pos x="T8" y="T9"/>
                  </a:cxn>
                </a:cxnLst>
                <a:rect l="0" t="0" r="r" b="b"/>
                <a:pathLst>
                  <a:path w="250" h="158">
                    <a:moveTo>
                      <a:pt x="0" y="152"/>
                    </a:moveTo>
                    <a:lnTo>
                      <a:pt x="1" y="157"/>
                    </a:lnTo>
                    <a:lnTo>
                      <a:pt x="248" y="4"/>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4681" name="Group 105"/>
              <p:cNvGrpSpPr>
                <a:grpSpLocks/>
              </p:cNvGrpSpPr>
              <p:nvPr/>
            </p:nvGrpSpPr>
            <p:grpSpPr bwMode="auto">
              <a:xfrm>
                <a:off x="2077" y="2276"/>
                <a:ext cx="243" cy="181"/>
                <a:chOff x="2077" y="2276"/>
                <a:chExt cx="243" cy="181"/>
              </a:xfrm>
            </p:grpSpPr>
            <p:sp>
              <p:nvSpPr>
                <p:cNvPr id="24682" name="Line 106"/>
                <p:cNvSpPr>
                  <a:spLocks noChangeShapeType="1"/>
                </p:cNvSpPr>
                <p:nvPr/>
              </p:nvSpPr>
              <p:spPr bwMode="auto">
                <a:xfrm flipH="1">
                  <a:off x="2080" y="2276"/>
                  <a:ext cx="238"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83" name="Line 107"/>
                <p:cNvSpPr>
                  <a:spLocks noChangeShapeType="1"/>
                </p:cNvSpPr>
                <p:nvPr/>
              </p:nvSpPr>
              <p:spPr bwMode="auto">
                <a:xfrm flipH="1">
                  <a:off x="2079" y="2283"/>
                  <a:ext cx="241"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84" name="Line 108"/>
                <p:cNvSpPr>
                  <a:spLocks noChangeShapeType="1"/>
                </p:cNvSpPr>
                <p:nvPr/>
              </p:nvSpPr>
              <p:spPr bwMode="auto">
                <a:xfrm flipH="1">
                  <a:off x="2078" y="2291"/>
                  <a:ext cx="237"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85" name="Line 109"/>
                <p:cNvSpPr>
                  <a:spLocks noChangeShapeType="1"/>
                </p:cNvSpPr>
                <p:nvPr/>
              </p:nvSpPr>
              <p:spPr bwMode="auto">
                <a:xfrm flipH="1">
                  <a:off x="2079" y="2295"/>
                  <a:ext cx="238"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86" name="Line 110"/>
                <p:cNvSpPr>
                  <a:spLocks noChangeShapeType="1"/>
                </p:cNvSpPr>
                <p:nvPr/>
              </p:nvSpPr>
              <p:spPr bwMode="auto">
                <a:xfrm flipH="1">
                  <a:off x="2077" y="2306"/>
                  <a:ext cx="240"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687" name="Group 111"/>
              <p:cNvGrpSpPr>
                <a:grpSpLocks/>
              </p:cNvGrpSpPr>
              <p:nvPr/>
            </p:nvGrpSpPr>
            <p:grpSpPr bwMode="auto">
              <a:xfrm>
                <a:off x="1878" y="2323"/>
                <a:ext cx="204" cy="133"/>
                <a:chOff x="1878" y="2323"/>
                <a:chExt cx="204" cy="133"/>
              </a:xfrm>
            </p:grpSpPr>
            <p:sp>
              <p:nvSpPr>
                <p:cNvPr id="24688" name="Line 112"/>
                <p:cNvSpPr>
                  <a:spLocks noChangeShapeType="1"/>
                </p:cNvSpPr>
                <p:nvPr/>
              </p:nvSpPr>
              <p:spPr bwMode="auto">
                <a:xfrm>
                  <a:off x="1882" y="2323"/>
                  <a:ext cx="20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89" name="Line 113"/>
                <p:cNvSpPr>
                  <a:spLocks noChangeShapeType="1"/>
                </p:cNvSpPr>
                <p:nvPr/>
              </p:nvSpPr>
              <p:spPr bwMode="auto">
                <a:xfrm>
                  <a:off x="1882" y="2331"/>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90" name="Line 114"/>
                <p:cNvSpPr>
                  <a:spLocks noChangeShapeType="1"/>
                </p:cNvSpPr>
                <p:nvPr/>
              </p:nvSpPr>
              <p:spPr bwMode="auto">
                <a:xfrm>
                  <a:off x="1879" y="2339"/>
                  <a:ext cx="198"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91" name="Line 115"/>
                <p:cNvSpPr>
                  <a:spLocks noChangeShapeType="1"/>
                </p:cNvSpPr>
                <p:nvPr/>
              </p:nvSpPr>
              <p:spPr bwMode="auto">
                <a:xfrm>
                  <a:off x="1878" y="2347"/>
                  <a:ext cx="201"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692" name="Line 116"/>
                <p:cNvSpPr>
                  <a:spLocks noChangeShapeType="1"/>
                </p:cNvSpPr>
                <p:nvPr/>
              </p:nvSpPr>
              <p:spPr bwMode="auto">
                <a:xfrm>
                  <a:off x="1878" y="2358"/>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grpSp>
        <p:nvGrpSpPr>
          <p:cNvPr id="24693" name="Group 117"/>
          <p:cNvGrpSpPr>
            <a:grpSpLocks/>
          </p:cNvGrpSpPr>
          <p:nvPr/>
        </p:nvGrpSpPr>
        <p:grpSpPr bwMode="auto">
          <a:xfrm>
            <a:off x="3563938" y="3913188"/>
            <a:ext cx="644525" cy="428625"/>
            <a:chOff x="2249" y="2370"/>
            <a:chExt cx="406" cy="270"/>
          </a:xfrm>
        </p:grpSpPr>
        <p:grpSp>
          <p:nvGrpSpPr>
            <p:cNvPr id="24694" name="Group 118"/>
            <p:cNvGrpSpPr>
              <a:grpSpLocks/>
            </p:cNvGrpSpPr>
            <p:nvPr/>
          </p:nvGrpSpPr>
          <p:grpSpPr bwMode="auto">
            <a:xfrm>
              <a:off x="2339" y="2370"/>
              <a:ext cx="86" cy="270"/>
              <a:chOff x="2339" y="2370"/>
              <a:chExt cx="86" cy="270"/>
            </a:xfrm>
          </p:grpSpPr>
          <p:grpSp>
            <p:nvGrpSpPr>
              <p:cNvPr id="24695" name="Group 119"/>
              <p:cNvGrpSpPr>
                <a:grpSpLocks/>
              </p:cNvGrpSpPr>
              <p:nvPr/>
            </p:nvGrpSpPr>
            <p:grpSpPr bwMode="auto">
              <a:xfrm>
                <a:off x="2339" y="2370"/>
                <a:ext cx="86" cy="270"/>
                <a:chOff x="2339" y="2370"/>
                <a:chExt cx="86" cy="270"/>
              </a:xfrm>
            </p:grpSpPr>
            <p:sp>
              <p:nvSpPr>
                <p:cNvPr id="24696" name="Freeform 120"/>
                <p:cNvSpPr>
                  <a:spLocks/>
                </p:cNvSpPr>
                <p:nvPr/>
              </p:nvSpPr>
              <p:spPr bwMode="auto">
                <a:xfrm>
                  <a:off x="2397" y="237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697" name="Freeform 121"/>
                <p:cNvSpPr>
                  <a:spLocks/>
                </p:cNvSpPr>
                <p:nvPr/>
              </p:nvSpPr>
              <p:spPr bwMode="auto">
                <a:xfrm>
                  <a:off x="2339" y="237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2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2"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4698" name="Group 122"/>
              <p:cNvGrpSpPr>
                <a:grpSpLocks/>
              </p:cNvGrpSpPr>
              <p:nvPr/>
            </p:nvGrpSpPr>
            <p:grpSpPr bwMode="auto">
              <a:xfrm>
                <a:off x="2339" y="2442"/>
                <a:ext cx="58" cy="156"/>
                <a:chOff x="2339" y="2442"/>
                <a:chExt cx="58" cy="156"/>
              </a:xfrm>
            </p:grpSpPr>
            <p:sp>
              <p:nvSpPr>
                <p:cNvPr id="24699" name="Freeform 123"/>
                <p:cNvSpPr>
                  <a:spLocks/>
                </p:cNvSpPr>
                <p:nvPr/>
              </p:nvSpPr>
              <p:spPr bwMode="auto">
                <a:xfrm>
                  <a:off x="2339" y="256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00" name="Freeform 124"/>
                <p:cNvSpPr>
                  <a:spLocks/>
                </p:cNvSpPr>
                <p:nvPr/>
              </p:nvSpPr>
              <p:spPr bwMode="auto">
                <a:xfrm>
                  <a:off x="2339" y="258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6"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01" name="Freeform 125"/>
                <p:cNvSpPr>
                  <a:spLocks/>
                </p:cNvSpPr>
                <p:nvPr/>
              </p:nvSpPr>
              <p:spPr bwMode="auto">
                <a:xfrm>
                  <a:off x="2339" y="244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6"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24702" name="Group 126"/>
            <p:cNvGrpSpPr>
              <a:grpSpLocks/>
            </p:cNvGrpSpPr>
            <p:nvPr/>
          </p:nvGrpSpPr>
          <p:grpSpPr bwMode="auto">
            <a:xfrm>
              <a:off x="2395" y="2370"/>
              <a:ext cx="84" cy="270"/>
              <a:chOff x="2395" y="2370"/>
              <a:chExt cx="84" cy="270"/>
            </a:xfrm>
          </p:grpSpPr>
          <p:grpSp>
            <p:nvGrpSpPr>
              <p:cNvPr id="24703" name="Group 127"/>
              <p:cNvGrpSpPr>
                <a:grpSpLocks/>
              </p:cNvGrpSpPr>
              <p:nvPr/>
            </p:nvGrpSpPr>
            <p:grpSpPr bwMode="auto">
              <a:xfrm>
                <a:off x="2395" y="2370"/>
                <a:ext cx="84" cy="270"/>
                <a:chOff x="2395" y="2370"/>
                <a:chExt cx="84" cy="270"/>
              </a:xfrm>
            </p:grpSpPr>
            <p:sp>
              <p:nvSpPr>
                <p:cNvPr id="24704" name="Freeform 128"/>
                <p:cNvSpPr>
                  <a:spLocks/>
                </p:cNvSpPr>
                <p:nvPr/>
              </p:nvSpPr>
              <p:spPr bwMode="auto">
                <a:xfrm>
                  <a:off x="2450" y="2377"/>
                  <a:ext cx="29" cy="263"/>
                </a:xfrm>
                <a:custGeom>
                  <a:avLst/>
                  <a:gdLst>
                    <a:gd name="T0" fmla="*/ 0 w 29"/>
                    <a:gd name="T1" fmla="*/ 0 h 263"/>
                    <a:gd name="T2" fmla="*/ 28 w 29"/>
                    <a:gd name="T3" fmla="*/ 41 h 263"/>
                    <a:gd name="T4" fmla="*/ 28 w 29"/>
                    <a:gd name="T5" fmla="*/ 262 h 263"/>
                    <a:gd name="T6" fmla="*/ 0 w 29"/>
                    <a:gd name="T7" fmla="*/ 262 h 263"/>
                    <a:gd name="T8" fmla="*/ 0 w 29"/>
                    <a:gd name="T9" fmla="*/ 0 h 263"/>
                  </a:gdLst>
                  <a:ahLst/>
                  <a:cxnLst>
                    <a:cxn ang="0">
                      <a:pos x="T0" y="T1"/>
                    </a:cxn>
                    <a:cxn ang="0">
                      <a:pos x="T2" y="T3"/>
                    </a:cxn>
                    <a:cxn ang="0">
                      <a:pos x="T4" y="T5"/>
                    </a:cxn>
                    <a:cxn ang="0">
                      <a:pos x="T6" y="T7"/>
                    </a:cxn>
                    <a:cxn ang="0">
                      <a:pos x="T8" y="T9"/>
                    </a:cxn>
                  </a:cxnLst>
                  <a:rect l="0" t="0" r="r" b="b"/>
                  <a:pathLst>
                    <a:path w="29" h="263">
                      <a:moveTo>
                        <a:pt x="0" y="0"/>
                      </a:moveTo>
                      <a:lnTo>
                        <a:pt x="28" y="41"/>
                      </a:lnTo>
                      <a:lnTo>
                        <a:pt x="28"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05" name="Freeform 129"/>
                <p:cNvSpPr>
                  <a:spLocks/>
                </p:cNvSpPr>
                <p:nvPr/>
              </p:nvSpPr>
              <p:spPr bwMode="auto">
                <a:xfrm>
                  <a:off x="2395" y="2370"/>
                  <a:ext cx="56" cy="269"/>
                </a:xfrm>
                <a:custGeom>
                  <a:avLst/>
                  <a:gdLst>
                    <a:gd name="T0" fmla="*/ 0 w 56"/>
                    <a:gd name="T1" fmla="*/ 268 h 269"/>
                    <a:gd name="T2" fmla="*/ 0 w 56"/>
                    <a:gd name="T3" fmla="*/ 5 h 269"/>
                    <a:gd name="T4" fmla="*/ 2 w 56"/>
                    <a:gd name="T5" fmla="*/ 3 h 269"/>
                    <a:gd name="T6" fmla="*/ 6 w 56"/>
                    <a:gd name="T7" fmla="*/ 2 h 269"/>
                    <a:gd name="T8" fmla="*/ 13 w 56"/>
                    <a:gd name="T9" fmla="*/ 0 h 269"/>
                    <a:gd name="T10" fmla="*/ 18 w 56"/>
                    <a:gd name="T11" fmla="*/ 0 h 269"/>
                    <a:gd name="T12" fmla="*/ 23 w 56"/>
                    <a:gd name="T13" fmla="*/ 0 h 269"/>
                    <a:gd name="T14" fmla="*/ 26 w 56"/>
                    <a:gd name="T15" fmla="*/ 0 h 269"/>
                    <a:gd name="T16" fmla="*/ 29 w 56"/>
                    <a:gd name="T17" fmla="*/ 0 h 269"/>
                    <a:gd name="T18" fmla="*/ 33 w 56"/>
                    <a:gd name="T19" fmla="*/ 0 h 269"/>
                    <a:gd name="T20" fmla="*/ 36 w 56"/>
                    <a:gd name="T21" fmla="*/ 0 h 269"/>
                    <a:gd name="T22" fmla="*/ 38 w 56"/>
                    <a:gd name="T23" fmla="*/ 0 h 269"/>
                    <a:gd name="T24" fmla="*/ 41 w 56"/>
                    <a:gd name="T25" fmla="*/ 1 h 269"/>
                    <a:gd name="T26" fmla="*/ 45 w 56"/>
                    <a:gd name="T27" fmla="*/ 2 h 269"/>
                    <a:gd name="T28" fmla="*/ 50 w 56"/>
                    <a:gd name="T29" fmla="*/ 3 h 269"/>
                    <a:gd name="T30" fmla="*/ 53 w 56"/>
                    <a:gd name="T31" fmla="*/ 4 h 269"/>
                    <a:gd name="T32" fmla="*/ 55 w 56"/>
                    <a:gd name="T33" fmla="*/ 5 h 269"/>
                    <a:gd name="T34" fmla="*/ 55 w 56"/>
                    <a:gd name="T35" fmla="*/ 268 h 269"/>
                    <a:gd name="T36" fmla="*/ 0 w 56"/>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9">
                      <a:moveTo>
                        <a:pt x="0" y="268"/>
                      </a:moveTo>
                      <a:lnTo>
                        <a:pt x="0" y="5"/>
                      </a:lnTo>
                      <a:lnTo>
                        <a:pt x="2" y="3"/>
                      </a:lnTo>
                      <a:lnTo>
                        <a:pt x="6" y="2"/>
                      </a:lnTo>
                      <a:lnTo>
                        <a:pt x="13" y="0"/>
                      </a:lnTo>
                      <a:lnTo>
                        <a:pt x="18" y="0"/>
                      </a:lnTo>
                      <a:lnTo>
                        <a:pt x="23" y="0"/>
                      </a:lnTo>
                      <a:lnTo>
                        <a:pt x="26" y="0"/>
                      </a:lnTo>
                      <a:lnTo>
                        <a:pt x="29" y="0"/>
                      </a:lnTo>
                      <a:lnTo>
                        <a:pt x="33" y="0"/>
                      </a:lnTo>
                      <a:lnTo>
                        <a:pt x="36" y="0"/>
                      </a:lnTo>
                      <a:lnTo>
                        <a:pt x="38" y="0"/>
                      </a:lnTo>
                      <a:lnTo>
                        <a:pt x="41" y="1"/>
                      </a:lnTo>
                      <a:lnTo>
                        <a:pt x="45" y="2"/>
                      </a:lnTo>
                      <a:lnTo>
                        <a:pt x="50" y="3"/>
                      </a:lnTo>
                      <a:lnTo>
                        <a:pt x="53" y="4"/>
                      </a:lnTo>
                      <a:lnTo>
                        <a:pt x="55" y="5"/>
                      </a:lnTo>
                      <a:lnTo>
                        <a:pt x="55"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4706" name="Group 130"/>
              <p:cNvGrpSpPr>
                <a:grpSpLocks/>
              </p:cNvGrpSpPr>
              <p:nvPr/>
            </p:nvGrpSpPr>
            <p:grpSpPr bwMode="auto">
              <a:xfrm>
                <a:off x="2395" y="2442"/>
                <a:ext cx="56" cy="156"/>
                <a:chOff x="2395" y="2442"/>
                <a:chExt cx="56" cy="156"/>
              </a:xfrm>
            </p:grpSpPr>
            <p:sp>
              <p:nvSpPr>
                <p:cNvPr id="24707" name="Freeform 131"/>
                <p:cNvSpPr>
                  <a:spLocks/>
                </p:cNvSpPr>
                <p:nvPr/>
              </p:nvSpPr>
              <p:spPr bwMode="auto">
                <a:xfrm>
                  <a:off x="2395" y="2566"/>
                  <a:ext cx="56" cy="17"/>
                </a:xfrm>
                <a:custGeom>
                  <a:avLst/>
                  <a:gdLst>
                    <a:gd name="T0" fmla="*/ 0 w 56"/>
                    <a:gd name="T1" fmla="*/ 8 h 17"/>
                    <a:gd name="T2" fmla="*/ 0 w 56"/>
                    <a:gd name="T3" fmla="*/ 6 h 17"/>
                    <a:gd name="T4" fmla="*/ 3 w 56"/>
                    <a:gd name="T5" fmla="*/ 5 h 17"/>
                    <a:gd name="T6" fmla="*/ 5 w 56"/>
                    <a:gd name="T7" fmla="*/ 4 h 17"/>
                    <a:gd name="T8" fmla="*/ 10 w 56"/>
                    <a:gd name="T9" fmla="*/ 2 h 17"/>
                    <a:gd name="T10" fmla="*/ 13 w 56"/>
                    <a:gd name="T11" fmla="*/ 1 h 17"/>
                    <a:gd name="T12" fmla="*/ 17 w 56"/>
                    <a:gd name="T13" fmla="*/ 0 h 17"/>
                    <a:gd name="T14" fmla="*/ 22 w 56"/>
                    <a:gd name="T15" fmla="*/ 0 h 17"/>
                    <a:gd name="T16" fmla="*/ 26 w 56"/>
                    <a:gd name="T17" fmla="*/ 0 h 17"/>
                    <a:gd name="T18" fmla="*/ 31 w 56"/>
                    <a:gd name="T19" fmla="*/ 0 h 17"/>
                    <a:gd name="T20" fmla="*/ 35 w 56"/>
                    <a:gd name="T21" fmla="*/ 0 h 17"/>
                    <a:gd name="T22" fmla="*/ 39 w 56"/>
                    <a:gd name="T23" fmla="*/ 1 h 17"/>
                    <a:gd name="T24" fmla="*/ 42 w 56"/>
                    <a:gd name="T25" fmla="*/ 1 h 17"/>
                    <a:gd name="T26" fmla="*/ 46 w 56"/>
                    <a:gd name="T27" fmla="*/ 4 h 17"/>
                    <a:gd name="T28" fmla="*/ 50 w 56"/>
                    <a:gd name="T29" fmla="*/ 5 h 17"/>
                    <a:gd name="T30" fmla="*/ 53 w 56"/>
                    <a:gd name="T31" fmla="*/ 6 h 17"/>
                    <a:gd name="T32" fmla="*/ 55 w 56"/>
                    <a:gd name="T33" fmla="*/ 8 h 17"/>
                    <a:gd name="T34" fmla="*/ 55 w 56"/>
                    <a:gd name="T35" fmla="*/ 16 h 17"/>
                    <a:gd name="T36" fmla="*/ 53 w 56"/>
                    <a:gd name="T37" fmla="*/ 14 h 17"/>
                    <a:gd name="T38" fmla="*/ 51 w 56"/>
                    <a:gd name="T39" fmla="*/ 13 h 17"/>
                    <a:gd name="T40" fmla="*/ 47 w 56"/>
                    <a:gd name="T41" fmla="*/ 12 h 17"/>
                    <a:gd name="T42" fmla="*/ 44 w 56"/>
                    <a:gd name="T43" fmla="*/ 10 h 17"/>
                    <a:gd name="T44" fmla="*/ 40 w 56"/>
                    <a:gd name="T45" fmla="*/ 9 h 17"/>
                    <a:gd name="T46" fmla="*/ 35 w 56"/>
                    <a:gd name="T47" fmla="*/ 8 h 17"/>
                    <a:gd name="T48" fmla="*/ 31 w 56"/>
                    <a:gd name="T49" fmla="*/ 8 h 17"/>
                    <a:gd name="T50" fmla="*/ 28 w 56"/>
                    <a:gd name="T51" fmla="*/ 8 h 17"/>
                    <a:gd name="T52" fmla="*/ 24 w 56"/>
                    <a:gd name="T53" fmla="*/ 8 h 17"/>
                    <a:gd name="T54" fmla="*/ 21 w 56"/>
                    <a:gd name="T55" fmla="*/ 8 h 17"/>
                    <a:gd name="T56" fmla="*/ 17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0" y="6"/>
                      </a:lnTo>
                      <a:lnTo>
                        <a:pt x="3" y="5"/>
                      </a:lnTo>
                      <a:lnTo>
                        <a:pt x="5" y="4"/>
                      </a:lnTo>
                      <a:lnTo>
                        <a:pt x="10" y="2"/>
                      </a:lnTo>
                      <a:lnTo>
                        <a:pt x="13" y="1"/>
                      </a:lnTo>
                      <a:lnTo>
                        <a:pt x="17" y="0"/>
                      </a:lnTo>
                      <a:lnTo>
                        <a:pt x="22" y="0"/>
                      </a:lnTo>
                      <a:lnTo>
                        <a:pt x="26" y="0"/>
                      </a:lnTo>
                      <a:lnTo>
                        <a:pt x="31" y="0"/>
                      </a:lnTo>
                      <a:lnTo>
                        <a:pt x="35" y="0"/>
                      </a:lnTo>
                      <a:lnTo>
                        <a:pt x="39" y="1"/>
                      </a:lnTo>
                      <a:lnTo>
                        <a:pt x="42" y="1"/>
                      </a:lnTo>
                      <a:lnTo>
                        <a:pt x="46" y="4"/>
                      </a:lnTo>
                      <a:lnTo>
                        <a:pt x="50" y="5"/>
                      </a:lnTo>
                      <a:lnTo>
                        <a:pt x="53" y="6"/>
                      </a:lnTo>
                      <a:lnTo>
                        <a:pt x="55" y="8"/>
                      </a:lnTo>
                      <a:lnTo>
                        <a:pt x="55" y="16"/>
                      </a:lnTo>
                      <a:lnTo>
                        <a:pt x="53" y="14"/>
                      </a:lnTo>
                      <a:lnTo>
                        <a:pt x="51" y="13"/>
                      </a:lnTo>
                      <a:lnTo>
                        <a:pt x="47" y="12"/>
                      </a:lnTo>
                      <a:lnTo>
                        <a:pt x="44" y="10"/>
                      </a:lnTo>
                      <a:lnTo>
                        <a:pt x="40" y="9"/>
                      </a:lnTo>
                      <a:lnTo>
                        <a:pt x="35" y="8"/>
                      </a:lnTo>
                      <a:lnTo>
                        <a:pt x="31" y="8"/>
                      </a:lnTo>
                      <a:lnTo>
                        <a:pt x="28" y="8"/>
                      </a:lnTo>
                      <a:lnTo>
                        <a:pt x="24" y="8"/>
                      </a:lnTo>
                      <a:lnTo>
                        <a:pt x="21" y="8"/>
                      </a:lnTo>
                      <a:lnTo>
                        <a:pt x="17"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08" name="Freeform 132"/>
                <p:cNvSpPr>
                  <a:spLocks/>
                </p:cNvSpPr>
                <p:nvPr/>
              </p:nvSpPr>
              <p:spPr bwMode="auto">
                <a:xfrm>
                  <a:off x="2395" y="2581"/>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1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6 h 17"/>
                    <a:gd name="T38" fmla="*/ 51 w 56"/>
                    <a:gd name="T39" fmla="*/ 14 h 17"/>
                    <a:gd name="T40" fmla="*/ 48 w 56"/>
                    <a:gd name="T41" fmla="*/ 13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9 h 17"/>
                    <a:gd name="T58" fmla="*/ 14 w 56"/>
                    <a:gd name="T59" fmla="*/ 9 h 17"/>
                    <a:gd name="T60" fmla="*/ 10 w 56"/>
                    <a:gd name="T61" fmla="*/ 10 h 17"/>
                    <a:gd name="T62" fmla="*/ 6 w 56"/>
                    <a:gd name="T63" fmla="*/ 12 h 17"/>
                    <a:gd name="T64" fmla="*/ 3 w 56"/>
                    <a:gd name="T65" fmla="*/ 14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1"/>
                      </a:lnTo>
                      <a:lnTo>
                        <a:pt x="39" y="1"/>
                      </a:lnTo>
                      <a:lnTo>
                        <a:pt x="43" y="2"/>
                      </a:lnTo>
                      <a:lnTo>
                        <a:pt x="46" y="4"/>
                      </a:lnTo>
                      <a:lnTo>
                        <a:pt x="50" y="5"/>
                      </a:lnTo>
                      <a:lnTo>
                        <a:pt x="53" y="6"/>
                      </a:lnTo>
                      <a:lnTo>
                        <a:pt x="55" y="8"/>
                      </a:lnTo>
                      <a:lnTo>
                        <a:pt x="55" y="16"/>
                      </a:lnTo>
                      <a:lnTo>
                        <a:pt x="54" y="16"/>
                      </a:lnTo>
                      <a:lnTo>
                        <a:pt x="51" y="14"/>
                      </a:lnTo>
                      <a:lnTo>
                        <a:pt x="48" y="13"/>
                      </a:lnTo>
                      <a:lnTo>
                        <a:pt x="44" y="12"/>
                      </a:lnTo>
                      <a:lnTo>
                        <a:pt x="40" y="10"/>
                      </a:lnTo>
                      <a:lnTo>
                        <a:pt x="36" y="9"/>
                      </a:lnTo>
                      <a:lnTo>
                        <a:pt x="31" y="8"/>
                      </a:lnTo>
                      <a:lnTo>
                        <a:pt x="28" y="8"/>
                      </a:lnTo>
                      <a:lnTo>
                        <a:pt x="25" y="8"/>
                      </a:lnTo>
                      <a:lnTo>
                        <a:pt x="21" y="8"/>
                      </a:lnTo>
                      <a:lnTo>
                        <a:pt x="18" y="9"/>
                      </a:lnTo>
                      <a:lnTo>
                        <a:pt x="14" y="9"/>
                      </a:lnTo>
                      <a:lnTo>
                        <a:pt x="10" y="10"/>
                      </a:lnTo>
                      <a:lnTo>
                        <a:pt x="6"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09" name="Freeform 133"/>
                <p:cNvSpPr>
                  <a:spLocks/>
                </p:cNvSpPr>
                <p:nvPr/>
              </p:nvSpPr>
              <p:spPr bwMode="auto">
                <a:xfrm>
                  <a:off x="2395" y="2442"/>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0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4 h 17"/>
                    <a:gd name="T38" fmla="*/ 51 w 56"/>
                    <a:gd name="T39" fmla="*/ 13 h 17"/>
                    <a:gd name="T40" fmla="*/ 48 w 56"/>
                    <a:gd name="T41" fmla="*/ 12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0"/>
                      </a:lnTo>
                      <a:lnTo>
                        <a:pt x="39" y="1"/>
                      </a:lnTo>
                      <a:lnTo>
                        <a:pt x="43" y="2"/>
                      </a:lnTo>
                      <a:lnTo>
                        <a:pt x="46" y="4"/>
                      </a:lnTo>
                      <a:lnTo>
                        <a:pt x="50" y="5"/>
                      </a:lnTo>
                      <a:lnTo>
                        <a:pt x="53" y="6"/>
                      </a:lnTo>
                      <a:lnTo>
                        <a:pt x="55" y="8"/>
                      </a:lnTo>
                      <a:lnTo>
                        <a:pt x="55" y="16"/>
                      </a:lnTo>
                      <a:lnTo>
                        <a:pt x="54" y="14"/>
                      </a:lnTo>
                      <a:lnTo>
                        <a:pt x="51" y="13"/>
                      </a:lnTo>
                      <a:lnTo>
                        <a:pt x="48" y="12"/>
                      </a:lnTo>
                      <a:lnTo>
                        <a:pt x="44" y="12"/>
                      </a:lnTo>
                      <a:lnTo>
                        <a:pt x="40" y="10"/>
                      </a:lnTo>
                      <a:lnTo>
                        <a:pt x="36" y="9"/>
                      </a:lnTo>
                      <a:lnTo>
                        <a:pt x="31" y="8"/>
                      </a:lnTo>
                      <a:lnTo>
                        <a:pt x="28" y="8"/>
                      </a:lnTo>
                      <a:lnTo>
                        <a:pt x="25" y="8"/>
                      </a:lnTo>
                      <a:lnTo>
                        <a:pt x="21" y="8"/>
                      </a:lnTo>
                      <a:lnTo>
                        <a:pt x="18"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24710" name="Group 134"/>
            <p:cNvGrpSpPr>
              <a:grpSpLocks/>
            </p:cNvGrpSpPr>
            <p:nvPr/>
          </p:nvGrpSpPr>
          <p:grpSpPr bwMode="auto">
            <a:xfrm>
              <a:off x="2450" y="2370"/>
              <a:ext cx="85" cy="270"/>
              <a:chOff x="2450" y="2370"/>
              <a:chExt cx="85" cy="270"/>
            </a:xfrm>
          </p:grpSpPr>
          <p:grpSp>
            <p:nvGrpSpPr>
              <p:cNvPr id="24711" name="Group 135"/>
              <p:cNvGrpSpPr>
                <a:grpSpLocks/>
              </p:cNvGrpSpPr>
              <p:nvPr/>
            </p:nvGrpSpPr>
            <p:grpSpPr bwMode="auto">
              <a:xfrm>
                <a:off x="2450" y="2370"/>
                <a:ext cx="85" cy="270"/>
                <a:chOff x="2450" y="2370"/>
                <a:chExt cx="85" cy="270"/>
              </a:xfrm>
            </p:grpSpPr>
            <p:sp>
              <p:nvSpPr>
                <p:cNvPr id="24712" name="Freeform 136"/>
                <p:cNvSpPr>
                  <a:spLocks/>
                </p:cNvSpPr>
                <p:nvPr/>
              </p:nvSpPr>
              <p:spPr bwMode="auto">
                <a:xfrm>
                  <a:off x="2507" y="237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13" name="Freeform 137"/>
                <p:cNvSpPr>
                  <a:spLocks/>
                </p:cNvSpPr>
                <p:nvPr/>
              </p:nvSpPr>
              <p:spPr bwMode="auto">
                <a:xfrm>
                  <a:off x="2450" y="2370"/>
                  <a:ext cx="57" cy="269"/>
                </a:xfrm>
                <a:custGeom>
                  <a:avLst/>
                  <a:gdLst>
                    <a:gd name="T0" fmla="*/ 0 w 57"/>
                    <a:gd name="T1" fmla="*/ 268 h 269"/>
                    <a:gd name="T2" fmla="*/ 0 w 57"/>
                    <a:gd name="T3" fmla="*/ 5 h 269"/>
                    <a:gd name="T4" fmla="*/ 2 w 57"/>
                    <a:gd name="T5" fmla="*/ 3 h 269"/>
                    <a:gd name="T6" fmla="*/ 7 w 57"/>
                    <a:gd name="T7" fmla="*/ 2 h 269"/>
                    <a:gd name="T8" fmla="*/ 13 w 57"/>
                    <a:gd name="T9" fmla="*/ 0 h 269"/>
                    <a:gd name="T10" fmla="*/ 18 w 57"/>
                    <a:gd name="T11" fmla="*/ 0 h 269"/>
                    <a:gd name="T12" fmla="*/ 23 w 57"/>
                    <a:gd name="T13" fmla="*/ 0 h 269"/>
                    <a:gd name="T14" fmla="*/ 27 w 57"/>
                    <a:gd name="T15" fmla="*/ 0 h 269"/>
                    <a:gd name="T16" fmla="*/ 30 w 57"/>
                    <a:gd name="T17" fmla="*/ 0 h 269"/>
                    <a:gd name="T18" fmla="*/ 33 w 57"/>
                    <a:gd name="T19" fmla="*/ 0 h 269"/>
                    <a:gd name="T20" fmla="*/ 36 w 57"/>
                    <a:gd name="T21" fmla="*/ 0 h 269"/>
                    <a:gd name="T22" fmla="*/ 39 w 57"/>
                    <a:gd name="T23" fmla="*/ 0 h 269"/>
                    <a:gd name="T24" fmla="*/ 41 w 57"/>
                    <a:gd name="T25" fmla="*/ 1 h 269"/>
                    <a:gd name="T26" fmla="*/ 45 w 57"/>
                    <a:gd name="T27" fmla="*/ 2 h 269"/>
                    <a:gd name="T28" fmla="*/ 51 w 57"/>
                    <a:gd name="T29" fmla="*/ 3 h 269"/>
                    <a:gd name="T30" fmla="*/ 53 w 57"/>
                    <a:gd name="T31" fmla="*/ 4 h 269"/>
                    <a:gd name="T32" fmla="*/ 56 w 57"/>
                    <a:gd name="T33" fmla="*/ 5 h 269"/>
                    <a:gd name="T34" fmla="*/ 56 w 57"/>
                    <a:gd name="T35" fmla="*/ 268 h 269"/>
                    <a:gd name="T36" fmla="*/ 0 w 57"/>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269">
                      <a:moveTo>
                        <a:pt x="0" y="268"/>
                      </a:moveTo>
                      <a:lnTo>
                        <a:pt x="0" y="5"/>
                      </a:lnTo>
                      <a:lnTo>
                        <a:pt x="2" y="3"/>
                      </a:lnTo>
                      <a:lnTo>
                        <a:pt x="7" y="2"/>
                      </a:lnTo>
                      <a:lnTo>
                        <a:pt x="13" y="0"/>
                      </a:lnTo>
                      <a:lnTo>
                        <a:pt x="18" y="0"/>
                      </a:lnTo>
                      <a:lnTo>
                        <a:pt x="23" y="0"/>
                      </a:lnTo>
                      <a:lnTo>
                        <a:pt x="27" y="0"/>
                      </a:lnTo>
                      <a:lnTo>
                        <a:pt x="30" y="0"/>
                      </a:lnTo>
                      <a:lnTo>
                        <a:pt x="33" y="0"/>
                      </a:lnTo>
                      <a:lnTo>
                        <a:pt x="36" y="0"/>
                      </a:lnTo>
                      <a:lnTo>
                        <a:pt x="39" y="0"/>
                      </a:lnTo>
                      <a:lnTo>
                        <a:pt x="41" y="1"/>
                      </a:lnTo>
                      <a:lnTo>
                        <a:pt x="45" y="2"/>
                      </a:lnTo>
                      <a:lnTo>
                        <a:pt x="51" y="3"/>
                      </a:lnTo>
                      <a:lnTo>
                        <a:pt x="53" y="4"/>
                      </a:lnTo>
                      <a:lnTo>
                        <a:pt x="56" y="5"/>
                      </a:lnTo>
                      <a:lnTo>
                        <a:pt x="56"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4714" name="Group 138"/>
              <p:cNvGrpSpPr>
                <a:grpSpLocks/>
              </p:cNvGrpSpPr>
              <p:nvPr/>
            </p:nvGrpSpPr>
            <p:grpSpPr bwMode="auto">
              <a:xfrm>
                <a:off x="2450" y="2442"/>
                <a:ext cx="57" cy="156"/>
                <a:chOff x="2450" y="2442"/>
                <a:chExt cx="57" cy="156"/>
              </a:xfrm>
            </p:grpSpPr>
            <p:sp>
              <p:nvSpPr>
                <p:cNvPr id="24715" name="Freeform 139"/>
                <p:cNvSpPr>
                  <a:spLocks/>
                </p:cNvSpPr>
                <p:nvPr/>
              </p:nvSpPr>
              <p:spPr bwMode="auto">
                <a:xfrm>
                  <a:off x="2450" y="256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16" name="Freeform 140"/>
                <p:cNvSpPr>
                  <a:spLocks/>
                </p:cNvSpPr>
                <p:nvPr/>
              </p:nvSpPr>
              <p:spPr bwMode="auto">
                <a:xfrm>
                  <a:off x="2450" y="2581"/>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1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6 h 17"/>
                    <a:gd name="T38" fmla="*/ 51 w 57"/>
                    <a:gd name="T39" fmla="*/ 14 h 17"/>
                    <a:gd name="T40" fmla="*/ 48 w 57"/>
                    <a:gd name="T41" fmla="*/ 13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9 h 17"/>
                    <a:gd name="T58" fmla="*/ 14 w 57"/>
                    <a:gd name="T59" fmla="*/ 9 h 17"/>
                    <a:gd name="T60" fmla="*/ 10 w 57"/>
                    <a:gd name="T61" fmla="*/ 10 h 17"/>
                    <a:gd name="T62" fmla="*/ 7 w 57"/>
                    <a:gd name="T63" fmla="*/ 12 h 17"/>
                    <a:gd name="T64" fmla="*/ 3 w 57"/>
                    <a:gd name="T65" fmla="*/ 14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1"/>
                      </a:lnTo>
                      <a:lnTo>
                        <a:pt x="39" y="1"/>
                      </a:lnTo>
                      <a:lnTo>
                        <a:pt x="43" y="2"/>
                      </a:lnTo>
                      <a:lnTo>
                        <a:pt x="47" y="4"/>
                      </a:lnTo>
                      <a:lnTo>
                        <a:pt x="51" y="5"/>
                      </a:lnTo>
                      <a:lnTo>
                        <a:pt x="54" y="6"/>
                      </a:lnTo>
                      <a:lnTo>
                        <a:pt x="56" y="8"/>
                      </a:lnTo>
                      <a:lnTo>
                        <a:pt x="56" y="16"/>
                      </a:lnTo>
                      <a:lnTo>
                        <a:pt x="54" y="16"/>
                      </a:lnTo>
                      <a:lnTo>
                        <a:pt x="51" y="14"/>
                      </a:lnTo>
                      <a:lnTo>
                        <a:pt x="48" y="13"/>
                      </a:lnTo>
                      <a:lnTo>
                        <a:pt x="45" y="12"/>
                      </a:lnTo>
                      <a:lnTo>
                        <a:pt x="40" y="10"/>
                      </a:lnTo>
                      <a:lnTo>
                        <a:pt x="36" y="9"/>
                      </a:lnTo>
                      <a:lnTo>
                        <a:pt x="32" y="8"/>
                      </a:lnTo>
                      <a:lnTo>
                        <a:pt x="28" y="8"/>
                      </a:lnTo>
                      <a:lnTo>
                        <a:pt x="25" y="8"/>
                      </a:lnTo>
                      <a:lnTo>
                        <a:pt x="22" y="8"/>
                      </a:lnTo>
                      <a:lnTo>
                        <a:pt x="18" y="9"/>
                      </a:lnTo>
                      <a:lnTo>
                        <a:pt x="14" y="9"/>
                      </a:lnTo>
                      <a:lnTo>
                        <a:pt x="10" y="10"/>
                      </a:lnTo>
                      <a:lnTo>
                        <a:pt x="7"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17" name="Freeform 141"/>
                <p:cNvSpPr>
                  <a:spLocks/>
                </p:cNvSpPr>
                <p:nvPr/>
              </p:nvSpPr>
              <p:spPr bwMode="auto">
                <a:xfrm>
                  <a:off x="2450" y="2442"/>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0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4 h 17"/>
                    <a:gd name="T38" fmla="*/ 51 w 57"/>
                    <a:gd name="T39" fmla="*/ 13 h 17"/>
                    <a:gd name="T40" fmla="*/ 48 w 57"/>
                    <a:gd name="T41" fmla="*/ 12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8 h 17"/>
                    <a:gd name="T58" fmla="*/ 14 w 57"/>
                    <a:gd name="T59" fmla="*/ 9 h 17"/>
                    <a:gd name="T60" fmla="*/ 10 w 57"/>
                    <a:gd name="T61" fmla="*/ 10 h 17"/>
                    <a:gd name="T62" fmla="*/ 7 w 57"/>
                    <a:gd name="T63" fmla="*/ 12 h 17"/>
                    <a:gd name="T64" fmla="*/ 3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0"/>
                      </a:lnTo>
                      <a:lnTo>
                        <a:pt x="39" y="1"/>
                      </a:lnTo>
                      <a:lnTo>
                        <a:pt x="43" y="2"/>
                      </a:lnTo>
                      <a:lnTo>
                        <a:pt x="47" y="4"/>
                      </a:lnTo>
                      <a:lnTo>
                        <a:pt x="51" y="5"/>
                      </a:lnTo>
                      <a:lnTo>
                        <a:pt x="54" y="6"/>
                      </a:lnTo>
                      <a:lnTo>
                        <a:pt x="56" y="8"/>
                      </a:lnTo>
                      <a:lnTo>
                        <a:pt x="56" y="16"/>
                      </a:lnTo>
                      <a:lnTo>
                        <a:pt x="54" y="14"/>
                      </a:lnTo>
                      <a:lnTo>
                        <a:pt x="51" y="13"/>
                      </a:lnTo>
                      <a:lnTo>
                        <a:pt x="48" y="12"/>
                      </a:lnTo>
                      <a:lnTo>
                        <a:pt x="45" y="12"/>
                      </a:lnTo>
                      <a:lnTo>
                        <a:pt x="40" y="10"/>
                      </a:lnTo>
                      <a:lnTo>
                        <a:pt x="36" y="9"/>
                      </a:lnTo>
                      <a:lnTo>
                        <a:pt x="32" y="8"/>
                      </a:lnTo>
                      <a:lnTo>
                        <a:pt x="28" y="8"/>
                      </a:lnTo>
                      <a:lnTo>
                        <a:pt x="25" y="8"/>
                      </a:lnTo>
                      <a:lnTo>
                        <a:pt x="22" y="8"/>
                      </a:lnTo>
                      <a:lnTo>
                        <a:pt x="18" y="8"/>
                      </a:lnTo>
                      <a:lnTo>
                        <a:pt x="14" y="9"/>
                      </a:lnTo>
                      <a:lnTo>
                        <a:pt x="10" y="10"/>
                      </a:lnTo>
                      <a:lnTo>
                        <a:pt x="7"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24718" name="Group 142"/>
            <p:cNvGrpSpPr>
              <a:grpSpLocks/>
            </p:cNvGrpSpPr>
            <p:nvPr/>
          </p:nvGrpSpPr>
          <p:grpSpPr bwMode="auto">
            <a:xfrm>
              <a:off x="2506" y="2370"/>
              <a:ext cx="84" cy="270"/>
              <a:chOff x="2506" y="2370"/>
              <a:chExt cx="84" cy="270"/>
            </a:xfrm>
          </p:grpSpPr>
          <p:grpSp>
            <p:nvGrpSpPr>
              <p:cNvPr id="24719" name="Group 143"/>
              <p:cNvGrpSpPr>
                <a:grpSpLocks/>
              </p:cNvGrpSpPr>
              <p:nvPr/>
            </p:nvGrpSpPr>
            <p:grpSpPr bwMode="auto">
              <a:xfrm>
                <a:off x="2506" y="2370"/>
                <a:ext cx="84" cy="270"/>
                <a:chOff x="2506" y="2370"/>
                <a:chExt cx="84" cy="270"/>
              </a:xfrm>
            </p:grpSpPr>
            <p:sp>
              <p:nvSpPr>
                <p:cNvPr id="24720" name="Freeform 144"/>
                <p:cNvSpPr>
                  <a:spLocks/>
                </p:cNvSpPr>
                <p:nvPr/>
              </p:nvSpPr>
              <p:spPr bwMode="auto">
                <a:xfrm>
                  <a:off x="2506" y="237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1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1"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21" name="Freeform 145"/>
                <p:cNvSpPr>
                  <a:spLocks/>
                </p:cNvSpPr>
                <p:nvPr/>
              </p:nvSpPr>
              <p:spPr bwMode="auto">
                <a:xfrm>
                  <a:off x="2563" y="2377"/>
                  <a:ext cx="27" cy="263"/>
                </a:xfrm>
                <a:custGeom>
                  <a:avLst/>
                  <a:gdLst>
                    <a:gd name="T0" fmla="*/ 0 w 27"/>
                    <a:gd name="T1" fmla="*/ 0 h 263"/>
                    <a:gd name="T2" fmla="*/ 26 w 27"/>
                    <a:gd name="T3" fmla="*/ 41 h 263"/>
                    <a:gd name="T4" fmla="*/ 26 w 27"/>
                    <a:gd name="T5" fmla="*/ 262 h 263"/>
                    <a:gd name="T6" fmla="*/ 0 w 27"/>
                    <a:gd name="T7" fmla="*/ 262 h 263"/>
                    <a:gd name="T8" fmla="*/ 0 w 27"/>
                    <a:gd name="T9" fmla="*/ 0 h 263"/>
                  </a:gdLst>
                  <a:ahLst/>
                  <a:cxnLst>
                    <a:cxn ang="0">
                      <a:pos x="T0" y="T1"/>
                    </a:cxn>
                    <a:cxn ang="0">
                      <a:pos x="T2" y="T3"/>
                    </a:cxn>
                    <a:cxn ang="0">
                      <a:pos x="T4" y="T5"/>
                    </a:cxn>
                    <a:cxn ang="0">
                      <a:pos x="T6" y="T7"/>
                    </a:cxn>
                    <a:cxn ang="0">
                      <a:pos x="T8" y="T9"/>
                    </a:cxn>
                  </a:cxnLst>
                  <a:rect l="0" t="0" r="r" b="b"/>
                  <a:pathLst>
                    <a:path w="27" h="263">
                      <a:moveTo>
                        <a:pt x="0" y="0"/>
                      </a:moveTo>
                      <a:lnTo>
                        <a:pt x="26" y="41"/>
                      </a:lnTo>
                      <a:lnTo>
                        <a:pt x="26"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4722" name="Group 146"/>
              <p:cNvGrpSpPr>
                <a:grpSpLocks/>
              </p:cNvGrpSpPr>
              <p:nvPr/>
            </p:nvGrpSpPr>
            <p:grpSpPr bwMode="auto">
              <a:xfrm>
                <a:off x="2506" y="2442"/>
                <a:ext cx="58" cy="156"/>
                <a:chOff x="2506" y="2442"/>
                <a:chExt cx="58" cy="156"/>
              </a:xfrm>
            </p:grpSpPr>
            <p:sp>
              <p:nvSpPr>
                <p:cNvPr id="24723" name="Freeform 147"/>
                <p:cNvSpPr>
                  <a:spLocks/>
                </p:cNvSpPr>
                <p:nvPr/>
              </p:nvSpPr>
              <p:spPr bwMode="auto">
                <a:xfrm>
                  <a:off x="2506" y="256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24" name="Freeform 148"/>
                <p:cNvSpPr>
                  <a:spLocks/>
                </p:cNvSpPr>
                <p:nvPr/>
              </p:nvSpPr>
              <p:spPr bwMode="auto">
                <a:xfrm>
                  <a:off x="2506" y="258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5"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25" name="Freeform 149"/>
                <p:cNvSpPr>
                  <a:spLocks/>
                </p:cNvSpPr>
                <p:nvPr/>
              </p:nvSpPr>
              <p:spPr bwMode="auto">
                <a:xfrm>
                  <a:off x="2506" y="244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5"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24726" name="Freeform 150"/>
            <p:cNvSpPr>
              <a:spLocks/>
            </p:cNvSpPr>
            <p:nvPr/>
          </p:nvSpPr>
          <p:spPr bwMode="auto">
            <a:xfrm>
              <a:off x="2249" y="2510"/>
              <a:ext cx="90" cy="129"/>
            </a:xfrm>
            <a:custGeom>
              <a:avLst/>
              <a:gdLst>
                <a:gd name="T0" fmla="*/ 89 w 90"/>
                <a:gd name="T1" fmla="*/ 0 h 129"/>
                <a:gd name="T2" fmla="*/ 71 w 90"/>
                <a:gd name="T3" fmla="*/ 0 h 129"/>
                <a:gd name="T4" fmla="*/ 71 w 90"/>
                <a:gd name="T5" fmla="*/ 110 h 129"/>
                <a:gd name="T6" fmla="*/ 0 w 90"/>
                <a:gd name="T7" fmla="*/ 110 h 129"/>
                <a:gd name="T8" fmla="*/ 0 w 90"/>
                <a:gd name="T9" fmla="*/ 128 h 129"/>
                <a:gd name="T10" fmla="*/ 89 w 90"/>
                <a:gd name="T11" fmla="*/ 128 h 129"/>
                <a:gd name="T12" fmla="*/ 89 w 90"/>
                <a:gd name="T13" fmla="*/ 0 h 129"/>
              </a:gdLst>
              <a:ahLst/>
              <a:cxnLst>
                <a:cxn ang="0">
                  <a:pos x="T0" y="T1"/>
                </a:cxn>
                <a:cxn ang="0">
                  <a:pos x="T2" y="T3"/>
                </a:cxn>
                <a:cxn ang="0">
                  <a:pos x="T4" y="T5"/>
                </a:cxn>
                <a:cxn ang="0">
                  <a:pos x="T6" y="T7"/>
                </a:cxn>
                <a:cxn ang="0">
                  <a:pos x="T8" y="T9"/>
                </a:cxn>
                <a:cxn ang="0">
                  <a:pos x="T10" y="T11"/>
                </a:cxn>
                <a:cxn ang="0">
                  <a:pos x="T12" y="T13"/>
                </a:cxn>
              </a:cxnLst>
              <a:rect l="0" t="0" r="r" b="b"/>
              <a:pathLst>
                <a:path w="90" h="129">
                  <a:moveTo>
                    <a:pt x="89" y="0"/>
                  </a:moveTo>
                  <a:lnTo>
                    <a:pt x="71" y="0"/>
                  </a:lnTo>
                  <a:lnTo>
                    <a:pt x="71" y="110"/>
                  </a:lnTo>
                  <a:lnTo>
                    <a:pt x="0" y="110"/>
                  </a:lnTo>
                  <a:lnTo>
                    <a:pt x="0" y="128"/>
                  </a:lnTo>
                  <a:lnTo>
                    <a:pt x="89" y="128"/>
                  </a:lnTo>
                  <a:lnTo>
                    <a:pt x="89"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4727" name="Group 151"/>
            <p:cNvGrpSpPr>
              <a:grpSpLocks/>
            </p:cNvGrpSpPr>
            <p:nvPr/>
          </p:nvGrpSpPr>
          <p:grpSpPr bwMode="auto">
            <a:xfrm>
              <a:off x="2565" y="2510"/>
              <a:ext cx="90" cy="130"/>
              <a:chOff x="2565" y="2510"/>
              <a:chExt cx="90" cy="130"/>
            </a:xfrm>
          </p:grpSpPr>
          <p:sp>
            <p:nvSpPr>
              <p:cNvPr id="24728" name="Freeform 152"/>
              <p:cNvSpPr>
                <a:spLocks/>
              </p:cNvSpPr>
              <p:nvPr/>
            </p:nvSpPr>
            <p:spPr bwMode="auto">
              <a:xfrm>
                <a:off x="2583" y="2510"/>
                <a:ext cx="72" cy="130"/>
              </a:xfrm>
              <a:custGeom>
                <a:avLst/>
                <a:gdLst>
                  <a:gd name="T0" fmla="*/ 0 w 72"/>
                  <a:gd name="T1" fmla="*/ 0 h 130"/>
                  <a:gd name="T2" fmla="*/ 23 w 72"/>
                  <a:gd name="T3" fmla="*/ 39 h 130"/>
                  <a:gd name="T4" fmla="*/ 23 w 72"/>
                  <a:gd name="T5" fmla="*/ 114 h 130"/>
                  <a:gd name="T6" fmla="*/ 71 w 72"/>
                  <a:gd name="T7" fmla="*/ 114 h 130"/>
                  <a:gd name="T8" fmla="*/ 71 w 72"/>
                  <a:gd name="T9" fmla="*/ 129 h 130"/>
                  <a:gd name="T10" fmla="*/ 0 w 72"/>
                  <a:gd name="T11" fmla="*/ 129 h 130"/>
                  <a:gd name="T12" fmla="*/ 0 w 72"/>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72" h="130">
                    <a:moveTo>
                      <a:pt x="0" y="0"/>
                    </a:moveTo>
                    <a:lnTo>
                      <a:pt x="23" y="39"/>
                    </a:lnTo>
                    <a:lnTo>
                      <a:pt x="23" y="114"/>
                    </a:lnTo>
                    <a:lnTo>
                      <a:pt x="71" y="114"/>
                    </a:lnTo>
                    <a:lnTo>
                      <a:pt x="71" y="129"/>
                    </a:lnTo>
                    <a:lnTo>
                      <a:pt x="0" y="129"/>
                    </a:lnTo>
                    <a:lnTo>
                      <a:pt x="0"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29" name="Freeform 153"/>
              <p:cNvSpPr>
                <a:spLocks/>
              </p:cNvSpPr>
              <p:nvPr/>
            </p:nvSpPr>
            <p:spPr bwMode="auto">
              <a:xfrm>
                <a:off x="2565" y="2510"/>
                <a:ext cx="90" cy="130"/>
              </a:xfrm>
              <a:custGeom>
                <a:avLst/>
                <a:gdLst>
                  <a:gd name="T0" fmla="*/ 0 w 90"/>
                  <a:gd name="T1" fmla="*/ 0 h 130"/>
                  <a:gd name="T2" fmla="*/ 17 w 90"/>
                  <a:gd name="T3" fmla="*/ 0 h 130"/>
                  <a:gd name="T4" fmla="*/ 17 w 90"/>
                  <a:gd name="T5" fmla="*/ 111 h 130"/>
                  <a:gd name="T6" fmla="*/ 89 w 90"/>
                  <a:gd name="T7" fmla="*/ 111 h 130"/>
                  <a:gd name="T8" fmla="*/ 89 w 90"/>
                  <a:gd name="T9" fmla="*/ 129 h 130"/>
                  <a:gd name="T10" fmla="*/ 0 w 90"/>
                  <a:gd name="T11" fmla="*/ 129 h 130"/>
                  <a:gd name="T12" fmla="*/ 0 w 90"/>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90" h="130">
                    <a:moveTo>
                      <a:pt x="0" y="0"/>
                    </a:moveTo>
                    <a:lnTo>
                      <a:pt x="17" y="0"/>
                    </a:lnTo>
                    <a:lnTo>
                      <a:pt x="17" y="111"/>
                    </a:lnTo>
                    <a:lnTo>
                      <a:pt x="89" y="111"/>
                    </a:lnTo>
                    <a:lnTo>
                      <a:pt x="89" y="129"/>
                    </a:lnTo>
                    <a:lnTo>
                      <a:pt x="0" y="129"/>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24730" name="Rectangle 154"/>
          <p:cNvSpPr>
            <a:spLocks noChangeArrowheads="1"/>
          </p:cNvSpPr>
          <p:nvPr/>
        </p:nvSpPr>
        <p:spPr bwMode="auto">
          <a:xfrm>
            <a:off x="4884738" y="4319588"/>
            <a:ext cx="2044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sz="1800">
                <a:latin typeface="Arial Rounded MT Bold" pitchFamily="34" charset="0"/>
              </a:rPr>
              <a:t>Scientific Databases</a:t>
            </a:r>
          </a:p>
        </p:txBody>
      </p:sp>
      <p:grpSp>
        <p:nvGrpSpPr>
          <p:cNvPr id="24731" name="Group 155"/>
          <p:cNvGrpSpPr>
            <a:grpSpLocks/>
          </p:cNvGrpSpPr>
          <p:nvPr/>
        </p:nvGrpSpPr>
        <p:grpSpPr bwMode="auto">
          <a:xfrm>
            <a:off x="5413375" y="3486150"/>
            <a:ext cx="623888" cy="795338"/>
            <a:chOff x="3414" y="2101"/>
            <a:chExt cx="393" cy="501"/>
          </a:xfrm>
        </p:grpSpPr>
        <p:grpSp>
          <p:nvGrpSpPr>
            <p:cNvPr id="24732" name="Group 156"/>
            <p:cNvGrpSpPr>
              <a:grpSpLocks/>
            </p:cNvGrpSpPr>
            <p:nvPr/>
          </p:nvGrpSpPr>
          <p:grpSpPr bwMode="auto">
            <a:xfrm>
              <a:off x="3414" y="2101"/>
              <a:ext cx="193" cy="501"/>
              <a:chOff x="3414" y="2101"/>
              <a:chExt cx="193" cy="501"/>
            </a:xfrm>
          </p:grpSpPr>
          <p:sp>
            <p:nvSpPr>
              <p:cNvPr id="24733" name="Freeform 157"/>
              <p:cNvSpPr>
                <a:spLocks/>
              </p:cNvSpPr>
              <p:nvPr/>
            </p:nvSpPr>
            <p:spPr bwMode="auto">
              <a:xfrm>
                <a:off x="3414" y="2101"/>
                <a:ext cx="193" cy="476"/>
              </a:xfrm>
              <a:custGeom>
                <a:avLst/>
                <a:gdLst>
                  <a:gd name="T0" fmla="*/ 192 w 193"/>
                  <a:gd name="T1" fmla="*/ 0 h 476"/>
                  <a:gd name="T2" fmla="*/ 180 w 193"/>
                  <a:gd name="T3" fmla="*/ 475 h 476"/>
                  <a:gd name="T4" fmla="*/ 32 w 193"/>
                  <a:gd name="T5" fmla="*/ 456 h 476"/>
                  <a:gd name="T6" fmla="*/ 0 w 193"/>
                  <a:gd name="T7" fmla="*/ 40 h 476"/>
                  <a:gd name="T8" fmla="*/ 192 w 193"/>
                  <a:gd name="T9" fmla="*/ 0 h 476"/>
                </a:gdLst>
                <a:ahLst/>
                <a:cxnLst>
                  <a:cxn ang="0">
                    <a:pos x="T0" y="T1"/>
                  </a:cxn>
                  <a:cxn ang="0">
                    <a:pos x="T2" y="T3"/>
                  </a:cxn>
                  <a:cxn ang="0">
                    <a:pos x="T4" y="T5"/>
                  </a:cxn>
                  <a:cxn ang="0">
                    <a:pos x="T6" y="T7"/>
                  </a:cxn>
                  <a:cxn ang="0">
                    <a:pos x="T8" y="T9"/>
                  </a:cxn>
                </a:cxnLst>
                <a:rect l="0" t="0" r="r" b="b"/>
                <a:pathLst>
                  <a:path w="193" h="476">
                    <a:moveTo>
                      <a:pt x="192" y="0"/>
                    </a:moveTo>
                    <a:lnTo>
                      <a:pt x="180" y="475"/>
                    </a:lnTo>
                    <a:lnTo>
                      <a:pt x="32" y="456"/>
                    </a:lnTo>
                    <a:lnTo>
                      <a:pt x="0" y="40"/>
                    </a:lnTo>
                    <a:lnTo>
                      <a:pt x="192"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34" name="Freeform 158"/>
              <p:cNvSpPr>
                <a:spLocks/>
              </p:cNvSpPr>
              <p:nvPr/>
            </p:nvSpPr>
            <p:spPr bwMode="auto">
              <a:xfrm>
                <a:off x="3447" y="2558"/>
                <a:ext cx="148" cy="44"/>
              </a:xfrm>
              <a:custGeom>
                <a:avLst/>
                <a:gdLst>
                  <a:gd name="T0" fmla="*/ 146 w 148"/>
                  <a:gd name="T1" fmla="*/ 17 h 44"/>
                  <a:gd name="T2" fmla="*/ 147 w 148"/>
                  <a:gd name="T3" fmla="*/ 43 h 44"/>
                  <a:gd name="T4" fmla="*/ 2 w 148"/>
                  <a:gd name="T5" fmla="*/ 18 h 44"/>
                  <a:gd name="T6" fmla="*/ 0 w 148"/>
                  <a:gd name="T7" fmla="*/ 0 h 44"/>
                  <a:gd name="T8" fmla="*/ 146 w 148"/>
                  <a:gd name="T9" fmla="*/ 17 h 44"/>
                </a:gdLst>
                <a:ahLst/>
                <a:cxnLst>
                  <a:cxn ang="0">
                    <a:pos x="T0" y="T1"/>
                  </a:cxn>
                  <a:cxn ang="0">
                    <a:pos x="T2" y="T3"/>
                  </a:cxn>
                  <a:cxn ang="0">
                    <a:pos x="T4" y="T5"/>
                  </a:cxn>
                  <a:cxn ang="0">
                    <a:pos x="T6" y="T7"/>
                  </a:cxn>
                  <a:cxn ang="0">
                    <a:pos x="T8" y="T9"/>
                  </a:cxn>
                </a:cxnLst>
                <a:rect l="0" t="0" r="r" b="b"/>
                <a:pathLst>
                  <a:path w="148" h="44">
                    <a:moveTo>
                      <a:pt x="146" y="17"/>
                    </a:moveTo>
                    <a:lnTo>
                      <a:pt x="147" y="43"/>
                    </a:lnTo>
                    <a:lnTo>
                      <a:pt x="2" y="18"/>
                    </a:lnTo>
                    <a:lnTo>
                      <a:pt x="0" y="0"/>
                    </a:lnTo>
                    <a:lnTo>
                      <a:pt x="146" y="1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4735" name="Group 159"/>
              <p:cNvGrpSpPr>
                <a:grpSpLocks/>
              </p:cNvGrpSpPr>
              <p:nvPr/>
            </p:nvGrpSpPr>
            <p:grpSpPr bwMode="auto">
              <a:xfrm>
                <a:off x="3430" y="2127"/>
                <a:ext cx="159" cy="139"/>
                <a:chOff x="3430" y="2127"/>
                <a:chExt cx="159" cy="139"/>
              </a:xfrm>
            </p:grpSpPr>
            <p:sp>
              <p:nvSpPr>
                <p:cNvPr id="24736" name="Freeform 160"/>
                <p:cNvSpPr>
                  <a:spLocks/>
                </p:cNvSpPr>
                <p:nvPr/>
              </p:nvSpPr>
              <p:spPr bwMode="auto">
                <a:xfrm>
                  <a:off x="3430" y="2127"/>
                  <a:ext cx="159" cy="139"/>
                </a:xfrm>
                <a:custGeom>
                  <a:avLst/>
                  <a:gdLst>
                    <a:gd name="T0" fmla="*/ 158 w 159"/>
                    <a:gd name="T1" fmla="*/ 0 h 139"/>
                    <a:gd name="T2" fmla="*/ 156 w 159"/>
                    <a:gd name="T3" fmla="*/ 130 h 139"/>
                    <a:gd name="T4" fmla="*/ 8 w 159"/>
                    <a:gd name="T5" fmla="*/ 138 h 139"/>
                    <a:gd name="T6" fmla="*/ 0 w 159"/>
                    <a:gd name="T7" fmla="*/ 32 h 139"/>
                    <a:gd name="T8" fmla="*/ 158 w 159"/>
                    <a:gd name="T9" fmla="*/ 0 h 139"/>
                  </a:gdLst>
                  <a:ahLst/>
                  <a:cxnLst>
                    <a:cxn ang="0">
                      <a:pos x="T0" y="T1"/>
                    </a:cxn>
                    <a:cxn ang="0">
                      <a:pos x="T2" y="T3"/>
                    </a:cxn>
                    <a:cxn ang="0">
                      <a:pos x="T4" y="T5"/>
                    </a:cxn>
                    <a:cxn ang="0">
                      <a:pos x="T6" y="T7"/>
                    </a:cxn>
                    <a:cxn ang="0">
                      <a:pos x="T8" y="T9"/>
                    </a:cxn>
                  </a:cxnLst>
                  <a:rect l="0" t="0" r="r" b="b"/>
                  <a:pathLst>
                    <a:path w="159" h="139">
                      <a:moveTo>
                        <a:pt x="158" y="0"/>
                      </a:moveTo>
                      <a:lnTo>
                        <a:pt x="156" y="130"/>
                      </a:lnTo>
                      <a:lnTo>
                        <a:pt x="8" y="138"/>
                      </a:lnTo>
                      <a:lnTo>
                        <a:pt x="0" y="32"/>
                      </a:lnTo>
                      <a:lnTo>
                        <a:pt x="158" y="0"/>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37" name="Freeform 161"/>
                <p:cNvSpPr>
                  <a:spLocks/>
                </p:cNvSpPr>
                <p:nvPr/>
              </p:nvSpPr>
              <p:spPr bwMode="auto">
                <a:xfrm>
                  <a:off x="3445" y="2244"/>
                  <a:ext cx="48" cy="17"/>
                </a:xfrm>
                <a:custGeom>
                  <a:avLst/>
                  <a:gdLst>
                    <a:gd name="T0" fmla="*/ 47 w 48"/>
                    <a:gd name="T1" fmla="*/ 0 h 17"/>
                    <a:gd name="T2" fmla="*/ 0 w 48"/>
                    <a:gd name="T3" fmla="*/ 6 h 17"/>
                    <a:gd name="T4" fmla="*/ 0 w 48"/>
                    <a:gd name="T5" fmla="*/ 16 h 17"/>
                    <a:gd name="T6" fmla="*/ 47 w 48"/>
                    <a:gd name="T7" fmla="*/ 11 h 17"/>
                    <a:gd name="T8" fmla="*/ 47 w 48"/>
                    <a:gd name="T9" fmla="*/ 0 h 17"/>
                  </a:gdLst>
                  <a:ahLst/>
                  <a:cxnLst>
                    <a:cxn ang="0">
                      <a:pos x="T0" y="T1"/>
                    </a:cxn>
                    <a:cxn ang="0">
                      <a:pos x="T2" y="T3"/>
                    </a:cxn>
                    <a:cxn ang="0">
                      <a:pos x="T4" y="T5"/>
                    </a:cxn>
                    <a:cxn ang="0">
                      <a:pos x="T6" y="T7"/>
                    </a:cxn>
                    <a:cxn ang="0">
                      <a:pos x="T8" y="T9"/>
                    </a:cxn>
                  </a:cxnLst>
                  <a:rect l="0" t="0" r="r" b="b"/>
                  <a:pathLst>
                    <a:path w="48" h="17">
                      <a:moveTo>
                        <a:pt x="47" y="0"/>
                      </a:moveTo>
                      <a:lnTo>
                        <a:pt x="0" y="6"/>
                      </a:lnTo>
                      <a:lnTo>
                        <a:pt x="0" y="16"/>
                      </a:lnTo>
                      <a:lnTo>
                        <a:pt x="47" y="11"/>
                      </a:lnTo>
                      <a:lnTo>
                        <a:pt x="47" y="0"/>
                      </a:lnTo>
                    </a:path>
                  </a:pathLst>
                </a:custGeom>
                <a:solidFill>
                  <a:srgbClr val="000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4738" name="Freeform 162"/>
              <p:cNvSpPr>
                <a:spLocks/>
              </p:cNvSpPr>
              <p:nvPr/>
            </p:nvSpPr>
            <p:spPr bwMode="auto">
              <a:xfrm>
                <a:off x="3440" y="2285"/>
                <a:ext cx="144" cy="261"/>
              </a:xfrm>
              <a:custGeom>
                <a:avLst/>
                <a:gdLst>
                  <a:gd name="T0" fmla="*/ 143 w 144"/>
                  <a:gd name="T1" fmla="*/ 0 h 261"/>
                  <a:gd name="T2" fmla="*/ 140 w 144"/>
                  <a:gd name="T3" fmla="*/ 260 h 261"/>
                  <a:gd name="T4" fmla="*/ 17 w 144"/>
                  <a:gd name="T5" fmla="*/ 247 h 261"/>
                  <a:gd name="T6" fmla="*/ 0 w 144"/>
                  <a:gd name="T7" fmla="*/ 4 h 261"/>
                  <a:gd name="T8" fmla="*/ 143 w 144"/>
                  <a:gd name="T9" fmla="*/ 0 h 261"/>
                </a:gdLst>
                <a:ahLst/>
                <a:cxnLst>
                  <a:cxn ang="0">
                    <a:pos x="T0" y="T1"/>
                  </a:cxn>
                  <a:cxn ang="0">
                    <a:pos x="T2" y="T3"/>
                  </a:cxn>
                  <a:cxn ang="0">
                    <a:pos x="T4" y="T5"/>
                  </a:cxn>
                  <a:cxn ang="0">
                    <a:pos x="T6" y="T7"/>
                  </a:cxn>
                  <a:cxn ang="0">
                    <a:pos x="T8" y="T9"/>
                  </a:cxn>
                </a:cxnLst>
                <a:rect l="0" t="0" r="r" b="b"/>
                <a:pathLst>
                  <a:path w="144" h="261">
                    <a:moveTo>
                      <a:pt x="143" y="0"/>
                    </a:moveTo>
                    <a:lnTo>
                      <a:pt x="140" y="260"/>
                    </a:lnTo>
                    <a:lnTo>
                      <a:pt x="17" y="247"/>
                    </a:lnTo>
                    <a:lnTo>
                      <a:pt x="0" y="4"/>
                    </a:lnTo>
                    <a:lnTo>
                      <a:pt x="143"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39" name="Freeform 163"/>
              <p:cNvSpPr>
                <a:spLocks/>
              </p:cNvSpPr>
              <p:nvPr/>
            </p:nvSpPr>
            <p:spPr bwMode="auto">
              <a:xfrm>
                <a:off x="3462" y="2501"/>
                <a:ext cx="110" cy="35"/>
              </a:xfrm>
              <a:custGeom>
                <a:avLst/>
                <a:gdLst>
                  <a:gd name="T0" fmla="*/ 109 w 110"/>
                  <a:gd name="T1" fmla="*/ 7 h 35"/>
                  <a:gd name="T2" fmla="*/ 0 w 110"/>
                  <a:gd name="T3" fmla="*/ 0 h 35"/>
                  <a:gd name="T4" fmla="*/ 1 w 110"/>
                  <a:gd name="T5" fmla="*/ 25 h 35"/>
                  <a:gd name="T6" fmla="*/ 109 w 110"/>
                  <a:gd name="T7" fmla="*/ 34 h 35"/>
                  <a:gd name="T8" fmla="*/ 109 w 110"/>
                  <a:gd name="T9" fmla="*/ 7 h 35"/>
                </a:gdLst>
                <a:ahLst/>
                <a:cxnLst>
                  <a:cxn ang="0">
                    <a:pos x="T0" y="T1"/>
                  </a:cxn>
                  <a:cxn ang="0">
                    <a:pos x="T2" y="T3"/>
                  </a:cxn>
                  <a:cxn ang="0">
                    <a:pos x="T4" y="T5"/>
                  </a:cxn>
                  <a:cxn ang="0">
                    <a:pos x="T6" y="T7"/>
                  </a:cxn>
                  <a:cxn ang="0">
                    <a:pos x="T8" y="T9"/>
                  </a:cxn>
                </a:cxnLst>
                <a:rect l="0" t="0" r="r" b="b"/>
                <a:pathLst>
                  <a:path w="110" h="35">
                    <a:moveTo>
                      <a:pt x="109" y="7"/>
                    </a:moveTo>
                    <a:lnTo>
                      <a:pt x="0" y="0"/>
                    </a:lnTo>
                    <a:lnTo>
                      <a:pt x="1" y="25"/>
                    </a:lnTo>
                    <a:lnTo>
                      <a:pt x="109" y="34"/>
                    </a:lnTo>
                    <a:lnTo>
                      <a:pt x="109" y="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4740" name="Group 164"/>
              <p:cNvGrpSpPr>
                <a:grpSpLocks/>
              </p:cNvGrpSpPr>
              <p:nvPr/>
            </p:nvGrpSpPr>
            <p:grpSpPr bwMode="auto">
              <a:xfrm>
                <a:off x="3550" y="2372"/>
                <a:ext cx="21" cy="122"/>
                <a:chOff x="3550" y="2372"/>
                <a:chExt cx="21" cy="122"/>
              </a:xfrm>
            </p:grpSpPr>
            <p:grpSp>
              <p:nvGrpSpPr>
                <p:cNvPr id="24741" name="Group 165"/>
                <p:cNvGrpSpPr>
                  <a:grpSpLocks/>
                </p:cNvGrpSpPr>
                <p:nvPr/>
              </p:nvGrpSpPr>
              <p:grpSpPr bwMode="auto">
                <a:xfrm>
                  <a:off x="3553" y="2372"/>
                  <a:ext cx="18" cy="122"/>
                  <a:chOff x="3553" y="2372"/>
                  <a:chExt cx="18" cy="122"/>
                </a:xfrm>
              </p:grpSpPr>
              <p:sp>
                <p:nvSpPr>
                  <p:cNvPr id="24742" name="Freeform 166"/>
                  <p:cNvSpPr>
                    <a:spLocks/>
                  </p:cNvSpPr>
                  <p:nvPr/>
                </p:nvSpPr>
                <p:spPr bwMode="auto">
                  <a:xfrm>
                    <a:off x="3554" y="2372"/>
                    <a:ext cx="17" cy="22"/>
                  </a:xfrm>
                  <a:custGeom>
                    <a:avLst/>
                    <a:gdLst>
                      <a:gd name="T0" fmla="*/ 16 w 17"/>
                      <a:gd name="T1" fmla="*/ 0 h 22"/>
                      <a:gd name="T2" fmla="*/ 16 w 17"/>
                      <a:gd name="T3" fmla="*/ 21 h 22"/>
                      <a:gd name="T4" fmla="*/ 0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0" y="20"/>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43" name="Freeform 167"/>
                  <p:cNvSpPr>
                    <a:spLocks/>
                  </p:cNvSpPr>
                  <p:nvPr/>
                </p:nvSpPr>
                <p:spPr bwMode="auto">
                  <a:xfrm>
                    <a:off x="3553" y="2398"/>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44" name="Freeform 168"/>
                  <p:cNvSpPr>
                    <a:spLocks/>
                  </p:cNvSpPr>
                  <p:nvPr/>
                </p:nvSpPr>
                <p:spPr bwMode="auto">
                  <a:xfrm>
                    <a:off x="3553" y="2422"/>
                    <a:ext cx="17" cy="23"/>
                  </a:xfrm>
                  <a:custGeom>
                    <a:avLst/>
                    <a:gdLst>
                      <a:gd name="T0" fmla="*/ 16 w 17"/>
                      <a:gd name="T1" fmla="*/ 1 h 23"/>
                      <a:gd name="T2" fmla="*/ 16 w 17"/>
                      <a:gd name="T3" fmla="*/ 22 h 23"/>
                      <a:gd name="T4" fmla="*/ 0 w 17"/>
                      <a:gd name="T5" fmla="*/ 20 h 23"/>
                      <a:gd name="T6" fmla="*/ 2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45" name="Freeform 169"/>
                  <p:cNvSpPr>
                    <a:spLocks/>
                  </p:cNvSpPr>
                  <p:nvPr/>
                </p:nvSpPr>
                <p:spPr bwMode="auto">
                  <a:xfrm>
                    <a:off x="3553" y="2448"/>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46" name="Freeform 170"/>
                  <p:cNvSpPr>
                    <a:spLocks/>
                  </p:cNvSpPr>
                  <p:nvPr/>
                </p:nvSpPr>
                <p:spPr bwMode="auto">
                  <a:xfrm>
                    <a:off x="3553" y="2472"/>
                    <a:ext cx="17" cy="22"/>
                  </a:xfrm>
                  <a:custGeom>
                    <a:avLst/>
                    <a:gdLst>
                      <a:gd name="T0" fmla="*/ 16 w 17"/>
                      <a:gd name="T1" fmla="*/ 1 h 22"/>
                      <a:gd name="T2" fmla="*/ 16 w 17"/>
                      <a:gd name="T3" fmla="*/ 21 h 22"/>
                      <a:gd name="T4" fmla="*/ 0 w 17"/>
                      <a:gd name="T5" fmla="*/ 20 h 22"/>
                      <a:gd name="T6" fmla="*/ 2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4747" name="Group 171"/>
                <p:cNvGrpSpPr>
                  <a:grpSpLocks/>
                </p:cNvGrpSpPr>
                <p:nvPr/>
              </p:nvGrpSpPr>
              <p:grpSpPr bwMode="auto">
                <a:xfrm>
                  <a:off x="3550" y="2372"/>
                  <a:ext cx="19" cy="122"/>
                  <a:chOff x="3550" y="2372"/>
                  <a:chExt cx="19" cy="122"/>
                </a:xfrm>
              </p:grpSpPr>
              <p:sp>
                <p:nvSpPr>
                  <p:cNvPr id="24748" name="Freeform 172"/>
                  <p:cNvSpPr>
                    <a:spLocks/>
                  </p:cNvSpPr>
                  <p:nvPr/>
                </p:nvSpPr>
                <p:spPr bwMode="auto">
                  <a:xfrm>
                    <a:off x="3552" y="2372"/>
                    <a:ext cx="17" cy="22"/>
                  </a:xfrm>
                  <a:custGeom>
                    <a:avLst/>
                    <a:gdLst>
                      <a:gd name="T0" fmla="*/ 16 w 17"/>
                      <a:gd name="T1" fmla="*/ 0 h 22"/>
                      <a:gd name="T2" fmla="*/ 16 w 17"/>
                      <a:gd name="T3" fmla="*/ 21 h 22"/>
                      <a:gd name="T4" fmla="*/ 1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1" y="20"/>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49" name="Freeform 173"/>
                  <p:cNvSpPr>
                    <a:spLocks/>
                  </p:cNvSpPr>
                  <p:nvPr/>
                </p:nvSpPr>
                <p:spPr bwMode="auto">
                  <a:xfrm>
                    <a:off x="3550" y="2398"/>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50" name="Freeform 174"/>
                  <p:cNvSpPr>
                    <a:spLocks/>
                  </p:cNvSpPr>
                  <p:nvPr/>
                </p:nvSpPr>
                <p:spPr bwMode="auto">
                  <a:xfrm>
                    <a:off x="3550" y="2422"/>
                    <a:ext cx="17" cy="23"/>
                  </a:xfrm>
                  <a:custGeom>
                    <a:avLst/>
                    <a:gdLst>
                      <a:gd name="T0" fmla="*/ 16 w 17"/>
                      <a:gd name="T1" fmla="*/ 1 h 23"/>
                      <a:gd name="T2" fmla="*/ 16 w 17"/>
                      <a:gd name="T3" fmla="*/ 22 h 23"/>
                      <a:gd name="T4" fmla="*/ 0 w 17"/>
                      <a:gd name="T5" fmla="*/ 20 h 23"/>
                      <a:gd name="T6" fmla="*/ 0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51" name="Freeform 175"/>
                  <p:cNvSpPr>
                    <a:spLocks/>
                  </p:cNvSpPr>
                  <p:nvPr/>
                </p:nvSpPr>
                <p:spPr bwMode="auto">
                  <a:xfrm>
                    <a:off x="3550" y="2448"/>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52" name="Freeform 176"/>
                  <p:cNvSpPr>
                    <a:spLocks/>
                  </p:cNvSpPr>
                  <p:nvPr/>
                </p:nvSpPr>
                <p:spPr bwMode="auto">
                  <a:xfrm>
                    <a:off x="3550" y="2472"/>
                    <a:ext cx="17" cy="22"/>
                  </a:xfrm>
                  <a:custGeom>
                    <a:avLst/>
                    <a:gdLst>
                      <a:gd name="T0" fmla="*/ 16 w 17"/>
                      <a:gd name="T1" fmla="*/ 1 h 22"/>
                      <a:gd name="T2" fmla="*/ 16 w 17"/>
                      <a:gd name="T3" fmla="*/ 21 h 22"/>
                      <a:gd name="T4" fmla="*/ 0 w 17"/>
                      <a:gd name="T5" fmla="*/ 20 h 22"/>
                      <a:gd name="T6" fmla="*/ 0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grpSp>
          <p:nvGrpSpPr>
            <p:cNvPr id="24753" name="Group 177"/>
            <p:cNvGrpSpPr>
              <a:grpSpLocks/>
            </p:cNvGrpSpPr>
            <p:nvPr/>
          </p:nvGrpSpPr>
          <p:grpSpPr bwMode="auto">
            <a:xfrm>
              <a:off x="3594" y="2101"/>
              <a:ext cx="213" cy="501"/>
              <a:chOff x="3594" y="2101"/>
              <a:chExt cx="213" cy="501"/>
            </a:xfrm>
          </p:grpSpPr>
          <p:grpSp>
            <p:nvGrpSpPr>
              <p:cNvPr id="24754" name="Group 178"/>
              <p:cNvGrpSpPr>
                <a:grpSpLocks/>
              </p:cNvGrpSpPr>
              <p:nvPr/>
            </p:nvGrpSpPr>
            <p:grpSpPr bwMode="auto">
              <a:xfrm>
                <a:off x="3594" y="2101"/>
                <a:ext cx="213" cy="501"/>
                <a:chOff x="3594" y="2101"/>
                <a:chExt cx="213" cy="501"/>
              </a:xfrm>
            </p:grpSpPr>
            <p:sp>
              <p:nvSpPr>
                <p:cNvPr id="24755" name="Freeform 179"/>
                <p:cNvSpPr>
                  <a:spLocks/>
                </p:cNvSpPr>
                <p:nvPr/>
              </p:nvSpPr>
              <p:spPr bwMode="auto">
                <a:xfrm>
                  <a:off x="3594" y="2101"/>
                  <a:ext cx="213" cy="476"/>
                </a:xfrm>
                <a:custGeom>
                  <a:avLst/>
                  <a:gdLst>
                    <a:gd name="T0" fmla="*/ 212 w 213"/>
                    <a:gd name="T1" fmla="*/ 6 h 476"/>
                    <a:gd name="T2" fmla="*/ 151 w 213"/>
                    <a:gd name="T3" fmla="*/ 469 h 476"/>
                    <a:gd name="T4" fmla="*/ 0 w 213"/>
                    <a:gd name="T5" fmla="*/ 475 h 476"/>
                    <a:gd name="T6" fmla="*/ 11 w 213"/>
                    <a:gd name="T7" fmla="*/ 0 h 476"/>
                    <a:gd name="T8" fmla="*/ 212 w 213"/>
                    <a:gd name="T9" fmla="*/ 6 h 476"/>
                  </a:gdLst>
                  <a:ahLst/>
                  <a:cxnLst>
                    <a:cxn ang="0">
                      <a:pos x="T0" y="T1"/>
                    </a:cxn>
                    <a:cxn ang="0">
                      <a:pos x="T2" y="T3"/>
                    </a:cxn>
                    <a:cxn ang="0">
                      <a:pos x="T4" y="T5"/>
                    </a:cxn>
                    <a:cxn ang="0">
                      <a:pos x="T6" y="T7"/>
                    </a:cxn>
                    <a:cxn ang="0">
                      <a:pos x="T8" y="T9"/>
                    </a:cxn>
                  </a:cxnLst>
                  <a:rect l="0" t="0" r="r" b="b"/>
                  <a:pathLst>
                    <a:path w="213" h="476">
                      <a:moveTo>
                        <a:pt x="212" y="6"/>
                      </a:moveTo>
                      <a:lnTo>
                        <a:pt x="151" y="469"/>
                      </a:lnTo>
                      <a:lnTo>
                        <a:pt x="0" y="475"/>
                      </a:lnTo>
                      <a:lnTo>
                        <a:pt x="11" y="0"/>
                      </a:lnTo>
                      <a:lnTo>
                        <a:pt x="212" y="6"/>
                      </a:lnTo>
                    </a:path>
                  </a:pathLst>
                </a:custGeom>
                <a:solidFill>
                  <a:srgbClr val="7F7F9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56" name="Freeform 180"/>
                <p:cNvSpPr>
                  <a:spLocks/>
                </p:cNvSpPr>
                <p:nvPr/>
              </p:nvSpPr>
              <p:spPr bwMode="auto">
                <a:xfrm>
                  <a:off x="3594" y="2569"/>
                  <a:ext cx="152" cy="33"/>
                </a:xfrm>
                <a:custGeom>
                  <a:avLst/>
                  <a:gdLst>
                    <a:gd name="T0" fmla="*/ 151 w 152"/>
                    <a:gd name="T1" fmla="*/ 0 h 33"/>
                    <a:gd name="T2" fmla="*/ 0 w 152"/>
                    <a:gd name="T3" fmla="*/ 6 h 33"/>
                    <a:gd name="T4" fmla="*/ 0 w 152"/>
                    <a:gd name="T5" fmla="*/ 32 h 33"/>
                    <a:gd name="T6" fmla="*/ 148 w 152"/>
                    <a:gd name="T7" fmla="*/ 25 h 33"/>
                    <a:gd name="T8" fmla="*/ 151 w 152"/>
                    <a:gd name="T9" fmla="*/ 0 h 33"/>
                  </a:gdLst>
                  <a:ahLst/>
                  <a:cxnLst>
                    <a:cxn ang="0">
                      <a:pos x="T0" y="T1"/>
                    </a:cxn>
                    <a:cxn ang="0">
                      <a:pos x="T2" y="T3"/>
                    </a:cxn>
                    <a:cxn ang="0">
                      <a:pos x="T4" y="T5"/>
                    </a:cxn>
                    <a:cxn ang="0">
                      <a:pos x="T6" y="T7"/>
                    </a:cxn>
                    <a:cxn ang="0">
                      <a:pos x="T8" y="T9"/>
                    </a:cxn>
                  </a:cxnLst>
                  <a:rect l="0" t="0" r="r" b="b"/>
                  <a:pathLst>
                    <a:path w="152" h="33">
                      <a:moveTo>
                        <a:pt x="151" y="0"/>
                      </a:moveTo>
                      <a:lnTo>
                        <a:pt x="0" y="6"/>
                      </a:lnTo>
                      <a:lnTo>
                        <a:pt x="0" y="32"/>
                      </a:lnTo>
                      <a:lnTo>
                        <a:pt x="148" y="25"/>
                      </a:lnTo>
                      <a:lnTo>
                        <a:pt x="151" y="0"/>
                      </a:lnTo>
                    </a:path>
                  </a:pathLst>
                </a:custGeom>
                <a:solidFill>
                  <a:srgbClr val="5F5F7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4757" name="Group 181"/>
              <p:cNvGrpSpPr>
                <a:grpSpLocks/>
              </p:cNvGrpSpPr>
              <p:nvPr/>
            </p:nvGrpSpPr>
            <p:grpSpPr bwMode="auto">
              <a:xfrm>
                <a:off x="3615" y="2110"/>
                <a:ext cx="187" cy="22"/>
                <a:chOff x="3615" y="2110"/>
                <a:chExt cx="187" cy="22"/>
              </a:xfrm>
            </p:grpSpPr>
            <p:sp>
              <p:nvSpPr>
                <p:cNvPr id="24758" name="Oval 182"/>
                <p:cNvSpPr>
                  <a:spLocks noChangeArrowheads="1"/>
                </p:cNvSpPr>
                <p:nvPr/>
              </p:nvSpPr>
              <p:spPr bwMode="auto">
                <a:xfrm>
                  <a:off x="3786" y="2116"/>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759" name="Oval 183"/>
                <p:cNvSpPr>
                  <a:spLocks noChangeArrowheads="1"/>
                </p:cNvSpPr>
                <p:nvPr/>
              </p:nvSpPr>
              <p:spPr bwMode="auto">
                <a:xfrm>
                  <a:off x="3615" y="2110"/>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760" name="Group 184"/>
              <p:cNvGrpSpPr>
                <a:grpSpLocks/>
              </p:cNvGrpSpPr>
              <p:nvPr/>
            </p:nvGrpSpPr>
            <p:grpSpPr bwMode="auto">
              <a:xfrm>
                <a:off x="3601" y="2557"/>
                <a:ext cx="143" cy="21"/>
                <a:chOff x="3601" y="2557"/>
                <a:chExt cx="143" cy="21"/>
              </a:xfrm>
            </p:grpSpPr>
            <p:sp>
              <p:nvSpPr>
                <p:cNvPr id="24761" name="Oval 185"/>
                <p:cNvSpPr>
                  <a:spLocks noChangeArrowheads="1"/>
                </p:cNvSpPr>
                <p:nvPr/>
              </p:nvSpPr>
              <p:spPr bwMode="auto">
                <a:xfrm>
                  <a:off x="3728" y="2557"/>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762" name="Oval 186"/>
                <p:cNvSpPr>
                  <a:spLocks noChangeArrowheads="1"/>
                </p:cNvSpPr>
                <p:nvPr/>
              </p:nvSpPr>
              <p:spPr bwMode="auto">
                <a:xfrm>
                  <a:off x="3601" y="2562"/>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sp>
        <p:nvSpPr>
          <p:cNvPr id="24763" name="Rectangle 187"/>
          <p:cNvSpPr>
            <a:spLocks noChangeArrowheads="1"/>
          </p:cNvSpPr>
          <p:nvPr/>
        </p:nvSpPr>
        <p:spPr bwMode="auto">
          <a:xfrm>
            <a:off x="7581900" y="3937000"/>
            <a:ext cx="1111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sz="1800">
                <a:latin typeface="Arial Rounded MT Bold" pitchFamily="34" charset="0"/>
              </a:rPr>
              <a:t>Personal</a:t>
            </a:r>
          </a:p>
          <a:p>
            <a:pPr algn="ctr"/>
            <a:r>
              <a:rPr lang="en-US" altLang="en-GB" sz="1800">
                <a:latin typeface="Arial Rounded MT Bold" pitchFamily="34" charset="0"/>
              </a:rPr>
              <a:t>Databases</a:t>
            </a:r>
          </a:p>
        </p:txBody>
      </p:sp>
      <p:pic>
        <p:nvPicPr>
          <p:cNvPr id="24764" name="Picture 18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8263" y="3225800"/>
            <a:ext cx="6286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4765" name="Group 189"/>
          <p:cNvGrpSpPr>
            <a:grpSpLocks/>
          </p:cNvGrpSpPr>
          <p:nvPr/>
        </p:nvGrpSpPr>
        <p:grpSpPr bwMode="auto">
          <a:xfrm>
            <a:off x="4379913" y="1254125"/>
            <a:ext cx="730250" cy="511175"/>
            <a:chOff x="2763" y="695"/>
            <a:chExt cx="460" cy="322"/>
          </a:xfrm>
        </p:grpSpPr>
        <p:grpSp>
          <p:nvGrpSpPr>
            <p:cNvPr id="24766" name="Group 190"/>
            <p:cNvGrpSpPr>
              <a:grpSpLocks/>
            </p:cNvGrpSpPr>
            <p:nvPr/>
          </p:nvGrpSpPr>
          <p:grpSpPr bwMode="auto">
            <a:xfrm>
              <a:off x="2763" y="695"/>
              <a:ext cx="356" cy="292"/>
              <a:chOff x="2763" y="695"/>
              <a:chExt cx="356" cy="292"/>
            </a:xfrm>
          </p:grpSpPr>
          <p:grpSp>
            <p:nvGrpSpPr>
              <p:cNvPr id="24767" name="Group 191"/>
              <p:cNvGrpSpPr>
                <a:grpSpLocks/>
              </p:cNvGrpSpPr>
              <p:nvPr/>
            </p:nvGrpSpPr>
            <p:grpSpPr bwMode="auto">
              <a:xfrm>
                <a:off x="2763" y="695"/>
                <a:ext cx="356" cy="292"/>
                <a:chOff x="2763" y="695"/>
                <a:chExt cx="356" cy="292"/>
              </a:xfrm>
            </p:grpSpPr>
            <p:grpSp>
              <p:nvGrpSpPr>
                <p:cNvPr id="24768" name="Group 192"/>
                <p:cNvGrpSpPr>
                  <a:grpSpLocks/>
                </p:cNvGrpSpPr>
                <p:nvPr/>
              </p:nvGrpSpPr>
              <p:grpSpPr bwMode="auto">
                <a:xfrm>
                  <a:off x="2763" y="860"/>
                  <a:ext cx="356" cy="127"/>
                  <a:chOff x="2763" y="860"/>
                  <a:chExt cx="356" cy="127"/>
                </a:xfrm>
              </p:grpSpPr>
              <p:sp>
                <p:nvSpPr>
                  <p:cNvPr id="24769" name="Freeform 193"/>
                  <p:cNvSpPr>
                    <a:spLocks/>
                  </p:cNvSpPr>
                  <p:nvPr/>
                </p:nvSpPr>
                <p:spPr bwMode="auto">
                  <a:xfrm>
                    <a:off x="2914" y="860"/>
                    <a:ext cx="204" cy="127"/>
                  </a:xfrm>
                  <a:custGeom>
                    <a:avLst/>
                    <a:gdLst>
                      <a:gd name="T0" fmla="*/ 0 w 204"/>
                      <a:gd name="T1" fmla="*/ 37 h 127"/>
                      <a:gd name="T2" fmla="*/ 0 w 204"/>
                      <a:gd name="T3" fmla="*/ 126 h 127"/>
                      <a:gd name="T4" fmla="*/ 203 w 204"/>
                      <a:gd name="T5" fmla="*/ 61 h 127"/>
                      <a:gd name="T6" fmla="*/ 203 w 204"/>
                      <a:gd name="T7" fmla="*/ 0 h 127"/>
                      <a:gd name="T8" fmla="*/ 0 w 204"/>
                      <a:gd name="T9" fmla="*/ 37 h 127"/>
                    </a:gdLst>
                    <a:ahLst/>
                    <a:cxnLst>
                      <a:cxn ang="0">
                        <a:pos x="T0" y="T1"/>
                      </a:cxn>
                      <a:cxn ang="0">
                        <a:pos x="T2" y="T3"/>
                      </a:cxn>
                      <a:cxn ang="0">
                        <a:pos x="T4" y="T5"/>
                      </a:cxn>
                      <a:cxn ang="0">
                        <a:pos x="T6" y="T7"/>
                      </a:cxn>
                      <a:cxn ang="0">
                        <a:pos x="T8" y="T9"/>
                      </a:cxn>
                    </a:cxnLst>
                    <a:rect l="0" t="0" r="r" b="b"/>
                    <a:pathLst>
                      <a:path w="204" h="127">
                        <a:moveTo>
                          <a:pt x="0" y="37"/>
                        </a:moveTo>
                        <a:lnTo>
                          <a:pt x="0" y="126"/>
                        </a:lnTo>
                        <a:lnTo>
                          <a:pt x="203" y="61"/>
                        </a:lnTo>
                        <a:lnTo>
                          <a:pt x="203" y="0"/>
                        </a:lnTo>
                        <a:lnTo>
                          <a:pt x="0" y="3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70" name="Freeform 194"/>
                  <p:cNvSpPr>
                    <a:spLocks/>
                  </p:cNvSpPr>
                  <p:nvPr/>
                </p:nvSpPr>
                <p:spPr bwMode="auto">
                  <a:xfrm>
                    <a:off x="2763" y="889"/>
                    <a:ext cx="152" cy="98"/>
                  </a:xfrm>
                  <a:custGeom>
                    <a:avLst/>
                    <a:gdLst>
                      <a:gd name="T0" fmla="*/ 151 w 152"/>
                      <a:gd name="T1" fmla="*/ 8 h 98"/>
                      <a:gd name="T2" fmla="*/ 151 w 152"/>
                      <a:gd name="T3" fmla="*/ 97 h 98"/>
                      <a:gd name="T4" fmla="*/ 0 w 152"/>
                      <a:gd name="T5" fmla="*/ 75 h 98"/>
                      <a:gd name="T6" fmla="*/ 0 w 152"/>
                      <a:gd name="T7" fmla="*/ 0 h 98"/>
                      <a:gd name="T8" fmla="*/ 151 w 152"/>
                      <a:gd name="T9" fmla="*/ 8 h 98"/>
                    </a:gdLst>
                    <a:ahLst/>
                    <a:cxnLst>
                      <a:cxn ang="0">
                        <a:pos x="T0" y="T1"/>
                      </a:cxn>
                      <a:cxn ang="0">
                        <a:pos x="T2" y="T3"/>
                      </a:cxn>
                      <a:cxn ang="0">
                        <a:pos x="T4" y="T5"/>
                      </a:cxn>
                      <a:cxn ang="0">
                        <a:pos x="T6" y="T7"/>
                      </a:cxn>
                      <a:cxn ang="0">
                        <a:pos x="T8" y="T9"/>
                      </a:cxn>
                    </a:cxnLst>
                    <a:rect l="0" t="0" r="r" b="b"/>
                    <a:pathLst>
                      <a:path w="152" h="98">
                        <a:moveTo>
                          <a:pt x="151" y="8"/>
                        </a:moveTo>
                        <a:lnTo>
                          <a:pt x="151" y="97"/>
                        </a:lnTo>
                        <a:lnTo>
                          <a:pt x="0" y="75"/>
                        </a:lnTo>
                        <a:lnTo>
                          <a:pt x="0" y="0"/>
                        </a:lnTo>
                        <a:lnTo>
                          <a:pt x="151" y="8"/>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71" name="Freeform 195"/>
                  <p:cNvSpPr>
                    <a:spLocks/>
                  </p:cNvSpPr>
                  <p:nvPr/>
                </p:nvSpPr>
                <p:spPr bwMode="auto">
                  <a:xfrm>
                    <a:off x="2764" y="861"/>
                    <a:ext cx="355" cy="39"/>
                  </a:xfrm>
                  <a:custGeom>
                    <a:avLst/>
                    <a:gdLst>
                      <a:gd name="T0" fmla="*/ 0 w 355"/>
                      <a:gd name="T1" fmla="*/ 29 h 39"/>
                      <a:gd name="T2" fmla="*/ 152 w 355"/>
                      <a:gd name="T3" fmla="*/ 38 h 39"/>
                      <a:gd name="T4" fmla="*/ 354 w 355"/>
                      <a:gd name="T5" fmla="*/ 0 h 39"/>
                      <a:gd name="T6" fmla="*/ 205 w 355"/>
                      <a:gd name="T7" fmla="*/ 0 h 39"/>
                      <a:gd name="T8" fmla="*/ 0 w 355"/>
                      <a:gd name="T9" fmla="*/ 29 h 39"/>
                    </a:gdLst>
                    <a:ahLst/>
                    <a:cxnLst>
                      <a:cxn ang="0">
                        <a:pos x="T0" y="T1"/>
                      </a:cxn>
                      <a:cxn ang="0">
                        <a:pos x="T2" y="T3"/>
                      </a:cxn>
                      <a:cxn ang="0">
                        <a:pos x="T4" y="T5"/>
                      </a:cxn>
                      <a:cxn ang="0">
                        <a:pos x="T6" y="T7"/>
                      </a:cxn>
                      <a:cxn ang="0">
                        <a:pos x="T8" y="T9"/>
                      </a:cxn>
                    </a:cxnLst>
                    <a:rect l="0" t="0" r="r" b="b"/>
                    <a:pathLst>
                      <a:path w="355" h="39">
                        <a:moveTo>
                          <a:pt x="0" y="29"/>
                        </a:moveTo>
                        <a:lnTo>
                          <a:pt x="152" y="38"/>
                        </a:lnTo>
                        <a:lnTo>
                          <a:pt x="354" y="0"/>
                        </a:lnTo>
                        <a:lnTo>
                          <a:pt x="205" y="0"/>
                        </a:lnTo>
                        <a:lnTo>
                          <a:pt x="0" y="29"/>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4772" name="Freeform 196"/>
                <p:cNvSpPr>
                  <a:spLocks/>
                </p:cNvSpPr>
                <p:nvPr/>
              </p:nvSpPr>
              <p:spPr bwMode="auto">
                <a:xfrm>
                  <a:off x="2878" y="849"/>
                  <a:ext cx="129" cy="37"/>
                </a:xfrm>
                <a:custGeom>
                  <a:avLst/>
                  <a:gdLst>
                    <a:gd name="T0" fmla="*/ 0 w 129"/>
                    <a:gd name="T1" fmla="*/ 20 h 37"/>
                    <a:gd name="T2" fmla="*/ 0 w 129"/>
                    <a:gd name="T3" fmla="*/ 31 h 37"/>
                    <a:gd name="T4" fmla="*/ 59 w 129"/>
                    <a:gd name="T5" fmla="*/ 36 h 37"/>
                    <a:gd name="T6" fmla="*/ 128 w 129"/>
                    <a:gd name="T7" fmla="*/ 23 h 37"/>
                    <a:gd name="T8" fmla="*/ 128 w 129"/>
                    <a:gd name="T9" fmla="*/ 0 h 37"/>
                    <a:gd name="T10" fmla="*/ 0 w 129"/>
                    <a:gd name="T11" fmla="*/ 20 h 37"/>
                  </a:gdLst>
                  <a:ahLst/>
                  <a:cxnLst>
                    <a:cxn ang="0">
                      <a:pos x="T0" y="T1"/>
                    </a:cxn>
                    <a:cxn ang="0">
                      <a:pos x="T2" y="T3"/>
                    </a:cxn>
                    <a:cxn ang="0">
                      <a:pos x="T4" y="T5"/>
                    </a:cxn>
                    <a:cxn ang="0">
                      <a:pos x="T6" y="T7"/>
                    </a:cxn>
                    <a:cxn ang="0">
                      <a:pos x="T8" y="T9"/>
                    </a:cxn>
                    <a:cxn ang="0">
                      <a:pos x="T10" y="T11"/>
                    </a:cxn>
                  </a:cxnLst>
                  <a:rect l="0" t="0" r="r" b="b"/>
                  <a:pathLst>
                    <a:path w="129" h="37">
                      <a:moveTo>
                        <a:pt x="0" y="20"/>
                      </a:moveTo>
                      <a:lnTo>
                        <a:pt x="0" y="31"/>
                      </a:lnTo>
                      <a:lnTo>
                        <a:pt x="59" y="36"/>
                      </a:lnTo>
                      <a:lnTo>
                        <a:pt x="128" y="23"/>
                      </a:lnTo>
                      <a:lnTo>
                        <a:pt x="128" y="0"/>
                      </a:lnTo>
                      <a:lnTo>
                        <a:pt x="0" y="2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4773" name="Group 197"/>
                <p:cNvGrpSpPr>
                  <a:grpSpLocks/>
                </p:cNvGrpSpPr>
                <p:nvPr/>
              </p:nvGrpSpPr>
              <p:grpSpPr bwMode="auto">
                <a:xfrm>
                  <a:off x="2791" y="695"/>
                  <a:ext cx="286" cy="183"/>
                  <a:chOff x="2791" y="695"/>
                  <a:chExt cx="286" cy="183"/>
                </a:xfrm>
              </p:grpSpPr>
              <p:sp>
                <p:nvSpPr>
                  <p:cNvPr id="24774" name="Freeform 198"/>
                  <p:cNvSpPr>
                    <a:spLocks/>
                  </p:cNvSpPr>
                  <p:nvPr/>
                </p:nvSpPr>
                <p:spPr bwMode="auto">
                  <a:xfrm>
                    <a:off x="2913" y="695"/>
                    <a:ext cx="164" cy="178"/>
                  </a:xfrm>
                  <a:custGeom>
                    <a:avLst/>
                    <a:gdLst>
                      <a:gd name="T0" fmla="*/ 23 w 164"/>
                      <a:gd name="T1" fmla="*/ 177 h 178"/>
                      <a:gd name="T2" fmla="*/ 0 w 164"/>
                      <a:gd name="T3" fmla="*/ 5 h 178"/>
                      <a:gd name="T4" fmla="*/ 140 w 164"/>
                      <a:gd name="T5" fmla="*/ 0 h 178"/>
                      <a:gd name="T6" fmla="*/ 163 w 164"/>
                      <a:gd name="T7" fmla="*/ 153 h 178"/>
                      <a:gd name="T8" fmla="*/ 23 w 164"/>
                      <a:gd name="T9" fmla="*/ 177 h 178"/>
                    </a:gdLst>
                    <a:ahLst/>
                    <a:cxnLst>
                      <a:cxn ang="0">
                        <a:pos x="T0" y="T1"/>
                      </a:cxn>
                      <a:cxn ang="0">
                        <a:pos x="T2" y="T3"/>
                      </a:cxn>
                      <a:cxn ang="0">
                        <a:pos x="T4" y="T5"/>
                      </a:cxn>
                      <a:cxn ang="0">
                        <a:pos x="T6" y="T7"/>
                      </a:cxn>
                      <a:cxn ang="0">
                        <a:pos x="T8" y="T9"/>
                      </a:cxn>
                    </a:cxnLst>
                    <a:rect l="0" t="0" r="r" b="b"/>
                    <a:pathLst>
                      <a:path w="164" h="178">
                        <a:moveTo>
                          <a:pt x="23" y="177"/>
                        </a:moveTo>
                        <a:lnTo>
                          <a:pt x="0" y="5"/>
                        </a:lnTo>
                        <a:lnTo>
                          <a:pt x="140" y="0"/>
                        </a:lnTo>
                        <a:lnTo>
                          <a:pt x="163" y="153"/>
                        </a:lnTo>
                        <a:lnTo>
                          <a:pt x="23" y="17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75" name="Freeform 199"/>
                  <p:cNvSpPr>
                    <a:spLocks/>
                  </p:cNvSpPr>
                  <p:nvPr/>
                </p:nvSpPr>
                <p:spPr bwMode="auto">
                  <a:xfrm>
                    <a:off x="2791" y="702"/>
                    <a:ext cx="147" cy="176"/>
                  </a:xfrm>
                  <a:custGeom>
                    <a:avLst/>
                    <a:gdLst>
                      <a:gd name="T0" fmla="*/ 122 w 147"/>
                      <a:gd name="T1" fmla="*/ 0 h 176"/>
                      <a:gd name="T2" fmla="*/ 0 w 147"/>
                      <a:gd name="T3" fmla="*/ 39 h 176"/>
                      <a:gd name="T4" fmla="*/ 16 w 147"/>
                      <a:gd name="T5" fmla="*/ 175 h 176"/>
                      <a:gd name="T6" fmla="*/ 146 w 147"/>
                      <a:gd name="T7" fmla="*/ 170 h 176"/>
                      <a:gd name="T8" fmla="*/ 122 w 147"/>
                      <a:gd name="T9" fmla="*/ 0 h 176"/>
                    </a:gdLst>
                    <a:ahLst/>
                    <a:cxnLst>
                      <a:cxn ang="0">
                        <a:pos x="T0" y="T1"/>
                      </a:cxn>
                      <a:cxn ang="0">
                        <a:pos x="T2" y="T3"/>
                      </a:cxn>
                      <a:cxn ang="0">
                        <a:pos x="T4" y="T5"/>
                      </a:cxn>
                      <a:cxn ang="0">
                        <a:pos x="T6" y="T7"/>
                      </a:cxn>
                      <a:cxn ang="0">
                        <a:pos x="T8" y="T9"/>
                      </a:cxn>
                    </a:cxnLst>
                    <a:rect l="0" t="0" r="r" b="b"/>
                    <a:pathLst>
                      <a:path w="147" h="176">
                        <a:moveTo>
                          <a:pt x="122" y="0"/>
                        </a:moveTo>
                        <a:lnTo>
                          <a:pt x="0" y="39"/>
                        </a:lnTo>
                        <a:lnTo>
                          <a:pt x="16" y="175"/>
                        </a:lnTo>
                        <a:lnTo>
                          <a:pt x="146" y="170"/>
                        </a:lnTo>
                        <a:lnTo>
                          <a:pt x="122"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76" name="Freeform 200"/>
                  <p:cNvSpPr>
                    <a:spLocks/>
                  </p:cNvSpPr>
                  <p:nvPr/>
                </p:nvSpPr>
                <p:spPr bwMode="auto">
                  <a:xfrm>
                    <a:off x="2940" y="713"/>
                    <a:ext cx="119" cy="134"/>
                  </a:xfrm>
                  <a:custGeom>
                    <a:avLst/>
                    <a:gdLst>
                      <a:gd name="T0" fmla="*/ 0 w 119"/>
                      <a:gd name="T1" fmla="*/ 7 h 134"/>
                      <a:gd name="T2" fmla="*/ 16 w 119"/>
                      <a:gd name="T3" fmla="*/ 133 h 134"/>
                      <a:gd name="T4" fmla="*/ 118 w 119"/>
                      <a:gd name="T5" fmla="*/ 119 h 134"/>
                      <a:gd name="T6" fmla="*/ 99 w 119"/>
                      <a:gd name="T7" fmla="*/ 0 h 134"/>
                      <a:gd name="T8" fmla="*/ 0 w 119"/>
                      <a:gd name="T9" fmla="*/ 7 h 134"/>
                    </a:gdLst>
                    <a:ahLst/>
                    <a:cxnLst>
                      <a:cxn ang="0">
                        <a:pos x="T0" y="T1"/>
                      </a:cxn>
                      <a:cxn ang="0">
                        <a:pos x="T2" y="T3"/>
                      </a:cxn>
                      <a:cxn ang="0">
                        <a:pos x="T4" y="T5"/>
                      </a:cxn>
                      <a:cxn ang="0">
                        <a:pos x="T6" y="T7"/>
                      </a:cxn>
                      <a:cxn ang="0">
                        <a:pos x="T8" y="T9"/>
                      </a:cxn>
                    </a:cxnLst>
                    <a:rect l="0" t="0" r="r" b="b"/>
                    <a:pathLst>
                      <a:path w="119" h="134">
                        <a:moveTo>
                          <a:pt x="0" y="7"/>
                        </a:moveTo>
                        <a:lnTo>
                          <a:pt x="16" y="133"/>
                        </a:lnTo>
                        <a:lnTo>
                          <a:pt x="118" y="119"/>
                        </a:lnTo>
                        <a:lnTo>
                          <a:pt x="99" y="0"/>
                        </a:lnTo>
                        <a:lnTo>
                          <a:pt x="0" y="7"/>
                        </a:lnTo>
                      </a:path>
                    </a:pathLst>
                  </a:custGeom>
                  <a:solidFill>
                    <a:srgbClr val="0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24777" name="Group 201"/>
              <p:cNvGrpSpPr>
                <a:grpSpLocks/>
              </p:cNvGrpSpPr>
              <p:nvPr/>
            </p:nvGrpSpPr>
            <p:grpSpPr bwMode="auto">
              <a:xfrm>
                <a:off x="2988" y="874"/>
                <a:ext cx="117" cy="83"/>
                <a:chOff x="2988" y="874"/>
                <a:chExt cx="117" cy="83"/>
              </a:xfrm>
            </p:grpSpPr>
            <p:sp>
              <p:nvSpPr>
                <p:cNvPr id="24778" name="Freeform 202"/>
                <p:cNvSpPr>
                  <a:spLocks/>
                </p:cNvSpPr>
                <p:nvPr/>
              </p:nvSpPr>
              <p:spPr bwMode="auto">
                <a:xfrm>
                  <a:off x="2988" y="874"/>
                  <a:ext cx="117" cy="83"/>
                </a:xfrm>
                <a:custGeom>
                  <a:avLst/>
                  <a:gdLst>
                    <a:gd name="T0" fmla="*/ 116 w 117"/>
                    <a:gd name="T1" fmla="*/ 0 h 83"/>
                    <a:gd name="T2" fmla="*/ 0 w 117"/>
                    <a:gd name="T3" fmla="*/ 25 h 83"/>
                    <a:gd name="T4" fmla="*/ 0 w 117"/>
                    <a:gd name="T5" fmla="*/ 82 h 83"/>
                    <a:gd name="T6" fmla="*/ 116 w 117"/>
                    <a:gd name="T7" fmla="*/ 47 h 83"/>
                    <a:gd name="T8" fmla="*/ 116 w 117"/>
                    <a:gd name="T9" fmla="*/ 0 h 83"/>
                  </a:gdLst>
                  <a:ahLst/>
                  <a:cxnLst>
                    <a:cxn ang="0">
                      <a:pos x="T0" y="T1"/>
                    </a:cxn>
                    <a:cxn ang="0">
                      <a:pos x="T2" y="T3"/>
                    </a:cxn>
                    <a:cxn ang="0">
                      <a:pos x="T4" y="T5"/>
                    </a:cxn>
                    <a:cxn ang="0">
                      <a:pos x="T6" y="T7"/>
                    </a:cxn>
                    <a:cxn ang="0">
                      <a:pos x="T8" y="T9"/>
                    </a:cxn>
                  </a:cxnLst>
                  <a:rect l="0" t="0" r="r" b="b"/>
                  <a:pathLst>
                    <a:path w="117" h="83">
                      <a:moveTo>
                        <a:pt x="116" y="0"/>
                      </a:moveTo>
                      <a:lnTo>
                        <a:pt x="0" y="25"/>
                      </a:lnTo>
                      <a:lnTo>
                        <a:pt x="0" y="82"/>
                      </a:lnTo>
                      <a:lnTo>
                        <a:pt x="116" y="47"/>
                      </a:lnTo>
                      <a:lnTo>
                        <a:pt x="116" y="0"/>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79" name="Line 203"/>
                <p:cNvSpPr>
                  <a:spLocks noChangeShapeType="1"/>
                </p:cNvSpPr>
                <p:nvPr/>
              </p:nvSpPr>
              <p:spPr bwMode="auto">
                <a:xfrm flipV="1">
                  <a:off x="3064" y="891"/>
                  <a:ext cx="28" cy="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780" name="Line 204"/>
                <p:cNvSpPr>
                  <a:spLocks noChangeShapeType="1"/>
                </p:cNvSpPr>
                <p:nvPr/>
              </p:nvSpPr>
              <p:spPr bwMode="auto">
                <a:xfrm flipH="1">
                  <a:off x="3009" y="905"/>
                  <a:ext cx="38" cy="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781" name="Line 205"/>
                <p:cNvSpPr>
                  <a:spLocks noChangeShapeType="1"/>
                </p:cNvSpPr>
                <p:nvPr/>
              </p:nvSpPr>
              <p:spPr bwMode="auto">
                <a:xfrm>
                  <a:off x="3054" y="885"/>
                  <a:ext cx="0" cy="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782" name="Line 206"/>
                <p:cNvSpPr>
                  <a:spLocks noChangeShapeType="1"/>
                </p:cNvSpPr>
                <p:nvPr/>
              </p:nvSpPr>
              <p:spPr bwMode="auto">
                <a:xfrm>
                  <a:off x="2998" y="895"/>
                  <a:ext cx="0" cy="5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783" name="Line 207"/>
                <p:cNvSpPr>
                  <a:spLocks noChangeShapeType="1"/>
                </p:cNvSpPr>
                <p:nvPr/>
              </p:nvSpPr>
              <p:spPr bwMode="auto">
                <a:xfrm flipH="1">
                  <a:off x="2998" y="895"/>
                  <a:ext cx="104" cy="2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784" name="Line 208"/>
                <p:cNvSpPr>
                  <a:spLocks noChangeShapeType="1"/>
                </p:cNvSpPr>
                <p:nvPr/>
              </p:nvSpPr>
              <p:spPr bwMode="auto">
                <a:xfrm flipV="1">
                  <a:off x="2998" y="884"/>
                  <a:ext cx="105" cy="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24785" name="Group 209"/>
            <p:cNvGrpSpPr>
              <a:grpSpLocks/>
            </p:cNvGrpSpPr>
            <p:nvPr/>
          </p:nvGrpSpPr>
          <p:grpSpPr bwMode="auto">
            <a:xfrm>
              <a:off x="2946" y="875"/>
              <a:ext cx="277" cy="142"/>
              <a:chOff x="2946" y="875"/>
              <a:chExt cx="277" cy="142"/>
            </a:xfrm>
          </p:grpSpPr>
          <p:grpSp>
            <p:nvGrpSpPr>
              <p:cNvPr id="24786" name="Group 210"/>
              <p:cNvGrpSpPr>
                <a:grpSpLocks/>
              </p:cNvGrpSpPr>
              <p:nvPr/>
            </p:nvGrpSpPr>
            <p:grpSpPr bwMode="auto">
              <a:xfrm>
                <a:off x="2963" y="952"/>
                <a:ext cx="46" cy="35"/>
                <a:chOff x="2963" y="952"/>
                <a:chExt cx="46" cy="35"/>
              </a:xfrm>
            </p:grpSpPr>
            <p:sp>
              <p:nvSpPr>
                <p:cNvPr id="24787" name="Freeform 211"/>
                <p:cNvSpPr>
                  <a:spLocks/>
                </p:cNvSpPr>
                <p:nvPr/>
              </p:nvSpPr>
              <p:spPr bwMode="auto">
                <a:xfrm>
                  <a:off x="2963" y="952"/>
                  <a:ext cx="24" cy="34"/>
                </a:xfrm>
                <a:custGeom>
                  <a:avLst/>
                  <a:gdLst>
                    <a:gd name="T0" fmla="*/ 7 w 24"/>
                    <a:gd name="T1" fmla="*/ 0 h 34"/>
                    <a:gd name="T2" fmla="*/ 0 w 24"/>
                    <a:gd name="T3" fmla="*/ 30 h 34"/>
                    <a:gd name="T4" fmla="*/ 17 w 24"/>
                    <a:gd name="T5" fmla="*/ 33 h 34"/>
                    <a:gd name="T6" fmla="*/ 23 w 24"/>
                    <a:gd name="T7" fmla="*/ 1 h 34"/>
                    <a:gd name="T8" fmla="*/ 7 w 24"/>
                    <a:gd name="T9" fmla="*/ 0 h 34"/>
                  </a:gdLst>
                  <a:ahLst/>
                  <a:cxnLst>
                    <a:cxn ang="0">
                      <a:pos x="T0" y="T1"/>
                    </a:cxn>
                    <a:cxn ang="0">
                      <a:pos x="T2" y="T3"/>
                    </a:cxn>
                    <a:cxn ang="0">
                      <a:pos x="T4" y="T5"/>
                    </a:cxn>
                    <a:cxn ang="0">
                      <a:pos x="T6" y="T7"/>
                    </a:cxn>
                    <a:cxn ang="0">
                      <a:pos x="T8" y="T9"/>
                    </a:cxn>
                  </a:cxnLst>
                  <a:rect l="0" t="0" r="r" b="b"/>
                  <a:pathLst>
                    <a:path w="24" h="34">
                      <a:moveTo>
                        <a:pt x="7" y="0"/>
                      </a:moveTo>
                      <a:lnTo>
                        <a:pt x="0" y="30"/>
                      </a:lnTo>
                      <a:lnTo>
                        <a:pt x="17" y="33"/>
                      </a:lnTo>
                      <a:lnTo>
                        <a:pt x="23" y="1"/>
                      </a:lnTo>
                      <a:lnTo>
                        <a:pt x="7"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88" name="Freeform 212"/>
                <p:cNvSpPr>
                  <a:spLocks/>
                </p:cNvSpPr>
                <p:nvPr/>
              </p:nvSpPr>
              <p:spPr bwMode="auto">
                <a:xfrm>
                  <a:off x="2973" y="957"/>
                  <a:ext cx="36" cy="30"/>
                </a:xfrm>
                <a:custGeom>
                  <a:avLst/>
                  <a:gdLst>
                    <a:gd name="T0" fmla="*/ 2 w 36"/>
                    <a:gd name="T1" fmla="*/ 1 h 30"/>
                    <a:gd name="T2" fmla="*/ 0 w 36"/>
                    <a:gd name="T3" fmla="*/ 29 h 30"/>
                    <a:gd name="T4" fmla="*/ 35 w 36"/>
                    <a:gd name="T5" fmla="*/ 13 h 30"/>
                    <a:gd name="T6" fmla="*/ 21 w 36"/>
                    <a:gd name="T7" fmla="*/ 9 h 30"/>
                    <a:gd name="T8" fmla="*/ 8 w 36"/>
                    <a:gd name="T9" fmla="*/ 16 h 30"/>
                    <a:gd name="T10" fmla="*/ 12 w 36"/>
                    <a:gd name="T11" fmla="*/ 0 h 30"/>
                    <a:gd name="T12" fmla="*/ 2 w 36"/>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2" y="1"/>
                      </a:moveTo>
                      <a:lnTo>
                        <a:pt x="0" y="29"/>
                      </a:lnTo>
                      <a:lnTo>
                        <a:pt x="35" y="13"/>
                      </a:lnTo>
                      <a:lnTo>
                        <a:pt x="21" y="9"/>
                      </a:lnTo>
                      <a:lnTo>
                        <a:pt x="8" y="16"/>
                      </a:lnTo>
                      <a:lnTo>
                        <a:pt x="12" y="0"/>
                      </a:lnTo>
                      <a:lnTo>
                        <a:pt x="2" y="1"/>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4789" name="Group 213"/>
              <p:cNvGrpSpPr>
                <a:grpSpLocks/>
              </p:cNvGrpSpPr>
              <p:nvPr/>
            </p:nvGrpSpPr>
            <p:grpSpPr bwMode="auto">
              <a:xfrm>
                <a:off x="2946" y="875"/>
                <a:ext cx="277" cy="142"/>
                <a:chOff x="2946" y="875"/>
                <a:chExt cx="277" cy="142"/>
              </a:xfrm>
            </p:grpSpPr>
            <p:sp>
              <p:nvSpPr>
                <p:cNvPr id="24790" name="Freeform 214"/>
                <p:cNvSpPr>
                  <a:spLocks/>
                </p:cNvSpPr>
                <p:nvPr/>
              </p:nvSpPr>
              <p:spPr bwMode="auto">
                <a:xfrm>
                  <a:off x="2952" y="875"/>
                  <a:ext cx="271" cy="126"/>
                </a:xfrm>
                <a:custGeom>
                  <a:avLst/>
                  <a:gdLst>
                    <a:gd name="T0" fmla="*/ 0 w 271"/>
                    <a:gd name="T1" fmla="*/ 53 h 126"/>
                    <a:gd name="T2" fmla="*/ 128 w 271"/>
                    <a:gd name="T3" fmla="*/ 125 h 126"/>
                    <a:gd name="T4" fmla="*/ 270 w 271"/>
                    <a:gd name="T5" fmla="*/ 54 h 126"/>
                    <a:gd name="T6" fmla="*/ 162 w 271"/>
                    <a:gd name="T7" fmla="*/ 0 h 126"/>
                    <a:gd name="T8" fmla="*/ 0 w 271"/>
                    <a:gd name="T9" fmla="*/ 53 h 126"/>
                  </a:gdLst>
                  <a:ahLst/>
                  <a:cxnLst>
                    <a:cxn ang="0">
                      <a:pos x="T0" y="T1"/>
                    </a:cxn>
                    <a:cxn ang="0">
                      <a:pos x="T2" y="T3"/>
                    </a:cxn>
                    <a:cxn ang="0">
                      <a:pos x="T4" y="T5"/>
                    </a:cxn>
                    <a:cxn ang="0">
                      <a:pos x="T6" y="T7"/>
                    </a:cxn>
                    <a:cxn ang="0">
                      <a:pos x="T8" y="T9"/>
                    </a:cxn>
                  </a:cxnLst>
                  <a:rect l="0" t="0" r="r" b="b"/>
                  <a:pathLst>
                    <a:path w="271" h="126">
                      <a:moveTo>
                        <a:pt x="0" y="53"/>
                      </a:moveTo>
                      <a:lnTo>
                        <a:pt x="128" y="125"/>
                      </a:lnTo>
                      <a:lnTo>
                        <a:pt x="270" y="54"/>
                      </a:lnTo>
                      <a:lnTo>
                        <a:pt x="162" y="0"/>
                      </a:lnTo>
                      <a:lnTo>
                        <a:pt x="0" y="53"/>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91" name="Freeform 215"/>
                <p:cNvSpPr>
                  <a:spLocks/>
                </p:cNvSpPr>
                <p:nvPr/>
              </p:nvSpPr>
              <p:spPr bwMode="auto">
                <a:xfrm>
                  <a:off x="2946" y="927"/>
                  <a:ext cx="137" cy="90"/>
                </a:xfrm>
                <a:custGeom>
                  <a:avLst/>
                  <a:gdLst>
                    <a:gd name="T0" fmla="*/ 5 w 137"/>
                    <a:gd name="T1" fmla="*/ 0 h 90"/>
                    <a:gd name="T2" fmla="*/ 136 w 137"/>
                    <a:gd name="T3" fmla="*/ 73 h 90"/>
                    <a:gd name="T4" fmla="*/ 131 w 137"/>
                    <a:gd name="T5" fmla="*/ 89 h 90"/>
                    <a:gd name="T6" fmla="*/ 0 w 137"/>
                    <a:gd name="T7" fmla="*/ 14 h 90"/>
                    <a:gd name="T8" fmla="*/ 5 w 137"/>
                    <a:gd name="T9" fmla="*/ 0 h 90"/>
                  </a:gdLst>
                  <a:ahLst/>
                  <a:cxnLst>
                    <a:cxn ang="0">
                      <a:pos x="T0" y="T1"/>
                    </a:cxn>
                    <a:cxn ang="0">
                      <a:pos x="T2" y="T3"/>
                    </a:cxn>
                    <a:cxn ang="0">
                      <a:pos x="T4" y="T5"/>
                    </a:cxn>
                    <a:cxn ang="0">
                      <a:pos x="T6" y="T7"/>
                    </a:cxn>
                    <a:cxn ang="0">
                      <a:pos x="T8" y="T9"/>
                    </a:cxn>
                  </a:cxnLst>
                  <a:rect l="0" t="0" r="r" b="b"/>
                  <a:pathLst>
                    <a:path w="137" h="90">
                      <a:moveTo>
                        <a:pt x="5" y="0"/>
                      </a:moveTo>
                      <a:lnTo>
                        <a:pt x="136" y="73"/>
                      </a:lnTo>
                      <a:lnTo>
                        <a:pt x="131" y="89"/>
                      </a:lnTo>
                      <a:lnTo>
                        <a:pt x="0" y="14"/>
                      </a:lnTo>
                      <a:lnTo>
                        <a:pt x="5"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92" name="Freeform 216"/>
                <p:cNvSpPr>
                  <a:spLocks/>
                </p:cNvSpPr>
                <p:nvPr/>
              </p:nvSpPr>
              <p:spPr bwMode="auto">
                <a:xfrm>
                  <a:off x="3076" y="929"/>
                  <a:ext cx="147" cy="88"/>
                </a:xfrm>
                <a:custGeom>
                  <a:avLst/>
                  <a:gdLst>
                    <a:gd name="T0" fmla="*/ 0 w 147"/>
                    <a:gd name="T1" fmla="*/ 87 h 88"/>
                    <a:gd name="T2" fmla="*/ 4 w 147"/>
                    <a:gd name="T3" fmla="*/ 70 h 88"/>
                    <a:gd name="T4" fmla="*/ 146 w 147"/>
                    <a:gd name="T5" fmla="*/ 0 h 88"/>
                    <a:gd name="T6" fmla="*/ 140 w 147"/>
                    <a:gd name="T7" fmla="*/ 12 h 88"/>
                    <a:gd name="T8" fmla="*/ 0 w 147"/>
                    <a:gd name="T9" fmla="*/ 87 h 88"/>
                  </a:gdLst>
                  <a:ahLst/>
                  <a:cxnLst>
                    <a:cxn ang="0">
                      <a:pos x="T0" y="T1"/>
                    </a:cxn>
                    <a:cxn ang="0">
                      <a:pos x="T2" y="T3"/>
                    </a:cxn>
                    <a:cxn ang="0">
                      <a:pos x="T4" y="T5"/>
                    </a:cxn>
                    <a:cxn ang="0">
                      <a:pos x="T6" y="T7"/>
                    </a:cxn>
                    <a:cxn ang="0">
                      <a:pos x="T8" y="T9"/>
                    </a:cxn>
                  </a:cxnLst>
                  <a:rect l="0" t="0" r="r" b="b"/>
                  <a:pathLst>
                    <a:path w="147" h="88">
                      <a:moveTo>
                        <a:pt x="0" y="87"/>
                      </a:moveTo>
                      <a:lnTo>
                        <a:pt x="4" y="70"/>
                      </a:lnTo>
                      <a:lnTo>
                        <a:pt x="146" y="0"/>
                      </a:lnTo>
                      <a:lnTo>
                        <a:pt x="140" y="12"/>
                      </a:lnTo>
                      <a:lnTo>
                        <a:pt x="0" y="87"/>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93" name="Freeform 217"/>
                <p:cNvSpPr>
                  <a:spLocks/>
                </p:cNvSpPr>
                <p:nvPr/>
              </p:nvSpPr>
              <p:spPr bwMode="auto">
                <a:xfrm>
                  <a:off x="3002" y="934"/>
                  <a:ext cx="110" cy="57"/>
                </a:xfrm>
                <a:custGeom>
                  <a:avLst/>
                  <a:gdLst>
                    <a:gd name="T0" fmla="*/ 0 w 110"/>
                    <a:gd name="T1" fmla="*/ 14 h 57"/>
                    <a:gd name="T2" fmla="*/ 37 w 110"/>
                    <a:gd name="T3" fmla="*/ 0 h 57"/>
                    <a:gd name="T4" fmla="*/ 109 w 110"/>
                    <a:gd name="T5" fmla="*/ 37 h 57"/>
                    <a:gd name="T6" fmla="*/ 72 w 110"/>
                    <a:gd name="T7" fmla="*/ 56 h 57"/>
                    <a:gd name="T8" fmla="*/ 0 w 110"/>
                    <a:gd name="T9" fmla="*/ 14 h 57"/>
                  </a:gdLst>
                  <a:ahLst/>
                  <a:cxnLst>
                    <a:cxn ang="0">
                      <a:pos x="T0" y="T1"/>
                    </a:cxn>
                    <a:cxn ang="0">
                      <a:pos x="T2" y="T3"/>
                    </a:cxn>
                    <a:cxn ang="0">
                      <a:pos x="T4" y="T5"/>
                    </a:cxn>
                    <a:cxn ang="0">
                      <a:pos x="T6" y="T7"/>
                    </a:cxn>
                    <a:cxn ang="0">
                      <a:pos x="T8" y="T9"/>
                    </a:cxn>
                  </a:cxnLst>
                  <a:rect l="0" t="0" r="r" b="b"/>
                  <a:pathLst>
                    <a:path w="110" h="57">
                      <a:moveTo>
                        <a:pt x="0" y="14"/>
                      </a:moveTo>
                      <a:lnTo>
                        <a:pt x="37" y="0"/>
                      </a:lnTo>
                      <a:lnTo>
                        <a:pt x="109" y="37"/>
                      </a:lnTo>
                      <a:lnTo>
                        <a:pt x="72" y="56"/>
                      </a:lnTo>
                      <a:lnTo>
                        <a:pt x="0" y="14"/>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94" name="Freeform 218"/>
                <p:cNvSpPr>
                  <a:spLocks/>
                </p:cNvSpPr>
                <p:nvPr/>
              </p:nvSpPr>
              <p:spPr bwMode="auto">
                <a:xfrm>
                  <a:off x="3047" y="896"/>
                  <a:ext cx="162" cy="75"/>
                </a:xfrm>
                <a:custGeom>
                  <a:avLst/>
                  <a:gdLst>
                    <a:gd name="T0" fmla="*/ 0 w 162"/>
                    <a:gd name="T1" fmla="*/ 36 h 75"/>
                    <a:gd name="T2" fmla="*/ 70 w 162"/>
                    <a:gd name="T3" fmla="*/ 74 h 75"/>
                    <a:gd name="T4" fmla="*/ 161 w 162"/>
                    <a:gd name="T5" fmla="*/ 32 h 75"/>
                    <a:gd name="T6" fmla="*/ 95 w 162"/>
                    <a:gd name="T7" fmla="*/ 0 h 75"/>
                    <a:gd name="T8" fmla="*/ 0 w 162"/>
                    <a:gd name="T9" fmla="*/ 36 h 75"/>
                  </a:gdLst>
                  <a:ahLst/>
                  <a:cxnLst>
                    <a:cxn ang="0">
                      <a:pos x="T0" y="T1"/>
                    </a:cxn>
                    <a:cxn ang="0">
                      <a:pos x="T2" y="T3"/>
                    </a:cxn>
                    <a:cxn ang="0">
                      <a:pos x="T4" y="T5"/>
                    </a:cxn>
                    <a:cxn ang="0">
                      <a:pos x="T6" y="T7"/>
                    </a:cxn>
                    <a:cxn ang="0">
                      <a:pos x="T8" y="T9"/>
                    </a:cxn>
                  </a:cxnLst>
                  <a:rect l="0" t="0" r="r" b="b"/>
                  <a:pathLst>
                    <a:path w="162" h="75">
                      <a:moveTo>
                        <a:pt x="0" y="36"/>
                      </a:moveTo>
                      <a:lnTo>
                        <a:pt x="70" y="74"/>
                      </a:lnTo>
                      <a:lnTo>
                        <a:pt x="161" y="32"/>
                      </a:lnTo>
                      <a:lnTo>
                        <a:pt x="95" y="0"/>
                      </a:lnTo>
                      <a:lnTo>
                        <a:pt x="0" y="36"/>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95" name="Freeform 219"/>
                <p:cNvSpPr>
                  <a:spLocks/>
                </p:cNvSpPr>
                <p:nvPr/>
              </p:nvSpPr>
              <p:spPr bwMode="auto">
                <a:xfrm>
                  <a:off x="2963" y="879"/>
                  <a:ext cx="177" cy="68"/>
                </a:xfrm>
                <a:custGeom>
                  <a:avLst/>
                  <a:gdLst>
                    <a:gd name="T0" fmla="*/ 36 w 177"/>
                    <a:gd name="T1" fmla="*/ 67 h 68"/>
                    <a:gd name="T2" fmla="*/ 0 w 177"/>
                    <a:gd name="T3" fmla="*/ 48 h 68"/>
                    <a:gd name="T4" fmla="*/ 148 w 177"/>
                    <a:gd name="T5" fmla="*/ 0 h 68"/>
                    <a:gd name="T6" fmla="*/ 176 w 177"/>
                    <a:gd name="T7" fmla="*/ 13 h 68"/>
                    <a:gd name="T8" fmla="*/ 36 w 177"/>
                    <a:gd name="T9" fmla="*/ 67 h 68"/>
                  </a:gdLst>
                  <a:ahLst/>
                  <a:cxnLst>
                    <a:cxn ang="0">
                      <a:pos x="T0" y="T1"/>
                    </a:cxn>
                    <a:cxn ang="0">
                      <a:pos x="T2" y="T3"/>
                    </a:cxn>
                    <a:cxn ang="0">
                      <a:pos x="T4" y="T5"/>
                    </a:cxn>
                    <a:cxn ang="0">
                      <a:pos x="T6" y="T7"/>
                    </a:cxn>
                    <a:cxn ang="0">
                      <a:pos x="T8" y="T9"/>
                    </a:cxn>
                  </a:cxnLst>
                  <a:rect l="0" t="0" r="r" b="b"/>
                  <a:pathLst>
                    <a:path w="177" h="68">
                      <a:moveTo>
                        <a:pt x="36" y="67"/>
                      </a:moveTo>
                      <a:lnTo>
                        <a:pt x="0" y="48"/>
                      </a:lnTo>
                      <a:lnTo>
                        <a:pt x="148" y="0"/>
                      </a:lnTo>
                      <a:lnTo>
                        <a:pt x="176" y="13"/>
                      </a:lnTo>
                      <a:lnTo>
                        <a:pt x="36" y="67"/>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796" name="Line 220"/>
                <p:cNvSpPr>
                  <a:spLocks noChangeShapeType="1"/>
                </p:cNvSpPr>
                <p:nvPr/>
              </p:nvSpPr>
              <p:spPr bwMode="auto">
                <a:xfrm flipV="1">
                  <a:off x="2966" y="880"/>
                  <a:ext cx="151" cy="53"/>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797" name="Line 221"/>
                <p:cNvSpPr>
                  <a:spLocks noChangeShapeType="1"/>
                </p:cNvSpPr>
                <p:nvPr/>
              </p:nvSpPr>
              <p:spPr bwMode="auto">
                <a:xfrm flipV="1">
                  <a:off x="2981" y="885"/>
                  <a:ext cx="146" cy="5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798" name="Line 222"/>
                <p:cNvSpPr>
                  <a:spLocks noChangeShapeType="1"/>
                </p:cNvSpPr>
                <p:nvPr/>
              </p:nvSpPr>
              <p:spPr bwMode="auto">
                <a:xfrm flipV="1">
                  <a:off x="2990" y="889"/>
                  <a:ext cx="142" cy="5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799" name="Line 223"/>
                <p:cNvSpPr>
                  <a:spLocks noChangeShapeType="1"/>
                </p:cNvSpPr>
                <p:nvPr/>
              </p:nvSpPr>
              <p:spPr bwMode="auto">
                <a:xfrm flipV="1">
                  <a:off x="3011" y="898"/>
                  <a:ext cx="141"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00" name="Line 224"/>
                <p:cNvSpPr>
                  <a:spLocks noChangeShapeType="1"/>
                </p:cNvSpPr>
                <p:nvPr/>
              </p:nvSpPr>
              <p:spPr bwMode="auto">
                <a:xfrm flipV="1">
                  <a:off x="3023" y="905"/>
                  <a:ext cx="139"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01" name="Line 225"/>
                <p:cNvSpPr>
                  <a:spLocks noChangeShapeType="1"/>
                </p:cNvSpPr>
                <p:nvPr/>
              </p:nvSpPr>
              <p:spPr bwMode="auto">
                <a:xfrm flipV="1">
                  <a:off x="3033" y="910"/>
                  <a:ext cx="140"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02" name="Line 226"/>
                <p:cNvSpPr>
                  <a:spLocks noChangeShapeType="1"/>
                </p:cNvSpPr>
                <p:nvPr/>
              </p:nvSpPr>
              <p:spPr bwMode="auto">
                <a:xfrm flipV="1">
                  <a:off x="3048" y="916"/>
                  <a:ext cx="136"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03" name="Line 227"/>
                <p:cNvSpPr>
                  <a:spLocks noChangeShapeType="1"/>
                </p:cNvSpPr>
                <p:nvPr/>
              </p:nvSpPr>
              <p:spPr bwMode="auto">
                <a:xfrm flipV="1">
                  <a:off x="3061" y="923"/>
                  <a:ext cx="133"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04" name="Line 228"/>
                <p:cNvSpPr>
                  <a:spLocks noChangeShapeType="1"/>
                </p:cNvSpPr>
                <p:nvPr/>
              </p:nvSpPr>
              <p:spPr bwMode="auto">
                <a:xfrm>
                  <a:off x="3015" y="944"/>
                  <a:ext cx="73" cy="41"/>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05" name="Line 229"/>
                <p:cNvSpPr>
                  <a:spLocks noChangeShapeType="1"/>
                </p:cNvSpPr>
                <p:nvPr/>
              </p:nvSpPr>
              <p:spPr bwMode="auto">
                <a:xfrm>
                  <a:off x="3031" y="938"/>
                  <a:ext cx="72" cy="3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06" name="Line 230"/>
                <p:cNvSpPr>
                  <a:spLocks noChangeShapeType="1"/>
                </p:cNvSpPr>
                <p:nvPr/>
              </p:nvSpPr>
              <p:spPr bwMode="auto">
                <a:xfrm>
                  <a:off x="3062" y="927"/>
                  <a:ext cx="69"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07" name="Line 231"/>
                <p:cNvSpPr>
                  <a:spLocks noChangeShapeType="1"/>
                </p:cNvSpPr>
                <p:nvPr/>
              </p:nvSpPr>
              <p:spPr bwMode="auto">
                <a:xfrm>
                  <a:off x="3079" y="919"/>
                  <a:ext cx="68" cy="3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08" name="Line 232"/>
                <p:cNvSpPr>
                  <a:spLocks noChangeShapeType="1"/>
                </p:cNvSpPr>
                <p:nvPr/>
              </p:nvSpPr>
              <p:spPr bwMode="auto">
                <a:xfrm>
                  <a:off x="3094" y="914"/>
                  <a:ext cx="67"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09" name="Line 233"/>
                <p:cNvSpPr>
                  <a:spLocks noChangeShapeType="1"/>
                </p:cNvSpPr>
                <p:nvPr/>
              </p:nvSpPr>
              <p:spPr bwMode="auto">
                <a:xfrm>
                  <a:off x="3110" y="908"/>
                  <a:ext cx="64" cy="3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10" name="Line 234"/>
                <p:cNvSpPr>
                  <a:spLocks noChangeShapeType="1"/>
                </p:cNvSpPr>
                <p:nvPr/>
              </p:nvSpPr>
              <p:spPr bwMode="auto">
                <a:xfrm>
                  <a:off x="3125" y="902"/>
                  <a:ext cx="66" cy="3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11" name="Line 235"/>
                <p:cNvSpPr>
                  <a:spLocks noChangeShapeType="1"/>
                </p:cNvSpPr>
                <p:nvPr/>
              </p:nvSpPr>
              <p:spPr bwMode="auto">
                <a:xfrm>
                  <a:off x="2984" y="920"/>
                  <a:ext cx="35" cy="1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12" name="Line 236"/>
                <p:cNvSpPr>
                  <a:spLocks noChangeShapeType="1"/>
                </p:cNvSpPr>
                <p:nvPr/>
              </p:nvSpPr>
              <p:spPr bwMode="auto">
                <a:xfrm>
                  <a:off x="3009" y="914"/>
                  <a:ext cx="32"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13" name="Line 237"/>
                <p:cNvSpPr>
                  <a:spLocks noChangeShapeType="1"/>
                </p:cNvSpPr>
                <p:nvPr/>
              </p:nvSpPr>
              <p:spPr bwMode="auto">
                <a:xfrm>
                  <a:off x="3027" y="907"/>
                  <a:ext cx="34"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14" name="Line 238"/>
                <p:cNvSpPr>
                  <a:spLocks noChangeShapeType="1"/>
                </p:cNvSpPr>
                <p:nvPr/>
              </p:nvSpPr>
              <p:spPr bwMode="auto">
                <a:xfrm>
                  <a:off x="3047" y="898"/>
                  <a:ext cx="34"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15" name="Line 239"/>
                <p:cNvSpPr>
                  <a:spLocks noChangeShapeType="1"/>
                </p:cNvSpPr>
                <p:nvPr/>
              </p:nvSpPr>
              <p:spPr bwMode="auto">
                <a:xfrm>
                  <a:off x="3070" y="891"/>
                  <a:ext cx="30"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816" name="Line 240"/>
                <p:cNvSpPr>
                  <a:spLocks noChangeShapeType="1"/>
                </p:cNvSpPr>
                <p:nvPr/>
              </p:nvSpPr>
              <p:spPr bwMode="auto">
                <a:xfrm>
                  <a:off x="3092" y="886"/>
                  <a:ext cx="29" cy="16"/>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graphicFrame>
        <p:nvGraphicFramePr>
          <p:cNvPr id="24817" name="Object 241"/>
          <p:cNvGraphicFramePr>
            <a:graphicFrameLocks/>
          </p:cNvGraphicFramePr>
          <p:nvPr/>
        </p:nvGraphicFramePr>
        <p:xfrm>
          <a:off x="5078413" y="1146175"/>
          <a:ext cx="477837" cy="731838"/>
        </p:xfrm>
        <a:graphic>
          <a:graphicData uri="http://schemas.openxmlformats.org/presentationml/2006/ole">
            <mc:AlternateContent xmlns:mc="http://schemas.openxmlformats.org/markup-compatibility/2006">
              <mc:Choice xmlns:v="urn:schemas-microsoft-com:vml" Requires="v">
                <p:oleObj spid="_x0000_s744501" name="ClipArt" r:id="rId4" imgW="2387520" imgH="3660480" progId="MS_ClipArt_Gallery.2">
                  <p:embed/>
                </p:oleObj>
              </mc:Choice>
              <mc:Fallback>
                <p:oleObj name="ClipArt" r:id="rId4" imgW="2387520" imgH="366048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8413" y="1146175"/>
                        <a:ext cx="477837"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14971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 Warehouse Architecture</a:t>
            </a:r>
            <a:endParaRPr lang="en-US" dirty="0"/>
          </a:p>
        </p:txBody>
      </p:sp>
      <p:sp>
        <p:nvSpPr>
          <p:cNvPr id="23554" name="Content Placeholder 3"/>
          <p:cNvSpPr>
            <a:spLocks noGrp="1"/>
          </p:cNvSpPr>
          <p:nvPr>
            <p:ph sz="half" idx="1"/>
          </p:nvPr>
        </p:nvSpPr>
        <p:spPr>
          <a:xfrm>
            <a:off x="457200" y="1600200"/>
            <a:ext cx="4152900" cy="4457700"/>
          </a:xfrm>
        </p:spPr>
        <p:txBody>
          <a:bodyPr>
            <a:normAutofit lnSpcReduction="10000"/>
          </a:bodyPr>
          <a:lstStyle/>
          <a:p>
            <a:r>
              <a:rPr lang="en-US" altLang="en-US" smtClean="0"/>
              <a:t>At the top – a centralized database</a:t>
            </a:r>
          </a:p>
          <a:p>
            <a:pPr lvl="1"/>
            <a:r>
              <a:rPr lang="en-US" altLang="en-US" smtClean="0"/>
              <a:t>Generally configured for queries and appends – not transactions</a:t>
            </a:r>
          </a:p>
          <a:p>
            <a:pPr lvl="1"/>
            <a:r>
              <a:rPr lang="en-US" altLang="en-US" smtClean="0"/>
              <a:t>Many indices, materialized views, etc.</a:t>
            </a:r>
          </a:p>
          <a:p>
            <a:r>
              <a:rPr lang="en-US" altLang="en-US" smtClean="0"/>
              <a:t>Data is loaded and periodically updated via </a:t>
            </a:r>
            <a:r>
              <a:rPr lang="en-US" altLang="en-US" b="1" smtClean="0"/>
              <a:t>Extract/Transform/Load (ETL) tools</a:t>
            </a:r>
            <a:endParaRPr lang="en-US" altLang="en-US" smtClean="0"/>
          </a:p>
        </p:txBody>
      </p:sp>
      <p:grpSp>
        <p:nvGrpSpPr>
          <p:cNvPr id="23555" name="Group 6"/>
          <p:cNvGrpSpPr>
            <a:grpSpLocks noChangeAspect="1"/>
          </p:cNvGrpSpPr>
          <p:nvPr/>
        </p:nvGrpSpPr>
        <p:grpSpPr bwMode="auto">
          <a:xfrm>
            <a:off x="4622800" y="1966913"/>
            <a:ext cx="4013200" cy="3724275"/>
            <a:chOff x="2912" y="1239"/>
            <a:chExt cx="2528" cy="2346"/>
          </a:xfrm>
        </p:grpSpPr>
        <p:sp>
          <p:nvSpPr>
            <p:cNvPr id="23556" name="AutoShape 5"/>
            <p:cNvSpPr>
              <a:spLocks noChangeAspect="1" noChangeArrowheads="1" noTextEdit="1"/>
            </p:cNvSpPr>
            <p:nvPr/>
          </p:nvSpPr>
          <p:spPr bwMode="auto">
            <a:xfrm>
              <a:off x="2912" y="1239"/>
              <a:ext cx="2528" cy="2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3557" name="Freeform 7"/>
            <p:cNvSpPr>
              <a:spLocks/>
            </p:cNvSpPr>
            <p:nvPr/>
          </p:nvSpPr>
          <p:spPr bwMode="auto">
            <a:xfrm>
              <a:off x="3422" y="1235"/>
              <a:ext cx="1265" cy="469"/>
            </a:xfrm>
            <a:custGeom>
              <a:avLst/>
              <a:gdLst>
                <a:gd name="T0" fmla="*/ 0 w 3744"/>
                <a:gd name="T1" fmla="*/ 1200 h 1392"/>
                <a:gd name="T2" fmla="*/ 0 w 3744"/>
                <a:gd name="T3" fmla="*/ 192 h 1392"/>
                <a:gd name="T4" fmla="*/ 3744 w 3744"/>
                <a:gd name="T5" fmla="*/ 192 h 1392"/>
                <a:gd name="T6" fmla="*/ 3744 w 3744"/>
                <a:gd name="T7" fmla="*/ 192 h 1392"/>
                <a:gd name="T8" fmla="*/ 3744 w 3744"/>
                <a:gd name="T9" fmla="*/ 1200 h 1392"/>
                <a:gd name="T10" fmla="*/ 0 w 3744"/>
                <a:gd name="T11" fmla="*/ 1200 h 1392"/>
                <a:gd name="T12" fmla="*/ 0 60000 65536"/>
                <a:gd name="T13" fmla="*/ 0 60000 65536"/>
                <a:gd name="T14" fmla="*/ 0 60000 65536"/>
                <a:gd name="T15" fmla="*/ 0 60000 65536"/>
                <a:gd name="T16" fmla="*/ 0 60000 65536"/>
                <a:gd name="T17" fmla="*/ 0 60000 65536"/>
                <a:gd name="T18" fmla="*/ 0 w 3744"/>
                <a:gd name="T19" fmla="*/ 0 h 1392"/>
                <a:gd name="T20" fmla="*/ 3744 w 3744"/>
                <a:gd name="T21" fmla="*/ 1392 h 1392"/>
              </a:gdLst>
              <a:ahLst/>
              <a:cxnLst>
                <a:cxn ang="T12">
                  <a:pos x="T0" y="T1"/>
                </a:cxn>
                <a:cxn ang="T13">
                  <a:pos x="T2" y="T3"/>
                </a:cxn>
                <a:cxn ang="T14">
                  <a:pos x="T4" y="T5"/>
                </a:cxn>
                <a:cxn ang="T15">
                  <a:pos x="T6" y="T7"/>
                </a:cxn>
                <a:cxn ang="T16">
                  <a:pos x="T8" y="T9"/>
                </a:cxn>
                <a:cxn ang="T17">
                  <a:pos x="T10" y="T11"/>
                </a:cxn>
              </a:cxnLst>
              <a:rect l="T18" t="T19" r="T20" b="T21"/>
              <a:pathLst>
                <a:path w="3744" h="1392">
                  <a:moveTo>
                    <a:pt x="0" y="1200"/>
                  </a:moveTo>
                  <a:lnTo>
                    <a:pt x="0" y="192"/>
                  </a:lnTo>
                  <a:cubicBezTo>
                    <a:pt x="1241" y="0"/>
                    <a:pt x="2503" y="0"/>
                    <a:pt x="3744" y="192"/>
                  </a:cubicBezTo>
                  <a:lnTo>
                    <a:pt x="3744" y="1200"/>
                  </a:lnTo>
                  <a:cubicBezTo>
                    <a:pt x="2503" y="1392"/>
                    <a:pt x="1241" y="1392"/>
                    <a:pt x="0" y="1200"/>
                  </a:cubicBezTo>
                  <a:close/>
                </a:path>
              </a:pathLst>
            </a:custGeom>
            <a:solidFill>
              <a:srgbClr val="FFFFFF"/>
            </a:solidFill>
            <a:ln w="0">
              <a:solidFill>
                <a:srgbClr val="000000"/>
              </a:solidFill>
              <a:round/>
              <a:headEnd/>
              <a:tailEnd/>
            </a:ln>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58" name="Freeform 8"/>
            <p:cNvSpPr>
              <a:spLocks/>
            </p:cNvSpPr>
            <p:nvPr/>
          </p:nvSpPr>
          <p:spPr bwMode="auto">
            <a:xfrm>
              <a:off x="3422" y="1235"/>
              <a:ext cx="1265" cy="469"/>
            </a:xfrm>
            <a:custGeom>
              <a:avLst/>
              <a:gdLst>
                <a:gd name="T0" fmla="*/ 0 w 3744"/>
                <a:gd name="T1" fmla="*/ 1200 h 1392"/>
                <a:gd name="T2" fmla="*/ 0 w 3744"/>
                <a:gd name="T3" fmla="*/ 192 h 1392"/>
                <a:gd name="T4" fmla="*/ 3744 w 3744"/>
                <a:gd name="T5" fmla="*/ 192 h 1392"/>
                <a:gd name="T6" fmla="*/ 3744 w 3744"/>
                <a:gd name="T7" fmla="*/ 192 h 1392"/>
                <a:gd name="T8" fmla="*/ 3744 w 3744"/>
                <a:gd name="T9" fmla="*/ 1200 h 1392"/>
                <a:gd name="T10" fmla="*/ 0 w 3744"/>
                <a:gd name="T11" fmla="*/ 1200 h 1392"/>
                <a:gd name="T12" fmla="*/ 0 60000 65536"/>
                <a:gd name="T13" fmla="*/ 0 60000 65536"/>
                <a:gd name="T14" fmla="*/ 0 60000 65536"/>
                <a:gd name="T15" fmla="*/ 0 60000 65536"/>
                <a:gd name="T16" fmla="*/ 0 60000 65536"/>
                <a:gd name="T17" fmla="*/ 0 60000 65536"/>
                <a:gd name="T18" fmla="*/ 0 w 3744"/>
                <a:gd name="T19" fmla="*/ 0 h 1392"/>
                <a:gd name="T20" fmla="*/ 3744 w 3744"/>
                <a:gd name="T21" fmla="*/ 1392 h 1392"/>
              </a:gdLst>
              <a:ahLst/>
              <a:cxnLst>
                <a:cxn ang="T12">
                  <a:pos x="T0" y="T1"/>
                </a:cxn>
                <a:cxn ang="T13">
                  <a:pos x="T2" y="T3"/>
                </a:cxn>
                <a:cxn ang="T14">
                  <a:pos x="T4" y="T5"/>
                </a:cxn>
                <a:cxn ang="T15">
                  <a:pos x="T6" y="T7"/>
                </a:cxn>
                <a:cxn ang="T16">
                  <a:pos x="T8" y="T9"/>
                </a:cxn>
                <a:cxn ang="T17">
                  <a:pos x="T10" y="T11"/>
                </a:cxn>
              </a:cxnLst>
              <a:rect l="T18" t="T19" r="T20" b="T21"/>
              <a:pathLst>
                <a:path w="3744" h="1392">
                  <a:moveTo>
                    <a:pt x="0" y="1200"/>
                  </a:moveTo>
                  <a:lnTo>
                    <a:pt x="0" y="192"/>
                  </a:lnTo>
                  <a:cubicBezTo>
                    <a:pt x="1241" y="0"/>
                    <a:pt x="2503" y="0"/>
                    <a:pt x="3744" y="192"/>
                  </a:cubicBezTo>
                  <a:lnTo>
                    <a:pt x="3744" y="1200"/>
                  </a:lnTo>
                  <a:cubicBezTo>
                    <a:pt x="2503" y="1392"/>
                    <a:pt x="1241" y="1392"/>
                    <a:pt x="0" y="1200"/>
                  </a:cubicBezTo>
                  <a:close/>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59" name="Freeform 9"/>
            <p:cNvSpPr>
              <a:spLocks/>
            </p:cNvSpPr>
            <p:nvPr/>
          </p:nvSpPr>
          <p:spPr bwMode="auto">
            <a:xfrm>
              <a:off x="3422" y="1300"/>
              <a:ext cx="1265" cy="65"/>
            </a:xfrm>
            <a:custGeom>
              <a:avLst/>
              <a:gdLst>
                <a:gd name="T0" fmla="*/ 0 w 1265"/>
                <a:gd name="T1" fmla="*/ 0 h 65"/>
                <a:gd name="T2" fmla="*/ 1265 w 1265"/>
                <a:gd name="T3" fmla="*/ 0 h 65"/>
                <a:gd name="T4" fmla="*/ 0 60000 65536"/>
                <a:gd name="T5" fmla="*/ 0 60000 65536"/>
                <a:gd name="T6" fmla="*/ 0 w 1265"/>
                <a:gd name="T7" fmla="*/ 0 h 65"/>
                <a:gd name="T8" fmla="*/ 1265 w 1265"/>
                <a:gd name="T9" fmla="*/ 65 h 65"/>
              </a:gdLst>
              <a:ahLst/>
              <a:cxnLst>
                <a:cxn ang="T4">
                  <a:pos x="T0" y="T1"/>
                </a:cxn>
                <a:cxn ang="T5">
                  <a:pos x="T2" y="T3"/>
                </a:cxn>
              </a:cxnLst>
              <a:rect l="T6" t="T7" r="T8" b="T9"/>
              <a:pathLst>
                <a:path w="1265" h="65">
                  <a:moveTo>
                    <a:pt x="0" y="0"/>
                  </a:moveTo>
                  <a:cubicBezTo>
                    <a:pt x="420" y="65"/>
                    <a:pt x="846" y="65"/>
                    <a:pt x="1265" y="0"/>
                  </a:cubicBezTo>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60" name="Rectangle 10"/>
            <p:cNvSpPr>
              <a:spLocks noChangeArrowheads="1"/>
            </p:cNvSpPr>
            <p:nvPr/>
          </p:nvSpPr>
          <p:spPr bwMode="auto">
            <a:xfrm>
              <a:off x="3658" y="1352"/>
              <a:ext cx="84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1300" b="1">
                  <a:solidFill>
                    <a:srgbClr val="000000"/>
                  </a:solidFill>
                  <a:latin typeface="Arial" pitchFamily="34" charset="0"/>
                  <a:cs typeface="Arial" pitchFamily="34" charset="0"/>
                </a:rPr>
                <a:t>Data Warehouse</a:t>
              </a:r>
              <a:endParaRPr lang="en-US" altLang="en-US" sz="1800">
                <a:latin typeface="Arial" pitchFamily="34" charset="0"/>
                <a:cs typeface="Arial" pitchFamily="34" charset="0"/>
              </a:endParaRPr>
            </a:p>
          </p:txBody>
        </p:sp>
        <p:sp>
          <p:nvSpPr>
            <p:cNvPr id="23561" name="Rectangle 11"/>
            <p:cNvSpPr>
              <a:spLocks noChangeArrowheads="1"/>
            </p:cNvSpPr>
            <p:nvPr/>
          </p:nvSpPr>
          <p:spPr bwMode="auto">
            <a:xfrm>
              <a:off x="3651" y="1496"/>
              <a:ext cx="162" cy="1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62" name="Rectangle 12"/>
            <p:cNvSpPr>
              <a:spLocks noChangeArrowheads="1"/>
            </p:cNvSpPr>
            <p:nvPr/>
          </p:nvSpPr>
          <p:spPr bwMode="auto">
            <a:xfrm>
              <a:off x="3651" y="1496"/>
              <a:ext cx="162" cy="13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63" name="Rectangle 13"/>
            <p:cNvSpPr>
              <a:spLocks noChangeArrowheads="1"/>
            </p:cNvSpPr>
            <p:nvPr/>
          </p:nvSpPr>
          <p:spPr bwMode="auto">
            <a:xfrm>
              <a:off x="3846" y="1496"/>
              <a:ext cx="162" cy="1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64" name="Rectangle 14"/>
            <p:cNvSpPr>
              <a:spLocks noChangeArrowheads="1"/>
            </p:cNvSpPr>
            <p:nvPr/>
          </p:nvSpPr>
          <p:spPr bwMode="auto">
            <a:xfrm>
              <a:off x="3846" y="1496"/>
              <a:ext cx="162" cy="13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65" name="Rectangle 15"/>
            <p:cNvSpPr>
              <a:spLocks noChangeArrowheads="1"/>
            </p:cNvSpPr>
            <p:nvPr/>
          </p:nvSpPr>
          <p:spPr bwMode="auto">
            <a:xfrm>
              <a:off x="4040" y="1496"/>
              <a:ext cx="97" cy="1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66" name="Rectangle 16"/>
            <p:cNvSpPr>
              <a:spLocks noChangeArrowheads="1"/>
            </p:cNvSpPr>
            <p:nvPr/>
          </p:nvSpPr>
          <p:spPr bwMode="auto">
            <a:xfrm>
              <a:off x="4040" y="1496"/>
              <a:ext cx="97" cy="13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67" name="Rectangle 17"/>
            <p:cNvSpPr>
              <a:spLocks noChangeArrowheads="1"/>
            </p:cNvSpPr>
            <p:nvPr/>
          </p:nvSpPr>
          <p:spPr bwMode="auto">
            <a:xfrm>
              <a:off x="4170" y="1496"/>
              <a:ext cx="97" cy="1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68" name="Rectangle 18"/>
            <p:cNvSpPr>
              <a:spLocks noChangeArrowheads="1"/>
            </p:cNvSpPr>
            <p:nvPr/>
          </p:nvSpPr>
          <p:spPr bwMode="auto">
            <a:xfrm>
              <a:off x="4170" y="1496"/>
              <a:ext cx="97" cy="13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69" name="Rectangle 19"/>
            <p:cNvSpPr>
              <a:spLocks noChangeArrowheads="1"/>
            </p:cNvSpPr>
            <p:nvPr/>
          </p:nvSpPr>
          <p:spPr bwMode="auto">
            <a:xfrm>
              <a:off x="4300" y="1496"/>
              <a:ext cx="162" cy="1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70" name="Rectangle 20"/>
            <p:cNvSpPr>
              <a:spLocks noChangeArrowheads="1"/>
            </p:cNvSpPr>
            <p:nvPr/>
          </p:nvSpPr>
          <p:spPr bwMode="auto">
            <a:xfrm>
              <a:off x="4300" y="1496"/>
              <a:ext cx="162" cy="130"/>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71" name="Freeform 21"/>
            <p:cNvSpPr>
              <a:spLocks/>
            </p:cNvSpPr>
            <p:nvPr/>
          </p:nvSpPr>
          <p:spPr bwMode="auto">
            <a:xfrm>
              <a:off x="2921" y="2581"/>
              <a:ext cx="519" cy="417"/>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solidFill>
              <a:srgbClr val="EBF1DE"/>
            </a:solidFill>
            <a:ln w="0">
              <a:solidFill>
                <a:srgbClr val="000000"/>
              </a:solidFill>
              <a:round/>
              <a:headEnd/>
              <a:tailEnd/>
            </a:ln>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72" name="Freeform 22"/>
            <p:cNvSpPr>
              <a:spLocks/>
            </p:cNvSpPr>
            <p:nvPr/>
          </p:nvSpPr>
          <p:spPr bwMode="auto">
            <a:xfrm>
              <a:off x="2921" y="2581"/>
              <a:ext cx="519" cy="417"/>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73" name="Rectangle 23"/>
            <p:cNvSpPr>
              <a:spLocks noChangeArrowheads="1"/>
            </p:cNvSpPr>
            <p:nvPr/>
          </p:nvSpPr>
          <p:spPr bwMode="auto">
            <a:xfrm>
              <a:off x="3090" y="2726"/>
              <a:ext cx="23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1300">
                  <a:solidFill>
                    <a:srgbClr val="000000"/>
                  </a:solidFill>
                  <a:latin typeface="Arial" pitchFamily="34" charset="0"/>
                  <a:cs typeface="Arial" pitchFamily="34" charset="0"/>
                </a:rPr>
                <a:t>ETL</a:t>
              </a:r>
              <a:endParaRPr lang="en-US" altLang="en-US" sz="1800">
                <a:latin typeface="Arial" pitchFamily="34" charset="0"/>
                <a:cs typeface="Arial" pitchFamily="34" charset="0"/>
              </a:endParaRPr>
            </a:p>
          </p:txBody>
        </p:sp>
        <p:sp>
          <p:nvSpPr>
            <p:cNvPr id="23574" name="Freeform 24"/>
            <p:cNvSpPr>
              <a:spLocks/>
            </p:cNvSpPr>
            <p:nvPr/>
          </p:nvSpPr>
          <p:spPr bwMode="auto">
            <a:xfrm>
              <a:off x="3527" y="2581"/>
              <a:ext cx="519" cy="417"/>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solidFill>
              <a:srgbClr val="EBF1DE"/>
            </a:solidFill>
            <a:ln w="0">
              <a:solidFill>
                <a:srgbClr val="000000"/>
              </a:solidFill>
              <a:round/>
              <a:headEnd/>
              <a:tailEnd/>
            </a:ln>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75" name="Freeform 25"/>
            <p:cNvSpPr>
              <a:spLocks/>
            </p:cNvSpPr>
            <p:nvPr/>
          </p:nvSpPr>
          <p:spPr bwMode="auto">
            <a:xfrm>
              <a:off x="3527" y="2581"/>
              <a:ext cx="519" cy="417"/>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76" name="Rectangle 26"/>
            <p:cNvSpPr>
              <a:spLocks noChangeArrowheads="1"/>
            </p:cNvSpPr>
            <p:nvPr/>
          </p:nvSpPr>
          <p:spPr bwMode="auto">
            <a:xfrm>
              <a:off x="3696" y="2726"/>
              <a:ext cx="23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1300">
                  <a:solidFill>
                    <a:srgbClr val="000000"/>
                  </a:solidFill>
                  <a:latin typeface="Arial" pitchFamily="34" charset="0"/>
                  <a:cs typeface="Arial" pitchFamily="34" charset="0"/>
                </a:rPr>
                <a:t>ETL</a:t>
              </a:r>
              <a:endParaRPr lang="en-US" altLang="en-US" sz="1800">
                <a:latin typeface="Arial" pitchFamily="34" charset="0"/>
                <a:cs typeface="Arial" pitchFamily="34" charset="0"/>
              </a:endParaRPr>
            </a:p>
          </p:txBody>
        </p:sp>
        <p:sp>
          <p:nvSpPr>
            <p:cNvPr id="23577" name="Freeform 27"/>
            <p:cNvSpPr>
              <a:spLocks/>
            </p:cNvSpPr>
            <p:nvPr/>
          </p:nvSpPr>
          <p:spPr bwMode="auto">
            <a:xfrm>
              <a:off x="4132" y="2581"/>
              <a:ext cx="519" cy="417"/>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solidFill>
              <a:srgbClr val="EBF1DE"/>
            </a:solidFill>
            <a:ln w="0">
              <a:solidFill>
                <a:srgbClr val="000000"/>
              </a:solidFill>
              <a:round/>
              <a:headEnd/>
              <a:tailEnd/>
            </a:ln>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78" name="Freeform 28"/>
            <p:cNvSpPr>
              <a:spLocks/>
            </p:cNvSpPr>
            <p:nvPr/>
          </p:nvSpPr>
          <p:spPr bwMode="auto">
            <a:xfrm>
              <a:off x="4132" y="2581"/>
              <a:ext cx="519" cy="417"/>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79" name="Rectangle 29"/>
            <p:cNvSpPr>
              <a:spLocks noChangeArrowheads="1"/>
            </p:cNvSpPr>
            <p:nvPr/>
          </p:nvSpPr>
          <p:spPr bwMode="auto">
            <a:xfrm>
              <a:off x="4301" y="2726"/>
              <a:ext cx="23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1300">
                  <a:solidFill>
                    <a:srgbClr val="000000"/>
                  </a:solidFill>
                  <a:latin typeface="Arial" pitchFamily="34" charset="0"/>
                  <a:cs typeface="Arial" pitchFamily="34" charset="0"/>
                </a:rPr>
                <a:t>ETL</a:t>
              </a:r>
              <a:endParaRPr lang="en-US" altLang="en-US" sz="1800">
                <a:latin typeface="Arial" pitchFamily="34" charset="0"/>
                <a:cs typeface="Arial" pitchFamily="34" charset="0"/>
              </a:endParaRPr>
            </a:p>
          </p:txBody>
        </p:sp>
        <p:sp>
          <p:nvSpPr>
            <p:cNvPr id="23580" name="Freeform 30"/>
            <p:cNvSpPr>
              <a:spLocks/>
            </p:cNvSpPr>
            <p:nvPr/>
          </p:nvSpPr>
          <p:spPr bwMode="auto">
            <a:xfrm>
              <a:off x="4738" y="2581"/>
              <a:ext cx="519" cy="417"/>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solidFill>
              <a:srgbClr val="EBF1DE"/>
            </a:solidFill>
            <a:ln w="0">
              <a:solidFill>
                <a:srgbClr val="000000"/>
              </a:solidFill>
              <a:round/>
              <a:headEnd/>
              <a:tailEnd/>
            </a:ln>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81" name="Freeform 31"/>
            <p:cNvSpPr>
              <a:spLocks/>
            </p:cNvSpPr>
            <p:nvPr/>
          </p:nvSpPr>
          <p:spPr bwMode="auto">
            <a:xfrm>
              <a:off x="4738" y="2581"/>
              <a:ext cx="519" cy="417"/>
            </a:xfrm>
            <a:custGeom>
              <a:avLst/>
              <a:gdLst>
                <a:gd name="T0" fmla="*/ 0 w 1536"/>
                <a:gd name="T1" fmla="*/ 1066 h 1237"/>
                <a:gd name="T2" fmla="*/ 0 w 1536"/>
                <a:gd name="T3" fmla="*/ 170 h 1237"/>
                <a:gd name="T4" fmla="*/ 768 w 1536"/>
                <a:gd name="T5" fmla="*/ 170 h 1237"/>
                <a:gd name="T6" fmla="*/ 1536 w 1536"/>
                <a:gd name="T7" fmla="*/ 170 h 1237"/>
                <a:gd name="T8" fmla="*/ 1536 w 1536"/>
                <a:gd name="T9" fmla="*/ 170 h 1237"/>
                <a:gd name="T10" fmla="*/ 1536 w 1536"/>
                <a:gd name="T11" fmla="*/ 1066 h 1237"/>
                <a:gd name="T12" fmla="*/ 768 w 1536"/>
                <a:gd name="T13" fmla="*/ 1066 h 1237"/>
                <a:gd name="T14" fmla="*/ 0 w 1536"/>
                <a:gd name="T15" fmla="*/ 1066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6"/>
                  </a:moveTo>
                  <a:lnTo>
                    <a:pt x="0" y="170"/>
                  </a:lnTo>
                  <a:cubicBezTo>
                    <a:pt x="228" y="341"/>
                    <a:pt x="540" y="341"/>
                    <a:pt x="768" y="170"/>
                  </a:cubicBezTo>
                  <a:cubicBezTo>
                    <a:pt x="996" y="0"/>
                    <a:pt x="1308" y="0"/>
                    <a:pt x="1536" y="170"/>
                  </a:cubicBezTo>
                  <a:lnTo>
                    <a:pt x="1536" y="1066"/>
                  </a:lnTo>
                  <a:cubicBezTo>
                    <a:pt x="1308" y="896"/>
                    <a:pt x="996" y="896"/>
                    <a:pt x="768" y="1066"/>
                  </a:cubicBezTo>
                  <a:cubicBezTo>
                    <a:pt x="540" y="1237"/>
                    <a:pt x="228" y="1237"/>
                    <a:pt x="0" y="1066"/>
                  </a:cubicBez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82" name="Rectangle 32"/>
            <p:cNvSpPr>
              <a:spLocks noChangeArrowheads="1"/>
            </p:cNvSpPr>
            <p:nvPr/>
          </p:nvSpPr>
          <p:spPr bwMode="auto">
            <a:xfrm>
              <a:off x="4907" y="2726"/>
              <a:ext cx="23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1300">
                  <a:solidFill>
                    <a:srgbClr val="000000"/>
                  </a:solidFill>
                  <a:latin typeface="Arial" pitchFamily="34" charset="0"/>
                  <a:cs typeface="Arial" pitchFamily="34" charset="0"/>
                </a:rPr>
                <a:t>ETL</a:t>
              </a:r>
              <a:endParaRPr lang="en-US" altLang="en-US" sz="1800">
                <a:latin typeface="Arial" pitchFamily="34" charset="0"/>
                <a:cs typeface="Arial" pitchFamily="34" charset="0"/>
              </a:endParaRPr>
            </a:p>
          </p:txBody>
        </p:sp>
        <p:sp>
          <p:nvSpPr>
            <p:cNvPr id="23583" name="Freeform 33"/>
            <p:cNvSpPr>
              <a:spLocks/>
            </p:cNvSpPr>
            <p:nvPr/>
          </p:nvSpPr>
          <p:spPr bwMode="auto">
            <a:xfrm>
              <a:off x="3181" y="1678"/>
              <a:ext cx="457" cy="961"/>
            </a:xfrm>
            <a:custGeom>
              <a:avLst/>
              <a:gdLst>
                <a:gd name="T0" fmla="*/ 457 w 457"/>
                <a:gd name="T1" fmla="*/ 0 h 961"/>
                <a:gd name="T2" fmla="*/ 358 w 457"/>
                <a:gd name="T3" fmla="*/ 81 h 961"/>
                <a:gd name="T4" fmla="*/ 270 w 457"/>
                <a:gd name="T5" fmla="*/ 169 h 961"/>
                <a:gd name="T6" fmla="*/ 195 w 457"/>
                <a:gd name="T7" fmla="*/ 263 h 961"/>
                <a:gd name="T8" fmla="*/ 132 w 457"/>
                <a:gd name="T9" fmla="*/ 363 h 961"/>
                <a:gd name="T10" fmla="*/ 81 w 457"/>
                <a:gd name="T11" fmla="*/ 470 h 961"/>
                <a:gd name="T12" fmla="*/ 42 w 457"/>
                <a:gd name="T13" fmla="*/ 583 h 961"/>
                <a:gd name="T14" fmla="*/ 16 w 457"/>
                <a:gd name="T15" fmla="*/ 703 h 961"/>
                <a:gd name="T16" fmla="*/ 2 w 457"/>
                <a:gd name="T17" fmla="*/ 828 h 961"/>
                <a:gd name="T18" fmla="*/ 0 w 457"/>
                <a:gd name="T19" fmla="*/ 961 h 9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7"/>
                <a:gd name="T31" fmla="*/ 0 h 961"/>
                <a:gd name="T32" fmla="*/ 457 w 457"/>
                <a:gd name="T33" fmla="*/ 961 h 9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7" h="961">
                  <a:moveTo>
                    <a:pt x="457" y="0"/>
                  </a:moveTo>
                  <a:lnTo>
                    <a:pt x="358" y="81"/>
                  </a:lnTo>
                  <a:lnTo>
                    <a:pt x="270" y="169"/>
                  </a:lnTo>
                  <a:lnTo>
                    <a:pt x="195" y="263"/>
                  </a:lnTo>
                  <a:lnTo>
                    <a:pt x="132" y="363"/>
                  </a:lnTo>
                  <a:lnTo>
                    <a:pt x="81" y="470"/>
                  </a:lnTo>
                  <a:lnTo>
                    <a:pt x="42" y="583"/>
                  </a:lnTo>
                  <a:lnTo>
                    <a:pt x="16" y="703"/>
                  </a:lnTo>
                  <a:lnTo>
                    <a:pt x="2" y="828"/>
                  </a:lnTo>
                  <a:lnTo>
                    <a:pt x="0" y="961"/>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84" name="Freeform 34"/>
            <p:cNvSpPr>
              <a:spLocks/>
            </p:cNvSpPr>
            <p:nvPr/>
          </p:nvSpPr>
          <p:spPr bwMode="auto">
            <a:xfrm>
              <a:off x="3612" y="1626"/>
              <a:ext cx="103" cy="85"/>
            </a:xfrm>
            <a:custGeom>
              <a:avLst/>
              <a:gdLst>
                <a:gd name="T0" fmla="*/ 39 w 103"/>
                <a:gd name="T1" fmla="*/ 85 h 85"/>
                <a:gd name="T2" fmla="*/ 103 w 103"/>
                <a:gd name="T3" fmla="*/ 0 h 85"/>
                <a:gd name="T4" fmla="*/ 0 w 103"/>
                <a:gd name="T5" fmla="*/ 29 h 85"/>
                <a:gd name="T6" fmla="*/ 39 w 103"/>
                <a:gd name="T7" fmla="*/ 85 h 85"/>
                <a:gd name="T8" fmla="*/ 0 60000 65536"/>
                <a:gd name="T9" fmla="*/ 0 60000 65536"/>
                <a:gd name="T10" fmla="*/ 0 60000 65536"/>
                <a:gd name="T11" fmla="*/ 0 60000 65536"/>
                <a:gd name="T12" fmla="*/ 0 w 103"/>
                <a:gd name="T13" fmla="*/ 0 h 85"/>
                <a:gd name="T14" fmla="*/ 103 w 103"/>
                <a:gd name="T15" fmla="*/ 85 h 85"/>
              </a:gdLst>
              <a:ahLst/>
              <a:cxnLst>
                <a:cxn ang="T8">
                  <a:pos x="T0" y="T1"/>
                </a:cxn>
                <a:cxn ang="T9">
                  <a:pos x="T2" y="T3"/>
                </a:cxn>
                <a:cxn ang="T10">
                  <a:pos x="T4" y="T5"/>
                </a:cxn>
                <a:cxn ang="T11">
                  <a:pos x="T6" y="T7"/>
                </a:cxn>
              </a:cxnLst>
              <a:rect l="T12" t="T13" r="T14" b="T15"/>
              <a:pathLst>
                <a:path w="103" h="85">
                  <a:moveTo>
                    <a:pt x="39" y="85"/>
                  </a:moveTo>
                  <a:lnTo>
                    <a:pt x="103" y="0"/>
                  </a:lnTo>
                  <a:lnTo>
                    <a:pt x="0" y="29"/>
                  </a:lnTo>
                  <a:lnTo>
                    <a:pt x="39"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85" name="Freeform 35"/>
            <p:cNvSpPr>
              <a:spLocks/>
            </p:cNvSpPr>
            <p:nvPr/>
          </p:nvSpPr>
          <p:spPr bwMode="auto">
            <a:xfrm>
              <a:off x="3757" y="1714"/>
              <a:ext cx="112" cy="925"/>
            </a:xfrm>
            <a:custGeom>
              <a:avLst/>
              <a:gdLst>
                <a:gd name="T0" fmla="*/ 112 w 112"/>
                <a:gd name="T1" fmla="*/ 0 h 925"/>
                <a:gd name="T2" fmla="*/ 68 w 112"/>
                <a:gd name="T3" fmla="*/ 154 h 925"/>
                <a:gd name="T4" fmla="*/ 35 w 112"/>
                <a:gd name="T5" fmla="*/ 301 h 925"/>
                <a:gd name="T6" fmla="*/ 13 w 112"/>
                <a:gd name="T7" fmla="*/ 440 h 925"/>
                <a:gd name="T8" fmla="*/ 1 w 112"/>
                <a:gd name="T9" fmla="*/ 573 h 925"/>
                <a:gd name="T10" fmla="*/ 0 w 112"/>
                <a:gd name="T11" fmla="*/ 697 h 925"/>
                <a:gd name="T12" fmla="*/ 9 w 112"/>
                <a:gd name="T13" fmla="*/ 815 h 925"/>
                <a:gd name="T14" fmla="*/ 29 w 112"/>
                <a:gd name="T15" fmla="*/ 925 h 925"/>
                <a:gd name="T16" fmla="*/ 0 60000 65536"/>
                <a:gd name="T17" fmla="*/ 0 60000 65536"/>
                <a:gd name="T18" fmla="*/ 0 60000 65536"/>
                <a:gd name="T19" fmla="*/ 0 60000 65536"/>
                <a:gd name="T20" fmla="*/ 0 60000 65536"/>
                <a:gd name="T21" fmla="*/ 0 60000 65536"/>
                <a:gd name="T22" fmla="*/ 0 60000 65536"/>
                <a:gd name="T23" fmla="*/ 0 60000 65536"/>
                <a:gd name="T24" fmla="*/ 0 w 112"/>
                <a:gd name="T25" fmla="*/ 0 h 925"/>
                <a:gd name="T26" fmla="*/ 112 w 112"/>
                <a:gd name="T27" fmla="*/ 925 h 9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 h="925">
                  <a:moveTo>
                    <a:pt x="112" y="0"/>
                  </a:moveTo>
                  <a:lnTo>
                    <a:pt x="68" y="154"/>
                  </a:lnTo>
                  <a:lnTo>
                    <a:pt x="35" y="301"/>
                  </a:lnTo>
                  <a:lnTo>
                    <a:pt x="13" y="440"/>
                  </a:lnTo>
                  <a:lnTo>
                    <a:pt x="1" y="573"/>
                  </a:lnTo>
                  <a:lnTo>
                    <a:pt x="0" y="697"/>
                  </a:lnTo>
                  <a:lnTo>
                    <a:pt x="9" y="815"/>
                  </a:lnTo>
                  <a:lnTo>
                    <a:pt x="29" y="925"/>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86" name="Freeform 36"/>
            <p:cNvSpPr>
              <a:spLocks/>
            </p:cNvSpPr>
            <p:nvPr/>
          </p:nvSpPr>
          <p:spPr bwMode="auto">
            <a:xfrm>
              <a:off x="3834" y="1626"/>
              <a:ext cx="64" cy="106"/>
            </a:xfrm>
            <a:custGeom>
              <a:avLst/>
              <a:gdLst>
                <a:gd name="T0" fmla="*/ 64 w 64"/>
                <a:gd name="T1" fmla="*/ 106 h 106"/>
                <a:gd name="T2" fmla="*/ 63 w 64"/>
                <a:gd name="T3" fmla="*/ 0 h 106"/>
                <a:gd name="T4" fmla="*/ 0 w 64"/>
                <a:gd name="T5" fmla="*/ 85 h 106"/>
                <a:gd name="T6" fmla="*/ 64 w 64"/>
                <a:gd name="T7" fmla="*/ 106 h 106"/>
                <a:gd name="T8" fmla="*/ 0 60000 65536"/>
                <a:gd name="T9" fmla="*/ 0 60000 65536"/>
                <a:gd name="T10" fmla="*/ 0 60000 65536"/>
                <a:gd name="T11" fmla="*/ 0 60000 65536"/>
                <a:gd name="T12" fmla="*/ 0 w 64"/>
                <a:gd name="T13" fmla="*/ 0 h 106"/>
                <a:gd name="T14" fmla="*/ 64 w 64"/>
                <a:gd name="T15" fmla="*/ 106 h 106"/>
              </a:gdLst>
              <a:ahLst/>
              <a:cxnLst>
                <a:cxn ang="T8">
                  <a:pos x="T0" y="T1"/>
                </a:cxn>
                <a:cxn ang="T9">
                  <a:pos x="T2" y="T3"/>
                </a:cxn>
                <a:cxn ang="T10">
                  <a:pos x="T4" y="T5"/>
                </a:cxn>
                <a:cxn ang="T11">
                  <a:pos x="T6" y="T7"/>
                </a:cxn>
              </a:cxnLst>
              <a:rect l="T12" t="T13" r="T14" b="T15"/>
              <a:pathLst>
                <a:path w="64" h="106">
                  <a:moveTo>
                    <a:pt x="64" y="106"/>
                  </a:moveTo>
                  <a:lnTo>
                    <a:pt x="63" y="0"/>
                  </a:lnTo>
                  <a:lnTo>
                    <a:pt x="0" y="85"/>
                  </a:lnTo>
                  <a:lnTo>
                    <a:pt x="64"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87" name="Freeform 37"/>
            <p:cNvSpPr>
              <a:spLocks/>
            </p:cNvSpPr>
            <p:nvPr/>
          </p:nvSpPr>
          <p:spPr bwMode="auto">
            <a:xfrm>
              <a:off x="4332" y="1716"/>
              <a:ext cx="60" cy="923"/>
            </a:xfrm>
            <a:custGeom>
              <a:avLst/>
              <a:gdLst>
                <a:gd name="T0" fmla="*/ 60 w 60"/>
                <a:gd name="T1" fmla="*/ 0 h 923"/>
                <a:gd name="T2" fmla="*/ 31 w 60"/>
                <a:gd name="T3" fmla="*/ 156 h 923"/>
                <a:gd name="T4" fmla="*/ 11 w 60"/>
                <a:gd name="T5" fmla="*/ 305 h 923"/>
                <a:gd name="T6" fmla="*/ 0 w 60"/>
                <a:gd name="T7" fmla="*/ 445 h 923"/>
                <a:gd name="T8" fmla="*/ 0 w 60"/>
                <a:gd name="T9" fmla="*/ 577 h 923"/>
                <a:gd name="T10" fmla="*/ 10 w 60"/>
                <a:gd name="T11" fmla="*/ 700 h 923"/>
                <a:gd name="T12" fmla="*/ 30 w 60"/>
                <a:gd name="T13" fmla="*/ 816 h 923"/>
                <a:gd name="T14" fmla="*/ 60 w 60"/>
                <a:gd name="T15" fmla="*/ 923 h 923"/>
                <a:gd name="T16" fmla="*/ 0 60000 65536"/>
                <a:gd name="T17" fmla="*/ 0 60000 65536"/>
                <a:gd name="T18" fmla="*/ 0 60000 65536"/>
                <a:gd name="T19" fmla="*/ 0 60000 65536"/>
                <a:gd name="T20" fmla="*/ 0 60000 65536"/>
                <a:gd name="T21" fmla="*/ 0 60000 65536"/>
                <a:gd name="T22" fmla="*/ 0 60000 65536"/>
                <a:gd name="T23" fmla="*/ 0 60000 65536"/>
                <a:gd name="T24" fmla="*/ 0 w 60"/>
                <a:gd name="T25" fmla="*/ 0 h 923"/>
                <a:gd name="T26" fmla="*/ 60 w 60"/>
                <a:gd name="T27" fmla="*/ 923 h 9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 h="923">
                  <a:moveTo>
                    <a:pt x="60" y="0"/>
                  </a:moveTo>
                  <a:lnTo>
                    <a:pt x="31" y="156"/>
                  </a:lnTo>
                  <a:lnTo>
                    <a:pt x="11" y="305"/>
                  </a:lnTo>
                  <a:lnTo>
                    <a:pt x="0" y="445"/>
                  </a:lnTo>
                  <a:lnTo>
                    <a:pt x="0" y="577"/>
                  </a:lnTo>
                  <a:lnTo>
                    <a:pt x="10" y="700"/>
                  </a:lnTo>
                  <a:lnTo>
                    <a:pt x="30" y="816"/>
                  </a:lnTo>
                  <a:lnTo>
                    <a:pt x="60" y="923"/>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88" name="Freeform 38"/>
            <p:cNvSpPr>
              <a:spLocks/>
            </p:cNvSpPr>
            <p:nvPr/>
          </p:nvSpPr>
          <p:spPr bwMode="auto">
            <a:xfrm>
              <a:off x="4358" y="1626"/>
              <a:ext cx="65" cy="106"/>
            </a:xfrm>
            <a:custGeom>
              <a:avLst/>
              <a:gdLst>
                <a:gd name="T0" fmla="*/ 65 w 65"/>
                <a:gd name="T1" fmla="*/ 106 h 106"/>
                <a:gd name="T2" fmla="*/ 55 w 65"/>
                <a:gd name="T3" fmla="*/ 0 h 106"/>
                <a:gd name="T4" fmla="*/ 0 w 65"/>
                <a:gd name="T5" fmla="*/ 91 h 106"/>
                <a:gd name="T6" fmla="*/ 65 w 65"/>
                <a:gd name="T7" fmla="*/ 106 h 106"/>
                <a:gd name="T8" fmla="*/ 0 60000 65536"/>
                <a:gd name="T9" fmla="*/ 0 60000 65536"/>
                <a:gd name="T10" fmla="*/ 0 60000 65536"/>
                <a:gd name="T11" fmla="*/ 0 60000 65536"/>
                <a:gd name="T12" fmla="*/ 0 w 65"/>
                <a:gd name="T13" fmla="*/ 0 h 106"/>
                <a:gd name="T14" fmla="*/ 65 w 65"/>
                <a:gd name="T15" fmla="*/ 106 h 106"/>
              </a:gdLst>
              <a:ahLst/>
              <a:cxnLst>
                <a:cxn ang="T8">
                  <a:pos x="T0" y="T1"/>
                </a:cxn>
                <a:cxn ang="T9">
                  <a:pos x="T2" y="T3"/>
                </a:cxn>
                <a:cxn ang="T10">
                  <a:pos x="T4" y="T5"/>
                </a:cxn>
                <a:cxn ang="T11">
                  <a:pos x="T6" y="T7"/>
                </a:cxn>
              </a:cxnLst>
              <a:rect l="T12" t="T13" r="T14" b="T15"/>
              <a:pathLst>
                <a:path w="65" h="106">
                  <a:moveTo>
                    <a:pt x="65" y="106"/>
                  </a:moveTo>
                  <a:lnTo>
                    <a:pt x="55" y="0"/>
                  </a:lnTo>
                  <a:lnTo>
                    <a:pt x="0" y="91"/>
                  </a:lnTo>
                  <a:lnTo>
                    <a:pt x="65"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89" name="Freeform 39"/>
            <p:cNvSpPr>
              <a:spLocks/>
            </p:cNvSpPr>
            <p:nvPr/>
          </p:nvSpPr>
          <p:spPr bwMode="auto">
            <a:xfrm>
              <a:off x="4473" y="1696"/>
              <a:ext cx="524" cy="943"/>
            </a:xfrm>
            <a:custGeom>
              <a:avLst/>
              <a:gdLst>
                <a:gd name="T0" fmla="*/ 0 w 524"/>
                <a:gd name="T1" fmla="*/ 0 h 943"/>
                <a:gd name="T2" fmla="*/ 102 w 524"/>
                <a:gd name="T3" fmla="*/ 128 h 943"/>
                <a:gd name="T4" fmla="*/ 194 w 524"/>
                <a:gd name="T5" fmla="*/ 253 h 943"/>
                <a:gd name="T6" fmla="*/ 275 w 524"/>
                <a:gd name="T7" fmla="*/ 375 h 943"/>
                <a:gd name="T8" fmla="*/ 345 w 524"/>
                <a:gd name="T9" fmla="*/ 494 h 943"/>
                <a:gd name="T10" fmla="*/ 406 w 524"/>
                <a:gd name="T11" fmla="*/ 611 h 943"/>
                <a:gd name="T12" fmla="*/ 455 w 524"/>
                <a:gd name="T13" fmla="*/ 724 h 943"/>
                <a:gd name="T14" fmla="*/ 495 w 524"/>
                <a:gd name="T15" fmla="*/ 835 h 943"/>
                <a:gd name="T16" fmla="*/ 524 w 524"/>
                <a:gd name="T17" fmla="*/ 943 h 9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4"/>
                <a:gd name="T28" fmla="*/ 0 h 943"/>
                <a:gd name="T29" fmla="*/ 524 w 524"/>
                <a:gd name="T30" fmla="*/ 943 h 9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4" h="943">
                  <a:moveTo>
                    <a:pt x="0" y="0"/>
                  </a:moveTo>
                  <a:lnTo>
                    <a:pt x="102" y="128"/>
                  </a:lnTo>
                  <a:lnTo>
                    <a:pt x="194" y="253"/>
                  </a:lnTo>
                  <a:lnTo>
                    <a:pt x="275" y="375"/>
                  </a:lnTo>
                  <a:lnTo>
                    <a:pt x="345" y="494"/>
                  </a:lnTo>
                  <a:lnTo>
                    <a:pt x="406" y="611"/>
                  </a:lnTo>
                  <a:lnTo>
                    <a:pt x="455" y="724"/>
                  </a:lnTo>
                  <a:lnTo>
                    <a:pt x="495" y="835"/>
                  </a:lnTo>
                  <a:lnTo>
                    <a:pt x="524" y="943"/>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90" name="Freeform 40"/>
            <p:cNvSpPr>
              <a:spLocks/>
            </p:cNvSpPr>
            <p:nvPr/>
          </p:nvSpPr>
          <p:spPr bwMode="auto">
            <a:xfrm>
              <a:off x="4413" y="1626"/>
              <a:ext cx="91" cy="99"/>
            </a:xfrm>
            <a:custGeom>
              <a:avLst/>
              <a:gdLst>
                <a:gd name="T0" fmla="*/ 40 w 91"/>
                <a:gd name="T1" fmla="*/ 99 h 99"/>
                <a:gd name="T2" fmla="*/ 0 w 91"/>
                <a:gd name="T3" fmla="*/ 0 h 99"/>
                <a:gd name="T4" fmla="*/ 91 w 91"/>
                <a:gd name="T5" fmla="*/ 55 h 99"/>
                <a:gd name="T6" fmla="*/ 40 w 91"/>
                <a:gd name="T7" fmla="*/ 99 h 99"/>
                <a:gd name="T8" fmla="*/ 0 60000 65536"/>
                <a:gd name="T9" fmla="*/ 0 60000 65536"/>
                <a:gd name="T10" fmla="*/ 0 60000 65536"/>
                <a:gd name="T11" fmla="*/ 0 60000 65536"/>
                <a:gd name="T12" fmla="*/ 0 w 91"/>
                <a:gd name="T13" fmla="*/ 0 h 99"/>
                <a:gd name="T14" fmla="*/ 91 w 91"/>
                <a:gd name="T15" fmla="*/ 99 h 99"/>
              </a:gdLst>
              <a:ahLst/>
              <a:cxnLst>
                <a:cxn ang="T8">
                  <a:pos x="T0" y="T1"/>
                </a:cxn>
                <a:cxn ang="T9">
                  <a:pos x="T2" y="T3"/>
                </a:cxn>
                <a:cxn ang="T10">
                  <a:pos x="T4" y="T5"/>
                </a:cxn>
                <a:cxn ang="T11">
                  <a:pos x="T6" y="T7"/>
                </a:cxn>
              </a:cxnLst>
              <a:rect l="T12" t="T13" r="T14" b="T15"/>
              <a:pathLst>
                <a:path w="91" h="99">
                  <a:moveTo>
                    <a:pt x="40" y="99"/>
                  </a:moveTo>
                  <a:lnTo>
                    <a:pt x="0" y="0"/>
                  </a:lnTo>
                  <a:lnTo>
                    <a:pt x="91" y="55"/>
                  </a:lnTo>
                  <a:lnTo>
                    <a:pt x="40"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91" name="Freeform 41"/>
            <p:cNvSpPr>
              <a:spLocks/>
            </p:cNvSpPr>
            <p:nvPr/>
          </p:nvSpPr>
          <p:spPr bwMode="auto">
            <a:xfrm>
              <a:off x="4294" y="1679"/>
              <a:ext cx="568" cy="650"/>
            </a:xfrm>
            <a:custGeom>
              <a:avLst/>
              <a:gdLst>
                <a:gd name="T0" fmla="*/ 0 w 568"/>
                <a:gd name="T1" fmla="*/ 0 h 650"/>
                <a:gd name="T2" fmla="*/ 119 w 568"/>
                <a:gd name="T3" fmla="*/ 91 h 650"/>
                <a:gd name="T4" fmla="*/ 225 w 568"/>
                <a:gd name="T5" fmla="*/ 182 h 650"/>
                <a:gd name="T6" fmla="*/ 318 w 568"/>
                <a:gd name="T7" fmla="*/ 274 h 650"/>
                <a:gd name="T8" fmla="*/ 399 w 568"/>
                <a:gd name="T9" fmla="*/ 367 h 650"/>
                <a:gd name="T10" fmla="*/ 468 w 568"/>
                <a:gd name="T11" fmla="*/ 461 h 650"/>
                <a:gd name="T12" fmla="*/ 524 w 568"/>
                <a:gd name="T13" fmla="*/ 555 h 650"/>
                <a:gd name="T14" fmla="*/ 568 w 568"/>
                <a:gd name="T15" fmla="*/ 650 h 650"/>
                <a:gd name="T16" fmla="*/ 0 60000 65536"/>
                <a:gd name="T17" fmla="*/ 0 60000 65536"/>
                <a:gd name="T18" fmla="*/ 0 60000 65536"/>
                <a:gd name="T19" fmla="*/ 0 60000 65536"/>
                <a:gd name="T20" fmla="*/ 0 60000 65536"/>
                <a:gd name="T21" fmla="*/ 0 60000 65536"/>
                <a:gd name="T22" fmla="*/ 0 60000 65536"/>
                <a:gd name="T23" fmla="*/ 0 60000 65536"/>
                <a:gd name="T24" fmla="*/ 0 w 568"/>
                <a:gd name="T25" fmla="*/ 0 h 650"/>
                <a:gd name="T26" fmla="*/ 568 w 568"/>
                <a:gd name="T27" fmla="*/ 650 h 6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8" h="650">
                  <a:moveTo>
                    <a:pt x="0" y="0"/>
                  </a:moveTo>
                  <a:lnTo>
                    <a:pt x="119" y="91"/>
                  </a:lnTo>
                  <a:lnTo>
                    <a:pt x="225" y="182"/>
                  </a:lnTo>
                  <a:lnTo>
                    <a:pt x="318" y="274"/>
                  </a:lnTo>
                  <a:lnTo>
                    <a:pt x="399" y="367"/>
                  </a:lnTo>
                  <a:lnTo>
                    <a:pt x="468" y="461"/>
                  </a:lnTo>
                  <a:lnTo>
                    <a:pt x="524" y="555"/>
                  </a:lnTo>
                  <a:lnTo>
                    <a:pt x="568" y="65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92" name="Freeform 42"/>
            <p:cNvSpPr>
              <a:spLocks/>
            </p:cNvSpPr>
            <p:nvPr/>
          </p:nvSpPr>
          <p:spPr bwMode="auto">
            <a:xfrm>
              <a:off x="4219" y="1626"/>
              <a:ext cx="102" cy="85"/>
            </a:xfrm>
            <a:custGeom>
              <a:avLst/>
              <a:gdLst>
                <a:gd name="T0" fmla="*/ 63 w 102"/>
                <a:gd name="T1" fmla="*/ 85 h 85"/>
                <a:gd name="T2" fmla="*/ 0 w 102"/>
                <a:gd name="T3" fmla="*/ 0 h 85"/>
                <a:gd name="T4" fmla="*/ 102 w 102"/>
                <a:gd name="T5" fmla="*/ 31 h 85"/>
                <a:gd name="T6" fmla="*/ 63 w 102"/>
                <a:gd name="T7" fmla="*/ 85 h 85"/>
                <a:gd name="T8" fmla="*/ 0 60000 65536"/>
                <a:gd name="T9" fmla="*/ 0 60000 65536"/>
                <a:gd name="T10" fmla="*/ 0 60000 65536"/>
                <a:gd name="T11" fmla="*/ 0 60000 65536"/>
                <a:gd name="T12" fmla="*/ 0 w 102"/>
                <a:gd name="T13" fmla="*/ 0 h 85"/>
                <a:gd name="T14" fmla="*/ 102 w 102"/>
                <a:gd name="T15" fmla="*/ 85 h 85"/>
              </a:gdLst>
              <a:ahLst/>
              <a:cxnLst>
                <a:cxn ang="T8">
                  <a:pos x="T0" y="T1"/>
                </a:cxn>
                <a:cxn ang="T9">
                  <a:pos x="T2" y="T3"/>
                </a:cxn>
                <a:cxn ang="T10">
                  <a:pos x="T4" y="T5"/>
                </a:cxn>
                <a:cxn ang="T11">
                  <a:pos x="T6" y="T7"/>
                </a:cxn>
              </a:cxnLst>
              <a:rect l="T12" t="T13" r="T14" b="T15"/>
              <a:pathLst>
                <a:path w="102" h="85">
                  <a:moveTo>
                    <a:pt x="63" y="85"/>
                  </a:moveTo>
                  <a:lnTo>
                    <a:pt x="0" y="0"/>
                  </a:lnTo>
                  <a:lnTo>
                    <a:pt x="102" y="31"/>
                  </a:lnTo>
                  <a:lnTo>
                    <a:pt x="63"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93" name="Freeform 43"/>
            <p:cNvSpPr>
              <a:spLocks/>
            </p:cNvSpPr>
            <p:nvPr/>
          </p:nvSpPr>
          <p:spPr bwMode="auto">
            <a:xfrm>
              <a:off x="3859" y="1710"/>
              <a:ext cx="191" cy="891"/>
            </a:xfrm>
            <a:custGeom>
              <a:avLst/>
              <a:gdLst>
                <a:gd name="T0" fmla="*/ 191 w 191"/>
                <a:gd name="T1" fmla="*/ 0 h 891"/>
                <a:gd name="T2" fmla="*/ 131 w 191"/>
                <a:gd name="T3" fmla="*/ 145 h 891"/>
                <a:gd name="T4" fmla="*/ 82 w 191"/>
                <a:gd name="T5" fmla="*/ 284 h 891"/>
                <a:gd name="T6" fmla="*/ 45 w 191"/>
                <a:gd name="T7" fmla="*/ 418 h 891"/>
                <a:gd name="T8" fmla="*/ 18 w 191"/>
                <a:gd name="T9" fmla="*/ 545 h 891"/>
                <a:gd name="T10" fmla="*/ 3 w 191"/>
                <a:gd name="T11" fmla="*/ 666 h 891"/>
                <a:gd name="T12" fmla="*/ 0 w 191"/>
                <a:gd name="T13" fmla="*/ 782 h 891"/>
                <a:gd name="T14" fmla="*/ 8 w 191"/>
                <a:gd name="T15" fmla="*/ 891 h 891"/>
                <a:gd name="T16" fmla="*/ 0 60000 65536"/>
                <a:gd name="T17" fmla="*/ 0 60000 65536"/>
                <a:gd name="T18" fmla="*/ 0 60000 65536"/>
                <a:gd name="T19" fmla="*/ 0 60000 65536"/>
                <a:gd name="T20" fmla="*/ 0 60000 65536"/>
                <a:gd name="T21" fmla="*/ 0 60000 65536"/>
                <a:gd name="T22" fmla="*/ 0 60000 65536"/>
                <a:gd name="T23" fmla="*/ 0 60000 65536"/>
                <a:gd name="T24" fmla="*/ 0 w 191"/>
                <a:gd name="T25" fmla="*/ 0 h 891"/>
                <a:gd name="T26" fmla="*/ 191 w 191"/>
                <a:gd name="T27" fmla="*/ 891 h 8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1" h="891">
                  <a:moveTo>
                    <a:pt x="191" y="0"/>
                  </a:moveTo>
                  <a:lnTo>
                    <a:pt x="131" y="145"/>
                  </a:lnTo>
                  <a:lnTo>
                    <a:pt x="82" y="284"/>
                  </a:lnTo>
                  <a:lnTo>
                    <a:pt x="45" y="418"/>
                  </a:lnTo>
                  <a:lnTo>
                    <a:pt x="18" y="545"/>
                  </a:lnTo>
                  <a:lnTo>
                    <a:pt x="3" y="666"/>
                  </a:lnTo>
                  <a:lnTo>
                    <a:pt x="0" y="782"/>
                  </a:lnTo>
                  <a:lnTo>
                    <a:pt x="8" y="891"/>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94" name="Freeform 44"/>
            <p:cNvSpPr>
              <a:spLocks/>
            </p:cNvSpPr>
            <p:nvPr/>
          </p:nvSpPr>
          <p:spPr bwMode="auto">
            <a:xfrm>
              <a:off x="4016" y="1626"/>
              <a:ext cx="73" cy="105"/>
            </a:xfrm>
            <a:custGeom>
              <a:avLst/>
              <a:gdLst>
                <a:gd name="T0" fmla="*/ 61 w 73"/>
                <a:gd name="T1" fmla="*/ 105 h 105"/>
                <a:gd name="T2" fmla="*/ 73 w 73"/>
                <a:gd name="T3" fmla="*/ 0 h 105"/>
                <a:gd name="T4" fmla="*/ 0 w 73"/>
                <a:gd name="T5" fmla="*/ 77 h 105"/>
                <a:gd name="T6" fmla="*/ 61 w 73"/>
                <a:gd name="T7" fmla="*/ 105 h 105"/>
                <a:gd name="T8" fmla="*/ 0 60000 65536"/>
                <a:gd name="T9" fmla="*/ 0 60000 65536"/>
                <a:gd name="T10" fmla="*/ 0 60000 65536"/>
                <a:gd name="T11" fmla="*/ 0 60000 65536"/>
                <a:gd name="T12" fmla="*/ 0 w 73"/>
                <a:gd name="T13" fmla="*/ 0 h 105"/>
                <a:gd name="T14" fmla="*/ 73 w 73"/>
                <a:gd name="T15" fmla="*/ 105 h 105"/>
              </a:gdLst>
              <a:ahLst/>
              <a:cxnLst>
                <a:cxn ang="T8">
                  <a:pos x="T0" y="T1"/>
                </a:cxn>
                <a:cxn ang="T9">
                  <a:pos x="T2" y="T3"/>
                </a:cxn>
                <a:cxn ang="T10">
                  <a:pos x="T4" y="T5"/>
                </a:cxn>
                <a:cxn ang="T11">
                  <a:pos x="T6" y="T7"/>
                </a:cxn>
              </a:cxnLst>
              <a:rect l="T12" t="T13" r="T14" b="T15"/>
              <a:pathLst>
                <a:path w="73" h="105">
                  <a:moveTo>
                    <a:pt x="61" y="105"/>
                  </a:moveTo>
                  <a:lnTo>
                    <a:pt x="73" y="0"/>
                  </a:lnTo>
                  <a:lnTo>
                    <a:pt x="0" y="77"/>
                  </a:lnTo>
                  <a:lnTo>
                    <a:pt x="61"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95" name="Freeform 45"/>
            <p:cNvSpPr>
              <a:spLocks/>
            </p:cNvSpPr>
            <p:nvPr/>
          </p:nvSpPr>
          <p:spPr bwMode="auto">
            <a:xfrm>
              <a:off x="2986" y="3204"/>
              <a:ext cx="389" cy="274"/>
            </a:xfrm>
            <a:custGeom>
              <a:avLst/>
              <a:gdLst>
                <a:gd name="T0" fmla="*/ 0 w 1152"/>
                <a:gd name="T1" fmla="*/ 700 h 812"/>
                <a:gd name="T2" fmla="*/ 0 w 1152"/>
                <a:gd name="T3" fmla="*/ 112 h 812"/>
                <a:gd name="T4" fmla="*/ 1152 w 1152"/>
                <a:gd name="T5" fmla="*/ 112 h 812"/>
                <a:gd name="T6" fmla="*/ 1152 w 1152"/>
                <a:gd name="T7" fmla="*/ 112 h 812"/>
                <a:gd name="T8" fmla="*/ 1152 w 1152"/>
                <a:gd name="T9" fmla="*/ 700 h 812"/>
                <a:gd name="T10" fmla="*/ 0 w 1152"/>
                <a:gd name="T11" fmla="*/ 700 h 812"/>
                <a:gd name="T12" fmla="*/ 0 60000 65536"/>
                <a:gd name="T13" fmla="*/ 0 60000 65536"/>
                <a:gd name="T14" fmla="*/ 0 60000 65536"/>
                <a:gd name="T15" fmla="*/ 0 60000 65536"/>
                <a:gd name="T16" fmla="*/ 0 60000 65536"/>
                <a:gd name="T17" fmla="*/ 0 60000 65536"/>
                <a:gd name="T18" fmla="*/ 0 w 1152"/>
                <a:gd name="T19" fmla="*/ 0 h 812"/>
                <a:gd name="T20" fmla="*/ 1152 w 1152"/>
                <a:gd name="T21" fmla="*/ 812 h 812"/>
              </a:gdLst>
              <a:ahLst/>
              <a:cxnLst>
                <a:cxn ang="T12">
                  <a:pos x="T0" y="T1"/>
                </a:cxn>
                <a:cxn ang="T13">
                  <a:pos x="T2" y="T3"/>
                </a:cxn>
                <a:cxn ang="T14">
                  <a:pos x="T4" y="T5"/>
                </a:cxn>
                <a:cxn ang="T15">
                  <a:pos x="T6" y="T7"/>
                </a:cxn>
                <a:cxn ang="T16">
                  <a:pos x="T8" y="T9"/>
                </a:cxn>
                <a:cxn ang="T17">
                  <a:pos x="T10" y="T11"/>
                </a:cxn>
              </a:cxnLst>
              <a:rect l="T18" t="T19" r="T20" b="T21"/>
              <a:pathLst>
                <a:path w="1152" h="812">
                  <a:moveTo>
                    <a:pt x="0" y="700"/>
                  </a:moveTo>
                  <a:lnTo>
                    <a:pt x="0" y="112"/>
                  </a:lnTo>
                  <a:cubicBezTo>
                    <a:pt x="376" y="0"/>
                    <a:pt x="776" y="0"/>
                    <a:pt x="1152" y="112"/>
                  </a:cubicBezTo>
                  <a:lnTo>
                    <a:pt x="1152" y="700"/>
                  </a:lnTo>
                  <a:cubicBezTo>
                    <a:pt x="776" y="812"/>
                    <a:pt x="376" y="812"/>
                    <a:pt x="0" y="700"/>
                  </a:cubicBezTo>
                  <a:close/>
                </a:path>
              </a:pathLst>
            </a:custGeom>
            <a:solidFill>
              <a:srgbClr val="FFFFFF"/>
            </a:solidFill>
            <a:ln w="0">
              <a:solidFill>
                <a:srgbClr val="000000"/>
              </a:solidFill>
              <a:round/>
              <a:headEnd/>
              <a:tailEnd/>
            </a:ln>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96" name="Freeform 46"/>
            <p:cNvSpPr>
              <a:spLocks/>
            </p:cNvSpPr>
            <p:nvPr/>
          </p:nvSpPr>
          <p:spPr bwMode="auto">
            <a:xfrm>
              <a:off x="2986" y="3204"/>
              <a:ext cx="389" cy="274"/>
            </a:xfrm>
            <a:custGeom>
              <a:avLst/>
              <a:gdLst>
                <a:gd name="T0" fmla="*/ 0 w 1152"/>
                <a:gd name="T1" fmla="*/ 700 h 812"/>
                <a:gd name="T2" fmla="*/ 0 w 1152"/>
                <a:gd name="T3" fmla="*/ 112 h 812"/>
                <a:gd name="T4" fmla="*/ 1152 w 1152"/>
                <a:gd name="T5" fmla="*/ 112 h 812"/>
                <a:gd name="T6" fmla="*/ 1152 w 1152"/>
                <a:gd name="T7" fmla="*/ 112 h 812"/>
                <a:gd name="T8" fmla="*/ 1152 w 1152"/>
                <a:gd name="T9" fmla="*/ 700 h 812"/>
                <a:gd name="T10" fmla="*/ 0 w 1152"/>
                <a:gd name="T11" fmla="*/ 700 h 812"/>
                <a:gd name="T12" fmla="*/ 0 60000 65536"/>
                <a:gd name="T13" fmla="*/ 0 60000 65536"/>
                <a:gd name="T14" fmla="*/ 0 60000 65536"/>
                <a:gd name="T15" fmla="*/ 0 60000 65536"/>
                <a:gd name="T16" fmla="*/ 0 60000 65536"/>
                <a:gd name="T17" fmla="*/ 0 60000 65536"/>
                <a:gd name="T18" fmla="*/ 0 w 1152"/>
                <a:gd name="T19" fmla="*/ 0 h 812"/>
                <a:gd name="T20" fmla="*/ 1152 w 1152"/>
                <a:gd name="T21" fmla="*/ 812 h 812"/>
              </a:gdLst>
              <a:ahLst/>
              <a:cxnLst>
                <a:cxn ang="T12">
                  <a:pos x="T0" y="T1"/>
                </a:cxn>
                <a:cxn ang="T13">
                  <a:pos x="T2" y="T3"/>
                </a:cxn>
                <a:cxn ang="T14">
                  <a:pos x="T4" y="T5"/>
                </a:cxn>
                <a:cxn ang="T15">
                  <a:pos x="T6" y="T7"/>
                </a:cxn>
                <a:cxn ang="T16">
                  <a:pos x="T8" y="T9"/>
                </a:cxn>
                <a:cxn ang="T17">
                  <a:pos x="T10" y="T11"/>
                </a:cxn>
              </a:cxnLst>
              <a:rect l="T18" t="T19" r="T20" b="T21"/>
              <a:pathLst>
                <a:path w="1152" h="812">
                  <a:moveTo>
                    <a:pt x="0" y="700"/>
                  </a:moveTo>
                  <a:lnTo>
                    <a:pt x="0" y="112"/>
                  </a:lnTo>
                  <a:cubicBezTo>
                    <a:pt x="376" y="0"/>
                    <a:pt x="776" y="0"/>
                    <a:pt x="1152" y="112"/>
                  </a:cubicBezTo>
                  <a:lnTo>
                    <a:pt x="1152" y="700"/>
                  </a:lnTo>
                  <a:cubicBezTo>
                    <a:pt x="776" y="812"/>
                    <a:pt x="376" y="812"/>
                    <a:pt x="0" y="700"/>
                  </a:cubicBezTo>
                  <a:close/>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97" name="Freeform 47"/>
            <p:cNvSpPr>
              <a:spLocks/>
            </p:cNvSpPr>
            <p:nvPr/>
          </p:nvSpPr>
          <p:spPr bwMode="auto">
            <a:xfrm>
              <a:off x="2986" y="3242"/>
              <a:ext cx="389" cy="38"/>
            </a:xfrm>
            <a:custGeom>
              <a:avLst/>
              <a:gdLst>
                <a:gd name="T0" fmla="*/ 0 w 389"/>
                <a:gd name="T1" fmla="*/ 0 h 38"/>
                <a:gd name="T2" fmla="*/ 389 w 389"/>
                <a:gd name="T3" fmla="*/ 0 h 38"/>
                <a:gd name="T4" fmla="*/ 0 60000 65536"/>
                <a:gd name="T5" fmla="*/ 0 60000 65536"/>
                <a:gd name="T6" fmla="*/ 0 w 389"/>
                <a:gd name="T7" fmla="*/ 0 h 38"/>
                <a:gd name="T8" fmla="*/ 389 w 389"/>
                <a:gd name="T9" fmla="*/ 38 h 38"/>
              </a:gdLst>
              <a:ahLst/>
              <a:cxnLst>
                <a:cxn ang="T4">
                  <a:pos x="T0" y="T1"/>
                </a:cxn>
                <a:cxn ang="T5">
                  <a:pos x="T2" y="T3"/>
                </a:cxn>
              </a:cxnLst>
              <a:rect l="T6" t="T7" r="T8" b="T9"/>
              <a:pathLst>
                <a:path w="389" h="38">
                  <a:moveTo>
                    <a:pt x="0" y="0"/>
                  </a:moveTo>
                  <a:cubicBezTo>
                    <a:pt x="127" y="38"/>
                    <a:pt x="262" y="38"/>
                    <a:pt x="389" y="0"/>
                  </a:cubicBezTo>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598" name="Rectangle 48"/>
            <p:cNvSpPr>
              <a:spLocks noChangeArrowheads="1"/>
            </p:cNvSpPr>
            <p:nvPr/>
          </p:nvSpPr>
          <p:spPr bwMode="auto">
            <a:xfrm>
              <a:off x="3009" y="3309"/>
              <a:ext cx="34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1100">
                  <a:solidFill>
                    <a:srgbClr val="000000"/>
                  </a:solidFill>
                  <a:latin typeface="Arial" pitchFamily="34" charset="0"/>
                  <a:cs typeface="Arial" pitchFamily="34" charset="0"/>
                </a:rPr>
                <a:t>RDBMS</a:t>
              </a:r>
              <a:endParaRPr lang="en-US" altLang="en-US" sz="1800">
                <a:latin typeface="Arial" pitchFamily="34" charset="0"/>
                <a:cs typeface="Arial" pitchFamily="34" charset="0"/>
              </a:endParaRPr>
            </a:p>
          </p:txBody>
        </p:sp>
        <p:sp>
          <p:nvSpPr>
            <p:cNvPr id="23599" name="Rectangle 49"/>
            <p:cNvSpPr>
              <a:spLocks noChangeArrowheads="1"/>
            </p:cNvSpPr>
            <p:nvPr/>
          </p:nvSpPr>
          <p:spPr bwMode="auto">
            <a:xfrm>
              <a:off x="3323" y="3346"/>
              <a:ext cx="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700">
                  <a:solidFill>
                    <a:srgbClr val="000000"/>
                  </a:solidFill>
                  <a:latin typeface="Arial" pitchFamily="34" charset="0"/>
                  <a:cs typeface="Arial" pitchFamily="34" charset="0"/>
                </a:rPr>
                <a:t>1</a:t>
              </a:r>
              <a:endParaRPr lang="en-US" altLang="en-US" sz="1800">
                <a:latin typeface="Arial" pitchFamily="34" charset="0"/>
                <a:cs typeface="Arial" pitchFamily="34" charset="0"/>
              </a:endParaRPr>
            </a:p>
          </p:txBody>
        </p:sp>
        <p:sp>
          <p:nvSpPr>
            <p:cNvPr id="23600" name="Freeform 50"/>
            <p:cNvSpPr>
              <a:spLocks/>
            </p:cNvSpPr>
            <p:nvPr/>
          </p:nvSpPr>
          <p:spPr bwMode="auto">
            <a:xfrm>
              <a:off x="4197" y="3204"/>
              <a:ext cx="389" cy="274"/>
            </a:xfrm>
            <a:custGeom>
              <a:avLst/>
              <a:gdLst>
                <a:gd name="T0" fmla="*/ 0 w 1152"/>
                <a:gd name="T1" fmla="*/ 700 h 812"/>
                <a:gd name="T2" fmla="*/ 0 w 1152"/>
                <a:gd name="T3" fmla="*/ 112 h 812"/>
                <a:gd name="T4" fmla="*/ 1152 w 1152"/>
                <a:gd name="T5" fmla="*/ 112 h 812"/>
                <a:gd name="T6" fmla="*/ 1152 w 1152"/>
                <a:gd name="T7" fmla="*/ 112 h 812"/>
                <a:gd name="T8" fmla="*/ 1152 w 1152"/>
                <a:gd name="T9" fmla="*/ 700 h 812"/>
                <a:gd name="T10" fmla="*/ 0 w 1152"/>
                <a:gd name="T11" fmla="*/ 700 h 812"/>
                <a:gd name="T12" fmla="*/ 0 60000 65536"/>
                <a:gd name="T13" fmla="*/ 0 60000 65536"/>
                <a:gd name="T14" fmla="*/ 0 60000 65536"/>
                <a:gd name="T15" fmla="*/ 0 60000 65536"/>
                <a:gd name="T16" fmla="*/ 0 60000 65536"/>
                <a:gd name="T17" fmla="*/ 0 60000 65536"/>
                <a:gd name="T18" fmla="*/ 0 w 1152"/>
                <a:gd name="T19" fmla="*/ 0 h 812"/>
                <a:gd name="T20" fmla="*/ 1152 w 1152"/>
                <a:gd name="T21" fmla="*/ 812 h 812"/>
              </a:gdLst>
              <a:ahLst/>
              <a:cxnLst>
                <a:cxn ang="T12">
                  <a:pos x="T0" y="T1"/>
                </a:cxn>
                <a:cxn ang="T13">
                  <a:pos x="T2" y="T3"/>
                </a:cxn>
                <a:cxn ang="T14">
                  <a:pos x="T4" y="T5"/>
                </a:cxn>
                <a:cxn ang="T15">
                  <a:pos x="T6" y="T7"/>
                </a:cxn>
                <a:cxn ang="T16">
                  <a:pos x="T8" y="T9"/>
                </a:cxn>
                <a:cxn ang="T17">
                  <a:pos x="T10" y="T11"/>
                </a:cxn>
              </a:cxnLst>
              <a:rect l="T18" t="T19" r="T20" b="T21"/>
              <a:pathLst>
                <a:path w="1152" h="812">
                  <a:moveTo>
                    <a:pt x="0" y="700"/>
                  </a:moveTo>
                  <a:lnTo>
                    <a:pt x="0" y="112"/>
                  </a:lnTo>
                  <a:cubicBezTo>
                    <a:pt x="376" y="0"/>
                    <a:pt x="776" y="0"/>
                    <a:pt x="1152" y="112"/>
                  </a:cubicBezTo>
                  <a:lnTo>
                    <a:pt x="1152" y="700"/>
                  </a:lnTo>
                  <a:cubicBezTo>
                    <a:pt x="776" y="812"/>
                    <a:pt x="376" y="812"/>
                    <a:pt x="0" y="700"/>
                  </a:cubicBezTo>
                  <a:close/>
                </a:path>
              </a:pathLst>
            </a:custGeom>
            <a:solidFill>
              <a:srgbClr val="FFFFFF"/>
            </a:solidFill>
            <a:ln w="0">
              <a:solidFill>
                <a:srgbClr val="000000"/>
              </a:solidFill>
              <a:round/>
              <a:headEnd/>
              <a:tailEnd/>
            </a:ln>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01" name="Freeform 51"/>
            <p:cNvSpPr>
              <a:spLocks/>
            </p:cNvSpPr>
            <p:nvPr/>
          </p:nvSpPr>
          <p:spPr bwMode="auto">
            <a:xfrm>
              <a:off x="4197" y="3204"/>
              <a:ext cx="389" cy="274"/>
            </a:xfrm>
            <a:custGeom>
              <a:avLst/>
              <a:gdLst>
                <a:gd name="T0" fmla="*/ 0 w 1152"/>
                <a:gd name="T1" fmla="*/ 700 h 812"/>
                <a:gd name="T2" fmla="*/ 0 w 1152"/>
                <a:gd name="T3" fmla="*/ 112 h 812"/>
                <a:gd name="T4" fmla="*/ 1152 w 1152"/>
                <a:gd name="T5" fmla="*/ 112 h 812"/>
                <a:gd name="T6" fmla="*/ 1152 w 1152"/>
                <a:gd name="T7" fmla="*/ 112 h 812"/>
                <a:gd name="T8" fmla="*/ 1152 w 1152"/>
                <a:gd name="T9" fmla="*/ 700 h 812"/>
                <a:gd name="T10" fmla="*/ 0 w 1152"/>
                <a:gd name="T11" fmla="*/ 700 h 812"/>
                <a:gd name="T12" fmla="*/ 0 60000 65536"/>
                <a:gd name="T13" fmla="*/ 0 60000 65536"/>
                <a:gd name="T14" fmla="*/ 0 60000 65536"/>
                <a:gd name="T15" fmla="*/ 0 60000 65536"/>
                <a:gd name="T16" fmla="*/ 0 60000 65536"/>
                <a:gd name="T17" fmla="*/ 0 60000 65536"/>
                <a:gd name="T18" fmla="*/ 0 w 1152"/>
                <a:gd name="T19" fmla="*/ 0 h 812"/>
                <a:gd name="T20" fmla="*/ 1152 w 1152"/>
                <a:gd name="T21" fmla="*/ 812 h 812"/>
              </a:gdLst>
              <a:ahLst/>
              <a:cxnLst>
                <a:cxn ang="T12">
                  <a:pos x="T0" y="T1"/>
                </a:cxn>
                <a:cxn ang="T13">
                  <a:pos x="T2" y="T3"/>
                </a:cxn>
                <a:cxn ang="T14">
                  <a:pos x="T4" y="T5"/>
                </a:cxn>
                <a:cxn ang="T15">
                  <a:pos x="T6" y="T7"/>
                </a:cxn>
                <a:cxn ang="T16">
                  <a:pos x="T8" y="T9"/>
                </a:cxn>
                <a:cxn ang="T17">
                  <a:pos x="T10" y="T11"/>
                </a:cxn>
              </a:cxnLst>
              <a:rect l="T18" t="T19" r="T20" b="T21"/>
              <a:pathLst>
                <a:path w="1152" h="812">
                  <a:moveTo>
                    <a:pt x="0" y="700"/>
                  </a:moveTo>
                  <a:lnTo>
                    <a:pt x="0" y="112"/>
                  </a:lnTo>
                  <a:cubicBezTo>
                    <a:pt x="376" y="0"/>
                    <a:pt x="776" y="0"/>
                    <a:pt x="1152" y="112"/>
                  </a:cubicBezTo>
                  <a:lnTo>
                    <a:pt x="1152" y="700"/>
                  </a:lnTo>
                  <a:cubicBezTo>
                    <a:pt x="776" y="812"/>
                    <a:pt x="376" y="812"/>
                    <a:pt x="0" y="700"/>
                  </a:cubicBezTo>
                  <a:close/>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02" name="Freeform 52"/>
            <p:cNvSpPr>
              <a:spLocks/>
            </p:cNvSpPr>
            <p:nvPr/>
          </p:nvSpPr>
          <p:spPr bwMode="auto">
            <a:xfrm>
              <a:off x="4197" y="3242"/>
              <a:ext cx="389" cy="38"/>
            </a:xfrm>
            <a:custGeom>
              <a:avLst/>
              <a:gdLst>
                <a:gd name="T0" fmla="*/ 0 w 389"/>
                <a:gd name="T1" fmla="*/ 0 h 38"/>
                <a:gd name="T2" fmla="*/ 389 w 389"/>
                <a:gd name="T3" fmla="*/ 0 h 38"/>
                <a:gd name="T4" fmla="*/ 0 60000 65536"/>
                <a:gd name="T5" fmla="*/ 0 60000 65536"/>
                <a:gd name="T6" fmla="*/ 0 w 389"/>
                <a:gd name="T7" fmla="*/ 0 h 38"/>
                <a:gd name="T8" fmla="*/ 389 w 389"/>
                <a:gd name="T9" fmla="*/ 38 h 38"/>
              </a:gdLst>
              <a:ahLst/>
              <a:cxnLst>
                <a:cxn ang="T4">
                  <a:pos x="T0" y="T1"/>
                </a:cxn>
                <a:cxn ang="T5">
                  <a:pos x="T2" y="T3"/>
                </a:cxn>
              </a:cxnLst>
              <a:rect l="T6" t="T7" r="T8" b="T9"/>
              <a:pathLst>
                <a:path w="389" h="38">
                  <a:moveTo>
                    <a:pt x="0" y="0"/>
                  </a:moveTo>
                  <a:cubicBezTo>
                    <a:pt x="127" y="38"/>
                    <a:pt x="262" y="38"/>
                    <a:pt x="389" y="0"/>
                  </a:cubicBezTo>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03" name="Rectangle 53"/>
            <p:cNvSpPr>
              <a:spLocks noChangeArrowheads="1"/>
            </p:cNvSpPr>
            <p:nvPr/>
          </p:nvSpPr>
          <p:spPr bwMode="auto">
            <a:xfrm>
              <a:off x="4220" y="3309"/>
              <a:ext cx="34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1100">
                  <a:solidFill>
                    <a:srgbClr val="000000"/>
                  </a:solidFill>
                  <a:latin typeface="Arial" pitchFamily="34" charset="0"/>
                  <a:cs typeface="Arial" pitchFamily="34" charset="0"/>
                </a:rPr>
                <a:t>RDBMS</a:t>
              </a:r>
              <a:endParaRPr lang="en-US" altLang="en-US" sz="1800">
                <a:latin typeface="Arial" pitchFamily="34" charset="0"/>
                <a:cs typeface="Arial" pitchFamily="34" charset="0"/>
              </a:endParaRPr>
            </a:p>
          </p:txBody>
        </p:sp>
        <p:sp>
          <p:nvSpPr>
            <p:cNvPr id="23604" name="Rectangle 54"/>
            <p:cNvSpPr>
              <a:spLocks noChangeArrowheads="1"/>
            </p:cNvSpPr>
            <p:nvPr/>
          </p:nvSpPr>
          <p:spPr bwMode="auto">
            <a:xfrm>
              <a:off x="4534" y="3346"/>
              <a:ext cx="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700">
                  <a:solidFill>
                    <a:srgbClr val="000000"/>
                  </a:solidFill>
                  <a:latin typeface="Arial" pitchFamily="34" charset="0"/>
                  <a:cs typeface="Arial" pitchFamily="34" charset="0"/>
                </a:rPr>
                <a:t>2</a:t>
              </a:r>
              <a:endParaRPr lang="en-US" altLang="en-US" sz="1800">
                <a:latin typeface="Arial" pitchFamily="34" charset="0"/>
                <a:cs typeface="Arial" pitchFamily="34" charset="0"/>
              </a:endParaRPr>
            </a:p>
          </p:txBody>
        </p:sp>
        <p:sp>
          <p:nvSpPr>
            <p:cNvPr id="23605" name="Rectangle 55"/>
            <p:cNvSpPr>
              <a:spLocks noChangeArrowheads="1"/>
            </p:cNvSpPr>
            <p:nvPr/>
          </p:nvSpPr>
          <p:spPr bwMode="auto">
            <a:xfrm>
              <a:off x="4893" y="3233"/>
              <a:ext cx="204" cy="2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06" name="Rectangle 56"/>
            <p:cNvSpPr>
              <a:spLocks noChangeArrowheads="1"/>
            </p:cNvSpPr>
            <p:nvPr/>
          </p:nvSpPr>
          <p:spPr bwMode="auto">
            <a:xfrm>
              <a:off x="4893" y="3233"/>
              <a:ext cx="204" cy="203"/>
            </a:xfrm>
            <a:prstGeom prst="rect">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07" name="Freeform 57"/>
            <p:cNvSpPr>
              <a:spLocks noEditPoints="1"/>
            </p:cNvSpPr>
            <p:nvPr/>
          </p:nvSpPr>
          <p:spPr bwMode="auto">
            <a:xfrm>
              <a:off x="4936" y="3371"/>
              <a:ext cx="115" cy="45"/>
            </a:xfrm>
            <a:custGeom>
              <a:avLst/>
              <a:gdLst>
                <a:gd name="T0" fmla="*/ 0 w 115"/>
                <a:gd name="T1" fmla="*/ 0 h 45"/>
                <a:gd name="T2" fmla="*/ 115 w 115"/>
                <a:gd name="T3" fmla="*/ 0 h 45"/>
                <a:gd name="T4" fmla="*/ 0 w 115"/>
                <a:gd name="T5" fmla="*/ 23 h 45"/>
                <a:gd name="T6" fmla="*/ 115 w 115"/>
                <a:gd name="T7" fmla="*/ 23 h 45"/>
                <a:gd name="T8" fmla="*/ 0 w 115"/>
                <a:gd name="T9" fmla="*/ 45 h 45"/>
                <a:gd name="T10" fmla="*/ 115 w 115"/>
                <a:gd name="T11" fmla="*/ 45 h 45"/>
                <a:gd name="T12" fmla="*/ 0 60000 65536"/>
                <a:gd name="T13" fmla="*/ 0 60000 65536"/>
                <a:gd name="T14" fmla="*/ 0 60000 65536"/>
                <a:gd name="T15" fmla="*/ 0 60000 65536"/>
                <a:gd name="T16" fmla="*/ 0 60000 65536"/>
                <a:gd name="T17" fmla="*/ 0 60000 65536"/>
                <a:gd name="T18" fmla="*/ 0 w 115"/>
                <a:gd name="T19" fmla="*/ 0 h 45"/>
                <a:gd name="T20" fmla="*/ 115 w 115"/>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115" h="45">
                  <a:moveTo>
                    <a:pt x="0" y="0"/>
                  </a:moveTo>
                  <a:lnTo>
                    <a:pt x="115" y="0"/>
                  </a:lnTo>
                  <a:moveTo>
                    <a:pt x="0" y="23"/>
                  </a:moveTo>
                  <a:lnTo>
                    <a:pt x="115" y="23"/>
                  </a:lnTo>
                  <a:moveTo>
                    <a:pt x="0" y="45"/>
                  </a:moveTo>
                  <a:lnTo>
                    <a:pt x="115" y="45"/>
                  </a:lnTo>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08" name="Freeform 58"/>
            <p:cNvSpPr>
              <a:spLocks noEditPoints="1"/>
            </p:cNvSpPr>
            <p:nvPr/>
          </p:nvSpPr>
          <p:spPr bwMode="auto">
            <a:xfrm>
              <a:off x="4908" y="3267"/>
              <a:ext cx="175" cy="76"/>
            </a:xfrm>
            <a:custGeom>
              <a:avLst/>
              <a:gdLst>
                <a:gd name="T0" fmla="*/ 38 w 175"/>
                <a:gd name="T1" fmla="*/ 0 h 76"/>
                <a:gd name="T2" fmla="*/ 0 w 175"/>
                <a:gd name="T3" fmla="*/ 38 h 76"/>
                <a:gd name="T4" fmla="*/ 35 w 175"/>
                <a:gd name="T5" fmla="*/ 73 h 76"/>
                <a:gd name="T6" fmla="*/ 136 w 175"/>
                <a:gd name="T7" fmla="*/ 0 h 76"/>
                <a:gd name="T8" fmla="*/ 175 w 175"/>
                <a:gd name="T9" fmla="*/ 38 h 76"/>
                <a:gd name="T10" fmla="*/ 136 w 175"/>
                <a:gd name="T11" fmla="*/ 76 h 76"/>
                <a:gd name="T12" fmla="*/ 0 60000 65536"/>
                <a:gd name="T13" fmla="*/ 0 60000 65536"/>
                <a:gd name="T14" fmla="*/ 0 60000 65536"/>
                <a:gd name="T15" fmla="*/ 0 60000 65536"/>
                <a:gd name="T16" fmla="*/ 0 60000 65536"/>
                <a:gd name="T17" fmla="*/ 0 60000 65536"/>
                <a:gd name="T18" fmla="*/ 0 w 175"/>
                <a:gd name="T19" fmla="*/ 0 h 76"/>
                <a:gd name="T20" fmla="*/ 175 w 175"/>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175" h="76">
                  <a:moveTo>
                    <a:pt x="38" y="0"/>
                  </a:moveTo>
                  <a:lnTo>
                    <a:pt x="0" y="38"/>
                  </a:lnTo>
                  <a:lnTo>
                    <a:pt x="35" y="73"/>
                  </a:lnTo>
                  <a:moveTo>
                    <a:pt x="136" y="0"/>
                  </a:moveTo>
                  <a:lnTo>
                    <a:pt x="175" y="38"/>
                  </a:lnTo>
                  <a:lnTo>
                    <a:pt x="136" y="76"/>
                  </a:lnTo>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09" name="Freeform 59"/>
            <p:cNvSpPr>
              <a:spLocks/>
            </p:cNvSpPr>
            <p:nvPr/>
          </p:nvSpPr>
          <p:spPr bwMode="auto">
            <a:xfrm>
              <a:off x="4955" y="3261"/>
              <a:ext cx="80" cy="88"/>
            </a:xfrm>
            <a:custGeom>
              <a:avLst/>
              <a:gdLst>
                <a:gd name="T0" fmla="*/ 0 w 237"/>
                <a:gd name="T1" fmla="*/ 130 h 261"/>
                <a:gd name="T2" fmla="*/ 118 w 237"/>
                <a:gd name="T3" fmla="*/ 0 h 261"/>
                <a:gd name="T4" fmla="*/ 237 w 237"/>
                <a:gd name="T5" fmla="*/ 130 h 261"/>
                <a:gd name="T6" fmla="*/ 237 w 237"/>
                <a:gd name="T7" fmla="*/ 130 h 261"/>
                <a:gd name="T8" fmla="*/ 118 w 237"/>
                <a:gd name="T9" fmla="*/ 261 h 261"/>
                <a:gd name="T10" fmla="*/ 0 w 237"/>
                <a:gd name="T11" fmla="*/ 130 h 261"/>
                <a:gd name="T12" fmla="*/ 0 60000 65536"/>
                <a:gd name="T13" fmla="*/ 0 60000 65536"/>
                <a:gd name="T14" fmla="*/ 0 60000 65536"/>
                <a:gd name="T15" fmla="*/ 0 60000 65536"/>
                <a:gd name="T16" fmla="*/ 0 60000 65536"/>
                <a:gd name="T17" fmla="*/ 0 60000 65536"/>
                <a:gd name="T18" fmla="*/ 0 w 237"/>
                <a:gd name="T19" fmla="*/ 0 h 261"/>
                <a:gd name="T20" fmla="*/ 237 w 237"/>
                <a:gd name="T21" fmla="*/ 261 h 261"/>
              </a:gdLst>
              <a:ahLst/>
              <a:cxnLst>
                <a:cxn ang="T12">
                  <a:pos x="T0" y="T1"/>
                </a:cxn>
                <a:cxn ang="T13">
                  <a:pos x="T2" y="T3"/>
                </a:cxn>
                <a:cxn ang="T14">
                  <a:pos x="T4" y="T5"/>
                </a:cxn>
                <a:cxn ang="T15">
                  <a:pos x="T6" y="T7"/>
                </a:cxn>
                <a:cxn ang="T16">
                  <a:pos x="T8" y="T9"/>
                </a:cxn>
                <a:cxn ang="T17">
                  <a:pos x="T10" y="T11"/>
                </a:cxn>
              </a:cxnLst>
              <a:rect l="T18" t="T19" r="T20" b="T21"/>
              <a:pathLst>
                <a:path w="237" h="261">
                  <a:moveTo>
                    <a:pt x="0" y="130"/>
                  </a:moveTo>
                  <a:cubicBezTo>
                    <a:pt x="0" y="58"/>
                    <a:pt x="53" y="0"/>
                    <a:pt x="118" y="0"/>
                  </a:cubicBezTo>
                  <a:cubicBezTo>
                    <a:pt x="184" y="0"/>
                    <a:pt x="237" y="58"/>
                    <a:pt x="237" y="130"/>
                  </a:cubicBezTo>
                  <a:cubicBezTo>
                    <a:pt x="237" y="130"/>
                    <a:pt x="237" y="130"/>
                    <a:pt x="237" y="130"/>
                  </a:cubicBezTo>
                  <a:cubicBezTo>
                    <a:pt x="237" y="202"/>
                    <a:pt x="184" y="261"/>
                    <a:pt x="118" y="261"/>
                  </a:cubicBezTo>
                  <a:cubicBezTo>
                    <a:pt x="53" y="261"/>
                    <a:pt x="0" y="202"/>
                    <a:pt x="0" y="130"/>
                  </a:cubicBezTo>
                </a:path>
              </a:pathLst>
            </a:custGeom>
            <a:solidFill>
              <a:srgbClr val="000000"/>
            </a:solidFill>
            <a:ln w="0">
              <a:solidFill>
                <a:srgbClr val="000000"/>
              </a:solidFill>
              <a:round/>
              <a:headEnd/>
              <a:tailEnd/>
            </a:ln>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10" name="Freeform 60"/>
            <p:cNvSpPr>
              <a:spLocks/>
            </p:cNvSpPr>
            <p:nvPr/>
          </p:nvSpPr>
          <p:spPr bwMode="auto">
            <a:xfrm>
              <a:off x="4955" y="3261"/>
              <a:ext cx="80" cy="88"/>
            </a:xfrm>
            <a:custGeom>
              <a:avLst/>
              <a:gdLst>
                <a:gd name="T0" fmla="*/ 0 w 80"/>
                <a:gd name="T1" fmla="*/ 44 h 88"/>
                <a:gd name="T2" fmla="*/ 40 w 80"/>
                <a:gd name="T3" fmla="*/ 0 h 88"/>
                <a:gd name="T4" fmla="*/ 80 w 80"/>
                <a:gd name="T5" fmla="*/ 44 h 88"/>
                <a:gd name="T6" fmla="*/ 80 w 80"/>
                <a:gd name="T7" fmla="*/ 44 h 88"/>
                <a:gd name="T8" fmla="*/ 40 w 80"/>
                <a:gd name="T9" fmla="*/ 88 h 88"/>
                <a:gd name="T10" fmla="*/ 0 w 80"/>
                <a:gd name="T11" fmla="*/ 44 h 88"/>
                <a:gd name="T12" fmla="*/ 0 60000 65536"/>
                <a:gd name="T13" fmla="*/ 0 60000 65536"/>
                <a:gd name="T14" fmla="*/ 0 60000 65536"/>
                <a:gd name="T15" fmla="*/ 0 60000 65536"/>
                <a:gd name="T16" fmla="*/ 0 60000 65536"/>
                <a:gd name="T17" fmla="*/ 0 60000 65536"/>
                <a:gd name="T18" fmla="*/ 0 w 80"/>
                <a:gd name="T19" fmla="*/ 0 h 88"/>
                <a:gd name="T20" fmla="*/ 80 w 80"/>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80" h="88">
                  <a:moveTo>
                    <a:pt x="0" y="44"/>
                  </a:moveTo>
                  <a:cubicBezTo>
                    <a:pt x="0" y="20"/>
                    <a:pt x="18" y="0"/>
                    <a:pt x="40" y="0"/>
                  </a:cubicBezTo>
                  <a:cubicBezTo>
                    <a:pt x="62" y="0"/>
                    <a:pt x="80" y="20"/>
                    <a:pt x="80" y="44"/>
                  </a:cubicBezTo>
                  <a:cubicBezTo>
                    <a:pt x="80" y="44"/>
                    <a:pt x="80" y="44"/>
                    <a:pt x="80" y="44"/>
                  </a:cubicBezTo>
                  <a:cubicBezTo>
                    <a:pt x="80" y="68"/>
                    <a:pt x="62" y="88"/>
                    <a:pt x="40" y="88"/>
                  </a:cubicBezTo>
                  <a:cubicBezTo>
                    <a:pt x="18" y="88"/>
                    <a:pt x="0" y="68"/>
                    <a:pt x="0" y="44"/>
                  </a:cubicBezTo>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11" name="Freeform 61"/>
            <p:cNvSpPr>
              <a:spLocks/>
            </p:cNvSpPr>
            <p:nvPr/>
          </p:nvSpPr>
          <p:spPr bwMode="auto">
            <a:xfrm>
              <a:off x="4966" y="3264"/>
              <a:ext cx="58" cy="82"/>
            </a:xfrm>
            <a:custGeom>
              <a:avLst/>
              <a:gdLst>
                <a:gd name="T0" fmla="*/ 71 w 174"/>
                <a:gd name="T1" fmla="*/ 30 h 245"/>
                <a:gd name="T2" fmla="*/ 71 w 174"/>
                <a:gd name="T3" fmla="*/ 46 h 245"/>
                <a:gd name="T4" fmla="*/ 44 w 174"/>
                <a:gd name="T5" fmla="*/ 46 h 245"/>
                <a:gd name="T6" fmla="*/ 51 w 174"/>
                <a:gd name="T7" fmla="*/ 53 h 245"/>
                <a:gd name="T8" fmla="*/ 44 w 174"/>
                <a:gd name="T9" fmla="*/ 61 h 245"/>
                <a:gd name="T10" fmla="*/ 44 w 174"/>
                <a:gd name="T11" fmla="*/ 61 h 245"/>
                <a:gd name="T12" fmla="*/ 17 w 174"/>
                <a:gd name="T13" fmla="*/ 61 h 245"/>
                <a:gd name="T14" fmla="*/ 3 w 174"/>
                <a:gd name="T15" fmla="*/ 91 h 245"/>
                <a:gd name="T16" fmla="*/ 30 w 174"/>
                <a:gd name="T17" fmla="*/ 106 h 245"/>
                <a:gd name="T18" fmla="*/ 71 w 174"/>
                <a:gd name="T19" fmla="*/ 121 h 245"/>
                <a:gd name="T20" fmla="*/ 71 w 174"/>
                <a:gd name="T21" fmla="*/ 121 h 245"/>
                <a:gd name="T22" fmla="*/ 44 w 174"/>
                <a:gd name="T23" fmla="*/ 167 h 245"/>
                <a:gd name="T24" fmla="*/ 84 w 174"/>
                <a:gd name="T25" fmla="*/ 212 h 245"/>
                <a:gd name="T26" fmla="*/ 84 w 174"/>
                <a:gd name="T27" fmla="*/ 227 h 245"/>
                <a:gd name="T28" fmla="*/ 163 w 174"/>
                <a:gd name="T29" fmla="*/ 202 h 245"/>
                <a:gd name="T30" fmla="*/ 165 w 174"/>
                <a:gd name="T31" fmla="*/ 197 h 245"/>
                <a:gd name="T32" fmla="*/ 138 w 174"/>
                <a:gd name="T33" fmla="*/ 162 h 245"/>
                <a:gd name="T34" fmla="*/ 152 w 174"/>
                <a:gd name="T35" fmla="*/ 136 h 245"/>
                <a:gd name="T36" fmla="*/ 170 w 174"/>
                <a:gd name="T37" fmla="*/ 101 h 245"/>
                <a:gd name="T38" fmla="*/ 138 w 174"/>
                <a:gd name="T39" fmla="*/ 81 h 245"/>
                <a:gd name="T40" fmla="*/ 125 w 174"/>
                <a:gd name="T41" fmla="*/ 91 h 245"/>
                <a:gd name="T42" fmla="*/ 125 w 174"/>
                <a:gd name="T43" fmla="*/ 91 h 245"/>
                <a:gd name="T44" fmla="*/ 111 w 174"/>
                <a:gd name="T45" fmla="*/ 46 h 245"/>
                <a:gd name="T46" fmla="*/ 138 w 174"/>
                <a:gd name="T47" fmla="*/ 15 h 245"/>
                <a:gd name="T48" fmla="*/ 84 w 174"/>
                <a:gd name="T49" fmla="*/ 0 h 245"/>
                <a:gd name="T50" fmla="*/ 71 w 174"/>
                <a:gd name="T51" fmla="*/ 30 h 2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4"/>
                <a:gd name="T79" fmla="*/ 0 h 245"/>
                <a:gd name="T80" fmla="*/ 174 w 174"/>
                <a:gd name="T81" fmla="*/ 245 h 2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4" h="245">
                  <a:moveTo>
                    <a:pt x="71" y="30"/>
                  </a:moveTo>
                  <a:lnTo>
                    <a:pt x="71" y="46"/>
                  </a:lnTo>
                  <a:lnTo>
                    <a:pt x="44" y="46"/>
                  </a:lnTo>
                  <a:cubicBezTo>
                    <a:pt x="48" y="45"/>
                    <a:pt x="51" y="49"/>
                    <a:pt x="51" y="53"/>
                  </a:cubicBezTo>
                  <a:cubicBezTo>
                    <a:pt x="51" y="57"/>
                    <a:pt x="48" y="61"/>
                    <a:pt x="44" y="61"/>
                  </a:cubicBezTo>
                  <a:cubicBezTo>
                    <a:pt x="44" y="61"/>
                    <a:pt x="44" y="61"/>
                    <a:pt x="44" y="61"/>
                  </a:cubicBezTo>
                  <a:cubicBezTo>
                    <a:pt x="36" y="68"/>
                    <a:pt x="25" y="68"/>
                    <a:pt x="17" y="61"/>
                  </a:cubicBezTo>
                  <a:cubicBezTo>
                    <a:pt x="6" y="65"/>
                    <a:pt x="0" y="78"/>
                    <a:pt x="3" y="91"/>
                  </a:cubicBezTo>
                  <a:cubicBezTo>
                    <a:pt x="7" y="104"/>
                    <a:pt x="19" y="110"/>
                    <a:pt x="30" y="106"/>
                  </a:cubicBezTo>
                  <a:cubicBezTo>
                    <a:pt x="45" y="98"/>
                    <a:pt x="63" y="105"/>
                    <a:pt x="71" y="121"/>
                  </a:cubicBezTo>
                  <a:cubicBezTo>
                    <a:pt x="71" y="121"/>
                    <a:pt x="71" y="121"/>
                    <a:pt x="71" y="121"/>
                  </a:cubicBezTo>
                  <a:cubicBezTo>
                    <a:pt x="72" y="141"/>
                    <a:pt x="61" y="160"/>
                    <a:pt x="44" y="167"/>
                  </a:cubicBezTo>
                  <a:lnTo>
                    <a:pt x="84" y="212"/>
                  </a:lnTo>
                  <a:lnTo>
                    <a:pt x="84" y="227"/>
                  </a:lnTo>
                  <a:cubicBezTo>
                    <a:pt x="112" y="245"/>
                    <a:pt x="148" y="234"/>
                    <a:pt x="163" y="202"/>
                  </a:cubicBezTo>
                  <a:cubicBezTo>
                    <a:pt x="164" y="201"/>
                    <a:pt x="165" y="199"/>
                    <a:pt x="165" y="197"/>
                  </a:cubicBezTo>
                  <a:cubicBezTo>
                    <a:pt x="149" y="196"/>
                    <a:pt x="137" y="180"/>
                    <a:pt x="138" y="162"/>
                  </a:cubicBezTo>
                  <a:cubicBezTo>
                    <a:pt x="139" y="151"/>
                    <a:pt x="144" y="142"/>
                    <a:pt x="152" y="136"/>
                  </a:cubicBezTo>
                  <a:cubicBezTo>
                    <a:pt x="166" y="132"/>
                    <a:pt x="174" y="116"/>
                    <a:pt x="170" y="101"/>
                  </a:cubicBezTo>
                  <a:cubicBezTo>
                    <a:pt x="166" y="86"/>
                    <a:pt x="152" y="77"/>
                    <a:pt x="138" y="81"/>
                  </a:cubicBezTo>
                  <a:cubicBezTo>
                    <a:pt x="133" y="83"/>
                    <a:pt x="128" y="86"/>
                    <a:pt x="125" y="91"/>
                  </a:cubicBezTo>
                  <a:lnTo>
                    <a:pt x="111" y="46"/>
                  </a:lnTo>
                  <a:cubicBezTo>
                    <a:pt x="125" y="42"/>
                    <a:pt x="135" y="30"/>
                    <a:pt x="138" y="15"/>
                  </a:cubicBezTo>
                  <a:cubicBezTo>
                    <a:pt x="122" y="6"/>
                    <a:pt x="103" y="0"/>
                    <a:pt x="84" y="0"/>
                  </a:cubicBezTo>
                  <a:lnTo>
                    <a:pt x="71" y="30"/>
                  </a:lnTo>
                  <a:close/>
                </a:path>
              </a:pathLst>
            </a:custGeom>
            <a:solidFill>
              <a:srgbClr val="0000FF"/>
            </a:solidFill>
            <a:ln w="0">
              <a:solidFill>
                <a:srgbClr val="000000"/>
              </a:solidFill>
              <a:round/>
              <a:headEnd/>
              <a:tailEnd/>
            </a:ln>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12" name="Freeform 62"/>
            <p:cNvSpPr>
              <a:spLocks/>
            </p:cNvSpPr>
            <p:nvPr/>
          </p:nvSpPr>
          <p:spPr bwMode="auto">
            <a:xfrm>
              <a:off x="4966" y="3264"/>
              <a:ext cx="58" cy="82"/>
            </a:xfrm>
            <a:custGeom>
              <a:avLst/>
              <a:gdLst>
                <a:gd name="T0" fmla="*/ 71 w 174"/>
                <a:gd name="T1" fmla="*/ 30 h 245"/>
                <a:gd name="T2" fmla="*/ 71 w 174"/>
                <a:gd name="T3" fmla="*/ 46 h 245"/>
                <a:gd name="T4" fmla="*/ 44 w 174"/>
                <a:gd name="T5" fmla="*/ 46 h 245"/>
                <a:gd name="T6" fmla="*/ 51 w 174"/>
                <a:gd name="T7" fmla="*/ 53 h 245"/>
                <a:gd name="T8" fmla="*/ 44 w 174"/>
                <a:gd name="T9" fmla="*/ 61 h 245"/>
                <a:gd name="T10" fmla="*/ 44 w 174"/>
                <a:gd name="T11" fmla="*/ 61 h 245"/>
                <a:gd name="T12" fmla="*/ 17 w 174"/>
                <a:gd name="T13" fmla="*/ 61 h 245"/>
                <a:gd name="T14" fmla="*/ 3 w 174"/>
                <a:gd name="T15" fmla="*/ 91 h 245"/>
                <a:gd name="T16" fmla="*/ 30 w 174"/>
                <a:gd name="T17" fmla="*/ 106 h 245"/>
                <a:gd name="T18" fmla="*/ 71 w 174"/>
                <a:gd name="T19" fmla="*/ 121 h 245"/>
                <a:gd name="T20" fmla="*/ 71 w 174"/>
                <a:gd name="T21" fmla="*/ 121 h 245"/>
                <a:gd name="T22" fmla="*/ 44 w 174"/>
                <a:gd name="T23" fmla="*/ 167 h 245"/>
                <a:gd name="T24" fmla="*/ 84 w 174"/>
                <a:gd name="T25" fmla="*/ 212 h 245"/>
                <a:gd name="T26" fmla="*/ 84 w 174"/>
                <a:gd name="T27" fmla="*/ 227 h 245"/>
                <a:gd name="T28" fmla="*/ 163 w 174"/>
                <a:gd name="T29" fmla="*/ 202 h 245"/>
                <a:gd name="T30" fmla="*/ 165 w 174"/>
                <a:gd name="T31" fmla="*/ 197 h 245"/>
                <a:gd name="T32" fmla="*/ 138 w 174"/>
                <a:gd name="T33" fmla="*/ 162 h 245"/>
                <a:gd name="T34" fmla="*/ 152 w 174"/>
                <a:gd name="T35" fmla="*/ 136 h 245"/>
                <a:gd name="T36" fmla="*/ 170 w 174"/>
                <a:gd name="T37" fmla="*/ 101 h 245"/>
                <a:gd name="T38" fmla="*/ 138 w 174"/>
                <a:gd name="T39" fmla="*/ 81 h 245"/>
                <a:gd name="T40" fmla="*/ 125 w 174"/>
                <a:gd name="T41" fmla="*/ 91 h 245"/>
                <a:gd name="T42" fmla="*/ 125 w 174"/>
                <a:gd name="T43" fmla="*/ 91 h 245"/>
                <a:gd name="T44" fmla="*/ 111 w 174"/>
                <a:gd name="T45" fmla="*/ 46 h 245"/>
                <a:gd name="T46" fmla="*/ 138 w 174"/>
                <a:gd name="T47" fmla="*/ 15 h 245"/>
                <a:gd name="T48" fmla="*/ 84 w 174"/>
                <a:gd name="T49" fmla="*/ 0 h 245"/>
                <a:gd name="T50" fmla="*/ 71 w 174"/>
                <a:gd name="T51" fmla="*/ 30 h 2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74"/>
                <a:gd name="T79" fmla="*/ 0 h 245"/>
                <a:gd name="T80" fmla="*/ 174 w 174"/>
                <a:gd name="T81" fmla="*/ 245 h 2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74" h="245">
                  <a:moveTo>
                    <a:pt x="71" y="30"/>
                  </a:moveTo>
                  <a:lnTo>
                    <a:pt x="71" y="46"/>
                  </a:lnTo>
                  <a:lnTo>
                    <a:pt x="44" y="46"/>
                  </a:lnTo>
                  <a:cubicBezTo>
                    <a:pt x="48" y="45"/>
                    <a:pt x="51" y="49"/>
                    <a:pt x="51" y="53"/>
                  </a:cubicBezTo>
                  <a:cubicBezTo>
                    <a:pt x="51" y="57"/>
                    <a:pt x="48" y="61"/>
                    <a:pt x="44" y="61"/>
                  </a:cubicBezTo>
                  <a:cubicBezTo>
                    <a:pt x="44" y="61"/>
                    <a:pt x="44" y="61"/>
                    <a:pt x="44" y="61"/>
                  </a:cubicBezTo>
                  <a:cubicBezTo>
                    <a:pt x="36" y="68"/>
                    <a:pt x="25" y="68"/>
                    <a:pt x="17" y="61"/>
                  </a:cubicBezTo>
                  <a:cubicBezTo>
                    <a:pt x="6" y="65"/>
                    <a:pt x="0" y="78"/>
                    <a:pt x="3" y="91"/>
                  </a:cubicBezTo>
                  <a:cubicBezTo>
                    <a:pt x="7" y="104"/>
                    <a:pt x="19" y="110"/>
                    <a:pt x="30" y="106"/>
                  </a:cubicBezTo>
                  <a:cubicBezTo>
                    <a:pt x="45" y="98"/>
                    <a:pt x="63" y="105"/>
                    <a:pt x="71" y="121"/>
                  </a:cubicBezTo>
                  <a:cubicBezTo>
                    <a:pt x="71" y="121"/>
                    <a:pt x="71" y="121"/>
                    <a:pt x="71" y="121"/>
                  </a:cubicBezTo>
                  <a:cubicBezTo>
                    <a:pt x="72" y="141"/>
                    <a:pt x="61" y="160"/>
                    <a:pt x="44" y="167"/>
                  </a:cubicBezTo>
                  <a:lnTo>
                    <a:pt x="84" y="212"/>
                  </a:lnTo>
                  <a:lnTo>
                    <a:pt x="84" y="227"/>
                  </a:lnTo>
                  <a:cubicBezTo>
                    <a:pt x="112" y="245"/>
                    <a:pt x="148" y="234"/>
                    <a:pt x="163" y="202"/>
                  </a:cubicBezTo>
                  <a:cubicBezTo>
                    <a:pt x="164" y="201"/>
                    <a:pt x="165" y="199"/>
                    <a:pt x="165" y="197"/>
                  </a:cubicBezTo>
                  <a:cubicBezTo>
                    <a:pt x="149" y="196"/>
                    <a:pt x="137" y="180"/>
                    <a:pt x="138" y="162"/>
                  </a:cubicBezTo>
                  <a:cubicBezTo>
                    <a:pt x="139" y="151"/>
                    <a:pt x="144" y="142"/>
                    <a:pt x="152" y="136"/>
                  </a:cubicBezTo>
                  <a:cubicBezTo>
                    <a:pt x="166" y="132"/>
                    <a:pt x="174" y="116"/>
                    <a:pt x="170" y="101"/>
                  </a:cubicBezTo>
                  <a:cubicBezTo>
                    <a:pt x="166" y="86"/>
                    <a:pt x="152" y="77"/>
                    <a:pt x="138" y="81"/>
                  </a:cubicBezTo>
                  <a:cubicBezTo>
                    <a:pt x="133" y="83"/>
                    <a:pt x="128" y="86"/>
                    <a:pt x="125" y="91"/>
                  </a:cubicBezTo>
                  <a:lnTo>
                    <a:pt x="111" y="46"/>
                  </a:lnTo>
                  <a:cubicBezTo>
                    <a:pt x="125" y="42"/>
                    <a:pt x="135" y="30"/>
                    <a:pt x="138" y="15"/>
                  </a:cubicBezTo>
                  <a:cubicBezTo>
                    <a:pt x="122" y="6"/>
                    <a:pt x="103" y="0"/>
                    <a:pt x="84" y="0"/>
                  </a:cubicBezTo>
                  <a:lnTo>
                    <a:pt x="71" y="30"/>
                  </a:lnTo>
                  <a:close/>
                </a:path>
              </a:pathLst>
            </a:custGeom>
            <a:noFill/>
            <a:ln w="14288" cap="rnd">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13" name="Rectangle 63"/>
            <p:cNvSpPr>
              <a:spLocks noChangeArrowheads="1"/>
            </p:cNvSpPr>
            <p:nvPr/>
          </p:nvSpPr>
          <p:spPr bwMode="auto">
            <a:xfrm>
              <a:off x="3684" y="3222"/>
              <a:ext cx="203" cy="2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14" name="Rectangle 64"/>
            <p:cNvSpPr>
              <a:spLocks noChangeArrowheads="1"/>
            </p:cNvSpPr>
            <p:nvPr/>
          </p:nvSpPr>
          <p:spPr bwMode="auto">
            <a:xfrm>
              <a:off x="3684" y="3222"/>
              <a:ext cx="203" cy="203"/>
            </a:xfrm>
            <a:prstGeom prst="rect">
              <a:avLst/>
            </a:pr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15" name="Freeform 65"/>
            <p:cNvSpPr>
              <a:spLocks/>
            </p:cNvSpPr>
            <p:nvPr/>
          </p:nvSpPr>
          <p:spPr bwMode="auto">
            <a:xfrm>
              <a:off x="3710" y="3242"/>
              <a:ext cx="150" cy="164"/>
            </a:xfrm>
            <a:custGeom>
              <a:avLst/>
              <a:gdLst>
                <a:gd name="T0" fmla="*/ 0 w 443"/>
                <a:gd name="T1" fmla="*/ 243 h 487"/>
                <a:gd name="T2" fmla="*/ 222 w 443"/>
                <a:gd name="T3" fmla="*/ 0 h 487"/>
                <a:gd name="T4" fmla="*/ 443 w 443"/>
                <a:gd name="T5" fmla="*/ 243 h 487"/>
                <a:gd name="T6" fmla="*/ 443 w 443"/>
                <a:gd name="T7" fmla="*/ 243 h 487"/>
                <a:gd name="T8" fmla="*/ 222 w 443"/>
                <a:gd name="T9" fmla="*/ 487 h 487"/>
                <a:gd name="T10" fmla="*/ 0 w 443"/>
                <a:gd name="T11" fmla="*/ 243 h 487"/>
                <a:gd name="T12" fmla="*/ 0 60000 65536"/>
                <a:gd name="T13" fmla="*/ 0 60000 65536"/>
                <a:gd name="T14" fmla="*/ 0 60000 65536"/>
                <a:gd name="T15" fmla="*/ 0 60000 65536"/>
                <a:gd name="T16" fmla="*/ 0 60000 65536"/>
                <a:gd name="T17" fmla="*/ 0 60000 65536"/>
                <a:gd name="T18" fmla="*/ 0 w 443"/>
                <a:gd name="T19" fmla="*/ 0 h 487"/>
                <a:gd name="T20" fmla="*/ 443 w 443"/>
                <a:gd name="T21" fmla="*/ 487 h 487"/>
              </a:gdLst>
              <a:ahLst/>
              <a:cxnLst>
                <a:cxn ang="T12">
                  <a:pos x="T0" y="T1"/>
                </a:cxn>
                <a:cxn ang="T13">
                  <a:pos x="T2" y="T3"/>
                </a:cxn>
                <a:cxn ang="T14">
                  <a:pos x="T4" y="T5"/>
                </a:cxn>
                <a:cxn ang="T15">
                  <a:pos x="T6" y="T7"/>
                </a:cxn>
                <a:cxn ang="T16">
                  <a:pos x="T8" y="T9"/>
                </a:cxn>
                <a:cxn ang="T17">
                  <a:pos x="T10" y="T11"/>
                </a:cxn>
              </a:cxnLst>
              <a:rect l="T18" t="T19" r="T20" b="T21"/>
              <a:pathLst>
                <a:path w="443" h="487">
                  <a:moveTo>
                    <a:pt x="0" y="243"/>
                  </a:moveTo>
                  <a:cubicBezTo>
                    <a:pt x="0" y="109"/>
                    <a:pt x="100" y="0"/>
                    <a:pt x="222" y="0"/>
                  </a:cubicBezTo>
                  <a:cubicBezTo>
                    <a:pt x="344" y="0"/>
                    <a:pt x="443" y="109"/>
                    <a:pt x="443" y="243"/>
                  </a:cubicBezTo>
                  <a:cubicBezTo>
                    <a:pt x="443" y="243"/>
                    <a:pt x="443" y="243"/>
                    <a:pt x="443" y="243"/>
                  </a:cubicBezTo>
                  <a:cubicBezTo>
                    <a:pt x="443" y="378"/>
                    <a:pt x="344" y="487"/>
                    <a:pt x="222" y="487"/>
                  </a:cubicBezTo>
                  <a:cubicBezTo>
                    <a:pt x="100" y="487"/>
                    <a:pt x="0" y="378"/>
                    <a:pt x="0" y="243"/>
                  </a:cubicBezTo>
                </a:path>
              </a:pathLst>
            </a:custGeom>
            <a:solidFill>
              <a:srgbClr val="000000"/>
            </a:solidFill>
            <a:ln w="0">
              <a:solidFill>
                <a:srgbClr val="000000"/>
              </a:solidFill>
              <a:round/>
              <a:headEnd/>
              <a:tailEnd/>
            </a:ln>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16" name="Freeform 66"/>
            <p:cNvSpPr>
              <a:spLocks/>
            </p:cNvSpPr>
            <p:nvPr/>
          </p:nvSpPr>
          <p:spPr bwMode="auto">
            <a:xfrm>
              <a:off x="3710" y="3242"/>
              <a:ext cx="150" cy="164"/>
            </a:xfrm>
            <a:custGeom>
              <a:avLst/>
              <a:gdLst>
                <a:gd name="T0" fmla="*/ 0 w 150"/>
                <a:gd name="T1" fmla="*/ 82 h 164"/>
                <a:gd name="T2" fmla="*/ 75 w 150"/>
                <a:gd name="T3" fmla="*/ 0 h 164"/>
                <a:gd name="T4" fmla="*/ 150 w 150"/>
                <a:gd name="T5" fmla="*/ 82 h 164"/>
                <a:gd name="T6" fmla="*/ 150 w 150"/>
                <a:gd name="T7" fmla="*/ 82 h 164"/>
                <a:gd name="T8" fmla="*/ 75 w 150"/>
                <a:gd name="T9" fmla="*/ 164 h 164"/>
                <a:gd name="T10" fmla="*/ 0 w 150"/>
                <a:gd name="T11" fmla="*/ 82 h 164"/>
                <a:gd name="T12" fmla="*/ 0 60000 65536"/>
                <a:gd name="T13" fmla="*/ 0 60000 65536"/>
                <a:gd name="T14" fmla="*/ 0 60000 65536"/>
                <a:gd name="T15" fmla="*/ 0 60000 65536"/>
                <a:gd name="T16" fmla="*/ 0 60000 65536"/>
                <a:gd name="T17" fmla="*/ 0 60000 65536"/>
                <a:gd name="T18" fmla="*/ 0 w 150"/>
                <a:gd name="T19" fmla="*/ 0 h 164"/>
                <a:gd name="T20" fmla="*/ 150 w 150"/>
                <a:gd name="T21" fmla="*/ 164 h 164"/>
              </a:gdLst>
              <a:ahLst/>
              <a:cxnLst>
                <a:cxn ang="T12">
                  <a:pos x="T0" y="T1"/>
                </a:cxn>
                <a:cxn ang="T13">
                  <a:pos x="T2" y="T3"/>
                </a:cxn>
                <a:cxn ang="T14">
                  <a:pos x="T4" y="T5"/>
                </a:cxn>
                <a:cxn ang="T15">
                  <a:pos x="T6" y="T7"/>
                </a:cxn>
                <a:cxn ang="T16">
                  <a:pos x="T8" y="T9"/>
                </a:cxn>
                <a:cxn ang="T17">
                  <a:pos x="T10" y="T11"/>
                </a:cxn>
              </a:cxnLst>
              <a:rect l="T18" t="T19" r="T20" b="T21"/>
              <a:pathLst>
                <a:path w="150" h="164">
                  <a:moveTo>
                    <a:pt x="0" y="82"/>
                  </a:moveTo>
                  <a:cubicBezTo>
                    <a:pt x="0" y="37"/>
                    <a:pt x="34" y="0"/>
                    <a:pt x="75" y="0"/>
                  </a:cubicBezTo>
                  <a:cubicBezTo>
                    <a:pt x="117" y="0"/>
                    <a:pt x="150" y="37"/>
                    <a:pt x="150" y="82"/>
                  </a:cubicBezTo>
                  <a:cubicBezTo>
                    <a:pt x="150" y="82"/>
                    <a:pt x="150" y="82"/>
                    <a:pt x="150" y="82"/>
                  </a:cubicBezTo>
                  <a:cubicBezTo>
                    <a:pt x="150" y="127"/>
                    <a:pt x="117" y="164"/>
                    <a:pt x="75" y="164"/>
                  </a:cubicBezTo>
                  <a:cubicBezTo>
                    <a:pt x="34" y="164"/>
                    <a:pt x="0" y="127"/>
                    <a:pt x="0" y="82"/>
                  </a:cubicBezTo>
                </a:path>
              </a:pathLst>
            </a:custGeom>
            <a:noFill/>
            <a:ln w="142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17" name="Freeform 67"/>
            <p:cNvSpPr>
              <a:spLocks/>
            </p:cNvSpPr>
            <p:nvPr/>
          </p:nvSpPr>
          <p:spPr bwMode="auto">
            <a:xfrm>
              <a:off x="3730" y="3248"/>
              <a:ext cx="110" cy="153"/>
            </a:xfrm>
            <a:custGeom>
              <a:avLst/>
              <a:gdLst>
                <a:gd name="T0" fmla="*/ 133 w 325"/>
                <a:gd name="T1" fmla="*/ 56 h 456"/>
                <a:gd name="T2" fmla="*/ 133 w 325"/>
                <a:gd name="T3" fmla="*/ 84 h 456"/>
                <a:gd name="T4" fmla="*/ 83 w 325"/>
                <a:gd name="T5" fmla="*/ 84 h 456"/>
                <a:gd name="T6" fmla="*/ 96 w 325"/>
                <a:gd name="T7" fmla="*/ 98 h 456"/>
                <a:gd name="T8" fmla="*/ 84 w 325"/>
                <a:gd name="T9" fmla="*/ 113 h 456"/>
                <a:gd name="T10" fmla="*/ 83 w 325"/>
                <a:gd name="T11" fmla="*/ 113 h 456"/>
                <a:gd name="T12" fmla="*/ 32 w 325"/>
                <a:gd name="T13" fmla="*/ 113 h 456"/>
                <a:gd name="T14" fmla="*/ 7 w 325"/>
                <a:gd name="T15" fmla="*/ 169 h 456"/>
                <a:gd name="T16" fmla="*/ 58 w 325"/>
                <a:gd name="T17" fmla="*/ 197 h 456"/>
                <a:gd name="T18" fmla="*/ 133 w 325"/>
                <a:gd name="T19" fmla="*/ 226 h 456"/>
                <a:gd name="T20" fmla="*/ 133 w 325"/>
                <a:gd name="T21" fmla="*/ 226 h 456"/>
                <a:gd name="T22" fmla="*/ 83 w 325"/>
                <a:gd name="T23" fmla="*/ 310 h 456"/>
                <a:gd name="T24" fmla="*/ 158 w 325"/>
                <a:gd name="T25" fmla="*/ 395 h 456"/>
                <a:gd name="T26" fmla="*/ 158 w 325"/>
                <a:gd name="T27" fmla="*/ 423 h 456"/>
                <a:gd name="T28" fmla="*/ 305 w 325"/>
                <a:gd name="T29" fmla="*/ 377 h 456"/>
                <a:gd name="T30" fmla="*/ 310 w 325"/>
                <a:gd name="T31" fmla="*/ 367 h 456"/>
                <a:gd name="T32" fmla="*/ 259 w 325"/>
                <a:gd name="T33" fmla="*/ 301 h 456"/>
                <a:gd name="T34" fmla="*/ 284 w 325"/>
                <a:gd name="T35" fmla="*/ 254 h 456"/>
                <a:gd name="T36" fmla="*/ 318 w 325"/>
                <a:gd name="T37" fmla="*/ 188 h 456"/>
                <a:gd name="T38" fmla="*/ 259 w 325"/>
                <a:gd name="T39" fmla="*/ 150 h 456"/>
                <a:gd name="T40" fmla="*/ 234 w 325"/>
                <a:gd name="T41" fmla="*/ 169 h 456"/>
                <a:gd name="T42" fmla="*/ 234 w 325"/>
                <a:gd name="T43" fmla="*/ 169 h 456"/>
                <a:gd name="T44" fmla="*/ 209 w 325"/>
                <a:gd name="T45" fmla="*/ 84 h 456"/>
                <a:gd name="T46" fmla="*/ 259 w 325"/>
                <a:gd name="T47" fmla="*/ 28 h 456"/>
                <a:gd name="T48" fmla="*/ 158 w 325"/>
                <a:gd name="T49" fmla="*/ 0 h 456"/>
                <a:gd name="T50" fmla="*/ 158 w 325"/>
                <a:gd name="T51" fmla="*/ 0 h 456"/>
                <a:gd name="T52" fmla="*/ 133 w 325"/>
                <a:gd name="T53" fmla="*/ 56 h 4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25"/>
                <a:gd name="T82" fmla="*/ 0 h 456"/>
                <a:gd name="T83" fmla="*/ 325 w 325"/>
                <a:gd name="T84" fmla="*/ 456 h 4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25" h="456">
                  <a:moveTo>
                    <a:pt x="133" y="56"/>
                  </a:moveTo>
                  <a:lnTo>
                    <a:pt x="133" y="84"/>
                  </a:lnTo>
                  <a:lnTo>
                    <a:pt x="83" y="84"/>
                  </a:lnTo>
                  <a:cubicBezTo>
                    <a:pt x="90" y="84"/>
                    <a:pt x="96" y="90"/>
                    <a:pt x="96" y="98"/>
                  </a:cubicBezTo>
                  <a:cubicBezTo>
                    <a:pt x="96" y="106"/>
                    <a:pt x="91" y="112"/>
                    <a:pt x="84" y="113"/>
                  </a:cubicBezTo>
                  <a:cubicBezTo>
                    <a:pt x="83" y="113"/>
                    <a:pt x="83" y="113"/>
                    <a:pt x="83" y="113"/>
                  </a:cubicBezTo>
                  <a:cubicBezTo>
                    <a:pt x="68" y="126"/>
                    <a:pt x="47" y="126"/>
                    <a:pt x="32" y="113"/>
                  </a:cubicBezTo>
                  <a:cubicBezTo>
                    <a:pt x="11" y="120"/>
                    <a:pt x="0" y="146"/>
                    <a:pt x="7" y="169"/>
                  </a:cubicBezTo>
                  <a:cubicBezTo>
                    <a:pt x="14" y="193"/>
                    <a:pt x="37" y="205"/>
                    <a:pt x="58" y="197"/>
                  </a:cubicBezTo>
                  <a:cubicBezTo>
                    <a:pt x="85" y="182"/>
                    <a:pt x="119" y="194"/>
                    <a:pt x="133" y="226"/>
                  </a:cubicBezTo>
                  <a:cubicBezTo>
                    <a:pt x="133" y="226"/>
                    <a:pt x="133" y="226"/>
                    <a:pt x="133" y="226"/>
                  </a:cubicBezTo>
                  <a:cubicBezTo>
                    <a:pt x="135" y="263"/>
                    <a:pt x="114" y="298"/>
                    <a:pt x="83" y="310"/>
                  </a:cubicBezTo>
                  <a:lnTo>
                    <a:pt x="158" y="395"/>
                  </a:lnTo>
                  <a:lnTo>
                    <a:pt x="158" y="423"/>
                  </a:lnTo>
                  <a:cubicBezTo>
                    <a:pt x="210" y="456"/>
                    <a:pt x="276" y="435"/>
                    <a:pt x="305" y="377"/>
                  </a:cubicBezTo>
                  <a:cubicBezTo>
                    <a:pt x="307" y="374"/>
                    <a:pt x="308" y="370"/>
                    <a:pt x="310" y="367"/>
                  </a:cubicBezTo>
                  <a:cubicBezTo>
                    <a:pt x="279" y="364"/>
                    <a:pt x="257" y="335"/>
                    <a:pt x="259" y="301"/>
                  </a:cubicBezTo>
                  <a:cubicBezTo>
                    <a:pt x="260" y="282"/>
                    <a:pt x="270" y="264"/>
                    <a:pt x="284" y="254"/>
                  </a:cubicBezTo>
                  <a:cubicBezTo>
                    <a:pt x="310" y="246"/>
                    <a:pt x="325" y="217"/>
                    <a:pt x="318" y="188"/>
                  </a:cubicBezTo>
                  <a:cubicBezTo>
                    <a:pt x="311" y="159"/>
                    <a:pt x="285" y="143"/>
                    <a:pt x="259" y="150"/>
                  </a:cubicBezTo>
                  <a:cubicBezTo>
                    <a:pt x="249" y="153"/>
                    <a:pt x="240" y="160"/>
                    <a:pt x="234" y="169"/>
                  </a:cubicBezTo>
                  <a:lnTo>
                    <a:pt x="209" y="84"/>
                  </a:lnTo>
                  <a:cubicBezTo>
                    <a:pt x="234" y="78"/>
                    <a:pt x="254" y="56"/>
                    <a:pt x="259" y="28"/>
                  </a:cubicBezTo>
                  <a:cubicBezTo>
                    <a:pt x="228" y="10"/>
                    <a:pt x="194" y="0"/>
                    <a:pt x="158" y="0"/>
                  </a:cubicBezTo>
                  <a:lnTo>
                    <a:pt x="133" y="56"/>
                  </a:lnTo>
                  <a:close/>
                </a:path>
              </a:pathLst>
            </a:custGeom>
            <a:solidFill>
              <a:srgbClr val="0000FF"/>
            </a:solidFill>
            <a:ln w="0">
              <a:solidFill>
                <a:srgbClr val="000000"/>
              </a:solidFill>
              <a:round/>
              <a:headEnd/>
              <a:tailEnd/>
            </a:ln>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18" name="Freeform 68"/>
            <p:cNvSpPr>
              <a:spLocks/>
            </p:cNvSpPr>
            <p:nvPr/>
          </p:nvSpPr>
          <p:spPr bwMode="auto">
            <a:xfrm>
              <a:off x="3730" y="3248"/>
              <a:ext cx="110" cy="153"/>
            </a:xfrm>
            <a:custGeom>
              <a:avLst/>
              <a:gdLst>
                <a:gd name="T0" fmla="*/ 133 w 325"/>
                <a:gd name="T1" fmla="*/ 56 h 456"/>
                <a:gd name="T2" fmla="*/ 133 w 325"/>
                <a:gd name="T3" fmla="*/ 84 h 456"/>
                <a:gd name="T4" fmla="*/ 83 w 325"/>
                <a:gd name="T5" fmla="*/ 84 h 456"/>
                <a:gd name="T6" fmla="*/ 96 w 325"/>
                <a:gd name="T7" fmla="*/ 98 h 456"/>
                <a:gd name="T8" fmla="*/ 84 w 325"/>
                <a:gd name="T9" fmla="*/ 113 h 456"/>
                <a:gd name="T10" fmla="*/ 83 w 325"/>
                <a:gd name="T11" fmla="*/ 113 h 456"/>
                <a:gd name="T12" fmla="*/ 32 w 325"/>
                <a:gd name="T13" fmla="*/ 113 h 456"/>
                <a:gd name="T14" fmla="*/ 7 w 325"/>
                <a:gd name="T15" fmla="*/ 169 h 456"/>
                <a:gd name="T16" fmla="*/ 58 w 325"/>
                <a:gd name="T17" fmla="*/ 197 h 456"/>
                <a:gd name="T18" fmla="*/ 133 w 325"/>
                <a:gd name="T19" fmla="*/ 226 h 456"/>
                <a:gd name="T20" fmla="*/ 133 w 325"/>
                <a:gd name="T21" fmla="*/ 226 h 456"/>
                <a:gd name="T22" fmla="*/ 83 w 325"/>
                <a:gd name="T23" fmla="*/ 310 h 456"/>
                <a:gd name="T24" fmla="*/ 158 w 325"/>
                <a:gd name="T25" fmla="*/ 395 h 456"/>
                <a:gd name="T26" fmla="*/ 158 w 325"/>
                <a:gd name="T27" fmla="*/ 423 h 456"/>
                <a:gd name="T28" fmla="*/ 305 w 325"/>
                <a:gd name="T29" fmla="*/ 377 h 456"/>
                <a:gd name="T30" fmla="*/ 310 w 325"/>
                <a:gd name="T31" fmla="*/ 367 h 456"/>
                <a:gd name="T32" fmla="*/ 259 w 325"/>
                <a:gd name="T33" fmla="*/ 301 h 456"/>
                <a:gd name="T34" fmla="*/ 284 w 325"/>
                <a:gd name="T35" fmla="*/ 254 h 456"/>
                <a:gd name="T36" fmla="*/ 318 w 325"/>
                <a:gd name="T37" fmla="*/ 188 h 456"/>
                <a:gd name="T38" fmla="*/ 259 w 325"/>
                <a:gd name="T39" fmla="*/ 150 h 456"/>
                <a:gd name="T40" fmla="*/ 234 w 325"/>
                <a:gd name="T41" fmla="*/ 169 h 456"/>
                <a:gd name="T42" fmla="*/ 234 w 325"/>
                <a:gd name="T43" fmla="*/ 169 h 456"/>
                <a:gd name="T44" fmla="*/ 209 w 325"/>
                <a:gd name="T45" fmla="*/ 84 h 456"/>
                <a:gd name="T46" fmla="*/ 259 w 325"/>
                <a:gd name="T47" fmla="*/ 28 h 456"/>
                <a:gd name="T48" fmla="*/ 158 w 325"/>
                <a:gd name="T49" fmla="*/ 0 h 456"/>
                <a:gd name="T50" fmla="*/ 158 w 325"/>
                <a:gd name="T51" fmla="*/ 0 h 456"/>
                <a:gd name="T52" fmla="*/ 133 w 325"/>
                <a:gd name="T53" fmla="*/ 56 h 4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25"/>
                <a:gd name="T82" fmla="*/ 0 h 456"/>
                <a:gd name="T83" fmla="*/ 325 w 325"/>
                <a:gd name="T84" fmla="*/ 456 h 4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25" h="456">
                  <a:moveTo>
                    <a:pt x="133" y="56"/>
                  </a:moveTo>
                  <a:lnTo>
                    <a:pt x="133" y="84"/>
                  </a:lnTo>
                  <a:lnTo>
                    <a:pt x="83" y="84"/>
                  </a:lnTo>
                  <a:cubicBezTo>
                    <a:pt x="90" y="84"/>
                    <a:pt x="96" y="90"/>
                    <a:pt x="96" y="98"/>
                  </a:cubicBezTo>
                  <a:cubicBezTo>
                    <a:pt x="96" y="106"/>
                    <a:pt x="91" y="112"/>
                    <a:pt x="84" y="113"/>
                  </a:cubicBezTo>
                  <a:cubicBezTo>
                    <a:pt x="83" y="113"/>
                    <a:pt x="83" y="113"/>
                    <a:pt x="83" y="113"/>
                  </a:cubicBezTo>
                  <a:cubicBezTo>
                    <a:pt x="68" y="126"/>
                    <a:pt x="47" y="126"/>
                    <a:pt x="32" y="113"/>
                  </a:cubicBezTo>
                  <a:cubicBezTo>
                    <a:pt x="11" y="120"/>
                    <a:pt x="0" y="146"/>
                    <a:pt x="7" y="169"/>
                  </a:cubicBezTo>
                  <a:cubicBezTo>
                    <a:pt x="14" y="193"/>
                    <a:pt x="37" y="205"/>
                    <a:pt x="58" y="197"/>
                  </a:cubicBezTo>
                  <a:cubicBezTo>
                    <a:pt x="85" y="182"/>
                    <a:pt x="119" y="194"/>
                    <a:pt x="133" y="226"/>
                  </a:cubicBezTo>
                  <a:cubicBezTo>
                    <a:pt x="133" y="226"/>
                    <a:pt x="133" y="226"/>
                    <a:pt x="133" y="226"/>
                  </a:cubicBezTo>
                  <a:cubicBezTo>
                    <a:pt x="135" y="263"/>
                    <a:pt x="114" y="298"/>
                    <a:pt x="83" y="310"/>
                  </a:cubicBezTo>
                  <a:lnTo>
                    <a:pt x="158" y="395"/>
                  </a:lnTo>
                  <a:lnTo>
                    <a:pt x="158" y="423"/>
                  </a:lnTo>
                  <a:cubicBezTo>
                    <a:pt x="210" y="456"/>
                    <a:pt x="276" y="435"/>
                    <a:pt x="305" y="377"/>
                  </a:cubicBezTo>
                  <a:cubicBezTo>
                    <a:pt x="307" y="374"/>
                    <a:pt x="308" y="370"/>
                    <a:pt x="310" y="367"/>
                  </a:cubicBezTo>
                  <a:cubicBezTo>
                    <a:pt x="279" y="364"/>
                    <a:pt x="257" y="335"/>
                    <a:pt x="259" y="301"/>
                  </a:cubicBezTo>
                  <a:cubicBezTo>
                    <a:pt x="260" y="282"/>
                    <a:pt x="270" y="264"/>
                    <a:pt x="284" y="254"/>
                  </a:cubicBezTo>
                  <a:cubicBezTo>
                    <a:pt x="310" y="246"/>
                    <a:pt x="325" y="217"/>
                    <a:pt x="318" y="188"/>
                  </a:cubicBezTo>
                  <a:cubicBezTo>
                    <a:pt x="311" y="159"/>
                    <a:pt x="285" y="143"/>
                    <a:pt x="259" y="150"/>
                  </a:cubicBezTo>
                  <a:cubicBezTo>
                    <a:pt x="249" y="153"/>
                    <a:pt x="240" y="160"/>
                    <a:pt x="234" y="169"/>
                  </a:cubicBezTo>
                  <a:lnTo>
                    <a:pt x="209" y="84"/>
                  </a:lnTo>
                  <a:cubicBezTo>
                    <a:pt x="234" y="78"/>
                    <a:pt x="254" y="56"/>
                    <a:pt x="259" y="28"/>
                  </a:cubicBezTo>
                  <a:cubicBezTo>
                    <a:pt x="228" y="10"/>
                    <a:pt x="194" y="0"/>
                    <a:pt x="158" y="0"/>
                  </a:cubicBezTo>
                  <a:lnTo>
                    <a:pt x="133" y="56"/>
                  </a:lnTo>
                  <a:close/>
                </a:path>
              </a:pathLst>
            </a:custGeom>
            <a:noFill/>
            <a:ln w="14288" cap="rnd">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19" name="Rectangle 69"/>
            <p:cNvSpPr>
              <a:spLocks noChangeArrowheads="1"/>
            </p:cNvSpPr>
            <p:nvPr/>
          </p:nvSpPr>
          <p:spPr bwMode="auto">
            <a:xfrm>
              <a:off x="3663" y="3454"/>
              <a:ext cx="270"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1100">
                  <a:solidFill>
                    <a:srgbClr val="000000"/>
                  </a:solidFill>
                  <a:latin typeface="Arial" pitchFamily="34" charset="0"/>
                  <a:cs typeface="Arial" pitchFamily="34" charset="0"/>
                </a:rPr>
                <a:t>HTML</a:t>
              </a:r>
              <a:endParaRPr lang="en-US" altLang="en-US" sz="1800">
                <a:latin typeface="Arial" pitchFamily="34" charset="0"/>
                <a:cs typeface="Arial" pitchFamily="34" charset="0"/>
              </a:endParaRPr>
            </a:p>
          </p:txBody>
        </p:sp>
        <p:sp>
          <p:nvSpPr>
            <p:cNvPr id="23620" name="Rectangle 70"/>
            <p:cNvSpPr>
              <a:spLocks noChangeArrowheads="1"/>
            </p:cNvSpPr>
            <p:nvPr/>
          </p:nvSpPr>
          <p:spPr bwMode="auto">
            <a:xfrm>
              <a:off x="3901" y="3492"/>
              <a:ext cx="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700">
                  <a:solidFill>
                    <a:srgbClr val="000000"/>
                  </a:solidFill>
                  <a:latin typeface="Arial" pitchFamily="34" charset="0"/>
                  <a:cs typeface="Arial" pitchFamily="34" charset="0"/>
                </a:rPr>
                <a:t>1</a:t>
              </a:r>
              <a:endParaRPr lang="en-US" altLang="en-US" sz="1800">
                <a:latin typeface="Arial" pitchFamily="34" charset="0"/>
                <a:cs typeface="Arial" pitchFamily="34" charset="0"/>
              </a:endParaRPr>
            </a:p>
          </p:txBody>
        </p:sp>
        <p:sp>
          <p:nvSpPr>
            <p:cNvPr id="23621" name="Rectangle 71"/>
            <p:cNvSpPr>
              <a:spLocks noChangeArrowheads="1"/>
            </p:cNvSpPr>
            <p:nvPr/>
          </p:nvSpPr>
          <p:spPr bwMode="auto">
            <a:xfrm>
              <a:off x="4901" y="3476"/>
              <a:ext cx="21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1100">
                  <a:solidFill>
                    <a:srgbClr val="000000"/>
                  </a:solidFill>
                  <a:latin typeface="Arial" pitchFamily="34" charset="0"/>
                  <a:cs typeface="Arial" pitchFamily="34" charset="0"/>
                </a:rPr>
                <a:t>XML</a:t>
              </a:r>
              <a:endParaRPr lang="en-US" altLang="en-US" sz="1800">
                <a:latin typeface="Arial" pitchFamily="34" charset="0"/>
                <a:cs typeface="Arial" pitchFamily="34" charset="0"/>
              </a:endParaRPr>
            </a:p>
          </p:txBody>
        </p:sp>
        <p:sp>
          <p:nvSpPr>
            <p:cNvPr id="23622" name="Rectangle 72"/>
            <p:cNvSpPr>
              <a:spLocks noChangeArrowheads="1"/>
            </p:cNvSpPr>
            <p:nvPr/>
          </p:nvSpPr>
          <p:spPr bwMode="auto">
            <a:xfrm>
              <a:off x="5080" y="3513"/>
              <a:ext cx="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700">
                  <a:solidFill>
                    <a:srgbClr val="000000"/>
                  </a:solidFill>
                  <a:latin typeface="Arial" pitchFamily="34" charset="0"/>
                  <a:cs typeface="Arial" pitchFamily="34" charset="0"/>
                </a:rPr>
                <a:t>1</a:t>
              </a:r>
              <a:endParaRPr lang="en-US" altLang="en-US" sz="1800">
                <a:latin typeface="Arial" pitchFamily="34" charset="0"/>
                <a:cs typeface="Arial" pitchFamily="34" charset="0"/>
              </a:endParaRPr>
            </a:p>
          </p:txBody>
        </p:sp>
        <p:sp>
          <p:nvSpPr>
            <p:cNvPr id="23623" name="Freeform 73"/>
            <p:cNvSpPr>
              <a:spLocks/>
            </p:cNvSpPr>
            <p:nvPr/>
          </p:nvSpPr>
          <p:spPr bwMode="auto">
            <a:xfrm>
              <a:off x="4995" y="2999"/>
              <a:ext cx="2" cy="234"/>
            </a:xfrm>
            <a:custGeom>
              <a:avLst/>
              <a:gdLst>
                <a:gd name="T0" fmla="*/ 0 w 2"/>
                <a:gd name="T1" fmla="*/ 234 h 234"/>
                <a:gd name="T2" fmla="*/ 0 w 2"/>
                <a:gd name="T3" fmla="*/ 73 h 234"/>
                <a:gd name="T4" fmla="*/ 2 w 2"/>
                <a:gd name="T5" fmla="*/ 73 h 234"/>
                <a:gd name="T6" fmla="*/ 2 w 2"/>
                <a:gd name="T7" fmla="*/ 0 h 234"/>
                <a:gd name="T8" fmla="*/ 0 60000 65536"/>
                <a:gd name="T9" fmla="*/ 0 60000 65536"/>
                <a:gd name="T10" fmla="*/ 0 60000 65536"/>
                <a:gd name="T11" fmla="*/ 0 60000 65536"/>
                <a:gd name="T12" fmla="*/ 0 w 2"/>
                <a:gd name="T13" fmla="*/ 0 h 234"/>
                <a:gd name="T14" fmla="*/ 2 w 2"/>
                <a:gd name="T15" fmla="*/ 234 h 234"/>
              </a:gdLst>
              <a:ahLst/>
              <a:cxnLst>
                <a:cxn ang="T8">
                  <a:pos x="T0" y="T1"/>
                </a:cxn>
                <a:cxn ang="T9">
                  <a:pos x="T2" y="T3"/>
                </a:cxn>
                <a:cxn ang="T10">
                  <a:pos x="T4" y="T5"/>
                </a:cxn>
                <a:cxn ang="T11">
                  <a:pos x="T6" y="T7"/>
                </a:cxn>
              </a:cxnLst>
              <a:rect l="T12" t="T13" r="T14" b="T15"/>
              <a:pathLst>
                <a:path w="2" h="234">
                  <a:moveTo>
                    <a:pt x="0" y="234"/>
                  </a:moveTo>
                  <a:lnTo>
                    <a:pt x="0" y="73"/>
                  </a:lnTo>
                  <a:lnTo>
                    <a:pt x="2" y="73"/>
                  </a:lnTo>
                  <a:lnTo>
                    <a:pt x="2" y="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24" name="Freeform 74"/>
            <p:cNvSpPr>
              <a:spLocks/>
            </p:cNvSpPr>
            <p:nvPr/>
          </p:nvSpPr>
          <p:spPr bwMode="auto">
            <a:xfrm>
              <a:off x="4963" y="2940"/>
              <a:ext cx="68" cy="68"/>
            </a:xfrm>
            <a:custGeom>
              <a:avLst/>
              <a:gdLst>
                <a:gd name="T0" fmla="*/ 0 w 68"/>
                <a:gd name="T1" fmla="*/ 68 h 68"/>
                <a:gd name="T2" fmla="*/ 34 w 68"/>
                <a:gd name="T3" fmla="*/ 0 h 68"/>
                <a:gd name="T4" fmla="*/ 68 w 68"/>
                <a:gd name="T5" fmla="*/ 68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34" y="0"/>
                  </a:lnTo>
                  <a:lnTo>
                    <a:pt x="68" y="68"/>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25" name="Line 75"/>
            <p:cNvSpPr>
              <a:spLocks noChangeShapeType="1"/>
            </p:cNvSpPr>
            <p:nvPr/>
          </p:nvSpPr>
          <p:spPr bwMode="auto">
            <a:xfrm flipV="1">
              <a:off x="4392" y="2999"/>
              <a:ext cx="1" cy="215"/>
            </a:xfrm>
            <a:prstGeom prst="line">
              <a:avLst/>
            </a:prstGeom>
            <a:noFill/>
            <a:ln w="254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26" name="Freeform 76"/>
            <p:cNvSpPr>
              <a:spLocks/>
            </p:cNvSpPr>
            <p:nvPr/>
          </p:nvSpPr>
          <p:spPr bwMode="auto">
            <a:xfrm>
              <a:off x="4358" y="2940"/>
              <a:ext cx="67" cy="68"/>
            </a:xfrm>
            <a:custGeom>
              <a:avLst/>
              <a:gdLst>
                <a:gd name="T0" fmla="*/ 0 w 67"/>
                <a:gd name="T1" fmla="*/ 68 h 68"/>
                <a:gd name="T2" fmla="*/ 34 w 67"/>
                <a:gd name="T3" fmla="*/ 0 h 68"/>
                <a:gd name="T4" fmla="*/ 67 w 67"/>
                <a:gd name="T5" fmla="*/ 68 h 68"/>
                <a:gd name="T6" fmla="*/ 0 w 67"/>
                <a:gd name="T7" fmla="*/ 68 h 68"/>
                <a:gd name="T8" fmla="*/ 0 60000 65536"/>
                <a:gd name="T9" fmla="*/ 0 60000 65536"/>
                <a:gd name="T10" fmla="*/ 0 60000 65536"/>
                <a:gd name="T11" fmla="*/ 0 60000 65536"/>
                <a:gd name="T12" fmla="*/ 0 w 67"/>
                <a:gd name="T13" fmla="*/ 0 h 68"/>
                <a:gd name="T14" fmla="*/ 67 w 67"/>
                <a:gd name="T15" fmla="*/ 68 h 68"/>
              </a:gdLst>
              <a:ahLst/>
              <a:cxnLst>
                <a:cxn ang="T8">
                  <a:pos x="T0" y="T1"/>
                </a:cxn>
                <a:cxn ang="T9">
                  <a:pos x="T2" y="T3"/>
                </a:cxn>
                <a:cxn ang="T10">
                  <a:pos x="T4" y="T5"/>
                </a:cxn>
                <a:cxn ang="T11">
                  <a:pos x="T6" y="T7"/>
                </a:cxn>
              </a:cxnLst>
              <a:rect l="T12" t="T13" r="T14" b="T15"/>
              <a:pathLst>
                <a:path w="67" h="68">
                  <a:moveTo>
                    <a:pt x="0" y="68"/>
                  </a:moveTo>
                  <a:lnTo>
                    <a:pt x="34" y="0"/>
                  </a:lnTo>
                  <a:lnTo>
                    <a:pt x="67" y="68"/>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27" name="Freeform 77"/>
            <p:cNvSpPr>
              <a:spLocks/>
            </p:cNvSpPr>
            <p:nvPr/>
          </p:nvSpPr>
          <p:spPr bwMode="auto">
            <a:xfrm>
              <a:off x="3785" y="2999"/>
              <a:ext cx="1" cy="223"/>
            </a:xfrm>
            <a:custGeom>
              <a:avLst/>
              <a:gdLst>
                <a:gd name="T0" fmla="*/ 0 w 1"/>
                <a:gd name="T1" fmla="*/ 223 h 223"/>
                <a:gd name="T2" fmla="*/ 0 w 1"/>
                <a:gd name="T3" fmla="*/ 126 h 223"/>
                <a:gd name="T4" fmla="*/ 1 w 1"/>
                <a:gd name="T5" fmla="*/ 126 h 223"/>
                <a:gd name="T6" fmla="*/ 1 w 1"/>
                <a:gd name="T7" fmla="*/ 0 h 223"/>
                <a:gd name="T8" fmla="*/ 0 60000 65536"/>
                <a:gd name="T9" fmla="*/ 0 60000 65536"/>
                <a:gd name="T10" fmla="*/ 0 60000 65536"/>
                <a:gd name="T11" fmla="*/ 0 60000 65536"/>
                <a:gd name="T12" fmla="*/ 0 w 1"/>
                <a:gd name="T13" fmla="*/ 0 h 223"/>
                <a:gd name="T14" fmla="*/ 1 w 1"/>
                <a:gd name="T15" fmla="*/ 223 h 223"/>
              </a:gdLst>
              <a:ahLst/>
              <a:cxnLst>
                <a:cxn ang="T8">
                  <a:pos x="T0" y="T1"/>
                </a:cxn>
                <a:cxn ang="T9">
                  <a:pos x="T2" y="T3"/>
                </a:cxn>
                <a:cxn ang="T10">
                  <a:pos x="T4" y="T5"/>
                </a:cxn>
                <a:cxn ang="T11">
                  <a:pos x="T6" y="T7"/>
                </a:cxn>
              </a:cxnLst>
              <a:rect l="T12" t="T13" r="T14" b="T15"/>
              <a:pathLst>
                <a:path w="1" h="223">
                  <a:moveTo>
                    <a:pt x="0" y="223"/>
                  </a:moveTo>
                  <a:lnTo>
                    <a:pt x="0" y="126"/>
                  </a:lnTo>
                  <a:lnTo>
                    <a:pt x="1" y="126"/>
                  </a:lnTo>
                  <a:lnTo>
                    <a:pt x="1" y="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28" name="Freeform 78"/>
            <p:cNvSpPr>
              <a:spLocks/>
            </p:cNvSpPr>
            <p:nvPr/>
          </p:nvSpPr>
          <p:spPr bwMode="auto">
            <a:xfrm>
              <a:off x="3752" y="2940"/>
              <a:ext cx="68" cy="68"/>
            </a:xfrm>
            <a:custGeom>
              <a:avLst/>
              <a:gdLst>
                <a:gd name="T0" fmla="*/ 0 w 68"/>
                <a:gd name="T1" fmla="*/ 68 h 68"/>
                <a:gd name="T2" fmla="*/ 34 w 68"/>
                <a:gd name="T3" fmla="*/ 0 h 68"/>
                <a:gd name="T4" fmla="*/ 68 w 68"/>
                <a:gd name="T5" fmla="*/ 68 h 68"/>
                <a:gd name="T6" fmla="*/ 0 w 68"/>
                <a:gd name="T7" fmla="*/ 68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68"/>
                  </a:moveTo>
                  <a:lnTo>
                    <a:pt x="34" y="0"/>
                  </a:lnTo>
                  <a:lnTo>
                    <a:pt x="68" y="68"/>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29" name="Line 79"/>
            <p:cNvSpPr>
              <a:spLocks noChangeShapeType="1"/>
            </p:cNvSpPr>
            <p:nvPr/>
          </p:nvSpPr>
          <p:spPr bwMode="auto">
            <a:xfrm flipV="1">
              <a:off x="3181" y="2999"/>
              <a:ext cx="1" cy="215"/>
            </a:xfrm>
            <a:prstGeom prst="line">
              <a:avLst/>
            </a:prstGeom>
            <a:noFill/>
            <a:ln w="254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630" name="Freeform 80"/>
            <p:cNvSpPr>
              <a:spLocks/>
            </p:cNvSpPr>
            <p:nvPr/>
          </p:nvSpPr>
          <p:spPr bwMode="auto">
            <a:xfrm>
              <a:off x="3147" y="2940"/>
              <a:ext cx="67" cy="68"/>
            </a:xfrm>
            <a:custGeom>
              <a:avLst/>
              <a:gdLst>
                <a:gd name="T0" fmla="*/ 0 w 67"/>
                <a:gd name="T1" fmla="*/ 68 h 68"/>
                <a:gd name="T2" fmla="*/ 34 w 67"/>
                <a:gd name="T3" fmla="*/ 0 h 68"/>
                <a:gd name="T4" fmla="*/ 67 w 67"/>
                <a:gd name="T5" fmla="*/ 68 h 68"/>
                <a:gd name="T6" fmla="*/ 0 w 67"/>
                <a:gd name="T7" fmla="*/ 68 h 68"/>
                <a:gd name="T8" fmla="*/ 0 60000 65536"/>
                <a:gd name="T9" fmla="*/ 0 60000 65536"/>
                <a:gd name="T10" fmla="*/ 0 60000 65536"/>
                <a:gd name="T11" fmla="*/ 0 60000 65536"/>
                <a:gd name="T12" fmla="*/ 0 w 67"/>
                <a:gd name="T13" fmla="*/ 0 h 68"/>
                <a:gd name="T14" fmla="*/ 67 w 67"/>
                <a:gd name="T15" fmla="*/ 68 h 68"/>
              </a:gdLst>
              <a:ahLst/>
              <a:cxnLst>
                <a:cxn ang="T8">
                  <a:pos x="T0" y="T1"/>
                </a:cxn>
                <a:cxn ang="T9">
                  <a:pos x="T2" y="T3"/>
                </a:cxn>
                <a:cxn ang="T10">
                  <a:pos x="T4" y="T5"/>
                </a:cxn>
                <a:cxn ang="T11">
                  <a:pos x="T6" y="T7"/>
                </a:cxn>
              </a:cxnLst>
              <a:rect l="T12" t="T13" r="T14" b="T15"/>
              <a:pathLst>
                <a:path w="67" h="68">
                  <a:moveTo>
                    <a:pt x="0" y="68"/>
                  </a:moveTo>
                  <a:lnTo>
                    <a:pt x="34" y="0"/>
                  </a:lnTo>
                  <a:lnTo>
                    <a:pt x="67" y="68"/>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31" name="Rectangle 81"/>
            <p:cNvSpPr>
              <a:spLocks noChangeArrowheads="1"/>
            </p:cNvSpPr>
            <p:nvPr/>
          </p:nvSpPr>
          <p:spPr bwMode="auto">
            <a:xfrm>
              <a:off x="4950" y="1751"/>
              <a:ext cx="519"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1100" i="1">
                  <a:solidFill>
                    <a:srgbClr val="000000"/>
                  </a:solidFill>
                  <a:latin typeface="Arial" pitchFamily="34" charset="0"/>
                  <a:cs typeface="Arial" pitchFamily="34" charset="0"/>
                </a:rPr>
                <a:t>ETL pipeline</a:t>
              </a:r>
              <a:endParaRPr lang="en-US" altLang="en-US" sz="1800">
                <a:latin typeface="Arial" pitchFamily="34" charset="0"/>
                <a:cs typeface="Arial" pitchFamily="34" charset="0"/>
              </a:endParaRPr>
            </a:p>
          </p:txBody>
        </p:sp>
        <p:sp>
          <p:nvSpPr>
            <p:cNvPr id="23632" name="Rectangle 82"/>
            <p:cNvSpPr>
              <a:spLocks noChangeArrowheads="1"/>
            </p:cNvSpPr>
            <p:nvPr/>
          </p:nvSpPr>
          <p:spPr bwMode="auto">
            <a:xfrm>
              <a:off x="5047" y="1854"/>
              <a:ext cx="319"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1100" i="1">
                  <a:solidFill>
                    <a:srgbClr val="000000"/>
                  </a:solidFill>
                  <a:latin typeface="Arial" pitchFamily="34" charset="0"/>
                  <a:cs typeface="Arial" pitchFamily="34" charset="0"/>
                </a:rPr>
                <a:t>outputs</a:t>
              </a:r>
              <a:endParaRPr lang="en-US" altLang="en-US" sz="1800">
                <a:latin typeface="Arial" pitchFamily="34" charset="0"/>
                <a:cs typeface="Arial" pitchFamily="34" charset="0"/>
              </a:endParaRPr>
            </a:p>
          </p:txBody>
        </p:sp>
        <p:sp>
          <p:nvSpPr>
            <p:cNvPr id="23633" name="Freeform 83"/>
            <p:cNvSpPr>
              <a:spLocks noEditPoints="1"/>
            </p:cNvSpPr>
            <p:nvPr/>
          </p:nvSpPr>
          <p:spPr bwMode="auto">
            <a:xfrm>
              <a:off x="4866" y="1946"/>
              <a:ext cx="264" cy="344"/>
            </a:xfrm>
            <a:custGeom>
              <a:avLst/>
              <a:gdLst>
                <a:gd name="T0" fmla="*/ 757 w 780"/>
                <a:gd name="T1" fmla="*/ 29 h 1023"/>
                <a:gd name="T2" fmla="*/ 776 w 780"/>
                <a:gd name="T3" fmla="*/ 3 h 1023"/>
                <a:gd name="T4" fmla="*/ 739 w 780"/>
                <a:gd name="T5" fmla="*/ 65 h 1023"/>
                <a:gd name="T6" fmla="*/ 736 w 780"/>
                <a:gd name="T7" fmla="*/ 43 h 1023"/>
                <a:gd name="T8" fmla="*/ 719 w 780"/>
                <a:gd name="T9" fmla="*/ 91 h 1023"/>
                <a:gd name="T10" fmla="*/ 697 w 780"/>
                <a:gd name="T11" fmla="*/ 94 h 1023"/>
                <a:gd name="T12" fmla="*/ 719 w 780"/>
                <a:gd name="T13" fmla="*/ 91 h 1023"/>
                <a:gd name="T14" fmla="*/ 669 w 780"/>
                <a:gd name="T15" fmla="*/ 143 h 1023"/>
                <a:gd name="T16" fmla="*/ 689 w 780"/>
                <a:gd name="T17" fmla="*/ 118 h 1023"/>
                <a:gd name="T18" fmla="*/ 652 w 780"/>
                <a:gd name="T19" fmla="*/ 180 h 1023"/>
                <a:gd name="T20" fmla="*/ 649 w 780"/>
                <a:gd name="T21" fmla="*/ 158 h 1023"/>
                <a:gd name="T22" fmla="*/ 632 w 780"/>
                <a:gd name="T23" fmla="*/ 205 h 1023"/>
                <a:gd name="T24" fmla="*/ 610 w 780"/>
                <a:gd name="T25" fmla="*/ 208 h 1023"/>
                <a:gd name="T26" fmla="*/ 632 w 780"/>
                <a:gd name="T27" fmla="*/ 205 h 1023"/>
                <a:gd name="T28" fmla="*/ 582 w 780"/>
                <a:gd name="T29" fmla="*/ 258 h 1023"/>
                <a:gd name="T30" fmla="*/ 602 w 780"/>
                <a:gd name="T31" fmla="*/ 232 h 1023"/>
                <a:gd name="T32" fmla="*/ 565 w 780"/>
                <a:gd name="T33" fmla="*/ 295 h 1023"/>
                <a:gd name="T34" fmla="*/ 562 w 780"/>
                <a:gd name="T35" fmla="*/ 272 h 1023"/>
                <a:gd name="T36" fmla="*/ 545 w 780"/>
                <a:gd name="T37" fmla="*/ 320 h 1023"/>
                <a:gd name="T38" fmla="*/ 523 w 780"/>
                <a:gd name="T39" fmla="*/ 323 h 1023"/>
                <a:gd name="T40" fmla="*/ 545 w 780"/>
                <a:gd name="T41" fmla="*/ 320 h 1023"/>
                <a:gd name="T42" fmla="*/ 495 w 780"/>
                <a:gd name="T43" fmla="*/ 373 h 1023"/>
                <a:gd name="T44" fmla="*/ 515 w 780"/>
                <a:gd name="T45" fmla="*/ 347 h 1023"/>
                <a:gd name="T46" fmla="*/ 478 w 780"/>
                <a:gd name="T47" fmla="*/ 409 h 1023"/>
                <a:gd name="T48" fmla="*/ 474 w 780"/>
                <a:gd name="T49" fmla="*/ 387 h 1023"/>
                <a:gd name="T50" fmla="*/ 458 w 780"/>
                <a:gd name="T51" fmla="*/ 435 h 1023"/>
                <a:gd name="T52" fmla="*/ 436 w 780"/>
                <a:gd name="T53" fmla="*/ 438 h 1023"/>
                <a:gd name="T54" fmla="*/ 458 w 780"/>
                <a:gd name="T55" fmla="*/ 435 h 1023"/>
                <a:gd name="T56" fmla="*/ 408 w 780"/>
                <a:gd name="T57" fmla="*/ 487 h 1023"/>
                <a:gd name="T58" fmla="*/ 428 w 780"/>
                <a:gd name="T59" fmla="*/ 462 h 1023"/>
                <a:gd name="T60" fmla="*/ 391 w 780"/>
                <a:gd name="T61" fmla="*/ 524 h 1023"/>
                <a:gd name="T62" fmla="*/ 387 w 780"/>
                <a:gd name="T63" fmla="*/ 502 h 1023"/>
                <a:gd name="T64" fmla="*/ 371 w 780"/>
                <a:gd name="T65" fmla="*/ 550 h 1023"/>
                <a:gd name="T66" fmla="*/ 349 w 780"/>
                <a:gd name="T67" fmla="*/ 553 h 1023"/>
                <a:gd name="T68" fmla="*/ 371 w 780"/>
                <a:gd name="T69" fmla="*/ 550 h 1023"/>
                <a:gd name="T70" fmla="*/ 321 w 780"/>
                <a:gd name="T71" fmla="*/ 602 h 1023"/>
                <a:gd name="T72" fmla="*/ 341 w 780"/>
                <a:gd name="T73" fmla="*/ 577 h 1023"/>
                <a:gd name="T74" fmla="*/ 303 w 780"/>
                <a:gd name="T75" fmla="*/ 639 h 1023"/>
                <a:gd name="T76" fmla="*/ 300 w 780"/>
                <a:gd name="T77" fmla="*/ 616 h 1023"/>
                <a:gd name="T78" fmla="*/ 284 w 780"/>
                <a:gd name="T79" fmla="*/ 664 h 1023"/>
                <a:gd name="T80" fmla="*/ 262 w 780"/>
                <a:gd name="T81" fmla="*/ 667 h 1023"/>
                <a:gd name="T82" fmla="*/ 284 w 780"/>
                <a:gd name="T83" fmla="*/ 664 h 1023"/>
                <a:gd name="T84" fmla="*/ 234 w 780"/>
                <a:gd name="T85" fmla="*/ 717 h 1023"/>
                <a:gd name="T86" fmla="*/ 254 w 780"/>
                <a:gd name="T87" fmla="*/ 691 h 1023"/>
                <a:gd name="T88" fmla="*/ 216 w 780"/>
                <a:gd name="T89" fmla="*/ 753 h 1023"/>
                <a:gd name="T90" fmla="*/ 213 w 780"/>
                <a:gd name="T91" fmla="*/ 731 h 1023"/>
                <a:gd name="T92" fmla="*/ 197 w 780"/>
                <a:gd name="T93" fmla="*/ 779 h 1023"/>
                <a:gd name="T94" fmla="*/ 175 w 780"/>
                <a:gd name="T95" fmla="*/ 782 h 1023"/>
                <a:gd name="T96" fmla="*/ 197 w 780"/>
                <a:gd name="T97" fmla="*/ 779 h 1023"/>
                <a:gd name="T98" fmla="*/ 147 w 780"/>
                <a:gd name="T99" fmla="*/ 831 h 1023"/>
                <a:gd name="T100" fmla="*/ 167 w 780"/>
                <a:gd name="T101" fmla="*/ 806 h 1023"/>
                <a:gd name="T102" fmla="*/ 129 w 780"/>
                <a:gd name="T103" fmla="*/ 868 h 1023"/>
                <a:gd name="T104" fmla="*/ 126 w 780"/>
                <a:gd name="T105" fmla="*/ 846 h 1023"/>
                <a:gd name="T106" fmla="*/ 110 w 780"/>
                <a:gd name="T107" fmla="*/ 894 h 1023"/>
                <a:gd name="T108" fmla="*/ 88 w 780"/>
                <a:gd name="T109" fmla="*/ 897 h 1023"/>
                <a:gd name="T110" fmla="*/ 110 w 780"/>
                <a:gd name="T111" fmla="*/ 894 h 1023"/>
                <a:gd name="T112" fmla="*/ 60 w 780"/>
                <a:gd name="T113" fmla="*/ 946 h 1023"/>
                <a:gd name="T114" fmla="*/ 79 w 780"/>
                <a:gd name="T115" fmla="*/ 921 h 1023"/>
                <a:gd name="T116" fmla="*/ 42 w 780"/>
                <a:gd name="T117" fmla="*/ 983 h 1023"/>
                <a:gd name="T118" fmla="*/ 39 w 780"/>
                <a:gd name="T119" fmla="*/ 960 h 1023"/>
                <a:gd name="T120" fmla="*/ 23 w 780"/>
                <a:gd name="T121" fmla="*/ 1008 h 1023"/>
                <a:gd name="T122" fmla="*/ 3 w 780"/>
                <a:gd name="T123" fmla="*/ 1009 h 1023"/>
                <a:gd name="T124" fmla="*/ 23 w 780"/>
                <a:gd name="T125" fmla="*/ 1008 h 10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80"/>
                <a:gd name="T190" fmla="*/ 0 h 1023"/>
                <a:gd name="T191" fmla="*/ 780 w 780"/>
                <a:gd name="T192" fmla="*/ 1023 h 10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80" h="1023">
                  <a:moveTo>
                    <a:pt x="777" y="14"/>
                  </a:moveTo>
                  <a:lnTo>
                    <a:pt x="768" y="27"/>
                  </a:lnTo>
                  <a:cubicBezTo>
                    <a:pt x="765" y="30"/>
                    <a:pt x="760" y="31"/>
                    <a:pt x="757" y="29"/>
                  </a:cubicBezTo>
                  <a:cubicBezTo>
                    <a:pt x="753" y="26"/>
                    <a:pt x="752" y="21"/>
                    <a:pt x="755" y="17"/>
                  </a:cubicBezTo>
                  <a:lnTo>
                    <a:pt x="765" y="5"/>
                  </a:lnTo>
                  <a:cubicBezTo>
                    <a:pt x="767" y="1"/>
                    <a:pt x="772" y="0"/>
                    <a:pt x="776" y="3"/>
                  </a:cubicBezTo>
                  <a:cubicBezTo>
                    <a:pt x="779" y="6"/>
                    <a:pt x="780" y="11"/>
                    <a:pt x="777" y="14"/>
                  </a:cubicBezTo>
                  <a:close/>
                  <a:moveTo>
                    <a:pt x="748" y="52"/>
                  </a:moveTo>
                  <a:lnTo>
                    <a:pt x="739" y="65"/>
                  </a:lnTo>
                  <a:cubicBezTo>
                    <a:pt x="736" y="69"/>
                    <a:pt x="731" y="69"/>
                    <a:pt x="728" y="67"/>
                  </a:cubicBezTo>
                  <a:cubicBezTo>
                    <a:pt x="724" y="64"/>
                    <a:pt x="723" y="59"/>
                    <a:pt x="726" y="56"/>
                  </a:cubicBezTo>
                  <a:lnTo>
                    <a:pt x="736" y="43"/>
                  </a:lnTo>
                  <a:cubicBezTo>
                    <a:pt x="738" y="39"/>
                    <a:pt x="743" y="39"/>
                    <a:pt x="747" y="41"/>
                  </a:cubicBezTo>
                  <a:cubicBezTo>
                    <a:pt x="750" y="44"/>
                    <a:pt x="751" y="49"/>
                    <a:pt x="748" y="52"/>
                  </a:cubicBezTo>
                  <a:close/>
                  <a:moveTo>
                    <a:pt x="719" y="91"/>
                  </a:moveTo>
                  <a:lnTo>
                    <a:pt x="710" y="103"/>
                  </a:lnTo>
                  <a:cubicBezTo>
                    <a:pt x="707" y="107"/>
                    <a:pt x="702" y="108"/>
                    <a:pt x="698" y="105"/>
                  </a:cubicBezTo>
                  <a:cubicBezTo>
                    <a:pt x="695" y="102"/>
                    <a:pt x="694" y="97"/>
                    <a:pt x="697" y="94"/>
                  </a:cubicBezTo>
                  <a:lnTo>
                    <a:pt x="707" y="81"/>
                  </a:lnTo>
                  <a:cubicBezTo>
                    <a:pt x="709" y="78"/>
                    <a:pt x="714" y="77"/>
                    <a:pt x="718" y="79"/>
                  </a:cubicBezTo>
                  <a:cubicBezTo>
                    <a:pt x="721" y="82"/>
                    <a:pt x="722" y="87"/>
                    <a:pt x="719" y="91"/>
                  </a:cubicBezTo>
                  <a:close/>
                  <a:moveTo>
                    <a:pt x="690" y="129"/>
                  </a:moveTo>
                  <a:lnTo>
                    <a:pt x="681" y="142"/>
                  </a:lnTo>
                  <a:cubicBezTo>
                    <a:pt x="678" y="145"/>
                    <a:pt x="673" y="146"/>
                    <a:pt x="669" y="143"/>
                  </a:cubicBezTo>
                  <a:cubicBezTo>
                    <a:pt x="666" y="141"/>
                    <a:pt x="665" y="136"/>
                    <a:pt x="668" y="132"/>
                  </a:cubicBezTo>
                  <a:lnTo>
                    <a:pt x="678" y="119"/>
                  </a:lnTo>
                  <a:cubicBezTo>
                    <a:pt x="680" y="116"/>
                    <a:pt x="685" y="115"/>
                    <a:pt x="689" y="118"/>
                  </a:cubicBezTo>
                  <a:cubicBezTo>
                    <a:pt x="692" y="120"/>
                    <a:pt x="693" y="125"/>
                    <a:pt x="690" y="129"/>
                  </a:cubicBezTo>
                  <a:close/>
                  <a:moveTo>
                    <a:pt x="661" y="167"/>
                  </a:moveTo>
                  <a:lnTo>
                    <a:pt x="652" y="180"/>
                  </a:lnTo>
                  <a:cubicBezTo>
                    <a:pt x="649" y="183"/>
                    <a:pt x="644" y="184"/>
                    <a:pt x="640" y="181"/>
                  </a:cubicBezTo>
                  <a:cubicBezTo>
                    <a:pt x="637" y="179"/>
                    <a:pt x="636" y="174"/>
                    <a:pt x="639" y="170"/>
                  </a:cubicBezTo>
                  <a:lnTo>
                    <a:pt x="649" y="158"/>
                  </a:lnTo>
                  <a:cubicBezTo>
                    <a:pt x="651" y="154"/>
                    <a:pt x="656" y="153"/>
                    <a:pt x="660" y="156"/>
                  </a:cubicBezTo>
                  <a:cubicBezTo>
                    <a:pt x="663" y="159"/>
                    <a:pt x="664" y="164"/>
                    <a:pt x="661" y="167"/>
                  </a:cubicBezTo>
                  <a:close/>
                  <a:moveTo>
                    <a:pt x="632" y="205"/>
                  </a:moveTo>
                  <a:lnTo>
                    <a:pt x="623" y="218"/>
                  </a:lnTo>
                  <a:cubicBezTo>
                    <a:pt x="620" y="222"/>
                    <a:pt x="615" y="222"/>
                    <a:pt x="611" y="220"/>
                  </a:cubicBezTo>
                  <a:cubicBezTo>
                    <a:pt x="608" y="217"/>
                    <a:pt x="607" y="212"/>
                    <a:pt x="610" y="208"/>
                  </a:cubicBezTo>
                  <a:lnTo>
                    <a:pt x="620" y="196"/>
                  </a:lnTo>
                  <a:cubicBezTo>
                    <a:pt x="622" y="192"/>
                    <a:pt x="627" y="192"/>
                    <a:pt x="631" y="194"/>
                  </a:cubicBezTo>
                  <a:cubicBezTo>
                    <a:pt x="634" y="197"/>
                    <a:pt x="635" y="202"/>
                    <a:pt x="632" y="205"/>
                  </a:cubicBezTo>
                  <a:close/>
                  <a:moveTo>
                    <a:pt x="603" y="244"/>
                  </a:moveTo>
                  <a:lnTo>
                    <a:pt x="594" y="256"/>
                  </a:lnTo>
                  <a:cubicBezTo>
                    <a:pt x="591" y="260"/>
                    <a:pt x="586" y="261"/>
                    <a:pt x="582" y="258"/>
                  </a:cubicBezTo>
                  <a:cubicBezTo>
                    <a:pt x="579" y="255"/>
                    <a:pt x="578" y="250"/>
                    <a:pt x="581" y="247"/>
                  </a:cubicBezTo>
                  <a:lnTo>
                    <a:pt x="591" y="234"/>
                  </a:lnTo>
                  <a:cubicBezTo>
                    <a:pt x="593" y="230"/>
                    <a:pt x="598" y="230"/>
                    <a:pt x="602" y="232"/>
                  </a:cubicBezTo>
                  <a:cubicBezTo>
                    <a:pt x="605" y="235"/>
                    <a:pt x="606" y="240"/>
                    <a:pt x="603" y="244"/>
                  </a:cubicBezTo>
                  <a:close/>
                  <a:moveTo>
                    <a:pt x="574" y="282"/>
                  </a:moveTo>
                  <a:lnTo>
                    <a:pt x="565" y="295"/>
                  </a:lnTo>
                  <a:cubicBezTo>
                    <a:pt x="562" y="298"/>
                    <a:pt x="557" y="299"/>
                    <a:pt x="553" y="296"/>
                  </a:cubicBezTo>
                  <a:cubicBezTo>
                    <a:pt x="550" y="293"/>
                    <a:pt x="549" y="288"/>
                    <a:pt x="552" y="285"/>
                  </a:cubicBezTo>
                  <a:lnTo>
                    <a:pt x="562" y="272"/>
                  </a:lnTo>
                  <a:cubicBezTo>
                    <a:pt x="564" y="269"/>
                    <a:pt x="569" y="268"/>
                    <a:pt x="573" y="271"/>
                  </a:cubicBezTo>
                  <a:cubicBezTo>
                    <a:pt x="576" y="273"/>
                    <a:pt x="577" y="278"/>
                    <a:pt x="574" y="282"/>
                  </a:cubicBezTo>
                  <a:close/>
                  <a:moveTo>
                    <a:pt x="545" y="320"/>
                  </a:moveTo>
                  <a:lnTo>
                    <a:pt x="536" y="333"/>
                  </a:lnTo>
                  <a:cubicBezTo>
                    <a:pt x="533" y="336"/>
                    <a:pt x="528" y="337"/>
                    <a:pt x="524" y="334"/>
                  </a:cubicBezTo>
                  <a:cubicBezTo>
                    <a:pt x="521" y="332"/>
                    <a:pt x="520" y="327"/>
                    <a:pt x="523" y="323"/>
                  </a:cubicBezTo>
                  <a:lnTo>
                    <a:pt x="533" y="310"/>
                  </a:lnTo>
                  <a:cubicBezTo>
                    <a:pt x="535" y="307"/>
                    <a:pt x="540" y="306"/>
                    <a:pt x="544" y="309"/>
                  </a:cubicBezTo>
                  <a:cubicBezTo>
                    <a:pt x="547" y="312"/>
                    <a:pt x="548" y="317"/>
                    <a:pt x="545" y="320"/>
                  </a:cubicBezTo>
                  <a:close/>
                  <a:moveTo>
                    <a:pt x="516" y="358"/>
                  </a:moveTo>
                  <a:lnTo>
                    <a:pt x="507" y="371"/>
                  </a:lnTo>
                  <a:cubicBezTo>
                    <a:pt x="504" y="375"/>
                    <a:pt x="499" y="375"/>
                    <a:pt x="495" y="373"/>
                  </a:cubicBezTo>
                  <a:cubicBezTo>
                    <a:pt x="492" y="370"/>
                    <a:pt x="491" y="365"/>
                    <a:pt x="494" y="361"/>
                  </a:cubicBezTo>
                  <a:lnTo>
                    <a:pt x="504" y="349"/>
                  </a:lnTo>
                  <a:cubicBezTo>
                    <a:pt x="506" y="345"/>
                    <a:pt x="511" y="344"/>
                    <a:pt x="515" y="347"/>
                  </a:cubicBezTo>
                  <a:cubicBezTo>
                    <a:pt x="518" y="350"/>
                    <a:pt x="519" y="355"/>
                    <a:pt x="516" y="358"/>
                  </a:cubicBezTo>
                  <a:close/>
                  <a:moveTo>
                    <a:pt x="487" y="397"/>
                  </a:moveTo>
                  <a:lnTo>
                    <a:pt x="478" y="409"/>
                  </a:lnTo>
                  <a:cubicBezTo>
                    <a:pt x="475" y="413"/>
                    <a:pt x="470" y="414"/>
                    <a:pt x="466" y="411"/>
                  </a:cubicBezTo>
                  <a:cubicBezTo>
                    <a:pt x="463" y="408"/>
                    <a:pt x="462" y="403"/>
                    <a:pt x="465" y="400"/>
                  </a:cubicBezTo>
                  <a:lnTo>
                    <a:pt x="474" y="387"/>
                  </a:lnTo>
                  <a:cubicBezTo>
                    <a:pt x="477" y="383"/>
                    <a:pt x="482" y="383"/>
                    <a:pt x="486" y="385"/>
                  </a:cubicBezTo>
                  <a:cubicBezTo>
                    <a:pt x="489" y="388"/>
                    <a:pt x="490" y="393"/>
                    <a:pt x="487" y="397"/>
                  </a:cubicBezTo>
                  <a:close/>
                  <a:moveTo>
                    <a:pt x="458" y="435"/>
                  </a:moveTo>
                  <a:lnTo>
                    <a:pt x="449" y="448"/>
                  </a:lnTo>
                  <a:cubicBezTo>
                    <a:pt x="446" y="451"/>
                    <a:pt x="441" y="452"/>
                    <a:pt x="437" y="449"/>
                  </a:cubicBezTo>
                  <a:cubicBezTo>
                    <a:pt x="434" y="446"/>
                    <a:pt x="433" y="441"/>
                    <a:pt x="436" y="438"/>
                  </a:cubicBezTo>
                  <a:lnTo>
                    <a:pt x="445" y="425"/>
                  </a:lnTo>
                  <a:cubicBezTo>
                    <a:pt x="448" y="422"/>
                    <a:pt x="453" y="421"/>
                    <a:pt x="457" y="424"/>
                  </a:cubicBezTo>
                  <a:cubicBezTo>
                    <a:pt x="460" y="426"/>
                    <a:pt x="461" y="431"/>
                    <a:pt x="458" y="435"/>
                  </a:cubicBezTo>
                  <a:close/>
                  <a:moveTo>
                    <a:pt x="429" y="473"/>
                  </a:moveTo>
                  <a:lnTo>
                    <a:pt x="420" y="486"/>
                  </a:lnTo>
                  <a:cubicBezTo>
                    <a:pt x="417" y="489"/>
                    <a:pt x="412" y="490"/>
                    <a:pt x="408" y="487"/>
                  </a:cubicBezTo>
                  <a:cubicBezTo>
                    <a:pt x="405" y="485"/>
                    <a:pt x="404" y="480"/>
                    <a:pt x="407" y="476"/>
                  </a:cubicBezTo>
                  <a:lnTo>
                    <a:pt x="416" y="463"/>
                  </a:lnTo>
                  <a:cubicBezTo>
                    <a:pt x="419" y="460"/>
                    <a:pt x="424" y="459"/>
                    <a:pt x="428" y="462"/>
                  </a:cubicBezTo>
                  <a:cubicBezTo>
                    <a:pt x="431" y="465"/>
                    <a:pt x="432" y="470"/>
                    <a:pt x="429" y="473"/>
                  </a:cubicBezTo>
                  <a:close/>
                  <a:moveTo>
                    <a:pt x="400" y="511"/>
                  </a:moveTo>
                  <a:lnTo>
                    <a:pt x="391" y="524"/>
                  </a:lnTo>
                  <a:cubicBezTo>
                    <a:pt x="388" y="528"/>
                    <a:pt x="383" y="528"/>
                    <a:pt x="379" y="526"/>
                  </a:cubicBezTo>
                  <a:cubicBezTo>
                    <a:pt x="376" y="523"/>
                    <a:pt x="375" y="518"/>
                    <a:pt x="378" y="514"/>
                  </a:cubicBezTo>
                  <a:lnTo>
                    <a:pt x="387" y="502"/>
                  </a:lnTo>
                  <a:cubicBezTo>
                    <a:pt x="390" y="498"/>
                    <a:pt x="395" y="497"/>
                    <a:pt x="399" y="500"/>
                  </a:cubicBezTo>
                  <a:cubicBezTo>
                    <a:pt x="402" y="503"/>
                    <a:pt x="403" y="508"/>
                    <a:pt x="400" y="511"/>
                  </a:cubicBezTo>
                  <a:close/>
                  <a:moveTo>
                    <a:pt x="371" y="550"/>
                  </a:moveTo>
                  <a:lnTo>
                    <a:pt x="361" y="562"/>
                  </a:lnTo>
                  <a:cubicBezTo>
                    <a:pt x="359" y="566"/>
                    <a:pt x="354" y="566"/>
                    <a:pt x="350" y="564"/>
                  </a:cubicBezTo>
                  <a:cubicBezTo>
                    <a:pt x="347" y="561"/>
                    <a:pt x="346" y="556"/>
                    <a:pt x="349" y="553"/>
                  </a:cubicBezTo>
                  <a:lnTo>
                    <a:pt x="358" y="540"/>
                  </a:lnTo>
                  <a:cubicBezTo>
                    <a:pt x="361" y="536"/>
                    <a:pt x="366" y="536"/>
                    <a:pt x="370" y="538"/>
                  </a:cubicBezTo>
                  <a:cubicBezTo>
                    <a:pt x="373" y="541"/>
                    <a:pt x="374" y="546"/>
                    <a:pt x="371" y="550"/>
                  </a:cubicBezTo>
                  <a:close/>
                  <a:moveTo>
                    <a:pt x="342" y="588"/>
                  </a:moveTo>
                  <a:lnTo>
                    <a:pt x="332" y="601"/>
                  </a:lnTo>
                  <a:cubicBezTo>
                    <a:pt x="330" y="604"/>
                    <a:pt x="325" y="605"/>
                    <a:pt x="321" y="602"/>
                  </a:cubicBezTo>
                  <a:cubicBezTo>
                    <a:pt x="318" y="599"/>
                    <a:pt x="317" y="594"/>
                    <a:pt x="320" y="591"/>
                  </a:cubicBezTo>
                  <a:lnTo>
                    <a:pt x="329" y="578"/>
                  </a:lnTo>
                  <a:cubicBezTo>
                    <a:pt x="332" y="575"/>
                    <a:pt x="337" y="574"/>
                    <a:pt x="341" y="577"/>
                  </a:cubicBezTo>
                  <a:cubicBezTo>
                    <a:pt x="344" y="579"/>
                    <a:pt x="345" y="584"/>
                    <a:pt x="342" y="588"/>
                  </a:cubicBezTo>
                  <a:close/>
                  <a:moveTo>
                    <a:pt x="313" y="626"/>
                  </a:moveTo>
                  <a:lnTo>
                    <a:pt x="303" y="639"/>
                  </a:lnTo>
                  <a:cubicBezTo>
                    <a:pt x="301" y="642"/>
                    <a:pt x="296" y="643"/>
                    <a:pt x="292" y="640"/>
                  </a:cubicBezTo>
                  <a:cubicBezTo>
                    <a:pt x="289" y="638"/>
                    <a:pt x="288" y="633"/>
                    <a:pt x="291" y="629"/>
                  </a:cubicBezTo>
                  <a:lnTo>
                    <a:pt x="300" y="616"/>
                  </a:lnTo>
                  <a:cubicBezTo>
                    <a:pt x="303" y="613"/>
                    <a:pt x="308" y="612"/>
                    <a:pt x="312" y="615"/>
                  </a:cubicBezTo>
                  <a:cubicBezTo>
                    <a:pt x="315" y="617"/>
                    <a:pt x="316" y="622"/>
                    <a:pt x="313" y="626"/>
                  </a:cubicBezTo>
                  <a:close/>
                  <a:moveTo>
                    <a:pt x="284" y="664"/>
                  </a:moveTo>
                  <a:lnTo>
                    <a:pt x="274" y="677"/>
                  </a:lnTo>
                  <a:cubicBezTo>
                    <a:pt x="272" y="681"/>
                    <a:pt x="267" y="681"/>
                    <a:pt x="263" y="679"/>
                  </a:cubicBezTo>
                  <a:cubicBezTo>
                    <a:pt x="260" y="676"/>
                    <a:pt x="259" y="671"/>
                    <a:pt x="262" y="667"/>
                  </a:cubicBezTo>
                  <a:lnTo>
                    <a:pt x="271" y="655"/>
                  </a:lnTo>
                  <a:cubicBezTo>
                    <a:pt x="274" y="651"/>
                    <a:pt x="279" y="650"/>
                    <a:pt x="283" y="653"/>
                  </a:cubicBezTo>
                  <a:cubicBezTo>
                    <a:pt x="286" y="656"/>
                    <a:pt x="287" y="661"/>
                    <a:pt x="284" y="664"/>
                  </a:cubicBezTo>
                  <a:close/>
                  <a:moveTo>
                    <a:pt x="255" y="702"/>
                  </a:moveTo>
                  <a:lnTo>
                    <a:pt x="245" y="715"/>
                  </a:lnTo>
                  <a:cubicBezTo>
                    <a:pt x="243" y="719"/>
                    <a:pt x="238" y="719"/>
                    <a:pt x="234" y="717"/>
                  </a:cubicBezTo>
                  <a:cubicBezTo>
                    <a:pt x="231" y="714"/>
                    <a:pt x="230" y="709"/>
                    <a:pt x="233" y="706"/>
                  </a:cubicBezTo>
                  <a:lnTo>
                    <a:pt x="242" y="693"/>
                  </a:lnTo>
                  <a:cubicBezTo>
                    <a:pt x="245" y="689"/>
                    <a:pt x="250" y="689"/>
                    <a:pt x="254" y="691"/>
                  </a:cubicBezTo>
                  <a:cubicBezTo>
                    <a:pt x="257" y="694"/>
                    <a:pt x="258" y="699"/>
                    <a:pt x="255" y="702"/>
                  </a:cubicBezTo>
                  <a:close/>
                  <a:moveTo>
                    <a:pt x="226" y="741"/>
                  </a:moveTo>
                  <a:lnTo>
                    <a:pt x="216" y="753"/>
                  </a:lnTo>
                  <a:cubicBezTo>
                    <a:pt x="214" y="757"/>
                    <a:pt x="209" y="758"/>
                    <a:pt x="205" y="755"/>
                  </a:cubicBezTo>
                  <a:cubicBezTo>
                    <a:pt x="202" y="752"/>
                    <a:pt x="201" y="747"/>
                    <a:pt x="204" y="744"/>
                  </a:cubicBezTo>
                  <a:lnTo>
                    <a:pt x="213" y="731"/>
                  </a:lnTo>
                  <a:cubicBezTo>
                    <a:pt x="216" y="728"/>
                    <a:pt x="221" y="727"/>
                    <a:pt x="225" y="730"/>
                  </a:cubicBezTo>
                  <a:cubicBezTo>
                    <a:pt x="228" y="732"/>
                    <a:pt x="229" y="737"/>
                    <a:pt x="226" y="741"/>
                  </a:cubicBezTo>
                  <a:close/>
                  <a:moveTo>
                    <a:pt x="197" y="779"/>
                  </a:moveTo>
                  <a:lnTo>
                    <a:pt x="187" y="792"/>
                  </a:lnTo>
                  <a:cubicBezTo>
                    <a:pt x="185" y="795"/>
                    <a:pt x="180" y="796"/>
                    <a:pt x="176" y="793"/>
                  </a:cubicBezTo>
                  <a:cubicBezTo>
                    <a:pt x="173" y="791"/>
                    <a:pt x="172" y="786"/>
                    <a:pt x="175" y="782"/>
                  </a:cubicBezTo>
                  <a:lnTo>
                    <a:pt x="184" y="769"/>
                  </a:lnTo>
                  <a:cubicBezTo>
                    <a:pt x="187" y="766"/>
                    <a:pt x="192" y="765"/>
                    <a:pt x="196" y="768"/>
                  </a:cubicBezTo>
                  <a:cubicBezTo>
                    <a:pt x="199" y="770"/>
                    <a:pt x="200" y="775"/>
                    <a:pt x="197" y="779"/>
                  </a:cubicBezTo>
                  <a:close/>
                  <a:moveTo>
                    <a:pt x="168" y="817"/>
                  </a:moveTo>
                  <a:lnTo>
                    <a:pt x="158" y="830"/>
                  </a:lnTo>
                  <a:cubicBezTo>
                    <a:pt x="156" y="833"/>
                    <a:pt x="151" y="834"/>
                    <a:pt x="147" y="831"/>
                  </a:cubicBezTo>
                  <a:cubicBezTo>
                    <a:pt x="144" y="829"/>
                    <a:pt x="143" y="824"/>
                    <a:pt x="146" y="820"/>
                  </a:cubicBezTo>
                  <a:lnTo>
                    <a:pt x="155" y="808"/>
                  </a:lnTo>
                  <a:cubicBezTo>
                    <a:pt x="158" y="804"/>
                    <a:pt x="163" y="803"/>
                    <a:pt x="167" y="806"/>
                  </a:cubicBezTo>
                  <a:cubicBezTo>
                    <a:pt x="170" y="809"/>
                    <a:pt x="171" y="814"/>
                    <a:pt x="168" y="817"/>
                  </a:cubicBezTo>
                  <a:close/>
                  <a:moveTo>
                    <a:pt x="139" y="855"/>
                  </a:moveTo>
                  <a:lnTo>
                    <a:pt x="129" y="868"/>
                  </a:lnTo>
                  <a:cubicBezTo>
                    <a:pt x="127" y="872"/>
                    <a:pt x="122" y="872"/>
                    <a:pt x="118" y="870"/>
                  </a:cubicBezTo>
                  <a:cubicBezTo>
                    <a:pt x="115" y="867"/>
                    <a:pt x="114" y="862"/>
                    <a:pt x="117" y="859"/>
                  </a:cubicBezTo>
                  <a:lnTo>
                    <a:pt x="126" y="846"/>
                  </a:lnTo>
                  <a:cubicBezTo>
                    <a:pt x="129" y="842"/>
                    <a:pt x="134" y="842"/>
                    <a:pt x="137" y="844"/>
                  </a:cubicBezTo>
                  <a:cubicBezTo>
                    <a:pt x="141" y="847"/>
                    <a:pt x="142" y="852"/>
                    <a:pt x="139" y="855"/>
                  </a:cubicBezTo>
                  <a:close/>
                  <a:moveTo>
                    <a:pt x="110" y="894"/>
                  </a:moveTo>
                  <a:lnTo>
                    <a:pt x="100" y="906"/>
                  </a:lnTo>
                  <a:cubicBezTo>
                    <a:pt x="98" y="910"/>
                    <a:pt x="93" y="911"/>
                    <a:pt x="89" y="908"/>
                  </a:cubicBezTo>
                  <a:cubicBezTo>
                    <a:pt x="86" y="905"/>
                    <a:pt x="85" y="900"/>
                    <a:pt x="88" y="897"/>
                  </a:cubicBezTo>
                  <a:lnTo>
                    <a:pt x="97" y="884"/>
                  </a:lnTo>
                  <a:cubicBezTo>
                    <a:pt x="100" y="880"/>
                    <a:pt x="105" y="880"/>
                    <a:pt x="108" y="882"/>
                  </a:cubicBezTo>
                  <a:cubicBezTo>
                    <a:pt x="112" y="885"/>
                    <a:pt x="113" y="890"/>
                    <a:pt x="110" y="894"/>
                  </a:cubicBezTo>
                  <a:close/>
                  <a:moveTo>
                    <a:pt x="81" y="932"/>
                  </a:moveTo>
                  <a:lnTo>
                    <a:pt x="71" y="945"/>
                  </a:lnTo>
                  <a:cubicBezTo>
                    <a:pt x="69" y="948"/>
                    <a:pt x="64" y="949"/>
                    <a:pt x="60" y="946"/>
                  </a:cubicBezTo>
                  <a:cubicBezTo>
                    <a:pt x="57" y="944"/>
                    <a:pt x="56" y="939"/>
                    <a:pt x="59" y="935"/>
                  </a:cubicBezTo>
                  <a:lnTo>
                    <a:pt x="68" y="922"/>
                  </a:lnTo>
                  <a:cubicBezTo>
                    <a:pt x="71" y="919"/>
                    <a:pt x="76" y="918"/>
                    <a:pt x="79" y="921"/>
                  </a:cubicBezTo>
                  <a:cubicBezTo>
                    <a:pt x="83" y="923"/>
                    <a:pt x="84" y="928"/>
                    <a:pt x="81" y="932"/>
                  </a:cubicBezTo>
                  <a:close/>
                  <a:moveTo>
                    <a:pt x="52" y="970"/>
                  </a:moveTo>
                  <a:lnTo>
                    <a:pt x="42" y="983"/>
                  </a:lnTo>
                  <a:cubicBezTo>
                    <a:pt x="40" y="986"/>
                    <a:pt x="35" y="987"/>
                    <a:pt x="31" y="984"/>
                  </a:cubicBezTo>
                  <a:cubicBezTo>
                    <a:pt x="28" y="982"/>
                    <a:pt x="27" y="977"/>
                    <a:pt x="30" y="973"/>
                  </a:cubicBezTo>
                  <a:lnTo>
                    <a:pt x="39" y="960"/>
                  </a:lnTo>
                  <a:cubicBezTo>
                    <a:pt x="42" y="957"/>
                    <a:pt x="47" y="956"/>
                    <a:pt x="50" y="959"/>
                  </a:cubicBezTo>
                  <a:cubicBezTo>
                    <a:pt x="54" y="962"/>
                    <a:pt x="55" y="967"/>
                    <a:pt x="52" y="970"/>
                  </a:cubicBezTo>
                  <a:close/>
                  <a:moveTo>
                    <a:pt x="23" y="1008"/>
                  </a:moveTo>
                  <a:lnTo>
                    <a:pt x="15" y="1018"/>
                  </a:lnTo>
                  <a:cubicBezTo>
                    <a:pt x="13" y="1022"/>
                    <a:pt x="8" y="1023"/>
                    <a:pt x="4" y="1020"/>
                  </a:cubicBezTo>
                  <a:cubicBezTo>
                    <a:pt x="1" y="1017"/>
                    <a:pt x="0" y="1012"/>
                    <a:pt x="3" y="1009"/>
                  </a:cubicBezTo>
                  <a:lnTo>
                    <a:pt x="10" y="999"/>
                  </a:lnTo>
                  <a:cubicBezTo>
                    <a:pt x="13" y="995"/>
                    <a:pt x="18" y="995"/>
                    <a:pt x="21" y="997"/>
                  </a:cubicBezTo>
                  <a:cubicBezTo>
                    <a:pt x="25" y="1000"/>
                    <a:pt x="26" y="1005"/>
                    <a:pt x="23" y="1008"/>
                  </a:cubicBezTo>
                  <a:close/>
                </a:path>
              </a:pathLst>
            </a:custGeom>
            <a:solidFill>
              <a:srgbClr val="000000"/>
            </a:solidFill>
            <a:ln w="7938">
              <a:solidFill>
                <a:srgbClr val="000000"/>
              </a:solidFill>
              <a:bevel/>
              <a:headEnd/>
              <a:tailEnd/>
            </a:ln>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34" name="Freeform 84"/>
            <p:cNvSpPr>
              <a:spLocks noEditPoints="1"/>
            </p:cNvSpPr>
            <p:nvPr/>
          </p:nvSpPr>
          <p:spPr bwMode="auto">
            <a:xfrm>
              <a:off x="4632" y="1946"/>
              <a:ext cx="433" cy="26"/>
            </a:xfrm>
            <a:custGeom>
              <a:avLst/>
              <a:gdLst>
                <a:gd name="T0" fmla="*/ 1247 w 1279"/>
                <a:gd name="T1" fmla="*/ 10 h 76"/>
                <a:gd name="T2" fmla="*/ 1279 w 1279"/>
                <a:gd name="T3" fmla="*/ 8 h 76"/>
                <a:gd name="T4" fmla="*/ 1207 w 1279"/>
                <a:gd name="T5" fmla="*/ 19 h 76"/>
                <a:gd name="T6" fmla="*/ 1223 w 1279"/>
                <a:gd name="T7" fmla="*/ 3 h 76"/>
                <a:gd name="T8" fmla="*/ 1176 w 1279"/>
                <a:gd name="T9" fmla="*/ 21 h 76"/>
                <a:gd name="T10" fmla="*/ 1159 w 1279"/>
                <a:gd name="T11" fmla="*/ 6 h 76"/>
                <a:gd name="T12" fmla="*/ 1176 w 1279"/>
                <a:gd name="T13" fmla="*/ 21 h 76"/>
                <a:gd name="T14" fmla="*/ 1103 w 1279"/>
                <a:gd name="T15" fmla="*/ 16 h 76"/>
                <a:gd name="T16" fmla="*/ 1135 w 1279"/>
                <a:gd name="T17" fmla="*/ 15 h 76"/>
                <a:gd name="T18" fmla="*/ 1064 w 1279"/>
                <a:gd name="T19" fmla="*/ 26 h 76"/>
                <a:gd name="T20" fmla="*/ 1079 w 1279"/>
                <a:gd name="T21" fmla="*/ 9 h 76"/>
                <a:gd name="T22" fmla="*/ 1032 w 1279"/>
                <a:gd name="T23" fmla="*/ 28 h 76"/>
                <a:gd name="T24" fmla="*/ 1015 w 1279"/>
                <a:gd name="T25" fmla="*/ 13 h 76"/>
                <a:gd name="T26" fmla="*/ 1032 w 1279"/>
                <a:gd name="T27" fmla="*/ 28 h 76"/>
                <a:gd name="T28" fmla="*/ 959 w 1279"/>
                <a:gd name="T29" fmla="*/ 23 h 76"/>
                <a:gd name="T30" fmla="*/ 991 w 1279"/>
                <a:gd name="T31" fmla="*/ 22 h 76"/>
                <a:gd name="T32" fmla="*/ 920 w 1279"/>
                <a:gd name="T33" fmla="*/ 33 h 76"/>
                <a:gd name="T34" fmla="*/ 935 w 1279"/>
                <a:gd name="T35" fmla="*/ 16 h 76"/>
                <a:gd name="T36" fmla="*/ 888 w 1279"/>
                <a:gd name="T37" fmla="*/ 35 h 76"/>
                <a:gd name="T38" fmla="*/ 871 w 1279"/>
                <a:gd name="T39" fmla="*/ 19 h 76"/>
                <a:gd name="T40" fmla="*/ 888 w 1279"/>
                <a:gd name="T41" fmla="*/ 35 h 76"/>
                <a:gd name="T42" fmla="*/ 816 w 1279"/>
                <a:gd name="T43" fmla="*/ 30 h 76"/>
                <a:gd name="T44" fmla="*/ 847 w 1279"/>
                <a:gd name="T45" fmla="*/ 28 h 76"/>
                <a:gd name="T46" fmla="*/ 776 w 1279"/>
                <a:gd name="T47" fmla="*/ 40 h 76"/>
                <a:gd name="T48" fmla="*/ 791 w 1279"/>
                <a:gd name="T49" fmla="*/ 23 h 76"/>
                <a:gd name="T50" fmla="*/ 744 w 1279"/>
                <a:gd name="T51" fmla="*/ 41 h 76"/>
                <a:gd name="T52" fmla="*/ 727 w 1279"/>
                <a:gd name="T53" fmla="*/ 26 h 76"/>
                <a:gd name="T54" fmla="*/ 744 w 1279"/>
                <a:gd name="T55" fmla="*/ 41 h 76"/>
                <a:gd name="T56" fmla="*/ 672 w 1279"/>
                <a:gd name="T57" fmla="*/ 37 h 76"/>
                <a:gd name="T58" fmla="*/ 704 w 1279"/>
                <a:gd name="T59" fmla="*/ 35 h 76"/>
                <a:gd name="T60" fmla="*/ 632 w 1279"/>
                <a:gd name="T61" fmla="*/ 47 h 76"/>
                <a:gd name="T62" fmla="*/ 647 w 1279"/>
                <a:gd name="T63" fmla="*/ 30 h 76"/>
                <a:gd name="T64" fmla="*/ 600 w 1279"/>
                <a:gd name="T65" fmla="*/ 48 h 76"/>
                <a:gd name="T66" fmla="*/ 583 w 1279"/>
                <a:gd name="T67" fmla="*/ 33 h 76"/>
                <a:gd name="T68" fmla="*/ 600 w 1279"/>
                <a:gd name="T69" fmla="*/ 48 h 76"/>
                <a:gd name="T70" fmla="*/ 528 w 1279"/>
                <a:gd name="T71" fmla="*/ 44 h 76"/>
                <a:gd name="T72" fmla="*/ 560 w 1279"/>
                <a:gd name="T73" fmla="*/ 42 h 76"/>
                <a:gd name="T74" fmla="*/ 488 w 1279"/>
                <a:gd name="T75" fmla="*/ 53 h 76"/>
                <a:gd name="T76" fmla="*/ 504 w 1279"/>
                <a:gd name="T77" fmla="*/ 37 h 76"/>
                <a:gd name="T78" fmla="*/ 456 w 1279"/>
                <a:gd name="T79" fmla="*/ 55 h 76"/>
                <a:gd name="T80" fmla="*/ 440 w 1279"/>
                <a:gd name="T81" fmla="*/ 40 h 76"/>
                <a:gd name="T82" fmla="*/ 456 w 1279"/>
                <a:gd name="T83" fmla="*/ 55 h 76"/>
                <a:gd name="T84" fmla="*/ 384 w 1279"/>
                <a:gd name="T85" fmla="*/ 50 h 76"/>
                <a:gd name="T86" fmla="*/ 416 w 1279"/>
                <a:gd name="T87" fmla="*/ 49 h 76"/>
                <a:gd name="T88" fmla="*/ 344 w 1279"/>
                <a:gd name="T89" fmla="*/ 60 h 76"/>
                <a:gd name="T90" fmla="*/ 360 w 1279"/>
                <a:gd name="T91" fmla="*/ 44 h 76"/>
                <a:gd name="T92" fmla="*/ 312 w 1279"/>
                <a:gd name="T93" fmla="*/ 62 h 76"/>
                <a:gd name="T94" fmla="*/ 296 w 1279"/>
                <a:gd name="T95" fmla="*/ 47 h 76"/>
                <a:gd name="T96" fmla="*/ 312 w 1279"/>
                <a:gd name="T97" fmla="*/ 62 h 76"/>
                <a:gd name="T98" fmla="*/ 240 w 1279"/>
                <a:gd name="T99" fmla="*/ 57 h 76"/>
                <a:gd name="T100" fmla="*/ 272 w 1279"/>
                <a:gd name="T101" fmla="*/ 56 h 76"/>
                <a:gd name="T102" fmla="*/ 201 w 1279"/>
                <a:gd name="T103" fmla="*/ 67 h 76"/>
                <a:gd name="T104" fmla="*/ 216 w 1279"/>
                <a:gd name="T105" fmla="*/ 50 h 76"/>
                <a:gd name="T106" fmla="*/ 169 w 1279"/>
                <a:gd name="T107" fmla="*/ 69 h 76"/>
                <a:gd name="T108" fmla="*/ 152 w 1279"/>
                <a:gd name="T109" fmla="*/ 53 h 76"/>
                <a:gd name="T110" fmla="*/ 169 w 1279"/>
                <a:gd name="T111" fmla="*/ 69 h 76"/>
                <a:gd name="T112" fmla="*/ 96 w 1279"/>
                <a:gd name="T113" fmla="*/ 64 h 76"/>
                <a:gd name="T114" fmla="*/ 128 w 1279"/>
                <a:gd name="T115" fmla="*/ 62 h 76"/>
                <a:gd name="T116" fmla="*/ 57 w 1279"/>
                <a:gd name="T117" fmla="*/ 74 h 76"/>
                <a:gd name="T118" fmla="*/ 72 w 1279"/>
                <a:gd name="T119" fmla="*/ 57 h 76"/>
                <a:gd name="T120" fmla="*/ 25 w 1279"/>
                <a:gd name="T121" fmla="*/ 75 h 76"/>
                <a:gd name="T122" fmla="*/ 8 w 1279"/>
                <a:gd name="T123" fmla="*/ 60 h 76"/>
                <a:gd name="T124" fmla="*/ 25 w 1279"/>
                <a:gd name="T125" fmla="*/ 75 h 7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79"/>
                <a:gd name="T190" fmla="*/ 0 h 76"/>
                <a:gd name="T191" fmla="*/ 1279 w 1279"/>
                <a:gd name="T192" fmla="*/ 76 h 7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79" h="76">
                  <a:moveTo>
                    <a:pt x="1271" y="16"/>
                  </a:moveTo>
                  <a:lnTo>
                    <a:pt x="1255" y="17"/>
                  </a:lnTo>
                  <a:cubicBezTo>
                    <a:pt x="1251" y="17"/>
                    <a:pt x="1247" y="14"/>
                    <a:pt x="1247" y="10"/>
                  </a:cubicBezTo>
                  <a:cubicBezTo>
                    <a:pt x="1247" y="5"/>
                    <a:pt x="1250" y="1"/>
                    <a:pt x="1255" y="1"/>
                  </a:cubicBezTo>
                  <a:lnTo>
                    <a:pt x="1271" y="0"/>
                  </a:lnTo>
                  <a:cubicBezTo>
                    <a:pt x="1275" y="0"/>
                    <a:pt x="1279" y="4"/>
                    <a:pt x="1279" y="8"/>
                  </a:cubicBezTo>
                  <a:cubicBezTo>
                    <a:pt x="1279" y="12"/>
                    <a:pt x="1276" y="16"/>
                    <a:pt x="1271" y="16"/>
                  </a:cubicBezTo>
                  <a:close/>
                  <a:moveTo>
                    <a:pt x="1223" y="19"/>
                  </a:moveTo>
                  <a:lnTo>
                    <a:pt x="1207" y="19"/>
                  </a:lnTo>
                  <a:cubicBezTo>
                    <a:pt x="1203" y="20"/>
                    <a:pt x="1199" y="16"/>
                    <a:pt x="1199" y="12"/>
                  </a:cubicBezTo>
                  <a:cubicBezTo>
                    <a:pt x="1199" y="7"/>
                    <a:pt x="1202" y="4"/>
                    <a:pt x="1207" y="3"/>
                  </a:cubicBezTo>
                  <a:lnTo>
                    <a:pt x="1223" y="3"/>
                  </a:lnTo>
                  <a:cubicBezTo>
                    <a:pt x="1227" y="2"/>
                    <a:pt x="1231" y="6"/>
                    <a:pt x="1231" y="10"/>
                  </a:cubicBezTo>
                  <a:cubicBezTo>
                    <a:pt x="1231" y="15"/>
                    <a:pt x="1228" y="18"/>
                    <a:pt x="1223" y="19"/>
                  </a:cubicBezTo>
                  <a:close/>
                  <a:moveTo>
                    <a:pt x="1176" y="21"/>
                  </a:moveTo>
                  <a:lnTo>
                    <a:pt x="1160" y="22"/>
                  </a:lnTo>
                  <a:cubicBezTo>
                    <a:pt x="1155" y="22"/>
                    <a:pt x="1151" y="18"/>
                    <a:pt x="1151" y="14"/>
                  </a:cubicBezTo>
                  <a:cubicBezTo>
                    <a:pt x="1151" y="10"/>
                    <a:pt x="1154" y="6"/>
                    <a:pt x="1159" y="6"/>
                  </a:cubicBezTo>
                  <a:lnTo>
                    <a:pt x="1175" y="5"/>
                  </a:lnTo>
                  <a:cubicBezTo>
                    <a:pt x="1179" y="5"/>
                    <a:pt x="1183" y="8"/>
                    <a:pt x="1183" y="13"/>
                  </a:cubicBezTo>
                  <a:cubicBezTo>
                    <a:pt x="1183" y="17"/>
                    <a:pt x="1180" y="21"/>
                    <a:pt x="1176" y="21"/>
                  </a:cubicBezTo>
                  <a:close/>
                  <a:moveTo>
                    <a:pt x="1128" y="23"/>
                  </a:moveTo>
                  <a:lnTo>
                    <a:pt x="1112" y="24"/>
                  </a:lnTo>
                  <a:cubicBezTo>
                    <a:pt x="1107" y="24"/>
                    <a:pt x="1103" y="21"/>
                    <a:pt x="1103" y="16"/>
                  </a:cubicBezTo>
                  <a:cubicBezTo>
                    <a:pt x="1103" y="12"/>
                    <a:pt x="1106" y="8"/>
                    <a:pt x="1111" y="8"/>
                  </a:cubicBezTo>
                  <a:lnTo>
                    <a:pt x="1127" y="7"/>
                  </a:lnTo>
                  <a:cubicBezTo>
                    <a:pt x="1131" y="7"/>
                    <a:pt x="1135" y="10"/>
                    <a:pt x="1135" y="15"/>
                  </a:cubicBezTo>
                  <a:cubicBezTo>
                    <a:pt x="1135" y="19"/>
                    <a:pt x="1132" y="23"/>
                    <a:pt x="1128" y="23"/>
                  </a:cubicBezTo>
                  <a:close/>
                  <a:moveTo>
                    <a:pt x="1080" y="25"/>
                  </a:moveTo>
                  <a:lnTo>
                    <a:pt x="1064" y="26"/>
                  </a:lnTo>
                  <a:cubicBezTo>
                    <a:pt x="1059" y="26"/>
                    <a:pt x="1055" y="23"/>
                    <a:pt x="1055" y="19"/>
                  </a:cubicBezTo>
                  <a:cubicBezTo>
                    <a:pt x="1055" y="14"/>
                    <a:pt x="1058" y="10"/>
                    <a:pt x="1063" y="10"/>
                  </a:cubicBezTo>
                  <a:lnTo>
                    <a:pt x="1079" y="9"/>
                  </a:lnTo>
                  <a:cubicBezTo>
                    <a:pt x="1083" y="9"/>
                    <a:pt x="1087" y="13"/>
                    <a:pt x="1087" y="17"/>
                  </a:cubicBezTo>
                  <a:cubicBezTo>
                    <a:pt x="1087" y="22"/>
                    <a:pt x="1084" y="25"/>
                    <a:pt x="1080" y="25"/>
                  </a:cubicBezTo>
                  <a:close/>
                  <a:moveTo>
                    <a:pt x="1032" y="28"/>
                  </a:moveTo>
                  <a:lnTo>
                    <a:pt x="1016" y="28"/>
                  </a:lnTo>
                  <a:cubicBezTo>
                    <a:pt x="1011" y="29"/>
                    <a:pt x="1008" y="25"/>
                    <a:pt x="1007" y="21"/>
                  </a:cubicBezTo>
                  <a:cubicBezTo>
                    <a:pt x="1007" y="16"/>
                    <a:pt x="1011" y="13"/>
                    <a:pt x="1015" y="13"/>
                  </a:cubicBezTo>
                  <a:lnTo>
                    <a:pt x="1031" y="12"/>
                  </a:lnTo>
                  <a:cubicBezTo>
                    <a:pt x="1035" y="12"/>
                    <a:pt x="1039" y="15"/>
                    <a:pt x="1039" y="19"/>
                  </a:cubicBezTo>
                  <a:cubicBezTo>
                    <a:pt x="1039" y="24"/>
                    <a:pt x="1036" y="28"/>
                    <a:pt x="1032" y="28"/>
                  </a:cubicBezTo>
                  <a:close/>
                  <a:moveTo>
                    <a:pt x="984" y="30"/>
                  </a:moveTo>
                  <a:lnTo>
                    <a:pt x="968" y="31"/>
                  </a:lnTo>
                  <a:cubicBezTo>
                    <a:pt x="963" y="31"/>
                    <a:pt x="960" y="28"/>
                    <a:pt x="959" y="23"/>
                  </a:cubicBezTo>
                  <a:cubicBezTo>
                    <a:pt x="959" y="19"/>
                    <a:pt x="963" y="15"/>
                    <a:pt x="967" y="15"/>
                  </a:cubicBezTo>
                  <a:lnTo>
                    <a:pt x="983" y="14"/>
                  </a:lnTo>
                  <a:cubicBezTo>
                    <a:pt x="987" y="14"/>
                    <a:pt x="991" y="17"/>
                    <a:pt x="991" y="22"/>
                  </a:cubicBezTo>
                  <a:cubicBezTo>
                    <a:pt x="992" y="26"/>
                    <a:pt x="988" y="30"/>
                    <a:pt x="984" y="30"/>
                  </a:cubicBezTo>
                  <a:close/>
                  <a:moveTo>
                    <a:pt x="936" y="32"/>
                  </a:moveTo>
                  <a:lnTo>
                    <a:pt x="920" y="33"/>
                  </a:lnTo>
                  <a:cubicBezTo>
                    <a:pt x="915" y="33"/>
                    <a:pt x="912" y="30"/>
                    <a:pt x="911" y="25"/>
                  </a:cubicBezTo>
                  <a:cubicBezTo>
                    <a:pt x="911" y="21"/>
                    <a:pt x="915" y="17"/>
                    <a:pt x="919" y="17"/>
                  </a:cubicBezTo>
                  <a:lnTo>
                    <a:pt x="935" y="16"/>
                  </a:lnTo>
                  <a:cubicBezTo>
                    <a:pt x="939" y="16"/>
                    <a:pt x="943" y="19"/>
                    <a:pt x="943" y="24"/>
                  </a:cubicBezTo>
                  <a:cubicBezTo>
                    <a:pt x="944" y="28"/>
                    <a:pt x="940" y="32"/>
                    <a:pt x="936" y="32"/>
                  </a:cubicBezTo>
                  <a:close/>
                  <a:moveTo>
                    <a:pt x="888" y="35"/>
                  </a:moveTo>
                  <a:lnTo>
                    <a:pt x="872" y="35"/>
                  </a:lnTo>
                  <a:cubicBezTo>
                    <a:pt x="867" y="35"/>
                    <a:pt x="864" y="32"/>
                    <a:pt x="863" y="28"/>
                  </a:cubicBezTo>
                  <a:cubicBezTo>
                    <a:pt x="863" y="23"/>
                    <a:pt x="867" y="20"/>
                    <a:pt x="871" y="19"/>
                  </a:cubicBezTo>
                  <a:lnTo>
                    <a:pt x="887" y="19"/>
                  </a:lnTo>
                  <a:cubicBezTo>
                    <a:pt x="891" y="18"/>
                    <a:pt x="895" y="22"/>
                    <a:pt x="895" y="26"/>
                  </a:cubicBezTo>
                  <a:cubicBezTo>
                    <a:pt x="896" y="31"/>
                    <a:pt x="892" y="34"/>
                    <a:pt x="888" y="35"/>
                  </a:cubicBezTo>
                  <a:close/>
                  <a:moveTo>
                    <a:pt x="840" y="37"/>
                  </a:moveTo>
                  <a:lnTo>
                    <a:pt x="824" y="38"/>
                  </a:lnTo>
                  <a:cubicBezTo>
                    <a:pt x="819" y="38"/>
                    <a:pt x="816" y="34"/>
                    <a:pt x="816" y="30"/>
                  </a:cubicBezTo>
                  <a:cubicBezTo>
                    <a:pt x="815" y="26"/>
                    <a:pt x="819" y="22"/>
                    <a:pt x="823" y="22"/>
                  </a:cubicBezTo>
                  <a:lnTo>
                    <a:pt x="839" y="21"/>
                  </a:lnTo>
                  <a:cubicBezTo>
                    <a:pt x="844" y="21"/>
                    <a:pt x="847" y="24"/>
                    <a:pt x="847" y="28"/>
                  </a:cubicBezTo>
                  <a:cubicBezTo>
                    <a:pt x="848" y="33"/>
                    <a:pt x="844" y="37"/>
                    <a:pt x="840" y="37"/>
                  </a:cubicBezTo>
                  <a:close/>
                  <a:moveTo>
                    <a:pt x="792" y="39"/>
                  </a:moveTo>
                  <a:lnTo>
                    <a:pt x="776" y="40"/>
                  </a:lnTo>
                  <a:cubicBezTo>
                    <a:pt x="772" y="40"/>
                    <a:pt x="768" y="37"/>
                    <a:pt x="768" y="32"/>
                  </a:cubicBezTo>
                  <a:cubicBezTo>
                    <a:pt x="767" y="28"/>
                    <a:pt x="771" y="24"/>
                    <a:pt x="775" y="24"/>
                  </a:cubicBezTo>
                  <a:lnTo>
                    <a:pt x="791" y="23"/>
                  </a:lnTo>
                  <a:cubicBezTo>
                    <a:pt x="796" y="23"/>
                    <a:pt x="799" y="26"/>
                    <a:pt x="800" y="31"/>
                  </a:cubicBezTo>
                  <a:cubicBezTo>
                    <a:pt x="800" y="35"/>
                    <a:pt x="796" y="39"/>
                    <a:pt x="792" y="39"/>
                  </a:cubicBezTo>
                  <a:close/>
                  <a:moveTo>
                    <a:pt x="744" y="41"/>
                  </a:moveTo>
                  <a:lnTo>
                    <a:pt x="728" y="42"/>
                  </a:lnTo>
                  <a:cubicBezTo>
                    <a:pt x="724" y="42"/>
                    <a:pt x="720" y="39"/>
                    <a:pt x="720" y="34"/>
                  </a:cubicBezTo>
                  <a:cubicBezTo>
                    <a:pt x="719" y="30"/>
                    <a:pt x="723" y="26"/>
                    <a:pt x="727" y="26"/>
                  </a:cubicBezTo>
                  <a:lnTo>
                    <a:pt x="743" y="25"/>
                  </a:lnTo>
                  <a:cubicBezTo>
                    <a:pt x="748" y="25"/>
                    <a:pt x="751" y="29"/>
                    <a:pt x="752" y="33"/>
                  </a:cubicBezTo>
                  <a:cubicBezTo>
                    <a:pt x="752" y="37"/>
                    <a:pt x="748" y="41"/>
                    <a:pt x="744" y="41"/>
                  </a:cubicBezTo>
                  <a:close/>
                  <a:moveTo>
                    <a:pt x="696" y="44"/>
                  </a:moveTo>
                  <a:lnTo>
                    <a:pt x="680" y="44"/>
                  </a:lnTo>
                  <a:cubicBezTo>
                    <a:pt x="676" y="45"/>
                    <a:pt x="672" y="41"/>
                    <a:pt x="672" y="37"/>
                  </a:cubicBezTo>
                  <a:cubicBezTo>
                    <a:pt x="671" y="32"/>
                    <a:pt x="675" y="29"/>
                    <a:pt x="679" y="28"/>
                  </a:cubicBezTo>
                  <a:lnTo>
                    <a:pt x="695" y="28"/>
                  </a:lnTo>
                  <a:cubicBezTo>
                    <a:pt x="700" y="27"/>
                    <a:pt x="703" y="31"/>
                    <a:pt x="704" y="35"/>
                  </a:cubicBezTo>
                  <a:cubicBezTo>
                    <a:pt x="704" y="40"/>
                    <a:pt x="700" y="43"/>
                    <a:pt x="696" y="44"/>
                  </a:cubicBezTo>
                  <a:close/>
                  <a:moveTo>
                    <a:pt x="648" y="46"/>
                  </a:moveTo>
                  <a:lnTo>
                    <a:pt x="632" y="47"/>
                  </a:lnTo>
                  <a:cubicBezTo>
                    <a:pt x="628" y="47"/>
                    <a:pt x="624" y="43"/>
                    <a:pt x="624" y="39"/>
                  </a:cubicBezTo>
                  <a:cubicBezTo>
                    <a:pt x="624" y="35"/>
                    <a:pt x="627" y="31"/>
                    <a:pt x="631" y="31"/>
                  </a:cubicBezTo>
                  <a:lnTo>
                    <a:pt x="647" y="30"/>
                  </a:lnTo>
                  <a:cubicBezTo>
                    <a:pt x="652" y="30"/>
                    <a:pt x="656" y="33"/>
                    <a:pt x="656" y="38"/>
                  </a:cubicBezTo>
                  <a:cubicBezTo>
                    <a:pt x="656" y="42"/>
                    <a:pt x="653" y="46"/>
                    <a:pt x="648" y="46"/>
                  </a:cubicBezTo>
                  <a:close/>
                  <a:moveTo>
                    <a:pt x="600" y="48"/>
                  </a:moveTo>
                  <a:lnTo>
                    <a:pt x="584" y="49"/>
                  </a:lnTo>
                  <a:cubicBezTo>
                    <a:pt x="580" y="49"/>
                    <a:pt x="576" y="46"/>
                    <a:pt x="576" y="41"/>
                  </a:cubicBezTo>
                  <a:cubicBezTo>
                    <a:pt x="576" y="37"/>
                    <a:pt x="579" y="33"/>
                    <a:pt x="583" y="33"/>
                  </a:cubicBezTo>
                  <a:lnTo>
                    <a:pt x="599" y="32"/>
                  </a:lnTo>
                  <a:cubicBezTo>
                    <a:pt x="604" y="32"/>
                    <a:pt x="608" y="35"/>
                    <a:pt x="608" y="40"/>
                  </a:cubicBezTo>
                  <a:cubicBezTo>
                    <a:pt x="608" y="44"/>
                    <a:pt x="605" y="48"/>
                    <a:pt x="600" y="48"/>
                  </a:cubicBezTo>
                  <a:close/>
                  <a:moveTo>
                    <a:pt x="552" y="50"/>
                  </a:moveTo>
                  <a:lnTo>
                    <a:pt x="536" y="51"/>
                  </a:lnTo>
                  <a:cubicBezTo>
                    <a:pt x="532" y="51"/>
                    <a:pt x="528" y="48"/>
                    <a:pt x="528" y="44"/>
                  </a:cubicBezTo>
                  <a:cubicBezTo>
                    <a:pt x="528" y="39"/>
                    <a:pt x="531" y="35"/>
                    <a:pt x="535" y="35"/>
                  </a:cubicBezTo>
                  <a:lnTo>
                    <a:pt x="551" y="34"/>
                  </a:lnTo>
                  <a:cubicBezTo>
                    <a:pt x="556" y="34"/>
                    <a:pt x="560" y="38"/>
                    <a:pt x="560" y="42"/>
                  </a:cubicBezTo>
                  <a:cubicBezTo>
                    <a:pt x="560" y="46"/>
                    <a:pt x="557" y="50"/>
                    <a:pt x="552" y="50"/>
                  </a:cubicBezTo>
                  <a:close/>
                  <a:moveTo>
                    <a:pt x="504" y="53"/>
                  </a:moveTo>
                  <a:lnTo>
                    <a:pt x="488" y="53"/>
                  </a:lnTo>
                  <a:cubicBezTo>
                    <a:pt x="484" y="54"/>
                    <a:pt x="480" y="50"/>
                    <a:pt x="480" y="46"/>
                  </a:cubicBezTo>
                  <a:cubicBezTo>
                    <a:pt x="480" y="41"/>
                    <a:pt x="483" y="38"/>
                    <a:pt x="488" y="37"/>
                  </a:cubicBezTo>
                  <a:lnTo>
                    <a:pt x="504" y="37"/>
                  </a:lnTo>
                  <a:cubicBezTo>
                    <a:pt x="508" y="36"/>
                    <a:pt x="512" y="40"/>
                    <a:pt x="512" y="44"/>
                  </a:cubicBezTo>
                  <a:cubicBezTo>
                    <a:pt x="512" y="49"/>
                    <a:pt x="509" y="52"/>
                    <a:pt x="504" y="53"/>
                  </a:cubicBezTo>
                  <a:close/>
                  <a:moveTo>
                    <a:pt x="456" y="55"/>
                  </a:moveTo>
                  <a:lnTo>
                    <a:pt x="440" y="56"/>
                  </a:lnTo>
                  <a:cubicBezTo>
                    <a:pt x="436" y="56"/>
                    <a:pt x="432" y="53"/>
                    <a:pt x="432" y="48"/>
                  </a:cubicBezTo>
                  <a:cubicBezTo>
                    <a:pt x="432" y="44"/>
                    <a:pt x="435" y="40"/>
                    <a:pt x="440" y="40"/>
                  </a:cubicBezTo>
                  <a:lnTo>
                    <a:pt x="456" y="39"/>
                  </a:lnTo>
                  <a:cubicBezTo>
                    <a:pt x="460" y="39"/>
                    <a:pt x="464" y="42"/>
                    <a:pt x="464" y="47"/>
                  </a:cubicBezTo>
                  <a:cubicBezTo>
                    <a:pt x="464" y="51"/>
                    <a:pt x="461" y="55"/>
                    <a:pt x="456" y="55"/>
                  </a:cubicBezTo>
                  <a:close/>
                  <a:moveTo>
                    <a:pt x="408" y="57"/>
                  </a:moveTo>
                  <a:lnTo>
                    <a:pt x="392" y="58"/>
                  </a:lnTo>
                  <a:cubicBezTo>
                    <a:pt x="388" y="58"/>
                    <a:pt x="384" y="55"/>
                    <a:pt x="384" y="50"/>
                  </a:cubicBezTo>
                  <a:cubicBezTo>
                    <a:pt x="384" y="46"/>
                    <a:pt x="387" y="42"/>
                    <a:pt x="392" y="42"/>
                  </a:cubicBezTo>
                  <a:lnTo>
                    <a:pt x="408" y="41"/>
                  </a:lnTo>
                  <a:cubicBezTo>
                    <a:pt x="412" y="41"/>
                    <a:pt x="416" y="44"/>
                    <a:pt x="416" y="49"/>
                  </a:cubicBezTo>
                  <a:cubicBezTo>
                    <a:pt x="416" y="53"/>
                    <a:pt x="413" y="57"/>
                    <a:pt x="408" y="57"/>
                  </a:cubicBezTo>
                  <a:close/>
                  <a:moveTo>
                    <a:pt x="360" y="59"/>
                  </a:moveTo>
                  <a:lnTo>
                    <a:pt x="344" y="60"/>
                  </a:lnTo>
                  <a:cubicBezTo>
                    <a:pt x="340" y="60"/>
                    <a:pt x="336" y="57"/>
                    <a:pt x="336" y="53"/>
                  </a:cubicBezTo>
                  <a:cubicBezTo>
                    <a:pt x="336" y="48"/>
                    <a:pt x="339" y="44"/>
                    <a:pt x="344" y="44"/>
                  </a:cubicBezTo>
                  <a:lnTo>
                    <a:pt x="360" y="44"/>
                  </a:lnTo>
                  <a:cubicBezTo>
                    <a:pt x="364" y="43"/>
                    <a:pt x="368" y="47"/>
                    <a:pt x="368" y="51"/>
                  </a:cubicBezTo>
                  <a:cubicBezTo>
                    <a:pt x="368" y="56"/>
                    <a:pt x="365" y="59"/>
                    <a:pt x="360" y="59"/>
                  </a:cubicBezTo>
                  <a:close/>
                  <a:moveTo>
                    <a:pt x="312" y="62"/>
                  </a:moveTo>
                  <a:lnTo>
                    <a:pt x="296" y="63"/>
                  </a:lnTo>
                  <a:cubicBezTo>
                    <a:pt x="292" y="63"/>
                    <a:pt x="288" y="59"/>
                    <a:pt x="288" y="55"/>
                  </a:cubicBezTo>
                  <a:cubicBezTo>
                    <a:pt x="288" y="50"/>
                    <a:pt x="291" y="47"/>
                    <a:pt x="296" y="47"/>
                  </a:cubicBezTo>
                  <a:lnTo>
                    <a:pt x="312" y="46"/>
                  </a:lnTo>
                  <a:cubicBezTo>
                    <a:pt x="316" y="46"/>
                    <a:pt x="320" y="49"/>
                    <a:pt x="320" y="53"/>
                  </a:cubicBezTo>
                  <a:cubicBezTo>
                    <a:pt x="320" y="58"/>
                    <a:pt x="317" y="62"/>
                    <a:pt x="312" y="62"/>
                  </a:cubicBezTo>
                  <a:close/>
                  <a:moveTo>
                    <a:pt x="265" y="64"/>
                  </a:moveTo>
                  <a:lnTo>
                    <a:pt x="249" y="65"/>
                  </a:lnTo>
                  <a:cubicBezTo>
                    <a:pt x="244" y="65"/>
                    <a:pt x="240" y="62"/>
                    <a:pt x="240" y="57"/>
                  </a:cubicBezTo>
                  <a:cubicBezTo>
                    <a:pt x="240" y="53"/>
                    <a:pt x="243" y="49"/>
                    <a:pt x="248" y="49"/>
                  </a:cubicBezTo>
                  <a:lnTo>
                    <a:pt x="264" y="48"/>
                  </a:lnTo>
                  <a:cubicBezTo>
                    <a:pt x="268" y="48"/>
                    <a:pt x="272" y="51"/>
                    <a:pt x="272" y="56"/>
                  </a:cubicBezTo>
                  <a:cubicBezTo>
                    <a:pt x="272" y="60"/>
                    <a:pt x="269" y="64"/>
                    <a:pt x="265" y="64"/>
                  </a:cubicBezTo>
                  <a:close/>
                  <a:moveTo>
                    <a:pt x="217" y="66"/>
                  </a:moveTo>
                  <a:lnTo>
                    <a:pt x="201" y="67"/>
                  </a:lnTo>
                  <a:cubicBezTo>
                    <a:pt x="196" y="67"/>
                    <a:pt x="192" y="64"/>
                    <a:pt x="192" y="59"/>
                  </a:cubicBezTo>
                  <a:cubicBezTo>
                    <a:pt x="192" y="55"/>
                    <a:pt x="195" y="51"/>
                    <a:pt x="200" y="51"/>
                  </a:cubicBezTo>
                  <a:lnTo>
                    <a:pt x="216" y="50"/>
                  </a:lnTo>
                  <a:cubicBezTo>
                    <a:pt x="220" y="50"/>
                    <a:pt x="224" y="54"/>
                    <a:pt x="224" y="58"/>
                  </a:cubicBezTo>
                  <a:cubicBezTo>
                    <a:pt x="224" y="62"/>
                    <a:pt x="221" y="66"/>
                    <a:pt x="217" y="66"/>
                  </a:cubicBezTo>
                  <a:close/>
                  <a:moveTo>
                    <a:pt x="169" y="69"/>
                  </a:moveTo>
                  <a:lnTo>
                    <a:pt x="153" y="69"/>
                  </a:lnTo>
                  <a:cubicBezTo>
                    <a:pt x="148" y="70"/>
                    <a:pt x="144" y="66"/>
                    <a:pt x="144" y="62"/>
                  </a:cubicBezTo>
                  <a:cubicBezTo>
                    <a:pt x="144" y="57"/>
                    <a:pt x="147" y="54"/>
                    <a:pt x="152" y="53"/>
                  </a:cubicBezTo>
                  <a:lnTo>
                    <a:pt x="168" y="53"/>
                  </a:lnTo>
                  <a:cubicBezTo>
                    <a:pt x="172" y="52"/>
                    <a:pt x="176" y="56"/>
                    <a:pt x="176" y="60"/>
                  </a:cubicBezTo>
                  <a:cubicBezTo>
                    <a:pt x="176" y="65"/>
                    <a:pt x="173" y="68"/>
                    <a:pt x="169" y="69"/>
                  </a:cubicBezTo>
                  <a:close/>
                  <a:moveTo>
                    <a:pt x="121" y="71"/>
                  </a:moveTo>
                  <a:lnTo>
                    <a:pt x="105" y="72"/>
                  </a:lnTo>
                  <a:cubicBezTo>
                    <a:pt x="100" y="72"/>
                    <a:pt x="97" y="68"/>
                    <a:pt x="96" y="64"/>
                  </a:cubicBezTo>
                  <a:cubicBezTo>
                    <a:pt x="96" y="60"/>
                    <a:pt x="100" y="56"/>
                    <a:pt x="104" y="56"/>
                  </a:cubicBezTo>
                  <a:lnTo>
                    <a:pt x="120" y="55"/>
                  </a:lnTo>
                  <a:cubicBezTo>
                    <a:pt x="124" y="55"/>
                    <a:pt x="128" y="58"/>
                    <a:pt x="128" y="62"/>
                  </a:cubicBezTo>
                  <a:cubicBezTo>
                    <a:pt x="129" y="67"/>
                    <a:pt x="125" y="71"/>
                    <a:pt x="121" y="71"/>
                  </a:cubicBezTo>
                  <a:close/>
                  <a:moveTo>
                    <a:pt x="73" y="73"/>
                  </a:moveTo>
                  <a:lnTo>
                    <a:pt x="57" y="74"/>
                  </a:lnTo>
                  <a:cubicBezTo>
                    <a:pt x="52" y="74"/>
                    <a:pt x="49" y="71"/>
                    <a:pt x="48" y="66"/>
                  </a:cubicBezTo>
                  <a:cubicBezTo>
                    <a:pt x="48" y="62"/>
                    <a:pt x="52" y="58"/>
                    <a:pt x="56" y="58"/>
                  </a:cubicBezTo>
                  <a:lnTo>
                    <a:pt x="72" y="57"/>
                  </a:lnTo>
                  <a:cubicBezTo>
                    <a:pt x="76" y="57"/>
                    <a:pt x="80" y="60"/>
                    <a:pt x="80" y="65"/>
                  </a:cubicBezTo>
                  <a:cubicBezTo>
                    <a:pt x="81" y="69"/>
                    <a:pt x="77" y="73"/>
                    <a:pt x="73" y="73"/>
                  </a:cubicBezTo>
                  <a:close/>
                  <a:moveTo>
                    <a:pt x="25" y="75"/>
                  </a:moveTo>
                  <a:lnTo>
                    <a:pt x="9" y="76"/>
                  </a:lnTo>
                  <a:cubicBezTo>
                    <a:pt x="4" y="76"/>
                    <a:pt x="1" y="73"/>
                    <a:pt x="0" y="69"/>
                  </a:cubicBezTo>
                  <a:cubicBezTo>
                    <a:pt x="0" y="64"/>
                    <a:pt x="4" y="60"/>
                    <a:pt x="8" y="60"/>
                  </a:cubicBezTo>
                  <a:lnTo>
                    <a:pt x="24" y="59"/>
                  </a:lnTo>
                  <a:cubicBezTo>
                    <a:pt x="28" y="59"/>
                    <a:pt x="32" y="63"/>
                    <a:pt x="32" y="67"/>
                  </a:cubicBezTo>
                  <a:cubicBezTo>
                    <a:pt x="33" y="71"/>
                    <a:pt x="29" y="75"/>
                    <a:pt x="25" y="75"/>
                  </a:cubicBezTo>
                  <a:close/>
                </a:path>
              </a:pathLst>
            </a:custGeom>
            <a:solidFill>
              <a:srgbClr val="000000"/>
            </a:solidFill>
            <a:ln w="7938">
              <a:solidFill>
                <a:srgbClr val="000000"/>
              </a:solidFill>
              <a:bevel/>
              <a:headEnd/>
              <a:tailEnd/>
            </a:ln>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35" name="Freeform 85"/>
            <p:cNvSpPr>
              <a:spLocks/>
            </p:cNvSpPr>
            <p:nvPr/>
          </p:nvSpPr>
          <p:spPr bwMode="auto">
            <a:xfrm>
              <a:off x="4392" y="2999"/>
              <a:ext cx="559" cy="234"/>
            </a:xfrm>
            <a:custGeom>
              <a:avLst/>
              <a:gdLst>
                <a:gd name="T0" fmla="*/ 559 w 559"/>
                <a:gd name="T1" fmla="*/ 234 h 234"/>
                <a:gd name="T2" fmla="*/ 559 w 559"/>
                <a:gd name="T3" fmla="*/ 146 h 234"/>
                <a:gd name="T4" fmla="*/ 0 w 559"/>
                <a:gd name="T5" fmla="*/ 146 h 234"/>
                <a:gd name="T6" fmla="*/ 0 w 559"/>
                <a:gd name="T7" fmla="*/ 0 h 234"/>
                <a:gd name="T8" fmla="*/ 0 60000 65536"/>
                <a:gd name="T9" fmla="*/ 0 60000 65536"/>
                <a:gd name="T10" fmla="*/ 0 60000 65536"/>
                <a:gd name="T11" fmla="*/ 0 60000 65536"/>
                <a:gd name="T12" fmla="*/ 0 w 559"/>
                <a:gd name="T13" fmla="*/ 0 h 234"/>
                <a:gd name="T14" fmla="*/ 559 w 559"/>
                <a:gd name="T15" fmla="*/ 234 h 234"/>
              </a:gdLst>
              <a:ahLst/>
              <a:cxnLst>
                <a:cxn ang="T8">
                  <a:pos x="T0" y="T1"/>
                </a:cxn>
                <a:cxn ang="T9">
                  <a:pos x="T2" y="T3"/>
                </a:cxn>
                <a:cxn ang="T10">
                  <a:pos x="T4" y="T5"/>
                </a:cxn>
                <a:cxn ang="T11">
                  <a:pos x="T6" y="T7"/>
                </a:cxn>
              </a:cxnLst>
              <a:rect l="T12" t="T13" r="T14" b="T15"/>
              <a:pathLst>
                <a:path w="559" h="234">
                  <a:moveTo>
                    <a:pt x="559" y="234"/>
                  </a:moveTo>
                  <a:lnTo>
                    <a:pt x="559" y="146"/>
                  </a:lnTo>
                  <a:lnTo>
                    <a:pt x="0" y="146"/>
                  </a:lnTo>
                  <a:lnTo>
                    <a:pt x="0" y="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36" name="Freeform 86"/>
            <p:cNvSpPr>
              <a:spLocks/>
            </p:cNvSpPr>
            <p:nvPr/>
          </p:nvSpPr>
          <p:spPr bwMode="auto">
            <a:xfrm>
              <a:off x="4358" y="2940"/>
              <a:ext cx="67" cy="68"/>
            </a:xfrm>
            <a:custGeom>
              <a:avLst/>
              <a:gdLst>
                <a:gd name="T0" fmla="*/ 0 w 67"/>
                <a:gd name="T1" fmla="*/ 68 h 68"/>
                <a:gd name="T2" fmla="*/ 34 w 67"/>
                <a:gd name="T3" fmla="*/ 0 h 68"/>
                <a:gd name="T4" fmla="*/ 67 w 67"/>
                <a:gd name="T5" fmla="*/ 68 h 68"/>
                <a:gd name="T6" fmla="*/ 0 w 67"/>
                <a:gd name="T7" fmla="*/ 68 h 68"/>
                <a:gd name="T8" fmla="*/ 0 60000 65536"/>
                <a:gd name="T9" fmla="*/ 0 60000 65536"/>
                <a:gd name="T10" fmla="*/ 0 60000 65536"/>
                <a:gd name="T11" fmla="*/ 0 60000 65536"/>
                <a:gd name="T12" fmla="*/ 0 w 67"/>
                <a:gd name="T13" fmla="*/ 0 h 68"/>
                <a:gd name="T14" fmla="*/ 67 w 67"/>
                <a:gd name="T15" fmla="*/ 68 h 68"/>
              </a:gdLst>
              <a:ahLst/>
              <a:cxnLst>
                <a:cxn ang="T8">
                  <a:pos x="T0" y="T1"/>
                </a:cxn>
                <a:cxn ang="T9">
                  <a:pos x="T2" y="T3"/>
                </a:cxn>
                <a:cxn ang="T10">
                  <a:pos x="T4" y="T5"/>
                </a:cxn>
                <a:cxn ang="T11">
                  <a:pos x="T6" y="T7"/>
                </a:cxn>
              </a:cxnLst>
              <a:rect l="T12" t="T13" r="T14" b="T15"/>
              <a:pathLst>
                <a:path w="67" h="68">
                  <a:moveTo>
                    <a:pt x="0" y="68"/>
                  </a:moveTo>
                  <a:lnTo>
                    <a:pt x="34" y="0"/>
                  </a:lnTo>
                  <a:lnTo>
                    <a:pt x="67" y="68"/>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37" name="Freeform 87"/>
            <p:cNvSpPr>
              <a:spLocks/>
            </p:cNvSpPr>
            <p:nvPr/>
          </p:nvSpPr>
          <p:spPr bwMode="auto">
            <a:xfrm>
              <a:off x="4703" y="2230"/>
              <a:ext cx="519" cy="417"/>
            </a:xfrm>
            <a:custGeom>
              <a:avLst/>
              <a:gdLst>
                <a:gd name="T0" fmla="*/ 0 w 1536"/>
                <a:gd name="T1" fmla="*/ 1067 h 1237"/>
                <a:gd name="T2" fmla="*/ 0 w 1536"/>
                <a:gd name="T3" fmla="*/ 171 h 1237"/>
                <a:gd name="T4" fmla="*/ 768 w 1536"/>
                <a:gd name="T5" fmla="*/ 171 h 1237"/>
                <a:gd name="T6" fmla="*/ 1536 w 1536"/>
                <a:gd name="T7" fmla="*/ 171 h 1237"/>
                <a:gd name="T8" fmla="*/ 1536 w 1536"/>
                <a:gd name="T9" fmla="*/ 171 h 1237"/>
                <a:gd name="T10" fmla="*/ 1536 w 1536"/>
                <a:gd name="T11" fmla="*/ 1067 h 1237"/>
                <a:gd name="T12" fmla="*/ 768 w 1536"/>
                <a:gd name="T13" fmla="*/ 1067 h 1237"/>
                <a:gd name="T14" fmla="*/ 0 w 1536"/>
                <a:gd name="T15" fmla="*/ 1067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7"/>
                  </a:moveTo>
                  <a:lnTo>
                    <a:pt x="0" y="171"/>
                  </a:lnTo>
                  <a:cubicBezTo>
                    <a:pt x="227" y="341"/>
                    <a:pt x="540" y="341"/>
                    <a:pt x="768" y="171"/>
                  </a:cubicBezTo>
                  <a:cubicBezTo>
                    <a:pt x="995" y="0"/>
                    <a:pt x="1308" y="0"/>
                    <a:pt x="1536" y="171"/>
                  </a:cubicBezTo>
                  <a:lnTo>
                    <a:pt x="1536" y="1067"/>
                  </a:lnTo>
                  <a:cubicBezTo>
                    <a:pt x="1308" y="896"/>
                    <a:pt x="995" y="896"/>
                    <a:pt x="768" y="1067"/>
                  </a:cubicBezTo>
                  <a:cubicBezTo>
                    <a:pt x="540" y="1237"/>
                    <a:pt x="227" y="1237"/>
                    <a:pt x="0" y="1067"/>
                  </a:cubicBezTo>
                  <a:close/>
                </a:path>
              </a:pathLst>
            </a:custGeom>
            <a:solidFill>
              <a:srgbClr val="EBF1DE"/>
            </a:solidFill>
            <a:ln w="0">
              <a:solidFill>
                <a:srgbClr val="000000"/>
              </a:solidFill>
              <a:round/>
              <a:headEnd/>
              <a:tailEnd/>
            </a:ln>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38" name="Freeform 88"/>
            <p:cNvSpPr>
              <a:spLocks/>
            </p:cNvSpPr>
            <p:nvPr/>
          </p:nvSpPr>
          <p:spPr bwMode="auto">
            <a:xfrm>
              <a:off x="4703" y="2230"/>
              <a:ext cx="519" cy="417"/>
            </a:xfrm>
            <a:custGeom>
              <a:avLst/>
              <a:gdLst>
                <a:gd name="T0" fmla="*/ 0 w 1536"/>
                <a:gd name="T1" fmla="*/ 1067 h 1237"/>
                <a:gd name="T2" fmla="*/ 0 w 1536"/>
                <a:gd name="T3" fmla="*/ 171 h 1237"/>
                <a:gd name="T4" fmla="*/ 768 w 1536"/>
                <a:gd name="T5" fmla="*/ 171 h 1237"/>
                <a:gd name="T6" fmla="*/ 1536 w 1536"/>
                <a:gd name="T7" fmla="*/ 171 h 1237"/>
                <a:gd name="T8" fmla="*/ 1536 w 1536"/>
                <a:gd name="T9" fmla="*/ 171 h 1237"/>
                <a:gd name="T10" fmla="*/ 1536 w 1536"/>
                <a:gd name="T11" fmla="*/ 1067 h 1237"/>
                <a:gd name="T12" fmla="*/ 768 w 1536"/>
                <a:gd name="T13" fmla="*/ 1067 h 1237"/>
                <a:gd name="T14" fmla="*/ 0 w 1536"/>
                <a:gd name="T15" fmla="*/ 1067 h 1237"/>
                <a:gd name="T16" fmla="*/ 0 60000 65536"/>
                <a:gd name="T17" fmla="*/ 0 60000 65536"/>
                <a:gd name="T18" fmla="*/ 0 60000 65536"/>
                <a:gd name="T19" fmla="*/ 0 60000 65536"/>
                <a:gd name="T20" fmla="*/ 0 60000 65536"/>
                <a:gd name="T21" fmla="*/ 0 60000 65536"/>
                <a:gd name="T22" fmla="*/ 0 60000 65536"/>
                <a:gd name="T23" fmla="*/ 0 60000 65536"/>
                <a:gd name="T24" fmla="*/ 0 w 1536"/>
                <a:gd name="T25" fmla="*/ 0 h 1237"/>
                <a:gd name="T26" fmla="*/ 1536 w 1536"/>
                <a:gd name="T27" fmla="*/ 1237 h 12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6" h="1237">
                  <a:moveTo>
                    <a:pt x="0" y="1067"/>
                  </a:moveTo>
                  <a:lnTo>
                    <a:pt x="0" y="171"/>
                  </a:lnTo>
                  <a:cubicBezTo>
                    <a:pt x="227" y="341"/>
                    <a:pt x="540" y="341"/>
                    <a:pt x="768" y="171"/>
                  </a:cubicBezTo>
                  <a:cubicBezTo>
                    <a:pt x="995" y="0"/>
                    <a:pt x="1308" y="0"/>
                    <a:pt x="1536" y="171"/>
                  </a:cubicBezTo>
                  <a:lnTo>
                    <a:pt x="1536" y="1067"/>
                  </a:lnTo>
                  <a:cubicBezTo>
                    <a:pt x="1308" y="896"/>
                    <a:pt x="995" y="896"/>
                    <a:pt x="768" y="1067"/>
                  </a:cubicBezTo>
                  <a:cubicBezTo>
                    <a:pt x="540" y="1237"/>
                    <a:pt x="227" y="1237"/>
                    <a:pt x="0" y="1067"/>
                  </a:cubicBez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endParaRPr lang="en-GB" altLang="en-US"/>
            </a:p>
          </p:txBody>
        </p:sp>
        <p:sp>
          <p:nvSpPr>
            <p:cNvPr id="23639" name="Rectangle 89"/>
            <p:cNvSpPr>
              <a:spLocks noChangeArrowheads="1"/>
            </p:cNvSpPr>
            <p:nvPr/>
          </p:nvSpPr>
          <p:spPr bwMode="auto">
            <a:xfrm>
              <a:off x="4869" y="2376"/>
              <a:ext cx="23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defRPr sz="2400">
                  <a:solidFill>
                    <a:schemeClr val="tx1"/>
                  </a:solidFill>
                  <a:latin typeface="Times New Roman" pitchFamily="18" charset="0"/>
                </a:defRPr>
              </a:lvl1pPr>
              <a:lvl2pPr marL="742950" indent="-285750" algn="r" eaLnBrk="0" hangingPunct="0">
                <a:defRPr sz="2400">
                  <a:solidFill>
                    <a:schemeClr val="tx1"/>
                  </a:solidFill>
                  <a:latin typeface="Times New Roman" pitchFamily="18" charset="0"/>
                </a:defRPr>
              </a:lvl2pPr>
              <a:lvl3pPr marL="1143000" indent="-228600" algn="r" eaLnBrk="0" hangingPunct="0">
                <a:defRPr sz="2400">
                  <a:solidFill>
                    <a:schemeClr val="tx1"/>
                  </a:solidFill>
                  <a:latin typeface="Times New Roman" pitchFamily="18" charset="0"/>
                </a:defRPr>
              </a:lvl3pPr>
              <a:lvl4pPr marL="1600200" indent="-228600" algn="r" eaLnBrk="0" hangingPunct="0">
                <a:defRPr sz="2400">
                  <a:solidFill>
                    <a:schemeClr val="tx1"/>
                  </a:solidFill>
                  <a:latin typeface="Times New Roman" pitchFamily="18" charset="0"/>
                </a:defRPr>
              </a:lvl4pPr>
              <a:lvl5pPr marL="2057400" indent="-228600" algn="r" eaLnBrk="0" hangingPunct="0">
                <a:defRPr sz="2400">
                  <a:solidFill>
                    <a:schemeClr val="tx1"/>
                  </a:solidFill>
                  <a:latin typeface="Times New Roman" pitchFamily="18" charset="0"/>
                </a:defRPr>
              </a:lvl5pPr>
              <a:lvl6pPr marL="2514600" indent="-228600" algn="r" eaLnBrk="0" fontAlgn="base" hangingPunct="0">
                <a:spcBef>
                  <a:spcPct val="0"/>
                </a:spcBef>
                <a:spcAft>
                  <a:spcPct val="0"/>
                </a:spcAft>
                <a:defRPr sz="2400">
                  <a:solidFill>
                    <a:schemeClr val="tx1"/>
                  </a:solidFill>
                  <a:latin typeface="Times New Roman" pitchFamily="18" charset="0"/>
                </a:defRPr>
              </a:lvl6pPr>
              <a:lvl7pPr marL="2971800" indent="-228600" algn="r" eaLnBrk="0" fontAlgn="base" hangingPunct="0">
                <a:spcBef>
                  <a:spcPct val="0"/>
                </a:spcBef>
                <a:spcAft>
                  <a:spcPct val="0"/>
                </a:spcAft>
                <a:defRPr sz="2400">
                  <a:solidFill>
                    <a:schemeClr val="tx1"/>
                  </a:solidFill>
                  <a:latin typeface="Times New Roman" pitchFamily="18" charset="0"/>
                </a:defRPr>
              </a:lvl7pPr>
              <a:lvl8pPr marL="3429000" indent="-228600" algn="r" eaLnBrk="0" fontAlgn="base" hangingPunct="0">
                <a:spcBef>
                  <a:spcPct val="0"/>
                </a:spcBef>
                <a:spcAft>
                  <a:spcPct val="0"/>
                </a:spcAft>
                <a:defRPr sz="2400">
                  <a:solidFill>
                    <a:schemeClr val="tx1"/>
                  </a:solidFill>
                  <a:latin typeface="Times New Roman" pitchFamily="18" charset="0"/>
                </a:defRPr>
              </a:lvl8pPr>
              <a:lvl9pPr marL="3886200" indent="-228600" algn="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ltLang="en-US" sz="1300">
                  <a:solidFill>
                    <a:srgbClr val="000000"/>
                  </a:solidFill>
                  <a:latin typeface="Arial" pitchFamily="34" charset="0"/>
                  <a:cs typeface="Arial" pitchFamily="34" charset="0"/>
                </a:rPr>
                <a:t>ETL</a:t>
              </a:r>
              <a:endParaRPr lang="en-US" altLang="en-US" sz="1800">
                <a:latin typeface="Arial" pitchFamily="34" charset="0"/>
                <a:cs typeface="Arial" pitchFamily="34" charset="0"/>
              </a:endParaRPr>
            </a:p>
          </p:txBody>
        </p:sp>
      </p:grpSp>
    </p:spTree>
    <p:extLst>
      <p:ext uri="{BB962C8B-B14F-4D97-AF65-F5344CB8AC3E}">
        <p14:creationId xmlns:p14="http://schemas.microsoft.com/office/powerpoint/2010/main" val="10901530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35945F0-FB43-4130-8EEA-B6F5A9A127BD}" type="slidenum">
              <a:rPr lang="en-US" altLang="en-GB"/>
              <a:pPr/>
              <a:t>44</a:t>
            </a:fld>
            <a:endParaRPr lang="en-US" altLang="en-GB"/>
          </a:p>
        </p:txBody>
      </p:sp>
      <p:sp>
        <p:nvSpPr>
          <p:cNvPr id="7170" name="Rectangle 2"/>
          <p:cNvSpPr>
            <a:spLocks noGrp="1" noChangeArrowheads="1"/>
          </p:cNvSpPr>
          <p:nvPr>
            <p:ph type="title"/>
          </p:nvPr>
        </p:nvSpPr>
        <p:spPr>
          <a:xfrm>
            <a:off x="762000" y="0"/>
            <a:ext cx="7772400" cy="1143000"/>
          </a:xfrm>
        </p:spPr>
        <p:txBody>
          <a:bodyPr>
            <a:normAutofit fontScale="90000"/>
          </a:bodyPr>
          <a:lstStyle/>
          <a:p>
            <a:r>
              <a:rPr lang="en-US" altLang="en-GB"/>
              <a:t>What is a Data Warehouse?</a:t>
            </a:r>
            <a:br>
              <a:rPr lang="en-US" altLang="en-GB"/>
            </a:br>
            <a:r>
              <a:rPr lang="en-US" altLang="en-GB" sz="3600" i="1"/>
              <a:t>A Practitioners Viewpoint</a:t>
            </a:r>
            <a:endParaRPr lang="en-US" altLang="en-GB"/>
          </a:p>
        </p:txBody>
      </p:sp>
      <p:sp>
        <p:nvSpPr>
          <p:cNvPr id="7171" name="Rectangle 3"/>
          <p:cNvSpPr>
            <a:spLocks noGrp="1" noChangeArrowheads="1"/>
          </p:cNvSpPr>
          <p:nvPr>
            <p:ph type="body" idx="1"/>
          </p:nvPr>
        </p:nvSpPr>
        <p:spPr>
          <a:xfrm>
            <a:off x="685800" y="1885950"/>
            <a:ext cx="7772400" cy="3800475"/>
          </a:xfrm>
        </p:spPr>
        <p:txBody>
          <a:bodyPr/>
          <a:lstStyle/>
          <a:p>
            <a:pPr marL="52388" indent="-52388">
              <a:buFont typeface="Symbol" pitchFamily="18" charset="2"/>
              <a:buNone/>
            </a:pPr>
            <a:r>
              <a:rPr lang="en-US" altLang="en-GB"/>
              <a:t>“A data warehouse is simply a single, complete, and consistent store of data obtained from a variety of sources and made available to end users in a way they can understand and use it in a business context.” </a:t>
            </a:r>
          </a:p>
          <a:p>
            <a:pPr marL="52388" indent="-52388">
              <a:buFont typeface="Symbol" pitchFamily="18" charset="2"/>
              <a:buNone/>
            </a:pPr>
            <a:r>
              <a:rPr lang="en-US" altLang="en-GB"/>
              <a:t>-- Barry Devlin, </a:t>
            </a:r>
            <a:r>
              <a:rPr lang="en-US" altLang="en-GB" i="1"/>
              <a:t>IBM Consultant</a:t>
            </a:r>
            <a:endParaRPr lang="en-US" altLang="en-GB"/>
          </a:p>
        </p:txBody>
      </p:sp>
    </p:spTree>
    <p:extLst>
      <p:ext uri="{BB962C8B-B14F-4D97-AF65-F5344CB8AC3E}">
        <p14:creationId xmlns:p14="http://schemas.microsoft.com/office/powerpoint/2010/main" val="1624336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lide Number Placeholder 76"/>
          <p:cNvSpPr>
            <a:spLocks noGrp="1"/>
          </p:cNvSpPr>
          <p:nvPr>
            <p:ph type="sldNum" sz="quarter" idx="11"/>
          </p:nvPr>
        </p:nvSpPr>
        <p:spPr/>
        <p:txBody>
          <a:bodyPr/>
          <a:lstStyle/>
          <a:p>
            <a:fld id="{0AC89BD2-63EB-4F8F-8B51-78849DD9BD6B}" type="slidenum">
              <a:rPr lang="en-US" altLang="en-US"/>
              <a:pPr/>
              <a:t>45</a:t>
            </a:fld>
            <a:endParaRPr lang="en-US" altLang="en-US"/>
          </a:p>
        </p:txBody>
      </p:sp>
      <p:grpSp>
        <p:nvGrpSpPr>
          <p:cNvPr id="636931" name="Group 3"/>
          <p:cNvGrpSpPr>
            <a:grpSpLocks/>
          </p:cNvGrpSpPr>
          <p:nvPr/>
        </p:nvGrpSpPr>
        <p:grpSpPr bwMode="auto">
          <a:xfrm>
            <a:off x="1714500" y="5638800"/>
            <a:ext cx="1898650" cy="838200"/>
            <a:chOff x="1190" y="3072"/>
            <a:chExt cx="1196" cy="528"/>
          </a:xfrm>
        </p:grpSpPr>
        <p:sp>
          <p:nvSpPr>
            <p:cNvPr id="636932" name="Rectangle 4"/>
            <p:cNvSpPr>
              <a:spLocks noChangeArrowheads="1"/>
            </p:cNvSpPr>
            <p:nvPr/>
          </p:nvSpPr>
          <p:spPr bwMode="auto">
            <a:xfrm>
              <a:off x="1392" y="3312"/>
              <a:ext cx="6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b="1">
                  <a:solidFill>
                    <a:schemeClr val="accent2"/>
                  </a:solidFill>
                  <a:effectLst>
                    <a:outerShdw blurRad="38100" dist="38100" dir="2700000" algn="tl">
                      <a:srgbClr val="000000"/>
                    </a:outerShdw>
                  </a:effectLst>
                  <a:latin typeface="Arial" pitchFamily="34" charset="0"/>
                </a:rPr>
                <a:t>Month</a:t>
              </a:r>
            </a:p>
          </p:txBody>
        </p:sp>
        <p:sp>
          <p:nvSpPr>
            <p:cNvPr id="636933" name="Line 5"/>
            <p:cNvSpPr>
              <a:spLocks noChangeShapeType="1"/>
            </p:cNvSpPr>
            <p:nvPr/>
          </p:nvSpPr>
          <p:spPr bwMode="auto">
            <a:xfrm>
              <a:off x="1200" y="3072"/>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34" name="Rectangle 6"/>
            <p:cNvSpPr>
              <a:spLocks noChangeArrowheads="1"/>
            </p:cNvSpPr>
            <p:nvPr/>
          </p:nvSpPr>
          <p:spPr bwMode="auto">
            <a:xfrm>
              <a:off x="1190" y="3120"/>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1800" b="1">
                  <a:solidFill>
                    <a:schemeClr val="accent2"/>
                  </a:solidFill>
                  <a:effectLst>
                    <a:outerShdw blurRad="38100" dist="38100" dir="2700000" algn="tl">
                      <a:srgbClr val="000000"/>
                    </a:outerShdw>
                  </a:effectLst>
                  <a:latin typeface="Arial" pitchFamily="34" charset="0"/>
                </a:rPr>
                <a:t>1 </a:t>
              </a:r>
            </a:p>
          </p:txBody>
        </p:sp>
        <p:sp>
          <p:nvSpPr>
            <p:cNvPr id="636935" name="Rectangle 7"/>
            <p:cNvSpPr>
              <a:spLocks noChangeArrowheads="1"/>
            </p:cNvSpPr>
            <p:nvPr/>
          </p:nvSpPr>
          <p:spPr bwMode="auto">
            <a:xfrm>
              <a:off x="1358" y="3120"/>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1800" b="1">
                  <a:solidFill>
                    <a:schemeClr val="accent2"/>
                  </a:solidFill>
                  <a:effectLst>
                    <a:outerShdw blurRad="38100" dist="38100" dir="2700000" algn="tl">
                      <a:srgbClr val="000000"/>
                    </a:outerShdw>
                  </a:effectLst>
                  <a:latin typeface="Arial" pitchFamily="34" charset="0"/>
                </a:rPr>
                <a:t>2</a:t>
              </a:r>
            </a:p>
          </p:txBody>
        </p:sp>
        <p:sp>
          <p:nvSpPr>
            <p:cNvPr id="636936" name="Rectangle 8"/>
            <p:cNvSpPr>
              <a:spLocks noChangeArrowheads="1"/>
            </p:cNvSpPr>
            <p:nvPr/>
          </p:nvSpPr>
          <p:spPr bwMode="auto">
            <a:xfrm>
              <a:off x="1536" y="3120"/>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1800" b="1">
                  <a:solidFill>
                    <a:schemeClr val="accent2"/>
                  </a:solidFill>
                  <a:effectLst>
                    <a:outerShdw blurRad="38100" dist="38100" dir="2700000" algn="tl">
                      <a:srgbClr val="000000"/>
                    </a:outerShdw>
                  </a:effectLst>
                  <a:latin typeface="Arial" pitchFamily="34" charset="0"/>
                </a:rPr>
                <a:t>3 </a:t>
              </a:r>
            </a:p>
          </p:txBody>
        </p:sp>
        <p:sp>
          <p:nvSpPr>
            <p:cNvPr id="636937" name="Rectangle 9"/>
            <p:cNvSpPr>
              <a:spLocks noChangeArrowheads="1"/>
            </p:cNvSpPr>
            <p:nvPr/>
          </p:nvSpPr>
          <p:spPr bwMode="auto">
            <a:xfrm>
              <a:off x="1657" y="3120"/>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1800" b="1">
                  <a:solidFill>
                    <a:schemeClr val="accent2"/>
                  </a:solidFill>
                  <a:effectLst>
                    <a:outerShdw blurRad="38100" dist="38100" dir="2700000" algn="tl">
                      <a:srgbClr val="000000"/>
                    </a:outerShdw>
                  </a:effectLst>
                  <a:latin typeface="Arial" pitchFamily="34" charset="0"/>
                </a:rPr>
                <a:t>4 </a:t>
              </a:r>
            </a:p>
          </p:txBody>
        </p:sp>
        <p:sp>
          <p:nvSpPr>
            <p:cNvPr id="636938" name="Rectangle 10"/>
            <p:cNvSpPr>
              <a:spLocks noChangeArrowheads="1"/>
            </p:cNvSpPr>
            <p:nvPr/>
          </p:nvSpPr>
          <p:spPr bwMode="auto">
            <a:xfrm>
              <a:off x="2160" y="3120"/>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en-US" sz="1800" b="1">
                  <a:solidFill>
                    <a:schemeClr val="accent2"/>
                  </a:solidFill>
                  <a:effectLst>
                    <a:outerShdw blurRad="38100" dist="38100" dir="2700000" algn="tl">
                      <a:srgbClr val="000000"/>
                    </a:outerShdw>
                  </a:effectLst>
                  <a:latin typeface="Arial" pitchFamily="34" charset="0"/>
                </a:rPr>
                <a:t>7</a:t>
              </a:r>
            </a:p>
          </p:txBody>
        </p:sp>
        <p:sp>
          <p:nvSpPr>
            <p:cNvPr id="636939" name="Rectangle 11"/>
            <p:cNvSpPr>
              <a:spLocks noChangeArrowheads="1"/>
            </p:cNvSpPr>
            <p:nvPr/>
          </p:nvSpPr>
          <p:spPr bwMode="auto">
            <a:xfrm>
              <a:off x="1993" y="3120"/>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1800" b="1">
                  <a:solidFill>
                    <a:schemeClr val="accent2"/>
                  </a:solidFill>
                  <a:effectLst>
                    <a:outerShdw blurRad="38100" dist="38100" dir="2700000" algn="tl">
                      <a:srgbClr val="000000"/>
                    </a:outerShdw>
                  </a:effectLst>
                  <a:latin typeface="Arial" pitchFamily="34" charset="0"/>
                </a:rPr>
                <a:t>6 </a:t>
              </a:r>
            </a:p>
          </p:txBody>
        </p:sp>
        <p:sp>
          <p:nvSpPr>
            <p:cNvPr id="636940" name="Rectangle 12"/>
            <p:cNvSpPr>
              <a:spLocks noChangeArrowheads="1"/>
            </p:cNvSpPr>
            <p:nvPr/>
          </p:nvSpPr>
          <p:spPr bwMode="auto">
            <a:xfrm>
              <a:off x="1825" y="3120"/>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1800" b="1">
                  <a:solidFill>
                    <a:schemeClr val="accent2"/>
                  </a:solidFill>
                  <a:effectLst>
                    <a:outerShdw blurRad="38100" dist="38100" dir="2700000" algn="tl">
                      <a:srgbClr val="000000"/>
                    </a:outerShdw>
                  </a:effectLst>
                  <a:latin typeface="Arial" pitchFamily="34" charset="0"/>
                </a:rPr>
                <a:t>5 </a:t>
              </a:r>
            </a:p>
          </p:txBody>
        </p:sp>
      </p:grpSp>
      <p:grpSp>
        <p:nvGrpSpPr>
          <p:cNvPr id="636941" name="Group 13"/>
          <p:cNvGrpSpPr>
            <a:grpSpLocks/>
          </p:cNvGrpSpPr>
          <p:nvPr/>
        </p:nvGrpSpPr>
        <p:grpSpPr bwMode="auto">
          <a:xfrm>
            <a:off x="280988" y="3825875"/>
            <a:ext cx="1633537" cy="1951038"/>
            <a:chOff x="287" y="1930"/>
            <a:chExt cx="1029" cy="1229"/>
          </a:xfrm>
        </p:grpSpPr>
        <p:sp>
          <p:nvSpPr>
            <p:cNvPr id="636942" name="Rectangle 14"/>
            <p:cNvSpPr>
              <a:spLocks noChangeArrowheads="1"/>
            </p:cNvSpPr>
            <p:nvPr/>
          </p:nvSpPr>
          <p:spPr bwMode="auto">
            <a:xfrm rot="16200000">
              <a:off x="10" y="2207"/>
              <a:ext cx="8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b="1">
                  <a:solidFill>
                    <a:schemeClr val="accent2"/>
                  </a:solidFill>
                  <a:effectLst>
                    <a:outerShdw blurRad="38100" dist="38100" dir="2700000" algn="tl">
                      <a:srgbClr val="000000"/>
                    </a:outerShdw>
                  </a:effectLst>
                  <a:latin typeface="Arial" pitchFamily="34" charset="0"/>
                </a:rPr>
                <a:t>Product</a:t>
              </a:r>
            </a:p>
          </p:txBody>
        </p:sp>
        <p:sp>
          <p:nvSpPr>
            <p:cNvPr id="636943" name="Rectangle 15"/>
            <p:cNvSpPr>
              <a:spLocks noChangeArrowheads="1"/>
            </p:cNvSpPr>
            <p:nvPr/>
          </p:nvSpPr>
          <p:spPr bwMode="auto">
            <a:xfrm>
              <a:off x="384" y="2736"/>
              <a:ext cx="9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1800" b="1">
                  <a:solidFill>
                    <a:schemeClr val="accent2"/>
                  </a:solidFill>
                  <a:effectLst>
                    <a:outerShdw blurRad="38100" dist="38100" dir="2700000" algn="tl">
                      <a:srgbClr val="000000"/>
                    </a:outerShdw>
                  </a:effectLst>
                  <a:latin typeface="Arial" pitchFamily="34" charset="0"/>
                </a:rPr>
                <a:t>Toothpaste </a:t>
              </a:r>
            </a:p>
          </p:txBody>
        </p:sp>
        <p:sp>
          <p:nvSpPr>
            <p:cNvPr id="636944" name="Line 16"/>
            <p:cNvSpPr>
              <a:spLocks noChangeShapeType="1"/>
            </p:cNvSpPr>
            <p:nvPr/>
          </p:nvSpPr>
          <p:spPr bwMode="auto">
            <a:xfrm>
              <a:off x="1200" y="2016"/>
              <a:ext cx="0" cy="10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45" name="Rectangle 17"/>
            <p:cNvSpPr>
              <a:spLocks noChangeArrowheads="1"/>
            </p:cNvSpPr>
            <p:nvPr/>
          </p:nvSpPr>
          <p:spPr bwMode="auto">
            <a:xfrm>
              <a:off x="672" y="2016"/>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1800" b="1">
                  <a:solidFill>
                    <a:schemeClr val="accent2"/>
                  </a:solidFill>
                  <a:effectLst>
                    <a:outerShdw blurRad="38100" dist="38100" dir="2700000" algn="tl">
                      <a:srgbClr val="000000"/>
                    </a:outerShdw>
                  </a:effectLst>
                  <a:latin typeface="Arial" pitchFamily="34" charset="0"/>
                </a:rPr>
                <a:t>Juice</a:t>
              </a:r>
            </a:p>
          </p:txBody>
        </p:sp>
        <p:sp>
          <p:nvSpPr>
            <p:cNvPr id="636946" name="Rectangle 18"/>
            <p:cNvSpPr>
              <a:spLocks noChangeArrowheads="1"/>
            </p:cNvSpPr>
            <p:nvPr/>
          </p:nvSpPr>
          <p:spPr bwMode="auto">
            <a:xfrm>
              <a:off x="672" y="2160"/>
              <a:ext cx="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1800" b="1">
                  <a:solidFill>
                    <a:schemeClr val="accent2"/>
                  </a:solidFill>
                  <a:effectLst>
                    <a:outerShdw blurRad="38100" dist="38100" dir="2700000" algn="tl">
                      <a:srgbClr val="000000"/>
                    </a:outerShdw>
                  </a:effectLst>
                  <a:latin typeface="Arial" pitchFamily="34" charset="0"/>
                </a:rPr>
                <a:t>Cola</a:t>
              </a:r>
            </a:p>
          </p:txBody>
        </p:sp>
        <p:sp>
          <p:nvSpPr>
            <p:cNvPr id="636947" name="Rectangle 19"/>
            <p:cNvSpPr>
              <a:spLocks noChangeArrowheads="1"/>
            </p:cNvSpPr>
            <p:nvPr/>
          </p:nvSpPr>
          <p:spPr bwMode="auto">
            <a:xfrm>
              <a:off x="720" y="2352"/>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1800" b="1">
                  <a:solidFill>
                    <a:schemeClr val="accent2"/>
                  </a:solidFill>
                  <a:effectLst>
                    <a:outerShdw blurRad="38100" dist="38100" dir="2700000" algn="tl">
                      <a:srgbClr val="000000"/>
                    </a:outerShdw>
                  </a:effectLst>
                  <a:latin typeface="Arial" pitchFamily="34" charset="0"/>
                </a:rPr>
                <a:t>Milk </a:t>
              </a:r>
            </a:p>
          </p:txBody>
        </p:sp>
        <p:sp>
          <p:nvSpPr>
            <p:cNvPr id="636948" name="Rectangle 20"/>
            <p:cNvSpPr>
              <a:spLocks noChangeArrowheads="1"/>
            </p:cNvSpPr>
            <p:nvPr/>
          </p:nvSpPr>
          <p:spPr bwMode="auto">
            <a:xfrm>
              <a:off x="624" y="2544"/>
              <a:ext cx="5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1800" b="1">
                  <a:solidFill>
                    <a:schemeClr val="accent2"/>
                  </a:solidFill>
                  <a:effectLst>
                    <a:outerShdw blurRad="38100" dist="38100" dir="2700000" algn="tl">
                      <a:srgbClr val="000000"/>
                    </a:outerShdw>
                  </a:effectLst>
                  <a:latin typeface="Arial" pitchFamily="34" charset="0"/>
                </a:rPr>
                <a:t>Cream</a:t>
              </a:r>
            </a:p>
          </p:txBody>
        </p:sp>
        <p:sp>
          <p:nvSpPr>
            <p:cNvPr id="636949" name="Rectangle 21"/>
            <p:cNvSpPr>
              <a:spLocks noChangeArrowheads="1"/>
            </p:cNvSpPr>
            <p:nvPr/>
          </p:nvSpPr>
          <p:spPr bwMode="auto">
            <a:xfrm>
              <a:off x="672" y="2928"/>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1800" b="1">
                  <a:solidFill>
                    <a:schemeClr val="accent2"/>
                  </a:solidFill>
                  <a:effectLst>
                    <a:outerShdw blurRad="38100" dist="38100" dir="2700000" algn="tl">
                      <a:srgbClr val="000000"/>
                    </a:outerShdw>
                  </a:effectLst>
                  <a:latin typeface="Arial" pitchFamily="34" charset="0"/>
                </a:rPr>
                <a:t>Soap </a:t>
              </a:r>
            </a:p>
          </p:txBody>
        </p:sp>
      </p:grpSp>
      <p:grpSp>
        <p:nvGrpSpPr>
          <p:cNvPr id="636950" name="Group 22"/>
          <p:cNvGrpSpPr>
            <a:grpSpLocks/>
          </p:cNvGrpSpPr>
          <p:nvPr/>
        </p:nvGrpSpPr>
        <p:grpSpPr bwMode="auto">
          <a:xfrm>
            <a:off x="1958975" y="3962400"/>
            <a:ext cx="1600200" cy="1687513"/>
            <a:chOff x="2112" y="1392"/>
            <a:chExt cx="1008" cy="1063"/>
          </a:xfrm>
        </p:grpSpPr>
        <p:sp>
          <p:nvSpPr>
            <p:cNvPr id="636951" name="Line 23"/>
            <p:cNvSpPr>
              <a:spLocks noChangeShapeType="1"/>
            </p:cNvSpPr>
            <p:nvPr/>
          </p:nvSpPr>
          <p:spPr bwMode="auto">
            <a:xfrm>
              <a:off x="2112" y="1392"/>
              <a:ext cx="0" cy="10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52" name="Line 24"/>
            <p:cNvSpPr>
              <a:spLocks noChangeShapeType="1"/>
            </p:cNvSpPr>
            <p:nvPr/>
          </p:nvSpPr>
          <p:spPr bwMode="auto">
            <a:xfrm>
              <a:off x="2448" y="1392"/>
              <a:ext cx="0" cy="10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53" name="Line 25"/>
            <p:cNvSpPr>
              <a:spLocks noChangeShapeType="1"/>
            </p:cNvSpPr>
            <p:nvPr/>
          </p:nvSpPr>
          <p:spPr bwMode="auto">
            <a:xfrm>
              <a:off x="2616" y="1392"/>
              <a:ext cx="0" cy="10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54" name="Line 26"/>
            <p:cNvSpPr>
              <a:spLocks noChangeShapeType="1"/>
            </p:cNvSpPr>
            <p:nvPr/>
          </p:nvSpPr>
          <p:spPr bwMode="auto">
            <a:xfrm>
              <a:off x="2784" y="1392"/>
              <a:ext cx="0" cy="10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55" name="Line 27"/>
            <p:cNvSpPr>
              <a:spLocks noChangeShapeType="1"/>
            </p:cNvSpPr>
            <p:nvPr/>
          </p:nvSpPr>
          <p:spPr bwMode="auto">
            <a:xfrm>
              <a:off x="2952" y="1392"/>
              <a:ext cx="0" cy="10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56" name="Line 28"/>
            <p:cNvSpPr>
              <a:spLocks noChangeShapeType="1"/>
            </p:cNvSpPr>
            <p:nvPr/>
          </p:nvSpPr>
          <p:spPr bwMode="auto">
            <a:xfrm>
              <a:off x="2280" y="1392"/>
              <a:ext cx="0" cy="10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57" name="Line 29"/>
            <p:cNvSpPr>
              <a:spLocks noChangeShapeType="1"/>
            </p:cNvSpPr>
            <p:nvPr/>
          </p:nvSpPr>
          <p:spPr bwMode="auto">
            <a:xfrm>
              <a:off x="3120" y="1392"/>
              <a:ext cx="0" cy="10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36958" name="Group 30"/>
          <p:cNvGrpSpPr>
            <a:grpSpLocks/>
          </p:cNvGrpSpPr>
          <p:nvPr/>
        </p:nvGrpSpPr>
        <p:grpSpPr bwMode="auto">
          <a:xfrm>
            <a:off x="1728788" y="3960813"/>
            <a:ext cx="1830387" cy="1333500"/>
            <a:chOff x="1199" y="2015"/>
            <a:chExt cx="1064" cy="840"/>
          </a:xfrm>
        </p:grpSpPr>
        <p:sp>
          <p:nvSpPr>
            <p:cNvPr id="636959" name="Line 31"/>
            <p:cNvSpPr>
              <a:spLocks noChangeShapeType="1"/>
            </p:cNvSpPr>
            <p:nvPr/>
          </p:nvSpPr>
          <p:spPr bwMode="auto">
            <a:xfrm rot="-5400000">
              <a:off x="1731" y="2155"/>
              <a:ext cx="0" cy="10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60" name="Line 32"/>
            <p:cNvSpPr>
              <a:spLocks noChangeShapeType="1"/>
            </p:cNvSpPr>
            <p:nvPr/>
          </p:nvSpPr>
          <p:spPr bwMode="auto">
            <a:xfrm rot="-5400000">
              <a:off x="1732" y="1988"/>
              <a:ext cx="0" cy="10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61" name="Line 33"/>
            <p:cNvSpPr>
              <a:spLocks noChangeShapeType="1"/>
            </p:cNvSpPr>
            <p:nvPr/>
          </p:nvSpPr>
          <p:spPr bwMode="auto">
            <a:xfrm rot="-5400000">
              <a:off x="1731" y="1819"/>
              <a:ext cx="0" cy="10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62" name="Line 34"/>
            <p:cNvSpPr>
              <a:spLocks noChangeShapeType="1"/>
            </p:cNvSpPr>
            <p:nvPr/>
          </p:nvSpPr>
          <p:spPr bwMode="auto">
            <a:xfrm rot="-5400000">
              <a:off x="1731" y="1651"/>
              <a:ext cx="0" cy="10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63" name="Line 35"/>
            <p:cNvSpPr>
              <a:spLocks noChangeShapeType="1"/>
            </p:cNvSpPr>
            <p:nvPr/>
          </p:nvSpPr>
          <p:spPr bwMode="auto">
            <a:xfrm rot="-5400000">
              <a:off x="1731" y="2323"/>
              <a:ext cx="0" cy="10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64" name="Line 36"/>
            <p:cNvSpPr>
              <a:spLocks noChangeShapeType="1"/>
            </p:cNvSpPr>
            <p:nvPr/>
          </p:nvSpPr>
          <p:spPr bwMode="auto">
            <a:xfrm rot="-5400000">
              <a:off x="1731" y="1483"/>
              <a:ext cx="0" cy="10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36965" name="Group 37"/>
          <p:cNvGrpSpPr>
            <a:grpSpLocks/>
          </p:cNvGrpSpPr>
          <p:nvPr/>
        </p:nvGrpSpPr>
        <p:grpSpPr bwMode="auto">
          <a:xfrm>
            <a:off x="1082675" y="2714625"/>
            <a:ext cx="3040063" cy="1309688"/>
            <a:chOff x="792" y="1230"/>
            <a:chExt cx="1915" cy="825"/>
          </a:xfrm>
        </p:grpSpPr>
        <p:sp>
          <p:nvSpPr>
            <p:cNvPr id="636966" name="Rectangle 38"/>
            <p:cNvSpPr>
              <a:spLocks noChangeArrowheads="1"/>
            </p:cNvSpPr>
            <p:nvPr/>
          </p:nvSpPr>
          <p:spPr bwMode="auto">
            <a:xfrm rot="18720000">
              <a:off x="553" y="1469"/>
              <a:ext cx="7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b="1">
                  <a:solidFill>
                    <a:schemeClr val="accent2"/>
                  </a:solidFill>
                  <a:effectLst>
                    <a:outerShdw blurRad="38100" dist="38100" dir="2700000" algn="tl">
                      <a:srgbClr val="000000"/>
                    </a:outerShdw>
                  </a:effectLst>
                  <a:latin typeface="Arial" pitchFamily="34" charset="0"/>
                </a:rPr>
                <a:t>Region</a:t>
              </a:r>
            </a:p>
          </p:txBody>
        </p:sp>
        <p:sp>
          <p:nvSpPr>
            <p:cNvPr id="636967" name="Line 39"/>
            <p:cNvSpPr>
              <a:spLocks noChangeShapeType="1"/>
            </p:cNvSpPr>
            <p:nvPr/>
          </p:nvSpPr>
          <p:spPr bwMode="auto">
            <a:xfrm flipV="1">
              <a:off x="1353" y="1632"/>
              <a:ext cx="356" cy="3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68" name="Line 40"/>
            <p:cNvSpPr>
              <a:spLocks noChangeShapeType="1"/>
            </p:cNvSpPr>
            <p:nvPr/>
          </p:nvSpPr>
          <p:spPr bwMode="auto">
            <a:xfrm flipV="1">
              <a:off x="1536" y="1632"/>
              <a:ext cx="354" cy="3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69" name="Line 41"/>
            <p:cNvSpPr>
              <a:spLocks noChangeShapeType="1"/>
            </p:cNvSpPr>
            <p:nvPr/>
          </p:nvSpPr>
          <p:spPr bwMode="auto">
            <a:xfrm flipV="1">
              <a:off x="1680" y="1632"/>
              <a:ext cx="355" cy="3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70" name="Line 42"/>
            <p:cNvSpPr>
              <a:spLocks noChangeShapeType="1"/>
            </p:cNvSpPr>
            <p:nvPr/>
          </p:nvSpPr>
          <p:spPr bwMode="auto">
            <a:xfrm flipV="1">
              <a:off x="1872" y="1632"/>
              <a:ext cx="356" cy="3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71" name="Line 43"/>
            <p:cNvSpPr>
              <a:spLocks noChangeShapeType="1"/>
            </p:cNvSpPr>
            <p:nvPr/>
          </p:nvSpPr>
          <p:spPr bwMode="auto">
            <a:xfrm flipV="1">
              <a:off x="2186" y="1632"/>
              <a:ext cx="355" cy="3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72" name="Line 44"/>
            <p:cNvSpPr>
              <a:spLocks noChangeShapeType="1"/>
            </p:cNvSpPr>
            <p:nvPr/>
          </p:nvSpPr>
          <p:spPr bwMode="auto">
            <a:xfrm flipV="1">
              <a:off x="2016" y="1632"/>
              <a:ext cx="355" cy="3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73" name="Freeform 45"/>
            <p:cNvSpPr>
              <a:spLocks noChangeArrowheads="1"/>
            </p:cNvSpPr>
            <p:nvPr/>
          </p:nvSpPr>
          <p:spPr bwMode="auto">
            <a:xfrm>
              <a:off x="1314" y="1869"/>
              <a:ext cx="1164" cy="6"/>
            </a:xfrm>
            <a:custGeom>
              <a:avLst/>
              <a:gdLst>
                <a:gd name="T0" fmla="*/ 0 w 1164"/>
                <a:gd name="T1" fmla="*/ 6 h 6"/>
                <a:gd name="T2" fmla="*/ 1164 w 1164"/>
                <a:gd name="T3" fmla="*/ 0 h 6"/>
              </a:gdLst>
              <a:ahLst/>
              <a:cxnLst>
                <a:cxn ang="0">
                  <a:pos x="T0" y="T1"/>
                </a:cxn>
                <a:cxn ang="0">
                  <a:pos x="T2" y="T3"/>
                </a:cxn>
              </a:cxnLst>
              <a:rect l="0" t="0" r="r" b="b"/>
              <a:pathLst>
                <a:path w="1164" h="6">
                  <a:moveTo>
                    <a:pt x="0" y="6"/>
                  </a:moveTo>
                  <a:lnTo>
                    <a:pt x="1164" y="0"/>
                  </a:lnTo>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74" name="Freeform 46"/>
            <p:cNvSpPr>
              <a:spLocks noChangeArrowheads="1"/>
            </p:cNvSpPr>
            <p:nvPr/>
          </p:nvSpPr>
          <p:spPr bwMode="auto">
            <a:xfrm>
              <a:off x="1440" y="1752"/>
              <a:ext cx="1155" cy="3"/>
            </a:xfrm>
            <a:custGeom>
              <a:avLst/>
              <a:gdLst>
                <a:gd name="T0" fmla="*/ 0 w 1155"/>
                <a:gd name="T1" fmla="*/ 0 h 3"/>
                <a:gd name="T2" fmla="*/ 1155 w 1155"/>
                <a:gd name="T3" fmla="*/ 3 h 3"/>
              </a:gdLst>
              <a:ahLst/>
              <a:cxnLst>
                <a:cxn ang="0">
                  <a:pos x="T0" y="T1"/>
                </a:cxn>
                <a:cxn ang="0">
                  <a:pos x="T2" y="T3"/>
                </a:cxn>
              </a:cxnLst>
              <a:rect l="0" t="0" r="r" b="b"/>
              <a:pathLst>
                <a:path w="1155" h="3">
                  <a:moveTo>
                    <a:pt x="0" y="0"/>
                  </a:moveTo>
                  <a:lnTo>
                    <a:pt x="1155" y="3"/>
                  </a:lnTo>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75" name="Rectangle 47"/>
            <p:cNvSpPr>
              <a:spLocks noChangeArrowheads="1"/>
            </p:cNvSpPr>
            <p:nvPr/>
          </p:nvSpPr>
          <p:spPr bwMode="auto">
            <a:xfrm>
              <a:off x="1104" y="1569"/>
              <a:ext cx="2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1800" b="1">
                  <a:solidFill>
                    <a:schemeClr val="accent2"/>
                  </a:solidFill>
                  <a:effectLst>
                    <a:outerShdw blurRad="38100" dist="38100" dir="2700000" algn="tl">
                      <a:srgbClr val="000000"/>
                    </a:outerShdw>
                  </a:effectLst>
                  <a:latin typeface="Arial" pitchFamily="34" charset="0"/>
                </a:rPr>
                <a:t>W</a:t>
              </a:r>
            </a:p>
          </p:txBody>
        </p:sp>
        <p:sp>
          <p:nvSpPr>
            <p:cNvPr id="636976" name="Rectangle 48"/>
            <p:cNvSpPr>
              <a:spLocks noChangeArrowheads="1"/>
            </p:cNvSpPr>
            <p:nvPr/>
          </p:nvSpPr>
          <p:spPr bwMode="auto">
            <a:xfrm>
              <a:off x="1008" y="1680"/>
              <a:ext cx="2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en-US" sz="1800" b="1">
                  <a:solidFill>
                    <a:schemeClr val="accent2"/>
                  </a:solidFill>
                  <a:effectLst>
                    <a:outerShdw blurRad="38100" dist="38100" dir="2700000" algn="tl">
                      <a:srgbClr val="000000"/>
                    </a:outerShdw>
                  </a:effectLst>
                  <a:latin typeface="Arial" pitchFamily="34" charset="0"/>
                </a:rPr>
                <a:t>S </a:t>
              </a:r>
            </a:p>
          </p:txBody>
        </p:sp>
        <p:sp>
          <p:nvSpPr>
            <p:cNvPr id="636977" name="Rectangle 49"/>
            <p:cNvSpPr>
              <a:spLocks noChangeArrowheads="1"/>
            </p:cNvSpPr>
            <p:nvPr/>
          </p:nvSpPr>
          <p:spPr bwMode="auto">
            <a:xfrm>
              <a:off x="912" y="1824"/>
              <a:ext cx="2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en-US" sz="1800" b="1">
                  <a:solidFill>
                    <a:schemeClr val="accent2"/>
                  </a:solidFill>
                  <a:effectLst>
                    <a:outerShdw blurRad="38100" dist="38100" dir="2700000" algn="tl">
                      <a:srgbClr val="000000"/>
                    </a:outerShdw>
                  </a:effectLst>
                  <a:latin typeface="Arial" pitchFamily="34" charset="0"/>
                </a:rPr>
                <a:t>N </a:t>
              </a:r>
            </a:p>
          </p:txBody>
        </p:sp>
        <p:sp>
          <p:nvSpPr>
            <p:cNvPr id="636978" name="Line 50"/>
            <p:cNvSpPr>
              <a:spLocks noChangeShapeType="1"/>
            </p:cNvSpPr>
            <p:nvPr/>
          </p:nvSpPr>
          <p:spPr bwMode="auto">
            <a:xfrm flipV="1">
              <a:off x="2352" y="1632"/>
              <a:ext cx="355" cy="3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79" name="Line 51"/>
            <p:cNvSpPr>
              <a:spLocks noChangeShapeType="1"/>
            </p:cNvSpPr>
            <p:nvPr/>
          </p:nvSpPr>
          <p:spPr bwMode="auto">
            <a:xfrm flipV="1">
              <a:off x="1200" y="1632"/>
              <a:ext cx="355" cy="3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80" name="Line 52"/>
            <p:cNvSpPr>
              <a:spLocks noChangeShapeType="1"/>
            </p:cNvSpPr>
            <p:nvPr/>
          </p:nvSpPr>
          <p:spPr bwMode="auto">
            <a:xfrm>
              <a:off x="1536" y="1632"/>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36981" name="Group 53"/>
          <p:cNvGrpSpPr>
            <a:grpSpLocks/>
          </p:cNvGrpSpPr>
          <p:nvPr/>
        </p:nvGrpSpPr>
        <p:grpSpPr bwMode="auto">
          <a:xfrm>
            <a:off x="3559175" y="3352800"/>
            <a:ext cx="565150" cy="2271713"/>
            <a:chOff x="2352" y="1632"/>
            <a:chExt cx="356" cy="1431"/>
          </a:xfrm>
        </p:grpSpPr>
        <p:sp>
          <p:nvSpPr>
            <p:cNvPr id="636982" name="Freeform 54"/>
            <p:cNvSpPr>
              <a:spLocks noChangeArrowheads="1"/>
            </p:cNvSpPr>
            <p:nvPr/>
          </p:nvSpPr>
          <p:spPr bwMode="auto">
            <a:xfrm>
              <a:off x="2478" y="1881"/>
              <a:ext cx="1" cy="1041"/>
            </a:xfrm>
            <a:custGeom>
              <a:avLst/>
              <a:gdLst>
                <a:gd name="T0" fmla="*/ 0 w 1"/>
                <a:gd name="T1" fmla="*/ 0 h 1041"/>
                <a:gd name="T2" fmla="*/ 0 w 1"/>
                <a:gd name="T3" fmla="*/ 1041 h 1041"/>
              </a:gdLst>
              <a:ahLst/>
              <a:cxnLst>
                <a:cxn ang="0">
                  <a:pos x="T0" y="T1"/>
                </a:cxn>
                <a:cxn ang="0">
                  <a:pos x="T2" y="T3"/>
                </a:cxn>
              </a:cxnLst>
              <a:rect l="0" t="0" r="r" b="b"/>
              <a:pathLst>
                <a:path w="1" h="1041">
                  <a:moveTo>
                    <a:pt x="0" y="0"/>
                  </a:moveTo>
                  <a:lnTo>
                    <a:pt x="0" y="1041"/>
                  </a:lnTo>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83" name="Freeform 55"/>
            <p:cNvSpPr>
              <a:spLocks noChangeArrowheads="1"/>
            </p:cNvSpPr>
            <p:nvPr/>
          </p:nvSpPr>
          <p:spPr bwMode="auto">
            <a:xfrm>
              <a:off x="2589" y="1764"/>
              <a:ext cx="1" cy="1053"/>
            </a:xfrm>
            <a:custGeom>
              <a:avLst/>
              <a:gdLst>
                <a:gd name="T0" fmla="*/ 0 w 1"/>
                <a:gd name="T1" fmla="*/ 0 h 1053"/>
                <a:gd name="T2" fmla="*/ 0 w 1"/>
                <a:gd name="T3" fmla="*/ 1053 h 1053"/>
              </a:gdLst>
              <a:ahLst/>
              <a:cxnLst>
                <a:cxn ang="0">
                  <a:pos x="T0" y="T1"/>
                </a:cxn>
                <a:cxn ang="0">
                  <a:pos x="T2" y="T3"/>
                </a:cxn>
              </a:cxnLst>
              <a:rect l="0" t="0" r="r" b="b"/>
              <a:pathLst>
                <a:path w="1" h="1053">
                  <a:moveTo>
                    <a:pt x="0" y="0"/>
                  </a:moveTo>
                  <a:lnTo>
                    <a:pt x="0" y="1053"/>
                  </a:lnTo>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84" name="Line 56"/>
            <p:cNvSpPr>
              <a:spLocks noChangeShapeType="1"/>
            </p:cNvSpPr>
            <p:nvPr/>
          </p:nvSpPr>
          <p:spPr bwMode="auto">
            <a:xfrm flipV="1">
              <a:off x="2352" y="2496"/>
              <a:ext cx="356"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85" name="Line 57"/>
            <p:cNvSpPr>
              <a:spLocks noChangeShapeType="1"/>
            </p:cNvSpPr>
            <p:nvPr/>
          </p:nvSpPr>
          <p:spPr bwMode="auto">
            <a:xfrm flipV="1">
              <a:off x="2352" y="2304"/>
              <a:ext cx="356" cy="3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86" name="Line 58"/>
            <p:cNvSpPr>
              <a:spLocks noChangeShapeType="1"/>
            </p:cNvSpPr>
            <p:nvPr/>
          </p:nvSpPr>
          <p:spPr bwMode="auto">
            <a:xfrm flipV="1">
              <a:off x="2352" y="1824"/>
              <a:ext cx="356" cy="3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87" name="Line 59"/>
            <p:cNvSpPr>
              <a:spLocks noChangeShapeType="1"/>
            </p:cNvSpPr>
            <p:nvPr/>
          </p:nvSpPr>
          <p:spPr bwMode="auto">
            <a:xfrm flipV="1">
              <a:off x="2352" y="1968"/>
              <a:ext cx="356" cy="3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88" name="Line 60"/>
            <p:cNvSpPr>
              <a:spLocks noChangeShapeType="1"/>
            </p:cNvSpPr>
            <p:nvPr/>
          </p:nvSpPr>
          <p:spPr bwMode="auto">
            <a:xfrm flipV="1">
              <a:off x="2352" y="2160"/>
              <a:ext cx="356" cy="37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89" name="Line 61"/>
            <p:cNvSpPr>
              <a:spLocks noChangeShapeType="1"/>
            </p:cNvSpPr>
            <p:nvPr/>
          </p:nvSpPr>
          <p:spPr bwMode="auto">
            <a:xfrm flipV="1">
              <a:off x="2352" y="2688"/>
              <a:ext cx="356" cy="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90" name="Freeform 62"/>
            <p:cNvSpPr>
              <a:spLocks noChangeArrowheads="1"/>
            </p:cNvSpPr>
            <p:nvPr/>
          </p:nvSpPr>
          <p:spPr bwMode="auto">
            <a:xfrm>
              <a:off x="2700" y="1632"/>
              <a:ext cx="3" cy="1068"/>
            </a:xfrm>
            <a:custGeom>
              <a:avLst/>
              <a:gdLst>
                <a:gd name="T0" fmla="*/ 0 w 3"/>
                <a:gd name="T1" fmla="*/ 0 h 1068"/>
                <a:gd name="T2" fmla="*/ 3 w 3"/>
                <a:gd name="T3" fmla="*/ 1068 h 1068"/>
              </a:gdLst>
              <a:ahLst/>
              <a:cxnLst>
                <a:cxn ang="0">
                  <a:pos x="T0" y="T1"/>
                </a:cxn>
                <a:cxn ang="0">
                  <a:pos x="T2" y="T3"/>
                </a:cxn>
              </a:cxnLst>
              <a:rect l="0" t="0" r="r" b="b"/>
              <a:pathLst>
                <a:path w="3" h="1068">
                  <a:moveTo>
                    <a:pt x="0" y="0"/>
                  </a:moveTo>
                  <a:lnTo>
                    <a:pt x="3" y="1068"/>
                  </a:lnTo>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36991" name="Rectangle 63"/>
          <p:cNvSpPr>
            <a:spLocks noChangeArrowheads="1"/>
          </p:cNvSpPr>
          <p:nvPr/>
        </p:nvSpPr>
        <p:spPr bwMode="auto">
          <a:xfrm>
            <a:off x="4714875" y="2646363"/>
            <a:ext cx="4572000"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en-US" sz="2000" b="1">
                <a:solidFill>
                  <a:schemeClr val="tx1"/>
                </a:solidFill>
                <a:effectLst>
                  <a:outerShdw blurRad="38100" dist="38100" dir="2700000" algn="tl">
                    <a:srgbClr val="000000"/>
                  </a:outerShdw>
                </a:effectLst>
                <a:latin typeface="Arial" pitchFamily="34" charset="0"/>
              </a:rPr>
              <a:t>Dimensions:  </a:t>
            </a:r>
            <a:r>
              <a:rPr lang="en-US" altLang="en-US" sz="1800" b="1">
                <a:solidFill>
                  <a:schemeClr val="tx1"/>
                </a:solidFill>
                <a:effectLst>
                  <a:outerShdw blurRad="38100" dist="38100" dir="2700000" algn="tl">
                    <a:srgbClr val="000000"/>
                  </a:outerShdw>
                </a:effectLst>
                <a:latin typeface="Arial" pitchFamily="34" charset="0"/>
              </a:rPr>
              <a:t>Product, Region, Time</a:t>
            </a:r>
            <a:endParaRPr lang="en-US" altLang="en-US" sz="2000" b="1">
              <a:solidFill>
                <a:schemeClr val="tx1"/>
              </a:solidFill>
              <a:effectLst>
                <a:outerShdw blurRad="38100" dist="38100" dir="2700000" algn="tl">
                  <a:srgbClr val="000000"/>
                </a:outerShdw>
              </a:effectLst>
              <a:latin typeface="Arial" pitchFamily="34" charset="0"/>
            </a:endParaRPr>
          </a:p>
          <a:p>
            <a:pPr algn="l"/>
            <a:r>
              <a:rPr lang="en-US" altLang="en-US" sz="2000" b="1">
                <a:solidFill>
                  <a:schemeClr val="tx1"/>
                </a:solidFill>
                <a:effectLst>
                  <a:outerShdw blurRad="38100" dist="38100" dir="2700000" algn="tl">
                    <a:srgbClr val="000000"/>
                  </a:outerShdw>
                </a:effectLst>
                <a:latin typeface="Arial" pitchFamily="34" charset="0"/>
              </a:rPr>
              <a:t>Hierarchical summarization paths</a:t>
            </a:r>
            <a:endParaRPr lang="en-US" altLang="en-US" b="1">
              <a:effectLst>
                <a:outerShdw blurRad="38100" dist="38100" dir="2700000" algn="tl">
                  <a:srgbClr val="000000"/>
                </a:outerShdw>
              </a:effectLst>
              <a:latin typeface="Arial" pitchFamily="34" charset="0"/>
            </a:endParaRPr>
          </a:p>
          <a:p>
            <a:pPr algn="l"/>
            <a:endParaRPr lang="en-US" altLang="en-US" b="1">
              <a:effectLst>
                <a:outerShdw blurRad="38100" dist="38100" dir="2700000" algn="tl">
                  <a:srgbClr val="000000"/>
                </a:outerShdw>
              </a:effectLst>
              <a:latin typeface="Arial" pitchFamily="34" charset="0"/>
            </a:endParaRPr>
          </a:p>
          <a:p>
            <a:pPr algn="l"/>
            <a:r>
              <a:rPr lang="en-US" altLang="en-US" sz="1800" b="1" u="sng">
                <a:solidFill>
                  <a:schemeClr val="accent2"/>
                </a:solidFill>
                <a:effectLst>
                  <a:outerShdw blurRad="38100" dist="38100" dir="2700000" algn="tl">
                    <a:srgbClr val="000000"/>
                  </a:outerShdw>
                </a:effectLst>
                <a:latin typeface="Arial" pitchFamily="34" charset="0"/>
              </a:rPr>
              <a:t>Product </a:t>
            </a:r>
            <a:r>
              <a:rPr lang="en-US" altLang="en-US" sz="1800" b="1">
                <a:solidFill>
                  <a:schemeClr val="accent2"/>
                </a:solidFill>
                <a:effectLst>
                  <a:outerShdw blurRad="38100" dist="38100" dir="2700000" algn="tl">
                    <a:srgbClr val="000000"/>
                  </a:outerShdw>
                </a:effectLst>
                <a:latin typeface="Arial" pitchFamily="34" charset="0"/>
              </a:rPr>
              <a:t>        </a:t>
            </a:r>
            <a:r>
              <a:rPr lang="en-US" altLang="en-US" sz="1800" b="1" u="sng">
                <a:solidFill>
                  <a:schemeClr val="accent2"/>
                </a:solidFill>
                <a:effectLst>
                  <a:outerShdw blurRad="38100" dist="38100" dir="2700000" algn="tl">
                    <a:srgbClr val="000000"/>
                  </a:outerShdw>
                </a:effectLst>
                <a:latin typeface="Arial" pitchFamily="34" charset="0"/>
              </a:rPr>
              <a:t>Region </a:t>
            </a:r>
            <a:r>
              <a:rPr lang="en-US" altLang="en-US" sz="1800" b="1">
                <a:solidFill>
                  <a:schemeClr val="accent2"/>
                </a:solidFill>
                <a:effectLst>
                  <a:outerShdw blurRad="38100" dist="38100" dir="2700000" algn="tl">
                    <a:srgbClr val="000000"/>
                  </a:outerShdw>
                </a:effectLst>
                <a:latin typeface="Arial" pitchFamily="34" charset="0"/>
              </a:rPr>
              <a:t>            </a:t>
            </a:r>
            <a:r>
              <a:rPr lang="en-US" altLang="en-US" sz="1800" b="1" u="sng">
                <a:solidFill>
                  <a:schemeClr val="accent2"/>
                </a:solidFill>
                <a:effectLst>
                  <a:outerShdw blurRad="38100" dist="38100" dir="2700000" algn="tl">
                    <a:srgbClr val="000000"/>
                  </a:outerShdw>
                </a:effectLst>
                <a:latin typeface="Arial" pitchFamily="34" charset="0"/>
              </a:rPr>
              <a:t>Time</a:t>
            </a:r>
            <a:endParaRPr lang="en-US" altLang="en-US" b="1">
              <a:effectLst>
                <a:outerShdw blurRad="38100" dist="38100" dir="2700000" algn="tl">
                  <a:srgbClr val="000000"/>
                </a:outerShdw>
              </a:effectLst>
              <a:latin typeface="Arial" pitchFamily="34" charset="0"/>
            </a:endParaRPr>
          </a:p>
          <a:p>
            <a:pPr algn="l"/>
            <a:r>
              <a:rPr lang="en-US" altLang="en-US" sz="1800" b="1">
                <a:solidFill>
                  <a:schemeClr val="tx1"/>
                </a:solidFill>
                <a:effectLst>
                  <a:outerShdw blurRad="38100" dist="38100" dir="2700000" algn="tl">
                    <a:srgbClr val="000000"/>
                  </a:outerShdw>
                </a:effectLst>
                <a:latin typeface="Arial" pitchFamily="34" charset="0"/>
              </a:rPr>
              <a:t>Industry        Country            Year</a:t>
            </a:r>
            <a:endParaRPr lang="en-US" altLang="en-US" sz="2000" b="1">
              <a:solidFill>
                <a:schemeClr val="tx1"/>
              </a:solidFill>
              <a:effectLst>
                <a:outerShdw blurRad="38100" dist="38100" dir="2700000" algn="tl">
                  <a:srgbClr val="000000"/>
                </a:outerShdw>
              </a:effectLst>
              <a:latin typeface="Arial" pitchFamily="34" charset="0"/>
            </a:endParaRPr>
          </a:p>
          <a:p>
            <a:pPr algn="l"/>
            <a:endParaRPr lang="en-US" altLang="en-US" sz="2000" b="1">
              <a:solidFill>
                <a:schemeClr val="tx1"/>
              </a:solidFill>
              <a:effectLst>
                <a:outerShdw blurRad="38100" dist="38100" dir="2700000" algn="tl">
                  <a:srgbClr val="000000"/>
                </a:outerShdw>
              </a:effectLst>
              <a:latin typeface="Arial" pitchFamily="34" charset="0"/>
            </a:endParaRPr>
          </a:p>
          <a:p>
            <a:pPr algn="l"/>
            <a:endParaRPr lang="en-US" altLang="en-US" sz="1800" b="1">
              <a:solidFill>
                <a:schemeClr val="tx1"/>
              </a:solidFill>
              <a:effectLst>
                <a:outerShdw blurRad="38100" dist="38100" dir="2700000" algn="tl">
                  <a:srgbClr val="000000"/>
                </a:outerShdw>
              </a:effectLst>
              <a:latin typeface="Arial" pitchFamily="34" charset="0"/>
            </a:endParaRPr>
          </a:p>
          <a:p>
            <a:pPr algn="l"/>
            <a:r>
              <a:rPr lang="en-US" altLang="en-US" sz="1800" b="1">
                <a:solidFill>
                  <a:schemeClr val="tx1"/>
                </a:solidFill>
                <a:effectLst>
                  <a:outerShdw blurRad="38100" dist="38100" dir="2700000" algn="tl">
                    <a:srgbClr val="000000"/>
                  </a:outerShdw>
                </a:effectLst>
                <a:latin typeface="Arial" pitchFamily="34" charset="0"/>
              </a:rPr>
              <a:t>Category       Region           Quarter    </a:t>
            </a:r>
            <a:endParaRPr lang="en-US" altLang="en-US" sz="2000" b="1">
              <a:solidFill>
                <a:schemeClr val="tx1"/>
              </a:solidFill>
              <a:effectLst>
                <a:outerShdw blurRad="38100" dist="38100" dir="2700000" algn="tl">
                  <a:srgbClr val="000000"/>
                </a:outerShdw>
              </a:effectLst>
              <a:latin typeface="Arial" pitchFamily="34" charset="0"/>
            </a:endParaRPr>
          </a:p>
          <a:p>
            <a:pPr algn="l"/>
            <a:r>
              <a:rPr lang="en-US" altLang="en-US" sz="2000" b="1">
                <a:solidFill>
                  <a:schemeClr val="tx1"/>
                </a:solidFill>
                <a:effectLst>
                  <a:outerShdw blurRad="38100" dist="38100" dir="2700000" algn="tl">
                    <a:srgbClr val="000000"/>
                  </a:outerShdw>
                </a:effectLst>
                <a:latin typeface="Arial" pitchFamily="34" charset="0"/>
              </a:rPr>
              <a:t>    </a:t>
            </a:r>
          </a:p>
          <a:p>
            <a:pPr algn="l"/>
            <a:endParaRPr lang="en-US" altLang="en-US" sz="1800" b="1">
              <a:solidFill>
                <a:schemeClr val="tx1"/>
              </a:solidFill>
              <a:effectLst>
                <a:outerShdw blurRad="38100" dist="38100" dir="2700000" algn="tl">
                  <a:srgbClr val="000000"/>
                </a:outerShdw>
              </a:effectLst>
              <a:latin typeface="Arial" pitchFamily="34" charset="0"/>
            </a:endParaRPr>
          </a:p>
          <a:p>
            <a:pPr algn="l"/>
            <a:r>
              <a:rPr lang="en-US" altLang="en-US" sz="1800" b="1">
                <a:solidFill>
                  <a:schemeClr val="tx1"/>
                </a:solidFill>
                <a:effectLst>
                  <a:outerShdw blurRad="38100" dist="38100" dir="2700000" algn="tl">
                    <a:srgbClr val="000000"/>
                  </a:outerShdw>
                </a:effectLst>
                <a:latin typeface="Arial" pitchFamily="34" charset="0"/>
              </a:rPr>
              <a:t>Product         City           Month     Week</a:t>
            </a:r>
          </a:p>
          <a:p>
            <a:pPr algn="l"/>
            <a:r>
              <a:rPr lang="en-US" altLang="en-US" sz="1800" b="1">
                <a:solidFill>
                  <a:schemeClr val="tx1"/>
                </a:solidFill>
                <a:effectLst>
                  <a:outerShdw blurRad="38100" dist="38100" dir="2700000" algn="tl">
                    <a:srgbClr val="000000"/>
                  </a:outerShdw>
                </a:effectLst>
                <a:latin typeface="Arial" pitchFamily="34" charset="0"/>
              </a:rPr>
              <a:t>  </a:t>
            </a:r>
          </a:p>
          <a:p>
            <a:pPr algn="l"/>
            <a:r>
              <a:rPr lang="en-US" altLang="en-US" sz="1800" b="1">
                <a:solidFill>
                  <a:schemeClr val="tx1"/>
                </a:solidFill>
                <a:effectLst>
                  <a:outerShdw blurRad="38100" dist="38100" dir="2700000" algn="tl">
                    <a:srgbClr val="000000"/>
                  </a:outerShdw>
                </a:effectLst>
                <a:latin typeface="Arial" pitchFamily="34" charset="0"/>
              </a:rPr>
              <a:t>                    </a:t>
            </a:r>
          </a:p>
          <a:p>
            <a:pPr algn="l"/>
            <a:r>
              <a:rPr lang="en-US" altLang="en-US" sz="1800" b="1">
                <a:solidFill>
                  <a:schemeClr val="tx1"/>
                </a:solidFill>
                <a:effectLst>
                  <a:outerShdw blurRad="38100" dist="38100" dir="2700000" algn="tl">
                    <a:srgbClr val="000000"/>
                  </a:outerShdw>
                </a:effectLst>
                <a:latin typeface="Arial" pitchFamily="34" charset="0"/>
              </a:rPr>
              <a:t>	        Office               Day</a:t>
            </a:r>
          </a:p>
        </p:txBody>
      </p:sp>
      <p:grpSp>
        <p:nvGrpSpPr>
          <p:cNvPr id="636992" name="Group 64"/>
          <p:cNvGrpSpPr>
            <a:grpSpLocks/>
          </p:cNvGrpSpPr>
          <p:nvPr/>
        </p:nvGrpSpPr>
        <p:grpSpPr bwMode="auto">
          <a:xfrm>
            <a:off x="5284788" y="4260850"/>
            <a:ext cx="3465512" cy="2141538"/>
            <a:chOff x="3239" y="2404"/>
            <a:chExt cx="2183" cy="1349"/>
          </a:xfrm>
        </p:grpSpPr>
        <p:sp>
          <p:nvSpPr>
            <p:cNvPr id="636993" name="Line 65"/>
            <p:cNvSpPr>
              <a:spLocks noChangeShapeType="1"/>
            </p:cNvSpPr>
            <p:nvPr/>
          </p:nvSpPr>
          <p:spPr bwMode="auto">
            <a:xfrm>
              <a:off x="3252" y="2404"/>
              <a:ext cx="0" cy="28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94" name="Line 66"/>
            <p:cNvSpPr>
              <a:spLocks noChangeShapeType="1"/>
            </p:cNvSpPr>
            <p:nvPr/>
          </p:nvSpPr>
          <p:spPr bwMode="auto">
            <a:xfrm>
              <a:off x="4062" y="3515"/>
              <a:ext cx="0" cy="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95" name="Line 67"/>
            <p:cNvSpPr>
              <a:spLocks noChangeShapeType="1"/>
            </p:cNvSpPr>
            <p:nvPr/>
          </p:nvSpPr>
          <p:spPr bwMode="auto">
            <a:xfrm>
              <a:off x="4069" y="2424"/>
              <a:ext cx="0" cy="28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96" name="Line 68"/>
            <p:cNvSpPr>
              <a:spLocks noChangeShapeType="1"/>
            </p:cNvSpPr>
            <p:nvPr/>
          </p:nvSpPr>
          <p:spPr bwMode="auto">
            <a:xfrm>
              <a:off x="3239" y="2949"/>
              <a:ext cx="0" cy="28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97" name="Line 69"/>
            <p:cNvSpPr>
              <a:spLocks noChangeShapeType="1"/>
            </p:cNvSpPr>
            <p:nvPr/>
          </p:nvSpPr>
          <p:spPr bwMode="auto">
            <a:xfrm>
              <a:off x="5023" y="2415"/>
              <a:ext cx="0" cy="28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98" name="Line 70"/>
            <p:cNvSpPr>
              <a:spLocks noChangeShapeType="1"/>
            </p:cNvSpPr>
            <p:nvPr/>
          </p:nvSpPr>
          <p:spPr bwMode="auto">
            <a:xfrm flipH="1">
              <a:off x="4619" y="2977"/>
              <a:ext cx="314" cy="28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6999" name="Line 71"/>
            <p:cNvSpPr>
              <a:spLocks noChangeShapeType="1"/>
            </p:cNvSpPr>
            <p:nvPr/>
          </p:nvSpPr>
          <p:spPr bwMode="auto">
            <a:xfrm>
              <a:off x="5055" y="2987"/>
              <a:ext cx="367" cy="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7000" name="Line 72"/>
            <p:cNvSpPr>
              <a:spLocks noChangeShapeType="1"/>
            </p:cNvSpPr>
            <p:nvPr/>
          </p:nvSpPr>
          <p:spPr bwMode="auto">
            <a:xfrm>
              <a:off x="4672" y="3499"/>
              <a:ext cx="261" cy="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7001" name="Line 73"/>
            <p:cNvSpPr>
              <a:spLocks noChangeShapeType="1"/>
            </p:cNvSpPr>
            <p:nvPr/>
          </p:nvSpPr>
          <p:spPr bwMode="auto">
            <a:xfrm flipH="1">
              <a:off x="4998" y="3509"/>
              <a:ext cx="314" cy="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7002" name="Line 74"/>
            <p:cNvSpPr>
              <a:spLocks noChangeShapeType="1"/>
            </p:cNvSpPr>
            <p:nvPr/>
          </p:nvSpPr>
          <p:spPr bwMode="auto">
            <a:xfrm>
              <a:off x="4055" y="2985"/>
              <a:ext cx="0" cy="28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37003" name="Rectangle 75"/>
          <p:cNvSpPr>
            <a:spLocks noGrp="1" noChangeArrowheads="1"/>
          </p:cNvSpPr>
          <p:nvPr>
            <p:ph type="title"/>
          </p:nvPr>
        </p:nvSpPr>
        <p:spPr>
          <a:xfrm>
            <a:off x="381000" y="228600"/>
            <a:ext cx="8172450" cy="1244600"/>
          </a:xfrm>
        </p:spPr>
        <p:txBody>
          <a:bodyPr/>
          <a:lstStyle/>
          <a:p>
            <a:r>
              <a:rPr lang="en-US" altLang="en-US"/>
              <a:t>Multi-dimensional Data</a:t>
            </a:r>
          </a:p>
        </p:txBody>
      </p:sp>
      <p:sp>
        <p:nvSpPr>
          <p:cNvPr id="2" name="Content Placeholder 1"/>
          <p:cNvSpPr>
            <a:spLocks noGrp="1"/>
          </p:cNvSpPr>
          <p:nvPr>
            <p:ph idx="1"/>
          </p:nvPr>
        </p:nvSpPr>
        <p:spPr/>
        <p:txBody>
          <a:bodyPr/>
          <a:lstStyle/>
          <a:p>
            <a:endParaRPr lang="en-IN"/>
          </a:p>
        </p:txBody>
      </p:sp>
    </p:spTree>
    <p:extLst>
      <p:ext uri="{BB962C8B-B14F-4D97-AF65-F5344CB8AC3E}">
        <p14:creationId xmlns:p14="http://schemas.microsoft.com/office/powerpoint/2010/main" val="2691434232"/>
      </p:ext>
    </p:extLst>
  </p:cSld>
  <p:clrMapOvr>
    <a:masterClrMapping/>
  </p:clrMapOvr>
  <p:transition>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0A2B5D22-F179-4B2E-B0BA-66492E98E47A}" type="slidenum">
              <a:rPr lang="en-US" altLang="en-US"/>
              <a:pPr/>
              <a:t>46</a:t>
            </a:fld>
            <a:endParaRPr lang="en-US" altLang="en-US"/>
          </a:p>
        </p:txBody>
      </p:sp>
      <p:sp>
        <p:nvSpPr>
          <p:cNvPr id="1090562" name="Rectangle 2"/>
          <p:cNvSpPr>
            <a:spLocks noGrp="1" noChangeArrowheads="1"/>
          </p:cNvSpPr>
          <p:nvPr>
            <p:ph type="title"/>
          </p:nvPr>
        </p:nvSpPr>
        <p:spPr/>
        <p:txBody>
          <a:bodyPr>
            <a:normAutofit fontScale="90000"/>
          </a:bodyPr>
          <a:lstStyle/>
          <a:p>
            <a:r>
              <a:rPr lang="en-US" altLang="en-US"/>
              <a:t>Data Mining works with Warehouse Data</a:t>
            </a:r>
          </a:p>
        </p:txBody>
      </p:sp>
      <p:sp>
        <p:nvSpPr>
          <p:cNvPr id="1090563" name="Rectangle 3"/>
          <p:cNvSpPr>
            <a:spLocks noGrp="1" noChangeArrowheads="1"/>
          </p:cNvSpPr>
          <p:nvPr>
            <p:ph type="body" sz="half" idx="1"/>
          </p:nvPr>
        </p:nvSpPr>
        <p:spPr>
          <a:xfrm>
            <a:off x="3505200" y="1752600"/>
            <a:ext cx="5384800" cy="1295400"/>
          </a:xfrm>
        </p:spPr>
        <p:txBody>
          <a:bodyPr/>
          <a:lstStyle/>
          <a:p>
            <a:r>
              <a:rPr lang="en-US" altLang="en-US" sz="2800" dirty="0"/>
              <a:t>Data Warehousing provides the Enterprise with a memory</a:t>
            </a:r>
          </a:p>
          <a:p>
            <a:endParaRPr lang="en-US" altLang="en-US" sz="2800" dirty="0"/>
          </a:p>
        </p:txBody>
      </p:sp>
      <p:graphicFrame>
        <p:nvGraphicFramePr>
          <p:cNvPr id="1090564" name="Object 4"/>
          <p:cNvGraphicFramePr>
            <a:graphicFrameLocks noChangeAspect="1"/>
          </p:cNvGraphicFramePr>
          <p:nvPr/>
        </p:nvGraphicFramePr>
        <p:xfrm>
          <a:off x="609600" y="1752600"/>
          <a:ext cx="2541588" cy="3124200"/>
        </p:xfrm>
        <a:graphic>
          <a:graphicData uri="http://schemas.openxmlformats.org/presentationml/2006/ole">
            <mc:AlternateContent xmlns:mc="http://schemas.openxmlformats.org/markup-compatibility/2006">
              <mc:Choice xmlns:v="urn:schemas-microsoft-com:vml" Requires="v">
                <p:oleObj spid="_x0000_s746602" name="Clip" r:id="rId3" imgW="3216960" imgH="3951360" progId="MS_ClipArt_Gallery.2">
                  <p:embed/>
                </p:oleObj>
              </mc:Choice>
              <mc:Fallback>
                <p:oleObj name="Clip" r:id="rId3" imgW="3216960" imgH="3951360" progId="MS_ClipArt_Gallery.2">
                  <p:embed/>
                  <p:pic>
                    <p:nvPicPr>
                      <p:cNvPr id="0" name=""/>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09600" y="1752600"/>
                        <a:ext cx="2541588"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0565" name="Object 5"/>
          <p:cNvGraphicFramePr>
            <a:graphicFrameLocks noGrp="1" noChangeAspect="1"/>
          </p:cNvGraphicFramePr>
          <p:nvPr>
            <p:ph type="clipArt" sz="half" idx="2"/>
          </p:nvPr>
        </p:nvGraphicFramePr>
        <p:xfrm>
          <a:off x="5715000" y="3254375"/>
          <a:ext cx="2971800" cy="2962275"/>
        </p:xfrm>
        <a:graphic>
          <a:graphicData uri="http://schemas.openxmlformats.org/presentationml/2006/ole">
            <mc:AlternateContent xmlns:mc="http://schemas.openxmlformats.org/markup-compatibility/2006">
              <mc:Choice xmlns:v="urn:schemas-microsoft-com:vml" Requires="v">
                <p:oleObj spid="_x0000_s746603" name="Clip" r:id="rId5" imgW="3941280" imgH="3926880" progId="MS_ClipArt_Gallery.2">
                  <p:embed/>
                </p:oleObj>
              </mc:Choice>
              <mc:Fallback>
                <p:oleObj name="Clip" r:id="rId5" imgW="3941280" imgH="3926880" progId="MS_ClipArt_Gallery.2">
                  <p:embed/>
                  <p:pic>
                    <p:nvPicPr>
                      <p:cNvPr id="0" name=""/>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5715000" y="3254375"/>
                        <a:ext cx="2971800" cy="2962275"/>
                      </a:xfrm>
                      <a:prstGeom prst="rect">
                        <a:avLst/>
                      </a:prstGeom>
                    </p:spPr>
                  </p:pic>
                </p:oleObj>
              </mc:Fallback>
            </mc:AlternateContent>
          </a:graphicData>
        </a:graphic>
      </p:graphicFrame>
      <p:sp>
        <p:nvSpPr>
          <p:cNvPr id="1090566" name="Rectangle 6"/>
          <p:cNvSpPr>
            <a:spLocks noChangeArrowheads="1"/>
          </p:cNvSpPr>
          <p:nvPr/>
        </p:nvSpPr>
        <p:spPr bwMode="auto">
          <a:xfrm>
            <a:off x="685800" y="4953000"/>
            <a:ext cx="48006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accent2"/>
              </a:buClr>
              <a:buFont typeface="Monotype Sorts" pitchFamily="2" charset="2"/>
              <a:buChar char="z"/>
              <a:defRPr kumimoji="1" sz="2800">
                <a:solidFill>
                  <a:schemeClr val="tx1"/>
                </a:solidFill>
                <a:latin typeface="Verdana" pitchFamily="34" charset="0"/>
              </a:defRPr>
            </a:lvl1pPr>
            <a:lvl2pPr marL="742950" indent="-285750" algn="l">
              <a:spcBef>
                <a:spcPct val="20000"/>
              </a:spcBef>
              <a:buClr>
                <a:schemeClr val="accent2"/>
              </a:buClr>
              <a:buFont typeface="Monotype Sorts" pitchFamily="2" charset="2"/>
              <a:buChar char="y"/>
              <a:defRPr kumimoji="1" sz="2400">
                <a:solidFill>
                  <a:schemeClr val="tx1"/>
                </a:solidFill>
                <a:latin typeface="Verdana" pitchFamily="34" charset="0"/>
              </a:defRPr>
            </a:lvl2pPr>
            <a:lvl3pPr marL="1143000" indent="-228600" algn="l">
              <a:spcBef>
                <a:spcPct val="20000"/>
              </a:spcBef>
              <a:buClr>
                <a:schemeClr val="accent2"/>
              </a:buClr>
              <a:buFont typeface="Monotype Sorts" pitchFamily="2" charset="2"/>
              <a:buChar char="x"/>
              <a:defRPr kumimoji="1" sz="2000">
                <a:solidFill>
                  <a:schemeClr val="tx1"/>
                </a:solidFill>
                <a:latin typeface="Verdana" pitchFamily="34" charset="0"/>
              </a:defRPr>
            </a:lvl3pPr>
            <a:lvl4pPr marL="1600200" indent="-228600" algn="l">
              <a:spcBef>
                <a:spcPct val="20000"/>
              </a:spcBef>
              <a:buClr>
                <a:schemeClr val="accent2"/>
              </a:buClr>
              <a:buChar char="•"/>
              <a:defRPr kumimoji="1">
                <a:solidFill>
                  <a:schemeClr val="tx1"/>
                </a:solidFill>
                <a:latin typeface="Verdana" pitchFamily="34" charset="0"/>
              </a:defRPr>
            </a:lvl4pPr>
            <a:lvl5pPr marL="2057400" indent="-228600" algn="l">
              <a:spcBef>
                <a:spcPct val="20000"/>
              </a:spcBef>
              <a:buClr>
                <a:schemeClr val="accent2"/>
              </a:buClr>
              <a:buChar char="–"/>
              <a:defRPr kumimoji="1">
                <a:solidFill>
                  <a:schemeClr val="tx1"/>
                </a:solidFill>
                <a:latin typeface="Verdana" pitchFamily="34" charset="0"/>
              </a:defRPr>
            </a:lvl5pPr>
            <a:lvl6pPr marL="2514600" indent="-228600" eaLnBrk="0" fontAlgn="base" hangingPunct="0">
              <a:spcBef>
                <a:spcPct val="20000"/>
              </a:spcBef>
              <a:spcAft>
                <a:spcPct val="0"/>
              </a:spcAft>
              <a:buClr>
                <a:schemeClr val="accent2"/>
              </a:buClr>
              <a:buChar char="–"/>
              <a:defRPr kumimoji="1">
                <a:solidFill>
                  <a:schemeClr val="tx1"/>
                </a:solidFill>
                <a:latin typeface="Verdana" pitchFamily="34" charset="0"/>
              </a:defRPr>
            </a:lvl6pPr>
            <a:lvl7pPr marL="2971800" indent="-228600" eaLnBrk="0" fontAlgn="base" hangingPunct="0">
              <a:spcBef>
                <a:spcPct val="20000"/>
              </a:spcBef>
              <a:spcAft>
                <a:spcPct val="0"/>
              </a:spcAft>
              <a:buClr>
                <a:schemeClr val="accent2"/>
              </a:buClr>
              <a:buChar char="–"/>
              <a:defRPr kumimoji="1">
                <a:solidFill>
                  <a:schemeClr val="tx1"/>
                </a:solidFill>
                <a:latin typeface="Verdana" pitchFamily="34" charset="0"/>
              </a:defRPr>
            </a:lvl7pPr>
            <a:lvl8pPr marL="3429000" indent="-228600" eaLnBrk="0" fontAlgn="base" hangingPunct="0">
              <a:spcBef>
                <a:spcPct val="20000"/>
              </a:spcBef>
              <a:spcAft>
                <a:spcPct val="0"/>
              </a:spcAft>
              <a:buClr>
                <a:schemeClr val="accent2"/>
              </a:buClr>
              <a:buChar char="–"/>
              <a:defRPr kumimoji="1">
                <a:solidFill>
                  <a:schemeClr val="tx1"/>
                </a:solidFill>
                <a:latin typeface="Verdana" pitchFamily="34" charset="0"/>
              </a:defRPr>
            </a:lvl8pPr>
            <a:lvl9pPr marL="3886200" indent="-228600" eaLnBrk="0" fontAlgn="base" hangingPunct="0">
              <a:spcBef>
                <a:spcPct val="20000"/>
              </a:spcBef>
              <a:spcAft>
                <a:spcPct val="0"/>
              </a:spcAft>
              <a:buClr>
                <a:schemeClr val="accent2"/>
              </a:buClr>
              <a:buChar char="–"/>
              <a:defRPr kumimoji="1">
                <a:solidFill>
                  <a:schemeClr val="tx1"/>
                </a:solidFill>
                <a:latin typeface="Verdana" pitchFamily="34" charset="0"/>
              </a:defRPr>
            </a:lvl9pPr>
          </a:lstStyle>
          <a:p>
            <a:r>
              <a:rPr lang="en-US" altLang="en-US"/>
              <a:t>Data Mining provides the Enterprise with intelligence</a:t>
            </a:r>
          </a:p>
          <a:p>
            <a:endParaRPr lang="en-US" altLang="en-US"/>
          </a:p>
        </p:txBody>
      </p:sp>
    </p:spTree>
    <p:extLst>
      <p:ext uri="{BB962C8B-B14F-4D97-AF65-F5344CB8AC3E}">
        <p14:creationId xmlns:p14="http://schemas.microsoft.com/office/powerpoint/2010/main" val="274032338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200" b="1"/>
              <a:t>Data Mining Tasks</a:t>
            </a:r>
          </a:p>
        </p:txBody>
      </p:sp>
      <p:sp>
        <p:nvSpPr>
          <p:cNvPr id="51203" name="Rectangle 3"/>
          <p:cNvSpPr>
            <a:spLocks noGrp="1" noChangeArrowheads="1"/>
          </p:cNvSpPr>
          <p:nvPr>
            <p:ph type="body" idx="1"/>
          </p:nvPr>
        </p:nvSpPr>
        <p:spPr/>
        <p:txBody>
          <a:bodyPr/>
          <a:lstStyle/>
          <a:p>
            <a:pPr>
              <a:lnSpc>
                <a:spcPct val="90000"/>
              </a:lnSpc>
            </a:pPr>
            <a:r>
              <a:rPr lang="en-US" sz="2400"/>
              <a:t>Prediction Tasks</a:t>
            </a:r>
          </a:p>
          <a:p>
            <a:pPr lvl="1">
              <a:lnSpc>
                <a:spcPct val="90000"/>
              </a:lnSpc>
            </a:pPr>
            <a:r>
              <a:rPr lang="en-US" sz="2000"/>
              <a:t>Use some variables to predict unknown or future values of other variables</a:t>
            </a:r>
          </a:p>
          <a:p>
            <a:pPr>
              <a:lnSpc>
                <a:spcPct val="90000"/>
              </a:lnSpc>
            </a:pPr>
            <a:r>
              <a:rPr lang="en-US" sz="2400"/>
              <a:t>Description Tasks</a:t>
            </a:r>
          </a:p>
          <a:p>
            <a:pPr lvl="1">
              <a:lnSpc>
                <a:spcPct val="90000"/>
              </a:lnSpc>
            </a:pPr>
            <a:r>
              <a:rPr lang="en-US" sz="2000"/>
              <a:t>Find human-interpretable patterns that describe the data.</a:t>
            </a:r>
          </a:p>
          <a:p>
            <a:pPr lvl="1">
              <a:lnSpc>
                <a:spcPct val="90000"/>
              </a:lnSpc>
            </a:pPr>
            <a:endParaRPr lang="en-US" sz="2000"/>
          </a:p>
          <a:p>
            <a:pPr>
              <a:lnSpc>
                <a:spcPct val="90000"/>
              </a:lnSpc>
              <a:buFontTx/>
              <a:buNone/>
            </a:pPr>
            <a:r>
              <a:rPr lang="en-US" sz="2400"/>
              <a:t>Common data mining tasks</a:t>
            </a:r>
          </a:p>
          <a:p>
            <a:pPr lvl="1">
              <a:lnSpc>
                <a:spcPct val="90000"/>
              </a:lnSpc>
            </a:pPr>
            <a:r>
              <a:rPr lang="en-US" sz="2000"/>
              <a:t>Classification </a:t>
            </a:r>
            <a:r>
              <a:rPr lang="en-US" sz="1600"/>
              <a:t>[Predictive]</a:t>
            </a:r>
            <a:endParaRPr lang="en-US" sz="2000"/>
          </a:p>
          <a:p>
            <a:pPr lvl="1">
              <a:lnSpc>
                <a:spcPct val="90000"/>
              </a:lnSpc>
            </a:pPr>
            <a:r>
              <a:rPr lang="en-US" sz="2000"/>
              <a:t>Clustering </a:t>
            </a:r>
            <a:r>
              <a:rPr lang="en-US" sz="1600"/>
              <a:t>[Descriptive]</a:t>
            </a:r>
            <a:endParaRPr lang="en-US" sz="2000"/>
          </a:p>
          <a:p>
            <a:pPr lvl="1">
              <a:lnSpc>
                <a:spcPct val="90000"/>
              </a:lnSpc>
            </a:pPr>
            <a:r>
              <a:rPr lang="en-US" sz="2000"/>
              <a:t>Association Rule Discovery </a:t>
            </a:r>
            <a:r>
              <a:rPr lang="en-US" sz="1600"/>
              <a:t>[Descriptive]</a:t>
            </a:r>
            <a:endParaRPr lang="en-US" sz="2000"/>
          </a:p>
          <a:p>
            <a:pPr lvl="1">
              <a:lnSpc>
                <a:spcPct val="90000"/>
              </a:lnSpc>
            </a:pPr>
            <a:r>
              <a:rPr lang="en-US" sz="2000"/>
              <a:t>Sequential Pattern Discovery </a:t>
            </a:r>
            <a:r>
              <a:rPr lang="en-US" sz="1600"/>
              <a:t>[Descriptive]</a:t>
            </a:r>
            <a:endParaRPr lang="en-US" sz="2000"/>
          </a:p>
          <a:p>
            <a:pPr lvl="1">
              <a:lnSpc>
                <a:spcPct val="90000"/>
              </a:lnSpc>
            </a:pPr>
            <a:r>
              <a:rPr lang="en-US" sz="2000"/>
              <a:t>Regression </a:t>
            </a:r>
            <a:r>
              <a:rPr lang="en-US" sz="1600"/>
              <a:t>[Predictive]</a:t>
            </a:r>
            <a:endParaRPr lang="en-US" sz="2000"/>
          </a:p>
          <a:p>
            <a:pPr lvl="1">
              <a:lnSpc>
                <a:spcPct val="90000"/>
              </a:lnSpc>
            </a:pPr>
            <a:r>
              <a:rPr lang="en-US" sz="2000"/>
              <a:t>Deviation Detection </a:t>
            </a:r>
            <a:r>
              <a:rPr lang="en-US" sz="1600"/>
              <a:t>[Predictive]</a:t>
            </a:r>
          </a:p>
          <a:p>
            <a:pPr>
              <a:lnSpc>
                <a:spcPct val="90000"/>
              </a:lnSpc>
            </a:pPr>
            <a:endParaRPr lang="en-US" sz="2400"/>
          </a:p>
        </p:txBody>
      </p:sp>
    </p:spTree>
    <p:extLst>
      <p:ext uri="{BB962C8B-B14F-4D97-AF65-F5344CB8AC3E}">
        <p14:creationId xmlns:p14="http://schemas.microsoft.com/office/powerpoint/2010/main" val="2547701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8100" y="2600325"/>
            <a:ext cx="6400800" cy="2286000"/>
          </a:xfrm>
        </p:spPr>
        <p:txBody>
          <a:bodyPr/>
          <a:lstStyle/>
          <a:p>
            <a:pPr eaLnBrk="1" fontAlgn="auto" hangingPunct="1">
              <a:spcAft>
                <a:spcPts val="0"/>
              </a:spcAft>
              <a:defRPr/>
            </a:pPr>
            <a:r>
              <a:rPr lang="en-US" dirty="0" smtClean="0">
                <a:solidFill>
                  <a:schemeClr val="tx2">
                    <a:satMod val="130000"/>
                  </a:schemeClr>
                </a:solidFill>
              </a:rPr>
              <a:t>Classification</a:t>
            </a:r>
            <a:endParaRPr lang="en-US" dirty="0">
              <a:solidFill>
                <a:schemeClr val="tx2">
                  <a:satMod val="130000"/>
                </a:schemeClr>
              </a:solidFill>
            </a:endParaRPr>
          </a:p>
        </p:txBody>
      </p:sp>
      <p:sp>
        <p:nvSpPr>
          <p:cNvPr id="3" name="Text Placeholder 2"/>
          <p:cNvSpPr>
            <a:spLocks noGrp="1"/>
          </p:cNvSpPr>
          <p:nvPr>
            <p:ph type="body" idx="1"/>
          </p:nvPr>
        </p:nvSpPr>
        <p:spPr>
          <a:xfrm>
            <a:off x="2578100" y="1066800"/>
            <a:ext cx="6400800" cy="1509713"/>
          </a:xfrm>
        </p:spPr>
        <p:txBody>
          <a:bodyPr>
            <a:normAutofit/>
          </a:bodyPr>
          <a:lstStyle/>
          <a:p>
            <a:pPr eaLnBrk="1" fontAlgn="auto" hangingPunct="1">
              <a:spcAft>
                <a:spcPts val="0"/>
              </a:spcAft>
              <a:buFont typeface="Wingdings 2"/>
              <a:buNone/>
              <a:defRPr/>
            </a:pPr>
            <a:endParaRPr lang="en-US"/>
          </a:p>
        </p:txBody>
      </p:sp>
    </p:spTree>
    <p:extLst>
      <p:ext uri="{BB962C8B-B14F-4D97-AF65-F5344CB8AC3E}">
        <p14:creationId xmlns:p14="http://schemas.microsoft.com/office/powerpoint/2010/main" val="23541491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3200" b="1"/>
              <a:t>Classification: Definition</a:t>
            </a:r>
          </a:p>
        </p:txBody>
      </p:sp>
      <p:sp>
        <p:nvSpPr>
          <p:cNvPr id="52227" name="Rectangle 3"/>
          <p:cNvSpPr>
            <a:spLocks noGrp="1" noChangeArrowheads="1"/>
          </p:cNvSpPr>
          <p:nvPr>
            <p:ph type="body" idx="1"/>
          </p:nvPr>
        </p:nvSpPr>
        <p:spPr/>
        <p:txBody>
          <a:bodyPr/>
          <a:lstStyle/>
          <a:p>
            <a:pPr>
              <a:lnSpc>
                <a:spcPct val="90000"/>
              </a:lnSpc>
            </a:pPr>
            <a:r>
              <a:rPr lang="en-US" sz="2800"/>
              <a:t>Given a collection of records (</a:t>
            </a:r>
            <a:r>
              <a:rPr lang="en-US" sz="2800" i="1">
                <a:solidFill>
                  <a:srgbClr val="CC0000"/>
                </a:solidFill>
              </a:rPr>
              <a:t>training set </a:t>
            </a:r>
            <a:r>
              <a:rPr lang="en-US" sz="2800"/>
              <a:t>)</a:t>
            </a:r>
          </a:p>
          <a:p>
            <a:pPr lvl="1">
              <a:lnSpc>
                <a:spcPct val="90000"/>
              </a:lnSpc>
            </a:pPr>
            <a:r>
              <a:rPr lang="en-US" sz="2000"/>
              <a:t>Each record contains a set of </a:t>
            </a:r>
            <a:r>
              <a:rPr lang="en-US" sz="2000" i="1">
                <a:solidFill>
                  <a:srgbClr val="CC0000"/>
                </a:solidFill>
              </a:rPr>
              <a:t>attributes</a:t>
            </a:r>
            <a:r>
              <a:rPr lang="en-US" sz="2000"/>
              <a:t>, one of the attributes is the </a:t>
            </a:r>
            <a:r>
              <a:rPr lang="en-US" sz="2000" i="1">
                <a:solidFill>
                  <a:srgbClr val="CC0000"/>
                </a:solidFill>
              </a:rPr>
              <a:t>class</a:t>
            </a:r>
            <a:r>
              <a:rPr lang="en-US" sz="2000"/>
              <a:t>.</a:t>
            </a:r>
            <a:endParaRPr lang="en-US" sz="2400"/>
          </a:p>
          <a:p>
            <a:pPr>
              <a:lnSpc>
                <a:spcPct val="90000"/>
              </a:lnSpc>
            </a:pPr>
            <a:r>
              <a:rPr lang="en-US" sz="2800"/>
              <a:t>Find a </a:t>
            </a:r>
            <a:r>
              <a:rPr lang="en-US" sz="2800" i="1">
                <a:solidFill>
                  <a:srgbClr val="CC0000"/>
                </a:solidFill>
              </a:rPr>
              <a:t>model</a:t>
            </a:r>
            <a:r>
              <a:rPr lang="en-US" sz="2800"/>
              <a:t>  for class attribute as a function of the values of other attributes.</a:t>
            </a:r>
          </a:p>
          <a:p>
            <a:pPr>
              <a:lnSpc>
                <a:spcPct val="90000"/>
              </a:lnSpc>
            </a:pPr>
            <a:r>
              <a:rPr lang="en-US" sz="2800"/>
              <a:t>Goal: </a:t>
            </a:r>
            <a:r>
              <a:rPr lang="en-US" sz="2800" u="sng"/>
              <a:t>previously unseen</a:t>
            </a:r>
            <a:r>
              <a:rPr lang="en-US" sz="2800"/>
              <a:t> records should be assigned a class as accurately as possible.</a:t>
            </a:r>
          </a:p>
          <a:p>
            <a:pPr lvl="1">
              <a:lnSpc>
                <a:spcPct val="90000"/>
              </a:lnSpc>
            </a:pPr>
            <a:r>
              <a:rPr lang="en-US" sz="2000"/>
              <a:t>A </a:t>
            </a:r>
            <a:r>
              <a:rPr lang="en-US" sz="2000" i="1">
                <a:solidFill>
                  <a:srgbClr val="CC0000"/>
                </a:solidFill>
              </a:rPr>
              <a:t>test set</a:t>
            </a:r>
            <a:r>
              <a:rPr lang="en-US" sz="2000"/>
              <a:t> is used to determine the accuracy of the model. Usually, the given data set is divided into training and test sets, with training set used to build the model and test set used to validate it.</a:t>
            </a:r>
          </a:p>
        </p:txBody>
      </p:sp>
    </p:spTree>
    <p:extLst>
      <p:ext uri="{BB962C8B-B14F-4D97-AF65-F5344CB8AC3E}">
        <p14:creationId xmlns:p14="http://schemas.microsoft.com/office/powerpoint/2010/main" val="1327338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28600"/>
            <a:ext cx="8229600" cy="1143000"/>
          </a:xfrm>
        </p:spPr>
        <p:txBody>
          <a:bodyPr/>
          <a:lstStyle/>
          <a:p>
            <a:endParaRPr lang="en-US" dirty="0"/>
          </a:p>
        </p:txBody>
      </p:sp>
      <p:pic>
        <p:nvPicPr>
          <p:cNvPr id="11267" name="Picture 3"/>
          <p:cNvPicPr>
            <a:picLocks noGrp="1" noChangeAspect="1" noChangeArrowheads="1"/>
          </p:cNvPicPr>
          <p:nvPr>
            <p:ph type="body" idx="1"/>
          </p:nvPr>
        </p:nvPicPr>
        <p:blipFill>
          <a:blip r:embed="rId2"/>
          <a:srcRect/>
          <a:stretch>
            <a:fillRect/>
          </a:stretch>
        </p:blipFill>
        <p:spPr>
          <a:xfrm>
            <a:off x="457200" y="304800"/>
            <a:ext cx="8229600" cy="5821363"/>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450" y="274638"/>
            <a:ext cx="7499350" cy="1143000"/>
          </a:xfrm>
        </p:spPr>
        <p:txBody>
          <a:bodyPr/>
          <a:lstStyle/>
          <a:p>
            <a:pPr algn="ctr" eaLnBrk="1" fontAlgn="auto" hangingPunct="1">
              <a:spcAft>
                <a:spcPts val="0"/>
              </a:spcAft>
              <a:defRPr/>
            </a:pPr>
            <a:r>
              <a:rPr lang="en-US" dirty="0" smtClean="0">
                <a:solidFill>
                  <a:schemeClr val="tx2">
                    <a:satMod val="130000"/>
                  </a:schemeClr>
                </a:solidFill>
              </a:rPr>
              <a:t>An Example (continued)</a:t>
            </a:r>
            <a:endParaRPr lang="en-US" dirty="0">
              <a:solidFill>
                <a:schemeClr val="tx2">
                  <a:satMod val="130000"/>
                </a:schemeClr>
              </a:solidFill>
            </a:endParaRPr>
          </a:p>
        </p:txBody>
      </p:sp>
      <p:sp>
        <p:nvSpPr>
          <p:cNvPr id="17411" name="Content Placeholder 9"/>
          <p:cNvSpPr>
            <a:spLocks noGrp="1"/>
          </p:cNvSpPr>
          <p:nvPr>
            <p:ph sz="half" idx="1"/>
          </p:nvPr>
        </p:nvSpPr>
        <p:spPr>
          <a:xfrm>
            <a:off x="457200" y="1447800"/>
            <a:ext cx="3657600" cy="4664075"/>
          </a:xfrm>
        </p:spPr>
        <p:txBody>
          <a:bodyPr/>
          <a:lstStyle/>
          <a:p>
            <a:pPr eaLnBrk="1" hangingPunct="1"/>
            <a:r>
              <a:rPr lang="en-US" dirty="0" smtClean="0"/>
              <a:t>So the overall classification process goes like this </a:t>
            </a:r>
            <a:r>
              <a:rPr lang="en-US" dirty="0" smtClean="0">
                <a:sym typeface="Wingdings" pitchFamily="2" charset="2"/>
              </a:rPr>
              <a:t></a:t>
            </a:r>
            <a:endParaRPr lang="en-US" dirty="0" smtClean="0"/>
          </a:p>
          <a:p>
            <a:pPr eaLnBrk="1" hangingPunct="1"/>
            <a:endParaRPr lang="en-US" dirty="0" smtClean="0"/>
          </a:p>
        </p:txBody>
      </p:sp>
      <p:sp>
        <p:nvSpPr>
          <p:cNvPr id="17412" name="Content Placeholder 14"/>
          <p:cNvSpPr>
            <a:spLocks noGrp="1"/>
          </p:cNvSpPr>
          <p:nvPr>
            <p:ph sz="half" idx="2"/>
          </p:nvPr>
        </p:nvSpPr>
        <p:spPr>
          <a:xfrm>
            <a:off x="4648200" y="1371600"/>
            <a:ext cx="4114800" cy="4664075"/>
          </a:xfrm>
        </p:spPr>
        <p:txBody>
          <a:bodyPr/>
          <a:lstStyle/>
          <a:p>
            <a:pPr eaLnBrk="1" hangingPunct="1"/>
            <a:endParaRPr lang="en-US" dirty="0" smtClean="0"/>
          </a:p>
        </p:txBody>
      </p:sp>
      <p:sp>
        <p:nvSpPr>
          <p:cNvPr id="17416" name="TextBox 6"/>
          <p:cNvSpPr txBox="1">
            <a:spLocks noChangeArrowheads="1"/>
          </p:cNvSpPr>
          <p:nvPr/>
        </p:nvSpPr>
        <p:spPr bwMode="auto">
          <a:xfrm>
            <a:off x="6858000" y="228600"/>
            <a:ext cx="1524000" cy="381000"/>
          </a:xfrm>
          <a:prstGeom prst="rect">
            <a:avLst/>
          </a:prstGeom>
          <a:noFill/>
          <a:ln w="9525">
            <a:noFill/>
            <a:miter lim="800000"/>
            <a:headEnd/>
            <a:tailEnd/>
          </a:ln>
        </p:spPr>
        <p:txBody>
          <a:bodyPr>
            <a:spAutoFit/>
          </a:bodyPr>
          <a:lstStyle/>
          <a:p>
            <a:r>
              <a:rPr lang="en-US">
                <a:latin typeface="Gill Sans MT" pitchFamily="34" charset="0"/>
              </a:rPr>
              <a:t>Classification</a:t>
            </a:r>
          </a:p>
        </p:txBody>
      </p:sp>
      <p:sp>
        <p:nvSpPr>
          <p:cNvPr id="11" name="Rectangle 10"/>
          <p:cNvSpPr/>
          <p:nvPr/>
        </p:nvSpPr>
        <p:spPr>
          <a:xfrm>
            <a:off x="4876800" y="2286000"/>
            <a:ext cx="1814513"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Preprocessing, and feature extraction</a:t>
            </a:r>
          </a:p>
        </p:txBody>
      </p:sp>
      <p:sp>
        <p:nvSpPr>
          <p:cNvPr id="13" name="Rectangle 12"/>
          <p:cNvSpPr/>
          <p:nvPr/>
        </p:nvSpPr>
        <p:spPr>
          <a:xfrm>
            <a:off x="5181600" y="426720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Training</a:t>
            </a:r>
          </a:p>
        </p:txBody>
      </p:sp>
      <p:sp>
        <p:nvSpPr>
          <p:cNvPr id="16" name="Can 15"/>
          <p:cNvSpPr/>
          <p:nvPr/>
        </p:nvSpPr>
        <p:spPr>
          <a:xfrm>
            <a:off x="5181600" y="1447800"/>
            <a:ext cx="14478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Training Data</a:t>
            </a:r>
          </a:p>
        </p:txBody>
      </p:sp>
      <p:sp>
        <p:nvSpPr>
          <p:cNvPr id="17" name="Oval 16"/>
          <p:cNvSpPr/>
          <p:nvPr/>
        </p:nvSpPr>
        <p:spPr>
          <a:xfrm>
            <a:off x="5195888" y="5272088"/>
            <a:ext cx="1524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Model</a:t>
            </a:r>
          </a:p>
        </p:txBody>
      </p:sp>
      <p:sp>
        <p:nvSpPr>
          <p:cNvPr id="18" name="Can 17"/>
          <p:cNvSpPr/>
          <p:nvPr/>
        </p:nvSpPr>
        <p:spPr>
          <a:xfrm>
            <a:off x="6934200" y="1447800"/>
            <a:ext cx="1600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Test/Unlabeled Data</a:t>
            </a:r>
          </a:p>
        </p:txBody>
      </p:sp>
      <p:sp>
        <p:nvSpPr>
          <p:cNvPr id="21" name="Rectangle 20"/>
          <p:cNvSpPr/>
          <p:nvPr/>
        </p:nvSpPr>
        <p:spPr>
          <a:xfrm>
            <a:off x="6907213" y="4267200"/>
            <a:ext cx="155098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Testing against model/</a:t>
            </a:r>
          </a:p>
          <a:p>
            <a:pPr algn="ctr" fontAlgn="auto">
              <a:spcBef>
                <a:spcPts val="0"/>
              </a:spcBef>
              <a:spcAft>
                <a:spcPts val="0"/>
              </a:spcAft>
              <a:defRPr/>
            </a:pPr>
            <a:r>
              <a:rPr lang="en-US" dirty="0"/>
              <a:t>Classification</a:t>
            </a:r>
          </a:p>
        </p:txBody>
      </p:sp>
      <p:sp>
        <p:nvSpPr>
          <p:cNvPr id="22" name="Oval 21"/>
          <p:cNvSpPr/>
          <p:nvPr/>
        </p:nvSpPr>
        <p:spPr>
          <a:xfrm>
            <a:off x="6819900" y="5257800"/>
            <a:ext cx="1828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Prediction/Evaluation</a:t>
            </a:r>
          </a:p>
        </p:txBody>
      </p:sp>
      <p:cxnSp>
        <p:nvCxnSpPr>
          <p:cNvPr id="24" name="Straight Arrow Connector 23"/>
          <p:cNvCxnSpPr/>
          <p:nvPr/>
        </p:nvCxnSpPr>
        <p:spPr>
          <a:xfrm rot="5400000">
            <a:off x="5715000" y="2133600"/>
            <a:ext cx="306388" cy="1588"/>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5756275" y="4114800"/>
            <a:ext cx="306388" cy="1588"/>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5791200" y="5105400"/>
            <a:ext cx="306388" cy="1588"/>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7542213" y="2133600"/>
            <a:ext cx="306388" cy="1587"/>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7467600" y="4114800"/>
            <a:ext cx="306388" cy="1588"/>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7467600" y="5105400"/>
            <a:ext cx="306388" cy="1588"/>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Can 32"/>
          <p:cNvSpPr/>
          <p:nvPr/>
        </p:nvSpPr>
        <p:spPr>
          <a:xfrm>
            <a:off x="5056188" y="3429000"/>
            <a:ext cx="16764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Feature vector</a:t>
            </a:r>
          </a:p>
        </p:txBody>
      </p:sp>
      <p:cxnSp>
        <p:nvCxnSpPr>
          <p:cNvPr id="34" name="Straight Arrow Connector 33"/>
          <p:cNvCxnSpPr/>
          <p:nvPr/>
        </p:nvCxnSpPr>
        <p:spPr>
          <a:xfrm rot="5400000">
            <a:off x="5715000" y="3275013"/>
            <a:ext cx="306387" cy="1588"/>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934200" y="2286000"/>
            <a:ext cx="1614488"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Preprocessing, and feature extraction</a:t>
            </a:r>
          </a:p>
        </p:txBody>
      </p:sp>
      <p:sp>
        <p:nvSpPr>
          <p:cNvPr id="36" name="Can 35"/>
          <p:cNvSpPr/>
          <p:nvPr/>
        </p:nvSpPr>
        <p:spPr>
          <a:xfrm>
            <a:off x="6858000" y="3429000"/>
            <a:ext cx="16764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Feature vector</a:t>
            </a:r>
          </a:p>
        </p:txBody>
      </p:sp>
      <p:cxnSp>
        <p:nvCxnSpPr>
          <p:cNvPr id="38" name="Straight Arrow Connector 37"/>
          <p:cNvCxnSpPr/>
          <p:nvPr/>
        </p:nvCxnSpPr>
        <p:spPr>
          <a:xfrm rot="5400000">
            <a:off x="7467600" y="3275013"/>
            <a:ext cx="306387" cy="1588"/>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8779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450" y="274638"/>
            <a:ext cx="7499350" cy="1143000"/>
          </a:xfrm>
        </p:spPr>
        <p:txBody>
          <a:bodyPr/>
          <a:lstStyle/>
          <a:p>
            <a:pPr algn="ctr" eaLnBrk="1" fontAlgn="auto" hangingPunct="1">
              <a:spcAft>
                <a:spcPts val="0"/>
              </a:spcAft>
              <a:defRPr/>
            </a:pPr>
            <a:r>
              <a:rPr lang="en-US" dirty="0" smtClean="0">
                <a:solidFill>
                  <a:schemeClr val="tx2">
                    <a:satMod val="130000"/>
                  </a:schemeClr>
                </a:solidFill>
              </a:rPr>
              <a:t>Issues</a:t>
            </a:r>
            <a:endParaRPr lang="en-US" dirty="0">
              <a:solidFill>
                <a:schemeClr val="tx2">
                  <a:satMod val="130000"/>
                </a:schemeClr>
              </a:solidFill>
            </a:endParaRPr>
          </a:p>
        </p:txBody>
      </p:sp>
      <p:sp>
        <p:nvSpPr>
          <p:cNvPr id="19462" name="TextBox 6"/>
          <p:cNvSpPr txBox="1">
            <a:spLocks noChangeArrowheads="1"/>
          </p:cNvSpPr>
          <p:nvPr/>
        </p:nvSpPr>
        <p:spPr bwMode="auto">
          <a:xfrm>
            <a:off x="6858000" y="228600"/>
            <a:ext cx="1524000" cy="381000"/>
          </a:xfrm>
          <a:prstGeom prst="rect">
            <a:avLst/>
          </a:prstGeom>
          <a:noFill/>
          <a:ln w="9525">
            <a:noFill/>
            <a:miter lim="800000"/>
            <a:headEnd/>
            <a:tailEnd/>
          </a:ln>
        </p:spPr>
        <p:txBody>
          <a:bodyPr>
            <a:spAutoFit/>
          </a:bodyPr>
          <a:lstStyle/>
          <a:p>
            <a:r>
              <a:rPr lang="en-US">
                <a:latin typeface="Gill Sans MT" pitchFamily="34" charset="0"/>
              </a:rPr>
              <a:t>Classification</a:t>
            </a:r>
          </a:p>
        </p:txBody>
      </p:sp>
      <p:sp>
        <p:nvSpPr>
          <p:cNvPr id="19463" name="Content Placeholder 9"/>
          <p:cNvSpPr>
            <a:spLocks noGrp="1"/>
          </p:cNvSpPr>
          <p:nvPr>
            <p:ph idx="1"/>
          </p:nvPr>
        </p:nvSpPr>
        <p:spPr>
          <a:xfrm>
            <a:off x="806450" y="1447800"/>
            <a:ext cx="7499350" cy="4800600"/>
          </a:xfrm>
        </p:spPr>
        <p:txBody>
          <a:bodyPr/>
          <a:lstStyle/>
          <a:p>
            <a:pPr lvl="1" indent="-282575" eaLnBrk="1" hangingPunct="1">
              <a:buFont typeface="Wingdings 2" pitchFamily="18" charset="2"/>
              <a:buChar char=""/>
            </a:pPr>
            <a:endParaRPr lang="en-US" sz="2400" dirty="0" smtClean="0"/>
          </a:p>
          <a:p>
            <a:pPr lvl="1" indent="-282575" eaLnBrk="1" hangingPunct="1">
              <a:buFont typeface="Wingdings 2" pitchFamily="18" charset="2"/>
              <a:buChar char=""/>
            </a:pPr>
            <a:endParaRPr lang="en-US" sz="2400" dirty="0"/>
          </a:p>
          <a:p>
            <a:pPr lvl="1" indent="-282575" eaLnBrk="1" hangingPunct="1">
              <a:buFont typeface="Wingdings 2" pitchFamily="18" charset="2"/>
              <a:buChar char=""/>
            </a:pPr>
            <a:r>
              <a:rPr lang="en-US" sz="3200" dirty="0" smtClean="0"/>
              <a:t>Insufficient training data</a:t>
            </a:r>
          </a:p>
          <a:p>
            <a:pPr lvl="1" indent="-282575" eaLnBrk="1" hangingPunct="1">
              <a:buFont typeface="Wingdings 2" pitchFamily="18" charset="2"/>
              <a:buChar char=""/>
            </a:pPr>
            <a:r>
              <a:rPr lang="en-US" sz="3200" dirty="0" smtClean="0"/>
              <a:t>Too few features</a:t>
            </a:r>
          </a:p>
          <a:p>
            <a:pPr lvl="1" indent="-282575" eaLnBrk="1" hangingPunct="1">
              <a:buFont typeface="Wingdings 2" pitchFamily="18" charset="2"/>
              <a:buChar char=""/>
            </a:pPr>
            <a:r>
              <a:rPr lang="en-US" sz="3200" dirty="0" smtClean="0"/>
              <a:t>Too many/irrelevant features</a:t>
            </a:r>
          </a:p>
          <a:p>
            <a:pPr lvl="1" indent="-282575" eaLnBrk="1" hangingPunct="1">
              <a:buFont typeface="Wingdings 2" pitchFamily="18" charset="2"/>
              <a:buChar char=""/>
            </a:pPr>
            <a:r>
              <a:rPr lang="en-US" sz="3200" dirty="0" err="1" smtClean="0"/>
              <a:t>Overfitting</a:t>
            </a:r>
            <a:r>
              <a:rPr lang="en-US" sz="3200" dirty="0" smtClean="0"/>
              <a:t> / specialization</a:t>
            </a:r>
          </a:p>
          <a:p>
            <a:pPr lvl="1" indent="-282575" eaLnBrk="1" hangingPunct="1">
              <a:buFont typeface="Wingdings 2" pitchFamily="18" charset="2"/>
              <a:buChar char=""/>
            </a:pPr>
            <a:endParaRPr lang="en-US" dirty="0" smtClean="0"/>
          </a:p>
        </p:txBody>
      </p:sp>
    </p:spTree>
    <p:extLst>
      <p:ext uri="{BB962C8B-B14F-4D97-AF65-F5344CB8AC3E}">
        <p14:creationId xmlns:p14="http://schemas.microsoft.com/office/powerpoint/2010/main" val="18497032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3200" b="1"/>
              <a:t>Classification: Application 1</a:t>
            </a:r>
          </a:p>
        </p:txBody>
      </p:sp>
      <p:sp>
        <p:nvSpPr>
          <p:cNvPr id="54275" name="Rectangle 3"/>
          <p:cNvSpPr>
            <a:spLocks noGrp="1" noChangeArrowheads="1"/>
          </p:cNvSpPr>
          <p:nvPr>
            <p:ph type="body" idx="1"/>
          </p:nvPr>
        </p:nvSpPr>
        <p:spPr/>
        <p:txBody>
          <a:bodyPr/>
          <a:lstStyle/>
          <a:p>
            <a:pPr>
              <a:lnSpc>
                <a:spcPct val="90000"/>
              </a:lnSpc>
            </a:pPr>
            <a:r>
              <a:rPr lang="en-US" sz="2800"/>
              <a:t>Direct Marketing</a:t>
            </a:r>
          </a:p>
          <a:p>
            <a:pPr lvl="1">
              <a:lnSpc>
                <a:spcPct val="90000"/>
              </a:lnSpc>
            </a:pPr>
            <a:r>
              <a:rPr lang="en-US" sz="2400"/>
              <a:t>Goal: Reduce cost of mailing by </a:t>
            </a:r>
            <a:r>
              <a:rPr lang="en-US" sz="2400" i="1">
                <a:solidFill>
                  <a:srgbClr val="FF0066"/>
                </a:solidFill>
              </a:rPr>
              <a:t>targeting</a:t>
            </a:r>
            <a:r>
              <a:rPr lang="en-US" sz="2400"/>
              <a:t> a set of consumers likely to buy a new cell-phone product.</a:t>
            </a:r>
          </a:p>
          <a:p>
            <a:pPr lvl="1">
              <a:lnSpc>
                <a:spcPct val="90000"/>
              </a:lnSpc>
            </a:pPr>
            <a:r>
              <a:rPr lang="en-US" sz="2400"/>
              <a:t>Approach:</a:t>
            </a:r>
          </a:p>
          <a:p>
            <a:pPr lvl="2">
              <a:lnSpc>
                <a:spcPct val="90000"/>
              </a:lnSpc>
            </a:pPr>
            <a:r>
              <a:rPr lang="en-US" sz="2000"/>
              <a:t>Use the data for a similar product introduced before. </a:t>
            </a:r>
          </a:p>
          <a:p>
            <a:pPr lvl="2">
              <a:lnSpc>
                <a:spcPct val="90000"/>
              </a:lnSpc>
            </a:pPr>
            <a:r>
              <a:rPr lang="en-US" sz="2000"/>
              <a:t>We know which customers decided to buy and which decided otherwise. This </a:t>
            </a:r>
            <a:r>
              <a:rPr lang="en-US" sz="2000" i="1">
                <a:solidFill>
                  <a:srgbClr val="0000FF"/>
                </a:solidFill>
              </a:rPr>
              <a:t>{buy, don’t buy}</a:t>
            </a:r>
            <a:r>
              <a:rPr lang="en-US" sz="2000"/>
              <a:t> decision forms the </a:t>
            </a:r>
            <a:r>
              <a:rPr lang="en-US" sz="2000" i="1">
                <a:solidFill>
                  <a:srgbClr val="0000FF"/>
                </a:solidFill>
              </a:rPr>
              <a:t>class attribute</a:t>
            </a:r>
            <a:r>
              <a:rPr lang="en-US" sz="2000"/>
              <a:t>.</a:t>
            </a:r>
          </a:p>
          <a:p>
            <a:pPr lvl="2">
              <a:lnSpc>
                <a:spcPct val="90000"/>
              </a:lnSpc>
            </a:pPr>
            <a:r>
              <a:rPr lang="en-US" sz="2000"/>
              <a:t>Collect various demographic, lifestyle, and company-interaction related information about all such customers.</a:t>
            </a:r>
          </a:p>
          <a:p>
            <a:pPr lvl="3">
              <a:lnSpc>
                <a:spcPct val="90000"/>
              </a:lnSpc>
            </a:pPr>
            <a:r>
              <a:rPr lang="en-US" sz="1800"/>
              <a:t>Type of business, where they stay, how much they earn, etc.</a:t>
            </a:r>
          </a:p>
          <a:p>
            <a:pPr lvl="2">
              <a:lnSpc>
                <a:spcPct val="90000"/>
              </a:lnSpc>
            </a:pPr>
            <a:r>
              <a:rPr lang="en-US" sz="2000"/>
              <a:t>Use this information as input attributes to learn a classifier model.</a:t>
            </a:r>
          </a:p>
          <a:p>
            <a:pPr>
              <a:lnSpc>
                <a:spcPct val="90000"/>
              </a:lnSpc>
            </a:pPr>
            <a:endParaRPr lang="en-US" sz="2800"/>
          </a:p>
        </p:txBody>
      </p:sp>
    </p:spTree>
    <p:extLst>
      <p:ext uri="{BB962C8B-B14F-4D97-AF65-F5344CB8AC3E}">
        <p14:creationId xmlns:p14="http://schemas.microsoft.com/office/powerpoint/2010/main" val="15686129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3200" b="1"/>
              <a:t>Classification: Application 2</a:t>
            </a:r>
          </a:p>
        </p:txBody>
      </p:sp>
      <p:sp>
        <p:nvSpPr>
          <p:cNvPr id="55299" name="Rectangle 3"/>
          <p:cNvSpPr>
            <a:spLocks noGrp="1" noChangeArrowheads="1"/>
          </p:cNvSpPr>
          <p:nvPr>
            <p:ph type="body" idx="1"/>
          </p:nvPr>
        </p:nvSpPr>
        <p:spPr/>
        <p:txBody>
          <a:bodyPr/>
          <a:lstStyle/>
          <a:p>
            <a:pPr>
              <a:lnSpc>
                <a:spcPct val="90000"/>
              </a:lnSpc>
            </a:pPr>
            <a:r>
              <a:rPr lang="en-US" sz="2800"/>
              <a:t>Fraud Detection</a:t>
            </a:r>
          </a:p>
          <a:p>
            <a:pPr lvl="1">
              <a:lnSpc>
                <a:spcPct val="90000"/>
              </a:lnSpc>
            </a:pPr>
            <a:r>
              <a:rPr lang="en-US" sz="2400"/>
              <a:t>Goal: Predict fraudulent cases in credit card transactions.</a:t>
            </a:r>
          </a:p>
          <a:p>
            <a:pPr lvl="1">
              <a:lnSpc>
                <a:spcPct val="90000"/>
              </a:lnSpc>
            </a:pPr>
            <a:r>
              <a:rPr lang="en-US" sz="2400"/>
              <a:t>Approach:</a:t>
            </a:r>
          </a:p>
          <a:p>
            <a:pPr lvl="2">
              <a:lnSpc>
                <a:spcPct val="90000"/>
              </a:lnSpc>
            </a:pPr>
            <a:r>
              <a:rPr lang="en-US" sz="2000"/>
              <a:t>Use credit card transactions and the information on its account-holder as attributes.</a:t>
            </a:r>
          </a:p>
          <a:p>
            <a:pPr lvl="3">
              <a:lnSpc>
                <a:spcPct val="90000"/>
              </a:lnSpc>
            </a:pPr>
            <a:r>
              <a:rPr lang="en-US" sz="1800"/>
              <a:t>When does a customer buy, what does he buy, how often he pays on time, etc</a:t>
            </a:r>
          </a:p>
          <a:p>
            <a:pPr lvl="2">
              <a:lnSpc>
                <a:spcPct val="90000"/>
              </a:lnSpc>
            </a:pPr>
            <a:r>
              <a:rPr lang="en-US" sz="2000"/>
              <a:t>Label past transactions as fraud or fair transactions. This forms the class attribute.</a:t>
            </a:r>
          </a:p>
          <a:p>
            <a:pPr lvl="2">
              <a:lnSpc>
                <a:spcPct val="90000"/>
              </a:lnSpc>
            </a:pPr>
            <a:r>
              <a:rPr lang="en-US" sz="2000"/>
              <a:t>Learn a model for the class of the transactions.</a:t>
            </a:r>
          </a:p>
          <a:p>
            <a:pPr lvl="2">
              <a:lnSpc>
                <a:spcPct val="90000"/>
              </a:lnSpc>
            </a:pPr>
            <a:r>
              <a:rPr lang="en-US" sz="2000"/>
              <a:t>Use this model to detect fraud by observing credit card transactions on an account.</a:t>
            </a:r>
          </a:p>
          <a:p>
            <a:pPr>
              <a:lnSpc>
                <a:spcPct val="90000"/>
              </a:lnSpc>
            </a:pPr>
            <a:endParaRPr lang="en-US" sz="2800"/>
          </a:p>
        </p:txBody>
      </p:sp>
    </p:spTree>
    <p:extLst>
      <p:ext uri="{BB962C8B-B14F-4D97-AF65-F5344CB8AC3E}">
        <p14:creationId xmlns:p14="http://schemas.microsoft.com/office/powerpoint/2010/main" val="22273911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3200" b="1"/>
              <a:t>Classification: Application 3</a:t>
            </a:r>
          </a:p>
        </p:txBody>
      </p:sp>
      <p:sp>
        <p:nvSpPr>
          <p:cNvPr id="56323" name="Rectangle 3"/>
          <p:cNvSpPr>
            <a:spLocks noGrp="1" noChangeArrowheads="1"/>
          </p:cNvSpPr>
          <p:nvPr>
            <p:ph type="body" idx="1"/>
          </p:nvPr>
        </p:nvSpPr>
        <p:spPr/>
        <p:txBody>
          <a:bodyPr/>
          <a:lstStyle/>
          <a:p>
            <a:r>
              <a:rPr lang="en-US" sz="2800"/>
              <a:t>Customer Attrition/Churn:</a:t>
            </a:r>
          </a:p>
          <a:p>
            <a:pPr lvl="1"/>
            <a:r>
              <a:rPr lang="en-US" sz="2400"/>
              <a:t>Goal: To predict whether a customer is likely to be lost to a competitor.</a:t>
            </a:r>
          </a:p>
          <a:p>
            <a:pPr lvl="1"/>
            <a:r>
              <a:rPr lang="en-US" sz="2400"/>
              <a:t>Approach:</a:t>
            </a:r>
          </a:p>
          <a:p>
            <a:pPr lvl="2"/>
            <a:r>
              <a:rPr lang="en-US" sz="2000"/>
              <a:t>Use detailed record of transactions with each of the past and present customers, to find attributes.</a:t>
            </a:r>
          </a:p>
          <a:p>
            <a:pPr lvl="3"/>
            <a:r>
              <a:rPr lang="en-US" sz="1800"/>
              <a:t>How often the customer calls, where he calls, what time-of-the day he calls most, his financial status, marital status, etc. </a:t>
            </a:r>
          </a:p>
          <a:p>
            <a:pPr lvl="2"/>
            <a:r>
              <a:rPr lang="en-US" sz="2000"/>
              <a:t>Label the customers as loyal or disloyal.</a:t>
            </a:r>
          </a:p>
          <a:p>
            <a:pPr lvl="2"/>
            <a:r>
              <a:rPr lang="en-US" sz="2000"/>
              <a:t>Find a model for loyalty.</a:t>
            </a:r>
          </a:p>
          <a:p>
            <a:endParaRPr lang="en-US" sz="2800"/>
          </a:p>
        </p:txBody>
      </p:sp>
    </p:spTree>
    <p:extLst>
      <p:ext uri="{BB962C8B-B14F-4D97-AF65-F5344CB8AC3E}">
        <p14:creationId xmlns:p14="http://schemas.microsoft.com/office/powerpoint/2010/main" val="7144920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r>
              <a:rPr lang="en-US" smtClean="0"/>
              <a:t>Classification Techniques</a:t>
            </a:r>
          </a:p>
        </p:txBody>
      </p:sp>
      <p:sp>
        <p:nvSpPr>
          <p:cNvPr id="52227" name="Rectangle 5"/>
          <p:cNvSpPr>
            <a:spLocks noGrp="1" noChangeArrowheads="1"/>
          </p:cNvSpPr>
          <p:nvPr>
            <p:ph type="body" idx="1"/>
          </p:nvPr>
        </p:nvSpPr>
        <p:spPr/>
        <p:txBody>
          <a:bodyPr/>
          <a:lstStyle/>
          <a:p>
            <a:r>
              <a:rPr lang="en-US" dirty="0" smtClean="0"/>
              <a:t>Decision Tree based Methods</a:t>
            </a:r>
          </a:p>
          <a:p>
            <a:r>
              <a:rPr lang="en-US" dirty="0" smtClean="0"/>
              <a:t>Rule-based Methods</a:t>
            </a:r>
          </a:p>
          <a:p>
            <a:r>
              <a:rPr lang="en-US" dirty="0" smtClean="0"/>
              <a:t>Neural Networks</a:t>
            </a:r>
          </a:p>
          <a:p>
            <a:r>
              <a:rPr lang="en-US" dirty="0" smtClean="0"/>
              <a:t>Naïve </a:t>
            </a:r>
            <a:r>
              <a:rPr lang="en-US" dirty="0" err="1" smtClean="0"/>
              <a:t>Bayes</a:t>
            </a:r>
            <a:endParaRPr lang="en-US" dirty="0" smtClean="0"/>
          </a:p>
          <a:p>
            <a:r>
              <a:rPr lang="en-US" dirty="0" smtClean="0"/>
              <a:t>Bayesian Belief Networks</a:t>
            </a:r>
          </a:p>
          <a:p>
            <a:r>
              <a:rPr lang="en-US" dirty="0" smtClean="0"/>
              <a:t>Support Vector Machines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lstStyle/>
          <a:p>
            <a:r>
              <a:rPr lang="en-US" dirty="0" smtClean="0"/>
              <a:t>Clustering</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457200" y="279400"/>
            <a:ext cx="8229600" cy="609600"/>
          </a:xfrm>
        </p:spPr>
        <p:txBody>
          <a:bodyPr>
            <a:normAutofit fontScale="90000"/>
          </a:bodyPr>
          <a:lstStyle/>
          <a:p>
            <a:r>
              <a:rPr lang="en-US" altLang="zh-TW">
                <a:solidFill>
                  <a:srgbClr val="3333CD"/>
                </a:solidFill>
                <a:latin typeface="Times-Bold"/>
                <a:ea typeface="新細明體" pitchFamily="18" charset="-120"/>
              </a:rPr>
              <a:t>What is Clustering in Data Mining?</a:t>
            </a:r>
          </a:p>
        </p:txBody>
      </p:sp>
      <p:sp>
        <p:nvSpPr>
          <p:cNvPr id="391171" name="Rectangle 3"/>
          <p:cNvSpPr>
            <a:spLocks noGrp="1" noChangeArrowheads="1"/>
          </p:cNvSpPr>
          <p:nvPr>
            <p:ph type="body" idx="1"/>
          </p:nvPr>
        </p:nvSpPr>
        <p:spPr>
          <a:xfrm>
            <a:off x="444500" y="2717800"/>
            <a:ext cx="4572000" cy="3429000"/>
          </a:xfrm>
        </p:spPr>
        <p:txBody>
          <a:bodyPr>
            <a:normAutofit fontScale="70000" lnSpcReduction="20000"/>
          </a:bodyPr>
          <a:lstStyle/>
          <a:p>
            <a:r>
              <a:rPr lang="en-US" altLang="zh-TW" dirty="0">
                <a:solidFill>
                  <a:srgbClr val="000000"/>
                </a:solidFill>
                <a:latin typeface="Times-Roman"/>
                <a:ea typeface="新細明體" pitchFamily="18" charset="-120"/>
              </a:rPr>
              <a:t>Cluster:</a:t>
            </a:r>
          </a:p>
          <a:p>
            <a:pPr lvl="1"/>
            <a:r>
              <a:rPr lang="en-US" altLang="zh-TW" dirty="0">
                <a:solidFill>
                  <a:srgbClr val="000000"/>
                </a:solidFill>
                <a:latin typeface="Times-Roman"/>
                <a:ea typeface="新細明體" pitchFamily="18" charset="-120"/>
              </a:rPr>
              <a:t>a collection of data objects that are </a:t>
            </a:r>
            <a:r>
              <a:rPr lang="en-US" altLang="zh-TW" dirty="0">
                <a:solidFill>
                  <a:srgbClr val="000000"/>
                </a:solidFill>
                <a:latin typeface="Arial"/>
                <a:ea typeface="新細明體" pitchFamily="18" charset="-120"/>
              </a:rPr>
              <a:t>“</a:t>
            </a:r>
            <a:r>
              <a:rPr lang="en-US" altLang="zh-TW" dirty="0">
                <a:solidFill>
                  <a:srgbClr val="000000"/>
                </a:solidFill>
                <a:latin typeface="Times-Roman"/>
                <a:ea typeface="新細明體" pitchFamily="18" charset="-120"/>
              </a:rPr>
              <a:t>similar</a:t>
            </a:r>
            <a:r>
              <a:rPr lang="en-US" altLang="zh-TW" dirty="0">
                <a:solidFill>
                  <a:srgbClr val="000000"/>
                </a:solidFill>
                <a:latin typeface="Arial"/>
                <a:ea typeface="新細明體" pitchFamily="18" charset="-120"/>
              </a:rPr>
              <a:t>”</a:t>
            </a:r>
            <a:r>
              <a:rPr lang="en-US" altLang="zh-TW" dirty="0">
                <a:solidFill>
                  <a:srgbClr val="000000"/>
                </a:solidFill>
                <a:latin typeface="Times-Roman"/>
                <a:ea typeface="新細明體" pitchFamily="18" charset="-120"/>
              </a:rPr>
              <a:t> to one another and thus can be treated collectively as one group</a:t>
            </a:r>
          </a:p>
          <a:p>
            <a:pPr lvl="1"/>
            <a:r>
              <a:rPr lang="en-US" altLang="zh-TW" dirty="0">
                <a:solidFill>
                  <a:srgbClr val="000000"/>
                </a:solidFill>
                <a:latin typeface="Times-Roman"/>
                <a:ea typeface="新細明體" pitchFamily="18" charset="-120"/>
              </a:rPr>
              <a:t>but as a collection, they are sufficiently different from other groups</a:t>
            </a:r>
          </a:p>
          <a:p>
            <a:pPr lvl="1"/>
            <a:endParaRPr lang="en-US" altLang="zh-TW" sz="1000" dirty="0">
              <a:solidFill>
                <a:srgbClr val="000000"/>
              </a:solidFill>
              <a:latin typeface="Times-Roman"/>
              <a:ea typeface="新細明體" pitchFamily="18" charset="-120"/>
            </a:endParaRPr>
          </a:p>
          <a:p>
            <a:r>
              <a:rPr lang="en-US" altLang="zh-TW" dirty="0">
                <a:solidFill>
                  <a:srgbClr val="000000"/>
                </a:solidFill>
                <a:latin typeface="Times-Roman"/>
                <a:ea typeface="新細明體" pitchFamily="18" charset="-120"/>
              </a:rPr>
              <a:t>Clustering</a:t>
            </a:r>
          </a:p>
          <a:p>
            <a:pPr lvl="1"/>
            <a:r>
              <a:rPr lang="en-US" altLang="zh-TW">
                <a:solidFill>
                  <a:srgbClr val="000000"/>
                </a:solidFill>
                <a:latin typeface="Times-Roman"/>
                <a:ea typeface="新細明體" pitchFamily="18" charset="-120"/>
              </a:rPr>
              <a:t>unsupervised </a:t>
            </a:r>
            <a:r>
              <a:rPr lang="en-US" altLang="zh-TW" smtClean="0">
                <a:solidFill>
                  <a:srgbClr val="000000"/>
                </a:solidFill>
                <a:latin typeface="Times-Roman"/>
                <a:ea typeface="新細明體" pitchFamily="18" charset="-120"/>
              </a:rPr>
              <a:t>learning</a:t>
            </a:r>
            <a:endParaRPr lang="en-US" altLang="zh-TW" dirty="0">
              <a:solidFill>
                <a:srgbClr val="000000"/>
              </a:solidFill>
              <a:latin typeface="Times-Roman"/>
              <a:ea typeface="新細明體" pitchFamily="18" charset="-120"/>
            </a:endParaRPr>
          </a:p>
          <a:p>
            <a:pPr lvl="1"/>
            <a:r>
              <a:rPr lang="en-US" altLang="zh-TW" dirty="0">
                <a:solidFill>
                  <a:srgbClr val="000000"/>
                </a:solidFill>
                <a:latin typeface="Times-Roman"/>
                <a:ea typeface="新細明體" pitchFamily="18" charset="-120"/>
              </a:rPr>
              <a:t>no predefined classes</a:t>
            </a:r>
          </a:p>
          <a:p>
            <a:endParaRPr lang="zh-TW" altLang="en-US" dirty="0">
              <a:solidFill>
                <a:srgbClr val="000000"/>
              </a:solidFill>
              <a:latin typeface="Times-Roman"/>
              <a:ea typeface="新細明體" pitchFamily="18" charset="-120"/>
            </a:endParaRPr>
          </a:p>
        </p:txBody>
      </p:sp>
      <p:sp>
        <p:nvSpPr>
          <p:cNvPr id="391172" name="Text Box 4"/>
          <p:cNvSpPr txBox="1">
            <a:spLocks noChangeArrowheads="1"/>
          </p:cNvSpPr>
          <p:nvPr/>
        </p:nvSpPr>
        <p:spPr bwMode="auto">
          <a:xfrm>
            <a:off x="671513" y="1184275"/>
            <a:ext cx="8205787" cy="831850"/>
          </a:xfrm>
          <a:prstGeom prst="rect">
            <a:avLst/>
          </a:prstGeom>
          <a:solidFill>
            <a:srgbClr val="FFD7AF"/>
          </a:solidFill>
          <a:ln w="9525">
            <a:solidFill>
              <a:schemeClr val="tx1"/>
            </a:solidFill>
            <a:miter lim="800000"/>
            <a:headEnd/>
            <a:tailEnd/>
          </a:ln>
          <a:effectLst>
            <a:outerShdw dist="107763" dir="2700000" algn="ctr" rotWithShape="0">
              <a:schemeClr val="bg2"/>
            </a:outerShdw>
          </a:effectLst>
        </p:spPr>
        <p:txBody>
          <a:bodyPr>
            <a:spAutoFit/>
          </a:bodyPr>
          <a:lstStyle/>
          <a:p>
            <a:r>
              <a:rPr lang="en-US" altLang="zh-TW">
                <a:solidFill>
                  <a:srgbClr val="000000"/>
                </a:solidFill>
                <a:latin typeface="Times-Bold"/>
                <a:ea typeface="新細明體" pitchFamily="18" charset="-120"/>
              </a:rPr>
              <a:t>Clustering </a:t>
            </a:r>
            <a:r>
              <a:rPr lang="en-US" altLang="zh-TW">
                <a:solidFill>
                  <a:srgbClr val="000000"/>
                </a:solidFill>
                <a:latin typeface="Times-Roman"/>
                <a:ea typeface="新細明體" pitchFamily="18" charset="-120"/>
              </a:rPr>
              <a:t>is a process of partitioning a set of data (or objects) in a set of meaningful sub-classes, called </a:t>
            </a:r>
            <a:r>
              <a:rPr lang="en-US" altLang="zh-TW">
                <a:solidFill>
                  <a:srgbClr val="000000"/>
                </a:solidFill>
                <a:latin typeface="Times-Bold"/>
                <a:ea typeface="新細明體" pitchFamily="18" charset="-120"/>
              </a:rPr>
              <a:t>clusters</a:t>
            </a:r>
          </a:p>
        </p:txBody>
      </p:sp>
      <p:pic>
        <p:nvPicPr>
          <p:cNvPr id="391173" name="Picture 5"/>
          <p:cNvPicPr>
            <a:picLocks noChangeAspect="1" noChangeArrowheads="1"/>
          </p:cNvPicPr>
          <p:nvPr/>
        </p:nvPicPr>
        <p:blipFill>
          <a:blip r:embed="rId2"/>
          <a:srcRect/>
          <a:stretch>
            <a:fillRect/>
          </a:stretch>
        </p:blipFill>
        <p:spPr bwMode="auto">
          <a:xfrm>
            <a:off x="5095875" y="3089275"/>
            <a:ext cx="3654425" cy="2557463"/>
          </a:xfrm>
          <a:prstGeom prst="rect">
            <a:avLst/>
          </a:prstGeom>
          <a:noFill/>
          <a:ln w="9525">
            <a:noFill/>
            <a:miter lim="800000"/>
            <a:headEnd/>
            <a:tailEnd/>
          </a:ln>
          <a:effectLst/>
        </p:spPr>
      </p:pic>
      <p:sp>
        <p:nvSpPr>
          <p:cNvPr id="391174" name="Text Box 6"/>
          <p:cNvSpPr txBox="1">
            <a:spLocks noChangeArrowheads="1"/>
          </p:cNvSpPr>
          <p:nvPr/>
        </p:nvSpPr>
        <p:spPr bwMode="auto">
          <a:xfrm>
            <a:off x="936625" y="2262188"/>
            <a:ext cx="7994650" cy="396875"/>
          </a:xfrm>
          <a:prstGeom prst="rect">
            <a:avLst/>
          </a:prstGeom>
          <a:noFill/>
          <a:ln w="9525">
            <a:noFill/>
            <a:miter lim="800000"/>
            <a:headEnd/>
            <a:tailEnd/>
          </a:ln>
          <a:effectLst/>
        </p:spPr>
        <p:txBody>
          <a:bodyPr wrap="none">
            <a:spAutoFit/>
          </a:bodyPr>
          <a:lstStyle/>
          <a:p>
            <a:r>
              <a:rPr lang="en-US" altLang="zh-TW" sz="2000">
                <a:solidFill>
                  <a:srgbClr val="008000"/>
                </a:solidFill>
                <a:latin typeface="Times-Roman"/>
                <a:ea typeface="新細明體" pitchFamily="18" charset="-120"/>
              </a:rPr>
              <a:t>Helps users understand the natural grouping or structure in a data set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Similarity and Dissimilarity Between Objects</a:t>
            </a:r>
            <a:endParaRPr lang="en-US" dirty="0"/>
          </a:p>
        </p:txBody>
      </p:sp>
      <p:sp>
        <p:nvSpPr>
          <p:cNvPr id="3" name="Content Placeholder 2"/>
          <p:cNvSpPr>
            <a:spLocks noGrp="1"/>
          </p:cNvSpPr>
          <p:nvPr>
            <p:ph idx="1"/>
          </p:nvPr>
        </p:nvSpPr>
        <p:spPr/>
        <p:txBody>
          <a:bodyPr>
            <a:normAutofit fontScale="92500"/>
          </a:bodyPr>
          <a:lstStyle/>
          <a:p>
            <a:pPr>
              <a:lnSpc>
                <a:spcPct val="120000"/>
              </a:lnSpc>
            </a:pPr>
            <a:r>
              <a:rPr lang="en-US" sz="2800" u="sng" dirty="0" smtClean="0"/>
              <a:t>Distances</a:t>
            </a:r>
            <a:r>
              <a:rPr lang="en-US" sz="2800" dirty="0" smtClean="0"/>
              <a:t> are normally used to measure the </a:t>
            </a:r>
            <a:r>
              <a:rPr lang="en-US" sz="2800" u="sng" dirty="0" smtClean="0"/>
              <a:t>similarity</a:t>
            </a:r>
            <a:r>
              <a:rPr lang="en-US" sz="2800" dirty="0" smtClean="0"/>
              <a:t> or </a:t>
            </a:r>
            <a:r>
              <a:rPr lang="en-US" sz="2800" u="sng" dirty="0" smtClean="0"/>
              <a:t>dissimilarity</a:t>
            </a:r>
            <a:r>
              <a:rPr lang="en-US" sz="2800" dirty="0" smtClean="0"/>
              <a:t> between two data objects</a:t>
            </a:r>
          </a:p>
          <a:p>
            <a:pPr>
              <a:lnSpc>
                <a:spcPct val="120000"/>
              </a:lnSpc>
            </a:pPr>
            <a:r>
              <a:rPr lang="en-US" sz="2800" dirty="0" smtClean="0"/>
              <a:t>Some popular ones include: </a:t>
            </a:r>
            <a:r>
              <a:rPr lang="en-US" sz="2800" i="1" dirty="0" err="1" smtClean="0"/>
              <a:t>Minkowski</a:t>
            </a:r>
            <a:r>
              <a:rPr lang="en-US" sz="2800" i="1" dirty="0" smtClean="0"/>
              <a:t> distance</a:t>
            </a:r>
            <a:r>
              <a:rPr lang="en-US" sz="2800" dirty="0" smtClean="0"/>
              <a:t>:</a:t>
            </a:r>
          </a:p>
          <a:p>
            <a:pPr>
              <a:lnSpc>
                <a:spcPct val="120000"/>
              </a:lnSpc>
            </a:pPr>
            <a:endParaRPr lang="en-US" dirty="0" smtClean="0"/>
          </a:p>
          <a:p>
            <a:pPr lvl="1">
              <a:lnSpc>
                <a:spcPct val="120000"/>
              </a:lnSpc>
              <a:buFontTx/>
              <a:buNone/>
            </a:pPr>
            <a:r>
              <a:rPr lang="en-US" dirty="0" smtClean="0"/>
              <a:t>where  </a:t>
            </a:r>
            <a:r>
              <a:rPr lang="en-US" i="1" dirty="0" err="1" smtClean="0"/>
              <a:t>i</a:t>
            </a:r>
            <a:r>
              <a:rPr lang="en-US" dirty="0" smtClean="0"/>
              <a:t> = (</a:t>
            </a:r>
            <a:r>
              <a:rPr lang="en-US" i="1" dirty="0" smtClean="0"/>
              <a:t>x</a:t>
            </a:r>
            <a:r>
              <a:rPr lang="en-US" baseline="-25000" dirty="0" smtClean="0"/>
              <a:t>i1</a:t>
            </a:r>
            <a:r>
              <a:rPr lang="en-US" dirty="0" smtClean="0"/>
              <a:t>, </a:t>
            </a:r>
            <a:r>
              <a:rPr lang="en-US" i="1" dirty="0" smtClean="0"/>
              <a:t>x</a:t>
            </a:r>
            <a:r>
              <a:rPr lang="en-US" baseline="-25000" dirty="0" smtClean="0"/>
              <a:t>i2</a:t>
            </a:r>
            <a:r>
              <a:rPr lang="en-US" dirty="0" smtClean="0"/>
              <a:t>, …, </a:t>
            </a:r>
            <a:r>
              <a:rPr lang="en-US" i="1" dirty="0" err="1" smtClean="0"/>
              <a:t>x</a:t>
            </a:r>
            <a:r>
              <a:rPr lang="en-US" baseline="-25000" dirty="0" err="1" smtClean="0"/>
              <a:t>ip</a:t>
            </a:r>
            <a:r>
              <a:rPr lang="en-US" dirty="0" smtClean="0"/>
              <a:t>) and</a:t>
            </a:r>
            <a:r>
              <a:rPr lang="en-US" i="1" dirty="0" smtClean="0"/>
              <a:t> j</a:t>
            </a:r>
            <a:r>
              <a:rPr lang="en-US" dirty="0" smtClean="0"/>
              <a:t> = (</a:t>
            </a:r>
            <a:r>
              <a:rPr lang="en-US" i="1" dirty="0" smtClean="0"/>
              <a:t>x</a:t>
            </a:r>
            <a:r>
              <a:rPr lang="en-US" baseline="-25000" dirty="0" smtClean="0"/>
              <a:t>j1</a:t>
            </a:r>
            <a:r>
              <a:rPr lang="en-US" dirty="0" smtClean="0"/>
              <a:t>, </a:t>
            </a:r>
            <a:r>
              <a:rPr lang="en-US" i="1" dirty="0" smtClean="0"/>
              <a:t>x</a:t>
            </a:r>
            <a:r>
              <a:rPr lang="en-US" baseline="-25000" dirty="0" smtClean="0"/>
              <a:t>j2</a:t>
            </a:r>
            <a:r>
              <a:rPr lang="en-US" dirty="0" smtClean="0"/>
              <a:t>, …, </a:t>
            </a:r>
            <a:r>
              <a:rPr lang="en-US" i="1" dirty="0" err="1" smtClean="0"/>
              <a:t>x</a:t>
            </a:r>
            <a:r>
              <a:rPr lang="en-US" baseline="-25000" dirty="0" err="1" smtClean="0"/>
              <a:t>jp</a:t>
            </a:r>
            <a:r>
              <a:rPr lang="en-US" dirty="0" smtClean="0"/>
              <a:t>) are two </a:t>
            </a:r>
            <a:r>
              <a:rPr lang="en-US" i="1" dirty="0" smtClean="0"/>
              <a:t>p</a:t>
            </a:r>
            <a:r>
              <a:rPr lang="en-US" dirty="0" smtClean="0"/>
              <a:t>-dimensional data objects, and </a:t>
            </a:r>
            <a:r>
              <a:rPr lang="en-US" i="1" dirty="0" smtClean="0"/>
              <a:t>q</a:t>
            </a:r>
            <a:r>
              <a:rPr lang="en-US" dirty="0" smtClean="0"/>
              <a:t> is a positive integer</a:t>
            </a:r>
          </a:p>
          <a:p>
            <a:pPr>
              <a:lnSpc>
                <a:spcPct val="120000"/>
              </a:lnSpc>
            </a:pPr>
            <a:r>
              <a:rPr lang="en-US" sz="3000" dirty="0" smtClean="0"/>
              <a:t>If </a:t>
            </a:r>
            <a:r>
              <a:rPr lang="en-US" sz="3000" i="1" dirty="0" smtClean="0"/>
              <a:t>q</a:t>
            </a:r>
            <a:r>
              <a:rPr lang="en-US" sz="3000" dirty="0" smtClean="0"/>
              <a:t> = </a:t>
            </a:r>
            <a:r>
              <a:rPr lang="en-US" sz="3000" i="1" dirty="0" smtClean="0"/>
              <a:t>1</a:t>
            </a:r>
            <a:r>
              <a:rPr lang="en-US" sz="3000" dirty="0" smtClean="0"/>
              <a:t>, </a:t>
            </a:r>
            <a:r>
              <a:rPr lang="en-US" sz="3000" i="1" dirty="0" smtClean="0"/>
              <a:t>d</a:t>
            </a:r>
            <a:r>
              <a:rPr lang="en-US" sz="3000" dirty="0" smtClean="0"/>
              <a:t> is Manhattan distance</a:t>
            </a:r>
          </a:p>
          <a:p>
            <a:pPr>
              <a:lnSpc>
                <a:spcPct val="120000"/>
              </a:lnSpc>
            </a:pPr>
            <a:r>
              <a:rPr lang="en-US" sz="3000" i="1" dirty="0" smtClean="0"/>
              <a:t>If q</a:t>
            </a:r>
            <a:r>
              <a:rPr lang="en-US" sz="3000" dirty="0" smtClean="0"/>
              <a:t> = </a:t>
            </a:r>
            <a:r>
              <a:rPr lang="en-US" sz="3000" i="1" dirty="0" smtClean="0"/>
              <a:t>2</a:t>
            </a:r>
            <a:r>
              <a:rPr lang="en-US" sz="3000" dirty="0" smtClean="0"/>
              <a:t>,</a:t>
            </a:r>
            <a:r>
              <a:rPr lang="en-US" sz="3000" i="1" dirty="0" smtClean="0"/>
              <a:t> d </a:t>
            </a:r>
            <a:r>
              <a:rPr lang="en-US" sz="3000" dirty="0" smtClean="0"/>
              <a:t>is Euclidean distance:</a:t>
            </a:r>
            <a:endParaRPr lang="en-US" sz="3000" i="1" dirty="0" smtClean="0"/>
          </a:p>
          <a:p>
            <a:pPr lvl="1">
              <a:lnSpc>
                <a:spcPct val="120000"/>
              </a:lnSpc>
              <a:buFontTx/>
              <a:buNone/>
            </a:pPr>
            <a:endParaRPr lang="en-US" dirty="0" smtClean="0"/>
          </a:p>
          <a:p>
            <a:endParaRPr lang="en-US" dirty="0"/>
          </a:p>
        </p:txBody>
      </p:sp>
      <p:pic>
        <p:nvPicPr>
          <p:cNvPr id="4" name="Picture 3"/>
          <p:cNvPicPr>
            <a:picLocks noChangeAspect="1" noChangeArrowheads="1"/>
          </p:cNvPicPr>
          <p:nvPr/>
        </p:nvPicPr>
        <p:blipFill>
          <a:blip r:embed="rId2"/>
          <a:srcRect/>
          <a:stretch>
            <a:fillRect/>
          </a:stretch>
        </p:blipFill>
        <p:spPr bwMode="auto">
          <a:xfrm>
            <a:off x="1600200" y="3200400"/>
            <a:ext cx="4786313" cy="704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488950" y="228600"/>
            <a:ext cx="7772400" cy="609600"/>
          </a:xfrm>
        </p:spPr>
        <p:txBody>
          <a:bodyPr>
            <a:normAutofit fontScale="90000"/>
          </a:bodyPr>
          <a:lstStyle/>
          <a:p>
            <a:pPr eaLnBrk="1" hangingPunct="1">
              <a:defRPr/>
            </a:pPr>
            <a:r>
              <a:rPr lang="en-US" dirty="0" smtClean="0">
                <a:effectLst>
                  <a:outerShdw blurRad="38100" dist="38100" dir="2700000" algn="tl">
                    <a:srgbClr val="C0C0C0"/>
                  </a:outerShdw>
                </a:effectLst>
              </a:rPr>
              <a:t>Types of Clustering</a:t>
            </a:r>
          </a:p>
        </p:txBody>
      </p:sp>
      <p:sp>
        <p:nvSpPr>
          <p:cNvPr id="164867" name="Rectangle 3"/>
          <p:cNvSpPr>
            <a:spLocks noChangeArrowheads="1"/>
          </p:cNvSpPr>
          <p:nvPr/>
        </p:nvSpPr>
        <p:spPr bwMode="auto">
          <a:xfrm>
            <a:off x="1087506" y="4049448"/>
            <a:ext cx="2209800" cy="519113"/>
          </a:xfrm>
          <a:prstGeom prst="rect">
            <a:avLst/>
          </a:prstGeom>
          <a:noFill/>
          <a:ln w="9525">
            <a:noFill/>
            <a:miter lim="800000"/>
            <a:headEnd/>
            <a:tailEnd/>
          </a:ln>
          <a:effectLst/>
        </p:spPr>
        <p:txBody>
          <a:bodyPr>
            <a:spAutoFit/>
          </a:bodyPr>
          <a:lstStyle/>
          <a:p>
            <a:pPr algn="l">
              <a:defRPr/>
            </a:pPr>
            <a:r>
              <a:rPr lang="en-US" sz="2800" b="1" dirty="0">
                <a:solidFill>
                  <a:schemeClr val="tx2"/>
                </a:solidFill>
                <a:effectLst>
                  <a:outerShdw blurRad="38100" dist="38100" dir="2700000" algn="tl">
                    <a:srgbClr val="C0C0C0"/>
                  </a:outerShdw>
                </a:effectLst>
                <a:latin typeface="Times New Roman" charset="0"/>
                <a:ea typeface="ＭＳ Ｐゴシック" charset="-128"/>
              </a:rPr>
              <a:t>Hierarchical</a:t>
            </a:r>
          </a:p>
        </p:txBody>
      </p:sp>
      <p:sp>
        <p:nvSpPr>
          <p:cNvPr id="86020" name="Text Box 4"/>
          <p:cNvSpPr txBox="1">
            <a:spLocks noChangeArrowheads="1"/>
          </p:cNvSpPr>
          <p:nvPr/>
        </p:nvSpPr>
        <p:spPr bwMode="auto">
          <a:xfrm>
            <a:off x="361897" y="1014264"/>
            <a:ext cx="8443913" cy="3046988"/>
          </a:xfrm>
          <a:prstGeom prst="rect">
            <a:avLst/>
          </a:prstGeom>
          <a:noFill/>
          <a:ln w="9525">
            <a:noFill/>
            <a:miter lim="800000"/>
            <a:headEnd/>
            <a:tailEnd/>
          </a:ln>
        </p:spPr>
        <p:txBody>
          <a:bodyPr>
            <a:spAutoFit/>
          </a:bodyPr>
          <a:lstStyle/>
          <a:p>
            <a:pPr algn="l">
              <a:buFontTx/>
              <a:buChar char="•"/>
            </a:pPr>
            <a:r>
              <a:rPr lang="en-US" b="1" dirty="0"/>
              <a:t> </a:t>
            </a:r>
            <a:r>
              <a:rPr lang="en-US" sz="2400" b="1" dirty="0" err="1"/>
              <a:t>Partitional</a:t>
            </a:r>
            <a:r>
              <a:rPr lang="en-US" sz="2400" b="1" dirty="0"/>
              <a:t> algorithms:</a:t>
            </a:r>
            <a:r>
              <a:rPr lang="en-US" sz="2400" dirty="0"/>
              <a:t> Construct various partitions and then evaluate them by some criterion </a:t>
            </a:r>
          </a:p>
          <a:p>
            <a:pPr algn="l">
              <a:buFontTx/>
              <a:buChar char="•"/>
            </a:pPr>
            <a:r>
              <a:rPr lang="en-US" sz="2400" b="1" dirty="0"/>
              <a:t> Hierarchical algorithms:</a:t>
            </a:r>
            <a:r>
              <a:rPr lang="en-US" sz="2400" dirty="0"/>
              <a:t> Create a hierarchical decomposition of the set of objects using some </a:t>
            </a:r>
            <a:r>
              <a:rPr lang="en-US" sz="2400" dirty="0" smtClean="0"/>
              <a:t>criterion</a:t>
            </a:r>
          </a:p>
          <a:p>
            <a:pPr>
              <a:buFontTx/>
              <a:buChar char="•"/>
            </a:pPr>
            <a:r>
              <a:rPr lang="en-US" sz="2400" b="1" dirty="0"/>
              <a:t>Density based algorithms</a:t>
            </a:r>
            <a:r>
              <a:rPr lang="en-US" sz="2400" b="1" dirty="0" smtClean="0"/>
              <a:t>: </a:t>
            </a:r>
            <a:r>
              <a:rPr lang="en-IN" sz="2400" dirty="0"/>
              <a:t> </a:t>
            </a:r>
            <a:r>
              <a:rPr lang="en-IN" sz="2400" b="1" dirty="0"/>
              <a:t>based</a:t>
            </a:r>
            <a:r>
              <a:rPr lang="en-IN" sz="2400" dirty="0"/>
              <a:t> on the idea that a </a:t>
            </a:r>
            <a:r>
              <a:rPr lang="en-IN" sz="2400" b="1" dirty="0"/>
              <a:t>cluster</a:t>
            </a:r>
            <a:r>
              <a:rPr lang="en-IN" sz="2400" dirty="0"/>
              <a:t> in a data space is a contiguous region of high point </a:t>
            </a:r>
            <a:r>
              <a:rPr lang="en-IN" sz="2400" b="1" dirty="0"/>
              <a:t>density</a:t>
            </a:r>
            <a:r>
              <a:rPr lang="en-IN" sz="2400" dirty="0"/>
              <a:t>, separated from other such </a:t>
            </a:r>
            <a:r>
              <a:rPr lang="en-IN" sz="2400" dirty="0" smtClean="0"/>
              <a:t>clusters </a:t>
            </a:r>
            <a:r>
              <a:rPr lang="en-IN" sz="2400" dirty="0"/>
              <a:t>by contiguous regions of low point </a:t>
            </a:r>
            <a:r>
              <a:rPr lang="en-IN" sz="2400" b="1" dirty="0" smtClean="0"/>
              <a:t>density</a:t>
            </a:r>
            <a:endParaRPr lang="en-US" sz="2400" b="1" dirty="0"/>
          </a:p>
        </p:txBody>
      </p:sp>
      <p:sp>
        <p:nvSpPr>
          <p:cNvPr id="164869" name="Rectangle 5"/>
          <p:cNvSpPr>
            <a:spLocks noChangeArrowheads="1"/>
          </p:cNvSpPr>
          <p:nvPr/>
        </p:nvSpPr>
        <p:spPr bwMode="auto">
          <a:xfrm>
            <a:off x="5939632" y="3789891"/>
            <a:ext cx="2098675" cy="519113"/>
          </a:xfrm>
          <a:prstGeom prst="rect">
            <a:avLst/>
          </a:prstGeom>
          <a:noFill/>
          <a:ln w="9525">
            <a:noFill/>
            <a:miter lim="800000"/>
            <a:headEnd/>
            <a:tailEnd/>
          </a:ln>
          <a:effectLst/>
        </p:spPr>
        <p:txBody>
          <a:bodyPr>
            <a:spAutoFit/>
          </a:bodyPr>
          <a:lstStyle/>
          <a:p>
            <a:pPr algn="l">
              <a:defRPr/>
            </a:pPr>
            <a:r>
              <a:rPr lang="en-US" sz="2800" b="1" dirty="0" smtClean="0">
                <a:solidFill>
                  <a:schemeClr val="tx2"/>
                </a:solidFill>
                <a:effectLst>
                  <a:outerShdw blurRad="38100" dist="38100" dir="2700000" algn="tl">
                    <a:srgbClr val="C0C0C0"/>
                  </a:outerShdw>
                </a:effectLst>
                <a:latin typeface="Times New Roman" charset="0"/>
                <a:ea typeface="ＭＳ Ｐゴシック" charset="-128"/>
              </a:rPr>
              <a:t>Density</a:t>
            </a:r>
            <a:endParaRPr lang="en-US" sz="2800" b="1" dirty="0">
              <a:solidFill>
                <a:schemeClr val="tx2"/>
              </a:solidFill>
              <a:effectLst>
                <a:outerShdw blurRad="38100" dist="38100" dir="2700000" algn="tl">
                  <a:srgbClr val="C0C0C0"/>
                </a:outerShdw>
              </a:effectLst>
              <a:latin typeface="Times New Roman" charset="0"/>
              <a:ea typeface="ＭＳ Ｐゴシック" charset="-128"/>
            </a:endParaRPr>
          </a:p>
        </p:txBody>
      </p:sp>
      <p:sp>
        <p:nvSpPr>
          <p:cNvPr id="86022" name="Rectangle 6"/>
          <p:cNvSpPr>
            <a:spLocks noChangeArrowheads="1"/>
          </p:cNvSpPr>
          <p:nvPr/>
        </p:nvSpPr>
        <p:spPr bwMode="auto">
          <a:xfrm>
            <a:off x="152400" y="3671888"/>
            <a:ext cx="5410200" cy="0"/>
          </a:xfrm>
          <a:prstGeom prst="rect">
            <a:avLst/>
          </a:prstGeom>
          <a:noFill/>
          <a:ln w="9525">
            <a:noFill/>
            <a:miter lim="800000"/>
            <a:headEnd/>
            <a:tailEnd/>
          </a:ln>
        </p:spPr>
        <p:txBody>
          <a:bodyPr>
            <a:spAutoFit/>
          </a:bodyPr>
          <a:lstStyle/>
          <a:p>
            <a:endParaRPr lang="de-DE"/>
          </a:p>
        </p:txBody>
      </p:sp>
      <p:grpSp>
        <p:nvGrpSpPr>
          <p:cNvPr id="4" name="Group 20"/>
          <p:cNvGrpSpPr>
            <a:grpSpLocks/>
          </p:cNvGrpSpPr>
          <p:nvPr/>
        </p:nvGrpSpPr>
        <p:grpSpPr bwMode="auto">
          <a:xfrm>
            <a:off x="488950" y="4419600"/>
            <a:ext cx="3587750" cy="2120900"/>
            <a:chOff x="98" y="300"/>
            <a:chExt cx="3214" cy="2284"/>
          </a:xfrm>
        </p:grpSpPr>
        <p:pic>
          <p:nvPicPr>
            <p:cNvPr id="86025" name="Picture 21" descr="Edna Krabappel"/>
            <p:cNvPicPr>
              <a:picLocks noChangeAspect="1" noChangeArrowheads="1"/>
            </p:cNvPicPr>
            <p:nvPr/>
          </p:nvPicPr>
          <p:blipFill>
            <a:blip r:embed="rId3"/>
            <a:srcRect/>
            <a:stretch>
              <a:fillRect/>
            </a:stretch>
          </p:blipFill>
          <p:spPr bwMode="auto">
            <a:xfrm>
              <a:off x="98" y="1440"/>
              <a:ext cx="504" cy="1091"/>
            </a:xfrm>
            <a:prstGeom prst="rect">
              <a:avLst/>
            </a:prstGeom>
            <a:noFill/>
            <a:ln w="9525">
              <a:noFill/>
              <a:miter lim="800000"/>
              <a:headEnd/>
              <a:tailEnd/>
            </a:ln>
          </p:spPr>
        </p:pic>
        <p:pic>
          <p:nvPicPr>
            <p:cNvPr id="86026" name="Picture 22"/>
            <p:cNvPicPr>
              <a:picLocks noChangeAspect="1" noChangeArrowheads="1"/>
            </p:cNvPicPr>
            <p:nvPr/>
          </p:nvPicPr>
          <p:blipFill>
            <a:blip r:embed="rId4"/>
            <a:srcRect/>
            <a:stretch>
              <a:fillRect/>
            </a:stretch>
          </p:blipFill>
          <p:spPr bwMode="auto">
            <a:xfrm>
              <a:off x="768" y="1824"/>
              <a:ext cx="308" cy="699"/>
            </a:xfrm>
            <a:prstGeom prst="rect">
              <a:avLst/>
            </a:prstGeom>
            <a:noFill/>
            <a:ln w="9525">
              <a:noFill/>
              <a:miter lim="800000"/>
              <a:headEnd/>
              <a:tailEnd/>
            </a:ln>
          </p:spPr>
        </p:pic>
        <p:pic>
          <p:nvPicPr>
            <p:cNvPr id="86027" name="Picture 23" descr="bios_family_marge"/>
            <p:cNvPicPr>
              <a:picLocks noChangeAspect="1" noChangeArrowheads="1"/>
            </p:cNvPicPr>
            <p:nvPr/>
          </p:nvPicPr>
          <p:blipFill>
            <a:blip r:embed="rId5"/>
            <a:srcRect/>
            <a:stretch>
              <a:fillRect/>
            </a:stretch>
          </p:blipFill>
          <p:spPr bwMode="auto">
            <a:xfrm>
              <a:off x="1200" y="1278"/>
              <a:ext cx="424" cy="1306"/>
            </a:xfrm>
            <a:prstGeom prst="rect">
              <a:avLst/>
            </a:prstGeom>
            <a:noFill/>
            <a:ln w="9525">
              <a:noFill/>
              <a:miter lim="800000"/>
              <a:headEnd/>
              <a:tailEnd/>
            </a:ln>
          </p:spPr>
        </p:pic>
        <p:grpSp>
          <p:nvGrpSpPr>
            <p:cNvPr id="5" name="Group 24"/>
            <p:cNvGrpSpPr>
              <a:grpSpLocks/>
            </p:cNvGrpSpPr>
            <p:nvPr/>
          </p:nvGrpSpPr>
          <p:grpSpPr bwMode="auto">
            <a:xfrm>
              <a:off x="1865" y="1505"/>
              <a:ext cx="1447" cy="1031"/>
              <a:chOff x="252" y="2364"/>
              <a:chExt cx="2258" cy="1608"/>
            </a:xfrm>
          </p:grpSpPr>
          <p:pic>
            <p:nvPicPr>
              <p:cNvPr id="86043" name="Picture 25"/>
              <p:cNvPicPr>
                <a:picLocks noChangeAspect="1" noChangeArrowheads="1"/>
              </p:cNvPicPr>
              <p:nvPr/>
            </p:nvPicPr>
            <p:blipFill>
              <a:blip r:embed="rId6"/>
              <a:srcRect/>
              <a:stretch>
                <a:fillRect/>
              </a:stretch>
            </p:blipFill>
            <p:spPr bwMode="auto">
              <a:xfrm>
                <a:off x="252" y="2364"/>
                <a:ext cx="900" cy="1608"/>
              </a:xfrm>
              <a:prstGeom prst="rect">
                <a:avLst/>
              </a:prstGeom>
              <a:noFill/>
              <a:ln w="9525">
                <a:noFill/>
                <a:miter lim="800000"/>
                <a:headEnd/>
                <a:tailEnd/>
              </a:ln>
            </p:spPr>
          </p:pic>
          <p:pic>
            <p:nvPicPr>
              <p:cNvPr id="86044" name="Picture 26"/>
              <p:cNvPicPr>
                <a:picLocks noChangeAspect="1" noChangeArrowheads="1"/>
              </p:cNvPicPr>
              <p:nvPr/>
            </p:nvPicPr>
            <p:blipFill>
              <a:blip r:embed="rId7"/>
              <a:srcRect/>
              <a:stretch>
                <a:fillRect/>
              </a:stretch>
            </p:blipFill>
            <p:spPr bwMode="auto">
              <a:xfrm>
                <a:off x="1356" y="2412"/>
                <a:ext cx="1154" cy="1524"/>
              </a:xfrm>
              <a:prstGeom prst="rect">
                <a:avLst/>
              </a:prstGeom>
              <a:noFill/>
              <a:ln w="9525">
                <a:noFill/>
                <a:miter lim="800000"/>
                <a:headEnd/>
                <a:tailEnd/>
              </a:ln>
            </p:spPr>
          </p:pic>
        </p:grpSp>
        <p:sp>
          <p:nvSpPr>
            <p:cNvPr id="86029" name="Line 27"/>
            <p:cNvSpPr>
              <a:spLocks noChangeShapeType="1"/>
            </p:cNvSpPr>
            <p:nvPr/>
          </p:nvSpPr>
          <p:spPr bwMode="auto">
            <a:xfrm flipH="1" flipV="1">
              <a:off x="255" y="444"/>
              <a:ext cx="0" cy="903"/>
            </a:xfrm>
            <a:prstGeom prst="line">
              <a:avLst/>
            </a:prstGeom>
            <a:noFill/>
            <a:ln w="31750">
              <a:solidFill>
                <a:schemeClr val="tx1"/>
              </a:solidFill>
              <a:round/>
              <a:headEnd type="oval" w="med" len="med"/>
              <a:tailEnd/>
            </a:ln>
          </p:spPr>
          <p:txBody>
            <a:bodyPr/>
            <a:lstStyle/>
            <a:p>
              <a:endParaRPr lang="en-US"/>
            </a:p>
          </p:txBody>
        </p:sp>
        <p:sp>
          <p:nvSpPr>
            <p:cNvPr id="86030" name="Line 28"/>
            <p:cNvSpPr>
              <a:spLocks noChangeShapeType="1"/>
            </p:cNvSpPr>
            <p:nvPr/>
          </p:nvSpPr>
          <p:spPr bwMode="auto">
            <a:xfrm flipH="1" flipV="1">
              <a:off x="2919" y="1167"/>
              <a:ext cx="0" cy="185"/>
            </a:xfrm>
            <a:prstGeom prst="line">
              <a:avLst/>
            </a:prstGeom>
            <a:noFill/>
            <a:ln w="31750">
              <a:solidFill>
                <a:schemeClr val="tx1"/>
              </a:solidFill>
              <a:round/>
              <a:headEnd type="oval" w="med" len="med"/>
              <a:tailEnd/>
            </a:ln>
          </p:spPr>
          <p:txBody>
            <a:bodyPr/>
            <a:lstStyle/>
            <a:p>
              <a:endParaRPr lang="en-US"/>
            </a:p>
          </p:txBody>
        </p:sp>
        <p:sp>
          <p:nvSpPr>
            <p:cNvPr id="86031" name="Line 29"/>
            <p:cNvSpPr>
              <a:spLocks noChangeShapeType="1"/>
            </p:cNvSpPr>
            <p:nvPr/>
          </p:nvSpPr>
          <p:spPr bwMode="auto">
            <a:xfrm flipH="1" flipV="1">
              <a:off x="2227" y="1167"/>
              <a:ext cx="0" cy="185"/>
            </a:xfrm>
            <a:prstGeom prst="line">
              <a:avLst/>
            </a:prstGeom>
            <a:noFill/>
            <a:ln w="31750">
              <a:solidFill>
                <a:schemeClr val="tx1"/>
              </a:solidFill>
              <a:round/>
              <a:headEnd type="oval" w="med" len="med"/>
              <a:tailEnd/>
            </a:ln>
          </p:spPr>
          <p:txBody>
            <a:bodyPr/>
            <a:lstStyle/>
            <a:p>
              <a:endParaRPr lang="en-US"/>
            </a:p>
          </p:txBody>
        </p:sp>
        <p:sp>
          <p:nvSpPr>
            <p:cNvPr id="86032" name="Line 30"/>
            <p:cNvSpPr>
              <a:spLocks noChangeShapeType="1"/>
            </p:cNvSpPr>
            <p:nvPr/>
          </p:nvSpPr>
          <p:spPr bwMode="auto">
            <a:xfrm flipH="1">
              <a:off x="2221" y="1167"/>
              <a:ext cx="703" cy="0"/>
            </a:xfrm>
            <a:prstGeom prst="line">
              <a:avLst/>
            </a:prstGeom>
            <a:noFill/>
            <a:ln w="31750">
              <a:solidFill>
                <a:schemeClr val="tx1"/>
              </a:solidFill>
              <a:round/>
              <a:headEnd/>
              <a:tailEnd/>
            </a:ln>
          </p:spPr>
          <p:txBody>
            <a:bodyPr/>
            <a:lstStyle/>
            <a:p>
              <a:endParaRPr lang="en-US"/>
            </a:p>
          </p:txBody>
        </p:sp>
        <p:sp>
          <p:nvSpPr>
            <p:cNvPr id="86033" name="Line 31"/>
            <p:cNvSpPr>
              <a:spLocks noChangeShapeType="1"/>
            </p:cNvSpPr>
            <p:nvPr/>
          </p:nvSpPr>
          <p:spPr bwMode="auto">
            <a:xfrm flipH="1">
              <a:off x="1193" y="710"/>
              <a:ext cx="1384" cy="0"/>
            </a:xfrm>
            <a:prstGeom prst="line">
              <a:avLst/>
            </a:prstGeom>
            <a:noFill/>
            <a:ln w="31750">
              <a:solidFill>
                <a:schemeClr val="tx1"/>
              </a:solidFill>
              <a:round/>
              <a:headEnd/>
              <a:tailEnd/>
            </a:ln>
          </p:spPr>
          <p:txBody>
            <a:bodyPr/>
            <a:lstStyle/>
            <a:p>
              <a:endParaRPr lang="en-US"/>
            </a:p>
          </p:txBody>
        </p:sp>
        <p:sp>
          <p:nvSpPr>
            <p:cNvPr id="86034" name="Line 32"/>
            <p:cNvSpPr>
              <a:spLocks noChangeShapeType="1"/>
            </p:cNvSpPr>
            <p:nvPr/>
          </p:nvSpPr>
          <p:spPr bwMode="auto">
            <a:xfrm rot="5400000" flipH="1">
              <a:off x="2343" y="943"/>
              <a:ext cx="457" cy="0"/>
            </a:xfrm>
            <a:prstGeom prst="line">
              <a:avLst/>
            </a:prstGeom>
            <a:noFill/>
            <a:ln w="31750">
              <a:solidFill>
                <a:schemeClr val="tx1"/>
              </a:solidFill>
              <a:round/>
              <a:headEnd/>
              <a:tailEnd/>
            </a:ln>
          </p:spPr>
          <p:txBody>
            <a:bodyPr/>
            <a:lstStyle/>
            <a:p>
              <a:endParaRPr lang="en-US"/>
            </a:p>
          </p:txBody>
        </p:sp>
        <p:sp>
          <p:nvSpPr>
            <p:cNvPr id="86035" name="Line 33"/>
            <p:cNvSpPr>
              <a:spLocks noChangeShapeType="1"/>
            </p:cNvSpPr>
            <p:nvPr/>
          </p:nvSpPr>
          <p:spPr bwMode="auto">
            <a:xfrm rot="5400000" flipH="1">
              <a:off x="1712" y="574"/>
              <a:ext cx="265" cy="0"/>
            </a:xfrm>
            <a:prstGeom prst="line">
              <a:avLst/>
            </a:prstGeom>
            <a:noFill/>
            <a:ln w="31750">
              <a:solidFill>
                <a:schemeClr val="tx1"/>
              </a:solidFill>
              <a:round/>
              <a:headEnd/>
              <a:tailEnd/>
            </a:ln>
          </p:spPr>
          <p:txBody>
            <a:bodyPr/>
            <a:lstStyle/>
            <a:p>
              <a:endParaRPr lang="en-US"/>
            </a:p>
          </p:txBody>
        </p:sp>
        <p:grpSp>
          <p:nvGrpSpPr>
            <p:cNvPr id="6" name="Group 34"/>
            <p:cNvGrpSpPr>
              <a:grpSpLocks/>
            </p:cNvGrpSpPr>
            <p:nvPr/>
          </p:nvGrpSpPr>
          <p:grpSpPr bwMode="auto">
            <a:xfrm>
              <a:off x="859" y="969"/>
              <a:ext cx="703" cy="377"/>
              <a:chOff x="2112" y="2976"/>
              <a:chExt cx="703" cy="377"/>
            </a:xfrm>
          </p:grpSpPr>
          <p:sp>
            <p:nvSpPr>
              <p:cNvPr id="86040" name="Line 35"/>
              <p:cNvSpPr>
                <a:spLocks noChangeShapeType="1"/>
              </p:cNvSpPr>
              <p:nvPr/>
            </p:nvSpPr>
            <p:spPr bwMode="auto">
              <a:xfrm flipH="1" flipV="1">
                <a:off x="2810" y="2976"/>
                <a:ext cx="0" cy="377"/>
              </a:xfrm>
              <a:prstGeom prst="line">
                <a:avLst/>
              </a:prstGeom>
              <a:noFill/>
              <a:ln w="31750">
                <a:solidFill>
                  <a:schemeClr val="tx1"/>
                </a:solidFill>
                <a:round/>
                <a:headEnd type="oval" w="med" len="med"/>
                <a:tailEnd/>
              </a:ln>
            </p:spPr>
            <p:txBody>
              <a:bodyPr/>
              <a:lstStyle/>
              <a:p>
                <a:endParaRPr lang="en-US"/>
              </a:p>
            </p:txBody>
          </p:sp>
          <p:sp>
            <p:nvSpPr>
              <p:cNvPr id="86041" name="Line 36"/>
              <p:cNvSpPr>
                <a:spLocks noChangeShapeType="1"/>
              </p:cNvSpPr>
              <p:nvPr/>
            </p:nvSpPr>
            <p:spPr bwMode="auto">
              <a:xfrm flipH="1" flipV="1">
                <a:off x="2118" y="2976"/>
                <a:ext cx="0" cy="377"/>
              </a:xfrm>
              <a:prstGeom prst="line">
                <a:avLst/>
              </a:prstGeom>
              <a:noFill/>
              <a:ln w="31750">
                <a:solidFill>
                  <a:schemeClr val="tx1"/>
                </a:solidFill>
                <a:round/>
                <a:headEnd type="oval" w="med" len="med"/>
                <a:tailEnd/>
              </a:ln>
            </p:spPr>
            <p:txBody>
              <a:bodyPr/>
              <a:lstStyle/>
              <a:p>
                <a:endParaRPr lang="en-US"/>
              </a:p>
            </p:txBody>
          </p:sp>
          <p:sp>
            <p:nvSpPr>
              <p:cNvPr id="86042" name="Line 37"/>
              <p:cNvSpPr>
                <a:spLocks noChangeShapeType="1"/>
              </p:cNvSpPr>
              <p:nvPr/>
            </p:nvSpPr>
            <p:spPr bwMode="auto">
              <a:xfrm flipH="1">
                <a:off x="2112" y="2976"/>
                <a:ext cx="703" cy="0"/>
              </a:xfrm>
              <a:prstGeom prst="line">
                <a:avLst/>
              </a:prstGeom>
              <a:noFill/>
              <a:ln w="31750">
                <a:solidFill>
                  <a:schemeClr val="tx1"/>
                </a:solidFill>
                <a:round/>
                <a:headEnd/>
                <a:tailEnd/>
              </a:ln>
            </p:spPr>
            <p:txBody>
              <a:bodyPr/>
              <a:lstStyle/>
              <a:p>
                <a:endParaRPr lang="en-US"/>
              </a:p>
            </p:txBody>
          </p:sp>
        </p:grpSp>
        <p:sp>
          <p:nvSpPr>
            <p:cNvPr id="86037" name="Line 38"/>
            <p:cNvSpPr>
              <a:spLocks noChangeShapeType="1"/>
            </p:cNvSpPr>
            <p:nvPr/>
          </p:nvSpPr>
          <p:spPr bwMode="auto">
            <a:xfrm rot="5400000" flipH="1">
              <a:off x="1065" y="844"/>
              <a:ext cx="258" cy="0"/>
            </a:xfrm>
            <a:prstGeom prst="line">
              <a:avLst/>
            </a:prstGeom>
            <a:noFill/>
            <a:ln w="31750">
              <a:solidFill>
                <a:schemeClr val="tx1"/>
              </a:solidFill>
              <a:round/>
              <a:headEnd/>
              <a:tailEnd/>
            </a:ln>
          </p:spPr>
          <p:txBody>
            <a:bodyPr/>
            <a:lstStyle/>
            <a:p>
              <a:endParaRPr lang="en-US"/>
            </a:p>
          </p:txBody>
        </p:sp>
        <p:sp>
          <p:nvSpPr>
            <p:cNvPr id="86038" name="Line 39"/>
            <p:cNvSpPr>
              <a:spLocks noChangeShapeType="1"/>
            </p:cNvSpPr>
            <p:nvPr/>
          </p:nvSpPr>
          <p:spPr bwMode="auto">
            <a:xfrm flipH="1">
              <a:off x="253" y="446"/>
              <a:ext cx="1582" cy="0"/>
            </a:xfrm>
            <a:prstGeom prst="line">
              <a:avLst/>
            </a:prstGeom>
            <a:noFill/>
            <a:ln w="31750">
              <a:solidFill>
                <a:schemeClr val="tx1"/>
              </a:solidFill>
              <a:round/>
              <a:headEnd/>
              <a:tailEnd/>
            </a:ln>
          </p:spPr>
          <p:txBody>
            <a:bodyPr/>
            <a:lstStyle/>
            <a:p>
              <a:endParaRPr lang="en-US"/>
            </a:p>
          </p:txBody>
        </p:sp>
        <p:sp>
          <p:nvSpPr>
            <p:cNvPr id="86039" name="Line 40"/>
            <p:cNvSpPr>
              <a:spLocks noChangeShapeType="1"/>
            </p:cNvSpPr>
            <p:nvPr/>
          </p:nvSpPr>
          <p:spPr bwMode="auto">
            <a:xfrm rot="5400000" flipH="1">
              <a:off x="989" y="370"/>
              <a:ext cx="139" cy="0"/>
            </a:xfrm>
            <a:prstGeom prst="line">
              <a:avLst/>
            </a:prstGeom>
            <a:noFill/>
            <a:ln w="31750">
              <a:solidFill>
                <a:schemeClr val="tx1"/>
              </a:solidFill>
              <a:round/>
              <a:headEnd/>
              <a:tailEnd/>
            </a:ln>
          </p:spPr>
          <p:txBody>
            <a:bodyPr/>
            <a:lstStyle/>
            <a:p>
              <a:endParaRPr lang="en-US"/>
            </a:p>
          </p:txBody>
        </p:sp>
      </p:grpSp>
      <p:sp>
        <p:nvSpPr>
          <p:cNvPr id="7" name="AutoShape 2" descr="Image result for density based cluster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Image result for density based cluster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4957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4484601"/>
            <a:ext cx="3047999" cy="2055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endParaRPr lang="en-US" dirty="0"/>
          </a:p>
        </p:txBody>
      </p:sp>
      <p:sp>
        <p:nvSpPr>
          <p:cNvPr id="12291" name="Rectangle 3"/>
          <p:cNvSpPr>
            <a:spLocks noGrp="1" noChangeArrowheads="1"/>
          </p:cNvSpPr>
          <p:nvPr>
            <p:ph type="body" idx="1"/>
          </p:nvPr>
        </p:nvSpPr>
        <p:spPr/>
        <p:txBody>
          <a:bodyPr/>
          <a:lstStyle/>
          <a:p>
            <a:endParaRPr lang="en-US"/>
          </a:p>
        </p:txBody>
      </p:sp>
      <p:pic>
        <p:nvPicPr>
          <p:cNvPr id="12292" name="Picture 4"/>
          <p:cNvPicPr>
            <a:picLocks noChangeAspect="1" noChangeArrowheads="1"/>
          </p:cNvPicPr>
          <p:nvPr/>
        </p:nvPicPr>
        <p:blipFill>
          <a:blip r:embed="rId2"/>
          <a:srcRect/>
          <a:stretch>
            <a:fillRect/>
          </a:stretch>
        </p:blipFill>
        <p:spPr bwMode="auto">
          <a:xfrm>
            <a:off x="228600" y="95250"/>
            <a:ext cx="8915400" cy="6667500"/>
          </a:xfrm>
          <a:prstGeom prst="rect">
            <a:avLst/>
          </a:prstGeom>
          <a:noFill/>
          <a:ln w="9525">
            <a:noFill/>
            <a:miter lim="800000"/>
            <a:headEnd/>
            <a:tailEnd/>
          </a:ln>
          <a:effectLst/>
        </p:spPr>
      </p:pic>
      <p:sp>
        <p:nvSpPr>
          <p:cNvPr id="6" name="Action Button: Forward or Next 5">
            <a:hlinkClick r:id="rId3" action="ppaction://hlinkfile" highlightClick="1"/>
          </p:cNvPr>
          <p:cNvSpPr/>
          <p:nvPr/>
        </p:nvSpPr>
        <p:spPr>
          <a:xfrm>
            <a:off x="8077200" y="5867400"/>
            <a:ext cx="838200" cy="6096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0994" name="Rectangle 2"/>
          <p:cNvSpPr>
            <a:spLocks noGrp="1" noChangeArrowheads="1"/>
          </p:cNvSpPr>
          <p:nvPr>
            <p:ph type="title"/>
          </p:nvPr>
        </p:nvSpPr>
        <p:spPr/>
        <p:txBody>
          <a:bodyPr/>
          <a:lstStyle/>
          <a:p>
            <a:r>
              <a:rPr lang="en-US" altLang="zh-CN" dirty="0">
                <a:ea typeface="宋体" pitchFamily="2" charset="-122"/>
              </a:rPr>
              <a:t>Hierarchical Clustering</a:t>
            </a:r>
          </a:p>
        </p:txBody>
      </p:sp>
      <p:sp>
        <p:nvSpPr>
          <p:cNvPr id="1620995" name="Rectangle 3"/>
          <p:cNvSpPr>
            <a:spLocks noGrp="1" noChangeArrowheads="1"/>
          </p:cNvSpPr>
          <p:nvPr>
            <p:ph type="body" idx="1"/>
          </p:nvPr>
        </p:nvSpPr>
        <p:spPr/>
        <p:txBody>
          <a:bodyPr>
            <a:normAutofit lnSpcReduction="10000"/>
          </a:bodyPr>
          <a:lstStyle/>
          <a:p>
            <a:r>
              <a:rPr lang="en-US" altLang="zh-CN" sz="2400" dirty="0">
                <a:ea typeface="宋体" pitchFamily="2" charset="-122"/>
              </a:rPr>
              <a:t>Two main types of hierarchical clustering</a:t>
            </a:r>
          </a:p>
          <a:p>
            <a:pPr lvl="1"/>
            <a:r>
              <a:rPr lang="en-US" altLang="zh-CN" sz="2000" dirty="0" smtClean="0">
                <a:ea typeface="宋体" pitchFamily="2" charset="-122"/>
              </a:rPr>
              <a:t>Agglomerative:  </a:t>
            </a:r>
            <a:r>
              <a:rPr lang="en-US" altLang="zh-CN" sz="2000" b="1" dirty="0" smtClean="0">
                <a:ea typeface="宋体" pitchFamily="2" charset="-122"/>
              </a:rPr>
              <a:t>Bottom up</a:t>
            </a:r>
          </a:p>
          <a:p>
            <a:pPr lvl="2"/>
            <a:r>
              <a:rPr lang="en-US" altLang="zh-CN" sz="1800" dirty="0" smtClean="0">
                <a:ea typeface="宋体" pitchFamily="2" charset="-122"/>
              </a:rPr>
              <a:t> </a:t>
            </a:r>
            <a:r>
              <a:rPr lang="en-US" altLang="zh-CN" sz="1800" dirty="0">
                <a:ea typeface="宋体" pitchFamily="2" charset="-122"/>
              </a:rPr>
              <a:t>Start with the points as individual clusters</a:t>
            </a:r>
          </a:p>
          <a:p>
            <a:pPr lvl="2"/>
            <a:r>
              <a:rPr lang="en-US" altLang="zh-CN" sz="1800" dirty="0">
                <a:ea typeface="宋体" pitchFamily="2" charset="-122"/>
              </a:rPr>
              <a:t> At each step, merge the closest pair of clusters until only one cluster (or k clusters) left</a:t>
            </a:r>
          </a:p>
          <a:p>
            <a:pPr lvl="4"/>
            <a:endParaRPr lang="en-US" altLang="zh-CN" sz="1800" dirty="0">
              <a:ea typeface="宋体" pitchFamily="2" charset="-122"/>
            </a:endParaRPr>
          </a:p>
          <a:p>
            <a:pPr lvl="1"/>
            <a:r>
              <a:rPr lang="en-US" altLang="zh-CN" sz="2000" dirty="0">
                <a:ea typeface="宋体" pitchFamily="2" charset="-122"/>
              </a:rPr>
              <a:t>Divisive:  </a:t>
            </a:r>
            <a:r>
              <a:rPr lang="en-US" altLang="zh-CN" sz="2000" b="1" dirty="0" smtClean="0">
                <a:ea typeface="宋体" pitchFamily="2" charset="-122"/>
              </a:rPr>
              <a:t>Top Down</a:t>
            </a:r>
            <a:endParaRPr lang="en-US" altLang="zh-CN" sz="2000" b="1" dirty="0">
              <a:ea typeface="宋体" pitchFamily="2" charset="-122"/>
            </a:endParaRPr>
          </a:p>
          <a:p>
            <a:pPr lvl="2"/>
            <a:r>
              <a:rPr lang="en-US" altLang="zh-CN" sz="1800" dirty="0">
                <a:ea typeface="宋体" pitchFamily="2" charset="-122"/>
              </a:rPr>
              <a:t> Start with one, all-inclusive cluster </a:t>
            </a:r>
          </a:p>
          <a:p>
            <a:pPr lvl="2"/>
            <a:r>
              <a:rPr lang="en-US" altLang="zh-CN" sz="1800" dirty="0">
                <a:ea typeface="宋体" pitchFamily="2" charset="-122"/>
              </a:rPr>
              <a:t> At each step, split a cluster until each cluster contains a point (or there are k clusters)</a:t>
            </a:r>
          </a:p>
          <a:p>
            <a:pPr lvl="4"/>
            <a:endParaRPr lang="en-US" altLang="zh-CN" sz="1800" dirty="0">
              <a:ea typeface="宋体" pitchFamily="2" charset="-122"/>
            </a:endParaRPr>
          </a:p>
          <a:p>
            <a:r>
              <a:rPr lang="en-US" altLang="zh-CN" sz="2400" dirty="0">
                <a:ea typeface="宋体" pitchFamily="2" charset="-122"/>
              </a:rPr>
              <a:t>Traditional hierarchical algorithms use a similarity or distance matrix</a:t>
            </a:r>
          </a:p>
          <a:p>
            <a:pPr lvl="1"/>
            <a:r>
              <a:rPr lang="en-US" altLang="zh-CN" sz="2000" dirty="0">
                <a:ea typeface="宋体" pitchFamily="2" charset="-122"/>
              </a:rPr>
              <a:t>Merge or split one cluster at a time</a:t>
            </a:r>
          </a:p>
          <a:p>
            <a:pPr lvl="4"/>
            <a:endParaRPr lang="en-US" altLang="zh-CN" sz="800" dirty="0">
              <a:ea typeface="宋体"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0"/>
            <a:ext cx="7772400" cy="1143000"/>
          </a:xfrm>
        </p:spPr>
        <p:txBody>
          <a:bodyPr/>
          <a:lstStyle/>
          <a:p>
            <a:pPr eaLnBrk="1" hangingPunct="1"/>
            <a:r>
              <a:rPr lang="en-US" altLang="en-US" sz="4000" smtClean="0"/>
              <a:t>Density-based Approaches</a:t>
            </a:r>
          </a:p>
        </p:txBody>
      </p:sp>
      <p:sp>
        <p:nvSpPr>
          <p:cNvPr id="4099" name="Rectangle 3"/>
          <p:cNvSpPr>
            <a:spLocks noGrp="1" noChangeArrowheads="1"/>
          </p:cNvSpPr>
          <p:nvPr>
            <p:ph idx="1"/>
          </p:nvPr>
        </p:nvSpPr>
        <p:spPr>
          <a:xfrm>
            <a:off x="381000" y="1219200"/>
            <a:ext cx="7772400" cy="2895600"/>
          </a:xfrm>
        </p:spPr>
        <p:txBody>
          <a:bodyPr/>
          <a:lstStyle/>
          <a:p>
            <a:pPr eaLnBrk="1" hangingPunct="1"/>
            <a:r>
              <a:rPr lang="en-US" altLang="en-US" dirty="0" smtClean="0"/>
              <a:t> Why Density-Based Clustering methods?</a:t>
            </a:r>
          </a:p>
          <a:p>
            <a:pPr lvl="2" eaLnBrk="1" hangingPunct="1"/>
            <a:r>
              <a:rPr lang="en-US" altLang="en-US" dirty="0" smtClean="0"/>
              <a:t> Discover clusters of arbitrary shape. </a:t>
            </a:r>
          </a:p>
          <a:p>
            <a:pPr lvl="2" eaLnBrk="1" hangingPunct="1"/>
            <a:r>
              <a:rPr lang="en-US" altLang="en-US" dirty="0" smtClean="0"/>
              <a:t> Clusters – Dense regions of objects separated by regions of low density</a:t>
            </a:r>
          </a:p>
          <a:p>
            <a:pPr lvl="1" eaLnBrk="1" hangingPunct="1"/>
            <a:r>
              <a:rPr lang="en-US" altLang="en-US" dirty="0" smtClean="0"/>
              <a:t> DBSCAN – the first density based clustering</a:t>
            </a:r>
          </a:p>
          <a:p>
            <a:pPr lvl="1" eaLnBrk="1" hangingPunct="1"/>
            <a:r>
              <a:rPr lang="en-US" altLang="en-US" dirty="0" smtClean="0"/>
              <a:t> OPTICS – density based cluster-ordering </a:t>
            </a:r>
          </a:p>
          <a:p>
            <a:pPr lvl="1" eaLnBrk="1" hangingPunct="1">
              <a:buFont typeface="Arial" charset="0"/>
              <a:buNone/>
            </a:pPr>
            <a:endParaRPr lang="en-US" altLang="en-US" dirty="0" smtClean="0"/>
          </a:p>
        </p:txBody>
      </p:sp>
      <p:grpSp>
        <p:nvGrpSpPr>
          <p:cNvPr id="4" name="Group 4"/>
          <p:cNvGrpSpPr>
            <a:grpSpLocks/>
          </p:cNvGrpSpPr>
          <p:nvPr/>
        </p:nvGrpSpPr>
        <p:grpSpPr bwMode="auto">
          <a:xfrm>
            <a:off x="273097" y="4322665"/>
            <a:ext cx="8104187" cy="1731962"/>
            <a:chOff x="607" y="2269"/>
            <a:chExt cx="5105" cy="1091"/>
          </a:xfrm>
        </p:grpSpPr>
        <p:sp>
          <p:nvSpPr>
            <p:cNvPr id="5" name="Text Box 5"/>
            <p:cNvSpPr txBox="1">
              <a:spLocks noChangeAspect="1" noChangeArrowheads="1"/>
            </p:cNvSpPr>
            <p:nvPr/>
          </p:nvSpPr>
          <p:spPr bwMode="auto">
            <a:xfrm>
              <a:off x="4320" y="2572"/>
              <a:ext cx="13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buFontTx/>
                <a:buNone/>
              </a:pPr>
              <a:r>
                <a:rPr lang="en-US" altLang="en-US" sz="1800">
                  <a:latin typeface="Times New Roman" pitchFamily="18" charset="0"/>
                </a:rPr>
                <a:t>Results of a </a:t>
              </a:r>
              <a:r>
                <a:rPr lang="en-US" altLang="en-US" sz="1800" i="1">
                  <a:latin typeface="Times New Roman" pitchFamily="18" charset="0"/>
                </a:rPr>
                <a:t>k</a:t>
              </a:r>
              <a:r>
                <a:rPr lang="en-US" altLang="en-US" sz="1800">
                  <a:latin typeface="Times New Roman" pitchFamily="18" charset="0"/>
                </a:rPr>
                <a:t>-medoid </a:t>
              </a:r>
              <a:br>
                <a:rPr lang="en-US" altLang="en-US" sz="1800">
                  <a:latin typeface="Times New Roman" pitchFamily="18" charset="0"/>
                </a:rPr>
              </a:br>
              <a:r>
                <a:rPr lang="en-US" altLang="en-US" sz="1800">
                  <a:latin typeface="Times New Roman" pitchFamily="18" charset="0"/>
                </a:rPr>
                <a:t>algorithm for </a:t>
              </a:r>
              <a:r>
                <a:rPr lang="en-US" altLang="en-US" sz="1800" i="1">
                  <a:latin typeface="Times New Roman" pitchFamily="18" charset="0"/>
                </a:rPr>
                <a:t>k</a:t>
              </a:r>
              <a:r>
                <a:rPr lang="en-US" altLang="en-US" sz="1800">
                  <a:latin typeface="Times New Roman" pitchFamily="18" charset="0"/>
                </a:rPr>
                <a:t>=4</a:t>
              </a:r>
              <a:endParaRPr lang="en-CA" altLang="en-US" sz="1800">
                <a:latin typeface="Times New Roman" pitchFamily="18" charset="0"/>
              </a:endParaRPr>
            </a:p>
          </p:txBody>
        </p:sp>
        <p:grpSp>
          <p:nvGrpSpPr>
            <p:cNvPr id="6" name="Group 6"/>
            <p:cNvGrpSpPr>
              <a:grpSpLocks noChangeAspect="1"/>
            </p:cNvGrpSpPr>
            <p:nvPr/>
          </p:nvGrpSpPr>
          <p:grpSpPr bwMode="auto">
            <a:xfrm>
              <a:off x="607" y="2269"/>
              <a:ext cx="3665" cy="1091"/>
              <a:chOff x="720" y="2448"/>
              <a:chExt cx="4623" cy="1364"/>
            </a:xfrm>
          </p:grpSpPr>
          <p:grpSp>
            <p:nvGrpSpPr>
              <p:cNvPr id="7" name="Group 7"/>
              <p:cNvGrpSpPr>
                <a:grpSpLocks noChangeAspect="1"/>
              </p:cNvGrpSpPr>
              <p:nvPr/>
            </p:nvGrpSpPr>
            <p:grpSpPr bwMode="auto">
              <a:xfrm>
                <a:off x="720" y="2448"/>
                <a:ext cx="1370" cy="1364"/>
                <a:chOff x="4931" y="1918"/>
                <a:chExt cx="683" cy="680"/>
              </a:xfrm>
            </p:grpSpPr>
            <p:graphicFrame>
              <p:nvGraphicFramePr>
                <p:cNvPr id="30" name="Object 8"/>
                <p:cNvGraphicFramePr>
                  <a:graphicFrameLocks noChangeAspect="1"/>
                </p:cNvGraphicFramePr>
                <p:nvPr/>
              </p:nvGraphicFramePr>
              <p:xfrm>
                <a:off x="4934" y="1918"/>
                <a:ext cx="680" cy="680"/>
              </p:xfrm>
              <a:graphic>
                <a:graphicData uri="http://schemas.openxmlformats.org/presentationml/2006/ole">
                  <mc:AlternateContent xmlns:mc="http://schemas.openxmlformats.org/markup-compatibility/2006">
                    <mc:Choice xmlns:v="urn:schemas-microsoft-com:vml" Requires="v">
                      <p:oleObj spid="_x0000_s750666" name="Bitmap Image" r:id="rId4" imgW="1486107" imgH="1428949" progId="Paint.Picture">
                        <p:embed/>
                      </p:oleObj>
                    </mc:Choice>
                    <mc:Fallback>
                      <p:oleObj name="Bitmap Image" r:id="rId4" imgW="1486107" imgH="142894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4" y="1918"/>
                              <a:ext cx="680"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 name="Group 9"/>
                <p:cNvGrpSpPr>
                  <a:grpSpLocks noChangeAspect="1"/>
                </p:cNvGrpSpPr>
                <p:nvPr/>
              </p:nvGrpSpPr>
              <p:grpSpPr bwMode="auto">
                <a:xfrm>
                  <a:off x="4931" y="1918"/>
                  <a:ext cx="680" cy="680"/>
                  <a:chOff x="4766" y="1619"/>
                  <a:chExt cx="680" cy="680"/>
                </a:xfrm>
              </p:grpSpPr>
              <p:sp>
                <p:nvSpPr>
                  <p:cNvPr id="36" name="Line 10"/>
                  <p:cNvSpPr>
                    <a:spLocks noChangeAspect="1" noChangeShapeType="1"/>
                  </p:cNvSpPr>
                  <p:nvPr/>
                </p:nvSpPr>
                <p:spPr bwMode="auto">
                  <a:xfrm flipH="1">
                    <a:off x="4766" y="1878"/>
                    <a:ext cx="334" cy="27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37" name="Line 11"/>
                  <p:cNvSpPr>
                    <a:spLocks noChangeAspect="1" noChangeShapeType="1"/>
                  </p:cNvSpPr>
                  <p:nvPr/>
                </p:nvSpPr>
                <p:spPr bwMode="auto">
                  <a:xfrm>
                    <a:off x="5100" y="1878"/>
                    <a:ext cx="150" cy="12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38" name="Line 12"/>
                  <p:cNvSpPr>
                    <a:spLocks noChangeAspect="1" noChangeShapeType="1"/>
                  </p:cNvSpPr>
                  <p:nvPr/>
                </p:nvSpPr>
                <p:spPr bwMode="auto">
                  <a:xfrm>
                    <a:off x="5250" y="2007"/>
                    <a:ext cx="0" cy="2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39" name="Line 13"/>
                  <p:cNvSpPr>
                    <a:spLocks noChangeAspect="1" noChangeShapeType="1"/>
                  </p:cNvSpPr>
                  <p:nvPr/>
                </p:nvSpPr>
                <p:spPr bwMode="auto">
                  <a:xfrm flipV="1">
                    <a:off x="5250" y="1878"/>
                    <a:ext cx="196" cy="12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40" name="Line 14"/>
                  <p:cNvSpPr>
                    <a:spLocks noChangeAspect="1" noChangeShapeType="1"/>
                  </p:cNvSpPr>
                  <p:nvPr/>
                </p:nvSpPr>
                <p:spPr bwMode="auto">
                  <a:xfrm flipV="1">
                    <a:off x="5100" y="1619"/>
                    <a:ext cx="0" cy="25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32" name="AutoShape 15"/>
                <p:cNvSpPr>
                  <a:spLocks noChangeAspect="1" noChangeArrowheads="1"/>
                </p:cNvSpPr>
                <p:nvPr/>
              </p:nvSpPr>
              <p:spPr bwMode="auto">
                <a:xfrm>
                  <a:off x="5060" y="2091"/>
                  <a:ext cx="64" cy="56"/>
                </a:xfrm>
                <a:prstGeom prst="star4">
                  <a:avLst>
                    <a:gd name="adj" fmla="val 12500"/>
                  </a:avLst>
                </a:prstGeom>
                <a:solidFill>
                  <a:schemeClr val="tx1"/>
                </a:soli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charset="0"/>
                  </a:endParaRPr>
                </a:p>
              </p:txBody>
            </p:sp>
            <p:sp>
              <p:nvSpPr>
                <p:cNvPr id="33" name="AutoShape 16"/>
                <p:cNvSpPr>
                  <a:spLocks noChangeAspect="1" noChangeArrowheads="1"/>
                </p:cNvSpPr>
                <p:nvPr/>
              </p:nvSpPr>
              <p:spPr bwMode="auto">
                <a:xfrm>
                  <a:off x="5264" y="2325"/>
                  <a:ext cx="64" cy="56"/>
                </a:xfrm>
                <a:prstGeom prst="star4">
                  <a:avLst>
                    <a:gd name="adj" fmla="val 12500"/>
                  </a:avLst>
                </a:prstGeom>
                <a:solidFill>
                  <a:schemeClr val="tx1"/>
                </a:soli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charset="0"/>
                  </a:endParaRPr>
                </a:p>
              </p:txBody>
            </p:sp>
            <p:sp>
              <p:nvSpPr>
                <p:cNvPr id="34" name="AutoShape 17"/>
                <p:cNvSpPr>
                  <a:spLocks noChangeAspect="1" noChangeArrowheads="1"/>
                </p:cNvSpPr>
                <p:nvPr/>
              </p:nvSpPr>
              <p:spPr bwMode="auto">
                <a:xfrm>
                  <a:off x="5528" y="2313"/>
                  <a:ext cx="64" cy="56"/>
                </a:xfrm>
                <a:prstGeom prst="star4">
                  <a:avLst>
                    <a:gd name="adj" fmla="val 12500"/>
                  </a:avLst>
                </a:prstGeom>
                <a:solidFill>
                  <a:schemeClr val="tx1"/>
                </a:soli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charset="0"/>
                  </a:endParaRPr>
                </a:p>
              </p:txBody>
            </p:sp>
            <p:sp>
              <p:nvSpPr>
                <p:cNvPr id="35" name="AutoShape 18"/>
                <p:cNvSpPr>
                  <a:spLocks noChangeAspect="1" noChangeArrowheads="1"/>
                </p:cNvSpPr>
                <p:nvPr/>
              </p:nvSpPr>
              <p:spPr bwMode="auto">
                <a:xfrm>
                  <a:off x="5402" y="2103"/>
                  <a:ext cx="64" cy="56"/>
                </a:xfrm>
                <a:prstGeom prst="star4">
                  <a:avLst>
                    <a:gd name="adj" fmla="val 12500"/>
                  </a:avLst>
                </a:prstGeom>
                <a:solidFill>
                  <a:schemeClr val="tx1"/>
                </a:soli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charset="0"/>
                  </a:endParaRPr>
                </a:p>
              </p:txBody>
            </p:sp>
          </p:grpSp>
          <p:grpSp>
            <p:nvGrpSpPr>
              <p:cNvPr id="8" name="Group 19"/>
              <p:cNvGrpSpPr>
                <a:grpSpLocks noChangeAspect="1"/>
              </p:cNvGrpSpPr>
              <p:nvPr/>
            </p:nvGrpSpPr>
            <p:grpSpPr bwMode="auto">
              <a:xfrm>
                <a:off x="2352" y="2448"/>
                <a:ext cx="1370" cy="1364"/>
                <a:chOff x="4712" y="2428"/>
                <a:chExt cx="683" cy="680"/>
              </a:xfrm>
            </p:grpSpPr>
            <p:graphicFrame>
              <p:nvGraphicFramePr>
                <p:cNvPr id="20" name="Object 20"/>
                <p:cNvGraphicFramePr>
                  <a:graphicFrameLocks noChangeAspect="1"/>
                </p:cNvGraphicFramePr>
                <p:nvPr/>
              </p:nvGraphicFramePr>
              <p:xfrm>
                <a:off x="4715" y="2428"/>
                <a:ext cx="680" cy="680"/>
              </p:xfrm>
              <a:graphic>
                <a:graphicData uri="http://schemas.openxmlformats.org/presentationml/2006/ole">
                  <mc:AlternateContent xmlns:mc="http://schemas.openxmlformats.org/markup-compatibility/2006">
                    <mc:Choice xmlns:v="urn:schemas-microsoft-com:vml" Requires="v">
                      <p:oleObj spid="_x0000_s750667" name="Bitmap Image" r:id="rId6" imgW="1371429" imgH="1467055" progId="Paint.Picture">
                        <p:embed/>
                      </p:oleObj>
                    </mc:Choice>
                    <mc:Fallback>
                      <p:oleObj name="Bitmap Image" r:id="rId6" imgW="1371429" imgH="1467055"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5" y="2428"/>
                              <a:ext cx="680"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Line 21"/>
                <p:cNvSpPr>
                  <a:spLocks noChangeAspect="1" noChangeShapeType="1"/>
                </p:cNvSpPr>
                <p:nvPr/>
              </p:nvSpPr>
              <p:spPr bwMode="auto">
                <a:xfrm flipH="1">
                  <a:off x="4995" y="2733"/>
                  <a:ext cx="258" cy="18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2" name="Line 22"/>
                <p:cNvSpPr>
                  <a:spLocks noChangeAspect="1" noChangeShapeType="1"/>
                </p:cNvSpPr>
                <p:nvPr/>
              </p:nvSpPr>
              <p:spPr bwMode="auto">
                <a:xfrm flipH="1" flipV="1">
                  <a:off x="4953" y="2434"/>
                  <a:ext cx="297" cy="29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3" name="Line 23"/>
                <p:cNvSpPr>
                  <a:spLocks noChangeAspect="1" noChangeShapeType="1"/>
                </p:cNvSpPr>
                <p:nvPr/>
              </p:nvSpPr>
              <p:spPr bwMode="auto">
                <a:xfrm flipH="1" flipV="1">
                  <a:off x="4712" y="2775"/>
                  <a:ext cx="286" cy="14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4" name="Line 24"/>
                <p:cNvSpPr>
                  <a:spLocks noChangeAspect="1" noChangeShapeType="1"/>
                </p:cNvSpPr>
                <p:nvPr/>
              </p:nvSpPr>
              <p:spPr bwMode="auto">
                <a:xfrm>
                  <a:off x="4998" y="2916"/>
                  <a:ext cx="105"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5" name="Line 25"/>
                <p:cNvSpPr>
                  <a:spLocks noChangeAspect="1" noChangeShapeType="1"/>
                </p:cNvSpPr>
                <p:nvPr/>
              </p:nvSpPr>
              <p:spPr bwMode="auto">
                <a:xfrm flipV="1">
                  <a:off x="5250" y="2733"/>
                  <a:ext cx="14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6" name="AutoShape 26"/>
                <p:cNvSpPr>
                  <a:spLocks noChangeAspect="1" noChangeArrowheads="1"/>
                </p:cNvSpPr>
                <p:nvPr/>
              </p:nvSpPr>
              <p:spPr bwMode="auto">
                <a:xfrm>
                  <a:off x="5233" y="2500"/>
                  <a:ext cx="64" cy="56"/>
                </a:xfrm>
                <a:prstGeom prst="star4">
                  <a:avLst>
                    <a:gd name="adj" fmla="val 12500"/>
                  </a:avLst>
                </a:prstGeom>
                <a:solidFill>
                  <a:schemeClr val="tx1"/>
                </a:soli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charset="0"/>
                  </a:endParaRPr>
                </a:p>
              </p:txBody>
            </p:sp>
            <p:sp>
              <p:nvSpPr>
                <p:cNvPr id="27" name="AutoShape 27"/>
                <p:cNvSpPr>
                  <a:spLocks noChangeAspect="1" noChangeArrowheads="1"/>
                </p:cNvSpPr>
                <p:nvPr/>
              </p:nvSpPr>
              <p:spPr bwMode="auto">
                <a:xfrm>
                  <a:off x="4953" y="2705"/>
                  <a:ext cx="64" cy="56"/>
                </a:xfrm>
                <a:prstGeom prst="star4">
                  <a:avLst>
                    <a:gd name="adj" fmla="val 12500"/>
                  </a:avLst>
                </a:prstGeom>
                <a:solidFill>
                  <a:schemeClr val="tx1"/>
                </a:soli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charset="0"/>
                  </a:endParaRPr>
                </a:p>
              </p:txBody>
            </p:sp>
            <p:sp>
              <p:nvSpPr>
                <p:cNvPr id="28" name="AutoShape 28"/>
                <p:cNvSpPr>
                  <a:spLocks noChangeAspect="1" noChangeArrowheads="1"/>
                </p:cNvSpPr>
                <p:nvPr/>
              </p:nvSpPr>
              <p:spPr bwMode="auto">
                <a:xfrm>
                  <a:off x="4825" y="2985"/>
                  <a:ext cx="64" cy="56"/>
                </a:xfrm>
                <a:prstGeom prst="star4">
                  <a:avLst>
                    <a:gd name="adj" fmla="val 12500"/>
                  </a:avLst>
                </a:prstGeom>
                <a:solidFill>
                  <a:schemeClr val="tx1"/>
                </a:soli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charset="0"/>
                  </a:endParaRPr>
                </a:p>
              </p:txBody>
            </p:sp>
            <p:sp>
              <p:nvSpPr>
                <p:cNvPr id="29" name="AutoShape 29"/>
                <p:cNvSpPr>
                  <a:spLocks noChangeAspect="1" noChangeArrowheads="1"/>
                </p:cNvSpPr>
                <p:nvPr/>
              </p:nvSpPr>
              <p:spPr bwMode="auto">
                <a:xfrm>
                  <a:off x="5166" y="2894"/>
                  <a:ext cx="64" cy="56"/>
                </a:xfrm>
                <a:prstGeom prst="star4">
                  <a:avLst>
                    <a:gd name="adj" fmla="val 12500"/>
                  </a:avLst>
                </a:prstGeom>
                <a:solidFill>
                  <a:schemeClr val="tx1"/>
                </a:soli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charset="0"/>
                  </a:endParaRPr>
                </a:p>
              </p:txBody>
            </p:sp>
          </p:grpSp>
          <p:grpSp>
            <p:nvGrpSpPr>
              <p:cNvPr id="9" name="Group 30"/>
              <p:cNvGrpSpPr>
                <a:grpSpLocks noChangeAspect="1"/>
              </p:cNvGrpSpPr>
              <p:nvPr/>
            </p:nvGrpSpPr>
            <p:grpSpPr bwMode="auto">
              <a:xfrm>
                <a:off x="3984" y="2448"/>
                <a:ext cx="1359" cy="1359"/>
                <a:chOff x="4715" y="3244"/>
                <a:chExt cx="680" cy="680"/>
              </a:xfrm>
            </p:grpSpPr>
            <p:graphicFrame>
              <p:nvGraphicFramePr>
                <p:cNvPr id="10" name="Object 31"/>
                <p:cNvGraphicFramePr>
                  <a:graphicFrameLocks noChangeAspect="1"/>
                </p:cNvGraphicFramePr>
                <p:nvPr/>
              </p:nvGraphicFramePr>
              <p:xfrm>
                <a:off x="4715" y="3244"/>
                <a:ext cx="680" cy="680"/>
              </p:xfrm>
              <a:graphic>
                <a:graphicData uri="http://schemas.openxmlformats.org/presentationml/2006/ole">
                  <mc:AlternateContent xmlns:mc="http://schemas.openxmlformats.org/markup-compatibility/2006">
                    <mc:Choice xmlns:v="urn:schemas-microsoft-com:vml" Requires="v">
                      <p:oleObj spid="_x0000_s750668" name="Bitmap Image" r:id="rId8" imgW="1343212" imgH="1247619" progId="Paint.Picture">
                        <p:embed/>
                      </p:oleObj>
                    </mc:Choice>
                    <mc:Fallback>
                      <p:oleObj name="Bitmap Image" r:id="rId8" imgW="1343212" imgH="1247619"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5" y="3244"/>
                              <a:ext cx="680"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Line 32"/>
                <p:cNvSpPr>
                  <a:spLocks noChangeAspect="1" noChangeShapeType="1"/>
                </p:cNvSpPr>
                <p:nvPr/>
              </p:nvSpPr>
              <p:spPr bwMode="auto">
                <a:xfrm>
                  <a:off x="4998" y="3558"/>
                  <a:ext cx="144" cy="4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2" name="Line 33"/>
                <p:cNvSpPr>
                  <a:spLocks noChangeAspect="1" noChangeShapeType="1"/>
                </p:cNvSpPr>
                <p:nvPr/>
              </p:nvSpPr>
              <p:spPr bwMode="auto">
                <a:xfrm>
                  <a:off x="5154" y="3603"/>
                  <a:ext cx="0" cy="32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3" name="Line 34"/>
                <p:cNvSpPr>
                  <a:spLocks noChangeAspect="1" noChangeShapeType="1"/>
                </p:cNvSpPr>
                <p:nvPr/>
              </p:nvSpPr>
              <p:spPr bwMode="auto">
                <a:xfrm flipV="1">
                  <a:off x="5154" y="3453"/>
                  <a:ext cx="238" cy="1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4" name="Line 35"/>
                <p:cNvSpPr>
                  <a:spLocks noChangeAspect="1" noChangeShapeType="1"/>
                </p:cNvSpPr>
                <p:nvPr/>
              </p:nvSpPr>
              <p:spPr bwMode="auto">
                <a:xfrm flipH="1" flipV="1">
                  <a:off x="4911" y="3244"/>
                  <a:ext cx="84" cy="31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5" name="Line 36"/>
                <p:cNvSpPr>
                  <a:spLocks noChangeAspect="1" noChangeShapeType="1"/>
                </p:cNvSpPr>
                <p:nvPr/>
              </p:nvSpPr>
              <p:spPr bwMode="auto">
                <a:xfrm flipH="1">
                  <a:off x="4715" y="3558"/>
                  <a:ext cx="280" cy="36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6" name="AutoShape 37"/>
                <p:cNvSpPr>
                  <a:spLocks noChangeAspect="1" noChangeArrowheads="1"/>
                </p:cNvSpPr>
                <p:nvPr/>
              </p:nvSpPr>
              <p:spPr bwMode="auto">
                <a:xfrm>
                  <a:off x="4811" y="3453"/>
                  <a:ext cx="64" cy="56"/>
                </a:xfrm>
                <a:prstGeom prst="star4">
                  <a:avLst>
                    <a:gd name="adj" fmla="val 12500"/>
                  </a:avLst>
                </a:prstGeom>
                <a:solidFill>
                  <a:schemeClr val="tx1"/>
                </a:soli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charset="0"/>
                  </a:endParaRPr>
                </a:p>
              </p:txBody>
            </p:sp>
            <p:sp>
              <p:nvSpPr>
                <p:cNvPr id="17" name="AutoShape 38"/>
                <p:cNvSpPr>
                  <a:spLocks noChangeAspect="1" noChangeArrowheads="1"/>
                </p:cNvSpPr>
                <p:nvPr/>
              </p:nvSpPr>
              <p:spPr bwMode="auto">
                <a:xfrm>
                  <a:off x="5090" y="3371"/>
                  <a:ext cx="64" cy="56"/>
                </a:xfrm>
                <a:prstGeom prst="star4">
                  <a:avLst>
                    <a:gd name="adj" fmla="val 12500"/>
                  </a:avLst>
                </a:prstGeom>
                <a:solidFill>
                  <a:schemeClr val="tx1"/>
                </a:soli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charset="0"/>
                  </a:endParaRPr>
                </a:p>
              </p:txBody>
            </p:sp>
            <p:sp>
              <p:nvSpPr>
                <p:cNvPr id="18" name="AutoShape 39"/>
                <p:cNvSpPr>
                  <a:spLocks noChangeAspect="1" noChangeArrowheads="1"/>
                </p:cNvSpPr>
                <p:nvPr/>
              </p:nvSpPr>
              <p:spPr bwMode="auto">
                <a:xfrm>
                  <a:off x="5210" y="3709"/>
                  <a:ext cx="64" cy="56"/>
                </a:xfrm>
                <a:prstGeom prst="star4">
                  <a:avLst>
                    <a:gd name="adj" fmla="val 12500"/>
                  </a:avLst>
                </a:prstGeom>
                <a:solidFill>
                  <a:schemeClr val="tx1"/>
                </a:soli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charset="0"/>
                  </a:endParaRPr>
                </a:p>
              </p:txBody>
            </p:sp>
            <p:sp>
              <p:nvSpPr>
                <p:cNvPr id="19" name="AutoShape 40"/>
                <p:cNvSpPr>
                  <a:spLocks noChangeAspect="1" noChangeArrowheads="1"/>
                </p:cNvSpPr>
                <p:nvPr/>
              </p:nvSpPr>
              <p:spPr bwMode="auto">
                <a:xfrm>
                  <a:off x="4997" y="3721"/>
                  <a:ext cx="64" cy="56"/>
                </a:xfrm>
                <a:prstGeom prst="star4">
                  <a:avLst>
                    <a:gd name="adj" fmla="val 12500"/>
                  </a:avLst>
                </a:prstGeom>
                <a:solidFill>
                  <a:schemeClr val="tx1"/>
                </a:solidFill>
                <a:ln w="9525">
                  <a:solidFill>
                    <a:schemeClr val="tx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IN" altLang="en-US" sz="1800">
                    <a:latin typeface="Arial" charset="0"/>
                  </a:endParaRPr>
                </a:p>
              </p:txBody>
            </p:sp>
          </p:grpSp>
        </p:grpSp>
      </p:grpSp>
    </p:spTree>
    <p:extLst>
      <p:ext uri="{BB962C8B-B14F-4D97-AF65-F5344CB8AC3E}">
        <p14:creationId xmlns:p14="http://schemas.microsoft.com/office/powerpoint/2010/main" val="2952347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z="3200" b="1"/>
              <a:t>Clustering: Application 1</a:t>
            </a:r>
          </a:p>
        </p:txBody>
      </p:sp>
      <p:sp>
        <p:nvSpPr>
          <p:cNvPr id="61443" name="Rectangle 3"/>
          <p:cNvSpPr>
            <a:spLocks noGrp="1" noChangeArrowheads="1"/>
          </p:cNvSpPr>
          <p:nvPr>
            <p:ph type="body" idx="1"/>
          </p:nvPr>
        </p:nvSpPr>
        <p:spPr/>
        <p:txBody>
          <a:bodyPr/>
          <a:lstStyle/>
          <a:p>
            <a:r>
              <a:rPr lang="en-US" sz="2800"/>
              <a:t>Market Segmentation:</a:t>
            </a:r>
          </a:p>
          <a:p>
            <a:pPr lvl="1"/>
            <a:r>
              <a:rPr lang="en-US" sz="2400"/>
              <a:t>Goal: subdivide a market into distinct subsets of customers where any subset may conceivably be selected as a market target to be reached with a distinct marketing mix.</a:t>
            </a:r>
          </a:p>
          <a:p>
            <a:pPr lvl="1"/>
            <a:r>
              <a:rPr lang="en-US" sz="2400"/>
              <a:t>Approach: </a:t>
            </a:r>
          </a:p>
          <a:p>
            <a:pPr lvl="2"/>
            <a:r>
              <a:rPr lang="en-US" sz="2000"/>
              <a:t>Collect different attributes of customers based on their geographical and lifestyle related information.</a:t>
            </a:r>
          </a:p>
          <a:p>
            <a:pPr lvl="2"/>
            <a:r>
              <a:rPr lang="en-US" sz="2000"/>
              <a:t>Find clusters of similar customers.</a:t>
            </a:r>
          </a:p>
          <a:p>
            <a:pPr lvl="2"/>
            <a:r>
              <a:rPr lang="en-US" sz="2000"/>
              <a:t>Measure the clustering quality by observing buying patterns of customers in same cluster vs. those from different clusters. </a:t>
            </a:r>
            <a:endParaRPr lang="en-US"/>
          </a:p>
          <a:p>
            <a:endParaRPr lang="en-US" sz="2800"/>
          </a:p>
        </p:txBody>
      </p:sp>
    </p:spTree>
    <p:extLst>
      <p:ext uri="{BB962C8B-B14F-4D97-AF65-F5344CB8AC3E}">
        <p14:creationId xmlns:p14="http://schemas.microsoft.com/office/powerpoint/2010/main" val="14697638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z="3200" b="1"/>
              <a:t>Clustering: Application 2</a:t>
            </a:r>
          </a:p>
        </p:txBody>
      </p:sp>
      <p:sp>
        <p:nvSpPr>
          <p:cNvPr id="62467" name="Rectangle 3"/>
          <p:cNvSpPr>
            <a:spLocks noGrp="1" noChangeArrowheads="1"/>
          </p:cNvSpPr>
          <p:nvPr>
            <p:ph type="body" idx="1"/>
          </p:nvPr>
        </p:nvSpPr>
        <p:spPr/>
        <p:txBody>
          <a:bodyPr/>
          <a:lstStyle/>
          <a:p>
            <a:r>
              <a:rPr lang="en-US" sz="2800"/>
              <a:t>Document Clustering:</a:t>
            </a:r>
          </a:p>
          <a:p>
            <a:pPr lvl="1"/>
            <a:r>
              <a:rPr lang="en-US" sz="2400"/>
              <a:t>Goal: To find groups of documents that are similar to each other based on the important terms appearing in them.</a:t>
            </a:r>
          </a:p>
          <a:p>
            <a:pPr lvl="1"/>
            <a:r>
              <a:rPr lang="en-US" sz="2400"/>
              <a:t>Approach: To identify frequently occurring terms in each document. Form a similarity measure based on the frequencies of different terms. Use it to cluster.</a:t>
            </a:r>
          </a:p>
          <a:p>
            <a:pPr lvl="1"/>
            <a:r>
              <a:rPr lang="en-US" sz="2400"/>
              <a:t>Gain: Information Retrieval can utilize the clusters to relate a new document or search term to clustered documents.</a:t>
            </a:r>
            <a:endParaRPr lang="en-US"/>
          </a:p>
          <a:p>
            <a:endParaRPr lang="en-US" sz="2800"/>
          </a:p>
        </p:txBody>
      </p:sp>
    </p:spTree>
    <p:extLst>
      <p:ext uri="{BB962C8B-B14F-4D97-AF65-F5344CB8AC3E}">
        <p14:creationId xmlns:p14="http://schemas.microsoft.com/office/powerpoint/2010/main" val="41004039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ltLang="zh-TW">
                <a:ea typeface="新細明體" charset="-120"/>
              </a:rPr>
              <a:t>Introduction</a:t>
            </a:r>
          </a:p>
        </p:txBody>
      </p:sp>
      <p:sp>
        <p:nvSpPr>
          <p:cNvPr id="1027" name="Rectangle 3"/>
          <p:cNvSpPr>
            <a:spLocks noGrp="1" noChangeArrowheads="1"/>
          </p:cNvSpPr>
          <p:nvPr>
            <p:ph type="body" idx="1"/>
          </p:nvPr>
        </p:nvSpPr>
        <p:spPr/>
        <p:txBody>
          <a:bodyPr/>
          <a:lstStyle/>
          <a:p>
            <a:r>
              <a:rPr lang="en-US" altLang="zh-TW" dirty="0">
                <a:ea typeface="新細明體" charset="-120"/>
              </a:rPr>
              <a:t>What is association mining?</a:t>
            </a:r>
          </a:p>
          <a:p>
            <a:pPr lvl="1"/>
            <a:r>
              <a:rPr lang="en-US" altLang="zh-TW" dirty="0">
                <a:ea typeface="新細明體" charset="-120"/>
              </a:rPr>
              <a:t>Searches for relationships between items in a dataset</a:t>
            </a:r>
          </a:p>
          <a:p>
            <a:pPr lvl="1"/>
            <a:r>
              <a:rPr lang="en-US" altLang="zh-TW" dirty="0">
                <a:ea typeface="新細明體" charset="-120"/>
              </a:rPr>
              <a:t>Also known as market basket analysis (MBA)</a:t>
            </a:r>
          </a:p>
          <a:p>
            <a:pPr lvl="1"/>
            <a:r>
              <a:rPr lang="en-US" altLang="zh-TW" dirty="0">
                <a:ea typeface="新細明體" charset="-120"/>
              </a:rPr>
              <a:t>Give rule form results</a:t>
            </a:r>
          </a:p>
          <a:p>
            <a:pPr lvl="2"/>
            <a:r>
              <a:rPr lang="en-US" altLang="zh-TW" dirty="0">
                <a:ea typeface="新細明體" charset="-120"/>
              </a:rPr>
              <a:t>If a customers buys shoes, then 10% of the time he also buys socks</a:t>
            </a:r>
          </a:p>
          <a:p>
            <a:pPr lvl="2"/>
            <a:r>
              <a:rPr lang="en-US" altLang="zh-TW" dirty="0">
                <a:ea typeface="新細明體" charset="-120"/>
              </a:rPr>
              <a:t>60% of all shoppers will buy bread when they also purchase a </a:t>
            </a:r>
            <a:r>
              <a:rPr lang="en-US" altLang="zh-TW" dirty="0" smtClean="0">
                <a:ea typeface="新細明體" charset="-120"/>
              </a:rPr>
              <a:t>packet </a:t>
            </a:r>
            <a:r>
              <a:rPr lang="en-US" altLang="zh-TW" dirty="0">
                <a:ea typeface="新細明體" charset="-120"/>
              </a:rPr>
              <a:t>of milk</a:t>
            </a:r>
          </a:p>
        </p:txBody>
      </p:sp>
    </p:spTree>
    <p:extLst>
      <p:ext uri="{BB962C8B-B14F-4D97-AF65-F5344CB8AC3E}">
        <p14:creationId xmlns:p14="http://schemas.microsoft.com/office/powerpoint/2010/main" val="27994120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228600"/>
            <a:ext cx="8229600" cy="6095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TW" dirty="0" smtClean="0">
                <a:ea typeface="新細明體" charset="-120"/>
              </a:rPr>
              <a:t>Applications</a:t>
            </a:r>
            <a:endParaRPr lang="en-US" altLang="zh-TW" dirty="0">
              <a:ea typeface="新細明體" charset="-120"/>
            </a:endParaRPr>
          </a:p>
        </p:txBody>
      </p:sp>
      <p:sp>
        <p:nvSpPr>
          <p:cNvPr id="9219" name="Rectangle 3"/>
          <p:cNvSpPr>
            <a:spLocks noGrp="1" noChangeArrowheads="1"/>
          </p:cNvSpPr>
          <p:nvPr>
            <p:ph type="body" idx="1"/>
          </p:nvPr>
        </p:nvSpPr>
        <p:spPr/>
        <p:txBody>
          <a:bodyPr>
            <a:noAutofit/>
          </a:bodyPr>
          <a:lstStyle/>
          <a:p>
            <a:pPr lvl="1"/>
            <a:r>
              <a:rPr lang="en-US" altLang="zh-TW" sz="2400" dirty="0" smtClean="0">
                <a:ea typeface="新細明體" charset="-120"/>
              </a:rPr>
              <a:t>Items </a:t>
            </a:r>
            <a:r>
              <a:rPr lang="en-US" altLang="zh-TW" sz="2400" dirty="0">
                <a:ea typeface="新細明體" charset="-120"/>
              </a:rPr>
              <a:t>purchased on a credit card, give insight into the next product that customers are likely to purchase</a:t>
            </a:r>
          </a:p>
          <a:p>
            <a:pPr lvl="1"/>
            <a:r>
              <a:rPr lang="en-US" altLang="zh-TW" sz="2400" dirty="0">
                <a:ea typeface="新細明體" charset="-120"/>
              </a:rPr>
              <a:t>Optional services purchases by telecommunications customers help determine how to bundle these services together to maximize revenue </a:t>
            </a:r>
          </a:p>
          <a:p>
            <a:pPr lvl="1"/>
            <a:r>
              <a:rPr lang="en-US" altLang="zh-TW" sz="2400" dirty="0">
                <a:ea typeface="新細明體" charset="-120"/>
              </a:rPr>
              <a:t>Banking services used by customers identify customers likely to want other services</a:t>
            </a:r>
          </a:p>
          <a:p>
            <a:pPr lvl="1"/>
            <a:r>
              <a:rPr lang="en-US" altLang="zh-TW" sz="2400" dirty="0">
                <a:ea typeface="新細明體" charset="-120"/>
              </a:rPr>
              <a:t>Unusual combinations of insurance claims can be a sign of fraud and can spark further investigation</a:t>
            </a:r>
          </a:p>
          <a:p>
            <a:pPr lvl="1"/>
            <a:r>
              <a:rPr lang="en-US" altLang="zh-TW" sz="2400" dirty="0">
                <a:ea typeface="新細明體" charset="-120"/>
              </a:rPr>
              <a:t>Medical patient histories can give indications of complications based on certain combinations of treatments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The Market-Basket Model</a:t>
            </a:r>
          </a:p>
        </p:txBody>
      </p:sp>
      <p:sp>
        <p:nvSpPr>
          <p:cNvPr id="8195" name="Rectangle 3"/>
          <p:cNvSpPr>
            <a:spLocks noGrp="1" noChangeArrowheads="1"/>
          </p:cNvSpPr>
          <p:nvPr>
            <p:ph type="body" idx="1"/>
          </p:nvPr>
        </p:nvSpPr>
        <p:spPr/>
        <p:txBody>
          <a:bodyPr>
            <a:normAutofit/>
          </a:bodyPr>
          <a:lstStyle/>
          <a:p>
            <a:r>
              <a:rPr lang="en-US" dirty="0"/>
              <a:t>A large set of </a:t>
            </a:r>
            <a:r>
              <a:rPr lang="en-US" i="1" dirty="0">
                <a:solidFill>
                  <a:srgbClr val="FF0066"/>
                </a:solidFill>
              </a:rPr>
              <a:t>items</a:t>
            </a:r>
            <a:r>
              <a:rPr lang="en-US" dirty="0"/>
              <a:t>, e.g., things sold in a supermarket.</a:t>
            </a:r>
          </a:p>
          <a:p>
            <a:r>
              <a:rPr lang="en-US" dirty="0"/>
              <a:t>A large set of </a:t>
            </a:r>
            <a:r>
              <a:rPr lang="en-US" i="1" dirty="0">
                <a:solidFill>
                  <a:srgbClr val="FF0066"/>
                </a:solidFill>
              </a:rPr>
              <a:t>baskets</a:t>
            </a:r>
            <a:r>
              <a:rPr lang="en-US" dirty="0"/>
              <a:t>, each of which is a small set of the </a:t>
            </a:r>
            <a:r>
              <a:rPr lang="en-US" dirty="0" smtClean="0"/>
              <a:t>items</a:t>
            </a:r>
          </a:p>
          <a:p>
            <a:r>
              <a:rPr lang="en-US" dirty="0" smtClean="0"/>
              <a:t>“Market Baskets” is an abstraction that models any many-many relationship between two concepts: “items” and “baskets.”</a:t>
            </a:r>
          </a:p>
          <a:p>
            <a:pPr lvl="1"/>
            <a:r>
              <a:rPr lang="en-US" dirty="0" smtClean="0"/>
              <a:t>Items need not be “contained” in baskets.</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2"/>
          <p:cNvSpPr>
            <a:spLocks noGrp="1" noChangeArrowheads="1"/>
          </p:cNvSpPr>
          <p:nvPr>
            <p:ph type="title"/>
          </p:nvPr>
        </p:nvSpPr>
        <p:spPr/>
        <p:txBody>
          <a:bodyPr/>
          <a:lstStyle/>
          <a:p>
            <a:r>
              <a:rPr lang="en-US" smtClean="0"/>
              <a:t>Market Basket Analysis</a:t>
            </a:r>
          </a:p>
        </p:txBody>
      </p:sp>
      <p:sp>
        <p:nvSpPr>
          <p:cNvPr id="151556" name="Rectangle 3"/>
          <p:cNvSpPr>
            <a:spLocks noGrp="1" noChangeArrowheads="1"/>
          </p:cNvSpPr>
          <p:nvPr>
            <p:ph type="body" idx="1"/>
          </p:nvPr>
        </p:nvSpPr>
        <p:spPr/>
        <p:txBody>
          <a:bodyPr/>
          <a:lstStyle/>
          <a:p>
            <a:r>
              <a:rPr lang="en-US" dirty="0" smtClean="0"/>
              <a:t>Consider shopping cart filled with several items</a:t>
            </a:r>
          </a:p>
          <a:p>
            <a:r>
              <a:rPr lang="en-US" dirty="0" smtClean="0"/>
              <a:t>Market basket analysis tries to answer the following questions:</a:t>
            </a:r>
          </a:p>
          <a:p>
            <a:pPr lvl="1"/>
            <a:r>
              <a:rPr lang="en-US" dirty="0" smtClean="0"/>
              <a:t>Who makes purchases?</a:t>
            </a:r>
          </a:p>
          <a:p>
            <a:pPr lvl="1"/>
            <a:r>
              <a:rPr lang="en-US" dirty="0" smtClean="0"/>
              <a:t>What do customers buy together?</a:t>
            </a:r>
          </a:p>
          <a:p>
            <a:pPr lvl="1"/>
            <a:r>
              <a:rPr lang="en-US" dirty="0" smtClean="0"/>
              <a:t>In what order do customers purchase items?</a:t>
            </a:r>
          </a:p>
          <a:p>
            <a:pPr lvl="1"/>
            <a:endParaRPr 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t>Market Basket Analysis</a:t>
            </a:r>
          </a:p>
        </p:txBody>
      </p:sp>
      <p:sp>
        <p:nvSpPr>
          <p:cNvPr id="11269" name="Rectangle 3"/>
          <p:cNvSpPr>
            <a:spLocks noGrp="1" noChangeArrowheads="1"/>
          </p:cNvSpPr>
          <p:nvPr>
            <p:ph type="body" sz="half" idx="1"/>
          </p:nvPr>
        </p:nvSpPr>
        <p:spPr/>
        <p:txBody>
          <a:bodyPr/>
          <a:lstStyle/>
          <a:p>
            <a:pPr>
              <a:lnSpc>
                <a:spcPct val="90000"/>
              </a:lnSpc>
              <a:buFontTx/>
              <a:buNone/>
            </a:pPr>
            <a:r>
              <a:rPr lang="en-US" altLang="ko-KR" smtClean="0">
                <a:ea typeface="Gulim" pitchFamily="34" charset="-127"/>
              </a:rPr>
              <a:t>Given:</a:t>
            </a:r>
          </a:p>
          <a:p>
            <a:pPr>
              <a:lnSpc>
                <a:spcPct val="90000"/>
              </a:lnSpc>
            </a:pPr>
            <a:r>
              <a:rPr lang="en-US" altLang="ko-KR" smtClean="0">
                <a:ea typeface="Gulim" pitchFamily="34" charset="-127"/>
              </a:rPr>
              <a:t>A database of customer transactions</a:t>
            </a:r>
          </a:p>
          <a:p>
            <a:pPr>
              <a:lnSpc>
                <a:spcPct val="90000"/>
              </a:lnSpc>
            </a:pPr>
            <a:r>
              <a:rPr lang="en-US" altLang="ko-KR" smtClean="0">
                <a:ea typeface="Gulim" pitchFamily="34" charset="-127"/>
              </a:rPr>
              <a:t>Each transaction is a set of items</a:t>
            </a:r>
          </a:p>
          <a:p>
            <a:pPr>
              <a:lnSpc>
                <a:spcPct val="90000"/>
              </a:lnSpc>
            </a:pPr>
            <a:endParaRPr lang="en-US" altLang="ko-KR" smtClean="0">
              <a:ea typeface="Gulim" pitchFamily="34" charset="-127"/>
            </a:endParaRPr>
          </a:p>
          <a:p>
            <a:pPr>
              <a:lnSpc>
                <a:spcPct val="90000"/>
              </a:lnSpc>
            </a:pPr>
            <a:r>
              <a:rPr lang="en-US" altLang="ko-KR" smtClean="0">
                <a:ea typeface="Gulim" pitchFamily="34" charset="-127"/>
              </a:rPr>
              <a:t>Example:</a:t>
            </a:r>
            <a:br>
              <a:rPr lang="en-US" altLang="ko-KR" smtClean="0">
                <a:ea typeface="Gulim" pitchFamily="34" charset="-127"/>
              </a:rPr>
            </a:br>
            <a:r>
              <a:rPr lang="en-US" altLang="ko-KR" smtClean="0">
                <a:ea typeface="Gulim" pitchFamily="34" charset="-127"/>
              </a:rPr>
              <a:t>Transaction with TID 111 contains items {Pen, Ink, Milk, Juice}</a:t>
            </a:r>
          </a:p>
        </p:txBody>
      </p:sp>
      <p:graphicFrame>
        <p:nvGraphicFramePr>
          <p:cNvPr id="11266" name="Object 4"/>
          <p:cNvGraphicFramePr>
            <a:graphicFrameLocks noChangeAspect="1"/>
          </p:cNvGraphicFramePr>
          <p:nvPr/>
        </p:nvGraphicFramePr>
        <p:xfrm>
          <a:off x="3962400" y="1676400"/>
          <a:ext cx="4953000" cy="4267200"/>
        </p:xfrm>
        <a:graphic>
          <a:graphicData uri="http://schemas.openxmlformats.org/presentationml/2006/ole">
            <mc:AlternateContent xmlns:mc="http://schemas.openxmlformats.org/markup-compatibility/2006">
              <mc:Choice xmlns:v="urn:schemas-microsoft-com:vml" Requires="v">
                <p:oleObj spid="_x0000_s711749" name="Document" r:id="rId3" imgW="3328200" imgH="2615760" progId="Word.Document.8">
                  <p:embed/>
                </p:oleObj>
              </mc:Choice>
              <mc:Fallback>
                <p:oleObj name="Document" r:id="rId3" imgW="3328200" imgH="26157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676400"/>
                        <a:ext cx="4953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err="1" smtClean="0"/>
              <a:t>Analysing</a:t>
            </a:r>
            <a:r>
              <a:rPr lang="en-US" dirty="0" smtClean="0"/>
              <a:t> consumer data</a:t>
            </a:r>
            <a:endParaRPr lang="en-US" dirty="0"/>
          </a:p>
        </p:txBody>
      </p:sp>
      <p:sp>
        <p:nvSpPr>
          <p:cNvPr id="13315" name="Rectangle 3"/>
          <p:cNvSpPr>
            <a:spLocks noGrp="1" noChangeArrowheads="1"/>
          </p:cNvSpPr>
          <p:nvPr>
            <p:ph type="body" idx="1"/>
          </p:nvPr>
        </p:nvSpPr>
        <p:spPr/>
        <p:txBody>
          <a:bodyPr/>
          <a:lstStyle/>
          <a:p>
            <a:pPr marL="609600" indent="-609600"/>
            <a:r>
              <a:rPr lang="en-US" sz="2800" b="1" i="1" dirty="0"/>
              <a:t>All</a:t>
            </a:r>
            <a:r>
              <a:rPr lang="en-US" sz="2800" b="1" dirty="0"/>
              <a:t> 19 hijackers were within 2 steps of the two original suspects uncovered in 2000!</a:t>
            </a:r>
            <a:r>
              <a:rPr lang="en-US" sz="2800" dirty="0"/>
              <a:t> </a:t>
            </a:r>
          </a:p>
          <a:p>
            <a:pPr marL="609600" indent="-609600"/>
            <a:r>
              <a:rPr lang="en-US" sz="2800" b="1" dirty="0" smtClean="0"/>
              <a:t>One possessed 30 credits cards with a combined balance totaling $250000 and had been in the country for less than two years</a:t>
            </a:r>
          </a:p>
          <a:p>
            <a:pPr marL="609600" indent="-609600"/>
            <a:r>
              <a:rPr lang="en-US" sz="2800" b="1" dirty="0" smtClean="0"/>
              <a:t>Ring leader Mohammed Atta had 12 different addresses, 2 real homes and 10 safe houses</a:t>
            </a:r>
            <a:endParaRPr lang="en-US" sz="2800" dirty="0"/>
          </a:p>
          <a:p>
            <a:pPr marL="609600" indent="-609600">
              <a:buFontTx/>
              <a:buNone/>
            </a:pP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ChangeArrowheads="1"/>
          </p:cNvSpPr>
          <p:nvPr>
            <p:ph type="title"/>
          </p:nvPr>
        </p:nvSpPr>
        <p:spPr/>
        <p:txBody>
          <a:bodyPr/>
          <a:lstStyle/>
          <a:p>
            <a:r>
              <a:rPr lang="en-US" altLang="ko-KR" smtClean="0">
                <a:ea typeface="Gulim" pitchFamily="34" charset="-127"/>
              </a:rPr>
              <a:t>Market Basket Analysis (Contd.)</a:t>
            </a:r>
          </a:p>
        </p:txBody>
      </p:sp>
      <p:sp>
        <p:nvSpPr>
          <p:cNvPr id="152580" name="Rectangle 3"/>
          <p:cNvSpPr>
            <a:spLocks noGrp="1" noChangeArrowheads="1"/>
          </p:cNvSpPr>
          <p:nvPr>
            <p:ph type="body" idx="1"/>
          </p:nvPr>
        </p:nvSpPr>
        <p:spPr>
          <a:xfrm>
            <a:off x="457200" y="1295400"/>
            <a:ext cx="8178800" cy="4876800"/>
          </a:xfrm>
        </p:spPr>
        <p:txBody>
          <a:bodyPr/>
          <a:lstStyle/>
          <a:p>
            <a:r>
              <a:rPr lang="en-US" altLang="ko-KR" smtClean="0">
                <a:ea typeface="Gulim" pitchFamily="34" charset="-127"/>
              </a:rPr>
              <a:t>Association </a:t>
            </a:r>
            <a:r>
              <a:rPr lang="en-US" altLang="ko-KR" dirty="0" smtClean="0">
                <a:ea typeface="Gulim" pitchFamily="34" charset="-127"/>
              </a:rPr>
              <a:t>rules</a:t>
            </a:r>
          </a:p>
          <a:p>
            <a:pPr lvl="1"/>
            <a:r>
              <a:rPr lang="en-US" altLang="ko-KR" dirty="0" smtClean="0">
                <a:ea typeface="Gulim" pitchFamily="34" charset="-127"/>
              </a:rPr>
              <a:t>60% of all customers who purchase X and Y also buy Z.</a:t>
            </a:r>
          </a:p>
          <a:p>
            <a:r>
              <a:rPr lang="en-US" altLang="ko-KR" dirty="0" smtClean="0">
                <a:ea typeface="Gulim" pitchFamily="34" charset="-127"/>
              </a:rPr>
              <a:t>Sequential patterns</a:t>
            </a:r>
          </a:p>
          <a:p>
            <a:pPr lvl="1"/>
            <a:r>
              <a:rPr lang="en-US" altLang="ko-KR" dirty="0" smtClean="0">
                <a:ea typeface="Gulim" pitchFamily="34" charset="-127"/>
              </a:rPr>
              <a:t>60% of customers who first buy X also purchase Y within three weeks.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Applications </a:t>
            </a:r>
          </a:p>
        </p:txBody>
      </p:sp>
      <p:sp>
        <p:nvSpPr>
          <p:cNvPr id="10243" name="Rectangle 3"/>
          <p:cNvSpPr>
            <a:spLocks noGrp="1" noChangeArrowheads="1"/>
          </p:cNvSpPr>
          <p:nvPr>
            <p:ph type="body" idx="1"/>
          </p:nvPr>
        </p:nvSpPr>
        <p:spPr/>
        <p:txBody>
          <a:bodyPr/>
          <a:lstStyle/>
          <a:p>
            <a:r>
              <a:rPr lang="en-US" dirty="0"/>
              <a:t>Real market baskets: chain stores keep terabytes of information about what customers buy together.</a:t>
            </a:r>
          </a:p>
          <a:p>
            <a:pPr lvl="1"/>
            <a:r>
              <a:rPr lang="en-US" dirty="0"/>
              <a:t>Tells how typical customers navigate stores, lets them position tempting items.</a:t>
            </a:r>
          </a:p>
          <a:p>
            <a:pPr lvl="1"/>
            <a:r>
              <a:rPr lang="en-US" dirty="0"/>
              <a:t>Suggests tie-in “tricks,” e.g., run sale on diapers and raise the price of beer.</a:t>
            </a:r>
          </a:p>
          <a:p>
            <a:pPr>
              <a:buNone/>
            </a:pPr>
            <a:endParaRPr lang="en-US" dirty="0"/>
          </a:p>
        </p:txBody>
      </p:sp>
    </p:spTree>
    <p:extLst>
      <p:ext uri="{BB962C8B-B14F-4D97-AF65-F5344CB8AC3E}">
        <p14:creationId xmlns:p14="http://schemas.microsoft.com/office/powerpoint/2010/main" val="27581449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1014413"/>
            <a:ext cx="7724775" cy="482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32926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957263"/>
            <a:ext cx="7524750" cy="494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66439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764704"/>
            <a:ext cx="7734300" cy="5093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66866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Scale of Problem</a:t>
            </a:r>
          </a:p>
        </p:txBody>
      </p:sp>
      <p:sp>
        <p:nvSpPr>
          <p:cNvPr id="13315" name="Rectangle 3"/>
          <p:cNvSpPr>
            <a:spLocks noGrp="1" noChangeArrowheads="1"/>
          </p:cNvSpPr>
          <p:nvPr>
            <p:ph type="body" idx="1"/>
          </p:nvPr>
        </p:nvSpPr>
        <p:spPr/>
        <p:txBody>
          <a:bodyPr/>
          <a:lstStyle/>
          <a:p>
            <a:r>
              <a:rPr lang="en-IN" dirty="0"/>
              <a:t>A typical </a:t>
            </a:r>
            <a:r>
              <a:rPr lang="en-IN" dirty="0" err="1"/>
              <a:t>supercenter</a:t>
            </a:r>
            <a:r>
              <a:rPr lang="en-IN" dirty="0"/>
              <a:t> </a:t>
            </a:r>
            <a:r>
              <a:rPr lang="en-IN" dirty="0" smtClean="0"/>
              <a:t>of </a:t>
            </a:r>
            <a:r>
              <a:rPr lang="en-IN" dirty="0" err="1" smtClean="0"/>
              <a:t>Walmart</a:t>
            </a:r>
            <a:r>
              <a:rPr lang="en-IN" dirty="0" smtClean="0"/>
              <a:t> sells </a:t>
            </a:r>
            <a:r>
              <a:rPr lang="en-IN" dirty="0"/>
              <a:t>approximately </a:t>
            </a:r>
            <a:r>
              <a:rPr lang="en-IN" b="1" dirty="0"/>
              <a:t>120,000 items</a:t>
            </a:r>
            <a:r>
              <a:rPr lang="en-IN" dirty="0"/>
              <a:t>, compared to the </a:t>
            </a:r>
            <a:r>
              <a:rPr lang="en-IN" b="1" dirty="0"/>
              <a:t>35 million products</a:t>
            </a:r>
            <a:r>
              <a:rPr lang="en-IN" dirty="0"/>
              <a:t> sold in </a:t>
            </a:r>
            <a:r>
              <a:rPr lang="en-IN" dirty="0" err="1"/>
              <a:t>Walmart's</a:t>
            </a:r>
            <a:r>
              <a:rPr lang="en-IN" dirty="0"/>
              <a:t> online store</a:t>
            </a:r>
            <a:r>
              <a:rPr lang="en-IN" dirty="0" smtClean="0"/>
              <a:t>.</a:t>
            </a:r>
          </a:p>
          <a:p>
            <a:r>
              <a:rPr lang="en-IN" dirty="0" smtClean="0"/>
              <a:t> </a:t>
            </a:r>
            <a:r>
              <a:rPr lang="en-US" dirty="0" smtClean="0"/>
              <a:t>The </a:t>
            </a:r>
            <a:r>
              <a:rPr lang="en-US" dirty="0"/>
              <a:t>Web has </a:t>
            </a:r>
            <a:r>
              <a:rPr lang="en-US" dirty="0" smtClean="0"/>
              <a:t>billions </a:t>
            </a:r>
            <a:r>
              <a:rPr lang="en-US" dirty="0"/>
              <a:t>of pages.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Analysis Techniques</a:t>
            </a:r>
            <a:endParaRPr lang="en-US" dirty="0"/>
          </a:p>
        </p:txBody>
      </p:sp>
      <p:sp>
        <p:nvSpPr>
          <p:cNvPr id="3" name="Content Placeholder 2"/>
          <p:cNvSpPr>
            <a:spLocks noGrp="1"/>
          </p:cNvSpPr>
          <p:nvPr>
            <p:ph idx="1"/>
          </p:nvPr>
        </p:nvSpPr>
        <p:spPr/>
        <p:txBody>
          <a:bodyPr/>
          <a:lstStyle/>
          <a:p>
            <a:r>
              <a:rPr lang="en-US" dirty="0" err="1" smtClean="0"/>
              <a:t>Apriori</a:t>
            </a:r>
            <a:r>
              <a:rPr lang="en-US" dirty="0" smtClean="0"/>
              <a:t> Algorithm</a:t>
            </a:r>
          </a:p>
          <a:p>
            <a:r>
              <a:rPr lang="en-US" dirty="0" smtClean="0"/>
              <a:t>FP tree growth</a:t>
            </a:r>
          </a:p>
          <a:p>
            <a:r>
              <a:rPr lang="en-US" dirty="0" smtClean="0"/>
              <a:t>Vertical Data format</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lstStyle/>
          <a:p>
            <a:r>
              <a:rPr lang="en-US" dirty="0" smtClean="0"/>
              <a:t>Anomaly Detection</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smtClean="0"/>
              <a:t>Anomaly/Outlier Detection</a:t>
            </a:r>
          </a:p>
        </p:txBody>
      </p:sp>
      <p:sp>
        <p:nvSpPr>
          <p:cNvPr id="4099" name="Rectangle 3"/>
          <p:cNvSpPr>
            <a:spLocks noGrp="1" noChangeArrowheads="1"/>
          </p:cNvSpPr>
          <p:nvPr>
            <p:ph type="body" idx="1"/>
          </p:nvPr>
        </p:nvSpPr>
        <p:spPr/>
        <p:txBody>
          <a:bodyPr>
            <a:normAutofit/>
          </a:bodyPr>
          <a:lstStyle/>
          <a:p>
            <a:pPr marL="342900" indent="-342900"/>
            <a:r>
              <a:rPr lang="en-US" altLang="en-US" sz="2400" dirty="0" smtClean="0"/>
              <a:t>What are anomalies/outliers?</a:t>
            </a:r>
          </a:p>
          <a:p>
            <a:pPr marL="742950" lvl="1" indent="-285750"/>
            <a:r>
              <a:rPr lang="en-US" altLang="en-US" sz="2000" dirty="0" smtClean="0"/>
              <a:t>The set of data points that are considerably different than the remainder of the data</a:t>
            </a:r>
          </a:p>
          <a:p>
            <a:r>
              <a:rPr lang="en-US" altLang="en-US" sz="2400" dirty="0"/>
              <a:t>Outliers are different from the noise data </a:t>
            </a:r>
          </a:p>
          <a:p>
            <a:pPr lvl="1"/>
            <a:r>
              <a:rPr lang="en-US" altLang="en-US" sz="2000" dirty="0"/>
              <a:t>Noise is random error or variance in a measured variable</a:t>
            </a:r>
          </a:p>
          <a:p>
            <a:pPr lvl="1"/>
            <a:r>
              <a:rPr lang="en-US" altLang="en-US" sz="2000" dirty="0"/>
              <a:t>Noise should be removed before outlier detection</a:t>
            </a:r>
          </a:p>
          <a:p>
            <a:pPr marL="342900" indent="-342900"/>
            <a:r>
              <a:rPr lang="en-US" altLang="en-US" sz="2400" dirty="0" smtClean="0"/>
              <a:t>Applications: </a:t>
            </a:r>
          </a:p>
          <a:p>
            <a:pPr marL="742950" lvl="1" indent="-285750"/>
            <a:r>
              <a:rPr lang="en-US" altLang="en-US" sz="2000" dirty="0" smtClean="0"/>
              <a:t>Credit card fraud detection, telecommunication fraud detection, network intrusion detection, fault detection</a:t>
            </a:r>
          </a:p>
        </p:txBody>
      </p:sp>
    </p:spTree>
    <p:extLst>
      <p:ext uri="{BB962C8B-B14F-4D97-AF65-F5344CB8AC3E}">
        <p14:creationId xmlns:p14="http://schemas.microsoft.com/office/powerpoint/2010/main" val="4219182504"/>
      </p:ext>
    </p:extLst>
  </p:cSld>
  <p:clrMapOvr>
    <a:masterClrMapping/>
  </p:clrMapOvr>
  <p:transition>
    <p:strips dir="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Importance of Anomaly Detection</a:t>
            </a:r>
          </a:p>
        </p:txBody>
      </p:sp>
      <p:sp>
        <p:nvSpPr>
          <p:cNvPr id="5123" name="Rectangle 3"/>
          <p:cNvSpPr>
            <a:spLocks noGrp="1" noChangeArrowheads="1"/>
          </p:cNvSpPr>
          <p:nvPr>
            <p:ph type="body" sz="half" idx="1"/>
          </p:nvPr>
        </p:nvSpPr>
        <p:spPr>
          <a:xfrm>
            <a:off x="411163" y="1143000"/>
            <a:ext cx="4237037" cy="5181600"/>
          </a:xfrm>
        </p:spPr>
        <p:txBody>
          <a:bodyPr/>
          <a:lstStyle/>
          <a:p>
            <a:pPr marL="342900" indent="-342900">
              <a:lnSpc>
                <a:spcPct val="90000"/>
              </a:lnSpc>
              <a:buFont typeface="Monotype Sorts" pitchFamily="2" charset="2"/>
              <a:buNone/>
            </a:pPr>
            <a:r>
              <a:rPr lang="en-US" altLang="en-US" sz="2000" smtClean="0">
                <a:solidFill>
                  <a:srgbClr val="FF3300"/>
                </a:solidFill>
              </a:rPr>
              <a:t>Ozone Depletion History</a:t>
            </a:r>
          </a:p>
          <a:p>
            <a:pPr marL="342900" indent="-342900">
              <a:lnSpc>
                <a:spcPct val="90000"/>
              </a:lnSpc>
            </a:pPr>
            <a:r>
              <a:rPr lang="en-US" altLang="en-US" sz="1800" smtClean="0"/>
              <a:t>In 1985 three researchers (Farman, Gardinar and Shanklin) were puzzled by data gathered by the British Antarctic Survey showing that ozone levels for Antarctica had dropped 10% below normal levels</a:t>
            </a:r>
          </a:p>
          <a:p>
            <a:pPr lvl="4">
              <a:lnSpc>
                <a:spcPct val="90000"/>
              </a:lnSpc>
            </a:pPr>
            <a:endParaRPr lang="en-US" altLang="en-US" sz="1400" smtClean="0"/>
          </a:p>
          <a:p>
            <a:pPr marL="342900" indent="-342900">
              <a:lnSpc>
                <a:spcPct val="90000"/>
              </a:lnSpc>
            </a:pPr>
            <a:r>
              <a:rPr lang="en-US" altLang="en-US" sz="1800" smtClean="0"/>
              <a:t>Why did the Nimbus 7 satellite, which had instruments aboard for recording ozone levels, not record similarly low ozone concentrations? </a:t>
            </a:r>
          </a:p>
          <a:p>
            <a:pPr lvl="4">
              <a:lnSpc>
                <a:spcPct val="90000"/>
              </a:lnSpc>
            </a:pPr>
            <a:endParaRPr lang="en-US" altLang="en-US" sz="1400" smtClean="0"/>
          </a:p>
          <a:p>
            <a:pPr marL="342900" indent="-342900">
              <a:lnSpc>
                <a:spcPct val="90000"/>
              </a:lnSpc>
            </a:pPr>
            <a:r>
              <a:rPr lang="en-US" altLang="en-US" sz="1800" smtClean="0"/>
              <a:t>The ozone concentrations recorded by the satellite were so low they were being treated as outliers by a computer program and discarded!</a:t>
            </a:r>
          </a:p>
        </p:txBody>
      </p:sp>
      <p:sp>
        <p:nvSpPr>
          <p:cNvPr id="5124" name="Text Box 4"/>
          <p:cNvSpPr txBox="1">
            <a:spLocks noChangeArrowheads="1"/>
          </p:cNvSpPr>
          <p:nvPr/>
        </p:nvSpPr>
        <p:spPr bwMode="auto">
          <a:xfrm>
            <a:off x="4724400" y="5257800"/>
            <a:ext cx="4343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eaLnBrk="1" hangingPunct="1">
              <a:spcBef>
                <a:spcPct val="50000"/>
              </a:spcBef>
            </a:pPr>
            <a:r>
              <a:rPr lang="en-US" altLang="en-US" b="0" dirty="0">
                <a:latin typeface="Tahoma" pitchFamily="34" charset="0"/>
              </a:rPr>
              <a:t>Sources: </a:t>
            </a:r>
            <a:br>
              <a:rPr lang="en-US" altLang="en-US" b="0" dirty="0">
                <a:latin typeface="Tahoma" pitchFamily="34" charset="0"/>
              </a:rPr>
            </a:br>
            <a:r>
              <a:rPr lang="en-US" altLang="en-US" b="0" dirty="0">
                <a:latin typeface="Tahoma" pitchFamily="34" charset="0"/>
              </a:rPr>
              <a:t>    http://exploringdata.cqu.edu.au/ozone.html  </a:t>
            </a:r>
            <a:br>
              <a:rPr lang="en-US" altLang="en-US" b="0" dirty="0">
                <a:latin typeface="Tahoma" pitchFamily="34" charset="0"/>
              </a:rPr>
            </a:br>
            <a:r>
              <a:rPr lang="en-US" altLang="en-US" b="0" dirty="0">
                <a:latin typeface="Tahoma" pitchFamily="34" charset="0"/>
              </a:rPr>
              <a:t>    http://www.epa.gov/ozone/science/hole/size.html</a:t>
            </a:r>
          </a:p>
        </p:txBody>
      </p:sp>
      <p:pic>
        <p:nvPicPr>
          <p:cNvPr id="5125" name="Picture 5" descr="holesiz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241925" y="1371600"/>
            <a:ext cx="3116263" cy="3689350"/>
          </a:xfrm>
          <a:noFill/>
        </p:spPr>
      </p:pic>
    </p:spTree>
    <p:extLst>
      <p:ext uri="{BB962C8B-B14F-4D97-AF65-F5344CB8AC3E}">
        <p14:creationId xmlns:p14="http://schemas.microsoft.com/office/powerpoint/2010/main" val="1314103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Able Danger </a:t>
            </a:r>
            <a:endParaRPr lang="en-US" dirty="0"/>
          </a:p>
        </p:txBody>
      </p:sp>
      <p:sp>
        <p:nvSpPr>
          <p:cNvPr id="13315" name="Rectangle 3"/>
          <p:cNvSpPr>
            <a:spLocks noGrp="1" noChangeArrowheads="1"/>
          </p:cNvSpPr>
          <p:nvPr>
            <p:ph type="body" idx="1"/>
          </p:nvPr>
        </p:nvSpPr>
        <p:spPr/>
        <p:txBody>
          <a:bodyPr>
            <a:normAutofit/>
          </a:bodyPr>
          <a:lstStyle/>
          <a:p>
            <a:r>
              <a:rPr lang="en-US" sz="2800" dirty="0" smtClean="0"/>
              <a:t>According to Army reserve Lieutenant-Colonel Anthony Shaffer, a top secret Pentagon project code-named </a:t>
            </a:r>
            <a:r>
              <a:rPr lang="en-US" sz="2800" dirty="0" smtClean="0">
                <a:solidFill>
                  <a:srgbClr val="FF0000"/>
                </a:solidFill>
              </a:rPr>
              <a:t>Able Danger </a:t>
            </a:r>
            <a:r>
              <a:rPr lang="en-US" sz="2800" dirty="0" smtClean="0"/>
              <a:t>had identified Atta and three other 9/11 hijackers as members of an al-Qaida cell more than a year before the attacks.</a:t>
            </a:r>
          </a:p>
          <a:p>
            <a:r>
              <a:rPr lang="en-US" sz="2800" dirty="0" smtClean="0"/>
              <a:t>Able Danger was an 18-month highly classified operation tasked, according to Shaffer, with “developing targeting information for al-Qaida on a global scale”, and used </a:t>
            </a:r>
            <a:r>
              <a:rPr lang="en-US" sz="2800" dirty="0" smtClean="0">
                <a:solidFill>
                  <a:srgbClr val="FF0000"/>
                </a:solidFill>
              </a:rPr>
              <a:t>data-mining techniques to look for “patterns, associations, and linkages</a:t>
            </a:r>
            <a:r>
              <a:rPr lang="en-US" sz="2800" dirty="0" smtClean="0"/>
              <a:t>”.</a:t>
            </a:r>
          </a:p>
          <a:p>
            <a:pPr marL="609600" indent="-609600"/>
            <a:endParaRPr lang="en-US" sz="2800" dirty="0"/>
          </a:p>
          <a:p>
            <a:pPr marL="609600" indent="-609600">
              <a:buFontTx/>
              <a:buNone/>
            </a:pP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Anomaly Detection</a:t>
            </a:r>
          </a:p>
        </p:txBody>
      </p:sp>
      <p:sp>
        <p:nvSpPr>
          <p:cNvPr id="6147" name="Rectangle 3"/>
          <p:cNvSpPr>
            <a:spLocks noGrp="1" noChangeArrowheads="1"/>
          </p:cNvSpPr>
          <p:nvPr>
            <p:ph type="body" idx="1"/>
          </p:nvPr>
        </p:nvSpPr>
        <p:spPr/>
        <p:txBody>
          <a:bodyPr>
            <a:normAutofit fontScale="92500" lnSpcReduction="10000"/>
          </a:bodyPr>
          <a:lstStyle/>
          <a:p>
            <a:r>
              <a:rPr lang="en-US" altLang="en-US" smtClean="0"/>
              <a:t>Challenges</a:t>
            </a:r>
          </a:p>
          <a:p>
            <a:pPr lvl="1"/>
            <a:r>
              <a:rPr lang="en-US" altLang="en-US" smtClean="0"/>
              <a:t>How many outliers are there in the data?</a:t>
            </a:r>
          </a:p>
          <a:p>
            <a:pPr lvl="1"/>
            <a:r>
              <a:rPr lang="en-US" altLang="en-US" smtClean="0"/>
              <a:t>Method is unsupervised</a:t>
            </a:r>
          </a:p>
          <a:p>
            <a:pPr lvl="2"/>
            <a:r>
              <a:rPr lang="en-US" altLang="en-US" smtClean="0"/>
              <a:t> Validation can be quite challenging (just like for clustering)</a:t>
            </a:r>
          </a:p>
          <a:p>
            <a:pPr lvl="1"/>
            <a:r>
              <a:rPr lang="en-US" altLang="en-US" smtClean="0"/>
              <a:t>Finding needle in a haystack</a:t>
            </a:r>
          </a:p>
          <a:p>
            <a:endParaRPr lang="en-US" altLang="en-US" smtClean="0"/>
          </a:p>
          <a:p>
            <a:r>
              <a:rPr lang="en-US" altLang="en-US" smtClean="0"/>
              <a:t>Working assumption:</a:t>
            </a:r>
          </a:p>
          <a:p>
            <a:pPr lvl="1"/>
            <a:r>
              <a:rPr lang="en-US" altLang="en-US" smtClean="0"/>
              <a:t>There are considerably more “normal” observations than “abnormal” observations (outliers/anomalies) in the data</a:t>
            </a:r>
          </a:p>
        </p:txBody>
      </p:sp>
    </p:spTree>
    <p:extLst>
      <p:ext uri="{BB962C8B-B14F-4D97-AF65-F5344CB8AC3E}">
        <p14:creationId xmlns:p14="http://schemas.microsoft.com/office/powerpoint/2010/main" val="37215437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025" y="2590800"/>
            <a:ext cx="43719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171" name="Rectangle 3"/>
          <p:cNvSpPr>
            <a:spLocks noGrp="1" noChangeArrowheads="1"/>
          </p:cNvSpPr>
          <p:nvPr>
            <p:ph type="title"/>
          </p:nvPr>
        </p:nvSpPr>
        <p:spPr/>
        <p:txBody>
          <a:bodyPr/>
          <a:lstStyle/>
          <a:p>
            <a:r>
              <a:rPr lang="en-US" altLang="en-US" smtClean="0"/>
              <a:t>Anomaly Detection Schemes </a:t>
            </a:r>
          </a:p>
        </p:txBody>
      </p:sp>
      <p:sp>
        <p:nvSpPr>
          <p:cNvPr id="7172" name="Rectangle 4"/>
          <p:cNvSpPr>
            <a:spLocks noGrp="1" noChangeArrowheads="1"/>
          </p:cNvSpPr>
          <p:nvPr>
            <p:ph type="body" idx="1"/>
          </p:nvPr>
        </p:nvSpPr>
        <p:spPr>
          <a:xfrm>
            <a:off x="411163" y="1143000"/>
            <a:ext cx="8580437" cy="5181600"/>
          </a:xfrm>
        </p:spPr>
        <p:txBody>
          <a:bodyPr/>
          <a:lstStyle/>
          <a:p>
            <a:pPr marL="342900" indent="-342900"/>
            <a:r>
              <a:rPr lang="en-US" altLang="en-US" sz="2400" dirty="0" smtClean="0"/>
              <a:t>General Steps</a:t>
            </a:r>
          </a:p>
          <a:p>
            <a:pPr marL="742950" lvl="1" indent="-285750"/>
            <a:r>
              <a:rPr lang="en-US" altLang="en-US" sz="2000" dirty="0" smtClean="0"/>
              <a:t>Build a profile of the “normal” behavior</a:t>
            </a:r>
          </a:p>
          <a:p>
            <a:pPr marL="1143000" lvl="2" indent="-228600"/>
            <a:r>
              <a:rPr lang="en-US" altLang="en-US" sz="1800" dirty="0" smtClean="0"/>
              <a:t>Profile can be patterns or summary statistics for the overall population</a:t>
            </a:r>
          </a:p>
          <a:p>
            <a:pPr marL="742950" lvl="1" indent="-285750"/>
            <a:r>
              <a:rPr lang="en-US" altLang="en-US" sz="2000" dirty="0" smtClean="0"/>
              <a:t>Use the “normal” profile to detect anomalies</a:t>
            </a:r>
          </a:p>
          <a:p>
            <a:pPr marL="1143000" lvl="2" indent="-228600"/>
            <a:r>
              <a:rPr lang="en-US" altLang="en-US" sz="1800" dirty="0" smtClean="0"/>
              <a:t>Anomalies are observations whose characteristics</a:t>
            </a:r>
            <a:br>
              <a:rPr lang="en-US" altLang="en-US" sz="1800" dirty="0" smtClean="0"/>
            </a:br>
            <a:r>
              <a:rPr lang="en-US" altLang="en-US" sz="1800" dirty="0" smtClean="0"/>
              <a:t>differ significantly from the normal profile</a:t>
            </a:r>
          </a:p>
          <a:p>
            <a:pPr marL="742950" lvl="1" indent="-285750"/>
            <a:endParaRPr lang="en-US" altLang="en-US" sz="2000" dirty="0" smtClean="0"/>
          </a:p>
          <a:p>
            <a:pPr marL="342900" indent="-342900"/>
            <a:r>
              <a:rPr lang="en-US" altLang="en-US" sz="2400" dirty="0" smtClean="0"/>
              <a:t>Types of outliers</a:t>
            </a:r>
          </a:p>
          <a:p>
            <a:pPr lvl="1"/>
            <a:r>
              <a:rPr lang="en-US" altLang="en-US" sz="2000" b="1" dirty="0"/>
              <a:t>Global outlier</a:t>
            </a:r>
            <a:r>
              <a:rPr lang="en-US" altLang="en-US" sz="2000" dirty="0"/>
              <a:t> (or point anomaly)</a:t>
            </a:r>
          </a:p>
          <a:p>
            <a:pPr lvl="1"/>
            <a:r>
              <a:rPr lang="en-US" altLang="en-US" sz="2000" b="1" dirty="0"/>
              <a:t>Contextual outlier</a:t>
            </a:r>
            <a:r>
              <a:rPr lang="en-US" altLang="en-US" sz="2000" dirty="0"/>
              <a:t> (or </a:t>
            </a:r>
            <a:r>
              <a:rPr lang="en-US" altLang="en-US" sz="2000" i="1" dirty="0"/>
              <a:t>conditional outlier</a:t>
            </a:r>
            <a:r>
              <a:rPr lang="en-US" altLang="en-US" sz="2000" dirty="0" smtClean="0"/>
              <a:t>) </a:t>
            </a:r>
            <a:endParaRPr lang="en-US" altLang="en-US" sz="2000" dirty="0"/>
          </a:p>
          <a:p>
            <a:pPr lvl="1">
              <a:lnSpc>
                <a:spcPct val="110000"/>
              </a:lnSpc>
            </a:pPr>
            <a:r>
              <a:rPr lang="en-US" altLang="en-US" sz="2000" b="1" dirty="0"/>
              <a:t>Collective </a:t>
            </a:r>
            <a:r>
              <a:rPr lang="en-US" altLang="en-US" sz="2000" b="1" dirty="0" smtClean="0"/>
              <a:t>Outliers</a:t>
            </a:r>
            <a:endParaRPr lang="en-US" altLang="en-US" sz="2000" b="1" dirty="0"/>
          </a:p>
        </p:txBody>
      </p:sp>
      <p:sp>
        <p:nvSpPr>
          <p:cNvPr id="7173" name="Oval 5"/>
          <p:cNvSpPr>
            <a:spLocks noChangeArrowheads="1"/>
          </p:cNvSpPr>
          <p:nvPr/>
        </p:nvSpPr>
        <p:spPr bwMode="auto">
          <a:xfrm>
            <a:off x="5334000" y="4114800"/>
            <a:ext cx="177800" cy="161925"/>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7174" name="Oval 6"/>
          <p:cNvSpPr>
            <a:spLocks noChangeArrowheads="1"/>
          </p:cNvSpPr>
          <p:nvPr/>
        </p:nvSpPr>
        <p:spPr bwMode="auto">
          <a:xfrm>
            <a:off x="7467600" y="3810000"/>
            <a:ext cx="381000" cy="381000"/>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7175" name="Oval 7"/>
          <p:cNvSpPr>
            <a:spLocks noChangeArrowheads="1"/>
          </p:cNvSpPr>
          <p:nvPr/>
        </p:nvSpPr>
        <p:spPr bwMode="auto">
          <a:xfrm>
            <a:off x="8839200" y="5334000"/>
            <a:ext cx="177800" cy="161925"/>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7176" name="Oval 8"/>
          <p:cNvSpPr>
            <a:spLocks noChangeArrowheads="1"/>
          </p:cNvSpPr>
          <p:nvPr/>
        </p:nvSpPr>
        <p:spPr bwMode="auto">
          <a:xfrm>
            <a:off x="6172200" y="5486400"/>
            <a:ext cx="177800" cy="161925"/>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7177" name="Oval 9"/>
          <p:cNvSpPr>
            <a:spLocks noChangeArrowheads="1"/>
          </p:cNvSpPr>
          <p:nvPr/>
        </p:nvSpPr>
        <p:spPr bwMode="auto">
          <a:xfrm>
            <a:off x="5029200" y="3581400"/>
            <a:ext cx="177800" cy="161925"/>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pic>
        <p:nvPicPr>
          <p:cNvPr id="10" name="Picture 6"/>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43000" y="5232400"/>
            <a:ext cx="2819400"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72101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t>Applications of Anomaly Detection</a:t>
            </a:r>
          </a:p>
        </p:txBody>
      </p:sp>
      <p:sp>
        <p:nvSpPr>
          <p:cNvPr id="231427" name="Rectangle 3"/>
          <p:cNvSpPr>
            <a:spLocks noGrp="1" noChangeArrowheads="1"/>
          </p:cNvSpPr>
          <p:nvPr>
            <p:ph type="body" idx="1"/>
          </p:nvPr>
        </p:nvSpPr>
        <p:spPr/>
        <p:txBody>
          <a:bodyPr/>
          <a:lstStyle/>
          <a:p>
            <a:r>
              <a:rPr lang="en-US"/>
              <a:t>Network intrusion detection</a:t>
            </a:r>
          </a:p>
          <a:p>
            <a:r>
              <a:rPr lang="en-US"/>
              <a:t>Insurance / Credit card fraud detection</a:t>
            </a:r>
          </a:p>
          <a:p>
            <a:r>
              <a:rPr lang="en-US"/>
              <a:t>Healthcare Informatics / Medical diagnostics</a:t>
            </a:r>
          </a:p>
          <a:p>
            <a:r>
              <a:rPr lang="en-US"/>
              <a:t>Industrial Damage Detection</a:t>
            </a:r>
          </a:p>
          <a:p>
            <a:r>
              <a:rPr lang="en-US"/>
              <a:t>Image Processing / Video surveillance </a:t>
            </a:r>
          </a:p>
          <a:p>
            <a:r>
              <a:rPr lang="en-US"/>
              <a:t>Novel Topic Detection in Text Mining</a:t>
            </a:r>
          </a:p>
          <a:p>
            <a:r>
              <a:rPr lang="en-US"/>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tools</a:t>
            </a:r>
            <a:endParaRPr lang="en-US" dirty="0"/>
          </a:p>
        </p:txBody>
      </p:sp>
      <p:sp>
        <p:nvSpPr>
          <p:cNvPr id="3" name="Content Placeholder 2"/>
          <p:cNvSpPr>
            <a:spLocks noGrp="1"/>
          </p:cNvSpPr>
          <p:nvPr>
            <p:ph idx="1"/>
          </p:nvPr>
        </p:nvSpPr>
        <p:spPr/>
        <p:txBody>
          <a:bodyPr>
            <a:normAutofit lnSpcReduction="10000"/>
          </a:bodyPr>
          <a:lstStyle/>
          <a:p>
            <a:r>
              <a:rPr lang="en-US" dirty="0" smtClean="0"/>
              <a:t>R (</a:t>
            </a:r>
            <a:r>
              <a:rPr lang="en-US" dirty="0" smtClean="0">
                <a:hlinkClick r:id="rId2"/>
              </a:rPr>
              <a:t>http://www.r-project.org</a:t>
            </a:r>
            <a:r>
              <a:rPr lang="en-US" dirty="0" smtClean="0"/>
              <a:t>)</a:t>
            </a:r>
          </a:p>
          <a:p>
            <a:r>
              <a:rPr lang="en-US" sz="2800" dirty="0" smtClean="0"/>
              <a:t>Tanagra (</a:t>
            </a:r>
            <a:r>
              <a:rPr lang="en-US" sz="2800" dirty="0" smtClean="0">
                <a:hlinkClick r:id="rId3"/>
              </a:rPr>
              <a:t>http://eric.univ-lyon2.fr/~ricco/tanagra/</a:t>
            </a:r>
            <a:endParaRPr lang="en-US" sz="2800" dirty="0" smtClean="0"/>
          </a:p>
          <a:p>
            <a:r>
              <a:rPr lang="en-US" sz="2800" dirty="0" err="1" smtClean="0"/>
              <a:t>Weka</a:t>
            </a:r>
            <a:r>
              <a:rPr lang="en-US" sz="2800" dirty="0" smtClean="0"/>
              <a:t> (Waikato Environment for Knowledge Analysis, </a:t>
            </a:r>
            <a:r>
              <a:rPr lang="en-US" sz="2800" dirty="0" smtClean="0">
                <a:hlinkClick r:id="rId3"/>
              </a:rPr>
              <a:t>http://www.cs.waikato.ac.nz/ml/weka/)</a:t>
            </a:r>
          </a:p>
          <a:p>
            <a:r>
              <a:rPr lang="en-US" dirty="0" smtClean="0"/>
              <a:t>YALE (Yet Another Learning Environment, </a:t>
            </a:r>
            <a:r>
              <a:rPr lang="en-US" dirty="0" smtClean="0">
                <a:hlinkClick r:id="rId4"/>
              </a:rPr>
              <a:t>http://rapid-i.com</a:t>
            </a:r>
            <a:r>
              <a:rPr lang="en-US" dirty="0" smtClean="0"/>
              <a:t>)</a:t>
            </a:r>
          </a:p>
          <a:p>
            <a:r>
              <a:rPr lang="de-DE" dirty="0" smtClean="0"/>
              <a:t>KNIME(Konstanz Information Miner, </a:t>
            </a:r>
            <a:r>
              <a:rPr lang="de-DE" dirty="0" smtClean="0">
                <a:hlinkClick r:id="rId5"/>
              </a:rPr>
              <a:t>http://www.knime.org</a:t>
            </a:r>
            <a:r>
              <a:rPr lang="de-DE" dirty="0" smtClean="0"/>
              <a:t>)</a:t>
            </a:r>
          </a:p>
          <a:p>
            <a:r>
              <a:rPr lang="en-US" dirty="0" smtClean="0"/>
              <a:t>Orange (</a:t>
            </a:r>
            <a:r>
              <a:rPr lang="en-US" dirty="0" smtClean="0">
                <a:hlinkClick r:id="rId5"/>
              </a:rPr>
              <a:t>http://www.ailab.si/orange</a:t>
            </a:r>
            <a:r>
              <a:rPr lang="en-US" dirty="0" smtClean="0"/>
              <a:t>)</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fld id="{4AC44587-BB42-4638-BDE9-6F03184EA370}" type="slidenum">
              <a:rPr lang="en-US" altLang="en-US" sz="1400" smtClean="0"/>
              <a:pPr eaLnBrk="1" hangingPunct="1"/>
              <a:t>84</a:t>
            </a:fld>
            <a:endParaRPr lang="en-US" altLang="en-US" sz="1400" smtClean="0"/>
          </a:p>
        </p:txBody>
      </p:sp>
      <p:sp>
        <p:nvSpPr>
          <p:cNvPr id="39939" name="Rectangle 2"/>
          <p:cNvSpPr>
            <a:spLocks noGrp="1" noChangeArrowheads="1"/>
          </p:cNvSpPr>
          <p:nvPr>
            <p:ph type="title"/>
          </p:nvPr>
        </p:nvSpPr>
        <p:spPr>
          <a:xfrm>
            <a:off x="304800" y="228600"/>
            <a:ext cx="8534400" cy="762000"/>
          </a:xfrm>
          <a:noFill/>
        </p:spPr>
        <p:txBody>
          <a:bodyPr lIns="92075" tIns="46038" rIns="92075" bIns="46038" anchor="ctr"/>
          <a:lstStyle/>
          <a:p>
            <a:pPr eaLnBrk="1" hangingPunct="1"/>
            <a:r>
              <a:rPr lang="en-US" altLang="en-US" sz="2800" smtClean="0"/>
              <a:t>Conferences and Journals on Data Mining</a:t>
            </a:r>
            <a:endParaRPr lang="en-US" altLang="en-US" sz="2800" b="0" smtClean="0"/>
          </a:p>
        </p:txBody>
      </p:sp>
      <p:sp>
        <p:nvSpPr>
          <p:cNvPr id="39940" name="Rectangle 3"/>
          <p:cNvSpPr>
            <a:spLocks noGrp="1" noChangeArrowheads="1"/>
          </p:cNvSpPr>
          <p:nvPr>
            <p:ph type="body" idx="1"/>
          </p:nvPr>
        </p:nvSpPr>
        <p:spPr>
          <a:xfrm>
            <a:off x="152400" y="1295400"/>
            <a:ext cx="4419600" cy="5257800"/>
          </a:xfrm>
          <a:noFill/>
        </p:spPr>
        <p:txBody>
          <a:bodyPr lIns="92075" tIns="46038" rIns="92075" bIns="46038"/>
          <a:lstStyle/>
          <a:p>
            <a:pPr eaLnBrk="1" hangingPunct="1">
              <a:lnSpc>
                <a:spcPct val="100000"/>
              </a:lnSpc>
            </a:pPr>
            <a:r>
              <a:rPr lang="en-US" altLang="en-US" sz="1800" smtClean="0"/>
              <a:t>KDD Conferences</a:t>
            </a:r>
          </a:p>
          <a:p>
            <a:pPr lvl="1" eaLnBrk="1" hangingPunct="1">
              <a:lnSpc>
                <a:spcPct val="100000"/>
              </a:lnSpc>
            </a:pPr>
            <a:r>
              <a:rPr lang="en-US" altLang="en-US" sz="1800" smtClean="0"/>
              <a:t>ACM SIGKDD Int. Conf. on Knowledge Discovery in Databases and Data Mining (</a:t>
            </a:r>
            <a:r>
              <a:rPr lang="en-US" altLang="en-US" sz="1800" smtClean="0">
                <a:solidFill>
                  <a:schemeClr val="hlink"/>
                </a:solidFill>
              </a:rPr>
              <a:t>KDD</a:t>
            </a:r>
            <a:r>
              <a:rPr lang="en-US" altLang="en-US" sz="1800" smtClean="0"/>
              <a:t>)</a:t>
            </a:r>
          </a:p>
          <a:p>
            <a:pPr lvl="1" eaLnBrk="1" hangingPunct="1">
              <a:lnSpc>
                <a:spcPct val="100000"/>
              </a:lnSpc>
            </a:pPr>
            <a:r>
              <a:rPr lang="en-US" altLang="en-US" sz="1800" smtClean="0"/>
              <a:t>SIAM Data Mining Conf. (</a:t>
            </a:r>
            <a:r>
              <a:rPr lang="en-US" altLang="en-US" sz="1800" smtClean="0">
                <a:solidFill>
                  <a:schemeClr val="hlink"/>
                </a:solidFill>
              </a:rPr>
              <a:t>SDM</a:t>
            </a:r>
            <a:r>
              <a:rPr lang="en-US" altLang="en-US" sz="1800" smtClean="0"/>
              <a:t>)</a:t>
            </a:r>
          </a:p>
          <a:p>
            <a:pPr lvl="1" eaLnBrk="1" hangingPunct="1">
              <a:lnSpc>
                <a:spcPct val="100000"/>
              </a:lnSpc>
            </a:pPr>
            <a:r>
              <a:rPr lang="en-US" altLang="en-US" sz="1800" smtClean="0"/>
              <a:t>(IEEE) Int. Conf. on Data Mining (</a:t>
            </a:r>
            <a:r>
              <a:rPr lang="en-US" altLang="en-US" sz="1800" smtClean="0">
                <a:solidFill>
                  <a:schemeClr val="hlink"/>
                </a:solidFill>
              </a:rPr>
              <a:t>ICDM</a:t>
            </a:r>
            <a:r>
              <a:rPr lang="en-US" altLang="en-US" sz="1800" smtClean="0"/>
              <a:t>)</a:t>
            </a:r>
          </a:p>
          <a:p>
            <a:pPr lvl="1" eaLnBrk="1" hangingPunct="1">
              <a:lnSpc>
                <a:spcPct val="100000"/>
              </a:lnSpc>
            </a:pPr>
            <a:r>
              <a:rPr lang="en-US" altLang="en-US" sz="1800" smtClean="0"/>
              <a:t>European Conf. on Machine Learning and Principles and practices of Knowledge Discovery and Data Mining (</a:t>
            </a:r>
            <a:r>
              <a:rPr lang="en-US" altLang="en-US" sz="1800" smtClean="0">
                <a:solidFill>
                  <a:srgbClr val="FF0000"/>
                </a:solidFill>
              </a:rPr>
              <a:t>ECML</a:t>
            </a:r>
            <a:r>
              <a:rPr lang="en-US" altLang="en-US" sz="1800" smtClean="0"/>
              <a:t>-</a:t>
            </a:r>
            <a:r>
              <a:rPr lang="en-US" altLang="en-US" sz="1800" smtClean="0">
                <a:solidFill>
                  <a:schemeClr val="hlink"/>
                </a:solidFill>
              </a:rPr>
              <a:t>PKDD</a:t>
            </a:r>
            <a:r>
              <a:rPr lang="en-US" altLang="en-US" sz="1800" smtClean="0"/>
              <a:t>)</a:t>
            </a:r>
          </a:p>
          <a:p>
            <a:pPr lvl="1" eaLnBrk="1" hangingPunct="1">
              <a:lnSpc>
                <a:spcPct val="100000"/>
              </a:lnSpc>
            </a:pPr>
            <a:r>
              <a:rPr lang="en-US" altLang="en-US" sz="1800" smtClean="0"/>
              <a:t>Pacific-Asia Conf. on Knowledge Discovery and Data Mining (</a:t>
            </a:r>
            <a:r>
              <a:rPr lang="en-US" altLang="en-US" sz="1800" smtClean="0">
                <a:solidFill>
                  <a:schemeClr val="hlink"/>
                </a:solidFill>
              </a:rPr>
              <a:t>PAKDD</a:t>
            </a:r>
            <a:r>
              <a:rPr lang="en-US" altLang="en-US" sz="1800" smtClean="0"/>
              <a:t>)</a:t>
            </a:r>
          </a:p>
          <a:p>
            <a:pPr lvl="1" eaLnBrk="1" hangingPunct="1">
              <a:lnSpc>
                <a:spcPct val="100000"/>
              </a:lnSpc>
            </a:pPr>
            <a:r>
              <a:rPr lang="en-US" altLang="en-US" sz="1800" smtClean="0"/>
              <a:t>Int. Conf. on Web Search and Data Mining (</a:t>
            </a:r>
            <a:r>
              <a:rPr lang="en-US" altLang="en-US" sz="1800" smtClean="0">
                <a:solidFill>
                  <a:srgbClr val="FF0000"/>
                </a:solidFill>
              </a:rPr>
              <a:t>WSDM</a:t>
            </a:r>
            <a:r>
              <a:rPr lang="en-US" altLang="en-US" sz="1800" smtClean="0"/>
              <a:t>)</a:t>
            </a:r>
          </a:p>
        </p:txBody>
      </p:sp>
      <p:sp>
        <p:nvSpPr>
          <p:cNvPr id="39941" name="Rectangle 4"/>
          <p:cNvSpPr>
            <a:spLocks noChangeArrowheads="1"/>
          </p:cNvSpPr>
          <p:nvPr/>
        </p:nvSpPr>
        <p:spPr bwMode="auto">
          <a:xfrm>
            <a:off x="4495800" y="1371600"/>
            <a:ext cx="434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eaLnBrk="1" hangingPunct="1">
              <a:lnSpc>
                <a:spcPct val="110000"/>
              </a:lnSpc>
              <a:spcBef>
                <a:spcPct val="20000"/>
              </a:spcBef>
              <a:buClr>
                <a:schemeClr val="folHlink"/>
              </a:buClr>
              <a:buSzPct val="60000"/>
              <a:buFont typeface="Wingdings" pitchFamily="2" charset="2"/>
              <a:buChar char="n"/>
            </a:pPr>
            <a:r>
              <a:rPr lang="en-US" altLang="en-US" sz="1800"/>
              <a:t>Other related conferences</a:t>
            </a:r>
          </a:p>
          <a:p>
            <a:pPr lvl="1" eaLnBrk="1" hangingPunct="1">
              <a:lnSpc>
                <a:spcPct val="110000"/>
              </a:lnSpc>
              <a:spcBef>
                <a:spcPct val="20000"/>
              </a:spcBef>
              <a:buClr>
                <a:schemeClr val="hlink"/>
              </a:buClr>
              <a:buSzPct val="55000"/>
              <a:buFont typeface="Wingdings" pitchFamily="2" charset="2"/>
              <a:buChar char="n"/>
            </a:pPr>
            <a:r>
              <a:rPr lang="en-US" altLang="en-US" sz="1800"/>
              <a:t>DB conferences: ACM SIGMOD, VLDB, ICDE, EDBT, ICDT, …</a:t>
            </a:r>
          </a:p>
          <a:p>
            <a:pPr lvl="1" eaLnBrk="1" hangingPunct="1">
              <a:lnSpc>
                <a:spcPct val="110000"/>
              </a:lnSpc>
              <a:spcBef>
                <a:spcPct val="20000"/>
              </a:spcBef>
              <a:buClr>
                <a:schemeClr val="hlink"/>
              </a:buClr>
              <a:buSzPct val="55000"/>
              <a:buFont typeface="Wingdings" pitchFamily="2" charset="2"/>
              <a:buChar char="n"/>
            </a:pPr>
            <a:r>
              <a:rPr lang="en-US" altLang="en-US" sz="1800"/>
              <a:t>Web and IR conferences: WWW, SIGIR, WSDM</a:t>
            </a:r>
          </a:p>
          <a:p>
            <a:pPr lvl="1" eaLnBrk="1" hangingPunct="1">
              <a:lnSpc>
                <a:spcPct val="110000"/>
              </a:lnSpc>
              <a:spcBef>
                <a:spcPct val="20000"/>
              </a:spcBef>
              <a:buClr>
                <a:schemeClr val="hlink"/>
              </a:buClr>
              <a:buSzPct val="55000"/>
              <a:buFont typeface="Wingdings" pitchFamily="2" charset="2"/>
              <a:buChar char="n"/>
            </a:pPr>
            <a:r>
              <a:rPr lang="en-US" altLang="en-US" sz="1800"/>
              <a:t>ML conferences: ICML, NIPS</a:t>
            </a:r>
          </a:p>
          <a:p>
            <a:pPr lvl="1" eaLnBrk="1" hangingPunct="1">
              <a:lnSpc>
                <a:spcPct val="110000"/>
              </a:lnSpc>
              <a:spcBef>
                <a:spcPct val="20000"/>
              </a:spcBef>
              <a:buClr>
                <a:schemeClr val="hlink"/>
              </a:buClr>
              <a:buSzPct val="55000"/>
              <a:buFont typeface="Wingdings" pitchFamily="2" charset="2"/>
              <a:buChar char="n"/>
            </a:pPr>
            <a:r>
              <a:rPr lang="en-US" altLang="en-US" sz="1800"/>
              <a:t>PR conferences: CVPR, </a:t>
            </a:r>
          </a:p>
          <a:p>
            <a:pPr eaLnBrk="1" hangingPunct="1">
              <a:lnSpc>
                <a:spcPct val="110000"/>
              </a:lnSpc>
              <a:spcBef>
                <a:spcPct val="20000"/>
              </a:spcBef>
              <a:buClr>
                <a:schemeClr val="folHlink"/>
              </a:buClr>
              <a:buSzPct val="60000"/>
              <a:buFont typeface="Wingdings" pitchFamily="2" charset="2"/>
              <a:buChar char="n"/>
            </a:pPr>
            <a:r>
              <a:rPr lang="en-US" altLang="en-US" sz="1800"/>
              <a:t>Journals </a:t>
            </a:r>
          </a:p>
          <a:p>
            <a:pPr lvl="1" eaLnBrk="1" hangingPunct="1">
              <a:lnSpc>
                <a:spcPct val="110000"/>
              </a:lnSpc>
              <a:spcBef>
                <a:spcPct val="20000"/>
              </a:spcBef>
              <a:buClr>
                <a:schemeClr val="hlink"/>
              </a:buClr>
              <a:buSzPct val="55000"/>
              <a:buFont typeface="Wingdings" pitchFamily="2" charset="2"/>
              <a:buChar char="n"/>
            </a:pPr>
            <a:r>
              <a:rPr lang="en-US" altLang="en-US" sz="1800"/>
              <a:t>Data Mining and Knowledge Discovery (DAMI or DMKD)</a:t>
            </a:r>
          </a:p>
          <a:p>
            <a:pPr lvl="1" eaLnBrk="1" hangingPunct="1">
              <a:lnSpc>
                <a:spcPct val="110000"/>
              </a:lnSpc>
              <a:spcBef>
                <a:spcPct val="20000"/>
              </a:spcBef>
              <a:buClr>
                <a:schemeClr val="hlink"/>
              </a:buClr>
              <a:buSzPct val="55000"/>
              <a:buFont typeface="Wingdings" pitchFamily="2" charset="2"/>
              <a:buChar char="n"/>
            </a:pPr>
            <a:r>
              <a:rPr lang="en-US" altLang="en-US" sz="1800"/>
              <a:t>IEEE Trans. On Knowledge and Data Eng. (TKDE)</a:t>
            </a:r>
          </a:p>
          <a:p>
            <a:pPr lvl="1" eaLnBrk="1" hangingPunct="1">
              <a:lnSpc>
                <a:spcPct val="110000"/>
              </a:lnSpc>
              <a:spcBef>
                <a:spcPct val="20000"/>
              </a:spcBef>
              <a:buClr>
                <a:schemeClr val="hlink"/>
              </a:buClr>
              <a:buSzPct val="55000"/>
              <a:buFont typeface="Wingdings" pitchFamily="2" charset="2"/>
              <a:buChar char="n"/>
            </a:pPr>
            <a:r>
              <a:rPr lang="en-US" altLang="en-US" sz="1800"/>
              <a:t>KDD Explorations</a:t>
            </a:r>
          </a:p>
          <a:p>
            <a:pPr lvl="1" eaLnBrk="1" hangingPunct="1">
              <a:lnSpc>
                <a:spcPct val="110000"/>
              </a:lnSpc>
              <a:spcBef>
                <a:spcPct val="20000"/>
              </a:spcBef>
              <a:buClr>
                <a:schemeClr val="hlink"/>
              </a:buClr>
              <a:buSzPct val="55000"/>
              <a:buFont typeface="Wingdings" pitchFamily="2" charset="2"/>
              <a:buChar char="n"/>
            </a:pPr>
            <a:r>
              <a:rPr lang="en-US" altLang="en-US" sz="1800"/>
              <a:t>ACM Trans. on KDD</a:t>
            </a:r>
          </a:p>
        </p:txBody>
      </p:sp>
    </p:spTree>
    <p:extLst>
      <p:ext uri="{BB962C8B-B14F-4D97-AF65-F5344CB8AC3E}">
        <p14:creationId xmlns:p14="http://schemas.microsoft.com/office/powerpoint/2010/main" val="259176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Some success stories</a:t>
            </a:r>
          </a:p>
        </p:txBody>
      </p:sp>
      <p:sp>
        <p:nvSpPr>
          <p:cNvPr id="51203" name="Rectangle 3"/>
          <p:cNvSpPr>
            <a:spLocks noGrp="1" noChangeArrowheads="1"/>
          </p:cNvSpPr>
          <p:nvPr>
            <p:ph type="body" idx="1"/>
          </p:nvPr>
        </p:nvSpPr>
        <p:spPr>
          <a:xfrm>
            <a:off x="457200" y="1219200"/>
            <a:ext cx="8178800" cy="5105400"/>
          </a:xfrm>
        </p:spPr>
        <p:txBody>
          <a:bodyPr>
            <a:normAutofit lnSpcReduction="10000"/>
          </a:bodyPr>
          <a:lstStyle/>
          <a:p>
            <a:pPr>
              <a:lnSpc>
                <a:spcPct val="90000"/>
              </a:lnSpc>
            </a:pPr>
            <a:r>
              <a:rPr lang="en-US" sz="2400" dirty="0" smtClean="0"/>
              <a:t>Compaq</a:t>
            </a:r>
          </a:p>
          <a:p>
            <a:pPr lvl="1">
              <a:lnSpc>
                <a:spcPct val="90000"/>
              </a:lnSpc>
            </a:pPr>
            <a:r>
              <a:rPr lang="en-US" sz="2000" dirty="0" smtClean="0"/>
              <a:t>Uses Data mining to examine calls made to customer service to find patterns of complaints</a:t>
            </a:r>
          </a:p>
          <a:p>
            <a:pPr>
              <a:lnSpc>
                <a:spcPct val="90000"/>
              </a:lnSpc>
            </a:pPr>
            <a:r>
              <a:rPr lang="en-US" sz="2400" dirty="0" smtClean="0"/>
              <a:t>CASSIOPEE trouble shooting system</a:t>
            </a:r>
          </a:p>
          <a:p>
            <a:pPr lvl="1">
              <a:lnSpc>
                <a:spcPct val="90000"/>
              </a:lnSpc>
            </a:pPr>
            <a:r>
              <a:rPr lang="en-US" sz="2000" dirty="0" smtClean="0"/>
              <a:t>Derives families of faults to diagnose and predict problems for </a:t>
            </a:r>
          </a:p>
          <a:p>
            <a:pPr lvl="1">
              <a:lnSpc>
                <a:spcPct val="90000"/>
              </a:lnSpc>
              <a:buNone/>
            </a:pPr>
            <a:r>
              <a:rPr lang="en-US" sz="2000" dirty="0" smtClean="0"/>
              <a:t>     Boeing 737</a:t>
            </a:r>
          </a:p>
          <a:p>
            <a:pPr lvl="1">
              <a:lnSpc>
                <a:spcPct val="90000"/>
              </a:lnSpc>
            </a:pPr>
            <a:r>
              <a:rPr lang="en-US" sz="2000" dirty="0" smtClean="0"/>
              <a:t>Received the European prize for innovative applications</a:t>
            </a:r>
          </a:p>
          <a:p>
            <a:pPr>
              <a:lnSpc>
                <a:spcPct val="90000"/>
              </a:lnSpc>
            </a:pPr>
            <a:r>
              <a:rPr lang="en-US" sz="2400" dirty="0" smtClean="0"/>
              <a:t>Major US bank: customer attrition prediction</a:t>
            </a:r>
          </a:p>
          <a:p>
            <a:pPr lvl="1">
              <a:lnSpc>
                <a:spcPct val="90000"/>
              </a:lnSpc>
            </a:pPr>
            <a:r>
              <a:rPr lang="en-US" sz="2000" dirty="0" smtClean="0"/>
              <a:t>First segment customers based on financial behavior: found 3 segments</a:t>
            </a:r>
          </a:p>
          <a:p>
            <a:pPr lvl="1">
              <a:lnSpc>
                <a:spcPct val="90000"/>
              </a:lnSpc>
            </a:pPr>
            <a:r>
              <a:rPr lang="en-US" sz="2000" dirty="0" smtClean="0"/>
              <a:t>Build attrition models for each of the 3 segments</a:t>
            </a:r>
          </a:p>
          <a:p>
            <a:pPr lvl="1">
              <a:lnSpc>
                <a:spcPct val="90000"/>
              </a:lnSpc>
            </a:pPr>
            <a:r>
              <a:rPr lang="en-US" sz="2000" dirty="0" smtClean="0"/>
              <a:t>40-50% of attritions were predicted == factor of 18 increase </a:t>
            </a:r>
          </a:p>
          <a:p>
            <a:pPr>
              <a:lnSpc>
                <a:spcPct val="90000"/>
              </a:lnSpc>
            </a:pPr>
            <a:r>
              <a:rPr lang="en-US" sz="2400" dirty="0" smtClean="0"/>
              <a:t>Amazon.com</a:t>
            </a:r>
          </a:p>
          <a:p>
            <a:pPr lvl="1">
              <a:lnSpc>
                <a:spcPct val="90000"/>
              </a:lnSpc>
            </a:pPr>
            <a:r>
              <a:rPr lang="en-US" sz="2000" dirty="0" smtClean="0"/>
              <a:t>Frequently purchased books</a:t>
            </a:r>
          </a:p>
          <a:p>
            <a:pPr lvl="1">
              <a:lnSpc>
                <a:spcPct val="90000"/>
              </a:lnSpc>
            </a:pPr>
            <a:r>
              <a:rPr lang="en-US" sz="2000" dirty="0" smtClean="0"/>
              <a:t>Frequently purchased combination of books</a:t>
            </a:r>
          </a:p>
          <a:p>
            <a:pPr lvl="1">
              <a:lnSpc>
                <a:spcPct val="90000"/>
              </a:lnSpc>
            </a:pPr>
            <a:r>
              <a:rPr lang="en-US" sz="2000" dirty="0" smtClean="0"/>
              <a:t>Increased sales by 15%</a:t>
            </a:r>
          </a:p>
          <a:p>
            <a:pPr lvl="1">
              <a:lnSpc>
                <a:spcPct val="90000"/>
              </a:lnSpc>
              <a:buNone/>
            </a:pPr>
            <a:endParaRPr lang="en-US" sz="2000" dirty="0" smtClean="0"/>
          </a:p>
        </p:txBody>
      </p:sp>
    </p:spTree>
    <p:extLst>
      <p:ext uri="{BB962C8B-B14F-4D97-AF65-F5344CB8AC3E}">
        <p14:creationId xmlns:p14="http://schemas.microsoft.com/office/powerpoint/2010/main" val="2322658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Link analysis</a:t>
            </a:r>
            <a:endParaRPr lang="en-US" dirty="0"/>
          </a:p>
        </p:txBody>
      </p:sp>
      <p:sp>
        <p:nvSpPr>
          <p:cNvPr id="14339" name="Rectangle 3"/>
          <p:cNvSpPr>
            <a:spLocks noGrp="1" noChangeArrowheads="1"/>
          </p:cNvSpPr>
          <p:nvPr>
            <p:ph type="body" idx="1"/>
          </p:nvPr>
        </p:nvSpPr>
        <p:spPr/>
        <p:txBody>
          <a:bodyPr/>
          <a:lstStyle/>
          <a:p>
            <a:pPr>
              <a:lnSpc>
                <a:spcPct val="90000"/>
              </a:lnSpc>
            </a:pPr>
            <a:r>
              <a:rPr lang="en-US" sz="2800" dirty="0"/>
              <a:t>One subject-based data mining technique gaining traction among government practitioners and academics is called link analysis. </a:t>
            </a:r>
            <a:endParaRPr lang="en-US" sz="2800" dirty="0" smtClean="0"/>
          </a:p>
          <a:p>
            <a:pPr>
              <a:lnSpc>
                <a:spcPct val="90000"/>
              </a:lnSpc>
            </a:pPr>
            <a:r>
              <a:rPr lang="en-US" sz="2800" dirty="0" smtClean="0"/>
              <a:t>Link </a:t>
            </a:r>
            <a:r>
              <a:rPr lang="en-US" sz="2800" dirty="0"/>
              <a:t>analysis uses data to make connections between seemingly unconnected people or events. If you know someone is a terrorist, you can use link analysis software to uncover other people with whom the suspect may be interacting</a:t>
            </a:r>
            <a:r>
              <a:rPr lang="en-US" sz="2800" dirty="0" smtClean="0"/>
              <a:t>.</a:t>
            </a:r>
          </a:p>
          <a:p>
            <a:pPr>
              <a:lnSpc>
                <a:spcPct val="90000"/>
              </a:lnSpc>
            </a:pPr>
            <a:r>
              <a:rPr lang="en-US" sz="2800" dirty="0" smtClean="0"/>
              <a:t>Many experts believe that the NSA project analyzing millions of domestic phone records is this kind of link analysis system</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3178</TotalTime>
  <Words>3444</Words>
  <Application>Microsoft Office PowerPoint</Application>
  <PresentationFormat>On-screen Show (4:3)</PresentationFormat>
  <Paragraphs>576</Paragraphs>
  <Slides>85</Slides>
  <Notes>17</Notes>
  <HiddenSlides>0</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85</vt:i4>
      </vt:variant>
    </vt:vector>
  </HeadingPairs>
  <TitlesOfParts>
    <vt:vector size="91" baseType="lpstr">
      <vt:lpstr>Office Theme</vt:lpstr>
      <vt:lpstr>Chart</vt:lpstr>
      <vt:lpstr>Clip</vt:lpstr>
      <vt:lpstr>ClipArt</vt:lpstr>
      <vt:lpstr>Bitmap Image</vt:lpstr>
      <vt:lpstr>Document</vt:lpstr>
      <vt:lpstr>Introduction to Data Mining</vt:lpstr>
      <vt:lpstr>BOOKS</vt:lpstr>
      <vt:lpstr>PowerPoint Presentation</vt:lpstr>
      <vt:lpstr>PowerPoint Presentation</vt:lpstr>
      <vt:lpstr>PowerPoint Presentation</vt:lpstr>
      <vt:lpstr>PowerPoint Presentation</vt:lpstr>
      <vt:lpstr>Analysing consumer data</vt:lpstr>
      <vt:lpstr>Able Danger </vt:lpstr>
      <vt:lpstr>Link analysis</vt:lpstr>
      <vt:lpstr>Definition</vt:lpstr>
      <vt:lpstr>PowerPoint Presentation</vt:lpstr>
      <vt:lpstr>PowerPoint Presentation</vt:lpstr>
      <vt:lpstr>2020</vt:lpstr>
      <vt:lpstr>Definition (Cont.)</vt:lpstr>
      <vt:lpstr>Data Mining</vt:lpstr>
      <vt:lpstr>Data Mining</vt:lpstr>
      <vt:lpstr>Data Mining</vt:lpstr>
      <vt:lpstr>Type of Data</vt:lpstr>
      <vt:lpstr>Type of Interestingness</vt:lpstr>
      <vt:lpstr>Why Use Data Mining Today?</vt:lpstr>
      <vt:lpstr>Why Use Data Mining Today?</vt:lpstr>
      <vt:lpstr>Scientific viewpoint</vt:lpstr>
      <vt:lpstr>Commercial viewpoint</vt:lpstr>
      <vt:lpstr>Examples: What is (not) Data Mining?</vt:lpstr>
      <vt:lpstr>Database Processing vs. Data Mining Processing</vt:lpstr>
      <vt:lpstr>Query Examples</vt:lpstr>
      <vt:lpstr>PowerPoint Presentation</vt:lpstr>
      <vt:lpstr>Data Mining Application: Marketing</vt:lpstr>
      <vt:lpstr>Real Example from the NBA</vt:lpstr>
      <vt:lpstr>PowerPoint Presentation</vt:lpstr>
      <vt:lpstr>PowerPoint Presentation</vt:lpstr>
      <vt:lpstr>PowerPoint Presentation</vt:lpstr>
      <vt:lpstr>PowerPoint Presentation</vt:lpstr>
      <vt:lpstr>Another Business Reason to use Data Mining</vt:lpstr>
      <vt:lpstr>Privacy Concerns </vt:lpstr>
      <vt:lpstr>Bottom Line </vt:lpstr>
      <vt:lpstr>Origins of Data Mining</vt:lpstr>
      <vt:lpstr>Data Mining Process</vt:lpstr>
      <vt:lpstr>PowerPoint Presentation</vt:lpstr>
      <vt:lpstr>Why Data Warehousing?</vt:lpstr>
      <vt:lpstr>Problem: Heterogeneous Information Sources</vt:lpstr>
      <vt:lpstr>Goal: Unified Access to Data</vt:lpstr>
      <vt:lpstr>Data Warehouse Architecture</vt:lpstr>
      <vt:lpstr>What is a Data Warehouse? A Practitioners Viewpoint</vt:lpstr>
      <vt:lpstr>Multi-dimensional Data</vt:lpstr>
      <vt:lpstr>Data Mining works with Warehouse Data</vt:lpstr>
      <vt:lpstr>Data Mining Tasks</vt:lpstr>
      <vt:lpstr>Classification</vt:lpstr>
      <vt:lpstr>Classification: Definition</vt:lpstr>
      <vt:lpstr>An Example (continued)</vt:lpstr>
      <vt:lpstr>Issues</vt:lpstr>
      <vt:lpstr>Classification: Application 1</vt:lpstr>
      <vt:lpstr>Classification: Application 2</vt:lpstr>
      <vt:lpstr>Classification: Application 3</vt:lpstr>
      <vt:lpstr>Classification Techniques</vt:lpstr>
      <vt:lpstr>Clustering</vt:lpstr>
      <vt:lpstr>What is Clustering in Data Mining?</vt:lpstr>
      <vt:lpstr>Similarity and Dissimilarity Between Objects</vt:lpstr>
      <vt:lpstr>Types of Clustering</vt:lpstr>
      <vt:lpstr>Hierarchical Clustering</vt:lpstr>
      <vt:lpstr>Density-based Approaches</vt:lpstr>
      <vt:lpstr>Clustering: Application 1</vt:lpstr>
      <vt:lpstr>Clustering: Application 2</vt:lpstr>
      <vt:lpstr>Introduction</vt:lpstr>
      <vt:lpstr>PowerPoint Presentation</vt:lpstr>
      <vt:lpstr>Applications</vt:lpstr>
      <vt:lpstr>The Market-Basket Model</vt:lpstr>
      <vt:lpstr>Market Basket Analysis</vt:lpstr>
      <vt:lpstr>Market Basket Analysis</vt:lpstr>
      <vt:lpstr>Market Basket Analysis (Contd.)</vt:lpstr>
      <vt:lpstr>Applications </vt:lpstr>
      <vt:lpstr>PowerPoint Presentation</vt:lpstr>
      <vt:lpstr>PowerPoint Presentation</vt:lpstr>
      <vt:lpstr>PowerPoint Presentation</vt:lpstr>
      <vt:lpstr>Scale of Problem</vt:lpstr>
      <vt:lpstr>Association Analysis Techniques</vt:lpstr>
      <vt:lpstr>Anomaly Detection</vt:lpstr>
      <vt:lpstr>Anomaly/Outlier Detection</vt:lpstr>
      <vt:lpstr>Importance of Anomaly Detection</vt:lpstr>
      <vt:lpstr>Anomaly Detection</vt:lpstr>
      <vt:lpstr>Anomaly Detection Schemes </vt:lpstr>
      <vt:lpstr>Applications of Anomaly Detection</vt:lpstr>
      <vt:lpstr>Open source tools</vt:lpstr>
      <vt:lpstr>Conferences and Journals on Data Mining</vt:lpstr>
      <vt:lpstr>Some success stories</vt:lpstr>
    </vt:vector>
  </TitlesOfParts>
  <Company>psgcc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shina-mca</dc:creator>
  <cp:lastModifiedBy>SHINA</cp:lastModifiedBy>
  <cp:revision>159</cp:revision>
  <dcterms:created xsi:type="dcterms:W3CDTF">2010-10-30T17:41:48Z</dcterms:created>
  <dcterms:modified xsi:type="dcterms:W3CDTF">2021-01-06T08:31:26Z</dcterms:modified>
</cp:coreProperties>
</file>