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Bebas Neue"/>
      <p:regular r:id="rId38"/>
    </p:embeddedFont>
    <p:embeddedFont>
      <p:font typeface="Century Gothic"/>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gZO4ruyoNg6njX5dnVRq0oLe6t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8C31A6-FDDB-4A71-9CA6-21971B2D6D16}">
  <a:tblStyle styleId="{6C8C31A6-FDDB-4A71-9CA6-21971B2D6D16}" styleName="Table_0">
    <a:wholeTbl>
      <a:tcTxStyle b="off" i="off">
        <a:font>
          <a:latin typeface="Century Gothic"/>
          <a:ea typeface="Century Gothic"/>
          <a:cs typeface="Century Gothic"/>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enturyGothic-bold.fntdata"/><Relationship Id="rId20" Type="http://schemas.openxmlformats.org/officeDocument/2006/relationships/slide" Target="slides/slide15.xml"/><Relationship Id="rId42" Type="http://schemas.openxmlformats.org/officeDocument/2006/relationships/font" Target="fonts/CenturyGothic-boldItalic.fntdata"/><Relationship Id="rId41" Type="http://schemas.openxmlformats.org/officeDocument/2006/relationships/font" Target="fonts/CenturyGothic-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enturyGothic-regular.fntdata"/><Relationship Id="rId16" Type="http://schemas.openxmlformats.org/officeDocument/2006/relationships/slide" Target="slides/slide11.xml"/><Relationship Id="rId38" Type="http://schemas.openxmlformats.org/officeDocument/2006/relationships/font" Target="fonts/BebasNeu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21967e43f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21967e43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1967e43f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1967e43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1967e43f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1967e43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21967e43f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21967e43f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1967e43f6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1967e43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30"/>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0"/>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0"/>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39"/>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9"/>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3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40"/>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0"/>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40"/>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4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0"/>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0"/>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9" name="Google Shape;119;p40"/>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sz="8000">
              <a:solidFill>
                <a:schemeClr val="accent1"/>
              </a:solidFill>
              <a:latin typeface="Arial"/>
              <a:ea typeface="Arial"/>
              <a:cs typeface="Arial"/>
              <a:sym typeface="Arial"/>
            </a:endParaRPr>
          </a:p>
        </p:txBody>
      </p:sp>
      <p:sp>
        <p:nvSpPr>
          <p:cNvPr id="120" name="Google Shape;120;p40"/>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sz="8000">
              <a:solidFill>
                <a:schemeClr val="accen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41"/>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1"/>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4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4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2"/>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42"/>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4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36" name="Google Shape;136;p4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sz="8000">
              <a:solidFill>
                <a:schemeClr val="accent1"/>
              </a:solidFill>
              <a:latin typeface="Arial"/>
              <a:ea typeface="Arial"/>
              <a:cs typeface="Arial"/>
              <a:sym typeface="Arial"/>
            </a:endParaRPr>
          </a:p>
        </p:txBody>
      </p:sp>
      <p:sp>
        <p:nvSpPr>
          <p:cNvPr id="137" name="Google Shape;137;p4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sz="8000">
              <a:solidFill>
                <a:schemeClr val="accen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43"/>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3"/>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43"/>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4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4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4"/>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4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45"/>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5"/>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4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3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33"/>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1" name="Google Shape;61;p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3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8" name="Google Shape;68;p34"/>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9" name="Google Shape;69;p3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3" name="Shape 73"/>
        <p:cNvGrpSpPr/>
        <p:nvPr/>
      </p:nvGrpSpPr>
      <p:grpSpPr>
        <a:xfrm>
          <a:off x="0" y="0"/>
          <a:ext cx="0" cy="0"/>
          <a:chOff x="0" y="0"/>
          <a:chExt cx="0" cy="0"/>
        </a:xfrm>
      </p:grpSpPr>
      <p:sp>
        <p:nvSpPr>
          <p:cNvPr id="74" name="Google Shape;74;p3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5"/>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35"/>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35"/>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8" name="Google Shape;78;p35"/>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9" name="Google Shape;79;p3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3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37"/>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37"/>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3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38"/>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8"/>
          <p:cNvSpPr/>
          <p:nvPr>
            <p:ph idx="2" type="pic"/>
          </p:nvPr>
        </p:nvSpPr>
        <p:spPr>
          <a:xfrm>
            <a:off x="2589212" y="634965"/>
            <a:ext cx="8915400" cy="3854970"/>
          </a:xfrm>
          <a:prstGeom prst="rect">
            <a:avLst/>
          </a:prstGeom>
          <a:noFill/>
          <a:ln>
            <a:noFill/>
          </a:ln>
        </p:spPr>
      </p:sp>
      <p:sp>
        <p:nvSpPr>
          <p:cNvPr id="99" name="Google Shape;99;p38"/>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3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29"/>
          <p:cNvGrpSpPr/>
          <p:nvPr/>
        </p:nvGrpSpPr>
        <p:grpSpPr>
          <a:xfrm>
            <a:off x="1" y="228600"/>
            <a:ext cx="2851516" cy="6638628"/>
            <a:chOff x="2487613" y="285750"/>
            <a:chExt cx="2428875" cy="5654676"/>
          </a:xfrm>
        </p:grpSpPr>
        <p:sp>
          <p:nvSpPr>
            <p:cNvPr id="7" name="Google Shape;7;p29"/>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9"/>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29"/>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9"/>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9"/>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9"/>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9"/>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9"/>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9"/>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9"/>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9"/>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9"/>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9"/>
          <p:cNvGrpSpPr/>
          <p:nvPr/>
        </p:nvGrpSpPr>
        <p:grpSpPr>
          <a:xfrm>
            <a:off x="27221" y="-786"/>
            <a:ext cx="2356674" cy="6854039"/>
            <a:chOff x="6627813" y="194833"/>
            <a:chExt cx="1952625" cy="5678918"/>
          </a:xfrm>
        </p:grpSpPr>
        <p:sp>
          <p:nvSpPr>
            <p:cNvPr id="20" name="Google Shape;20;p29"/>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9"/>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9"/>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9"/>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9"/>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9"/>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9"/>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9"/>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9"/>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9"/>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9"/>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9"/>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29"/>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29"/>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2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mnit.ac.in/" TargetMode="Externa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github.com/niteshmishra24/Twitter-Sentiment-Analysis"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1497106" y="2507559"/>
            <a:ext cx="10694894" cy="112628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3600"/>
              <a:buFont typeface="Times New Roman"/>
              <a:buNone/>
            </a:pPr>
            <a:r>
              <a:rPr b="1" lang="en-IN" sz="3600" u="sng">
                <a:solidFill>
                  <a:schemeClr val="dk2"/>
                </a:solidFill>
                <a:latin typeface="Times New Roman"/>
                <a:ea typeface="Times New Roman"/>
                <a:cs typeface="Times New Roman"/>
                <a:sym typeface="Times New Roman"/>
              </a:rPr>
              <a:t>Twitter Sentiment Analysis</a:t>
            </a:r>
            <a:endParaRPr b="1" sz="3600" u="sng">
              <a:solidFill>
                <a:schemeClr val="dk2"/>
              </a:solidFill>
              <a:latin typeface="Times New Roman"/>
              <a:ea typeface="Times New Roman"/>
              <a:cs typeface="Times New Roman"/>
              <a:sym typeface="Times New Roman"/>
            </a:endParaRPr>
          </a:p>
        </p:txBody>
      </p:sp>
      <p:sp>
        <p:nvSpPr>
          <p:cNvPr id="165" name="Google Shape;165;p1"/>
          <p:cNvSpPr txBox="1"/>
          <p:nvPr>
            <p:ph idx="1" type="subTitle"/>
          </p:nvPr>
        </p:nvSpPr>
        <p:spPr>
          <a:xfrm>
            <a:off x="1961683" y="4009377"/>
            <a:ext cx="2816505" cy="112628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SzPct val="100000"/>
              <a:buNone/>
            </a:pPr>
            <a:r>
              <a:rPr lang="en-IN" sz="1800">
                <a:solidFill>
                  <a:schemeClr val="dk2"/>
                </a:solidFill>
                <a:latin typeface="Times New Roman"/>
                <a:ea typeface="Times New Roman"/>
                <a:cs typeface="Times New Roman"/>
                <a:sym typeface="Times New Roman"/>
              </a:rPr>
              <a:t>Presented by:-</a:t>
            </a:r>
            <a:endParaRPr sz="18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ct val="111111"/>
              <a:buFont typeface="Arial"/>
              <a:buNone/>
            </a:pPr>
            <a:r>
              <a:rPr lang="en-IN">
                <a:solidFill>
                  <a:schemeClr val="dk2"/>
                </a:solidFill>
                <a:latin typeface="Times New Roman"/>
                <a:ea typeface="Times New Roman"/>
                <a:cs typeface="Times New Roman"/>
                <a:sym typeface="Times New Roman"/>
              </a:rPr>
              <a:t>Aditi Patial (2019636301)</a:t>
            </a:r>
            <a:endParaRPr b="0" i="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ct val="111111"/>
              <a:buFont typeface="Arial"/>
              <a:buNone/>
            </a:pPr>
            <a:r>
              <a:rPr lang="en-IN">
                <a:solidFill>
                  <a:schemeClr val="dk2"/>
                </a:solidFill>
                <a:latin typeface="Times New Roman"/>
                <a:ea typeface="Times New Roman"/>
                <a:cs typeface="Times New Roman"/>
                <a:sym typeface="Times New Roman"/>
              </a:rPr>
              <a:t>Nitesh Mishra (2019006598) </a:t>
            </a:r>
            <a:endParaRPr b="0" i="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ct val="111111"/>
              <a:buFont typeface="Arial"/>
              <a:buNone/>
            </a:pPr>
            <a:r>
              <a:rPr lang="en-IN">
                <a:solidFill>
                  <a:schemeClr val="dk2"/>
                </a:solidFill>
                <a:latin typeface="Times New Roman"/>
                <a:ea typeface="Times New Roman"/>
                <a:cs typeface="Times New Roman"/>
                <a:sym typeface="Times New Roman"/>
              </a:rPr>
              <a:t>Mousam Panthi(2019002292)</a:t>
            </a:r>
            <a:endParaRPr b="0" i="0" u="none" cap="none" strike="noStrike">
              <a:solidFill>
                <a:schemeClr val="dk2"/>
              </a:solidFill>
              <a:latin typeface="Times New Roman"/>
              <a:ea typeface="Times New Roman"/>
              <a:cs typeface="Times New Roman"/>
              <a:sym typeface="Times New Roman"/>
            </a:endParaRPr>
          </a:p>
          <a:p>
            <a:pPr indent="0" lvl="0" marL="0" rtl="0" algn="l">
              <a:spcBef>
                <a:spcPts val="1000"/>
              </a:spcBef>
              <a:spcAft>
                <a:spcPts val="0"/>
              </a:spcAft>
              <a:buSzPct val="100000"/>
              <a:buNone/>
            </a:pPr>
            <a:r>
              <a:t/>
            </a:r>
            <a:endParaRPr b="0" i="0" u="none" cap="none" strike="noStrike">
              <a:solidFill>
                <a:schemeClr val="dk2"/>
              </a:solidFill>
              <a:latin typeface="Times New Roman"/>
              <a:ea typeface="Times New Roman"/>
              <a:cs typeface="Times New Roman"/>
              <a:sym typeface="Times New Roman"/>
            </a:endParaRPr>
          </a:p>
        </p:txBody>
      </p:sp>
      <p:pic>
        <p:nvPicPr>
          <p:cNvPr id="166" name="Google Shape;166;p1"/>
          <p:cNvPicPr preferRelativeResize="0"/>
          <p:nvPr/>
        </p:nvPicPr>
        <p:blipFill rotWithShape="1">
          <a:blip r:embed="rId3">
            <a:alphaModFix/>
          </a:blip>
          <a:srcRect b="0" l="35533" r="0" t="0"/>
          <a:stretch/>
        </p:blipFill>
        <p:spPr>
          <a:xfrm>
            <a:off x="4452199" y="244813"/>
            <a:ext cx="3000730" cy="989549"/>
          </a:xfrm>
          <a:prstGeom prst="rect">
            <a:avLst/>
          </a:prstGeom>
          <a:noFill/>
          <a:ln>
            <a:noFill/>
          </a:ln>
          <a:effectLst>
            <a:outerShdw blurRad="292100" rotWithShape="0" algn="tl" dir="2700000" dist="139700">
              <a:srgbClr val="333333">
                <a:alpha val="64705"/>
              </a:srgbClr>
            </a:outerShdw>
          </a:effectLst>
        </p:spPr>
      </p:pic>
      <p:sp>
        <p:nvSpPr>
          <p:cNvPr id="167" name="Google Shape;167;p1"/>
          <p:cNvSpPr txBox="1"/>
          <p:nvPr/>
        </p:nvSpPr>
        <p:spPr>
          <a:xfrm>
            <a:off x="8192154" y="4024767"/>
            <a:ext cx="2816505" cy="1126283"/>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800"/>
              <a:buFont typeface="Noto Sans Symbols"/>
              <a:buNone/>
            </a:pPr>
            <a:r>
              <a:rPr b="0" i="0" lang="en-IN" sz="1800" u="none" cap="none" strike="noStrike">
                <a:solidFill>
                  <a:schemeClr val="dk2"/>
                </a:solidFill>
                <a:latin typeface="Times New Roman"/>
                <a:ea typeface="Times New Roman"/>
                <a:cs typeface="Times New Roman"/>
                <a:sym typeface="Times New Roman"/>
              </a:rPr>
              <a:t>Under the supervision of:-</a:t>
            </a:r>
            <a:endParaRPr b="0" i="0" sz="1800" u="none" cap="none" strike="noStrike">
              <a:solidFill>
                <a:schemeClr val="dk2"/>
              </a:solidFill>
              <a:latin typeface="Times New Roman"/>
              <a:ea typeface="Times New Roman"/>
              <a:cs typeface="Times New Roman"/>
              <a:sym typeface="Times New Roman"/>
            </a:endParaRPr>
          </a:p>
          <a:p>
            <a:pPr indent="0" lvl="0" marL="0" marR="0" rtl="0" algn="ctr">
              <a:spcBef>
                <a:spcPts val="1000"/>
              </a:spcBef>
              <a:spcAft>
                <a:spcPts val="0"/>
              </a:spcAft>
              <a:buClr>
                <a:schemeClr val="accent1"/>
              </a:buClr>
              <a:buSzPts val="1800"/>
              <a:buFont typeface="Noto Sans Symbols"/>
              <a:buNone/>
            </a:pPr>
            <a:r>
              <a:rPr b="0" i="0" lang="en-IN" sz="1800" u="none" cap="none" strike="noStrike">
                <a:solidFill>
                  <a:schemeClr val="dk2"/>
                </a:solidFill>
                <a:latin typeface="Times New Roman"/>
                <a:ea typeface="Times New Roman"/>
                <a:cs typeface="Times New Roman"/>
                <a:sym typeface="Times New Roman"/>
              </a:rPr>
              <a:t>Dr. Jabir Ali</a:t>
            </a:r>
            <a:endParaRPr b="0" i="0" sz="1800" u="none" cap="none" strike="noStrike">
              <a:solidFill>
                <a:schemeClr val="dk2"/>
              </a:solidFill>
              <a:latin typeface="Times New Roman"/>
              <a:ea typeface="Times New Roman"/>
              <a:cs typeface="Times New Roman"/>
              <a:sym typeface="Times New Roman"/>
            </a:endParaRPr>
          </a:p>
        </p:txBody>
      </p:sp>
      <p:sp>
        <p:nvSpPr>
          <p:cNvPr id="168" name="Google Shape;168;p1"/>
          <p:cNvSpPr txBox="1"/>
          <p:nvPr/>
        </p:nvSpPr>
        <p:spPr>
          <a:xfrm>
            <a:off x="3137647" y="5966856"/>
            <a:ext cx="6096000"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800"/>
              <a:buFont typeface="Times New Roman"/>
              <a:buNone/>
            </a:pPr>
            <a:r>
              <a:rPr b="0" i="0" lang="en-IN" sz="1800" u="none" cap="none" strike="noStrike">
                <a:solidFill>
                  <a:schemeClr val="dk2"/>
                </a:solidFill>
                <a:latin typeface="Times New Roman"/>
                <a:ea typeface="Times New Roman"/>
                <a:cs typeface="Times New Roman"/>
                <a:sym typeface="Times New Roman"/>
              </a:rPr>
              <a:t>DEPARTMENT OF COMPUTER SCIENCE &amp; ENGINEERING</a:t>
            </a:r>
            <a:endParaRPr b="0" i="0" sz="1800" u="none" cap="none" strike="noStrike">
              <a:solidFill>
                <a:schemeClr val="dk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2"/>
              </a:buClr>
              <a:buSzPts val="1800"/>
              <a:buFont typeface="Times New Roman"/>
              <a:buNone/>
            </a:pPr>
            <a:r>
              <a:rPr b="0" i="0" lang="en-IN" sz="1800" u="none" cap="none" strike="noStrike">
                <a:solidFill>
                  <a:schemeClr val="dk2"/>
                </a:solidFill>
                <a:latin typeface="Times New Roman"/>
                <a:ea typeface="Times New Roman"/>
                <a:cs typeface="Times New Roman"/>
                <a:sym typeface="Times New Roman"/>
              </a:rPr>
              <a:t>SCHOOL OF ENGINEERING AND TECHNOLOGY </a:t>
            </a:r>
            <a:endParaRPr b="0" i="0" sz="1800" u="none" cap="none" strike="noStrike">
              <a:solidFill>
                <a:schemeClr val="dk2"/>
              </a:solidFill>
              <a:latin typeface="Times New Roman"/>
              <a:ea typeface="Times New Roman"/>
              <a:cs typeface="Times New Roman"/>
              <a:sym typeface="Times New Roman"/>
            </a:endParaRPr>
          </a:p>
        </p:txBody>
      </p:sp>
      <p:sp>
        <p:nvSpPr>
          <p:cNvPr id="169" name="Google Shape;169;p1"/>
          <p:cNvSpPr txBox="1"/>
          <p:nvPr/>
        </p:nvSpPr>
        <p:spPr>
          <a:xfrm>
            <a:off x="1961683" y="1656811"/>
            <a:ext cx="9843247"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600" u="none" cap="none" strike="noStrike">
                <a:solidFill>
                  <a:schemeClr val="dk2"/>
                </a:solidFill>
                <a:latin typeface="Times New Roman"/>
                <a:ea typeface="Times New Roman"/>
                <a:cs typeface="Times New Roman"/>
                <a:sym typeface="Times New Roman"/>
              </a:rPr>
              <a:t>B.Tech Project Final Evaluation, VIIIth Sem</a:t>
            </a:r>
            <a:endParaRPr sz="36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pic>
        <p:nvPicPr>
          <p:cNvPr id="223" name="Google Shape;223;p11"/>
          <p:cNvPicPr preferRelativeResize="0"/>
          <p:nvPr>
            <p:ph idx="1" type="body"/>
          </p:nvPr>
        </p:nvPicPr>
        <p:blipFill rotWithShape="1">
          <a:blip r:embed="rId3">
            <a:alphaModFix/>
          </a:blip>
          <a:srcRect b="0" l="0" r="0" t="0"/>
          <a:stretch/>
        </p:blipFill>
        <p:spPr>
          <a:xfrm>
            <a:off x="2984500" y="1699250"/>
            <a:ext cx="7011000" cy="485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ph type="title"/>
          </p:nvPr>
        </p:nvSpPr>
        <p:spPr>
          <a:xfrm>
            <a:off x="2186305" y="353695"/>
            <a:ext cx="9317990" cy="110045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Times New Roman"/>
              <a:buNone/>
            </a:pPr>
            <a:r>
              <a:rPr b="1" lang="en-IN" sz="3600" u="sng">
                <a:solidFill>
                  <a:schemeClr val="dk2"/>
                </a:solidFill>
                <a:latin typeface="Times New Roman"/>
                <a:ea typeface="Times New Roman"/>
                <a:cs typeface="Times New Roman"/>
                <a:sym typeface="Times New Roman"/>
              </a:rPr>
              <a:t>LITERATURE SURVEY</a:t>
            </a:r>
            <a:br>
              <a:rPr b="1" lang="en-IN" sz="3600" u="sng">
                <a:solidFill>
                  <a:schemeClr val="dk2"/>
                </a:solidFill>
                <a:latin typeface="Bebas Neue"/>
                <a:ea typeface="Bebas Neue"/>
                <a:cs typeface="Bebas Neue"/>
                <a:sym typeface="Bebas Neue"/>
              </a:rPr>
            </a:br>
            <a:endParaRPr>
              <a:solidFill>
                <a:schemeClr val="dk2"/>
              </a:solidFill>
            </a:endParaRPr>
          </a:p>
        </p:txBody>
      </p:sp>
      <p:sp>
        <p:nvSpPr>
          <p:cNvPr id="229" name="Google Shape;229;p12"/>
          <p:cNvSpPr txBox="1"/>
          <p:nvPr>
            <p:ph idx="1" type="body"/>
          </p:nvPr>
        </p:nvSpPr>
        <p:spPr>
          <a:xfrm>
            <a:off x="2182495" y="1599565"/>
            <a:ext cx="9321800" cy="52578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SzPts val="2000"/>
              <a:buChar char="🠶"/>
            </a:pPr>
            <a:r>
              <a:rPr lang="en-IN" sz="2000">
                <a:latin typeface="Times New Roman"/>
                <a:ea typeface="Times New Roman"/>
                <a:cs typeface="Times New Roman"/>
                <a:sym typeface="Times New Roman"/>
              </a:rPr>
              <a:t>Sentiment analysis provides a great opportunity to evaluate the general opinion of the public or a particular subset of the same regarding different products, services, current affairs and circumstances. This becomes all the more helpful and significant in this age of social media where regulations have decreased greatly.</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From the existing studies carried out in the field of twitter sentiment analysis, we can come to the conclusion that the approaches can be broadly divided into two methods. While the Lexicon based approach ascertains the sentiment of a given phrase by evaluating it against the pre-arranged lexicons and their sentiment inclination like in SentiWordNet , the supervised approach is pretty much dependent on the training of classifiers. Supervised method includes and not limited to varying amalgams of features like word N-grams, tweet related meta information like hashtags emoticons etc, and parts of speech tags.</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In relation to these studies, it has been observed that a combination of algorithms or hybrid algorithms are stated to account for much better classification results. In paper  a combination of deep learning and machine learning is proposed for better classification of sentiments. They have also demonstrated the said method and its efficacy on Chinese and Turkish language datasets.</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p:txBody>
      </p:sp>
      <p:sp>
        <p:nvSpPr>
          <p:cNvPr id="230" name="Google Shape;230;p12"/>
          <p:cNvSpPr/>
          <p:nvPr/>
        </p:nvSpPr>
        <p:spPr>
          <a:xfrm>
            <a:off x="-12178301" y="2100498"/>
            <a:ext cx="66158580" cy="3683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3"/>
          <p:cNvSpPr txBox="1"/>
          <p:nvPr>
            <p:ph type="title"/>
          </p:nvPr>
        </p:nvSpPr>
        <p:spPr>
          <a:xfrm>
            <a:off x="2117090" y="111125"/>
            <a:ext cx="9383395" cy="128079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236" name="Google Shape;236;p13"/>
          <p:cNvSpPr txBox="1"/>
          <p:nvPr>
            <p:ph idx="1" type="body"/>
          </p:nvPr>
        </p:nvSpPr>
        <p:spPr>
          <a:xfrm>
            <a:off x="2117090" y="1392555"/>
            <a:ext cx="9383395" cy="503110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00"/>
              <a:buChar char="🠶"/>
            </a:pPr>
            <a:r>
              <a:rPr lang="en-IN" sz="1900">
                <a:latin typeface="Times New Roman"/>
                <a:ea typeface="Times New Roman"/>
                <a:cs typeface="Times New Roman"/>
                <a:sym typeface="Times New Roman"/>
              </a:rPr>
              <a:t>Deep learning approaches have now been ingrained in machine learning. Image and voice processing tasks have been exceptionally successful with the help of the same, so much so that the said approaches have started to overtake the more conventional and linear methods of natural language processing.</a:t>
            </a:r>
            <a:endParaRPr sz="1900">
              <a:latin typeface="Times New Roman"/>
              <a:ea typeface="Times New Roman"/>
              <a:cs typeface="Times New Roman"/>
              <a:sym typeface="Times New Roman"/>
            </a:endParaRPr>
          </a:p>
          <a:p>
            <a:pPr indent="-342900" lvl="0" marL="342900" rtl="0" algn="l">
              <a:spcBef>
                <a:spcPts val="1000"/>
              </a:spcBef>
              <a:spcAft>
                <a:spcPts val="0"/>
              </a:spcAft>
              <a:buSzPts val="1900"/>
              <a:buChar char="🠶"/>
            </a:pPr>
            <a:r>
              <a:rPr lang="en-IN" sz="1900">
                <a:latin typeface="Times New Roman"/>
                <a:ea typeface="Times New Roman"/>
                <a:cs typeface="Times New Roman"/>
                <a:sym typeface="Times New Roman"/>
              </a:rPr>
              <a:t>In paper , the authors have suggested a convolution neural network architecture consisting of multiple convolution layers which will put forward as inputs low- dimensional, dense and latent word vectors. They have utilised dynamic CNN for classifying sentiments on twitter and movie reviews. Through experimentation, it appears that dynamic CNN are superior to those based on unigram and bigram models.</a:t>
            </a:r>
            <a:endParaRPr sz="1900">
              <a:latin typeface="Times New Roman"/>
              <a:ea typeface="Times New Roman"/>
              <a:cs typeface="Times New Roman"/>
              <a:sym typeface="Times New Roman"/>
            </a:endParaRPr>
          </a:p>
          <a:p>
            <a:pPr indent="-342900" lvl="0" marL="342900" rtl="0" algn="l">
              <a:spcBef>
                <a:spcPts val="1000"/>
              </a:spcBef>
              <a:spcAft>
                <a:spcPts val="0"/>
              </a:spcAft>
              <a:buSzPts val="1900"/>
              <a:buChar char="🠶"/>
            </a:pPr>
            <a:r>
              <a:rPr lang="en-IN" sz="1900">
                <a:latin typeface="Times New Roman"/>
                <a:ea typeface="Times New Roman"/>
                <a:cs typeface="Times New Roman"/>
                <a:sym typeface="Times New Roman"/>
              </a:rPr>
              <a:t>In paper, the researchers stressed the importance of pre-processing and concluded that it led to a notable decrease in the initial feature space. They also established that the vocabulary size was cut by up to 62% with the help of pre-processing. Similarly in paper, the authors analysed the significance of text pre-processing in sentiment analysis of movie reviews. The results proved that a remarkable increase in accuracy can be achieved in classification of sentiments by utilising appropriate features and representation after pre-processing.</a:t>
            </a:r>
            <a:endParaRPr sz="19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4"/>
          <p:cNvSpPr txBox="1"/>
          <p:nvPr>
            <p:ph type="title"/>
          </p:nvPr>
        </p:nvSpPr>
        <p:spPr>
          <a:xfrm>
            <a:off x="2171065" y="111125"/>
            <a:ext cx="9333230" cy="128079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242" name="Google Shape;242;p14"/>
          <p:cNvSpPr txBox="1"/>
          <p:nvPr>
            <p:ph idx="1" type="body"/>
          </p:nvPr>
        </p:nvSpPr>
        <p:spPr>
          <a:xfrm>
            <a:off x="2171065" y="1680845"/>
            <a:ext cx="9333230" cy="465264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IN" sz="2000">
                <a:latin typeface="Times New Roman"/>
                <a:ea typeface="Times New Roman"/>
                <a:cs typeface="Times New Roman"/>
                <a:sym typeface="Times New Roman"/>
              </a:rPr>
              <a:t>Hate speech has also become rather evident with the current popularity of social media platforms where people can just spew hate while remaining anonymous. The authors in Gitari et al. utilised grammatical patterns and semantic features for classifying the sentiments in a test set. They created the test sites by deriving sentences from a few of the major ‘‘hate sites’’ in the US. After collecting these sentences, they divided and labelled them into three separate groups: ‘‘strongly hateful (SH)’’, ‘‘weakly hateful (WH)’’, and ‘‘non-hateful (NH)’’. With this approach, they managed to achieve an F1-score equal to 65.12%.</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In paper , the writers have proposed an approach to detect hate speech on twitter. This approach includes the classification of tweets into three groups namely Clean, Offensive and Hateful. Then they utilise machine learning to perform the classification by deriving features from the tweets and referring them against the training set. They reached an accuracy equal to 78.4% for the same which then increased to 87.4% for binary classification of tweets into offensive and non-Offensive.</a:t>
            </a:r>
            <a:endParaRPr sz="2000">
              <a:latin typeface="Times New Roman"/>
              <a:ea typeface="Times New Roman"/>
              <a:cs typeface="Times New Roman"/>
              <a:sym typeface="Times New Roman"/>
            </a:endParaRPr>
          </a:p>
        </p:txBody>
      </p:sp>
      <p:sp>
        <p:nvSpPr>
          <p:cNvPr id="243" name="Google Shape;243;p14"/>
          <p:cNvSpPr/>
          <p:nvPr/>
        </p:nvSpPr>
        <p:spPr>
          <a:xfrm>
            <a:off x="-2949983" y="1680923"/>
            <a:ext cx="35363764" cy="3683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44" name="Google Shape;244;p14"/>
          <p:cNvSpPr/>
          <p:nvPr/>
        </p:nvSpPr>
        <p:spPr>
          <a:xfrm>
            <a:off x="-11062551" y="718478"/>
            <a:ext cx="40492093" cy="3683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type="title"/>
          </p:nvPr>
        </p:nvSpPr>
        <p:spPr>
          <a:xfrm>
            <a:off x="2592938" y="281210"/>
            <a:ext cx="8911800" cy="1281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2"/>
              </a:buClr>
              <a:buSzPts val="3600"/>
              <a:buFont typeface="Times New Roman"/>
              <a:buNone/>
            </a:pPr>
            <a:r>
              <a:rPr b="1" lang="en-IN" u="sng">
                <a:solidFill>
                  <a:schemeClr val="dk2"/>
                </a:solidFill>
                <a:latin typeface="Times New Roman"/>
                <a:ea typeface="Times New Roman"/>
                <a:cs typeface="Times New Roman"/>
                <a:sym typeface="Times New Roman"/>
              </a:rPr>
              <a:t>CLASSIFIERS USED</a:t>
            </a:r>
            <a:endParaRPr b="1" u="sng">
              <a:solidFill>
                <a:schemeClr val="dk2"/>
              </a:solidFill>
              <a:latin typeface="Times New Roman"/>
              <a:ea typeface="Times New Roman"/>
              <a:cs typeface="Times New Roman"/>
              <a:sym typeface="Times New Roman"/>
            </a:endParaRPr>
          </a:p>
        </p:txBody>
      </p:sp>
      <p:sp>
        <p:nvSpPr>
          <p:cNvPr id="250" name="Google Shape;250;p15"/>
          <p:cNvSpPr txBox="1"/>
          <p:nvPr>
            <p:ph idx="1" type="body"/>
          </p:nvPr>
        </p:nvSpPr>
        <p:spPr>
          <a:xfrm>
            <a:off x="2591074" y="1653525"/>
            <a:ext cx="8915400" cy="377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IN" sz="2000">
                <a:latin typeface="Times New Roman"/>
                <a:ea typeface="Times New Roman"/>
                <a:cs typeface="Times New Roman"/>
                <a:sym typeface="Times New Roman"/>
              </a:rPr>
              <a:t>Baseline</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Naive Bayes</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Maximum Entropy</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Decision Tree</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Random Forest</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XGBoost</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SVM</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MLP</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LSTM</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CNN</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Ensemble</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a:p>
            <a:pPr indent="0" lvl="0" marL="0" rtl="0" algn="l">
              <a:spcBef>
                <a:spcPts val="1000"/>
              </a:spcBef>
              <a:spcAft>
                <a:spcPts val="0"/>
              </a:spcAft>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6"/>
          <p:cNvSpPr txBox="1"/>
          <p:nvPr>
            <p:ph idx="1" type="body"/>
          </p:nvPr>
        </p:nvSpPr>
        <p:spPr>
          <a:xfrm>
            <a:off x="2588895" y="276860"/>
            <a:ext cx="8915400" cy="563435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en-IN" sz="2000">
                <a:latin typeface="Times New Roman"/>
                <a:ea typeface="Times New Roman"/>
                <a:cs typeface="Times New Roman"/>
                <a:sym typeface="Times New Roman"/>
              </a:rPr>
              <a:t>BASELINE </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A baseline model is essentially a simple model that acts as a reference in a machine learning project. Its main function is to contextualize the results of trained models. Baseline models usually lack complexity and may have little predictive power.</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NAIVE BAYES </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The Naïve Bayes classifier is a supervised machine learning algorithm, which is used for classification tasks, like text classification. It is also part of a family of generative learning algorithms, meaning that it seeks to model the distribution of inputs of a given class or category.</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MAXIMUM ENTROPY </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The Max Entropy classifier is a probabilistic classifier which belongs to the class of exponential models. Unlike the Naive Bayes classifier that we discussed in the previous article, the Max Entropy does not assume that the features are conditionally independent of each other.</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7"/>
          <p:cNvSpPr txBox="1"/>
          <p:nvPr>
            <p:ph idx="1" type="body"/>
          </p:nvPr>
        </p:nvSpPr>
        <p:spPr>
          <a:xfrm>
            <a:off x="2588895" y="292735"/>
            <a:ext cx="8915400" cy="5829935"/>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SzPts val="2000"/>
              <a:buChar char="🠶"/>
            </a:pPr>
            <a:r>
              <a:rPr b="1" lang="en-IN" sz="2000">
                <a:latin typeface="Times New Roman"/>
                <a:ea typeface="Times New Roman"/>
                <a:cs typeface="Times New Roman"/>
                <a:sym typeface="Times New Roman"/>
              </a:rPr>
              <a:t>DECISION TREE</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DecisionTreeClassifier is a class capable of performing multi-class classification on a dataset. In case that there are multiple classes with the same and highest probability, the classifier will predict the class with the lowest index amongst those classes.</a:t>
            </a:r>
            <a:endParaRPr sz="2000">
              <a:latin typeface="Times New Roman"/>
              <a:ea typeface="Times New Roman"/>
              <a:cs typeface="Times New Roman"/>
              <a:sym typeface="Times New Roman"/>
            </a:endParaRPr>
          </a:p>
          <a:p>
            <a:pPr indent="0" lvl="0" marL="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RANDOM FOREST</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Random forest is a Supervised Machine Learning Algorithm that is used widely in Classification and Regression problems. It builds decision trees on different samples and takes their majority vote for classification and average in case of regression.</a:t>
            </a:r>
            <a:endParaRPr sz="2000">
              <a:latin typeface="Times New Roman"/>
              <a:ea typeface="Times New Roman"/>
              <a:cs typeface="Times New Roman"/>
              <a:sym typeface="Times New Roman"/>
            </a:endParaRPr>
          </a:p>
          <a:p>
            <a:pPr indent="0" lvl="0" marL="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XGBOOST</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XGBoost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idx="1" type="body"/>
          </p:nvPr>
        </p:nvSpPr>
        <p:spPr>
          <a:xfrm>
            <a:off x="2588895" y="187960"/>
            <a:ext cx="8915400" cy="572325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en-IN" sz="2000">
                <a:latin typeface="Times New Roman"/>
                <a:ea typeface="Times New Roman"/>
                <a:cs typeface="Times New Roman"/>
                <a:sym typeface="Times New Roman"/>
              </a:rPr>
              <a:t>SVM</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Support vector machines (SVMs) are particular linear classifiers which are based on the margin maximization principle. They perform structural risk minimization, which improves the complexity of the classifier with the aim of achieving excellent generalization performance.</a:t>
            </a:r>
            <a:endParaRPr sz="2000">
              <a:latin typeface="Times New Roman"/>
              <a:ea typeface="Times New Roman"/>
              <a:cs typeface="Times New Roman"/>
              <a:sym typeface="Times New Roman"/>
            </a:endParaRPr>
          </a:p>
          <a:p>
            <a:pPr indent="0" lvl="0" marL="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MLP</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MLPClassifier stands for Multi-layer Perceptron classifier which in the name itself connects to a Neural Network. Unlike other classification algorithms such as Support Vectors or Naive Bayes Classifier, MLPClassifier relies on an underlying Neural Network to perform the task of classification.</a:t>
            </a:r>
            <a:endParaRPr sz="2000">
              <a:latin typeface="Times New Roman"/>
              <a:ea typeface="Times New Roman"/>
              <a:cs typeface="Times New Roman"/>
              <a:sym typeface="Times New Roman"/>
            </a:endParaRPr>
          </a:p>
          <a:p>
            <a:pPr indent="0" lvl="0" marL="0" rtl="0" algn="l">
              <a:spcBef>
                <a:spcPts val="1000"/>
              </a:spcBef>
              <a:spcAft>
                <a:spcPts val="0"/>
              </a:spcAft>
              <a:buSzPts val="2000"/>
              <a:buNone/>
            </a:pPr>
            <a:r>
              <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LSTM</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LSTM stands for Long-Short Term Memory. LSTM is a type of recurrent neural network but is better than traditional recurrent neural networks in terms of memory. Having a good hold over memorizing certain patterns LSTMs perform fairly better.</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txBox="1"/>
          <p:nvPr>
            <p:ph idx="1" type="body"/>
          </p:nvPr>
        </p:nvSpPr>
        <p:spPr>
          <a:xfrm>
            <a:off x="2588895" y="429260"/>
            <a:ext cx="8915400" cy="548195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b="1" lang="en-IN" sz="2000">
                <a:latin typeface="Times New Roman"/>
                <a:ea typeface="Times New Roman"/>
                <a:cs typeface="Times New Roman"/>
                <a:sym typeface="Times New Roman"/>
              </a:rPr>
              <a:t>CNN</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The Convolutional Neural Network (CNN or ConvNet) is a subtype of Neural Networks that is mainly used for applications in image and speech recognition. Its built-in convolutional layer reduces the high dimensionality of images without losing its information.</a:t>
            </a:r>
            <a:endParaRPr sz="2000">
              <a:latin typeface="Times New Roman"/>
              <a:ea typeface="Times New Roman"/>
              <a:cs typeface="Times New Roman"/>
              <a:sym typeface="Times New Roman"/>
            </a:endParaRPr>
          </a:p>
          <a:p>
            <a:pPr indent="0" lvl="0" marL="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ENSEMBLE</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Ensemble learning is a way of generating various base classifiers from which a new classifier is derived which performs better than any constituent classifier . These base classifiers may differ in the algorithm used, hyperparameters, representation or the training set.</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b="1"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b="1" sz="2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Times New Roman"/>
              <a:buNone/>
            </a:pPr>
            <a:r>
              <a:rPr b="1" lang="en-IN" sz="4000">
                <a:latin typeface="Times New Roman"/>
                <a:ea typeface="Times New Roman"/>
                <a:cs typeface="Times New Roman"/>
                <a:sym typeface="Times New Roman"/>
              </a:rPr>
              <a:t>EXPERIMENTS</a:t>
            </a:r>
            <a:endParaRPr b="1" sz="4000">
              <a:latin typeface="Times New Roman"/>
              <a:ea typeface="Times New Roman"/>
              <a:cs typeface="Times New Roman"/>
              <a:sym typeface="Times New Roman"/>
            </a:endParaRPr>
          </a:p>
        </p:txBody>
      </p:sp>
      <p:sp>
        <p:nvSpPr>
          <p:cNvPr id="276" name="Google Shape;276;p20"/>
          <p:cNvSpPr txBox="1"/>
          <p:nvPr>
            <p:ph idx="1" type="body"/>
          </p:nvPr>
        </p:nvSpPr>
        <p:spPr>
          <a:xfrm>
            <a:off x="2588895" y="1772285"/>
            <a:ext cx="8915400" cy="4666615"/>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SzPts val="2000"/>
              <a:buChar char="🠶"/>
            </a:pPr>
            <a:r>
              <a:rPr b="1" lang="en-IN" sz="2000">
                <a:latin typeface="Times New Roman"/>
                <a:ea typeface="Times New Roman"/>
                <a:cs typeface="Times New Roman"/>
                <a:sym typeface="Times New Roman"/>
              </a:rPr>
              <a:t>Baseline</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This method produces a result of 63.48%, serving as a baseline for our more complex classification models.</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Naive Bayes</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When both unigrams and bigrams were employed, Naive Bayes achieved an accuracy of 79.68% in terms of validation.</a:t>
            </a:r>
            <a:endParaRPr b="1"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Maximum Entropy</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Using either frequency or presence features yielded almost identical accuracies, but combining unigrams and bigrams slightly enhanced performance, achieving the highest accuracy of 81.52%.</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2"/>
              </a:buClr>
              <a:buSzPts val="3600"/>
              <a:buFont typeface="Times New Roman"/>
              <a:buNone/>
            </a:pPr>
            <a:r>
              <a:rPr b="1" lang="en-IN" u="sng">
                <a:solidFill>
                  <a:schemeClr val="dk2"/>
                </a:solidFill>
                <a:latin typeface="Times New Roman"/>
                <a:ea typeface="Times New Roman"/>
                <a:cs typeface="Times New Roman"/>
                <a:sym typeface="Times New Roman"/>
              </a:rPr>
              <a:t>APPROVAL FROM THE GUIDE</a:t>
            </a:r>
            <a:endParaRPr b="1" u="sng">
              <a:solidFill>
                <a:schemeClr val="dk2"/>
              </a:solidFill>
              <a:latin typeface="Times New Roman"/>
              <a:ea typeface="Times New Roman"/>
              <a:cs typeface="Times New Roman"/>
              <a:sym typeface="Times New Roman"/>
            </a:endParaRPr>
          </a:p>
        </p:txBody>
      </p:sp>
      <p:sp>
        <p:nvSpPr>
          <p:cNvPr id="175" name="Google Shape;175;p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a:p>
        </p:txBody>
      </p:sp>
      <p:pic>
        <p:nvPicPr>
          <p:cNvPr id="176" name="Google Shape;176;p2"/>
          <p:cNvPicPr preferRelativeResize="0"/>
          <p:nvPr/>
        </p:nvPicPr>
        <p:blipFill>
          <a:blip r:embed="rId3">
            <a:alphaModFix/>
          </a:blip>
          <a:stretch>
            <a:fillRect/>
          </a:stretch>
        </p:blipFill>
        <p:spPr>
          <a:xfrm>
            <a:off x="1617650" y="1577325"/>
            <a:ext cx="9886950" cy="51606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idx="1" type="body"/>
          </p:nvPr>
        </p:nvSpPr>
        <p:spPr>
          <a:xfrm>
            <a:off x="2588895" y="445135"/>
            <a:ext cx="8915400" cy="605409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000"/>
              <a:buChar char="🠶"/>
            </a:pPr>
            <a:r>
              <a:rPr b="1" lang="en-IN" sz="2000">
                <a:latin typeface="Times New Roman"/>
                <a:ea typeface="Times New Roman"/>
                <a:cs typeface="Times New Roman"/>
                <a:sym typeface="Times New Roman"/>
              </a:rPr>
              <a:t>Decision Tree</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Adding bigrams to unigrams did not result in any noticeable enhancements. We achieved a maximum accuracy of 68.1% using decision trees.</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XGBOOST </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 We experimented with different features and found that the presence feature with both unigrams and bigrams was the most effective configuration, giving us the highest accuracy of 78.72.</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Random Forest</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While the increase in accuracy was not significant, the model performed slightly better when we used presence features instead of frequency features. It produced an accuracy of 77.21%.</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SVM</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The best result was achieved using frequency and Unigram + Bigram, which yielded an accuracy of 81.9%.</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idx="1" type="body"/>
          </p:nvPr>
        </p:nvSpPr>
        <p:spPr>
          <a:xfrm>
            <a:off x="2588895" y="881380"/>
            <a:ext cx="8915400" cy="567880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000"/>
              <a:buChar char="🠶"/>
            </a:pPr>
            <a:r>
              <a:rPr b="1" lang="en-IN" sz="2000">
                <a:latin typeface="Times New Roman"/>
                <a:ea typeface="Times New Roman"/>
                <a:cs typeface="Times New Roman"/>
                <a:sym typeface="Times New Roman"/>
              </a:rPr>
              <a:t>Multi-layer </a:t>
            </a:r>
            <a:r>
              <a:rPr b="1" lang="en-IN" sz="2000">
                <a:latin typeface="Times New Roman"/>
                <a:ea typeface="Times New Roman"/>
                <a:cs typeface="Times New Roman"/>
                <a:sym typeface="Times New Roman"/>
              </a:rPr>
              <a:t>Perceptron</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For training the model, we employed a sparse vector representation of tweets and discovered that incorporating bigram features had a significant impact on the accuracy of the model i.e 81.7%.</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Convolutional Neural Network</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We tested 4 different CNN designs.The 4-CNNmodel outperformed the previous CNN models with one, two, and three convolutional layers and achieved a result of 83.34.</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Recurrent Neural Network</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We utilised neural networks that had LSTM layers. The dense vector representations for the models were trained using the top 20,000 most frequently used words from the training data.The outcomes of the diverse LSTM models that were tested, and the best accuracy achieved among these models was 83.0%.</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2"/>
              </a:buClr>
              <a:buSzPts val="3600"/>
              <a:buFont typeface="Times New Roman"/>
              <a:buNone/>
            </a:pPr>
            <a:r>
              <a:rPr lang="en-IN" u="sng">
                <a:solidFill>
                  <a:schemeClr val="dk2"/>
                </a:solidFill>
                <a:latin typeface="Times New Roman"/>
                <a:ea typeface="Times New Roman"/>
                <a:cs typeface="Times New Roman"/>
                <a:sym typeface="Times New Roman"/>
              </a:rPr>
              <a:t>RESULTS PRODUCED</a:t>
            </a:r>
            <a:endParaRPr u="sng">
              <a:solidFill>
                <a:schemeClr val="dk2"/>
              </a:solidFill>
              <a:latin typeface="Times New Roman"/>
              <a:ea typeface="Times New Roman"/>
              <a:cs typeface="Times New Roman"/>
              <a:sym typeface="Times New Roman"/>
            </a:endParaRPr>
          </a:p>
        </p:txBody>
      </p:sp>
      <p:sp>
        <p:nvSpPr>
          <p:cNvPr id="292" name="Google Shape;292;p23"/>
          <p:cNvSpPr txBox="1"/>
          <p:nvPr>
            <p:ph idx="1" type="body"/>
          </p:nvPr>
        </p:nvSpPr>
        <p:spPr>
          <a:xfrm>
            <a:off x="2588895" y="1570990"/>
            <a:ext cx="8915400" cy="43402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IN" sz="2000">
                <a:latin typeface="Times New Roman"/>
                <a:ea typeface="Times New Roman"/>
                <a:cs typeface="Times New Roman"/>
                <a:sym typeface="Times New Roman"/>
              </a:rPr>
              <a:t>The provided tweets were a mixture of words, emoticons, URLs, hashtags, user mentions, and symbols. Before training we pre-process the tweets to make it suitable for feeding into models.</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 We implemented several machine learning algorithms like Naive Bayes, Maximum Entropy, Decision Tree, Random Forest, XGBoost, SVM, Multi-Layer Perceptron, Recurrent Neural networks and Convolutional Neural Networks to classify the polarity of the tweet. We used two types of features namely unigrams and bigrams for classification and observed that augmenting the feature vector with bigrams improved the accuracy.</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Once the feature has been extracted it is represented as either a sparse vector or a dense vector. It has been observed that presence in the sparse vector representation recorded a better performance than frequency. Neural methods performed better than other classifiers in general. </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graphicFrame>
        <p:nvGraphicFramePr>
          <p:cNvPr id="298" name="Google Shape;298;p24"/>
          <p:cNvGraphicFramePr/>
          <p:nvPr/>
        </p:nvGraphicFramePr>
        <p:xfrm>
          <a:off x="2592705" y="2133600"/>
          <a:ext cx="3000000" cy="3000000"/>
        </p:xfrm>
        <a:graphic>
          <a:graphicData uri="http://schemas.openxmlformats.org/drawingml/2006/table">
            <a:tbl>
              <a:tblPr bandRow="1" firstRow="1">
                <a:noFill/>
                <a:tableStyleId>{6C8C31A6-FDDB-4A71-9CA6-21971B2D6D16}</a:tableStyleId>
              </a:tblPr>
              <a:tblGrid>
                <a:gridCol w="1752600"/>
                <a:gridCol w="1567175"/>
                <a:gridCol w="2026925"/>
                <a:gridCol w="1594475"/>
                <a:gridCol w="1970400"/>
              </a:tblGrid>
              <a:tr h="469900">
                <a:tc rowSpan="2">
                  <a:txBody>
                    <a:bodyPr/>
                    <a:lstStyle/>
                    <a:p>
                      <a:pPr indent="0" lvl="0" marL="0" marR="0" rtl="0" algn="ctr">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Algorithms</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ctr">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Presence</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0" marR="0" rtl="0" algn="ctr">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Frequency</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69900">
                <a:tc vMerge="1"/>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Unigram</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Unigrams+Bigrams</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Unigrams</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Unigrams+Bigrams</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Naive Bayes</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78.16</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79.68</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77.52</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79.38</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Max Entropy</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79.96</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81.52</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79.7</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81.5</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Decision Tree</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68.1</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68.01</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67.82</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67.78</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Random Forest</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76.54</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77.21</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76.16</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77.14</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XGBoost</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77.56</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78.72</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77.42</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78.32</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SVM</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79.54</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81.11</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79.83</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81.</a:t>
                      </a:r>
                      <a:r>
                        <a:rPr lang="en-IN" sz="1800">
                          <a:latin typeface="Times New Roman"/>
                          <a:ea typeface="Times New Roman"/>
                          <a:cs typeface="Times New Roman"/>
                          <a:sym typeface="Times New Roman"/>
                        </a:rPr>
                        <a:t>9</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MLP</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80.1</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81.7</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80.15</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Times New Roman"/>
                        <a:buNone/>
                      </a:pPr>
                      <a:r>
                        <a:rPr b="0" lang="en-IN" sz="1800" u="none" cap="none" strike="noStrike">
                          <a:latin typeface="Times New Roman"/>
                          <a:ea typeface="Times New Roman"/>
                          <a:cs typeface="Times New Roman"/>
                          <a:sym typeface="Times New Roman"/>
                        </a:rPr>
                        <a:t>81.35</a:t>
                      </a:r>
                      <a:endParaRPr b="0"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sp>
        <p:nvSpPr>
          <p:cNvPr id="304" name="Google Shape;304;p2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IN" sz="2000">
                <a:latin typeface="Times New Roman"/>
                <a:ea typeface="Times New Roman"/>
                <a:cs typeface="Times New Roman"/>
                <a:sym typeface="Times New Roman"/>
              </a:rPr>
              <a:t>Our best LSTM model achieved an accuracy of 83.0%  while the best CNN model achieved 83.34%. The model which used features from our best CNN model and classified using SVM performed slightly better than only CNN. We finally used an ensemble method taking a majority vote over the predictions of 5 of our best models achieving an accuracy of 83.58%.</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graphicFrame>
        <p:nvGraphicFramePr>
          <p:cNvPr id="310" name="Google Shape;310;p26"/>
          <p:cNvGraphicFramePr/>
          <p:nvPr/>
        </p:nvGraphicFramePr>
        <p:xfrm>
          <a:off x="2588895" y="2133600"/>
          <a:ext cx="3000000" cy="3000000"/>
        </p:xfrm>
        <a:graphic>
          <a:graphicData uri="http://schemas.openxmlformats.org/drawingml/2006/table">
            <a:tbl>
              <a:tblPr bandRow="1" firstRow="1">
                <a:noFill/>
                <a:tableStyleId>{6C8C31A6-FDDB-4A71-9CA6-21971B2D6D16}</a:tableStyleId>
              </a:tblPr>
              <a:tblGrid>
                <a:gridCol w="4458325"/>
                <a:gridCol w="4458325"/>
              </a:tblGrid>
              <a:tr h="513725">
                <a:tc>
                  <a:txBody>
                    <a:bodyPr/>
                    <a:lstStyle/>
                    <a:p>
                      <a:pPr indent="0" lvl="0" marL="0" marR="0" rtl="0" algn="ctr">
                        <a:spcBef>
                          <a:spcPts val="0"/>
                        </a:spcBef>
                        <a:spcAft>
                          <a:spcPts val="0"/>
                        </a:spcAft>
                        <a:buClr>
                          <a:schemeClr val="dk1"/>
                        </a:buClr>
                        <a:buSzPts val="2800"/>
                        <a:buFont typeface="Times New Roman"/>
                        <a:buNone/>
                      </a:pPr>
                      <a:r>
                        <a:rPr b="1" lang="en-IN" sz="2800" u="none" cap="none" strike="noStrike">
                          <a:latin typeface="Times New Roman"/>
                          <a:ea typeface="Times New Roman"/>
                          <a:cs typeface="Times New Roman"/>
                          <a:sym typeface="Times New Roman"/>
                        </a:rPr>
                        <a:t>Model</a:t>
                      </a:r>
                      <a:endParaRPr b="1" sz="2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800"/>
                        <a:buFont typeface="Times New Roman"/>
                        <a:buNone/>
                      </a:pPr>
                      <a:r>
                        <a:rPr b="1" lang="en-IN" sz="2800" u="none" cap="none" strike="noStrike">
                          <a:latin typeface="Times New Roman"/>
                          <a:ea typeface="Times New Roman"/>
                          <a:cs typeface="Times New Roman"/>
                          <a:sym typeface="Times New Roman"/>
                        </a:rPr>
                        <a:t>Accuracy</a:t>
                      </a:r>
                      <a:endParaRPr b="1" sz="2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3725">
                <a:tc>
                  <a:txBody>
                    <a:bodyPr/>
                    <a:lstStyle/>
                    <a:p>
                      <a:pPr indent="0" lvl="0" marL="0" marR="0" rtl="0" algn="l">
                        <a:spcBef>
                          <a:spcPts val="0"/>
                        </a:spcBef>
                        <a:spcAft>
                          <a:spcPts val="0"/>
                        </a:spcAft>
                        <a:buClr>
                          <a:schemeClr val="dk1"/>
                        </a:buClr>
                        <a:buSzPts val="2400"/>
                        <a:buFont typeface="Times New Roman"/>
                        <a:buNone/>
                      </a:pPr>
                      <a:r>
                        <a:rPr b="0" lang="en-IN" sz="2400" u="none" cap="none" strike="noStrike">
                          <a:latin typeface="Times New Roman"/>
                          <a:ea typeface="Times New Roman"/>
                          <a:cs typeface="Times New Roman"/>
                          <a:sym typeface="Times New Roman"/>
                        </a:rPr>
                        <a:t>LSTM_NN</a:t>
                      </a:r>
                      <a:endParaRPr b="0" sz="2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2400"/>
                        <a:buFont typeface="Times New Roman"/>
                        <a:buNone/>
                      </a:pPr>
                      <a:r>
                        <a:rPr b="0" lang="en-IN" sz="2400" u="none" cap="none" strike="noStrike">
                          <a:latin typeface="Times New Roman"/>
                          <a:ea typeface="Times New Roman"/>
                          <a:cs typeface="Times New Roman"/>
                          <a:sym typeface="Times New Roman"/>
                        </a:rPr>
                        <a:t>83.00</a:t>
                      </a:r>
                      <a:endParaRPr b="0" sz="2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3725">
                <a:tc>
                  <a:txBody>
                    <a:bodyPr/>
                    <a:lstStyle/>
                    <a:p>
                      <a:pPr indent="0" lvl="0" marL="0" marR="0" rtl="0" algn="l">
                        <a:spcBef>
                          <a:spcPts val="0"/>
                        </a:spcBef>
                        <a:spcAft>
                          <a:spcPts val="0"/>
                        </a:spcAft>
                        <a:buClr>
                          <a:schemeClr val="dk1"/>
                        </a:buClr>
                        <a:buSzPts val="2400"/>
                        <a:buFont typeface="Times New Roman"/>
                        <a:buNone/>
                      </a:pPr>
                      <a:r>
                        <a:rPr b="0" lang="en-IN" sz="2400" u="none" cap="none" strike="noStrike">
                          <a:latin typeface="Times New Roman"/>
                          <a:ea typeface="Times New Roman"/>
                          <a:cs typeface="Times New Roman"/>
                          <a:sym typeface="Times New Roman"/>
                        </a:rPr>
                        <a:t>4-Conv-NN</a:t>
                      </a:r>
                      <a:endParaRPr b="0" sz="2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2400"/>
                        <a:buFont typeface="Times New Roman"/>
                        <a:buNone/>
                      </a:pPr>
                      <a:r>
                        <a:rPr b="0" lang="en-IN" sz="2400" u="none" cap="none" strike="noStrike">
                          <a:latin typeface="Times New Roman"/>
                          <a:ea typeface="Times New Roman"/>
                          <a:cs typeface="Times New Roman"/>
                          <a:sym typeface="Times New Roman"/>
                        </a:rPr>
                        <a:t>83.34</a:t>
                      </a:r>
                      <a:endParaRPr b="0" sz="2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3725">
                <a:tc>
                  <a:txBody>
                    <a:bodyPr/>
                    <a:lstStyle/>
                    <a:p>
                      <a:pPr indent="0" lvl="0" marL="0" marR="0" rtl="0" algn="l">
                        <a:spcBef>
                          <a:spcPts val="0"/>
                        </a:spcBef>
                        <a:spcAft>
                          <a:spcPts val="0"/>
                        </a:spcAft>
                        <a:buClr>
                          <a:schemeClr val="dk1"/>
                        </a:buClr>
                        <a:buSzPts val="2400"/>
                        <a:buFont typeface="Times New Roman"/>
                        <a:buNone/>
                      </a:pPr>
                      <a:r>
                        <a:rPr b="0" lang="en-IN" sz="2400" u="none" cap="none" strike="noStrike">
                          <a:latin typeface="Times New Roman"/>
                          <a:ea typeface="Times New Roman"/>
                          <a:cs typeface="Times New Roman"/>
                          <a:sym typeface="Times New Roman"/>
                        </a:rPr>
                        <a:t>4-Conv-NN features + SVM</a:t>
                      </a:r>
                      <a:endParaRPr b="0" sz="2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2400"/>
                        <a:buFont typeface="Times New Roman"/>
                        <a:buNone/>
                      </a:pPr>
                      <a:r>
                        <a:rPr b="0" lang="en-IN" sz="2400" u="none" cap="none" strike="noStrike">
                          <a:latin typeface="Times New Roman"/>
                          <a:ea typeface="Times New Roman"/>
                          <a:cs typeface="Times New Roman"/>
                          <a:sym typeface="Times New Roman"/>
                        </a:rPr>
                        <a:t>83.39</a:t>
                      </a:r>
                      <a:endParaRPr b="0" sz="2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3725">
                <a:tc>
                  <a:txBody>
                    <a:bodyPr/>
                    <a:lstStyle/>
                    <a:p>
                      <a:pPr indent="0" lvl="0" marL="0" marR="0" rtl="0" algn="l">
                        <a:spcBef>
                          <a:spcPts val="0"/>
                        </a:spcBef>
                        <a:spcAft>
                          <a:spcPts val="0"/>
                        </a:spcAft>
                        <a:buClr>
                          <a:schemeClr val="dk1"/>
                        </a:buClr>
                        <a:buSzPts val="2400"/>
                        <a:buFont typeface="Times New Roman"/>
                        <a:buNone/>
                      </a:pPr>
                      <a:r>
                        <a:rPr b="0" lang="en-IN" sz="2400" u="none" cap="none" strike="noStrike">
                          <a:latin typeface="Times New Roman"/>
                          <a:ea typeface="Times New Roman"/>
                          <a:cs typeface="Times New Roman"/>
                          <a:sym typeface="Times New Roman"/>
                        </a:rPr>
                        <a:t>4-Conv-NN with max_length = 20</a:t>
                      </a:r>
                      <a:endParaRPr b="0" sz="2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2400"/>
                        <a:buFont typeface="Times New Roman"/>
                        <a:buNone/>
                      </a:pPr>
                      <a:r>
                        <a:rPr b="0" lang="en-IN" sz="2400" u="none" cap="none" strike="noStrike">
                          <a:latin typeface="Times New Roman"/>
                          <a:ea typeface="Times New Roman"/>
                          <a:cs typeface="Times New Roman"/>
                          <a:sym typeface="Times New Roman"/>
                        </a:rPr>
                        <a:t>82.85</a:t>
                      </a:r>
                      <a:endParaRPr b="0" sz="2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3725">
                <a:tc>
                  <a:txBody>
                    <a:bodyPr/>
                    <a:lstStyle/>
                    <a:p>
                      <a:pPr indent="0" lvl="0" marL="0" marR="0" rtl="0" algn="l">
                        <a:spcBef>
                          <a:spcPts val="0"/>
                        </a:spcBef>
                        <a:spcAft>
                          <a:spcPts val="0"/>
                        </a:spcAft>
                        <a:buClr>
                          <a:schemeClr val="dk1"/>
                        </a:buClr>
                        <a:buSzPts val="2400"/>
                        <a:buFont typeface="Times New Roman"/>
                        <a:buNone/>
                      </a:pPr>
                      <a:r>
                        <a:rPr b="0" lang="en-IN" sz="2400" u="none" cap="none" strike="noStrike">
                          <a:latin typeface="Times New Roman"/>
                          <a:ea typeface="Times New Roman"/>
                          <a:cs typeface="Times New Roman"/>
                          <a:sym typeface="Times New Roman"/>
                        </a:rPr>
                        <a:t>3-Conv-NN</a:t>
                      </a:r>
                      <a:endParaRPr b="0" sz="2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2400"/>
                        <a:buFont typeface="Times New Roman"/>
                        <a:buNone/>
                      </a:pPr>
                      <a:r>
                        <a:rPr b="0" lang="en-IN" sz="2400" u="none" cap="none" strike="noStrike">
                          <a:latin typeface="Times New Roman"/>
                          <a:ea typeface="Times New Roman"/>
                          <a:cs typeface="Times New Roman"/>
                          <a:sym typeface="Times New Roman"/>
                        </a:rPr>
                        <a:t>82.95</a:t>
                      </a:r>
                      <a:endParaRPr b="0" sz="2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3725">
                <a:tc>
                  <a:txBody>
                    <a:bodyPr/>
                    <a:lstStyle/>
                    <a:p>
                      <a:pPr indent="0" lvl="0" marL="0" marR="0" rtl="0" algn="l">
                        <a:spcBef>
                          <a:spcPts val="0"/>
                        </a:spcBef>
                        <a:spcAft>
                          <a:spcPts val="0"/>
                        </a:spcAft>
                        <a:buClr>
                          <a:schemeClr val="dk1"/>
                        </a:buClr>
                        <a:buSzPts val="2400"/>
                        <a:buFont typeface="Times New Roman"/>
                        <a:buNone/>
                      </a:pPr>
                      <a:r>
                        <a:rPr b="1" lang="en-IN" sz="2400" u="none" cap="none" strike="noStrike">
                          <a:latin typeface="Times New Roman"/>
                          <a:ea typeface="Times New Roman"/>
                          <a:cs typeface="Times New Roman"/>
                          <a:sym typeface="Times New Roman"/>
                        </a:rPr>
                        <a:t>Majority Vote Ensemble</a:t>
                      </a:r>
                      <a:endParaRPr b="1" sz="2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2400"/>
                        <a:buFont typeface="Times New Roman"/>
                        <a:buNone/>
                      </a:pPr>
                      <a:r>
                        <a:rPr b="1" lang="en-IN" sz="2400" u="none" cap="none" strike="noStrike">
                          <a:latin typeface="Times New Roman"/>
                          <a:ea typeface="Times New Roman"/>
                          <a:cs typeface="Times New Roman"/>
                          <a:sym typeface="Times New Roman"/>
                        </a:rPr>
                        <a:t>83.58</a:t>
                      </a:r>
                      <a:endParaRPr b="1" sz="2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descr="Comparison of various classifiers" id="315" name="Google Shape;315;p27"/>
          <p:cNvPicPr preferRelativeResize="0"/>
          <p:nvPr>
            <p:ph idx="1" type="body"/>
          </p:nvPr>
        </p:nvPicPr>
        <p:blipFill rotWithShape="1">
          <a:blip r:embed="rId3">
            <a:alphaModFix/>
          </a:blip>
          <a:srcRect b="0" l="0" r="0" t="0"/>
          <a:stretch/>
        </p:blipFill>
        <p:spPr>
          <a:xfrm>
            <a:off x="2370000" y="984885"/>
            <a:ext cx="7452000" cy="548756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21967e43f6_0_0"/>
          <p:cNvSpPr txBox="1"/>
          <p:nvPr>
            <p:ph type="title"/>
          </p:nvPr>
        </p:nvSpPr>
        <p:spPr>
          <a:xfrm>
            <a:off x="2592925" y="624104"/>
            <a:ext cx="8911800" cy="8271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a:t>7th Semester Outcome </a:t>
            </a:r>
            <a:endParaRPr/>
          </a:p>
        </p:txBody>
      </p:sp>
      <p:sp>
        <p:nvSpPr>
          <p:cNvPr id="321" name="Google Shape;321;g221967e43f6_0_0"/>
          <p:cNvSpPr txBox="1"/>
          <p:nvPr>
            <p:ph idx="1" type="body"/>
          </p:nvPr>
        </p:nvSpPr>
        <p:spPr>
          <a:xfrm>
            <a:off x="2589200" y="1598725"/>
            <a:ext cx="8915400" cy="4312500"/>
          </a:xfrm>
          <a:prstGeom prst="rect">
            <a:avLst/>
          </a:prstGeom>
        </p:spPr>
        <p:txBody>
          <a:bodyPr anchorCtr="0" anchor="t" bIns="45700" lIns="91425" spcFirstLastPara="1" rIns="91425" wrap="square" tIns="45700">
            <a:normAutofit/>
          </a:bodyPr>
          <a:lstStyle/>
          <a:p>
            <a:pPr indent="0" lvl="0" marL="171450" marR="266700" rtl="0" algn="just">
              <a:spcBef>
                <a:spcPts val="1694"/>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Paper for the said project has been accepted in 4th International Conference on Data Analytics &amp; Management (ICDAM-2023) ICDAM-2023 Theme: Data Analytics with Computer Networks Organized By: London Metropolitan University, London, UK</a:t>
            </a:r>
            <a:endParaRPr sz="1300">
              <a:solidFill>
                <a:schemeClr val="dk1"/>
              </a:solidFill>
              <a:latin typeface="Times New Roman"/>
              <a:ea typeface="Times New Roman"/>
              <a:cs typeface="Times New Roman"/>
              <a:sym typeface="Times New Roman"/>
            </a:endParaRPr>
          </a:p>
          <a:p>
            <a:pPr indent="0" lvl="0" marL="171450" marR="266700" rtl="0" algn="l">
              <a:spcBef>
                <a:spcPts val="1694"/>
              </a:spcBef>
              <a:spcAft>
                <a:spcPts val="0"/>
              </a:spcAft>
              <a:buClr>
                <a:schemeClr val="dk1"/>
              </a:buClr>
              <a:buSzPts val="1100"/>
              <a:buFont typeface="Arial"/>
              <a:buNone/>
            </a:pPr>
            <a:r>
              <a:rPr b="1" lang="en-IN" sz="1300">
                <a:solidFill>
                  <a:schemeClr val="dk1"/>
                </a:solidFill>
                <a:latin typeface="Times New Roman"/>
                <a:ea typeface="Times New Roman"/>
                <a:cs typeface="Times New Roman"/>
                <a:sym typeface="Times New Roman"/>
              </a:rPr>
              <a:t>Paper Title: </a:t>
            </a:r>
            <a:r>
              <a:rPr lang="en-IN" sz="1300">
                <a:solidFill>
                  <a:schemeClr val="dk1"/>
                </a:solidFill>
                <a:latin typeface="Times New Roman"/>
                <a:ea typeface="Times New Roman"/>
                <a:cs typeface="Times New Roman"/>
                <a:sym typeface="Times New Roman"/>
              </a:rPr>
              <a:t>"</a:t>
            </a:r>
            <a:r>
              <a:rPr lang="en-IN" sz="1300">
                <a:solidFill>
                  <a:srgbClr val="222222"/>
                </a:solidFill>
                <a:highlight>
                  <a:srgbClr val="FFFFFF"/>
                </a:highlight>
                <a:latin typeface="Times New Roman"/>
                <a:ea typeface="Times New Roman"/>
                <a:cs typeface="Times New Roman"/>
                <a:sym typeface="Times New Roman"/>
              </a:rPr>
              <a:t>A Comparative Study on Twitter Sentiment Analysis</a:t>
            </a:r>
            <a:r>
              <a:rPr lang="en-I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171450" marR="266700" rtl="0" algn="l">
              <a:spcBef>
                <a:spcPts val="1694"/>
              </a:spcBef>
              <a:spcAft>
                <a:spcPts val="0"/>
              </a:spcAft>
              <a:buNone/>
            </a:pPr>
            <a:r>
              <a:rPr b="1" lang="en-IN" sz="1300">
                <a:solidFill>
                  <a:schemeClr val="dk1"/>
                </a:solidFill>
                <a:latin typeface="Times New Roman"/>
                <a:ea typeface="Times New Roman"/>
                <a:cs typeface="Times New Roman"/>
                <a:sym typeface="Times New Roman"/>
              </a:rPr>
              <a:t>Authors: </a:t>
            </a:r>
            <a:r>
              <a:rPr lang="en-IN" sz="1300">
                <a:solidFill>
                  <a:schemeClr val="dk1"/>
                </a:solidFill>
                <a:latin typeface="Times New Roman"/>
                <a:ea typeface="Times New Roman"/>
                <a:cs typeface="Times New Roman"/>
                <a:sym typeface="Times New Roman"/>
              </a:rPr>
              <a:t>Nitesh Mishra, Mousam Panthi, Aditi Patial, Dr. Jabir Ali</a:t>
            </a:r>
            <a:endParaRPr sz="1300">
              <a:solidFill>
                <a:schemeClr val="dk1"/>
              </a:solidFill>
              <a:latin typeface="Times New Roman"/>
              <a:ea typeface="Times New Roman"/>
              <a:cs typeface="Times New Roman"/>
              <a:sym typeface="Times New Roman"/>
            </a:endParaRPr>
          </a:p>
          <a:p>
            <a:pPr indent="0" lvl="0" marL="171450" marR="266700" rtl="0" algn="l">
              <a:spcBef>
                <a:spcPts val="1694"/>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p:txBody>
      </p:sp>
      <p:pic>
        <p:nvPicPr>
          <p:cNvPr id="322" name="Google Shape;322;g221967e43f6_0_0"/>
          <p:cNvPicPr preferRelativeResize="0"/>
          <p:nvPr/>
        </p:nvPicPr>
        <p:blipFill>
          <a:blip r:embed="rId3">
            <a:alphaModFix/>
          </a:blip>
          <a:stretch>
            <a:fillRect/>
          </a:stretch>
        </p:blipFill>
        <p:spPr>
          <a:xfrm>
            <a:off x="1418800" y="3235800"/>
            <a:ext cx="9822425" cy="34592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21967e43f6_0_6"/>
          <p:cNvSpPr txBox="1"/>
          <p:nvPr>
            <p:ph type="title"/>
          </p:nvPr>
        </p:nvSpPr>
        <p:spPr>
          <a:xfrm>
            <a:off x="2591000" y="93155"/>
            <a:ext cx="8911800" cy="6648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a:t>8th Semester Outcome</a:t>
            </a:r>
            <a:endParaRPr/>
          </a:p>
        </p:txBody>
      </p:sp>
      <p:sp>
        <p:nvSpPr>
          <p:cNvPr id="328" name="Google Shape;328;g221967e43f6_0_6"/>
          <p:cNvSpPr txBox="1"/>
          <p:nvPr>
            <p:ph idx="1" type="body"/>
          </p:nvPr>
        </p:nvSpPr>
        <p:spPr>
          <a:xfrm>
            <a:off x="1595775" y="964550"/>
            <a:ext cx="9908700" cy="4946700"/>
          </a:xfrm>
          <a:prstGeom prst="rect">
            <a:avLst/>
          </a:prstGeom>
        </p:spPr>
        <p:txBody>
          <a:bodyPr anchorCtr="0" anchor="t" bIns="45700" lIns="91425" spcFirstLastPara="1" rIns="91425" wrap="square" tIns="45700">
            <a:normAutofit/>
          </a:bodyPr>
          <a:lstStyle/>
          <a:p>
            <a:pPr indent="0" lvl="0" marL="342900" marR="266700" rtl="0" algn="just">
              <a:lnSpc>
                <a:spcPct val="99959"/>
              </a:lnSpc>
              <a:spcBef>
                <a:spcPts val="946"/>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Research Paper for the said project has been communicated at “4th International Conference on Data Science and Applications (ICDSA 2023) Organised by </a:t>
            </a:r>
            <a:r>
              <a:rPr lang="en-IN" sz="13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Malaviya National Institute of Technology Jaipur, India</a:t>
            </a:r>
            <a:r>
              <a:rPr lang="en-I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342900" marR="266700" rtl="0" algn="just">
              <a:lnSpc>
                <a:spcPct val="99959"/>
              </a:lnSpc>
              <a:spcBef>
                <a:spcPts val="946"/>
              </a:spcBef>
              <a:spcAft>
                <a:spcPts val="0"/>
              </a:spcAft>
              <a:buClr>
                <a:schemeClr val="dk1"/>
              </a:buClr>
              <a:buSzPts val="1100"/>
              <a:buFont typeface="Arial"/>
              <a:buNone/>
            </a:pPr>
            <a:r>
              <a:rPr lang="en-IN" sz="1300">
                <a:solidFill>
                  <a:schemeClr val="dk1"/>
                </a:solidFill>
                <a:latin typeface="Times New Roman"/>
                <a:ea typeface="Times New Roman"/>
                <a:cs typeface="Times New Roman"/>
                <a:sym typeface="Times New Roman"/>
              </a:rPr>
              <a:t>Paper Title: </a:t>
            </a:r>
            <a:r>
              <a:rPr lang="en-IN" sz="1300">
                <a:solidFill>
                  <a:srgbClr val="222222"/>
                </a:solidFill>
                <a:highlight>
                  <a:srgbClr val="FFFFFF"/>
                </a:highlight>
                <a:latin typeface="Times New Roman"/>
                <a:ea typeface="Times New Roman"/>
                <a:cs typeface="Times New Roman"/>
                <a:sym typeface="Times New Roman"/>
              </a:rPr>
              <a:t>Deep Sentiment Analysis of Twitter Data Using Hybrid Ensemble Model</a:t>
            </a:r>
            <a:r>
              <a:rPr lang="en-I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indent="0" lvl="0" marL="342900" marR="266700" rtl="0" algn="just">
              <a:lnSpc>
                <a:spcPct val="99959"/>
              </a:lnSpc>
              <a:spcBef>
                <a:spcPts val="946"/>
              </a:spcBef>
              <a:spcAft>
                <a:spcPts val="0"/>
              </a:spcAft>
              <a:buNone/>
            </a:pPr>
            <a:r>
              <a:rPr lang="en-IN" sz="1300">
                <a:solidFill>
                  <a:schemeClr val="dk1"/>
                </a:solidFill>
                <a:latin typeface="Times New Roman"/>
                <a:ea typeface="Times New Roman"/>
                <a:cs typeface="Times New Roman"/>
                <a:sym typeface="Times New Roman"/>
              </a:rPr>
              <a:t>Authors: Nitesh Mishra, Mousam Panthi, Aditi Patial, Dr. Jabir Ali</a:t>
            </a:r>
            <a:endParaRPr sz="1300">
              <a:solidFill>
                <a:schemeClr val="dk1"/>
              </a:solidFill>
              <a:latin typeface="Times New Roman"/>
              <a:ea typeface="Times New Roman"/>
              <a:cs typeface="Times New Roman"/>
              <a:sym typeface="Times New Roman"/>
            </a:endParaRPr>
          </a:p>
          <a:p>
            <a:pPr indent="0" lvl="0" marL="342900" marR="266700" rtl="0" algn="just">
              <a:lnSpc>
                <a:spcPct val="99959"/>
              </a:lnSpc>
              <a:spcBef>
                <a:spcPts val="946"/>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p:txBody>
      </p:sp>
      <p:pic>
        <p:nvPicPr>
          <p:cNvPr id="329" name="Google Shape;329;g221967e43f6_0_6"/>
          <p:cNvPicPr preferRelativeResize="0"/>
          <p:nvPr/>
        </p:nvPicPr>
        <p:blipFill>
          <a:blip r:embed="rId4">
            <a:alphaModFix/>
          </a:blip>
          <a:stretch>
            <a:fillRect/>
          </a:stretch>
        </p:blipFill>
        <p:spPr>
          <a:xfrm>
            <a:off x="873100" y="2439375"/>
            <a:ext cx="10631376" cy="4160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21967e43f6_0_12"/>
          <p:cNvSpPr txBox="1"/>
          <p:nvPr>
            <p:ph type="title"/>
          </p:nvPr>
        </p:nvSpPr>
        <p:spPr>
          <a:xfrm>
            <a:off x="2592925" y="153374"/>
            <a:ext cx="8911800" cy="6636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a:t>GitHub</a:t>
            </a:r>
            <a:endParaRPr/>
          </a:p>
        </p:txBody>
      </p:sp>
      <p:sp>
        <p:nvSpPr>
          <p:cNvPr id="335" name="Google Shape;335;g221967e43f6_0_12"/>
          <p:cNvSpPr txBox="1"/>
          <p:nvPr>
            <p:ph idx="1" type="body"/>
          </p:nvPr>
        </p:nvSpPr>
        <p:spPr>
          <a:xfrm>
            <a:off x="2589200" y="1259500"/>
            <a:ext cx="8915400" cy="465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IN" sz="2100"/>
              <a:t>Github Link :</a:t>
            </a:r>
            <a:r>
              <a:rPr lang="en-IN" sz="2100"/>
              <a:t> </a:t>
            </a:r>
            <a:r>
              <a:rPr lang="en-IN" sz="2100" u="sng">
                <a:solidFill>
                  <a:schemeClr val="hlink"/>
                </a:solidFill>
                <a:hlinkClick r:id="rId3"/>
              </a:rPr>
              <a:t>https://github.com/niteshmishra24/Twitter-Sentiment-Analysis</a:t>
            </a:r>
            <a:endParaRPr sz="2100"/>
          </a:p>
          <a:p>
            <a:pPr indent="0" lvl="0" marL="0" rtl="0" algn="l">
              <a:spcBef>
                <a:spcPts val="1000"/>
              </a:spcBef>
              <a:spcAft>
                <a:spcPts val="0"/>
              </a:spcAft>
              <a:buNone/>
            </a:pPr>
            <a:r>
              <a:t/>
            </a:r>
            <a:endParaRPr sz="2100"/>
          </a:p>
          <a:p>
            <a:pPr indent="0" lvl="0" marL="0" rtl="0" algn="l">
              <a:spcBef>
                <a:spcPts val="1000"/>
              </a:spcBef>
              <a:spcAft>
                <a:spcPts val="0"/>
              </a:spcAft>
              <a:buNone/>
            </a:pPr>
            <a:r>
              <a:t/>
            </a:r>
            <a:endParaRPr sz="2100"/>
          </a:p>
        </p:txBody>
      </p:sp>
      <p:pic>
        <p:nvPicPr>
          <p:cNvPr id="336" name="Google Shape;336;g221967e43f6_0_12"/>
          <p:cNvPicPr preferRelativeResize="0"/>
          <p:nvPr/>
        </p:nvPicPr>
        <p:blipFill>
          <a:blip r:embed="rId4">
            <a:alphaModFix/>
          </a:blip>
          <a:stretch>
            <a:fillRect/>
          </a:stretch>
        </p:blipFill>
        <p:spPr>
          <a:xfrm>
            <a:off x="858350" y="2291900"/>
            <a:ext cx="10471350" cy="4159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
          <p:cNvSpPr txBox="1"/>
          <p:nvPr>
            <p:ph type="title"/>
          </p:nvPr>
        </p:nvSpPr>
        <p:spPr>
          <a:xfrm>
            <a:off x="2117796" y="286871"/>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2"/>
              </a:buClr>
              <a:buSzPts val="3600"/>
              <a:buFont typeface="Times New Roman"/>
              <a:buNone/>
            </a:pPr>
            <a:r>
              <a:rPr b="1" lang="en-IN" u="sng">
                <a:solidFill>
                  <a:schemeClr val="dk2"/>
                </a:solidFill>
                <a:latin typeface="Times New Roman"/>
                <a:ea typeface="Times New Roman"/>
                <a:cs typeface="Times New Roman"/>
                <a:sym typeface="Times New Roman"/>
              </a:rPr>
              <a:t>TABLE OF CONTENTS</a:t>
            </a:r>
            <a:endParaRPr b="1" u="sng">
              <a:solidFill>
                <a:schemeClr val="dk2"/>
              </a:solidFill>
              <a:latin typeface="Times New Roman"/>
              <a:ea typeface="Times New Roman"/>
              <a:cs typeface="Times New Roman"/>
              <a:sym typeface="Times New Roman"/>
            </a:endParaRPr>
          </a:p>
        </p:txBody>
      </p:sp>
      <p:sp>
        <p:nvSpPr>
          <p:cNvPr id="182" name="Google Shape;182;p3"/>
          <p:cNvSpPr txBox="1"/>
          <p:nvPr>
            <p:ph idx="1" type="body"/>
          </p:nvPr>
        </p:nvSpPr>
        <p:spPr>
          <a:xfrm>
            <a:off x="1819900" y="1082525"/>
            <a:ext cx="9639900" cy="529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000">
              <a:solidFill>
                <a:schemeClr val="dk2"/>
              </a:solidFill>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solidFill>
                  <a:schemeClr val="dk2"/>
                </a:solidFill>
                <a:latin typeface="Times New Roman"/>
                <a:ea typeface="Times New Roman"/>
                <a:cs typeface="Times New Roman"/>
                <a:sym typeface="Times New Roman"/>
              </a:rPr>
              <a:t>Introduction to the project</a:t>
            </a:r>
            <a:endParaRPr sz="2000">
              <a:solidFill>
                <a:schemeClr val="dk2"/>
              </a:solidFill>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solidFill>
                  <a:schemeClr val="dk2"/>
                </a:solidFill>
                <a:latin typeface="Times New Roman"/>
                <a:ea typeface="Times New Roman"/>
                <a:cs typeface="Times New Roman"/>
                <a:sym typeface="Times New Roman"/>
              </a:rPr>
              <a:t>Motivation for the project</a:t>
            </a:r>
            <a:endParaRPr sz="2000">
              <a:solidFill>
                <a:schemeClr val="dk2"/>
              </a:solidFill>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solidFill>
                  <a:schemeClr val="dk2"/>
                </a:solidFill>
                <a:latin typeface="Times New Roman"/>
                <a:ea typeface="Times New Roman"/>
                <a:cs typeface="Times New Roman"/>
                <a:sym typeface="Times New Roman"/>
              </a:rPr>
              <a:t>Problem Statements/Objectives of the Project</a:t>
            </a:r>
            <a:endParaRPr sz="2000">
              <a:solidFill>
                <a:schemeClr val="dk2"/>
              </a:solidFill>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solidFill>
                  <a:schemeClr val="dk2"/>
                </a:solidFill>
                <a:latin typeface="Times New Roman"/>
                <a:ea typeface="Times New Roman"/>
                <a:cs typeface="Times New Roman"/>
                <a:sym typeface="Times New Roman"/>
              </a:rPr>
              <a:t>Project Planning</a:t>
            </a:r>
            <a:endParaRPr sz="2000">
              <a:solidFill>
                <a:schemeClr val="dk2"/>
              </a:solidFill>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solidFill>
                  <a:schemeClr val="dk2"/>
                </a:solidFill>
                <a:latin typeface="Times New Roman"/>
                <a:ea typeface="Times New Roman"/>
                <a:cs typeface="Times New Roman"/>
                <a:sym typeface="Times New Roman"/>
              </a:rPr>
              <a:t>Methodology and Implementation</a:t>
            </a:r>
            <a:endParaRPr sz="2000">
              <a:solidFill>
                <a:schemeClr val="dk2"/>
              </a:solidFill>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solidFill>
                  <a:schemeClr val="dk2"/>
                </a:solidFill>
                <a:latin typeface="Times New Roman"/>
                <a:ea typeface="Times New Roman"/>
                <a:cs typeface="Times New Roman"/>
                <a:sym typeface="Times New Roman"/>
              </a:rPr>
              <a:t>Literature Survey</a:t>
            </a:r>
            <a:endParaRPr sz="2000">
              <a:solidFill>
                <a:schemeClr val="dk2"/>
              </a:solidFill>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solidFill>
                  <a:schemeClr val="dk2"/>
                </a:solidFill>
                <a:latin typeface="Times New Roman"/>
                <a:ea typeface="Times New Roman"/>
                <a:cs typeface="Times New Roman"/>
                <a:sym typeface="Times New Roman"/>
              </a:rPr>
              <a:t>Classifiers Used</a:t>
            </a:r>
            <a:endParaRPr sz="2000">
              <a:solidFill>
                <a:schemeClr val="dk2"/>
              </a:solidFill>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solidFill>
                  <a:schemeClr val="dk2"/>
                </a:solidFill>
                <a:latin typeface="Times New Roman"/>
                <a:ea typeface="Times New Roman"/>
                <a:cs typeface="Times New Roman"/>
                <a:sym typeface="Times New Roman"/>
              </a:rPr>
              <a:t>Experiments</a:t>
            </a:r>
            <a:endParaRPr sz="2000">
              <a:solidFill>
                <a:schemeClr val="dk2"/>
              </a:solidFill>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solidFill>
                  <a:schemeClr val="dk2"/>
                </a:solidFill>
                <a:latin typeface="Times New Roman"/>
                <a:ea typeface="Times New Roman"/>
                <a:cs typeface="Times New Roman"/>
                <a:sym typeface="Times New Roman"/>
              </a:rPr>
              <a:t>Results Produced</a:t>
            </a:r>
            <a:endParaRPr sz="2000">
              <a:solidFill>
                <a:schemeClr val="dk2"/>
              </a:solidFill>
              <a:latin typeface="Times New Roman"/>
              <a:ea typeface="Times New Roman"/>
              <a:cs typeface="Times New Roman"/>
              <a:sym typeface="Times New Roman"/>
            </a:endParaRPr>
          </a:p>
          <a:p>
            <a:pPr indent="-355600" lvl="0" marL="342900" rtl="0" algn="l">
              <a:spcBef>
                <a:spcPts val="0"/>
              </a:spcBef>
              <a:spcAft>
                <a:spcPts val="0"/>
              </a:spcAft>
              <a:buClr>
                <a:schemeClr val="dk2"/>
              </a:buClr>
              <a:buSzPts val="2000"/>
              <a:buFont typeface="Times New Roman"/>
              <a:buChar char="🠶"/>
            </a:pPr>
            <a:r>
              <a:rPr lang="en-IN" sz="2000">
                <a:solidFill>
                  <a:schemeClr val="dk2"/>
                </a:solidFill>
                <a:latin typeface="Times New Roman"/>
                <a:ea typeface="Times New Roman"/>
                <a:cs typeface="Times New Roman"/>
                <a:sym typeface="Times New Roman"/>
              </a:rPr>
              <a:t>Proof of the Outcome</a:t>
            </a:r>
            <a:endParaRPr sz="2000">
              <a:solidFill>
                <a:schemeClr val="dk2"/>
              </a:solidFill>
              <a:latin typeface="Times New Roman"/>
              <a:ea typeface="Times New Roman"/>
              <a:cs typeface="Times New Roman"/>
              <a:sym typeface="Times New Roman"/>
            </a:endParaRPr>
          </a:p>
          <a:p>
            <a:pPr indent="-355600" lvl="0" marL="342900" rtl="0" algn="l">
              <a:spcBef>
                <a:spcPts val="0"/>
              </a:spcBef>
              <a:spcAft>
                <a:spcPts val="0"/>
              </a:spcAft>
              <a:buClr>
                <a:schemeClr val="dk2"/>
              </a:buClr>
              <a:buSzPts val="2000"/>
              <a:buFont typeface="Times New Roman"/>
              <a:buChar char="🠶"/>
            </a:pPr>
            <a:r>
              <a:rPr lang="en-IN" sz="2000">
                <a:solidFill>
                  <a:schemeClr val="dk2"/>
                </a:solidFill>
                <a:latin typeface="Times New Roman"/>
                <a:ea typeface="Times New Roman"/>
                <a:cs typeface="Times New Roman"/>
                <a:sym typeface="Times New Roman"/>
              </a:rPr>
              <a:t>References</a:t>
            </a:r>
            <a:endParaRPr sz="2000">
              <a:solidFill>
                <a:schemeClr val="dk2"/>
              </a:solidFill>
              <a:latin typeface="Times New Roman"/>
              <a:ea typeface="Times New Roman"/>
              <a:cs typeface="Times New Roman"/>
              <a:sym typeface="Times New Roman"/>
            </a:endParaRPr>
          </a:p>
          <a:p>
            <a:pPr indent="0" lvl="0" marL="0" rtl="0" algn="l">
              <a:spcBef>
                <a:spcPts val="1000"/>
              </a:spcBef>
              <a:spcAft>
                <a:spcPts val="0"/>
              </a:spcAft>
              <a:buSzPts val="2000"/>
              <a:buNone/>
            </a:pPr>
            <a:r>
              <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21967e43f6_0_19"/>
          <p:cNvSpPr txBox="1"/>
          <p:nvPr>
            <p:ph type="title"/>
          </p:nvPr>
        </p:nvSpPr>
        <p:spPr>
          <a:xfrm>
            <a:off x="2592925" y="182874"/>
            <a:ext cx="8911800" cy="7818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a:t>References</a:t>
            </a:r>
            <a:endParaRPr/>
          </a:p>
        </p:txBody>
      </p:sp>
      <p:sp>
        <p:nvSpPr>
          <p:cNvPr id="342" name="Google Shape;342;g221967e43f6_0_19"/>
          <p:cNvSpPr txBox="1"/>
          <p:nvPr>
            <p:ph idx="1" type="body"/>
          </p:nvPr>
        </p:nvSpPr>
        <p:spPr>
          <a:xfrm>
            <a:off x="1418800" y="1082525"/>
            <a:ext cx="10085700" cy="5619300"/>
          </a:xfrm>
          <a:prstGeom prst="rect">
            <a:avLst/>
          </a:prstGeom>
        </p:spPr>
        <p:txBody>
          <a:bodyPr anchorCtr="0" anchor="t" bIns="45700" lIns="91425" spcFirstLastPara="1" rIns="91425" wrap="square" tIns="45700">
            <a:noAutofit/>
          </a:bodyPr>
          <a:lstStyle/>
          <a:p>
            <a:pPr indent="0" lvl="0" marL="171450" marR="266700" rtl="0" algn="just">
              <a:lnSpc>
                <a:spcPct val="90000"/>
              </a:lnSpc>
              <a:spcBef>
                <a:spcPts val="1200"/>
              </a:spcBef>
              <a:spcAft>
                <a:spcPts val="0"/>
              </a:spcAft>
              <a:buClr>
                <a:schemeClr val="dk1"/>
              </a:buClr>
              <a:buSzPts val="1100"/>
              <a:buFont typeface="Arial"/>
              <a:buNone/>
            </a:pPr>
            <a:r>
              <a:rPr lang="en-IN" sz="1400">
                <a:solidFill>
                  <a:schemeClr val="dk1"/>
                </a:solidFill>
                <a:latin typeface="Times New Roman"/>
                <a:ea typeface="Times New Roman"/>
                <a:cs typeface="Times New Roman"/>
                <a:sym typeface="Times New Roman"/>
              </a:rPr>
              <a:t>1. Rosenthal, Sara, Noura Farra, and Preslav Nakov."SemEval-2017 task 4: Sentiment analysis in Twitter." Proceedings of the 11th International Workshop on Semantic Evaluation (SemEval-2017). 2017.</a:t>
            </a:r>
            <a:endParaRPr sz="1400">
              <a:solidFill>
                <a:schemeClr val="dk1"/>
              </a:solidFill>
              <a:latin typeface="Times New Roman"/>
              <a:ea typeface="Times New Roman"/>
              <a:cs typeface="Times New Roman"/>
              <a:sym typeface="Times New Roman"/>
            </a:endParaRPr>
          </a:p>
          <a:p>
            <a:pPr indent="0" lvl="0" marL="171450" marR="266700" rtl="0" algn="just">
              <a:lnSpc>
                <a:spcPct val="90000"/>
              </a:lnSpc>
              <a:spcBef>
                <a:spcPts val="1200"/>
              </a:spcBef>
              <a:spcAft>
                <a:spcPts val="0"/>
              </a:spcAft>
              <a:buClr>
                <a:schemeClr val="dk1"/>
              </a:buClr>
              <a:buSzPts val="1100"/>
              <a:buFont typeface="Arial"/>
              <a:buNone/>
            </a:pPr>
            <a:r>
              <a:rPr lang="en-IN" sz="1400">
                <a:solidFill>
                  <a:schemeClr val="dk1"/>
                </a:solidFill>
                <a:latin typeface="Times New Roman"/>
                <a:ea typeface="Times New Roman"/>
                <a:cs typeface="Times New Roman"/>
                <a:sym typeface="Times New Roman"/>
              </a:rPr>
              <a:t>2. B. Liang, R. Yin, J. Du, L. Gui, Y. He, M. Yang, and R. Xu, ‘‘Embedding refinement framework for targeted aspect-based sentiment analysis,’’ IEEE Trans. Affect. Comput., early access, Apr. 6, 2021.</a:t>
            </a:r>
            <a:endParaRPr sz="1400">
              <a:solidFill>
                <a:schemeClr val="dk1"/>
              </a:solidFill>
              <a:latin typeface="Times New Roman"/>
              <a:ea typeface="Times New Roman"/>
              <a:cs typeface="Times New Roman"/>
              <a:sym typeface="Times New Roman"/>
            </a:endParaRPr>
          </a:p>
          <a:p>
            <a:pPr indent="0" lvl="0" marL="171450" marR="266700" rtl="0" algn="just">
              <a:lnSpc>
                <a:spcPct val="90000"/>
              </a:lnSpc>
              <a:spcBef>
                <a:spcPts val="1200"/>
              </a:spcBef>
              <a:spcAft>
                <a:spcPts val="0"/>
              </a:spcAft>
              <a:buClr>
                <a:schemeClr val="dk1"/>
              </a:buClr>
              <a:buSzPts val="1100"/>
              <a:buFont typeface="Arial"/>
              <a:buNone/>
            </a:pPr>
            <a:r>
              <a:rPr lang="en-IN" sz="1400">
                <a:solidFill>
                  <a:schemeClr val="dk1"/>
                </a:solidFill>
                <a:latin typeface="Times New Roman"/>
                <a:ea typeface="Times New Roman"/>
                <a:cs typeface="Times New Roman"/>
                <a:sym typeface="Times New Roman"/>
              </a:rPr>
              <a:t>3. L. Yue, W. Chen, X. Li, W. Zuo, and M. Yin, ‘‘A survey of sentiment analysis in social media,’’ Knowl. Inf. Syst., vol. 60, no. 2, pp. 617–663, 2019.</a:t>
            </a:r>
            <a:endParaRPr sz="1400">
              <a:solidFill>
                <a:schemeClr val="dk1"/>
              </a:solidFill>
              <a:latin typeface="Times New Roman"/>
              <a:ea typeface="Times New Roman"/>
              <a:cs typeface="Times New Roman"/>
              <a:sym typeface="Times New Roman"/>
            </a:endParaRPr>
          </a:p>
          <a:p>
            <a:pPr indent="0" lvl="0" marL="171450" marR="266700" rtl="0" algn="just">
              <a:lnSpc>
                <a:spcPct val="90000"/>
              </a:lnSpc>
              <a:spcBef>
                <a:spcPts val="1200"/>
              </a:spcBef>
              <a:spcAft>
                <a:spcPts val="0"/>
              </a:spcAft>
              <a:buClr>
                <a:schemeClr val="dk1"/>
              </a:buClr>
              <a:buSzPts val="1100"/>
              <a:buFont typeface="Arial"/>
              <a:buNone/>
            </a:pPr>
            <a:r>
              <a:rPr lang="en-IN" sz="1400">
                <a:solidFill>
                  <a:schemeClr val="dk1"/>
                </a:solidFill>
                <a:latin typeface="Times New Roman"/>
                <a:ea typeface="Times New Roman"/>
                <a:cs typeface="Times New Roman"/>
                <a:sym typeface="Times New Roman"/>
              </a:rPr>
              <a:t>4. F. Hemmatian and M. K. Sohrabi, ‘‘A survey on classification techniques for opinion mining and sentiment analysis,’’ Artif. Intell. Rev., vol. 52, no. 3, pp. 1495– 1545, Oct. 2019.</a:t>
            </a:r>
            <a:endParaRPr sz="1400">
              <a:solidFill>
                <a:schemeClr val="dk1"/>
              </a:solidFill>
              <a:latin typeface="Times New Roman"/>
              <a:ea typeface="Times New Roman"/>
              <a:cs typeface="Times New Roman"/>
              <a:sym typeface="Times New Roman"/>
            </a:endParaRPr>
          </a:p>
          <a:p>
            <a:pPr indent="0" lvl="0" marL="171450" marR="266700" rtl="0" algn="just">
              <a:lnSpc>
                <a:spcPct val="90000"/>
              </a:lnSpc>
              <a:spcBef>
                <a:spcPts val="1200"/>
              </a:spcBef>
              <a:spcAft>
                <a:spcPts val="0"/>
              </a:spcAft>
              <a:buClr>
                <a:schemeClr val="dk1"/>
              </a:buClr>
              <a:buSzPts val="1100"/>
              <a:buFont typeface="Arial"/>
              <a:buNone/>
            </a:pPr>
            <a:r>
              <a:rPr lang="en-IN" sz="1400">
                <a:solidFill>
                  <a:schemeClr val="dk1"/>
                </a:solidFill>
                <a:latin typeface="Times New Roman"/>
                <a:ea typeface="Times New Roman"/>
                <a:cs typeface="Times New Roman"/>
                <a:sym typeface="Times New Roman"/>
              </a:rPr>
              <a:t>5. A. U. Rehman, A. K. Malik, B. Raza, and W. Ali, ‘‘A hybrid CNN-LSTM model for improving accuracy of movie reviews sentiment analysis,’’ Multimedia Tools Appl., vol. 78, no. 18, pp. 26597–26613, Sep.2019.</a:t>
            </a:r>
            <a:endParaRPr sz="1400">
              <a:solidFill>
                <a:schemeClr val="dk1"/>
              </a:solidFill>
              <a:latin typeface="Times New Roman"/>
              <a:ea typeface="Times New Roman"/>
              <a:cs typeface="Times New Roman"/>
              <a:sym typeface="Times New Roman"/>
            </a:endParaRPr>
          </a:p>
          <a:p>
            <a:pPr indent="0" lvl="0" marL="171450" marR="266700" rtl="0" algn="just">
              <a:lnSpc>
                <a:spcPct val="91000"/>
              </a:lnSpc>
              <a:spcBef>
                <a:spcPts val="1200"/>
              </a:spcBef>
              <a:spcAft>
                <a:spcPts val="0"/>
              </a:spcAft>
              <a:buClr>
                <a:schemeClr val="dk1"/>
              </a:buClr>
              <a:buSzPts val="1100"/>
              <a:buFont typeface="Arial"/>
              <a:buNone/>
            </a:pPr>
            <a:r>
              <a:rPr lang="en-IN" sz="1400">
                <a:solidFill>
                  <a:schemeClr val="dk1"/>
                </a:solidFill>
                <a:latin typeface="Times New Roman"/>
                <a:ea typeface="Times New Roman"/>
                <a:cs typeface="Times New Roman"/>
                <a:sym typeface="Times New Roman"/>
              </a:rPr>
              <a:t>6. A. P. Lenton-Brym, V. A. Santiago, B. K. Fredborg, and M. M. Antony, ‘‘Associations between social anxiety, depression, and use of mobile dating applications,’’ Cyberpsychol., Behav., Social Netw., vol. 24, no. 2, pp. 86–93, Feb. 2021.</a:t>
            </a:r>
            <a:endParaRPr sz="1400">
              <a:solidFill>
                <a:schemeClr val="dk1"/>
              </a:solidFill>
              <a:latin typeface="Times New Roman"/>
              <a:ea typeface="Times New Roman"/>
              <a:cs typeface="Times New Roman"/>
              <a:sym typeface="Times New Roman"/>
            </a:endParaRPr>
          </a:p>
          <a:p>
            <a:pPr indent="0" lvl="0" marL="171450" marR="266700" rtl="0" algn="just">
              <a:lnSpc>
                <a:spcPct val="90000"/>
              </a:lnSpc>
              <a:spcBef>
                <a:spcPts val="1200"/>
              </a:spcBef>
              <a:spcAft>
                <a:spcPts val="0"/>
              </a:spcAft>
              <a:buClr>
                <a:schemeClr val="dk1"/>
              </a:buClr>
              <a:buSzPts val="1100"/>
              <a:buFont typeface="Arial"/>
              <a:buNone/>
            </a:pPr>
            <a:r>
              <a:rPr lang="en-IN" sz="1400">
                <a:solidFill>
                  <a:schemeClr val="dk1"/>
                </a:solidFill>
                <a:latin typeface="Times New Roman"/>
                <a:ea typeface="Times New Roman"/>
                <a:cs typeface="Times New Roman"/>
                <a:sym typeface="Times New Roman"/>
              </a:rPr>
              <a:t>7. K. Sailunaz and R. Alhajj, ‘‘Emotion and sentiment analysis from Twitter text,’’ J. Comput. Sci., vol. 36, Sep. 2019, Art. no. 101003.</a:t>
            </a:r>
            <a:endParaRPr sz="1400">
              <a:solidFill>
                <a:schemeClr val="dk1"/>
              </a:solidFill>
              <a:latin typeface="Times New Roman"/>
              <a:ea typeface="Times New Roman"/>
              <a:cs typeface="Times New Roman"/>
              <a:sym typeface="Times New Roman"/>
            </a:endParaRPr>
          </a:p>
          <a:p>
            <a:pPr indent="0" lvl="0" marL="171450" marR="266700" rtl="0" algn="just">
              <a:lnSpc>
                <a:spcPct val="90000"/>
              </a:lnSpc>
              <a:spcBef>
                <a:spcPts val="1200"/>
              </a:spcBef>
              <a:spcAft>
                <a:spcPts val="0"/>
              </a:spcAft>
              <a:buClr>
                <a:schemeClr val="dk1"/>
              </a:buClr>
              <a:buSzPts val="1100"/>
              <a:buFont typeface="Arial"/>
              <a:buNone/>
            </a:pPr>
            <a:r>
              <a:rPr lang="en-IN" sz="1400">
                <a:solidFill>
                  <a:schemeClr val="dk1"/>
                </a:solidFill>
                <a:latin typeface="Times New Roman"/>
                <a:ea typeface="Times New Roman"/>
                <a:cs typeface="Times New Roman"/>
                <a:sym typeface="Times New Roman"/>
              </a:rPr>
              <a:t>8. Y. Kirelli and S. Arslankaya, ‘‘Sentiment analysis of shared tweets on global warming on Twitter with data mining methods: A case study on Turkish language,’’ Comput. Intell. Neurosci., vol. 2020, pp. 1904172:1–1904172:9, Sep.</a:t>
            </a:r>
            <a:endParaRPr sz="1400">
              <a:solidFill>
                <a:schemeClr val="dk1"/>
              </a:solidFill>
              <a:latin typeface="Times New Roman"/>
              <a:ea typeface="Times New Roman"/>
              <a:cs typeface="Times New Roman"/>
              <a:sym typeface="Times New Roman"/>
            </a:endParaRPr>
          </a:p>
          <a:p>
            <a:pPr indent="0" lvl="0" marL="171450" marR="266700" rtl="0" algn="just">
              <a:lnSpc>
                <a:spcPct val="90000"/>
              </a:lnSpc>
              <a:spcBef>
                <a:spcPts val="1200"/>
              </a:spcBef>
              <a:spcAft>
                <a:spcPts val="0"/>
              </a:spcAft>
              <a:buClr>
                <a:schemeClr val="dk1"/>
              </a:buClr>
              <a:buSzPts val="1100"/>
              <a:buFont typeface="Arial"/>
              <a:buNone/>
            </a:pPr>
            <a:r>
              <a:rPr lang="en-IN" sz="1400">
                <a:solidFill>
                  <a:schemeClr val="dk1"/>
                </a:solidFill>
                <a:latin typeface="Times New Roman"/>
                <a:ea typeface="Times New Roman"/>
                <a:cs typeface="Times New Roman"/>
                <a:sym typeface="Times New Roman"/>
              </a:rPr>
              <a:t>9. A. Kumar and A. Jaiswal, ‘‘Systematic literature review of sentiment analysis on Twitter using soft computing techniques,’’ Concurrency Comput., Pract. Exp., vol. 32, no. 1, Jan. 2020, Art. no. e5107.</a:t>
            </a:r>
            <a:endParaRPr sz="1400">
              <a:solidFill>
                <a:schemeClr val="dk1"/>
              </a:solidFill>
              <a:latin typeface="Times New Roman"/>
              <a:ea typeface="Times New Roman"/>
              <a:cs typeface="Times New Roman"/>
              <a:sym typeface="Times New Roman"/>
            </a:endParaRPr>
          </a:p>
          <a:p>
            <a:pPr indent="0" lvl="0" marL="171450" marR="266700" rtl="0" algn="just">
              <a:lnSpc>
                <a:spcPct val="90000"/>
              </a:lnSpc>
              <a:spcBef>
                <a:spcPts val="1200"/>
              </a:spcBef>
              <a:spcAft>
                <a:spcPts val="0"/>
              </a:spcAft>
              <a:buClr>
                <a:schemeClr val="dk1"/>
              </a:buClr>
              <a:buSzPts val="1100"/>
              <a:buFont typeface="Arial"/>
              <a:buNone/>
            </a:pPr>
            <a:r>
              <a:rPr lang="en-IN" sz="1400">
                <a:solidFill>
                  <a:schemeClr val="dk1"/>
                </a:solidFill>
                <a:latin typeface="Times New Roman"/>
                <a:ea typeface="Times New Roman"/>
                <a:cs typeface="Times New Roman"/>
                <a:sym typeface="Times New Roman"/>
              </a:rPr>
              <a:t>10. F. Z. Kermani, F. Sadeghi, and E. Eslami, ‘‘Solving the Twitter sentiment analysis problem based on a machine learning-based approach,’’ Evol. Intell., vol. 13, no. 3, pp. 381–398, 2020</a:t>
            </a:r>
            <a:endParaRPr sz="1400">
              <a:solidFill>
                <a:schemeClr val="dk1"/>
              </a:solidFill>
              <a:latin typeface="Times New Roman"/>
              <a:ea typeface="Times New Roman"/>
              <a:cs typeface="Times New Roman"/>
              <a:sym typeface="Times New Roman"/>
            </a:endParaRPr>
          </a:p>
          <a:p>
            <a:pPr indent="0" lvl="0" marL="171450" marR="266700" rtl="0" algn="just">
              <a:lnSpc>
                <a:spcPct val="90000"/>
              </a:lnSpc>
              <a:spcBef>
                <a:spcPts val="1200"/>
              </a:spcBef>
              <a:spcAft>
                <a:spcPts val="200"/>
              </a:spcAft>
              <a:buClr>
                <a:schemeClr val="dk1"/>
              </a:buClr>
              <a:buSzPts val="1100"/>
              <a:buFont typeface="Arial"/>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21967e43f6_0_29"/>
          <p:cNvSpPr txBox="1"/>
          <p:nvPr>
            <p:ph idx="1" type="body"/>
          </p:nvPr>
        </p:nvSpPr>
        <p:spPr>
          <a:xfrm>
            <a:off x="592875" y="227125"/>
            <a:ext cx="11400300" cy="6297600"/>
          </a:xfrm>
          <a:prstGeom prst="rect">
            <a:avLst/>
          </a:prstGeom>
        </p:spPr>
        <p:txBody>
          <a:bodyPr anchorCtr="0" anchor="t" bIns="45700" lIns="91425" spcFirstLastPara="1" rIns="91425" wrap="square" tIns="45700">
            <a:normAutofit/>
          </a:bodyPr>
          <a:lstStyle/>
          <a:p>
            <a:pPr indent="0" lvl="0" marL="171450" marR="266700" rtl="0" algn="just">
              <a:spcBef>
                <a:spcPts val="120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11. Pontiki, Maria, et al. "SemEval-2016 task 5: Aspect based sentiment analysis." ProWorkshop on Semantic Evaluation (SemEval-2016). Association for Computational Linguistics, 2016.</a:t>
            </a:r>
            <a:endParaRPr sz="1600">
              <a:solidFill>
                <a:schemeClr val="dk1"/>
              </a:solidFill>
              <a:latin typeface="Times New Roman"/>
              <a:ea typeface="Times New Roman"/>
              <a:cs typeface="Times New Roman"/>
              <a:sym typeface="Times New Roman"/>
            </a:endParaRPr>
          </a:p>
          <a:p>
            <a:pPr indent="0" lvl="0" marL="171450" marR="266700" rtl="0" algn="just">
              <a:spcBef>
                <a:spcPts val="120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12. Ahmed, Khaled, Neamat El Tazi, and Ahmad Hany Hossny. "Sentiment Analysis over Social Networks: An Overview." Systems, Man, and Cybernetics (SMC), 2015 IEEE International Conference on. IEEE, 2015.  </a:t>
            </a:r>
            <a:endParaRPr sz="1600">
              <a:solidFill>
                <a:schemeClr val="dk1"/>
              </a:solidFill>
              <a:latin typeface="Times New Roman"/>
              <a:ea typeface="Times New Roman"/>
              <a:cs typeface="Times New Roman"/>
              <a:sym typeface="Times New Roman"/>
            </a:endParaRPr>
          </a:p>
          <a:p>
            <a:pPr indent="0" lvl="0" marL="171450" marR="266700" rtl="0" algn="just">
              <a:spcBef>
                <a:spcPts val="120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13. Fang, Xing, and Justin Zhan. "Sentiment analysis using product review data." Journal of Big Data 2.1 (2015).</a:t>
            </a:r>
            <a:endParaRPr sz="1600">
              <a:solidFill>
                <a:schemeClr val="dk1"/>
              </a:solidFill>
              <a:latin typeface="Times New Roman"/>
              <a:ea typeface="Times New Roman"/>
              <a:cs typeface="Times New Roman"/>
              <a:sym typeface="Times New Roman"/>
            </a:endParaRPr>
          </a:p>
          <a:p>
            <a:pPr indent="0" lvl="0" marL="171450" marR="266700" rtl="0" algn="just">
              <a:spcBef>
                <a:spcPts val="120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14. Go, A., Bhayani, R., &amp; Huang, L. (2009). Twitter sentiment classification using distant supervision. CS224N Project Report, Stanford, 1(12), 2009.</a:t>
            </a:r>
            <a:endParaRPr sz="1600">
              <a:solidFill>
                <a:schemeClr val="dk1"/>
              </a:solidFill>
              <a:latin typeface="Times New Roman"/>
              <a:ea typeface="Times New Roman"/>
              <a:cs typeface="Times New Roman"/>
              <a:sym typeface="Times New Roman"/>
            </a:endParaRPr>
          </a:p>
          <a:p>
            <a:pPr indent="0" lvl="0" marL="171450" marR="266700" rtl="0" algn="just">
              <a:spcBef>
                <a:spcPts val="120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15. Pak, A., &amp; Paroubek, P. (2010). Twitter as a corpus for sentiment analysis and opinion mining. Proceedings of the Seventh Conference on International Language Resources and Evaluation (LREC'10), 1320-1326.</a:t>
            </a:r>
            <a:endParaRPr sz="1600">
              <a:solidFill>
                <a:schemeClr val="dk1"/>
              </a:solidFill>
              <a:latin typeface="Times New Roman"/>
              <a:ea typeface="Times New Roman"/>
              <a:cs typeface="Times New Roman"/>
              <a:sym typeface="Times New Roman"/>
            </a:endParaRPr>
          </a:p>
          <a:p>
            <a:pPr indent="0" lvl="0" marL="171450" marR="266700" rtl="0" algn="just">
              <a:spcBef>
                <a:spcPts val="120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16. Agarwal, A., Xie, B., Vovsha, I., Rambow, O., &amp; Passonneau, R. (2011). Sentiment analysis of Twitter data. Proceedings of the Workshop on Languages in Social Media, 30-38.</a:t>
            </a:r>
            <a:endParaRPr sz="1600">
              <a:solidFill>
                <a:schemeClr val="dk1"/>
              </a:solidFill>
              <a:latin typeface="Times New Roman"/>
              <a:ea typeface="Times New Roman"/>
              <a:cs typeface="Times New Roman"/>
              <a:sym typeface="Times New Roman"/>
            </a:endParaRPr>
          </a:p>
          <a:p>
            <a:pPr indent="0" lvl="0" marL="171450" marR="266700" rtl="0" algn="just">
              <a:spcBef>
                <a:spcPts val="120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17. Smailović, J., Grčar, M., Lavrač, N., &amp; Žnidaršič, M. (2013). Sentiment analysis on Twitter. Journal of Information and Organizational Sciences, 37(1), 25-40.</a:t>
            </a:r>
            <a:endParaRPr sz="1600">
              <a:solidFill>
                <a:schemeClr val="dk1"/>
              </a:solidFill>
              <a:latin typeface="Times New Roman"/>
              <a:ea typeface="Times New Roman"/>
              <a:cs typeface="Times New Roman"/>
              <a:sym typeface="Times New Roman"/>
            </a:endParaRPr>
          </a:p>
          <a:p>
            <a:pPr indent="0" lvl="0" marL="171450" marR="266700" rtl="0" algn="just">
              <a:spcBef>
                <a:spcPts val="120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18. Wang, G., &amp; Xie, Y. (2016). A comparative study of sentiment analysis methods on Twitter. Journal of Information Science, 42(5), 699-714.</a:t>
            </a:r>
            <a:endParaRPr sz="1600">
              <a:solidFill>
                <a:schemeClr val="dk1"/>
              </a:solidFill>
              <a:latin typeface="Times New Roman"/>
              <a:ea typeface="Times New Roman"/>
              <a:cs typeface="Times New Roman"/>
              <a:sym typeface="Times New Roman"/>
            </a:endParaRPr>
          </a:p>
          <a:p>
            <a:pPr indent="0" lvl="0" marL="171450" marR="266700" rtl="0" algn="just">
              <a:spcBef>
                <a:spcPts val="1200"/>
              </a:spcBef>
              <a:spcAft>
                <a:spcPts val="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19. Shrivastava, S., &amp; Singh, S. (2018). Hybrid model for Twitter sentiment analysis. Proceedings of the International Conference on Computing, Communication and Automation (ICCCA), 1-6.</a:t>
            </a:r>
            <a:endParaRPr sz="1600">
              <a:solidFill>
                <a:schemeClr val="dk1"/>
              </a:solidFill>
              <a:latin typeface="Times New Roman"/>
              <a:ea typeface="Times New Roman"/>
              <a:cs typeface="Times New Roman"/>
              <a:sym typeface="Times New Roman"/>
            </a:endParaRPr>
          </a:p>
          <a:p>
            <a:pPr indent="0" lvl="0" marL="171450" marR="266700" rtl="0" algn="just">
              <a:spcBef>
                <a:spcPts val="1200"/>
              </a:spcBef>
              <a:spcAft>
                <a:spcPts val="200"/>
              </a:spcAft>
              <a:buClr>
                <a:schemeClr val="dk1"/>
              </a:buClr>
              <a:buSzPts val="1100"/>
              <a:buFont typeface="Arial"/>
              <a:buNone/>
            </a:pPr>
            <a:r>
              <a:rPr lang="en-IN" sz="1600">
                <a:solidFill>
                  <a:schemeClr val="dk1"/>
                </a:solidFill>
                <a:latin typeface="Times New Roman"/>
                <a:ea typeface="Times New Roman"/>
                <a:cs typeface="Times New Roman"/>
                <a:sym typeface="Times New Roman"/>
              </a:rPr>
              <a:t>20. Chen, Y., &amp; Skiena, S. (2014). Building sentiment classifiers for all languages. Proceedings of the Eighth International Conference on Language Resources and Evaluation (LREC'14), 4236-4242.</a:t>
            </a:r>
            <a:endParaRPr sz="23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p:nvPr/>
        </p:nvSpPr>
        <p:spPr>
          <a:xfrm>
            <a:off x="4563035" y="3128682"/>
            <a:ext cx="3711388" cy="3083859"/>
          </a:xfrm>
          <a:prstGeom prst="smileyFace">
            <a:avLst>
              <a:gd fmla="val 4653" name="adj"/>
            </a:avLst>
          </a:prstGeom>
          <a:solidFill>
            <a:schemeClr val="accent5"/>
          </a:solidFill>
          <a:ln cap="rnd" cmpd="sng" w="15875">
            <a:solidFill>
              <a:srgbClr val="6A7C3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3" name="Google Shape;353;p28"/>
          <p:cNvSpPr txBox="1"/>
          <p:nvPr>
            <p:ph type="title"/>
          </p:nvPr>
        </p:nvSpPr>
        <p:spPr>
          <a:xfrm>
            <a:off x="3743826" y="1547474"/>
            <a:ext cx="5349805"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8000"/>
              <a:buFont typeface="Arial"/>
              <a:buNone/>
            </a:pPr>
            <a:r>
              <a:rPr lang="en-IN" sz="8000">
                <a:solidFill>
                  <a:schemeClr val="accent1"/>
                </a:solidFill>
                <a:latin typeface="Arial"/>
                <a:ea typeface="Arial"/>
                <a:cs typeface="Arial"/>
                <a:sym typeface="Arial"/>
              </a:rPr>
              <a:t>Thank You</a:t>
            </a:r>
            <a:endParaRPr sz="8000">
              <a:solidFill>
                <a:schemeClr val="accen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5"/>
          <p:cNvSpPr txBox="1"/>
          <p:nvPr>
            <p:ph type="title"/>
          </p:nvPr>
        </p:nvSpPr>
        <p:spPr>
          <a:xfrm>
            <a:off x="4571990" y="74935"/>
            <a:ext cx="4419600" cy="52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b="1" lang="en-IN" u="sng">
                <a:solidFill>
                  <a:schemeClr val="dk2"/>
                </a:solidFill>
                <a:latin typeface="Times New Roman"/>
                <a:ea typeface="Times New Roman"/>
                <a:cs typeface="Times New Roman"/>
                <a:sym typeface="Times New Roman"/>
              </a:rPr>
              <a:t>INTRODUCTION</a:t>
            </a:r>
            <a:endParaRPr b="1" u="sng">
              <a:solidFill>
                <a:schemeClr val="dk2"/>
              </a:solidFill>
              <a:latin typeface="Times New Roman"/>
              <a:ea typeface="Times New Roman"/>
              <a:cs typeface="Times New Roman"/>
              <a:sym typeface="Times New Roman"/>
            </a:endParaRPr>
          </a:p>
        </p:txBody>
      </p:sp>
      <p:sp>
        <p:nvSpPr>
          <p:cNvPr id="188" name="Google Shape;188;p5"/>
          <p:cNvSpPr txBox="1"/>
          <p:nvPr>
            <p:ph idx="1" type="body"/>
          </p:nvPr>
        </p:nvSpPr>
        <p:spPr>
          <a:xfrm>
            <a:off x="1649506" y="760099"/>
            <a:ext cx="10264500" cy="564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IN" sz="2000">
                <a:solidFill>
                  <a:schemeClr val="dk2"/>
                </a:solidFill>
                <a:latin typeface="Times New Roman"/>
                <a:ea typeface="Times New Roman"/>
                <a:cs typeface="Times New Roman"/>
                <a:sym typeface="Times New Roman"/>
              </a:rPr>
              <a:t>Twitter is a social media platform where users can post and interact via messages commonly known as “tweets”. The registered users can like, comment, retweet posts or post on their own while the unregistered users only have access to read the public tweets. These tweets sometimes project emotions in the form of a single word or large sentences.While Twitter provides a public forum for people to share their ideas, opinions, and discussions, the sheer volume of posts, comments, and messages made there makes it nearly impossible to monitor what to make of them. Furthermore, due to the diversity in backgrounds, cultures and beliefs, many people are likely to use aggressive and hateful language while conversing with people with different backgrounds. </a:t>
            </a:r>
            <a:endParaRPr sz="2000">
              <a:solidFill>
                <a:schemeClr val="dk2"/>
              </a:solidFill>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solidFill>
                  <a:schemeClr val="dk2"/>
                </a:solidFill>
                <a:latin typeface="Times New Roman"/>
                <a:ea typeface="Times New Roman"/>
                <a:cs typeface="Times New Roman"/>
                <a:sym typeface="Times New Roman"/>
              </a:rPr>
              <a:t>Training a model effectively and getting accurate results is challenging as it is difficult to classify tweets into a specific sentiment category. Reasons behind such challenges are as follows:</a:t>
            </a:r>
            <a:endParaRPr sz="2000">
              <a:solidFill>
                <a:schemeClr val="dk2"/>
              </a:solidFill>
              <a:latin typeface="Times New Roman"/>
              <a:ea typeface="Times New Roman"/>
              <a:cs typeface="Times New Roman"/>
              <a:sym typeface="Times New Roman"/>
            </a:endParaRPr>
          </a:p>
          <a:p>
            <a:pPr indent="-342900" lvl="0" marL="342900" rtl="0" algn="l">
              <a:spcBef>
                <a:spcPts val="1000"/>
              </a:spcBef>
              <a:spcAft>
                <a:spcPts val="0"/>
              </a:spcAft>
              <a:buSzPts val="2000"/>
              <a:buFont typeface="Arial"/>
              <a:buChar char="•"/>
            </a:pPr>
            <a:r>
              <a:rPr lang="en-IN" sz="2000">
                <a:solidFill>
                  <a:schemeClr val="dk2"/>
                </a:solidFill>
                <a:latin typeface="Times New Roman"/>
                <a:ea typeface="Times New Roman"/>
                <a:cs typeface="Times New Roman"/>
                <a:sym typeface="Times New Roman"/>
              </a:rPr>
              <a:t>1) Various language ancestries : Various individuals from various cultures tweet using some words with a cultural background, such as advertising, slang, etc.</a:t>
            </a:r>
            <a:endParaRPr sz="2000">
              <a:solidFill>
                <a:schemeClr val="dk2"/>
              </a:solidFill>
              <a:latin typeface="Times New Roman"/>
              <a:ea typeface="Times New Roman"/>
              <a:cs typeface="Times New Roman"/>
              <a:sym typeface="Times New Roman"/>
            </a:endParaRPr>
          </a:p>
          <a:p>
            <a:pPr indent="-342900" lvl="0" marL="342900" rtl="0" algn="l">
              <a:spcBef>
                <a:spcPts val="1000"/>
              </a:spcBef>
              <a:spcAft>
                <a:spcPts val="0"/>
              </a:spcAft>
              <a:buSzPts val="2000"/>
              <a:buFont typeface="Arial"/>
              <a:buChar char="•"/>
            </a:pPr>
            <a:r>
              <a:rPr lang="en-IN" sz="2000">
                <a:solidFill>
                  <a:schemeClr val="dk2"/>
                </a:solidFill>
                <a:latin typeface="Times New Roman"/>
                <a:ea typeface="Times New Roman"/>
                <a:cs typeface="Times New Roman"/>
                <a:sym typeface="Times New Roman"/>
              </a:rPr>
              <a:t>2) Character block-size restrictions : The amount of information has to be provided in 280 characters which limits the content that can be represented.</a:t>
            </a:r>
            <a:endParaRPr sz="2000">
              <a:solidFill>
                <a:schemeClr val="dk2"/>
              </a:solidFill>
              <a:latin typeface="Times New Roman"/>
              <a:ea typeface="Times New Roman"/>
              <a:cs typeface="Times New Roman"/>
              <a:sym typeface="Times New Roman"/>
            </a:endParaRPr>
          </a:p>
          <a:p>
            <a:pPr indent="-342900" lvl="0" marL="342900" rtl="0" algn="l">
              <a:spcBef>
                <a:spcPts val="1000"/>
              </a:spcBef>
              <a:spcAft>
                <a:spcPts val="0"/>
              </a:spcAft>
              <a:buSzPts val="2000"/>
              <a:buFont typeface="Arial"/>
              <a:buChar char="•"/>
            </a:pPr>
            <a:r>
              <a:rPr lang="en-IN" sz="2000">
                <a:solidFill>
                  <a:schemeClr val="dk2"/>
                </a:solidFill>
                <a:latin typeface="Times New Roman"/>
                <a:ea typeface="Times New Roman"/>
                <a:cs typeface="Times New Roman"/>
                <a:sym typeface="Times New Roman"/>
              </a:rPr>
              <a:t>3) Use of hashtags : Twitter offers hashtags to mention events and emotions, which needs to be processed separately from the actual word-centred tweets. </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2"/>
              </a:buClr>
              <a:buSzPts val="3600"/>
              <a:buFont typeface="Times New Roman"/>
              <a:buNone/>
            </a:pPr>
            <a:r>
              <a:rPr b="1" lang="en-IN" u="sng">
                <a:solidFill>
                  <a:schemeClr val="dk2"/>
                </a:solidFill>
                <a:latin typeface="Times New Roman"/>
                <a:ea typeface="Times New Roman"/>
                <a:cs typeface="Times New Roman"/>
                <a:sym typeface="Times New Roman"/>
              </a:rPr>
              <a:t>MOTIVATION FOR THE PROJECT</a:t>
            </a:r>
            <a:endParaRPr b="1" u="sng">
              <a:solidFill>
                <a:schemeClr val="dk2"/>
              </a:solidFill>
              <a:latin typeface="Times New Roman"/>
              <a:ea typeface="Times New Roman"/>
              <a:cs typeface="Times New Roman"/>
              <a:sym typeface="Times New Roman"/>
            </a:endParaRPr>
          </a:p>
        </p:txBody>
      </p:sp>
      <p:sp>
        <p:nvSpPr>
          <p:cNvPr id="194" name="Google Shape;194;p6"/>
          <p:cNvSpPr txBox="1"/>
          <p:nvPr>
            <p:ph idx="1" type="body"/>
          </p:nvPr>
        </p:nvSpPr>
        <p:spPr>
          <a:xfrm>
            <a:off x="2588895" y="2119630"/>
            <a:ext cx="8915400" cy="379158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000"/>
              <a:buChar char="🠶"/>
            </a:pPr>
            <a:r>
              <a:rPr lang="en-IN" sz="2000">
                <a:latin typeface="Times New Roman"/>
                <a:ea typeface="Times New Roman"/>
                <a:cs typeface="Times New Roman"/>
                <a:sym typeface="Times New Roman"/>
              </a:rPr>
              <a:t>Business Insights: Companies often want to understand the sentiment of their customers towards their brand, products, or services. Twitter sentiment analysis can help them gain valuable insights into customer opinions and emotions, allowing them to make data-driven decisions for their business.</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Social Media Monitoring: Twitter sentiment analysis can also be used for monitoring social media activities, such as tracking trends, identifying influencers, and measuring the impact of marketing campaigns. It can help organizations to stay up-to-date with what's being said about their brand or industry in real-time.</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Customer Service: Twitter sentiment analysis can also be used for customer service purposes. By analyzing tweets from customers, businesses can quickly identify and respond to complaints, issues, or feedback, improving customer satisfaction.</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7"/>
          <p:cNvSpPr txBox="1"/>
          <p:nvPr>
            <p:ph type="title"/>
          </p:nvPr>
        </p:nvSpPr>
        <p:spPr>
          <a:xfrm>
            <a:off x="1911985" y="226060"/>
            <a:ext cx="9031605" cy="86550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2"/>
              </a:buClr>
              <a:buSzPts val="3600"/>
              <a:buFont typeface="Times New Roman"/>
              <a:buNone/>
            </a:pPr>
            <a:r>
              <a:rPr b="1" lang="en-IN" u="sng">
                <a:solidFill>
                  <a:schemeClr val="dk2"/>
                </a:solidFill>
                <a:latin typeface="Times New Roman"/>
                <a:ea typeface="Times New Roman"/>
                <a:cs typeface="Times New Roman"/>
                <a:sym typeface="Times New Roman"/>
              </a:rPr>
              <a:t>PROBLEM STATEMENT</a:t>
            </a:r>
            <a:br>
              <a:rPr b="1" lang="en-IN" u="sng">
                <a:solidFill>
                  <a:schemeClr val="dk2"/>
                </a:solidFill>
                <a:latin typeface="Bebas Neue"/>
                <a:ea typeface="Bebas Neue"/>
                <a:cs typeface="Bebas Neue"/>
                <a:sym typeface="Bebas Neue"/>
              </a:rPr>
            </a:br>
            <a:endParaRPr b="1" u="sng">
              <a:solidFill>
                <a:schemeClr val="dk2"/>
              </a:solidFill>
              <a:latin typeface="Bebas Neue"/>
              <a:ea typeface="Bebas Neue"/>
              <a:cs typeface="Bebas Neue"/>
              <a:sym typeface="Bebas Neue"/>
            </a:endParaRPr>
          </a:p>
        </p:txBody>
      </p:sp>
      <p:sp>
        <p:nvSpPr>
          <p:cNvPr id="200" name="Google Shape;200;p7"/>
          <p:cNvSpPr txBox="1"/>
          <p:nvPr>
            <p:ph idx="1" type="body"/>
          </p:nvPr>
        </p:nvSpPr>
        <p:spPr>
          <a:xfrm>
            <a:off x="1595755" y="1210310"/>
            <a:ext cx="10031730" cy="5344795"/>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SzPts val="2000"/>
              <a:buFont typeface="Noto Sans Symbols"/>
              <a:buChar char="❖"/>
            </a:pPr>
            <a:r>
              <a:rPr lang="en-IN" sz="2000">
                <a:solidFill>
                  <a:schemeClr val="dk2"/>
                </a:solidFill>
                <a:latin typeface="Times New Roman"/>
                <a:ea typeface="Times New Roman"/>
                <a:cs typeface="Times New Roman"/>
                <a:sym typeface="Times New Roman"/>
              </a:rPr>
              <a:t>Twitter is a popular social networking website where members create and interact with messages known as “tweets”. This serves as a mean for individuals to express their thoughts or feelings about different subjects. Various different parties such as consumers and marketers have done sentiment analysis on such tweets to gather insights into products or to conduct market analysis. Furthermore, with the recent advancements in machine learning algorithms, we are able improve the accuracy of our sentiment analysis predictions.</a:t>
            </a:r>
            <a:endParaRPr sz="2000">
              <a:solidFill>
                <a:schemeClr val="dk2"/>
              </a:solidFill>
              <a:latin typeface="Times New Roman"/>
              <a:ea typeface="Times New Roman"/>
              <a:cs typeface="Times New Roman"/>
              <a:sym typeface="Times New Roman"/>
            </a:endParaRPr>
          </a:p>
          <a:p>
            <a:pPr indent="0" lvl="0" marL="342900" rtl="0" algn="just">
              <a:lnSpc>
                <a:spcPct val="100000"/>
              </a:lnSpc>
              <a:spcBef>
                <a:spcPts val="0"/>
              </a:spcBef>
              <a:spcAft>
                <a:spcPts val="0"/>
              </a:spcAft>
              <a:buNone/>
            </a:pPr>
            <a:r>
              <a:t/>
            </a:r>
            <a:endParaRPr sz="2000">
              <a:solidFill>
                <a:schemeClr val="dk2"/>
              </a:solidFill>
              <a:latin typeface="Times New Roman"/>
              <a:ea typeface="Times New Roman"/>
              <a:cs typeface="Times New Roman"/>
              <a:sym typeface="Times New Roman"/>
            </a:endParaRPr>
          </a:p>
          <a:p>
            <a:pPr indent="-342900" lvl="0" marL="342900" rtl="0" algn="just">
              <a:lnSpc>
                <a:spcPct val="100000"/>
              </a:lnSpc>
              <a:spcBef>
                <a:spcPts val="1000"/>
              </a:spcBef>
              <a:spcAft>
                <a:spcPts val="0"/>
              </a:spcAft>
              <a:buSzPts val="2000"/>
              <a:buFont typeface="Noto Sans Symbols"/>
              <a:buChar char="❖"/>
            </a:pPr>
            <a:r>
              <a:rPr lang="en-IN" sz="2000">
                <a:solidFill>
                  <a:schemeClr val="dk2"/>
                </a:solidFill>
                <a:latin typeface="Times New Roman"/>
                <a:ea typeface="Times New Roman"/>
                <a:cs typeface="Times New Roman"/>
                <a:sym typeface="Times New Roman"/>
              </a:rPr>
              <a:t>We will attempt to conduct sentiment analysis on “tweets” using various different machine learning algorithms and then combine them to make a hybrid model to increase the accuracy. We attempt to classify the polarity of the tweet where it is either positive or negative. If the tweet has both positive and negative elements, the more dominant sentiment should be picked as the final label.</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txBox="1"/>
          <p:nvPr>
            <p:ph type="title"/>
          </p:nvPr>
        </p:nvSpPr>
        <p:spPr>
          <a:xfrm>
            <a:off x="2174240" y="292730"/>
            <a:ext cx="9151500" cy="810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2"/>
              </a:buClr>
              <a:buSzPts val="3600"/>
              <a:buFont typeface="Times New Roman"/>
              <a:buNone/>
            </a:pPr>
            <a:r>
              <a:rPr b="1" lang="en-IN" u="sng">
                <a:solidFill>
                  <a:schemeClr val="dk2"/>
                </a:solidFill>
                <a:latin typeface="Times New Roman"/>
                <a:ea typeface="Times New Roman"/>
                <a:cs typeface="Times New Roman"/>
                <a:sym typeface="Times New Roman"/>
              </a:rPr>
              <a:t>PROJECT PLANNING</a:t>
            </a:r>
            <a:endParaRPr b="1" u="sng">
              <a:solidFill>
                <a:schemeClr val="dk2"/>
              </a:solidFill>
              <a:latin typeface="Times New Roman"/>
              <a:ea typeface="Times New Roman"/>
              <a:cs typeface="Times New Roman"/>
              <a:sym typeface="Times New Roman"/>
            </a:endParaRPr>
          </a:p>
        </p:txBody>
      </p:sp>
      <p:sp>
        <p:nvSpPr>
          <p:cNvPr id="206" name="Google Shape;206;p8"/>
          <p:cNvSpPr txBox="1"/>
          <p:nvPr>
            <p:ph idx="1" type="body"/>
          </p:nvPr>
        </p:nvSpPr>
        <p:spPr>
          <a:xfrm>
            <a:off x="2174240" y="1493535"/>
            <a:ext cx="9704100" cy="5245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b="1" lang="en-IN" sz="2000">
                <a:latin typeface="Times New Roman"/>
                <a:ea typeface="Times New Roman"/>
                <a:cs typeface="Times New Roman"/>
                <a:sym typeface="Times New Roman"/>
              </a:rPr>
              <a:t>Objective : </a:t>
            </a:r>
            <a:r>
              <a:rPr lang="en-IN" sz="2000">
                <a:latin typeface="Times New Roman"/>
                <a:ea typeface="Times New Roman"/>
                <a:cs typeface="Times New Roman"/>
                <a:sym typeface="Times New Roman"/>
              </a:rPr>
              <a:t>We are working on increasing the accuracy of an algorithm that will imply the sentiments of the tweets that we feed to the model.</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Understanding</a:t>
            </a:r>
            <a:r>
              <a:rPr lang="en-IN" sz="2000">
                <a:latin typeface="Times New Roman"/>
                <a:ea typeface="Times New Roman"/>
                <a:cs typeface="Times New Roman"/>
                <a:sym typeface="Times New Roman"/>
              </a:rPr>
              <a:t> the theory and intuition behind Twitter Sentiment Analysis and various Classifiers in Machine Learning.</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Apply python libraries to import, pre-process and visualize the tweets.</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Perform data augmentation to improve model generalization capability.</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Build various machine learning model based on sentiment analysis.</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Compile and fit the models to training data.</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Analyzing accuracies from the outcomes of the models to identify the most accurate algorithm for sentiment analysis.</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Design Tools used :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Font typeface="Arial"/>
              <a:buChar char="•"/>
            </a:pPr>
            <a:r>
              <a:rPr lang="en-IN" sz="2000">
                <a:latin typeface="Times New Roman"/>
                <a:ea typeface="Times New Roman"/>
                <a:cs typeface="Times New Roman"/>
                <a:sym typeface="Times New Roman"/>
              </a:rPr>
              <a:t>Python, Jupiter IDE, Numpy</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Font typeface="Arial"/>
              <a:buChar char="•"/>
            </a:pPr>
            <a:r>
              <a:rPr lang="en-IN" sz="2000">
                <a:latin typeface="Times New Roman"/>
                <a:ea typeface="Times New Roman"/>
                <a:cs typeface="Times New Roman"/>
                <a:sym typeface="Times New Roman"/>
              </a:rPr>
              <a:t>Machine Learning Algorithms like Naive Bayes, SVM, Random Forest,XG Boost etc..</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9"/>
          <p:cNvSpPr txBox="1"/>
          <p:nvPr>
            <p:ph type="title"/>
          </p:nvPr>
        </p:nvSpPr>
        <p:spPr>
          <a:xfrm>
            <a:off x="2592938" y="246935"/>
            <a:ext cx="8911800" cy="1281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2"/>
              </a:buClr>
              <a:buSzPts val="3600"/>
              <a:buFont typeface="Times New Roman"/>
              <a:buNone/>
            </a:pPr>
            <a:r>
              <a:rPr b="1" lang="en-IN" u="sng">
                <a:solidFill>
                  <a:schemeClr val="dk2"/>
                </a:solidFill>
                <a:latin typeface="Times New Roman"/>
                <a:ea typeface="Times New Roman"/>
                <a:cs typeface="Times New Roman"/>
                <a:sym typeface="Times New Roman"/>
              </a:rPr>
              <a:t>METHODOLOGY AND IMPLEMENTATION</a:t>
            </a:r>
            <a:endParaRPr b="1" u="sng">
              <a:solidFill>
                <a:schemeClr val="dk2"/>
              </a:solidFill>
              <a:latin typeface="Times New Roman"/>
              <a:ea typeface="Times New Roman"/>
              <a:cs typeface="Times New Roman"/>
              <a:sym typeface="Times New Roman"/>
            </a:endParaRPr>
          </a:p>
        </p:txBody>
      </p:sp>
      <p:sp>
        <p:nvSpPr>
          <p:cNvPr id="212" name="Google Shape;212;p9"/>
          <p:cNvSpPr txBox="1"/>
          <p:nvPr>
            <p:ph idx="1" type="body"/>
          </p:nvPr>
        </p:nvSpPr>
        <p:spPr>
          <a:xfrm>
            <a:off x="2591150" y="1756425"/>
            <a:ext cx="8915400" cy="4878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IN" sz="2000">
                <a:latin typeface="Times New Roman"/>
                <a:ea typeface="Times New Roman"/>
                <a:cs typeface="Times New Roman"/>
                <a:sym typeface="Times New Roman"/>
              </a:rPr>
              <a:t>Methods of Sentiment Analysis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Data Collection</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Consumers usually express their sentiments on public forums like the blogs, discussion boards, product reviews as well as on their private logs – Social network sites like Facebook and Twitter. Opinions and feelings are expressed in different way, with different vocabulary, context of writing, usage of short forms and slang, making the data huge and disorganized. Manual analysis of sentiment data is virtually impossible. Therefore, special programming languages like ‘R’ are used to process and analyze the data.</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Pre-Processing</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It is nothing but filtering the extracted data before analysis.  It includes identifying and eliminating non-textual content and content that is irrelevant to the area of study from the data.</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ph idx="1" type="body"/>
          </p:nvPr>
        </p:nvSpPr>
        <p:spPr>
          <a:xfrm>
            <a:off x="2588895" y="775970"/>
            <a:ext cx="8915400" cy="513524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en-IN" sz="2000">
                <a:latin typeface="Times New Roman"/>
                <a:ea typeface="Times New Roman"/>
                <a:cs typeface="Times New Roman"/>
                <a:sym typeface="Times New Roman"/>
              </a:rPr>
              <a:t>Data Analysis</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At this stage, each sentence of the review and opinion is examined for subjectivity. Sentences with subjective expressions are retained and that which conveys objective expressions are discarded. Sentiment analysis is done at different levels using common computational techniques like Unigrams, lemmas, negation and so on.</a:t>
            </a:r>
            <a:endParaRPr sz="2000">
              <a:latin typeface="Times New Roman"/>
              <a:ea typeface="Times New Roman"/>
              <a:cs typeface="Times New Roman"/>
              <a:sym typeface="Times New Roman"/>
            </a:endParaRPr>
          </a:p>
          <a:p>
            <a:pPr indent="0" lvl="0" marL="0" rtl="0" algn="l">
              <a:spcBef>
                <a:spcPts val="1000"/>
              </a:spcBef>
              <a:spcAft>
                <a:spcPts val="0"/>
              </a:spcAft>
              <a:buSzPts val="20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b="1" lang="en-IN" sz="2000">
                <a:latin typeface="Times New Roman"/>
                <a:ea typeface="Times New Roman"/>
                <a:cs typeface="Times New Roman"/>
                <a:sym typeface="Times New Roman"/>
              </a:rPr>
              <a:t>Data Visualization</a:t>
            </a:r>
            <a:endParaRPr b="1"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IN" sz="2000">
                <a:latin typeface="Times New Roman"/>
                <a:ea typeface="Times New Roman"/>
                <a:cs typeface="Times New Roman"/>
                <a:sym typeface="Times New Roman"/>
              </a:rPr>
              <a:t>The main idea of sentiment analysis is to convert unstructured text into meaningful information. After the completion of analysis, the text results are displayed on graphs like pie chart, bar chart and line graphs.</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2022-12-03T05:07:00Z</dcterms:created>
  <dc:creator>Sumit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331CAB7D530449AFA11947FA4858A87C</vt:lpwstr>
  </property>
  <property fmtid="{D5CDD505-2E9C-101B-9397-08002B2CF9AE}" pid="3" name="KSOProductBuildVer">
    <vt:lpwstr>1033-11.2.0.11537</vt:lpwstr>
  </property>
</Properties>
</file>