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63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8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7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5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9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5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96C3-62F9-47FC-B27B-C271ABC4048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CCA5-EF08-4C33-AB94-67950F472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Techniques For Predicting Over Rainfall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6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7030A0"/>
                </a:solidFill>
              </a:rPr>
              <a:t>data[['SUBDIVISION', 'JAN', 'FEB', 'MAR', 'APR', 'MAY', 'JUN', 'JUL','AUG', 'SEP', 'OCT', 'NOV', 'DEC']].</a:t>
            </a:r>
            <a:r>
              <a:rPr lang="en-IN" sz="2200" dirty="0" err="1">
                <a:solidFill>
                  <a:srgbClr val="7030A0"/>
                </a:solidFill>
              </a:rPr>
              <a:t>groupby</a:t>
            </a:r>
            <a:r>
              <a:rPr lang="en-IN" sz="2200" dirty="0">
                <a:solidFill>
                  <a:srgbClr val="7030A0"/>
                </a:solidFill>
              </a:rPr>
              <a:t>("SUBDIVISION").mean().</a:t>
            </a:r>
            <a:r>
              <a:rPr lang="en-IN" sz="2200" dirty="0" err="1">
                <a:solidFill>
                  <a:srgbClr val="7030A0"/>
                </a:solidFill>
              </a:rPr>
              <a:t>plot.barh</a:t>
            </a:r>
            <a:r>
              <a:rPr lang="en-IN" sz="2200" dirty="0">
                <a:solidFill>
                  <a:srgbClr val="7030A0"/>
                </a:solidFill>
              </a:rPr>
              <a:t>(stacked=</a:t>
            </a:r>
            <a:r>
              <a:rPr lang="en-IN" sz="2200" dirty="0" err="1">
                <a:solidFill>
                  <a:srgbClr val="7030A0"/>
                </a:solidFill>
              </a:rPr>
              <a:t>True,figsize</a:t>
            </a:r>
            <a:r>
              <a:rPr lang="en-IN" sz="2200" dirty="0">
                <a:solidFill>
                  <a:srgbClr val="7030A0"/>
                </a:solidFill>
              </a:rPr>
              <a:t>=(13,8));</a:t>
            </a:r>
            <a:r>
              <a:rPr lang="en-IN" sz="2200" dirty="0"/>
              <a:t/>
            </a:r>
            <a:br>
              <a:rPr lang="en-IN" sz="2200" dirty="0"/>
            </a:br>
            <a:endParaRPr lang="en-IN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41" y="1825625"/>
            <a:ext cx="8959717" cy="4351338"/>
          </a:xfrm>
        </p:spPr>
      </p:pic>
    </p:spTree>
    <p:extLst>
      <p:ext uri="{BB962C8B-B14F-4D97-AF65-F5344CB8AC3E}">
        <p14:creationId xmlns:p14="http://schemas.microsoft.com/office/powerpoint/2010/main" val="126414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7030A0"/>
                </a:solidFill>
              </a:rPr>
              <a:t>data[['SUBDIVISION', 'JAN', 'FEB', 'MAR', 'APR', 'MAY', 'JUN', 'JUL','AUG', 'SEP', 'OCT', 'NOV', 'DEC']].</a:t>
            </a:r>
            <a:r>
              <a:rPr lang="en-IN" sz="2200" dirty="0" err="1">
                <a:solidFill>
                  <a:srgbClr val="7030A0"/>
                </a:solidFill>
              </a:rPr>
              <a:t>groupby</a:t>
            </a:r>
            <a:r>
              <a:rPr lang="en-IN" sz="2200" dirty="0">
                <a:solidFill>
                  <a:srgbClr val="7030A0"/>
                </a:solidFill>
              </a:rPr>
              <a:t>("SUBDIVISION").mean().</a:t>
            </a:r>
            <a:r>
              <a:rPr lang="en-IN" sz="2200" dirty="0" err="1">
                <a:solidFill>
                  <a:srgbClr val="7030A0"/>
                </a:solidFill>
              </a:rPr>
              <a:t>plot.barh</a:t>
            </a:r>
            <a:r>
              <a:rPr lang="en-IN" sz="2200" dirty="0">
                <a:solidFill>
                  <a:srgbClr val="7030A0"/>
                </a:solidFill>
              </a:rPr>
              <a:t>(stacked=</a:t>
            </a:r>
            <a:r>
              <a:rPr lang="en-IN" sz="2200" dirty="0" err="1">
                <a:solidFill>
                  <a:srgbClr val="7030A0"/>
                </a:solidFill>
              </a:rPr>
              <a:t>True,figsize</a:t>
            </a:r>
            <a:r>
              <a:rPr lang="en-IN" sz="2200" dirty="0">
                <a:solidFill>
                  <a:srgbClr val="7030A0"/>
                </a:solidFill>
              </a:rPr>
              <a:t>=(13,8));</a:t>
            </a:r>
            <a:br>
              <a:rPr lang="en-IN" sz="2200" dirty="0">
                <a:solidFill>
                  <a:srgbClr val="7030A0"/>
                </a:solidFill>
              </a:rPr>
            </a:br>
            <a:endParaRPr lang="en-IN" sz="2200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41" y="1825625"/>
            <a:ext cx="8959717" cy="4351338"/>
          </a:xfrm>
        </p:spPr>
      </p:pic>
    </p:spTree>
    <p:extLst>
      <p:ext uri="{BB962C8B-B14F-4D97-AF65-F5344CB8AC3E}">
        <p14:creationId xmlns:p14="http://schemas.microsoft.com/office/powerpoint/2010/main" val="6246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Observations </a:t>
            </a:r>
            <a:endParaRPr lang="en-IN" dirty="0"/>
          </a:p>
          <a:p>
            <a:r>
              <a:rPr lang="en-IN" dirty="0" smtClean="0"/>
              <a:t>Above </a:t>
            </a:r>
            <a:r>
              <a:rPr lang="en-IN" dirty="0"/>
              <a:t>two graphs shows that the amount of rainfall is reasonably good in the months of march, </a:t>
            </a:r>
            <a:r>
              <a:rPr lang="en-IN" dirty="0" err="1"/>
              <a:t>april</a:t>
            </a:r>
            <a:r>
              <a:rPr lang="en-IN" dirty="0"/>
              <a:t>, may in eastern India.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Heap Map creation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09" y="2375323"/>
            <a:ext cx="7380381" cy="3251941"/>
          </a:xfrm>
        </p:spPr>
      </p:pic>
    </p:spTree>
    <p:extLst>
      <p:ext uri="{BB962C8B-B14F-4D97-AF65-F5344CB8AC3E}">
        <p14:creationId xmlns:p14="http://schemas.microsoft.com/office/powerpoint/2010/main" val="27410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6" y="902043"/>
            <a:ext cx="10317892" cy="5263979"/>
          </a:xfrm>
        </p:spPr>
      </p:pic>
    </p:spTree>
    <p:extLst>
      <p:ext uri="{BB962C8B-B14F-4D97-AF65-F5344CB8AC3E}">
        <p14:creationId xmlns:p14="http://schemas.microsoft.com/office/powerpoint/2010/main" val="215234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Observations </a:t>
            </a:r>
            <a:endParaRPr lang="en-IN" dirty="0"/>
          </a:p>
          <a:p>
            <a:r>
              <a:rPr lang="en-IN" b="1" dirty="0" smtClean="0"/>
              <a:t>Heat </a:t>
            </a:r>
            <a:r>
              <a:rPr lang="en-IN" b="1" dirty="0"/>
              <a:t>Map </a:t>
            </a:r>
            <a:r>
              <a:rPr lang="en-IN" dirty="0"/>
              <a:t>shows the co-relation(dependency) </a:t>
            </a:r>
            <a:r>
              <a:rPr lang="en-IN" dirty="0" err="1"/>
              <a:t>betwenn</a:t>
            </a:r>
            <a:r>
              <a:rPr lang="en-IN" dirty="0"/>
              <a:t> the amounts of rainfall over months. </a:t>
            </a:r>
          </a:p>
          <a:p>
            <a:r>
              <a:rPr lang="en-IN" dirty="0" smtClean="0"/>
              <a:t>From </a:t>
            </a:r>
            <a:r>
              <a:rPr lang="en-IN" dirty="0"/>
              <a:t>above it is clear that if amount of rainfall is high in the months of </a:t>
            </a:r>
            <a:r>
              <a:rPr lang="en-IN" dirty="0" err="1"/>
              <a:t>july</a:t>
            </a:r>
            <a:r>
              <a:rPr lang="en-IN" dirty="0"/>
              <a:t>, august, </a:t>
            </a:r>
            <a:r>
              <a:rPr lang="en-IN" dirty="0" err="1"/>
              <a:t>september</a:t>
            </a:r>
            <a:r>
              <a:rPr lang="en-IN" dirty="0"/>
              <a:t> then the amount of rainfall will be high annually. </a:t>
            </a:r>
          </a:p>
          <a:p>
            <a:r>
              <a:rPr lang="en-IN" dirty="0" smtClean="0"/>
              <a:t>It </a:t>
            </a:r>
            <a:r>
              <a:rPr lang="en-IN" dirty="0"/>
              <a:t>is also </a:t>
            </a:r>
            <a:r>
              <a:rPr lang="en-IN" dirty="0" err="1"/>
              <a:t>obwserved</a:t>
            </a:r>
            <a:r>
              <a:rPr lang="en-IN" dirty="0"/>
              <a:t> that if amount of rainfall in good in the months of </a:t>
            </a:r>
            <a:r>
              <a:rPr lang="en-IN" dirty="0" err="1"/>
              <a:t>october</a:t>
            </a:r>
            <a:r>
              <a:rPr lang="en-IN" dirty="0"/>
              <a:t>, </a:t>
            </a:r>
            <a:r>
              <a:rPr lang="en-IN" dirty="0" err="1"/>
              <a:t>november</a:t>
            </a:r>
            <a:r>
              <a:rPr lang="en-IN" dirty="0"/>
              <a:t>, </a:t>
            </a:r>
            <a:r>
              <a:rPr lang="en-IN" dirty="0" err="1"/>
              <a:t>december</a:t>
            </a:r>
            <a:r>
              <a:rPr lang="en-IN" dirty="0"/>
              <a:t> then the rainfall is going to b good in the overall year.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77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to plot Graph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" t="25063" r="42709" b="12178"/>
          <a:stretch/>
        </p:blipFill>
        <p:spPr>
          <a:xfrm>
            <a:off x="963827" y="1309817"/>
            <a:ext cx="8328454" cy="5103340"/>
          </a:xfrm>
        </p:spPr>
      </p:pic>
    </p:spTree>
    <p:extLst>
      <p:ext uri="{BB962C8B-B14F-4D97-AF65-F5344CB8AC3E}">
        <p14:creationId xmlns:p14="http://schemas.microsoft.com/office/powerpoint/2010/main" val="262143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For prediction we formatted data in the way, given the rainfall in the last three months we try to predict the rainfall in the next consecutive month. </a:t>
            </a:r>
          </a:p>
          <a:p>
            <a:pPr marL="0" indent="0">
              <a:buNone/>
            </a:pPr>
            <a:r>
              <a:rPr lang="en-IN" dirty="0"/>
              <a:t>• For all the experiments we used 80:20 training and test ratio. </a:t>
            </a:r>
          </a:p>
          <a:p>
            <a:pPr marL="0" indent="0">
              <a:buNone/>
            </a:pPr>
            <a:r>
              <a:rPr lang="en-IN" b="1" dirty="0" smtClean="0"/>
              <a:t>	– </a:t>
            </a:r>
            <a:r>
              <a:rPr lang="en-IN" dirty="0"/>
              <a:t>Linear regression </a:t>
            </a:r>
          </a:p>
          <a:p>
            <a:pPr marL="0" indent="0">
              <a:buNone/>
            </a:pPr>
            <a:r>
              <a:rPr lang="en-IN" b="1" dirty="0" smtClean="0"/>
              <a:t>	– </a:t>
            </a:r>
            <a:r>
              <a:rPr lang="en-IN" b="1" dirty="0"/>
              <a:t>SVR 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– </a:t>
            </a:r>
            <a:r>
              <a:rPr lang="en-IN" dirty="0"/>
              <a:t>Artificial neural nets </a:t>
            </a:r>
          </a:p>
          <a:p>
            <a:r>
              <a:rPr lang="en-IN" dirty="0" smtClean="0"/>
              <a:t>Testing </a:t>
            </a:r>
            <a:r>
              <a:rPr lang="en-IN" dirty="0"/>
              <a:t>metrics: We used Mean absolute error to train the models. </a:t>
            </a:r>
          </a:p>
          <a:p>
            <a:r>
              <a:rPr lang="en-IN" dirty="0" smtClean="0"/>
              <a:t>We </a:t>
            </a:r>
            <a:r>
              <a:rPr lang="en-IN" dirty="0"/>
              <a:t>also shown the amount of rainfall actually and predicted with the histogram plots. </a:t>
            </a:r>
          </a:p>
          <a:p>
            <a:r>
              <a:rPr lang="en-IN" dirty="0" smtClean="0"/>
              <a:t>We </a:t>
            </a:r>
            <a:r>
              <a:rPr lang="en-IN" dirty="0"/>
              <a:t>did two types of trainings once training on complete dataset and other with training </a:t>
            </a:r>
            <a:r>
              <a:rPr lang="en-IN" dirty="0" smtClean="0"/>
              <a:t>   with </a:t>
            </a:r>
            <a:r>
              <a:rPr lang="en-IN" dirty="0"/>
              <a:t>only </a:t>
            </a:r>
            <a:r>
              <a:rPr lang="en-IN" dirty="0" err="1"/>
              <a:t>telangana</a:t>
            </a:r>
            <a:r>
              <a:rPr lang="en-IN" dirty="0"/>
              <a:t> data </a:t>
            </a:r>
          </a:p>
          <a:p>
            <a:r>
              <a:rPr lang="en-IN" dirty="0" smtClean="0"/>
              <a:t> </a:t>
            </a:r>
            <a:r>
              <a:rPr lang="en-IN" dirty="0"/>
              <a:t>All means are standard deviation observations are written, first one represents ground truth, second one represents predictions.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48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</a:t>
            </a:r>
            <a:r>
              <a:rPr lang="en-IN" dirty="0" err="1" smtClean="0"/>
              <a:t>Groundtruth</a:t>
            </a:r>
            <a:r>
              <a:rPr lang="en-IN" dirty="0" smtClean="0"/>
              <a:t>	Predicted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8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MEAN 2005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121.2111111111111 		134.68699821349804 </a:t>
            </a:r>
          </a:p>
          <a:p>
            <a:pPr marL="0" indent="0">
              <a:buNone/>
            </a:pPr>
            <a:r>
              <a:rPr lang="en-IN" dirty="0" smtClean="0"/>
              <a:t>Standard </a:t>
            </a:r>
            <a:r>
              <a:rPr lang="en-IN" dirty="0"/>
              <a:t>deviation </a:t>
            </a:r>
            <a:r>
              <a:rPr lang="en-IN" dirty="0" smtClean="0"/>
              <a:t>2005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123.77066107608005	 	90.86310230416437 </a:t>
            </a:r>
          </a:p>
          <a:p>
            <a:pPr marL="0" indent="0">
              <a:buNone/>
            </a:pPr>
            <a:r>
              <a:rPr lang="en-IN" dirty="0" smtClean="0"/>
              <a:t>MEAN </a:t>
            </a:r>
            <a:r>
              <a:rPr lang="en-IN" dirty="0"/>
              <a:t>2010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139.93333333333334 	144.80501326515912 </a:t>
            </a:r>
          </a:p>
          <a:p>
            <a:pPr marL="0" indent="0">
              <a:buNone/>
            </a:pPr>
            <a:r>
              <a:rPr lang="en-IN" dirty="0" smtClean="0"/>
              <a:t>Standard </a:t>
            </a:r>
            <a:r>
              <a:rPr lang="en-IN" dirty="0"/>
              <a:t>deviation 2010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135.71320250194282 	95.94931363601727 </a:t>
            </a:r>
          </a:p>
          <a:p>
            <a:pPr marL="0" indent="0">
              <a:buNone/>
            </a:pPr>
            <a:r>
              <a:rPr lang="en-IN" dirty="0" smtClean="0"/>
              <a:t>MEAN </a:t>
            </a:r>
            <a:r>
              <a:rPr lang="en-IN" dirty="0"/>
              <a:t>2015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88.52222222222223 		119.64752006738826 </a:t>
            </a:r>
          </a:p>
          <a:p>
            <a:pPr marL="0" indent="0">
              <a:buNone/>
            </a:pPr>
            <a:r>
              <a:rPr lang="en-IN" dirty="0" smtClean="0"/>
              <a:t>Standard </a:t>
            </a:r>
            <a:r>
              <a:rPr lang="en-IN" dirty="0"/>
              <a:t>deviation 2015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86.62446123324875 		62.363553701633734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85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t="21821" r="70762" b="3013"/>
          <a:stretch/>
        </p:blipFill>
        <p:spPr>
          <a:xfrm>
            <a:off x="1235675" y="506628"/>
            <a:ext cx="7302843" cy="63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9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Processing , </a:t>
            </a:r>
            <a:r>
              <a:rPr lang="en-IN" dirty="0" smtClean="0"/>
              <a:t>Libraries &amp; CSV Reading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t="27132" r="49254"/>
          <a:stretch/>
        </p:blipFill>
        <p:spPr>
          <a:xfrm>
            <a:off x="1013254" y="1825625"/>
            <a:ext cx="8526162" cy="4649316"/>
          </a:xfrm>
        </p:spPr>
      </p:pic>
      <p:sp>
        <p:nvSpPr>
          <p:cNvPr id="5" name="TextBox 4"/>
          <p:cNvSpPr txBox="1"/>
          <p:nvPr/>
        </p:nvSpPr>
        <p:spPr>
          <a:xfrm>
            <a:off x="9786551" y="1989438"/>
            <a:ext cx="212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Fill the missing values with the mean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3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6"/>
          <a:stretch/>
        </p:blipFill>
        <p:spPr>
          <a:xfrm>
            <a:off x="506627" y="1544595"/>
            <a:ext cx="11368216" cy="4942702"/>
          </a:xfrm>
        </p:spPr>
      </p:pic>
      <p:sp>
        <p:nvSpPr>
          <p:cNvPr id="5" name="TextBox 4"/>
          <p:cNvSpPr txBox="1"/>
          <p:nvPr/>
        </p:nvSpPr>
        <p:spPr>
          <a:xfrm>
            <a:off x="556054" y="345989"/>
            <a:ext cx="1125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has 36 sub divisions and 19 attributes (individual months, annual, combinations of 3 consecutive months).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 </a:t>
            </a:r>
            <a:r>
              <a:rPr lang="en-IN" dirty="0"/>
              <a:t>some of the subdivisions data is from 1950 to 2015.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</a:t>
            </a:r>
            <a:r>
              <a:rPr lang="en-IN" dirty="0"/>
              <a:t>the attributes has the sum of amount of rainfall in mm.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35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" y="160338"/>
            <a:ext cx="11170507" cy="6511925"/>
          </a:xfrm>
        </p:spPr>
      </p:pic>
    </p:spTree>
    <p:extLst>
      <p:ext uri="{BB962C8B-B14F-4D97-AF65-F5344CB8AC3E}">
        <p14:creationId xmlns:p14="http://schemas.microsoft.com/office/powerpoint/2010/main" val="14040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8031" y="1334530"/>
            <a:ext cx="1065152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Observations </a:t>
            </a:r>
            <a:r>
              <a:rPr lang="en-IN" sz="4000" dirty="0" smtClean="0"/>
              <a:t>:</a:t>
            </a:r>
            <a:endParaRPr lang="en-I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 smtClean="0"/>
              <a:t>Above </a:t>
            </a:r>
            <a:r>
              <a:rPr lang="en-IN" sz="4000" dirty="0"/>
              <a:t>histograms show the distribution of rainfall over months.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 smtClean="0"/>
              <a:t>Observed </a:t>
            </a:r>
            <a:r>
              <a:rPr lang="en-IN" sz="4000" dirty="0"/>
              <a:t>increase in amount of rainfall over months July, August, September.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13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1" y="365125"/>
            <a:ext cx="11516497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 err="1">
                <a:solidFill>
                  <a:srgbClr val="7030A0"/>
                </a:solidFill>
              </a:rPr>
              <a:t>data.groupby</a:t>
            </a:r>
            <a:r>
              <a:rPr lang="en-IN" sz="3200" dirty="0">
                <a:solidFill>
                  <a:srgbClr val="7030A0"/>
                </a:solidFill>
              </a:rPr>
              <a:t>("YEAR").sum()['ANNUAL'].plot(</a:t>
            </a:r>
            <a:r>
              <a:rPr lang="en-IN" sz="3200" dirty="0" err="1">
                <a:solidFill>
                  <a:srgbClr val="7030A0"/>
                </a:solidFill>
              </a:rPr>
              <a:t>figsize</a:t>
            </a:r>
            <a:r>
              <a:rPr lang="en-IN" sz="3200" dirty="0">
                <a:solidFill>
                  <a:srgbClr val="7030A0"/>
                </a:solidFill>
              </a:rPr>
              <a:t>=(12,8));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9" y="1825625"/>
            <a:ext cx="7895968" cy="4351338"/>
          </a:xfrm>
        </p:spPr>
      </p:pic>
    </p:spTree>
    <p:extLst>
      <p:ext uri="{BB962C8B-B14F-4D97-AF65-F5344CB8AC3E}">
        <p14:creationId xmlns:p14="http://schemas.microsoft.com/office/powerpoint/2010/main" val="278013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Observations </a:t>
            </a:r>
            <a:endParaRPr lang="en-IN" dirty="0"/>
          </a:p>
          <a:p>
            <a:r>
              <a:rPr lang="en-IN" dirty="0" smtClean="0"/>
              <a:t>Shows </a:t>
            </a:r>
            <a:r>
              <a:rPr lang="en-IN" dirty="0"/>
              <a:t>distribution of rainfall over years. </a:t>
            </a:r>
          </a:p>
          <a:p>
            <a:r>
              <a:rPr lang="en-IN" dirty="0" smtClean="0"/>
              <a:t>Observed </a:t>
            </a:r>
            <a:r>
              <a:rPr lang="en-IN" dirty="0"/>
              <a:t>high amount of rainfall in 1950s.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18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25" y="1"/>
            <a:ext cx="6054810" cy="225811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7030A0"/>
                </a:solidFill>
              </a:rPr>
              <a:t>data[['YEAR', 'JAN', 'FEB', 'MAR', 'APR', 'MAY', 'JUN', 'JUL', </a:t>
            </a:r>
            <a:r>
              <a:rPr lang="en-IN" sz="2800" dirty="0" smtClean="0">
                <a:solidFill>
                  <a:srgbClr val="7030A0"/>
                </a:solidFill>
              </a:rPr>
              <a:t>      </a:t>
            </a:r>
            <a:r>
              <a:rPr lang="en-IN" sz="2800" dirty="0">
                <a:solidFill>
                  <a:srgbClr val="7030A0"/>
                </a:solidFill>
              </a:rPr>
              <a:t/>
            </a:r>
            <a:br>
              <a:rPr lang="en-IN" sz="2800" dirty="0">
                <a:solidFill>
                  <a:srgbClr val="7030A0"/>
                </a:solidFill>
              </a:rPr>
            </a:br>
            <a:r>
              <a:rPr lang="en-IN" sz="2800" dirty="0">
                <a:solidFill>
                  <a:srgbClr val="7030A0"/>
                </a:solidFill>
              </a:rPr>
              <a:t>'AUG', 'SEP', 'OCT', 'NOV</a:t>
            </a:r>
            <a:r>
              <a:rPr lang="en-IN" sz="2800" dirty="0" smtClean="0">
                <a:solidFill>
                  <a:srgbClr val="7030A0"/>
                </a:solidFill>
              </a:rPr>
              <a:t>', 'DEC</a:t>
            </a:r>
            <a:r>
              <a:rPr lang="en-IN" sz="2800" dirty="0">
                <a:solidFill>
                  <a:srgbClr val="7030A0"/>
                </a:solidFill>
              </a:rPr>
              <a:t>']].</a:t>
            </a:r>
            <a:r>
              <a:rPr lang="en-IN" sz="2800" dirty="0" err="1">
                <a:solidFill>
                  <a:srgbClr val="7030A0"/>
                </a:solidFill>
              </a:rPr>
              <a:t>groupby</a:t>
            </a:r>
            <a:r>
              <a:rPr lang="en-IN" sz="2800" dirty="0">
                <a:solidFill>
                  <a:srgbClr val="7030A0"/>
                </a:solidFill>
              </a:rPr>
              <a:t>("YEAR").sum().plot(</a:t>
            </a:r>
            <a:r>
              <a:rPr lang="en-IN" sz="2800" dirty="0" err="1">
                <a:solidFill>
                  <a:srgbClr val="7030A0"/>
                </a:solidFill>
              </a:rPr>
              <a:t>figsize</a:t>
            </a:r>
            <a:r>
              <a:rPr lang="en-IN" sz="2800" dirty="0">
                <a:solidFill>
                  <a:srgbClr val="7030A0"/>
                </a:solidFill>
              </a:rPr>
              <a:t>=(13,8));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8111"/>
            <a:ext cx="6277232" cy="4698743"/>
          </a:xfrm>
        </p:spPr>
      </p:pic>
      <p:sp>
        <p:nvSpPr>
          <p:cNvPr id="5" name="TextBox 4"/>
          <p:cNvSpPr txBox="1"/>
          <p:nvPr/>
        </p:nvSpPr>
        <p:spPr>
          <a:xfrm>
            <a:off x="6277232" y="86497"/>
            <a:ext cx="5914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data[['</a:t>
            </a:r>
            <a:r>
              <a:rPr lang="en-IN" sz="2800" dirty="0" err="1">
                <a:solidFill>
                  <a:srgbClr val="7030A0"/>
                </a:solidFill>
              </a:rPr>
              <a:t>YEAR','Jan</a:t>
            </a:r>
            <a:r>
              <a:rPr lang="en-IN" sz="2800" dirty="0">
                <a:solidFill>
                  <a:srgbClr val="7030A0"/>
                </a:solidFill>
              </a:rPr>
              <a:t>-Feb', 'Mar-May', </a:t>
            </a:r>
          </a:p>
          <a:p>
            <a:r>
              <a:rPr lang="en-IN" sz="2800" dirty="0">
                <a:solidFill>
                  <a:srgbClr val="7030A0"/>
                </a:solidFill>
              </a:rPr>
              <a:t>'Jun-Sep', 'Oct-Dec']].</a:t>
            </a:r>
            <a:r>
              <a:rPr lang="en-IN" sz="2800" dirty="0" err="1">
                <a:solidFill>
                  <a:srgbClr val="7030A0"/>
                </a:solidFill>
              </a:rPr>
              <a:t>groupby</a:t>
            </a:r>
            <a:r>
              <a:rPr lang="en-IN" sz="2800" dirty="0">
                <a:solidFill>
                  <a:srgbClr val="7030A0"/>
                </a:solidFill>
              </a:rPr>
              <a:t>("YEAR").sum().plot(</a:t>
            </a:r>
            <a:r>
              <a:rPr lang="en-IN" sz="2800" dirty="0" err="1">
                <a:solidFill>
                  <a:srgbClr val="7030A0"/>
                </a:solidFill>
              </a:rPr>
              <a:t>figsize</a:t>
            </a:r>
            <a:r>
              <a:rPr lang="en-IN" sz="2800" dirty="0">
                <a:solidFill>
                  <a:srgbClr val="7030A0"/>
                </a:solidFill>
              </a:rPr>
              <a:t>=(13,8));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190735" y="1"/>
            <a:ext cx="0" cy="242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34" y="2258110"/>
            <a:ext cx="6001265" cy="46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6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Observations 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above two graphs show the distribution of rainfall over months. </a:t>
            </a:r>
          </a:p>
          <a:p>
            <a:r>
              <a:rPr lang="en-IN" dirty="0" smtClean="0"/>
              <a:t>The </a:t>
            </a:r>
            <a:r>
              <a:rPr lang="en-IN" dirty="0"/>
              <a:t>graphs clearly shows that amount of rainfall in high in the months </a:t>
            </a:r>
            <a:r>
              <a:rPr lang="en-IN" dirty="0" err="1"/>
              <a:t>july</a:t>
            </a:r>
            <a:r>
              <a:rPr lang="en-IN" dirty="0"/>
              <a:t>, </a:t>
            </a:r>
            <a:r>
              <a:rPr lang="en-IN" dirty="0" err="1"/>
              <a:t>aug</a:t>
            </a:r>
            <a:r>
              <a:rPr lang="en-IN" dirty="0"/>
              <a:t>, </a:t>
            </a:r>
            <a:r>
              <a:rPr lang="en-IN" dirty="0" err="1"/>
              <a:t>sep</a:t>
            </a:r>
            <a:r>
              <a:rPr lang="en-IN" dirty="0"/>
              <a:t> which is monsoon season in India.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67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607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Machine Learning Techniques For Predicting Over Rainfall</vt:lpstr>
      <vt:lpstr>Data Processing , Libraries &amp; CSV Reading</vt:lpstr>
      <vt:lpstr>PowerPoint Presentation</vt:lpstr>
      <vt:lpstr>PowerPoint Presentation</vt:lpstr>
      <vt:lpstr>PowerPoint Presentation</vt:lpstr>
      <vt:lpstr>data.groupby("YEAR").sum()['ANNUAL'].plot(figsize=(12,8)); </vt:lpstr>
      <vt:lpstr>PowerPoint Presentation</vt:lpstr>
      <vt:lpstr>data[['YEAR', 'JAN', 'FEB', 'MAR', 'APR', 'MAY', 'JUN', 'JUL',        'AUG', 'SEP', 'OCT', 'NOV', 'DEC']].groupby("YEAR").sum().plot(figsize=(13,8)); </vt:lpstr>
      <vt:lpstr>PowerPoint Presentation</vt:lpstr>
      <vt:lpstr>data[['SUBDIVISION', 'JAN', 'FEB', 'MAR', 'APR', 'MAY', 'JUN', 'JUL','AUG', 'SEP', 'OCT', 'NOV', 'DEC']].groupby("SUBDIVISION").mean().plot.barh(stacked=True,figsize=(13,8)); </vt:lpstr>
      <vt:lpstr>data[['SUBDIVISION', 'JAN', 'FEB', 'MAR', 'APR', 'MAY', 'JUN', 'JUL','AUG', 'SEP', 'OCT', 'NOV', 'DEC']].groupby("SUBDIVISION").mean().plot.barh(stacked=True,figsize=(13,8)); </vt:lpstr>
      <vt:lpstr>PowerPoint Presentation</vt:lpstr>
      <vt:lpstr>Heap Map creation</vt:lpstr>
      <vt:lpstr>PowerPoint Presentation</vt:lpstr>
      <vt:lpstr>PowerPoint Presentation</vt:lpstr>
      <vt:lpstr>Function to plot Graph</vt:lpstr>
      <vt:lpstr>Predictions </vt:lpstr>
      <vt:lpstr> Groundtruth Predicted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Techniques For Predicting Over Rainfall</dc:title>
  <dc:creator>Nitesh_Yadav</dc:creator>
  <cp:lastModifiedBy>Nitesh_Yadav</cp:lastModifiedBy>
  <cp:revision>6</cp:revision>
  <dcterms:created xsi:type="dcterms:W3CDTF">2022-11-11T03:13:10Z</dcterms:created>
  <dcterms:modified xsi:type="dcterms:W3CDTF">2022-11-11T04:00:29Z</dcterms:modified>
</cp:coreProperties>
</file>