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60" r:id="rId5"/>
    <p:sldId id="259" r:id="rId6"/>
    <p:sldId id="263" r:id="rId7"/>
    <p:sldId id="270" r:id="rId8"/>
    <p:sldId id="264" r:id="rId9"/>
    <p:sldId id="265" r:id="rId10"/>
    <p:sldId id="267" r:id="rId11"/>
    <p:sldId id="266" r:id="rId12"/>
    <p:sldId id="262"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257561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322100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187007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97100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74328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212764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67537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354693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402541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4461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246781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180854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3408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85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72169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112867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pPr/>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62917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6D780-A922-4CDA-83F6-BE6FA9317D3A}" type="datetimeFigureOut">
              <a:rPr lang="en-IN" smtClean="0"/>
              <a:pPr/>
              <a:t>17-12-2024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EED90C-7D1E-4289-86EA-0655C618F1A4}" type="slidenum">
              <a:rPr lang="en-IN" smtClean="0"/>
              <a:pPr/>
              <a:t>‹#›</a:t>
            </a:fld>
            <a:endParaRPr lang="en-IN"/>
          </a:p>
        </p:txBody>
      </p:sp>
    </p:spTree>
    <p:extLst>
      <p:ext uri="{BB962C8B-B14F-4D97-AF65-F5344CB8AC3E}">
        <p14:creationId xmlns:p14="http://schemas.microsoft.com/office/powerpoint/2010/main" xmlns="" val="388183605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online-banking-project" TargetMode="External"/><Relationship Id="rId2" Type="http://schemas.openxmlformats.org/officeDocument/2006/relationships/hyperlink" Target="https://netbeans.org/kb/index.html" TargetMode="External"/><Relationship Id="rId1" Type="http://schemas.openxmlformats.org/officeDocument/2006/relationships/slideLayout" Target="../slideLayouts/slideLayout2.xml"/><Relationship Id="rId5" Type="http://schemas.openxmlformats.org/officeDocument/2006/relationships/hyperlink" Target="https://meet.google.com/linkredirect?authuser=0&amp;dest=https://www.apachefriends.org/index.html" TargetMode="External"/><Relationship Id="rId4" Type="http://schemas.openxmlformats.org/officeDocument/2006/relationships/hyperlink" Target="https://projectsgeek.com/2016/02/complete-banking-system-java-projec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899" y="359541"/>
            <a:ext cx="9936623" cy="2655146"/>
          </a:xfrm>
        </p:spPr>
        <p:txBody>
          <a:bodyPr/>
          <a:lstStyle/>
          <a:p>
            <a:r>
              <a:rPr lang="en-US" b="1" dirty="0">
                <a:latin typeface="Times New Roman" panose="02020603050405020304" pitchFamily="18" charset="0"/>
                <a:cs typeface="Times New Roman" panose="02020603050405020304" pitchFamily="18" charset="0"/>
              </a:rPr>
              <a:t>Banking Management System</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5827" y="3273916"/>
            <a:ext cx="12384975" cy="2743199"/>
          </a:xfrm>
        </p:spPr>
        <p:txBody>
          <a:bodyPr>
            <a:norm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BRANCH – CSE 3 YEAR</a:t>
            </a:r>
          </a:p>
          <a:p>
            <a:pPr algn="ctr"/>
            <a:r>
              <a:rPr lang="en-US" sz="2400" dirty="0">
                <a:solidFill>
                  <a:srgbClr val="002060"/>
                </a:solidFill>
                <a:latin typeface="Times New Roman" panose="02020603050405020304" pitchFamily="18" charset="0"/>
                <a:cs typeface="Times New Roman" panose="02020603050405020304" pitchFamily="18" charset="0"/>
              </a:rPr>
              <a:t>RATNESH TRIPATHI </a:t>
            </a:r>
          </a:p>
          <a:p>
            <a:pPr algn="ctr"/>
            <a:r>
              <a:rPr lang="en-US" sz="2400" dirty="0">
                <a:solidFill>
                  <a:srgbClr val="002060"/>
                </a:solidFill>
                <a:latin typeface="Times New Roman" panose="02020603050405020304" pitchFamily="18" charset="0"/>
                <a:cs typeface="Times New Roman" panose="02020603050405020304" pitchFamily="18" charset="0"/>
              </a:rPr>
              <a:t>NITESH PRAJPATHI</a:t>
            </a:r>
          </a:p>
          <a:p>
            <a:pPr algn="ctr"/>
            <a:endParaRPr lang="en-IN" dirty="0"/>
          </a:p>
        </p:txBody>
      </p:sp>
    </p:spTree>
    <p:extLst>
      <p:ext uri="{BB962C8B-B14F-4D97-AF65-F5344CB8AC3E}">
        <p14:creationId xmlns:p14="http://schemas.microsoft.com/office/powerpoint/2010/main" xmlns="" val="261373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6124ED-11BE-D5BC-78D5-86D915A81DED}"/>
              </a:ext>
            </a:extLst>
          </p:cNvPr>
          <p:cNvSpPr txBox="1"/>
          <p:nvPr/>
        </p:nvSpPr>
        <p:spPr>
          <a:xfrm>
            <a:off x="3517641" y="410547"/>
            <a:ext cx="3694922" cy="369332"/>
          </a:xfrm>
          <a:prstGeom prst="rect">
            <a:avLst/>
          </a:prstGeom>
          <a:noFill/>
        </p:spPr>
        <p:txBody>
          <a:bodyPr wrap="square" rtlCol="0">
            <a:spAutoFit/>
          </a:bodyPr>
          <a:lstStyle/>
          <a:p>
            <a:r>
              <a:rPr lang="en-US" b="1" u="sng" dirty="0"/>
              <a:t>Database Management System</a:t>
            </a:r>
            <a:endParaRPr lang="en-IN" b="1" u="sng" dirty="0"/>
          </a:p>
        </p:txBody>
      </p:sp>
      <p:sp>
        <p:nvSpPr>
          <p:cNvPr id="3" name="TextBox 2">
            <a:extLst>
              <a:ext uri="{FF2B5EF4-FFF2-40B4-BE49-F238E27FC236}">
                <a16:creationId xmlns:a16="http://schemas.microsoft.com/office/drawing/2014/main" xmlns="" id="{0D7CEF7A-5E8A-D342-C08A-9048353914D0}"/>
              </a:ext>
            </a:extLst>
          </p:cNvPr>
          <p:cNvSpPr txBox="1"/>
          <p:nvPr/>
        </p:nvSpPr>
        <p:spPr>
          <a:xfrm>
            <a:off x="1082350" y="989045"/>
            <a:ext cx="9703837" cy="5534849"/>
          </a:xfrm>
          <a:prstGeom prst="rect">
            <a:avLst/>
          </a:prstGeom>
          <a:noFill/>
        </p:spPr>
        <p:txBody>
          <a:bodyPr wrap="square" rtlCol="0">
            <a:spAutoFit/>
          </a:bodyPr>
          <a:lstStyle/>
          <a:p>
            <a:r>
              <a:rPr lang="en-US" sz="1600" dirty="0"/>
              <a:t>A Bank Management System database needs to store and manage data about customers, accounts, transactions, employees, loans, and more. The system should maintain relationships between entities and ensure data integrity.</a:t>
            </a:r>
          </a:p>
          <a:p>
            <a:endParaRPr lang="en-US" sz="1600" dirty="0"/>
          </a:p>
          <a:p>
            <a:pPr algn="l" fontAlgn="base">
              <a:spcAft>
                <a:spcPts val="750"/>
              </a:spcAft>
            </a:pPr>
            <a:r>
              <a:rPr lang="en-US" sz="1600" b="1" i="0" dirty="0">
                <a:solidFill>
                  <a:srgbClr val="273239"/>
                </a:solidFill>
                <a:effectLst/>
                <a:latin typeface="Nunito" pitchFamily="2" charset="0"/>
              </a:rPr>
              <a:t>Entities</a:t>
            </a:r>
            <a:r>
              <a:rPr lang="en-US" sz="1600" b="0" i="0" dirty="0">
                <a:solidFill>
                  <a:srgbClr val="273239"/>
                </a:solidFill>
                <a:effectLst/>
                <a:latin typeface="Nunito" pitchFamily="2" charset="0"/>
              </a:rPr>
              <a:t> and their </a:t>
            </a:r>
            <a:r>
              <a:rPr lang="en-US" sz="1600" b="1" i="0" dirty="0">
                <a:solidFill>
                  <a:srgbClr val="273239"/>
                </a:solidFill>
                <a:effectLst/>
                <a:latin typeface="Nunito" pitchFamily="2" charset="0"/>
              </a:rPr>
              <a:t>Attributes</a:t>
            </a:r>
            <a:r>
              <a:rPr lang="en-US" sz="1600" b="0" i="0" dirty="0">
                <a:solidFill>
                  <a:srgbClr val="273239"/>
                </a:solidFill>
                <a:effectLst/>
                <a:latin typeface="Nunito" pitchFamily="2" charset="0"/>
              </a:rPr>
              <a:t> are : </a:t>
            </a:r>
            <a:br>
              <a:rPr lang="en-US" sz="1600" b="0" i="0" dirty="0">
                <a:solidFill>
                  <a:srgbClr val="273239"/>
                </a:solidFill>
                <a:effectLst/>
                <a:latin typeface="Nunito" pitchFamily="2" charset="0"/>
              </a:rPr>
            </a:br>
            <a:r>
              <a:rPr lang="en-US" sz="1600" b="0" i="0" dirty="0">
                <a:solidFill>
                  <a:srgbClr val="273239"/>
                </a:solidFill>
                <a:effectLst/>
                <a:latin typeface="Nunito" pitchFamily="2" charset="0"/>
              </a:rPr>
              <a:t> </a:t>
            </a:r>
          </a:p>
          <a:p>
            <a:pPr algn="l" fontAlgn="base">
              <a:spcAft>
                <a:spcPts val="1800"/>
              </a:spcAft>
              <a:buFont typeface="Arial" panose="020B0604020202020204" pitchFamily="34" charset="0"/>
              <a:buChar char="•"/>
            </a:pPr>
            <a:r>
              <a:rPr lang="en-US" sz="1600" b="1" i="0" dirty="0">
                <a:solidFill>
                  <a:srgbClr val="273239"/>
                </a:solidFill>
                <a:effectLst/>
                <a:latin typeface="Nunito" pitchFamily="2" charset="0"/>
              </a:rPr>
              <a:t>Bank Entity :</a:t>
            </a:r>
            <a:r>
              <a:rPr lang="en-US" sz="1600" b="0" i="0" dirty="0">
                <a:solidFill>
                  <a:srgbClr val="273239"/>
                </a:solidFill>
                <a:effectLst/>
                <a:latin typeface="Nunito" pitchFamily="2" charset="0"/>
              </a:rPr>
              <a:t> Attributes of Bank Entity are Bank Name, Code and Address. </a:t>
            </a:r>
            <a:br>
              <a:rPr lang="en-US" sz="1600" b="0" i="0" dirty="0">
                <a:solidFill>
                  <a:srgbClr val="273239"/>
                </a:solidFill>
                <a:effectLst/>
                <a:latin typeface="Nunito" pitchFamily="2" charset="0"/>
              </a:rPr>
            </a:br>
            <a:r>
              <a:rPr lang="en-US" sz="1600" b="0" i="0" dirty="0">
                <a:solidFill>
                  <a:srgbClr val="273239"/>
                </a:solidFill>
                <a:effectLst/>
                <a:latin typeface="Nunito" pitchFamily="2" charset="0"/>
              </a:rPr>
              <a:t>Code is Primary Key for Bank Entity.</a:t>
            </a:r>
          </a:p>
          <a:p>
            <a:pPr algn="l" fontAlgn="base">
              <a:spcAft>
                <a:spcPts val="1800"/>
              </a:spcAft>
              <a:buFont typeface="Arial" panose="020B0604020202020204" pitchFamily="34" charset="0"/>
              <a:buChar char="•"/>
            </a:pPr>
            <a:r>
              <a:rPr lang="en-US" sz="1600" b="1" i="0" dirty="0">
                <a:solidFill>
                  <a:srgbClr val="273239"/>
                </a:solidFill>
                <a:effectLst/>
                <a:latin typeface="Nunito" pitchFamily="2" charset="0"/>
              </a:rPr>
              <a:t>Customer Entity :</a:t>
            </a:r>
            <a:r>
              <a:rPr lang="en-US" sz="1600" b="0" i="0" dirty="0">
                <a:solidFill>
                  <a:srgbClr val="273239"/>
                </a:solidFill>
                <a:effectLst/>
                <a:latin typeface="Nunito" pitchFamily="2" charset="0"/>
              </a:rPr>
              <a:t> Attributes of Customer Entity are </a:t>
            </a:r>
            <a:r>
              <a:rPr lang="en-US" sz="1600" b="0" i="0" dirty="0" err="1">
                <a:solidFill>
                  <a:srgbClr val="273239"/>
                </a:solidFill>
                <a:effectLst/>
                <a:latin typeface="Nunito" pitchFamily="2" charset="0"/>
              </a:rPr>
              <a:t>Customer_id</a:t>
            </a:r>
            <a:r>
              <a:rPr lang="en-US" sz="1600" b="0" i="0" dirty="0">
                <a:solidFill>
                  <a:srgbClr val="273239"/>
                </a:solidFill>
                <a:effectLst/>
                <a:latin typeface="Nunito" pitchFamily="2" charset="0"/>
              </a:rPr>
              <a:t>, Name, Phone Number and Address. </a:t>
            </a:r>
            <a:br>
              <a:rPr lang="en-US" sz="1600" b="0" i="0" dirty="0">
                <a:solidFill>
                  <a:srgbClr val="273239"/>
                </a:solidFill>
                <a:effectLst/>
                <a:latin typeface="Nunito" pitchFamily="2" charset="0"/>
              </a:rPr>
            </a:br>
            <a:r>
              <a:rPr lang="en-US" sz="1600" b="0" i="0" dirty="0" err="1">
                <a:solidFill>
                  <a:srgbClr val="273239"/>
                </a:solidFill>
                <a:effectLst/>
                <a:latin typeface="Nunito" pitchFamily="2" charset="0"/>
              </a:rPr>
              <a:t>Customer_id</a:t>
            </a:r>
            <a:r>
              <a:rPr lang="en-US" sz="1600" b="0" i="0" dirty="0">
                <a:solidFill>
                  <a:srgbClr val="273239"/>
                </a:solidFill>
                <a:effectLst/>
                <a:latin typeface="Nunito" pitchFamily="2" charset="0"/>
              </a:rPr>
              <a:t> is Primary Key for Customer Entity.</a:t>
            </a:r>
          </a:p>
          <a:p>
            <a:pPr algn="l" fontAlgn="base">
              <a:spcAft>
                <a:spcPts val="1800"/>
              </a:spcAft>
              <a:buFont typeface="Arial" panose="020B0604020202020204" pitchFamily="34" charset="0"/>
              <a:buChar char="•"/>
            </a:pPr>
            <a:r>
              <a:rPr lang="en-US" sz="1600" b="1" i="0" dirty="0">
                <a:solidFill>
                  <a:srgbClr val="273239"/>
                </a:solidFill>
                <a:effectLst/>
                <a:latin typeface="Nunito" pitchFamily="2" charset="0"/>
              </a:rPr>
              <a:t>Branch Entity :</a:t>
            </a:r>
            <a:r>
              <a:rPr lang="en-US" sz="1600" b="0" i="0" dirty="0">
                <a:solidFill>
                  <a:srgbClr val="273239"/>
                </a:solidFill>
                <a:effectLst/>
                <a:latin typeface="Nunito" pitchFamily="2" charset="0"/>
              </a:rPr>
              <a:t> Attributes of Branch Entity are </a:t>
            </a:r>
            <a:r>
              <a:rPr lang="en-US" sz="1600" b="0" i="0" dirty="0" err="1">
                <a:solidFill>
                  <a:srgbClr val="273239"/>
                </a:solidFill>
                <a:effectLst/>
                <a:latin typeface="Nunito" pitchFamily="2" charset="0"/>
              </a:rPr>
              <a:t>Branch_id</a:t>
            </a:r>
            <a:r>
              <a:rPr lang="en-US" sz="1600" b="0" i="0" dirty="0">
                <a:solidFill>
                  <a:srgbClr val="273239"/>
                </a:solidFill>
                <a:effectLst/>
                <a:latin typeface="Nunito" pitchFamily="2" charset="0"/>
              </a:rPr>
              <a:t>, Name and Address. </a:t>
            </a:r>
            <a:br>
              <a:rPr lang="en-US" sz="1600" b="0" i="0" dirty="0">
                <a:solidFill>
                  <a:srgbClr val="273239"/>
                </a:solidFill>
                <a:effectLst/>
                <a:latin typeface="Nunito" pitchFamily="2" charset="0"/>
              </a:rPr>
            </a:br>
            <a:r>
              <a:rPr lang="en-US" sz="1600" b="0" i="0" dirty="0" err="1">
                <a:solidFill>
                  <a:srgbClr val="273239"/>
                </a:solidFill>
                <a:effectLst/>
                <a:latin typeface="Nunito" pitchFamily="2" charset="0"/>
              </a:rPr>
              <a:t>Branch_id</a:t>
            </a:r>
            <a:r>
              <a:rPr lang="en-US" sz="1600" b="0" i="0" dirty="0">
                <a:solidFill>
                  <a:srgbClr val="273239"/>
                </a:solidFill>
                <a:effectLst/>
                <a:latin typeface="Nunito" pitchFamily="2" charset="0"/>
              </a:rPr>
              <a:t> is Primary Key for Branch Entity.</a:t>
            </a:r>
          </a:p>
          <a:p>
            <a:pPr algn="l" fontAlgn="base">
              <a:spcAft>
                <a:spcPts val="1800"/>
              </a:spcAft>
              <a:buFont typeface="Arial" panose="020B0604020202020204" pitchFamily="34" charset="0"/>
              <a:buChar char="•"/>
            </a:pPr>
            <a:r>
              <a:rPr lang="en-US" sz="1600" b="1" i="0" dirty="0">
                <a:solidFill>
                  <a:srgbClr val="273239"/>
                </a:solidFill>
                <a:effectLst/>
                <a:latin typeface="Nunito" pitchFamily="2" charset="0"/>
              </a:rPr>
              <a:t>Account Entity :</a:t>
            </a:r>
            <a:r>
              <a:rPr lang="en-US" sz="1600" b="0" i="0" dirty="0">
                <a:solidFill>
                  <a:srgbClr val="273239"/>
                </a:solidFill>
                <a:effectLst/>
                <a:latin typeface="Nunito" pitchFamily="2" charset="0"/>
              </a:rPr>
              <a:t> Attributes of Account Entity are </a:t>
            </a:r>
            <a:r>
              <a:rPr lang="en-US" sz="1600" b="0" i="0" dirty="0" err="1">
                <a:solidFill>
                  <a:srgbClr val="273239"/>
                </a:solidFill>
                <a:effectLst/>
                <a:latin typeface="Nunito" pitchFamily="2" charset="0"/>
              </a:rPr>
              <a:t>Account_number</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Account_Type</a:t>
            </a:r>
            <a:r>
              <a:rPr lang="en-US" sz="1600" b="0" i="0" dirty="0">
                <a:solidFill>
                  <a:srgbClr val="273239"/>
                </a:solidFill>
                <a:effectLst/>
                <a:latin typeface="Nunito" pitchFamily="2" charset="0"/>
              </a:rPr>
              <a:t> and Balance. </a:t>
            </a:r>
            <a:br>
              <a:rPr lang="en-US" sz="1600" b="0" i="0" dirty="0">
                <a:solidFill>
                  <a:srgbClr val="273239"/>
                </a:solidFill>
                <a:effectLst/>
                <a:latin typeface="Nunito" pitchFamily="2" charset="0"/>
              </a:rPr>
            </a:br>
            <a:r>
              <a:rPr lang="en-US" sz="1600" b="0" i="0" dirty="0" err="1">
                <a:solidFill>
                  <a:srgbClr val="273239"/>
                </a:solidFill>
                <a:effectLst/>
                <a:latin typeface="Nunito" pitchFamily="2" charset="0"/>
              </a:rPr>
              <a:t>Account_number</a:t>
            </a:r>
            <a:r>
              <a:rPr lang="en-US" sz="1600" b="0" i="0" dirty="0">
                <a:solidFill>
                  <a:srgbClr val="273239"/>
                </a:solidFill>
                <a:effectLst/>
                <a:latin typeface="Nunito" pitchFamily="2" charset="0"/>
              </a:rPr>
              <a:t> is Primary Key for Account Entity.</a:t>
            </a:r>
          </a:p>
          <a:p>
            <a:pPr algn="l" fontAlgn="base">
              <a:spcAft>
                <a:spcPts val="1800"/>
              </a:spcAft>
              <a:buFont typeface="Arial" panose="020B0604020202020204" pitchFamily="34" charset="0"/>
              <a:buChar char="•"/>
            </a:pPr>
            <a:r>
              <a:rPr lang="en-US" sz="1600" b="1" i="0" dirty="0">
                <a:solidFill>
                  <a:srgbClr val="273239"/>
                </a:solidFill>
                <a:effectLst/>
                <a:latin typeface="Nunito" pitchFamily="2" charset="0"/>
              </a:rPr>
              <a:t>Loan Entity :</a:t>
            </a:r>
            <a:r>
              <a:rPr lang="en-US" sz="1600" b="0" i="0" dirty="0">
                <a:solidFill>
                  <a:srgbClr val="273239"/>
                </a:solidFill>
                <a:effectLst/>
                <a:latin typeface="Nunito" pitchFamily="2" charset="0"/>
              </a:rPr>
              <a:t> Attributes of Loan Entity are </a:t>
            </a:r>
            <a:r>
              <a:rPr lang="en-US" sz="1600" b="0" i="0" dirty="0" err="1">
                <a:solidFill>
                  <a:srgbClr val="273239"/>
                </a:solidFill>
                <a:effectLst/>
                <a:latin typeface="Nunito" pitchFamily="2" charset="0"/>
              </a:rPr>
              <a:t>Loan_id</a:t>
            </a:r>
            <a:r>
              <a:rPr lang="en-US" sz="1600" b="0" i="0" dirty="0">
                <a:solidFill>
                  <a:srgbClr val="273239"/>
                </a:solidFill>
                <a:effectLst/>
                <a:latin typeface="Nunito" pitchFamily="2" charset="0"/>
              </a:rPr>
              <a:t>, </a:t>
            </a:r>
            <a:r>
              <a:rPr lang="en-US" sz="1600" b="0" i="0" dirty="0" err="1">
                <a:solidFill>
                  <a:srgbClr val="273239"/>
                </a:solidFill>
                <a:effectLst/>
                <a:latin typeface="Nunito" pitchFamily="2" charset="0"/>
              </a:rPr>
              <a:t>Loan_Type</a:t>
            </a:r>
            <a:r>
              <a:rPr lang="en-US" sz="1600" b="0" i="0" dirty="0">
                <a:solidFill>
                  <a:srgbClr val="273239"/>
                </a:solidFill>
                <a:effectLst/>
                <a:latin typeface="Nunito" pitchFamily="2" charset="0"/>
              </a:rPr>
              <a:t> and Amount. </a:t>
            </a:r>
            <a:br>
              <a:rPr lang="en-US" sz="1600" b="0" i="0" dirty="0">
                <a:solidFill>
                  <a:srgbClr val="273239"/>
                </a:solidFill>
                <a:effectLst/>
                <a:latin typeface="Nunito" pitchFamily="2" charset="0"/>
              </a:rPr>
            </a:br>
            <a:r>
              <a:rPr lang="en-US" sz="1600" b="0" i="0" dirty="0" err="1">
                <a:solidFill>
                  <a:srgbClr val="273239"/>
                </a:solidFill>
                <a:effectLst/>
                <a:latin typeface="Nunito" pitchFamily="2" charset="0"/>
              </a:rPr>
              <a:t>Loan_id</a:t>
            </a:r>
            <a:r>
              <a:rPr lang="en-US" sz="1600" b="0" i="0" dirty="0">
                <a:solidFill>
                  <a:srgbClr val="273239"/>
                </a:solidFill>
                <a:effectLst/>
                <a:latin typeface="Nunito" pitchFamily="2" charset="0"/>
              </a:rPr>
              <a:t> is Primary Key for Loan Entity.</a:t>
            </a:r>
          </a:p>
          <a:p>
            <a:endParaRPr lang="en-US" sz="1600" dirty="0"/>
          </a:p>
        </p:txBody>
      </p:sp>
    </p:spTree>
    <p:extLst>
      <p:ext uri="{BB962C8B-B14F-4D97-AF65-F5344CB8AC3E}">
        <p14:creationId xmlns:p14="http://schemas.microsoft.com/office/powerpoint/2010/main" xmlns="" val="3586368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B222D07-2033-4D1E-7C04-B1D7B829A8FB}"/>
              </a:ext>
            </a:extLst>
          </p:cNvPr>
          <p:cNvSpPr txBox="1"/>
          <p:nvPr/>
        </p:nvSpPr>
        <p:spPr>
          <a:xfrm>
            <a:off x="5001208" y="391886"/>
            <a:ext cx="3536302" cy="369332"/>
          </a:xfrm>
          <a:prstGeom prst="rect">
            <a:avLst/>
          </a:prstGeom>
          <a:noFill/>
        </p:spPr>
        <p:txBody>
          <a:bodyPr wrap="square" rtlCol="0">
            <a:spAutoFit/>
          </a:bodyPr>
          <a:lstStyle/>
          <a:p>
            <a:r>
              <a:rPr lang="en-US" b="1" u="sng" dirty="0"/>
              <a:t>DATABASE</a:t>
            </a:r>
            <a:endParaRPr lang="en-IN" b="1" u="sng" dirty="0"/>
          </a:p>
        </p:txBody>
      </p:sp>
      <p:pic>
        <p:nvPicPr>
          <p:cNvPr id="9" name="Picture 8">
            <a:extLst>
              <a:ext uri="{FF2B5EF4-FFF2-40B4-BE49-F238E27FC236}">
                <a16:creationId xmlns:a16="http://schemas.microsoft.com/office/drawing/2014/main" xmlns="" id="{64BC23D2-C456-AC69-3C4F-F1D1E88E316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00175" y="836839"/>
            <a:ext cx="9391650" cy="5629275"/>
          </a:xfrm>
          <a:prstGeom prst="rect">
            <a:avLst/>
          </a:prstGeom>
        </p:spPr>
      </p:pic>
    </p:spTree>
    <p:extLst>
      <p:ext uri="{BB962C8B-B14F-4D97-AF65-F5344CB8AC3E}">
        <p14:creationId xmlns:p14="http://schemas.microsoft.com/office/powerpoint/2010/main" xmlns="" val="286203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0C51B-67E6-419A-8BB2-32522609DAAD}"/>
              </a:ext>
            </a:extLst>
          </p:cNvPr>
          <p:cNvSpPr>
            <a:spLocks noGrp="1"/>
          </p:cNvSpPr>
          <p:nvPr>
            <p:ph type="title"/>
          </p:nvPr>
        </p:nvSpPr>
        <p:spPr/>
        <p:txBody>
          <a:bodyPr/>
          <a:lstStyle/>
          <a:p>
            <a:r>
              <a:rPr lang="en-US" dirty="0"/>
              <a:t>REFERRENCES</a:t>
            </a:r>
            <a:endParaRPr lang="en-IN" dirty="0"/>
          </a:p>
        </p:txBody>
      </p:sp>
      <p:sp>
        <p:nvSpPr>
          <p:cNvPr id="3" name="Content Placeholder 2">
            <a:extLst>
              <a:ext uri="{FF2B5EF4-FFF2-40B4-BE49-F238E27FC236}">
                <a16:creationId xmlns:a16="http://schemas.microsoft.com/office/drawing/2014/main" xmlns="" id="{8DBC84EF-C457-4E91-A904-08DF8188FC65}"/>
              </a:ext>
            </a:extLst>
          </p:cNvPr>
          <p:cNvSpPr>
            <a:spLocks noGrp="1"/>
          </p:cNvSpPr>
          <p:nvPr>
            <p:ph idx="1"/>
          </p:nvPr>
        </p:nvSpPr>
        <p:spPr/>
        <p:txBody>
          <a:bodyPr/>
          <a:lstStyle/>
          <a:p>
            <a:r>
              <a:rPr lang="en-IN" b="0" i="0" u="sng" dirty="0">
                <a:solidFill>
                  <a:srgbClr val="3367D6"/>
                </a:solidFill>
                <a:effectLst/>
                <a:latin typeface="Roboto"/>
                <a:hlinkClick r:id="rId2"/>
              </a:rPr>
              <a:t>https://netbeans.org/kb/index.html</a:t>
            </a:r>
            <a:endParaRPr lang="en-IN" b="0" i="0" u="sng" dirty="0">
              <a:solidFill>
                <a:srgbClr val="3367D6"/>
              </a:solidFill>
              <a:effectLst/>
              <a:latin typeface="Roboto"/>
            </a:endParaRPr>
          </a:p>
          <a:p>
            <a:r>
              <a:rPr lang="en-IN" b="0" i="0" u="sng" dirty="0">
                <a:solidFill>
                  <a:srgbClr val="3367D6"/>
                </a:solidFill>
                <a:effectLst/>
                <a:latin typeface="Roboto"/>
                <a:hlinkClick r:id="rId3"/>
              </a:rPr>
              <a:t>https://www.javatpoint.com/online-banking-project</a:t>
            </a:r>
            <a:endParaRPr lang="en-IN" u="sng" dirty="0">
              <a:solidFill>
                <a:srgbClr val="3367D6"/>
              </a:solidFill>
              <a:latin typeface="Roboto"/>
            </a:endParaRPr>
          </a:p>
          <a:p>
            <a:r>
              <a:rPr lang="en-IN" b="0" i="0" u="sng" dirty="0">
                <a:solidFill>
                  <a:srgbClr val="3367D6"/>
                </a:solidFill>
                <a:effectLst/>
                <a:latin typeface="Roboto"/>
                <a:hlinkClick r:id="rId4"/>
              </a:rPr>
              <a:t>https://projectsgeek.com/2016/02/complete-banking-system-java-project.html#:~:text=Proposed%20System,valid%20user%20id%20and%20password</a:t>
            </a:r>
            <a:r>
              <a:rPr lang="en-IN" b="0" i="0" dirty="0">
                <a:solidFill>
                  <a:srgbClr val="202124"/>
                </a:solidFill>
                <a:effectLst/>
                <a:latin typeface="Roboto"/>
              </a:rPr>
              <a:t>.</a:t>
            </a:r>
            <a:endParaRPr lang="en-IN" b="0" i="0" u="sng" dirty="0">
              <a:solidFill>
                <a:srgbClr val="3367D6"/>
              </a:solidFill>
              <a:effectLst/>
              <a:latin typeface="Roboto"/>
            </a:endParaRPr>
          </a:p>
          <a:p>
            <a:r>
              <a:rPr lang="en-IN" b="0" i="0" u="sng" dirty="0">
                <a:solidFill>
                  <a:srgbClr val="3367D6"/>
                </a:solidFill>
                <a:effectLst/>
                <a:latin typeface="Roboto"/>
                <a:hlinkClick r:id="rId5"/>
              </a:rPr>
              <a:t>https://www.apachefriends.org/index.html</a:t>
            </a:r>
            <a:endParaRPr lang="en-IN" b="0" i="0" u="sng" dirty="0">
              <a:solidFill>
                <a:srgbClr val="3367D6"/>
              </a:solidFill>
              <a:effectLst/>
              <a:latin typeface="Roboto"/>
            </a:endParaRPr>
          </a:p>
          <a:p>
            <a:endParaRPr lang="en-IN" dirty="0"/>
          </a:p>
        </p:txBody>
      </p:sp>
    </p:spTree>
    <p:extLst>
      <p:ext uri="{BB962C8B-B14F-4D97-AF65-F5344CB8AC3E}">
        <p14:creationId xmlns:p14="http://schemas.microsoft.com/office/powerpoint/2010/main" xmlns="" val="203019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1EE2E40-DB3A-CD4D-66DD-AFF7AB99BE8D}"/>
              </a:ext>
            </a:extLst>
          </p:cNvPr>
          <p:cNvSpPr txBox="1"/>
          <p:nvPr/>
        </p:nvSpPr>
        <p:spPr>
          <a:xfrm>
            <a:off x="5337110" y="2062066"/>
            <a:ext cx="6307494" cy="830997"/>
          </a:xfrm>
          <a:prstGeom prst="rect">
            <a:avLst/>
          </a:prstGeom>
          <a:noFill/>
        </p:spPr>
        <p:txBody>
          <a:bodyPr wrap="square" rtlCol="0">
            <a:spAutoFit/>
          </a:bodyPr>
          <a:lstStyle/>
          <a:p>
            <a:r>
              <a:rPr lang="en-US" sz="4800" b="1" dirty="0">
                <a:latin typeface="Agency FB" panose="020B0503020202020204" pitchFamily="34" charset="0"/>
              </a:rPr>
              <a:t>THE END</a:t>
            </a:r>
            <a:endParaRPr lang="en-IN" sz="4800" b="1" dirty="0">
              <a:latin typeface="Agency FB" panose="020B0503020202020204" pitchFamily="34" charset="0"/>
            </a:endParaRPr>
          </a:p>
        </p:txBody>
      </p:sp>
    </p:spTree>
    <p:extLst>
      <p:ext uri="{BB962C8B-B14F-4D97-AF65-F5344CB8AC3E}">
        <p14:creationId xmlns:p14="http://schemas.microsoft.com/office/powerpoint/2010/main" xmlns="" val="253159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46" y="106532"/>
            <a:ext cx="9719308" cy="1523999"/>
          </a:xfrm>
        </p:spPr>
        <p:txBody>
          <a:bodyPr/>
          <a:lstStyle/>
          <a:p>
            <a:r>
              <a:rPr lang="en-US" dirty="0"/>
              <a:t>INTRODUCTION</a:t>
            </a:r>
            <a:endParaRPr lang="en-IN" dirty="0"/>
          </a:p>
        </p:txBody>
      </p:sp>
      <p:sp>
        <p:nvSpPr>
          <p:cNvPr id="3" name="Content Placeholder 2"/>
          <p:cNvSpPr>
            <a:spLocks noGrp="1"/>
          </p:cNvSpPr>
          <p:nvPr>
            <p:ph idx="1"/>
          </p:nvPr>
        </p:nvSpPr>
        <p:spPr>
          <a:xfrm>
            <a:off x="1973474" y="1402588"/>
            <a:ext cx="8596668" cy="4665408"/>
          </a:xfrm>
        </p:spPr>
        <p:txBody>
          <a:bodyPr>
            <a:normAutofit fontScale="85000" lnSpcReduction="20000"/>
          </a:bodyPr>
          <a:lstStyle/>
          <a:p>
            <a:r>
              <a:rPr lang="en-US" b="0" i="0" dirty="0">
                <a:solidFill>
                  <a:srgbClr val="333333"/>
                </a:solidFill>
                <a:effectLst/>
                <a:latin typeface="arial" panose="020B0604020202020204" pitchFamily="34" charset="0"/>
              </a:rPr>
              <a:t>Bank is the place where customers feel the sense of safety for their property. In the bank, customers deposit and withdraw their money. </a:t>
            </a:r>
          </a:p>
          <a:p>
            <a:r>
              <a:rPr lang="en-US" b="0" i="0" dirty="0">
                <a:solidFill>
                  <a:srgbClr val="333333"/>
                </a:solidFill>
                <a:effectLst/>
                <a:latin typeface="arial" panose="020B0604020202020204" pitchFamily="34" charset="0"/>
              </a:rPr>
              <a:t>Transaction of money also is a part where customer takes shelter of the bank. Now to keep the belief and trust of customers, there is the positive need for management of the bank, which can handle all this with comfort and ease. Smooth and efficient management affects the satisfaction of the customers and staff members, indirectly.</a:t>
            </a:r>
          </a:p>
          <a:p>
            <a:r>
              <a:rPr lang="en-US" b="0" i="0" dirty="0">
                <a:solidFill>
                  <a:srgbClr val="333333"/>
                </a:solidFill>
                <a:effectLst/>
                <a:latin typeface="arial" panose="020B0604020202020204" pitchFamily="34" charset="0"/>
              </a:rPr>
              <a:t> And of course, it encourages management committee in taking some needed decision for future enhancement of the bank. Now a days, managing a bank is tedious job </a:t>
            </a:r>
            <a:r>
              <a:rPr lang="en-US" b="0" i="0" dirty="0" err="1">
                <a:solidFill>
                  <a:srgbClr val="333333"/>
                </a:solidFill>
                <a:effectLst/>
                <a:latin typeface="arial" panose="020B0604020202020204" pitchFamily="34" charset="0"/>
              </a:rPr>
              <a:t>upto</a:t>
            </a:r>
            <a:r>
              <a:rPr lang="en-US" b="0" i="0" dirty="0">
                <a:solidFill>
                  <a:srgbClr val="333333"/>
                </a:solidFill>
                <a:effectLst/>
                <a:latin typeface="arial" panose="020B0604020202020204" pitchFamily="34" charset="0"/>
              </a:rPr>
              <a:t> certain limit. So </a:t>
            </a:r>
            <a:r>
              <a:rPr lang="en-US" dirty="0">
                <a:solidFill>
                  <a:srgbClr val="333333"/>
                </a:solidFill>
                <a:latin typeface="arial" panose="020B0604020202020204" pitchFamily="34" charset="0"/>
              </a:rPr>
              <a:t>a bank management system</a:t>
            </a:r>
            <a:r>
              <a:rPr lang="en-US" b="0" i="0" dirty="0">
                <a:solidFill>
                  <a:srgbClr val="333333"/>
                </a:solidFill>
                <a:effectLst/>
                <a:latin typeface="arial" panose="020B0604020202020204" pitchFamily="34" charset="0"/>
              </a:rPr>
              <a:t> that reduces the work is essential. Also today’s world is a genuine computer world and is getting faster and faster day-by-day. </a:t>
            </a:r>
          </a:p>
          <a:p>
            <a:r>
              <a:rPr lang="en-US" b="0" i="0" dirty="0">
                <a:solidFill>
                  <a:srgbClr val="333333"/>
                </a:solidFill>
                <a:effectLst/>
                <a:latin typeface="arial" panose="020B0604020202020204" pitchFamily="34" charset="0"/>
              </a:rPr>
              <a:t>Thus, considering above necessities, the </a:t>
            </a:r>
            <a:r>
              <a:rPr lang="en-US" dirty="0">
                <a:solidFill>
                  <a:srgbClr val="333333"/>
                </a:solidFill>
                <a:latin typeface="arial" panose="020B0604020202020204" pitchFamily="34" charset="0"/>
              </a:rPr>
              <a:t>system</a:t>
            </a:r>
            <a:r>
              <a:rPr lang="en-US" b="0" i="0" dirty="0">
                <a:solidFill>
                  <a:srgbClr val="333333"/>
                </a:solidFill>
                <a:effectLst/>
                <a:latin typeface="arial" panose="020B0604020202020204" pitchFamily="34" charset="0"/>
              </a:rPr>
              <a:t> for bank management has became necessary which would be useful in managing the bank more efficiently.</a:t>
            </a:r>
            <a:endParaRPr lang="en-IN" dirty="0"/>
          </a:p>
        </p:txBody>
      </p:sp>
    </p:spTree>
    <p:extLst>
      <p:ext uri="{BB962C8B-B14F-4D97-AF65-F5344CB8AC3E}">
        <p14:creationId xmlns:p14="http://schemas.microsoft.com/office/powerpoint/2010/main" xmlns="" val="260677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736" y="339571"/>
            <a:ext cx="10018713" cy="1752599"/>
          </a:xfrm>
        </p:spPr>
        <p:txBody>
          <a:bodyPr/>
          <a:lstStyle/>
          <a:p>
            <a:r>
              <a:rPr lang="en-US" dirty="0"/>
              <a:t>PROBLEM STATEMENT</a:t>
            </a:r>
            <a:endParaRPr lang="en-IN" dirty="0"/>
          </a:p>
        </p:txBody>
      </p:sp>
      <p:sp>
        <p:nvSpPr>
          <p:cNvPr id="3" name="Content Placeholder 2"/>
          <p:cNvSpPr>
            <a:spLocks noGrp="1"/>
          </p:cNvSpPr>
          <p:nvPr>
            <p:ph idx="1"/>
          </p:nvPr>
        </p:nvSpPr>
        <p:spPr>
          <a:xfrm>
            <a:off x="1797666" y="1811591"/>
            <a:ext cx="8596668" cy="4360609"/>
          </a:xfrm>
        </p:spPr>
        <p:txBody>
          <a:bodyPr>
            <a:normAutofit fontScale="92500" lnSpcReduction="20000"/>
          </a:bodyPr>
          <a:lstStyle/>
          <a:p>
            <a:pPr marL="0" indent="0" algn="ctr">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270510" algn="l"/>
                <a:tab pos="31877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 Bank Management system consists of the bank administrator and the customer. The administrator will need to create a new account for the customer by logging into their existing account.</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31877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For creating a new account on the system the administrator will need to enter details of customer like first name, last name, address, contact no and will add the branch where the account has been created.  </a:t>
            </a:r>
          </a:p>
          <a:p>
            <a:pPr marL="342900" lvl="0" indent="-342900">
              <a:lnSpc>
                <a:spcPct val="150000"/>
              </a:lnSpc>
              <a:buFont typeface="Arial" panose="020B0604020202020204" pitchFamily="34" charset="0"/>
              <a:buChar char="•"/>
              <a:tabLst>
                <a:tab pos="318770" algn="l"/>
                <a:tab pos="45720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The system executes operations like creating new account, checking the balance of the account, withdrawing, depositing, money transfers between two accounts and viewing transaction history.</a:t>
            </a:r>
          </a:p>
          <a:p>
            <a:pPr marL="180340" indent="0">
              <a:lnSpc>
                <a:spcPct val="150000"/>
              </a:lnSpc>
              <a:buNone/>
            </a:pPr>
            <a:endParaRPr lang="en-IN" sz="2100" b="1"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xmlns="" val="182718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307" y="339571"/>
            <a:ext cx="10018713" cy="1752599"/>
          </a:xfrm>
        </p:spPr>
        <p:txBody>
          <a:bodyPr/>
          <a:lstStyle/>
          <a:p>
            <a:r>
              <a:rPr lang="en-US" dirty="0"/>
              <a:t>SYSTEM REQUIREMENTS</a:t>
            </a:r>
            <a:endParaRPr lang="en-IN" dirty="0"/>
          </a:p>
        </p:txBody>
      </p:sp>
      <p:sp>
        <p:nvSpPr>
          <p:cNvPr id="3" name="Content Placeholder 2"/>
          <p:cNvSpPr>
            <a:spLocks noGrp="1"/>
          </p:cNvSpPr>
          <p:nvPr>
            <p:ph idx="1"/>
          </p:nvPr>
        </p:nvSpPr>
        <p:spPr>
          <a:xfrm>
            <a:off x="1911330" y="1637550"/>
            <a:ext cx="8596668" cy="4421568"/>
          </a:xfrm>
        </p:spPr>
        <p:txBody>
          <a:bodyPr/>
          <a:lstStyle/>
          <a:p>
            <a:pPr marL="0" indent="0">
              <a:buNone/>
            </a:pPr>
            <a:r>
              <a:rPr lang="en-US" b="1" dirty="0"/>
              <a:t>FRONT END: </a:t>
            </a:r>
            <a:r>
              <a:rPr lang="en-US" dirty="0"/>
              <a:t>JAVA Forms and Swing GUI is utilized to implement the frontend.</a:t>
            </a:r>
          </a:p>
          <a:p>
            <a:pPr marL="0" indent="0">
              <a:buNone/>
            </a:pPr>
            <a:endParaRPr lang="en-US" b="1" dirty="0"/>
          </a:p>
          <a:p>
            <a:pPr marL="0" indent="0">
              <a:buNone/>
            </a:pPr>
            <a:r>
              <a:rPr lang="en-US" b="1" dirty="0"/>
              <a:t>BACK END: </a:t>
            </a:r>
            <a:r>
              <a:rPr lang="en-US" dirty="0"/>
              <a:t>The back end is implemented by using JDBC which is connected with MYSQL and XAMPP server.</a:t>
            </a:r>
            <a:endParaRPr lang="en-IN" b="1" dirty="0"/>
          </a:p>
        </p:txBody>
      </p:sp>
    </p:spTree>
    <p:extLst>
      <p:ext uri="{BB962C8B-B14F-4D97-AF65-F5344CB8AC3E}">
        <p14:creationId xmlns:p14="http://schemas.microsoft.com/office/powerpoint/2010/main" xmlns="" val="46242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486" y="267004"/>
            <a:ext cx="9783659" cy="1547982"/>
          </a:xfrm>
        </p:spPr>
        <p:txBody>
          <a:bodyPr/>
          <a:lstStyle/>
          <a:p>
            <a:r>
              <a:rPr lang="en-US" dirty="0"/>
              <a:t>SYSTEM DESIGN</a:t>
            </a:r>
            <a:endParaRPr lang="en-IN" dirty="0"/>
          </a:p>
        </p:txBody>
      </p:sp>
      <p:pic>
        <p:nvPicPr>
          <p:cNvPr id="18" name="Picture 17">
            <a:extLst>
              <a:ext uri="{FF2B5EF4-FFF2-40B4-BE49-F238E27FC236}">
                <a16:creationId xmlns:a16="http://schemas.microsoft.com/office/drawing/2014/main" xmlns="" id="{1D4D2105-60D9-47F6-9CD0-55B21C029261}"/>
              </a:ext>
            </a:extLst>
          </p:cNvPr>
          <p:cNvPicPr>
            <a:picLocks noChangeAspect="1"/>
          </p:cNvPicPr>
          <p:nvPr/>
        </p:nvPicPr>
        <p:blipFill>
          <a:blip r:embed="rId2" cstate="print"/>
          <a:stretch>
            <a:fillRect/>
          </a:stretch>
        </p:blipFill>
        <p:spPr>
          <a:xfrm>
            <a:off x="2102115" y="1814986"/>
            <a:ext cx="9005681" cy="3672317"/>
          </a:xfrm>
          <a:prstGeom prst="rect">
            <a:avLst/>
          </a:prstGeom>
        </p:spPr>
      </p:pic>
    </p:spTree>
    <p:extLst>
      <p:ext uri="{BB962C8B-B14F-4D97-AF65-F5344CB8AC3E}">
        <p14:creationId xmlns:p14="http://schemas.microsoft.com/office/powerpoint/2010/main" xmlns="" val="371927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2014247-A577-5968-E061-C69BA6E1F5B0}"/>
              </a:ext>
            </a:extLst>
          </p:cNvPr>
          <p:cNvSpPr txBox="1"/>
          <p:nvPr/>
        </p:nvSpPr>
        <p:spPr>
          <a:xfrm>
            <a:off x="4870580" y="533791"/>
            <a:ext cx="3610947" cy="369332"/>
          </a:xfrm>
          <a:prstGeom prst="rect">
            <a:avLst/>
          </a:prstGeom>
          <a:noFill/>
        </p:spPr>
        <p:txBody>
          <a:bodyPr wrap="square" rtlCol="0">
            <a:spAutoFit/>
          </a:bodyPr>
          <a:lstStyle/>
          <a:p>
            <a:r>
              <a:rPr lang="en-US" b="1" u="sng" dirty="0"/>
              <a:t>IMAGES</a:t>
            </a:r>
            <a:endParaRPr lang="en-IN" b="1" u="sng" dirty="0"/>
          </a:p>
        </p:txBody>
      </p:sp>
      <p:pic>
        <p:nvPicPr>
          <p:cNvPr id="9" name="Picture 8">
            <a:extLst>
              <a:ext uri="{FF2B5EF4-FFF2-40B4-BE49-F238E27FC236}">
                <a16:creationId xmlns:a16="http://schemas.microsoft.com/office/drawing/2014/main" xmlns="" id="{C63DB50B-4E96-67F7-7CE8-B24FCF8DBE6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95195" y="903123"/>
            <a:ext cx="9401609" cy="5627178"/>
          </a:xfrm>
          <a:prstGeom prst="rect">
            <a:avLst/>
          </a:prstGeom>
        </p:spPr>
      </p:pic>
    </p:spTree>
    <p:extLst>
      <p:ext uri="{BB962C8B-B14F-4D97-AF65-F5344CB8AC3E}">
        <p14:creationId xmlns:p14="http://schemas.microsoft.com/office/powerpoint/2010/main" xmlns="" val="108027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06769" y="1371600"/>
            <a:ext cx="9821007" cy="4923692"/>
          </a:xfrm>
          <a:prstGeom prst="rect">
            <a:avLst/>
          </a:prstGeom>
          <a:noFill/>
          <a:ln w="9525">
            <a:noFill/>
            <a:miter lim="800000"/>
            <a:headEnd/>
            <a:tailEnd/>
          </a:ln>
          <a:effectLst/>
        </p:spPr>
      </p:pic>
      <p:sp>
        <p:nvSpPr>
          <p:cNvPr id="5" name="TextBox 4"/>
          <p:cNvSpPr txBox="1"/>
          <p:nvPr/>
        </p:nvSpPr>
        <p:spPr>
          <a:xfrm>
            <a:off x="4929402" y="430823"/>
            <a:ext cx="2189318" cy="461665"/>
          </a:xfrm>
          <a:prstGeom prst="rect">
            <a:avLst/>
          </a:prstGeom>
          <a:noFill/>
        </p:spPr>
        <p:txBody>
          <a:bodyPr wrap="none" rtlCol="0">
            <a:spAutoFit/>
          </a:bodyPr>
          <a:lstStyle/>
          <a:p>
            <a:pPr algn="ctr"/>
            <a:r>
              <a:rPr lang="en-US" sz="2400" b="1" dirty="0" smtClean="0"/>
              <a:t>Personal Detail</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2D686F4-AC5B-50AD-A72C-B7CF7DB5B17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3020" y="578498"/>
            <a:ext cx="10782041" cy="6064898"/>
          </a:xfrm>
          <a:prstGeom prst="rect">
            <a:avLst/>
          </a:prstGeom>
        </p:spPr>
      </p:pic>
      <p:sp>
        <p:nvSpPr>
          <p:cNvPr id="4" name="TextBox 3">
            <a:extLst>
              <a:ext uri="{FF2B5EF4-FFF2-40B4-BE49-F238E27FC236}">
                <a16:creationId xmlns:a16="http://schemas.microsoft.com/office/drawing/2014/main" xmlns="" id="{C048F803-3BEE-6149-D671-D5EAFE25715A}"/>
              </a:ext>
            </a:extLst>
          </p:cNvPr>
          <p:cNvSpPr txBox="1"/>
          <p:nvPr/>
        </p:nvSpPr>
        <p:spPr>
          <a:xfrm>
            <a:off x="4683968" y="307910"/>
            <a:ext cx="3797559" cy="369332"/>
          </a:xfrm>
          <a:prstGeom prst="rect">
            <a:avLst/>
          </a:prstGeom>
          <a:noFill/>
        </p:spPr>
        <p:txBody>
          <a:bodyPr wrap="square" rtlCol="0">
            <a:spAutoFit/>
          </a:bodyPr>
          <a:lstStyle/>
          <a:p>
            <a:r>
              <a:rPr lang="en-US" b="1" u="sng" dirty="0"/>
              <a:t>ADDITIONAL DETAIL</a:t>
            </a:r>
            <a:endParaRPr lang="en-IN" b="1" u="sng" dirty="0"/>
          </a:p>
        </p:txBody>
      </p:sp>
    </p:spTree>
    <p:extLst>
      <p:ext uri="{BB962C8B-B14F-4D97-AF65-F5344CB8AC3E}">
        <p14:creationId xmlns:p14="http://schemas.microsoft.com/office/powerpoint/2010/main" xmlns="" val="198239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8DDE734-D954-AD6E-3BA5-B339FDC721D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5070" y="838006"/>
            <a:ext cx="10702212" cy="6019994"/>
          </a:xfrm>
          <a:prstGeom prst="rect">
            <a:avLst/>
          </a:prstGeom>
        </p:spPr>
      </p:pic>
      <p:sp>
        <p:nvSpPr>
          <p:cNvPr id="4" name="TextBox 3">
            <a:extLst>
              <a:ext uri="{FF2B5EF4-FFF2-40B4-BE49-F238E27FC236}">
                <a16:creationId xmlns:a16="http://schemas.microsoft.com/office/drawing/2014/main" xmlns="" id="{384722DD-0323-62D7-96C1-2A34139B5900}"/>
              </a:ext>
            </a:extLst>
          </p:cNvPr>
          <p:cNvSpPr txBox="1"/>
          <p:nvPr/>
        </p:nvSpPr>
        <p:spPr>
          <a:xfrm>
            <a:off x="4180114" y="374296"/>
            <a:ext cx="4516016" cy="369332"/>
          </a:xfrm>
          <a:prstGeom prst="rect">
            <a:avLst/>
          </a:prstGeom>
          <a:noFill/>
        </p:spPr>
        <p:txBody>
          <a:bodyPr wrap="square" rtlCol="0">
            <a:spAutoFit/>
          </a:bodyPr>
          <a:lstStyle/>
          <a:p>
            <a:r>
              <a:rPr lang="en-US" b="1" u="sng" dirty="0"/>
              <a:t>ACCOUNT DETAIL</a:t>
            </a:r>
            <a:endParaRPr lang="en-IN" b="1" u="sng" dirty="0"/>
          </a:p>
        </p:txBody>
      </p:sp>
    </p:spTree>
    <p:extLst>
      <p:ext uri="{BB962C8B-B14F-4D97-AF65-F5344CB8AC3E}">
        <p14:creationId xmlns:p14="http://schemas.microsoft.com/office/powerpoint/2010/main" xmlns="" val="1469614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575</TotalTime>
  <Words>230</Words>
  <Application>Microsoft Office PowerPoint</Application>
  <PresentationFormat>Custom</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Banking Management System</vt:lpstr>
      <vt:lpstr>INTRODUCTION</vt:lpstr>
      <vt:lpstr>PROBLEM STATEMENT</vt:lpstr>
      <vt:lpstr>SYSTEM REQUIREMENTS</vt:lpstr>
      <vt:lpstr>SYSTEM DESIGN</vt:lpstr>
      <vt:lpstr>Slide 6</vt:lpstr>
      <vt:lpstr>Slide 7</vt:lpstr>
      <vt:lpstr>Slide 8</vt:lpstr>
      <vt:lpstr>Slide 9</vt:lpstr>
      <vt:lpstr>Slide 10</vt:lpstr>
      <vt:lpstr>Slide 11</vt:lpstr>
      <vt:lpstr>REFERRENCES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TICKETING SYSTEM</dc:title>
  <dc:creator>91961</dc:creator>
  <cp:lastModifiedBy>nites</cp:lastModifiedBy>
  <cp:revision>43</cp:revision>
  <dcterms:created xsi:type="dcterms:W3CDTF">2020-09-16T05:47:51Z</dcterms:created>
  <dcterms:modified xsi:type="dcterms:W3CDTF">2024-12-17T02:10:27Z</dcterms:modified>
</cp:coreProperties>
</file>