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Poppins Bold" charset="1" panose="00000800000000000000"/>
      <p:regular r:id="rId20"/>
    </p:embeddedFont>
    <p:embeddedFont>
      <p:font typeface="Arial Bold" charset="1" panose="020B0802020202020204"/>
      <p:regular r:id="rId21"/>
    </p:embeddedFont>
    <p:embeddedFont>
      <p:font typeface="Arial" charset="1" panose="020B0502020202020204"/>
      <p:regular r:id="rId22"/>
    </p:embeddedFont>
    <p:embeddedFont>
      <p:font typeface="Klein Bold" charset="1" panose="02000503060000020004"/>
      <p:regular r:id="rId23"/>
    </p:embeddedFont>
    <p:embeddedFont>
      <p:font typeface="Helios" charset="1" panose="020B0504020202020204"/>
      <p:regular r:id="rId24"/>
    </p:embeddedFont>
    <p:embeddedFont>
      <p:font typeface="TT Rounds Condensed" charset="1" panose="02000506030000020003"/>
      <p:regular r:id="rId25"/>
    </p:embeddedFont>
    <p:embeddedFont>
      <p:font typeface="Poppins" charset="1" panose="00000500000000000000"/>
      <p:regular r:id="rId26"/>
    </p:embeddedFont>
    <p:embeddedFont>
      <p:font typeface="Poppins Ultra-Bold" charset="1" panose="00000900000000000000"/>
      <p:regular r:id="rId27"/>
    </p:embeddedFont>
    <p:embeddedFont>
      <p:font typeface="Helios Bold" charset="1" panose="020B07040202020202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11" Target="../media/image34.svg" Type="http://schemas.openxmlformats.org/officeDocument/2006/relationships/image"/><Relationship Id="rId12" Target="../media/image35.png" Type="http://schemas.openxmlformats.org/officeDocument/2006/relationships/image"/><Relationship Id="rId13" Target="../media/image36.svg" Type="http://schemas.openxmlformats.org/officeDocument/2006/relationships/image"/><Relationship Id="rId14" Target="../media/image37.png" Type="http://schemas.openxmlformats.org/officeDocument/2006/relationships/image"/><Relationship Id="rId15" Target="../media/image38.svg" Type="http://schemas.openxmlformats.org/officeDocument/2006/relationships/image"/><Relationship Id="rId16" Target="../media/image4.png" Type="http://schemas.openxmlformats.org/officeDocument/2006/relationships/image"/><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1.png" Type="http://schemas.openxmlformats.org/officeDocument/2006/relationships/image"/><Relationship Id="rId9" Target="../media/image3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svg" Type="http://schemas.openxmlformats.org/officeDocument/2006/relationships/image"/><Relationship Id="rId11" Target="../media/image47.png" Type="http://schemas.openxmlformats.org/officeDocument/2006/relationships/image"/><Relationship Id="rId12" Target="../media/image48.svg" Type="http://schemas.openxmlformats.org/officeDocument/2006/relationships/image"/><Relationship Id="rId13" Target="../media/image49.png" Type="http://schemas.openxmlformats.org/officeDocument/2006/relationships/image"/><Relationship Id="rId14" Target="../media/image50.svg" Type="http://schemas.openxmlformats.org/officeDocument/2006/relationships/image"/><Relationship Id="rId15" Target="../media/image51.png" Type="http://schemas.openxmlformats.org/officeDocument/2006/relationships/image"/><Relationship Id="rId16" Target="../media/image52.svg" Type="http://schemas.openxmlformats.org/officeDocument/2006/relationships/image"/><Relationship Id="rId17" Target="../media/image53.png" Type="http://schemas.openxmlformats.org/officeDocument/2006/relationships/image"/><Relationship Id="rId18" Target="../media/image54.svg" Type="http://schemas.openxmlformats.org/officeDocument/2006/relationships/image"/><Relationship Id="rId19" Target="../media/image55.png" Type="http://schemas.openxmlformats.org/officeDocument/2006/relationships/image"/><Relationship Id="rId2" Target="../media/image4.png" Type="http://schemas.openxmlformats.org/officeDocument/2006/relationships/image"/><Relationship Id="rId3" Target="../media/image39.png" Type="http://schemas.openxmlformats.org/officeDocument/2006/relationships/image"/><Relationship Id="rId4" Target="../media/image40.svg" Type="http://schemas.openxmlformats.org/officeDocument/2006/relationships/image"/><Relationship Id="rId5" Target="../media/image41.png" Type="http://schemas.openxmlformats.org/officeDocument/2006/relationships/image"/><Relationship Id="rId6" Target="../media/image42.svg" Type="http://schemas.openxmlformats.org/officeDocument/2006/relationships/image"/><Relationship Id="rId7" Target="../media/image43.png" Type="http://schemas.openxmlformats.org/officeDocument/2006/relationships/image"/><Relationship Id="rId8" Target="../media/image44.svg" Type="http://schemas.openxmlformats.org/officeDocument/2006/relationships/image"/><Relationship Id="rId9" Target="../media/image4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6.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5.png" Type="http://schemas.openxmlformats.org/officeDocument/2006/relationships/image"/><Relationship Id="rId11" Target="../media/image66.svg" Type="http://schemas.openxmlformats.org/officeDocument/2006/relationships/image"/><Relationship Id="rId12" Target="../media/image67.png" Type="http://schemas.openxmlformats.org/officeDocument/2006/relationships/image"/><Relationship Id="rId13" Target="../media/image68.svg" Type="http://schemas.openxmlformats.org/officeDocument/2006/relationships/image"/><Relationship Id="rId14" Target="../media/image69.png" Type="http://schemas.openxmlformats.org/officeDocument/2006/relationships/image"/><Relationship Id="rId15" Target="../media/image70.svg" Type="http://schemas.openxmlformats.org/officeDocument/2006/relationships/image"/><Relationship Id="rId16" Target="../media/image71.png" Type="http://schemas.openxmlformats.org/officeDocument/2006/relationships/image"/><Relationship Id="rId17" Target="../media/image72.svg" Type="http://schemas.openxmlformats.org/officeDocument/2006/relationships/image"/><Relationship Id="rId18" Target="../media/image73.png" Type="http://schemas.openxmlformats.org/officeDocument/2006/relationships/image"/><Relationship Id="rId19" Target="../media/image74.svg" Type="http://schemas.openxmlformats.org/officeDocument/2006/relationships/image"/><Relationship Id="rId2" Target="../media/image57.png" Type="http://schemas.openxmlformats.org/officeDocument/2006/relationships/image"/><Relationship Id="rId20" Target="../media/image35.png" Type="http://schemas.openxmlformats.org/officeDocument/2006/relationships/image"/><Relationship Id="rId21" Target="../media/image36.svg" Type="http://schemas.openxmlformats.org/officeDocument/2006/relationships/image"/><Relationship Id="rId22" Target="../media/image31.png" Type="http://schemas.openxmlformats.org/officeDocument/2006/relationships/image"/><Relationship Id="rId23" Target="../media/image32.svg" Type="http://schemas.openxmlformats.org/officeDocument/2006/relationships/image"/><Relationship Id="rId24" Target="../media/image75.png" Type="http://schemas.openxmlformats.org/officeDocument/2006/relationships/image"/><Relationship Id="rId25" Target="../media/image76.svg" Type="http://schemas.openxmlformats.org/officeDocument/2006/relationships/image"/><Relationship Id="rId26" Target="../media/image77.png" Type="http://schemas.openxmlformats.org/officeDocument/2006/relationships/image"/><Relationship Id="rId27" Target="../media/image78.svg" Type="http://schemas.openxmlformats.org/officeDocument/2006/relationships/image"/><Relationship Id="rId28" Target="../media/image79.png" Type="http://schemas.openxmlformats.org/officeDocument/2006/relationships/image"/><Relationship Id="rId29" Target="../media/image80.svg" Type="http://schemas.openxmlformats.org/officeDocument/2006/relationships/image"/><Relationship Id="rId3" Target="../media/image58.svg" Type="http://schemas.openxmlformats.org/officeDocument/2006/relationships/image"/><Relationship Id="rId30" Target="../media/image37.png" Type="http://schemas.openxmlformats.org/officeDocument/2006/relationships/image"/><Relationship Id="rId31" Target="../media/image38.svg" Type="http://schemas.openxmlformats.org/officeDocument/2006/relationships/image"/><Relationship Id="rId4" Target="../media/image59.png" Type="http://schemas.openxmlformats.org/officeDocument/2006/relationships/image"/><Relationship Id="rId5" Target="../media/image60.svg" Type="http://schemas.openxmlformats.org/officeDocument/2006/relationships/image"/><Relationship Id="rId6" Target="../media/image61.png" Type="http://schemas.openxmlformats.org/officeDocument/2006/relationships/image"/><Relationship Id="rId7" Target="../media/image62.svg" Type="http://schemas.openxmlformats.org/officeDocument/2006/relationships/image"/><Relationship Id="rId8" Target="../media/image63.png" Type="http://schemas.openxmlformats.org/officeDocument/2006/relationships/image"/><Relationship Id="rId9" Target="../media/image6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jpeg" Type="http://schemas.openxmlformats.org/officeDocument/2006/relationships/image"/><Relationship Id="rId5"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18.jpeg" Type="http://schemas.openxmlformats.org/officeDocument/2006/relationships/image"/><Relationship Id="rId12" Target="../media/image19.png" Type="http://schemas.openxmlformats.org/officeDocument/2006/relationships/image"/><Relationship Id="rId13" Target="../media/image20.png" Type="http://schemas.openxmlformats.org/officeDocument/2006/relationships/image"/><Relationship Id="rId14" Target="../media/image21.png" Type="http://schemas.openxmlformats.org/officeDocument/2006/relationships/image"/><Relationship Id="rId15" Target="../media/image22.png" Type="http://schemas.openxmlformats.org/officeDocument/2006/relationships/image"/><Relationship Id="rId16" Target="../media/image23.png" Type="http://schemas.openxmlformats.org/officeDocument/2006/relationships/image"/><Relationship Id="rId17" Target="../media/image24.png" Type="http://schemas.openxmlformats.org/officeDocument/2006/relationships/image"/><Relationship Id="rId2" Target="../media/image4.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 Id="rId8" Target="../media/image15.png" Type="http://schemas.openxmlformats.org/officeDocument/2006/relationships/image"/><Relationship Id="rId9"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286000" y="0"/>
            <a:ext cx="13716000" cy="10287000"/>
            <a:chOff x="0" y="0"/>
            <a:chExt cx="18288000" cy="13716000"/>
          </a:xfrm>
        </p:grpSpPr>
        <p:sp>
          <p:nvSpPr>
            <p:cNvPr name="Freeform 3" id="3"/>
            <p:cNvSpPr/>
            <p:nvPr/>
          </p:nvSpPr>
          <p:spPr>
            <a:xfrm flipH="false" flipV="false" rot="0">
              <a:off x="0" y="0"/>
              <a:ext cx="18288000" cy="13716000"/>
            </a:xfrm>
            <a:custGeom>
              <a:avLst/>
              <a:gdLst/>
              <a:ahLst/>
              <a:cxnLst/>
              <a:rect r="r" b="b" t="t" l="l"/>
              <a:pathLst>
                <a:path h="13716000" w="18288000">
                  <a:moveTo>
                    <a:pt x="0" y="0"/>
                  </a:moveTo>
                  <a:lnTo>
                    <a:pt x="18288000" y="0"/>
                  </a:lnTo>
                  <a:lnTo>
                    <a:pt x="18288000" y="13716000"/>
                  </a:lnTo>
                  <a:lnTo>
                    <a:pt x="0" y="13716000"/>
                  </a:lnTo>
                  <a:close/>
                </a:path>
              </a:pathLst>
            </a:custGeom>
            <a:solidFill>
              <a:srgbClr val="FFFFFF"/>
            </a:solidFill>
          </p:spPr>
        </p:sp>
      </p:grpSp>
      <p:sp>
        <p:nvSpPr>
          <p:cNvPr name="Freeform 4" id="4"/>
          <p:cNvSpPr/>
          <p:nvPr/>
        </p:nvSpPr>
        <p:spPr>
          <a:xfrm flipH="false" flipV="false" rot="0">
            <a:off x="9143998" y="1668750"/>
            <a:ext cx="7676891" cy="7829106"/>
          </a:xfrm>
          <a:custGeom>
            <a:avLst/>
            <a:gdLst/>
            <a:ahLst/>
            <a:cxnLst/>
            <a:rect r="r" b="b" t="t" l="l"/>
            <a:pathLst>
              <a:path h="7829106" w="7676891">
                <a:moveTo>
                  <a:pt x="0" y="0"/>
                </a:moveTo>
                <a:lnTo>
                  <a:pt x="7676891" y="0"/>
                </a:lnTo>
                <a:lnTo>
                  <a:pt x="7676891" y="7829106"/>
                </a:lnTo>
                <a:lnTo>
                  <a:pt x="0" y="78291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204775" y="3310386"/>
            <a:ext cx="5282250" cy="5649525"/>
          </a:xfrm>
          <a:custGeom>
            <a:avLst/>
            <a:gdLst/>
            <a:ahLst/>
            <a:cxnLst/>
            <a:rect r="r" b="b" t="t" l="l"/>
            <a:pathLst>
              <a:path h="5649525" w="5282250">
                <a:moveTo>
                  <a:pt x="0" y="0"/>
                </a:moveTo>
                <a:lnTo>
                  <a:pt x="5282250" y="0"/>
                </a:lnTo>
                <a:lnTo>
                  <a:pt x="5282250" y="5649525"/>
                </a:lnTo>
                <a:lnTo>
                  <a:pt x="0" y="5649525"/>
                </a:lnTo>
                <a:lnTo>
                  <a:pt x="0" y="0"/>
                </a:lnTo>
                <a:close/>
              </a:path>
            </a:pathLst>
          </a:custGeom>
          <a:blipFill>
            <a:blip r:embed="rId4"/>
            <a:stretch>
              <a:fillRect l="0" t="0" r="-149476" b="0"/>
            </a:stretch>
          </a:blipFill>
        </p:spPr>
      </p:sp>
      <p:sp>
        <p:nvSpPr>
          <p:cNvPr name="TextBox 6" id="6"/>
          <p:cNvSpPr txBox="true"/>
          <p:nvPr/>
        </p:nvSpPr>
        <p:spPr>
          <a:xfrm rot="0">
            <a:off x="1959954" y="1436102"/>
            <a:ext cx="12618750" cy="771525"/>
          </a:xfrm>
          <a:prstGeom prst="rect">
            <a:avLst/>
          </a:prstGeom>
        </p:spPr>
        <p:txBody>
          <a:bodyPr anchor="t" rtlCol="false" tIns="0" lIns="0" bIns="0" rIns="0">
            <a:spAutoFit/>
          </a:bodyPr>
          <a:lstStyle/>
          <a:p>
            <a:pPr algn="ctr">
              <a:lnSpc>
                <a:spcPts val="5759"/>
              </a:lnSpc>
            </a:pPr>
            <a:r>
              <a:rPr lang="en-US" b="true" sz="4800">
                <a:solidFill>
                  <a:srgbClr val="000000"/>
                </a:solidFill>
                <a:latin typeface="Poppins Bold"/>
                <a:ea typeface="Poppins Bold"/>
                <a:cs typeface="Poppins Bold"/>
                <a:sym typeface="Poppins Bold"/>
              </a:rPr>
              <a:t>TITLE PAGE</a:t>
            </a:r>
          </a:p>
        </p:txBody>
      </p:sp>
      <p:sp>
        <p:nvSpPr>
          <p:cNvPr name="TextBox 7" id="7"/>
          <p:cNvSpPr txBox="true"/>
          <p:nvPr/>
        </p:nvSpPr>
        <p:spPr>
          <a:xfrm rot="0">
            <a:off x="588354" y="243327"/>
            <a:ext cx="15361950" cy="981075"/>
          </a:xfrm>
          <a:prstGeom prst="rect">
            <a:avLst/>
          </a:prstGeom>
        </p:spPr>
        <p:txBody>
          <a:bodyPr anchor="t" rtlCol="false" tIns="0" lIns="0" bIns="0" rIns="0">
            <a:spAutoFit/>
          </a:bodyPr>
          <a:lstStyle/>
          <a:p>
            <a:pPr algn="ctr">
              <a:lnSpc>
                <a:spcPts val="7200"/>
              </a:lnSpc>
            </a:pPr>
            <a:r>
              <a:rPr lang="en-US" b="true" sz="6000">
                <a:solidFill>
                  <a:srgbClr val="1F497D"/>
                </a:solidFill>
                <a:latin typeface="Poppins Bold"/>
                <a:ea typeface="Poppins Bold"/>
                <a:cs typeface="Poppins Bold"/>
                <a:sym typeface="Poppins Bold"/>
              </a:rPr>
              <a:t>SMART INDIA HACKATHON 2024</a:t>
            </a:r>
          </a:p>
        </p:txBody>
      </p:sp>
      <p:sp>
        <p:nvSpPr>
          <p:cNvPr name="TextBox 8" id="8"/>
          <p:cNvSpPr txBox="true"/>
          <p:nvPr/>
        </p:nvSpPr>
        <p:spPr>
          <a:xfrm rot="0">
            <a:off x="588354" y="3112750"/>
            <a:ext cx="8704200" cy="6744025"/>
          </a:xfrm>
          <a:prstGeom prst="rect">
            <a:avLst/>
          </a:prstGeom>
        </p:spPr>
        <p:txBody>
          <a:bodyPr anchor="t" rtlCol="false" tIns="0" lIns="0" bIns="0" rIns="0">
            <a:spAutoFit/>
          </a:bodyPr>
          <a:lstStyle/>
          <a:p>
            <a:pPr algn="l">
              <a:lnSpc>
                <a:spcPts val="2520"/>
              </a:lnSpc>
            </a:pPr>
          </a:p>
          <a:p>
            <a:pPr algn="just" marL="545782" indent="-272891" lvl="1">
              <a:lnSpc>
                <a:spcPts val="6480"/>
              </a:lnSpc>
              <a:buFont typeface="Arial"/>
              <a:buChar char="•"/>
            </a:pPr>
            <a:r>
              <a:rPr lang="en-US" b="true" sz="2700">
                <a:solidFill>
                  <a:srgbClr val="000000"/>
                </a:solidFill>
                <a:latin typeface="Arial Bold"/>
                <a:ea typeface="Arial Bold"/>
                <a:cs typeface="Arial Bold"/>
                <a:sym typeface="Arial Bold"/>
              </a:rPr>
              <a:t>Problem Statement ID – </a:t>
            </a:r>
            <a:r>
              <a:rPr lang="en-US" sz="2700">
                <a:solidFill>
                  <a:srgbClr val="000000"/>
                </a:solidFill>
                <a:latin typeface="Arial"/>
                <a:ea typeface="Arial"/>
                <a:cs typeface="Arial"/>
                <a:sym typeface="Arial"/>
              </a:rPr>
              <a:t>SIH1680</a:t>
            </a:r>
          </a:p>
          <a:p>
            <a:pPr algn="just" marL="545782" indent="-272891" lvl="1">
              <a:lnSpc>
                <a:spcPts val="6480"/>
              </a:lnSpc>
              <a:buFont typeface="Arial"/>
              <a:buChar char="•"/>
            </a:pPr>
            <a:r>
              <a:rPr lang="en-US" b="true" sz="2700">
                <a:solidFill>
                  <a:srgbClr val="000000"/>
                </a:solidFill>
                <a:latin typeface="Arial Bold"/>
                <a:ea typeface="Arial Bold"/>
                <a:cs typeface="Arial Bold"/>
                <a:sym typeface="Arial Bold"/>
              </a:rPr>
              <a:t>Problem Statement Title - </a:t>
            </a:r>
            <a:r>
              <a:rPr lang="en-US" sz="2700">
                <a:solidFill>
                  <a:srgbClr val="000000"/>
                </a:solidFill>
                <a:latin typeface="Arial"/>
                <a:ea typeface="Arial"/>
                <a:cs typeface="Arial"/>
                <a:sym typeface="Arial"/>
              </a:rPr>
              <a:t>Few Shot Language Agnostic Key Word Spotting system (FSLAKWS) for audio files.</a:t>
            </a:r>
          </a:p>
          <a:p>
            <a:pPr algn="just" marL="545782" indent="-272891" lvl="1">
              <a:lnSpc>
                <a:spcPts val="6480"/>
              </a:lnSpc>
              <a:buFont typeface="Arial"/>
              <a:buChar char="•"/>
            </a:pPr>
            <a:r>
              <a:rPr lang="en-US" b="true" sz="2700">
                <a:solidFill>
                  <a:srgbClr val="000000"/>
                </a:solidFill>
                <a:latin typeface="Arial Bold"/>
                <a:ea typeface="Arial Bold"/>
                <a:cs typeface="Arial Bold"/>
                <a:sym typeface="Arial Bold"/>
              </a:rPr>
              <a:t>Theme- </a:t>
            </a:r>
            <a:r>
              <a:rPr lang="en-US" sz="2700">
                <a:solidFill>
                  <a:srgbClr val="000000"/>
                </a:solidFill>
                <a:latin typeface="Arial"/>
                <a:ea typeface="Arial"/>
                <a:cs typeface="Arial"/>
                <a:sym typeface="Arial"/>
              </a:rPr>
              <a:t>Smart Automation</a:t>
            </a:r>
          </a:p>
          <a:p>
            <a:pPr algn="just" marL="545782" indent="-272891" lvl="1">
              <a:lnSpc>
                <a:spcPts val="6480"/>
              </a:lnSpc>
              <a:buFont typeface="Arial"/>
              <a:buChar char="•"/>
            </a:pPr>
            <a:r>
              <a:rPr lang="en-US" b="true" sz="2700">
                <a:solidFill>
                  <a:srgbClr val="000000"/>
                </a:solidFill>
                <a:latin typeface="Arial Bold"/>
                <a:ea typeface="Arial Bold"/>
                <a:cs typeface="Arial Bold"/>
                <a:sym typeface="Arial Bold"/>
              </a:rPr>
              <a:t>PS Category- </a:t>
            </a:r>
            <a:r>
              <a:rPr lang="en-US" sz="2700">
                <a:solidFill>
                  <a:srgbClr val="000000"/>
                </a:solidFill>
                <a:latin typeface="Arial"/>
                <a:ea typeface="Arial"/>
                <a:cs typeface="Arial"/>
                <a:sym typeface="Arial"/>
              </a:rPr>
              <a:t>Software</a:t>
            </a:r>
          </a:p>
          <a:p>
            <a:pPr algn="just" marL="545782" indent="-272891" lvl="1">
              <a:lnSpc>
                <a:spcPts val="6480"/>
              </a:lnSpc>
              <a:buFont typeface="Arial"/>
              <a:buChar char="•"/>
            </a:pPr>
            <a:r>
              <a:rPr lang="en-US" b="true" sz="2700">
                <a:solidFill>
                  <a:srgbClr val="000000"/>
                </a:solidFill>
                <a:latin typeface="Arial Bold"/>
                <a:ea typeface="Arial Bold"/>
                <a:cs typeface="Arial Bold"/>
                <a:sym typeface="Arial Bold"/>
              </a:rPr>
              <a:t>Team ID- </a:t>
            </a:r>
          </a:p>
          <a:p>
            <a:pPr algn="just" marL="545782" indent="-272891" lvl="1">
              <a:lnSpc>
                <a:spcPts val="6480"/>
              </a:lnSpc>
              <a:buFont typeface="Arial"/>
              <a:buChar char="•"/>
            </a:pPr>
            <a:r>
              <a:rPr lang="en-US" b="true" sz="2700">
                <a:solidFill>
                  <a:srgbClr val="000000"/>
                </a:solidFill>
                <a:latin typeface="Arial Bold"/>
                <a:ea typeface="Arial Bold"/>
                <a:cs typeface="Arial Bold"/>
                <a:sym typeface="Arial Bold"/>
              </a:rPr>
              <a:t>Team Name - </a:t>
            </a:r>
            <a:r>
              <a:rPr lang="en-US" sz="2700">
                <a:solidFill>
                  <a:srgbClr val="000000"/>
                </a:solidFill>
                <a:latin typeface="Arial"/>
                <a:ea typeface="Arial"/>
                <a:cs typeface="Arial"/>
                <a:sym typeface="Arial"/>
              </a:rPr>
              <a:t>CodeWrapper’s</a:t>
            </a:r>
          </a:p>
        </p:txBody>
      </p:sp>
      <p:sp>
        <p:nvSpPr>
          <p:cNvPr name="Freeform 9" id="9"/>
          <p:cNvSpPr/>
          <p:nvPr/>
        </p:nvSpPr>
        <p:spPr>
          <a:xfrm flipH="false" flipV="false" rot="0">
            <a:off x="14705866" y="122064"/>
            <a:ext cx="3369862" cy="1723612"/>
          </a:xfrm>
          <a:custGeom>
            <a:avLst/>
            <a:gdLst/>
            <a:ahLst/>
            <a:cxnLst/>
            <a:rect r="r" b="b" t="t" l="l"/>
            <a:pathLst>
              <a:path h="1723612" w="3369862">
                <a:moveTo>
                  <a:pt x="0" y="0"/>
                </a:moveTo>
                <a:lnTo>
                  <a:pt x="3369863" y="0"/>
                </a:lnTo>
                <a:lnTo>
                  <a:pt x="3369863" y="1723613"/>
                </a:lnTo>
                <a:lnTo>
                  <a:pt x="0" y="1723613"/>
                </a:lnTo>
                <a:lnTo>
                  <a:pt x="0" y="0"/>
                </a:lnTo>
                <a:close/>
              </a:path>
            </a:pathLst>
          </a:custGeom>
          <a:blipFill>
            <a:blip r:embed="rId5"/>
            <a:stretch>
              <a:fillRect l="0" t="0" r="0" b="-46"/>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296844" y="-1836715"/>
            <a:ext cx="13960430" cy="13960430"/>
          </a:xfrm>
          <a:custGeom>
            <a:avLst/>
            <a:gdLst/>
            <a:ahLst/>
            <a:cxnLst/>
            <a:rect r="r" b="b" t="t" l="l"/>
            <a:pathLst>
              <a:path h="13960430" w="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75612" y="4060647"/>
            <a:ext cx="6692104" cy="2231263"/>
          </a:xfrm>
          <a:prstGeom prst="rect">
            <a:avLst/>
          </a:prstGeom>
        </p:spPr>
        <p:txBody>
          <a:bodyPr anchor="t" rtlCol="false" tIns="0" lIns="0" bIns="0" rIns="0">
            <a:spAutoFit/>
          </a:bodyPr>
          <a:lstStyle/>
          <a:p>
            <a:pPr algn="l">
              <a:lnSpc>
                <a:spcPts val="8888"/>
              </a:lnSpc>
            </a:pPr>
            <a:r>
              <a:rPr lang="en-US" sz="6837" b="true">
                <a:solidFill>
                  <a:srgbClr val="2A2E3A"/>
                </a:solidFill>
                <a:latin typeface="Klein Bold"/>
                <a:ea typeface="Klein Bold"/>
                <a:cs typeface="Klein Bold"/>
                <a:sym typeface="Klein Bold"/>
              </a:rPr>
              <a:t>Differentiation Strategies</a:t>
            </a:r>
          </a:p>
        </p:txBody>
      </p:sp>
      <p:sp>
        <p:nvSpPr>
          <p:cNvPr name="Freeform 4" id="4"/>
          <p:cNvSpPr/>
          <p:nvPr/>
        </p:nvSpPr>
        <p:spPr>
          <a:xfrm flipH="false" flipV="false" rot="0">
            <a:off x="10216858" y="2423941"/>
            <a:ext cx="1821708" cy="1821708"/>
          </a:xfrm>
          <a:custGeom>
            <a:avLst/>
            <a:gdLst/>
            <a:ahLst/>
            <a:cxnLst/>
            <a:rect r="r" b="b" t="t" l="l"/>
            <a:pathLst>
              <a:path h="1821708" w="1821708">
                <a:moveTo>
                  <a:pt x="0" y="0"/>
                </a:moveTo>
                <a:lnTo>
                  <a:pt x="1821708" y="0"/>
                </a:lnTo>
                <a:lnTo>
                  <a:pt x="1821708" y="1821709"/>
                </a:lnTo>
                <a:lnTo>
                  <a:pt x="0" y="1821709"/>
                </a:lnTo>
                <a:lnTo>
                  <a:pt x="0" y="0"/>
                </a:lnTo>
                <a:close/>
              </a:path>
            </a:pathLst>
          </a:custGeom>
          <a:blipFill>
            <a:blip r:embed="rId4">
              <a:alphaModFix amt="44999"/>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406029" y="2613113"/>
            <a:ext cx="1443365" cy="1443365"/>
          </a:xfrm>
          <a:custGeom>
            <a:avLst/>
            <a:gdLst/>
            <a:ahLst/>
            <a:cxnLst/>
            <a:rect r="r" b="b" t="t" l="l"/>
            <a:pathLst>
              <a:path h="1443365" w="1443365">
                <a:moveTo>
                  <a:pt x="0" y="0"/>
                </a:moveTo>
                <a:lnTo>
                  <a:pt x="1443365" y="0"/>
                </a:lnTo>
                <a:lnTo>
                  <a:pt x="1443365" y="1443365"/>
                </a:lnTo>
                <a:lnTo>
                  <a:pt x="0" y="1443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0914925" y="3051423"/>
            <a:ext cx="425574" cy="566744"/>
          </a:xfrm>
          <a:custGeom>
            <a:avLst/>
            <a:gdLst/>
            <a:ahLst/>
            <a:cxnLst/>
            <a:rect r="r" b="b" t="t" l="l"/>
            <a:pathLst>
              <a:path h="566744" w="425574">
                <a:moveTo>
                  <a:pt x="0" y="0"/>
                </a:moveTo>
                <a:lnTo>
                  <a:pt x="425573" y="0"/>
                </a:lnTo>
                <a:lnTo>
                  <a:pt x="425573" y="566745"/>
                </a:lnTo>
                <a:lnTo>
                  <a:pt x="0" y="5667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12835989" y="2323194"/>
            <a:ext cx="3887104" cy="1000125"/>
          </a:xfrm>
          <a:prstGeom prst="rect">
            <a:avLst/>
          </a:prstGeom>
        </p:spPr>
        <p:txBody>
          <a:bodyPr anchor="t" rtlCol="false" tIns="0" lIns="0" bIns="0" rIns="0">
            <a:spAutoFit/>
          </a:bodyPr>
          <a:lstStyle/>
          <a:p>
            <a:pPr algn="l" marL="0" indent="0" lvl="0">
              <a:lnSpc>
                <a:spcPts val="3960"/>
              </a:lnSpc>
              <a:spcBef>
                <a:spcPct val="0"/>
              </a:spcBef>
            </a:pPr>
            <a:r>
              <a:rPr lang="en-US" b="true" sz="3300">
                <a:solidFill>
                  <a:srgbClr val="2A2E3A"/>
                </a:solidFill>
                <a:latin typeface="Klein Bold"/>
                <a:ea typeface="Klein Bold"/>
                <a:cs typeface="Klein Bold"/>
                <a:sym typeface="Klein Bold"/>
              </a:rPr>
              <a:t>Dynamic Model Adaptation</a:t>
            </a:r>
          </a:p>
        </p:txBody>
      </p:sp>
      <p:sp>
        <p:nvSpPr>
          <p:cNvPr name="TextBox 8" id="8"/>
          <p:cNvSpPr txBox="true"/>
          <p:nvPr/>
        </p:nvSpPr>
        <p:spPr>
          <a:xfrm rot="0">
            <a:off x="12835989" y="3547250"/>
            <a:ext cx="3887104" cy="835659"/>
          </a:xfrm>
          <a:prstGeom prst="rect">
            <a:avLst/>
          </a:prstGeom>
        </p:spPr>
        <p:txBody>
          <a:bodyPr anchor="t" rtlCol="false" tIns="0" lIns="0" bIns="0" rIns="0">
            <a:spAutoFit/>
          </a:bodyPr>
          <a:lstStyle/>
          <a:p>
            <a:pPr algn="l" marL="0" indent="0" lvl="0">
              <a:lnSpc>
                <a:spcPts val="2240"/>
              </a:lnSpc>
              <a:spcBef>
                <a:spcPct val="0"/>
              </a:spcBef>
            </a:pPr>
            <a:r>
              <a:rPr lang="en-US" sz="1600">
                <a:solidFill>
                  <a:srgbClr val="2A2E3A"/>
                </a:solidFill>
                <a:latin typeface="Helios"/>
                <a:ea typeface="Helios"/>
                <a:cs typeface="Helios"/>
                <a:sym typeface="Helios"/>
              </a:rPr>
              <a:t>This would enable the system to learn and adapt in real-time, improving its performance with ongoing use.</a:t>
            </a:r>
          </a:p>
        </p:txBody>
      </p:sp>
      <p:sp>
        <p:nvSpPr>
          <p:cNvPr name="Freeform 9" id="9"/>
          <p:cNvSpPr/>
          <p:nvPr/>
        </p:nvSpPr>
        <p:spPr>
          <a:xfrm flipH="false" flipV="false" rot="0">
            <a:off x="10216858" y="5141000"/>
            <a:ext cx="1821708" cy="1821708"/>
          </a:xfrm>
          <a:custGeom>
            <a:avLst/>
            <a:gdLst/>
            <a:ahLst/>
            <a:cxnLst/>
            <a:rect r="r" b="b" t="t" l="l"/>
            <a:pathLst>
              <a:path h="1821708" w="1821708">
                <a:moveTo>
                  <a:pt x="0" y="0"/>
                </a:moveTo>
                <a:lnTo>
                  <a:pt x="1821708" y="0"/>
                </a:lnTo>
                <a:lnTo>
                  <a:pt x="1821708" y="1821708"/>
                </a:lnTo>
                <a:lnTo>
                  <a:pt x="0" y="1821708"/>
                </a:lnTo>
                <a:lnTo>
                  <a:pt x="0" y="0"/>
                </a:lnTo>
                <a:close/>
              </a:path>
            </a:pathLst>
          </a:custGeom>
          <a:blipFill>
            <a:blip r:embed="rId10">
              <a:alphaModFix amt="44999"/>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0406029" y="5330171"/>
            <a:ext cx="1443365" cy="1443365"/>
          </a:xfrm>
          <a:custGeom>
            <a:avLst/>
            <a:gdLst/>
            <a:ahLst/>
            <a:cxnLst/>
            <a:rect r="r" b="b" t="t" l="l"/>
            <a:pathLst>
              <a:path h="1443365" w="1443365">
                <a:moveTo>
                  <a:pt x="0" y="0"/>
                </a:moveTo>
                <a:lnTo>
                  <a:pt x="1443365" y="0"/>
                </a:lnTo>
                <a:lnTo>
                  <a:pt x="1443365" y="1443365"/>
                </a:lnTo>
                <a:lnTo>
                  <a:pt x="0" y="1443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12835989" y="4835783"/>
            <a:ext cx="3887104" cy="2432142"/>
            <a:chOff x="0" y="0"/>
            <a:chExt cx="5182806" cy="3242856"/>
          </a:xfrm>
        </p:grpSpPr>
        <p:sp>
          <p:nvSpPr>
            <p:cNvPr name="TextBox 12" id="12"/>
            <p:cNvSpPr txBox="true"/>
            <p:nvPr/>
          </p:nvSpPr>
          <p:spPr>
            <a:xfrm rot="0">
              <a:off x="0" y="-9525"/>
              <a:ext cx="5182806" cy="1304925"/>
            </a:xfrm>
            <a:prstGeom prst="rect">
              <a:avLst/>
            </a:prstGeom>
          </p:spPr>
          <p:txBody>
            <a:bodyPr anchor="t" rtlCol="false" tIns="0" lIns="0" bIns="0" rIns="0">
              <a:spAutoFit/>
            </a:bodyPr>
            <a:lstStyle/>
            <a:p>
              <a:pPr algn="l" marL="0" indent="0" lvl="0">
                <a:lnSpc>
                  <a:spcPts val="3840"/>
                </a:lnSpc>
                <a:spcBef>
                  <a:spcPct val="0"/>
                </a:spcBef>
              </a:pPr>
              <a:r>
                <a:rPr lang="en-US" b="true" sz="3200">
                  <a:solidFill>
                    <a:srgbClr val="2A2E3A"/>
                  </a:solidFill>
                  <a:latin typeface="Klein Bold"/>
                  <a:ea typeface="Klein Bold"/>
                  <a:cs typeface="Klein Bold"/>
                  <a:sym typeface="Klein Bold"/>
                </a:rPr>
                <a:t>User-Centric Customization</a:t>
              </a:r>
            </a:p>
          </p:txBody>
        </p:sp>
        <p:sp>
          <p:nvSpPr>
            <p:cNvPr name="TextBox 13" id="13"/>
            <p:cNvSpPr txBox="true"/>
            <p:nvPr/>
          </p:nvSpPr>
          <p:spPr>
            <a:xfrm rot="0">
              <a:off x="0" y="1477557"/>
              <a:ext cx="5182806" cy="1765299"/>
            </a:xfrm>
            <a:prstGeom prst="rect">
              <a:avLst/>
            </a:prstGeom>
          </p:spPr>
          <p:txBody>
            <a:bodyPr anchor="t" rtlCol="false" tIns="0" lIns="0" bIns="0" rIns="0">
              <a:spAutoFit/>
            </a:bodyPr>
            <a:lstStyle/>
            <a:p>
              <a:pPr algn="l" marL="0" indent="0" lvl="0">
                <a:lnSpc>
                  <a:spcPts val="2100"/>
                </a:lnSpc>
                <a:spcBef>
                  <a:spcPct val="0"/>
                </a:spcBef>
              </a:pPr>
              <a:r>
                <a:rPr lang="en-US" sz="1500">
                  <a:solidFill>
                    <a:srgbClr val="2A2E3A"/>
                  </a:solidFill>
                  <a:latin typeface="Helios"/>
                  <a:ea typeface="Helios"/>
                  <a:cs typeface="Helios"/>
                  <a:sym typeface="Helios"/>
                </a:rPr>
                <a:t>Allow users to customize the system by defining their own keywords or phrases, which could be particularly useful in specialized domains (e.g., medical or technical fields). </a:t>
              </a:r>
            </a:p>
          </p:txBody>
        </p:sp>
      </p:grpSp>
      <p:sp>
        <p:nvSpPr>
          <p:cNvPr name="Freeform 14" id="14"/>
          <p:cNvSpPr/>
          <p:nvPr/>
        </p:nvSpPr>
        <p:spPr>
          <a:xfrm flipH="false" flipV="false" rot="0">
            <a:off x="10216858" y="7854441"/>
            <a:ext cx="1821708" cy="1821708"/>
          </a:xfrm>
          <a:custGeom>
            <a:avLst/>
            <a:gdLst/>
            <a:ahLst/>
            <a:cxnLst/>
            <a:rect r="r" b="b" t="t" l="l"/>
            <a:pathLst>
              <a:path h="1821708" w="1821708">
                <a:moveTo>
                  <a:pt x="0" y="0"/>
                </a:moveTo>
                <a:lnTo>
                  <a:pt x="1821708" y="0"/>
                </a:lnTo>
                <a:lnTo>
                  <a:pt x="1821708" y="1821708"/>
                </a:lnTo>
                <a:lnTo>
                  <a:pt x="0" y="1821708"/>
                </a:lnTo>
                <a:lnTo>
                  <a:pt x="0" y="0"/>
                </a:lnTo>
                <a:close/>
              </a:path>
            </a:pathLst>
          </a:custGeom>
          <a:blipFill>
            <a:blip r:embed="rId10">
              <a:alphaModFix amt="44999"/>
              <a:extLst>
                <a:ext uri="{96DAC541-7B7A-43D3-8B79-37D633B846F1}">
                  <asvg:svgBlip xmlns:asvg="http://schemas.microsoft.com/office/drawing/2016/SVG/main" r:embed="rId11"/>
                </a:ext>
              </a:extLst>
            </a:blip>
            <a:stretch>
              <a:fillRect l="0" t="0" r="0" b="0"/>
            </a:stretch>
          </a:blipFill>
        </p:spPr>
      </p:sp>
      <p:sp>
        <p:nvSpPr>
          <p:cNvPr name="Freeform 15" id="15"/>
          <p:cNvSpPr/>
          <p:nvPr/>
        </p:nvSpPr>
        <p:spPr>
          <a:xfrm flipH="false" flipV="false" rot="0">
            <a:off x="10406029" y="8043612"/>
            <a:ext cx="1443365" cy="1443365"/>
          </a:xfrm>
          <a:custGeom>
            <a:avLst/>
            <a:gdLst/>
            <a:ahLst/>
            <a:cxnLst/>
            <a:rect r="r" b="b" t="t" l="l"/>
            <a:pathLst>
              <a:path h="1443365" w="1443365">
                <a:moveTo>
                  <a:pt x="0" y="0"/>
                </a:moveTo>
                <a:lnTo>
                  <a:pt x="1443365" y="0"/>
                </a:lnTo>
                <a:lnTo>
                  <a:pt x="1443365" y="1443365"/>
                </a:lnTo>
                <a:lnTo>
                  <a:pt x="0" y="1443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12835989" y="7763218"/>
            <a:ext cx="3887104" cy="981075"/>
          </a:xfrm>
          <a:prstGeom prst="rect">
            <a:avLst/>
          </a:prstGeom>
        </p:spPr>
        <p:txBody>
          <a:bodyPr anchor="t" rtlCol="false" tIns="0" lIns="0" bIns="0" rIns="0">
            <a:spAutoFit/>
          </a:bodyPr>
          <a:lstStyle/>
          <a:p>
            <a:pPr algn="l" marL="0" indent="0" lvl="0">
              <a:lnSpc>
                <a:spcPts val="3840"/>
              </a:lnSpc>
              <a:spcBef>
                <a:spcPct val="0"/>
              </a:spcBef>
            </a:pPr>
            <a:r>
              <a:rPr lang="en-US" b="true" sz="3200">
                <a:solidFill>
                  <a:srgbClr val="2A2E3A"/>
                </a:solidFill>
                <a:latin typeface="Klein Bold"/>
                <a:ea typeface="Klein Bold"/>
                <a:cs typeface="Klein Bold"/>
                <a:sym typeface="Klein Bold"/>
              </a:rPr>
              <a:t>Sentimental Analysis</a:t>
            </a:r>
          </a:p>
        </p:txBody>
      </p:sp>
      <p:sp>
        <p:nvSpPr>
          <p:cNvPr name="TextBox 17" id="17"/>
          <p:cNvSpPr txBox="true"/>
          <p:nvPr/>
        </p:nvSpPr>
        <p:spPr>
          <a:xfrm rot="0">
            <a:off x="12835989" y="8709461"/>
            <a:ext cx="3887104" cy="1362710"/>
          </a:xfrm>
          <a:prstGeom prst="rect">
            <a:avLst/>
          </a:prstGeom>
        </p:spPr>
        <p:txBody>
          <a:bodyPr anchor="t" rtlCol="false" tIns="0" lIns="0" bIns="0" rIns="0">
            <a:spAutoFit/>
          </a:bodyPr>
          <a:lstStyle/>
          <a:p>
            <a:pPr algn="l" marL="0" indent="0" lvl="0">
              <a:lnSpc>
                <a:spcPts val="3639"/>
              </a:lnSpc>
              <a:spcBef>
                <a:spcPct val="0"/>
              </a:spcBef>
            </a:pPr>
            <a:r>
              <a:rPr lang="en-US" sz="2599">
                <a:solidFill>
                  <a:srgbClr val="2A2E3A"/>
                </a:solidFill>
                <a:latin typeface="Helios"/>
                <a:ea typeface="Helios"/>
                <a:cs typeface="Helios"/>
                <a:sym typeface="Helios"/>
              </a:rPr>
              <a:t>User can predict the emotion associated to word.</a:t>
            </a:r>
          </a:p>
        </p:txBody>
      </p:sp>
      <p:sp>
        <p:nvSpPr>
          <p:cNvPr name="Freeform 18" id="18"/>
          <p:cNvSpPr/>
          <p:nvPr/>
        </p:nvSpPr>
        <p:spPr>
          <a:xfrm flipH="false" flipV="false" rot="0">
            <a:off x="10792483" y="5713550"/>
            <a:ext cx="670457" cy="676608"/>
          </a:xfrm>
          <a:custGeom>
            <a:avLst/>
            <a:gdLst/>
            <a:ahLst/>
            <a:cxnLst/>
            <a:rect r="r" b="b" t="t" l="l"/>
            <a:pathLst>
              <a:path h="676608" w="670457">
                <a:moveTo>
                  <a:pt x="0" y="0"/>
                </a:moveTo>
                <a:lnTo>
                  <a:pt x="670457" y="0"/>
                </a:lnTo>
                <a:lnTo>
                  <a:pt x="670457" y="676608"/>
                </a:lnTo>
                <a:lnTo>
                  <a:pt x="0" y="67660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9" id="19"/>
          <p:cNvSpPr/>
          <p:nvPr/>
        </p:nvSpPr>
        <p:spPr>
          <a:xfrm flipH="false" flipV="false" rot="0">
            <a:off x="10914925" y="8451636"/>
            <a:ext cx="442544" cy="627318"/>
          </a:xfrm>
          <a:custGeom>
            <a:avLst/>
            <a:gdLst/>
            <a:ahLst/>
            <a:cxnLst/>
            <a:rect r="r" b="b" t="t" l="l"/>
            <a:pathLst>
              <a:path h="627318" w="442544">
                <a:moveTo>
                  <a:pt x="0" y="0"/>
                </a:moveTo>
                <a:lnTo>
                  <a:pt x="442544" y="0"/>
                </a:lnTo>
                <a:lnTo>
                  <a:pt x="442544" y="627318"/>
                </a:lnTo>
                <a:lnTo>
                  <a:pt x="0" y="62731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0" id="20"/>
          <p:cNvSpPr txBox="true"/>
          <p:nvPr/>
        </p:nvSpPr>
        <p:spPr>
          <a:xfrm rot="0">
            <a:off x="0" y="273600"/>
            <a:ext cx="18288000" cy="1323975"/>
          </a:xfrm>
          <a:prstGeom prst="rect">
            <a:avLst/>
          </a:prstGeom>
        </p:spPr>
        <p:txBody>
          <a:bodyPr anchor="t" rtlCol="false" tIns="0" lIns="0" bIns="0" rIns="0">
            <a:spAutoFit/>
          </a:bodyPr>
          <a:lstStyle/>
          <a:p>
            <a:pPr algn="ctr">
              <a:lnSpc>
                <a:spcPts val="4920"/>
              </a:lnSpc>
            </a:pPr>
            <a:r>
              <a:rPr lang="en-US" sz="4100" b="true">
                <a:solidFill>
                  <a:srgbClr val="000000"/>
                </a:solidFill>
                <a:latin typeface="Arial Bold"/>
                <a:ea typeface="Arial Bold"/>
                <a:cs typeface="Arial Bold"/>
                <a:sym typeface="Arial Bold"/>
              </a:rPr>
              <a:t>Few Shot Language Agnostic Key Word </a:t>
            </a:r>
          </a:p>
          <a:p>
            <a:pPr algn="ctr">
              <a:lnSpc>
                <a:spcPts val="4920"/>
              </a:lnSpc>
            </a:pPr>
            <a:r>
              <a:rPr lang="en-US" b="true" sz="4100">
                <a:solidFill>
                  <a:srgbClr val="000000"/>
                </a:solidFill>
                <a:latin typeface="Arial Bold"/>
                <a:ea typeface="Arial Bold"/>
                <a:cs typeface="Arial Bold"/>
                <a:sym typeface="Arial Bold"/>
              </a:rPr>
              <a:t>Spotting system (FSLAKWS) for audio files.</a:t>
            </a:r>
          </a:p>
        </p:txBody>
      </p:sp>
      <p:sp>
        <p:nvSpPr>
          <p:cNvPr name="Freeform 21" id="21"/>
          <p:cNvSpPr/>
          <p:nvPr/>
        </p:nvSpPr>
        <p:spPr>
          <a:xfrm flipH="false" flipV="false" rot="0">
            <a:off x="14705866" y="122064"/>
            <a:ext cx="3369862" cy="1723612"/>
          </a:xfrm>
          <a:custGeom>
            <a:avLst/>
            <a:gdLst/>
            <a:ahLst/>
            <a:cxnLst/>
            <a:rect r="r" b="b" t="t" l="l"/>
            <a:pathLst>
              <a:path h="1723612" w="3369862">
                <a:moveTo>
                  <a:pt x="0" y="0"/>
                </a:moveTo>
                <a:lnTo>
                  <a:pt x="3369863" y="0"/>
                </a:lnTo>
                <a:lnTo>
                  <a:pt x="3369863" y="1723613"/>
                </a:lnTo>
                <a:lnTo>
                  <a:pt x="0" y="1723613"/>
                </a:lnTo>
                <a:lnTo>
                  <a:pt x="0" y="0"/>
                </a:lnTo>
                <a:close/>
              </a:path>
            </a:pathLst>
          </a:custGeom>
          <a:blipFill>
            <a:blip r:embed="rId16"/>
            <a:stretch>
              <a:fillRect l="0" t="0" r="0" b="-46"/>
            </a:stretch>
          </a:blipFill>
        </p:spPr>
      </p:sp>
      <p:grpSp>
        <p:nvGrpSpPr>
          <p:cNvPr name="Group 22" id="22"/>
          <p:cNvGrpSpPr/>
          <p:nvPr/>
        </p:nvGrpSpPr>
        <p:grpSpPr>
          <a:xfrm rot="0">
            <a:off x="475612" y="359325"/>
            <a:ext cx="2512200" cy="1249050"/>
            <a:chOff x="0" y="0"/>
            <a:chExt cx="3349600" cy="1665400"/>
          </a:xfrm>
        </p:grpSpPr>
        <p:sp>
          <p:nvSpPr>
            <p:cNvPr name="Freeform 23" id="23" descr="Your startup LOGO"/>
            <p:cNvSpPr/>
            <p:nvPr/>
          </p:nvSpPr>
          <p:spPr>
            <a:xfrm flipH="false" flipV="false" rot="0">
              <a:off x="25400" y="25400"/>
              <a:ext cx="3298825" cy="1614678"/>
            </a:xfrm>
            <a:custGeom>
              <a:avLst/>
              <a:gdLst/>
              <a:ahLst/>
              <a:cxnLst/>
              <a:rect r="r" b="b" t="t" l="l"/>
              <a:pathLst>
                <a:path h="1614678" w="3298825">
                  <a:moveTo>
                    <a:pt x="0" y="807339"/>
                  </a:moveTo>
                  <a:cubicBezTo>
                    <a:pt x="0" y="361442"/>
                    <a:pt x="738505" y="0"/>
                    <a:pt x="1649349" y="0"/>
                  </a:cubicBezTo>
                  <a:cubicBezTo>
                    <a:pt x="2560193" y="0"/>
                    <a:pt x="3298825" y="361442"/>
                    <a:pt x="3298825" y="807339"/>
                  </a:cubicBezTo>
                  <a:cubicBezTo>
                    <a:pt x="3298825" y="1253236"/>
                    <a:pt x="2560320" y="1614678"/>
                    <a:pt x="1649476" y="1614678"/>
                  </a:cubicBezTo>
                  <a:cubicBezTo>
                    <a:pt x="738632" y="1614678"/>
                    <a:pt x="0" y="1253109"/>
                    <a:pt x="0" y="807339"/>
                  </a:cubicBezTo>
                  <a:close/>
                </a:path>
              </a:pathLst>
            </a:custGeom>
            <a:solidFill>
              <a:srgbClr val="FFFFFF"/>
            </a:solidFill>
          </p:spPr>
        </p:sp>
        <p:sp>
          <p:nvSpPr>
            <p:cNvPr name="Freeform 24" id="24" descr="Your startup LOGO"/>
            <p:cNvSpPr/>
            <p:nvPr/>
          </p:nvSpPr>
          <p:spPr>
            <a:xfrm flipH="false" flipV="false" rot="0">
              <a:off x="0" y="0"/>
              <a:ext cx="3349625" cy="1665478"/>
            </a:xfrm>
            <a:custGeom>
              <a:avLst/>
              <a:gdLst/>
              <a:ahLst/>
              <a:cxnLst/>
              <a:rect r="r" b="b" t="t" l="l"/>
              <a:pathLst>
                <a:path h="1665478" w="3349625">
                  <a:moveTo>
                    <a:pt x="0" y="832739"/>
                  </a:moveTo>
                  <a:cubicBezTo>
                    <a:pt x="0" y="359918"/>
                    <a:pt x="767969" y="0"/>
                    <a:pt x="1674749" y="0"/>
                  </a:cubicBezTo>
                  <a:cubicBezTo>
                    <a:pt x="2581529" y="0"/>
                    <a:pt x="3349625" y="359918"/>
                    <a:pt x="3349625" y="832739"/>
                  </a:cubicBezTo>
                  <a:lnTo>
                    <a:pt x="3324225" y="832739"/>
                  </a:lnTo>
                  <a:lnTo>
                    <a:pt x="3349625" y="832739"/>
                  </a:lnTo>
                  <a:cubicBezTo>
                    <a:pt x="3349625" y="1305560"/>
                    <a:pt x="2581656" y="1665478"/>
                    <a:pt x="1674876" y="1665478"/>
                  </a:cubicBezTo>
                  <a:lnTo>
                    <a:pt x="1674876" y="1640078"/>
                  </a:lnTo>
                  <a:lnTo>
                    <a:pt x="1674876" y="1665478"/>
                  </a:lnTo>
                  <a:cubicBezTo>
                    <a:pt x="767969" y="1665351"/>
                    <a:pt x="0" y="1305560"/>
                    <a:pt x="0" y="832739"/>
                  </a:cubicBezTo>
                  <a:lnTo>
                    <a:pt x="25400" y="832739"/>
                  </a:lnTo>
                  <a:lnTo>
                    <a:pt x="50800" y="832739"/>
                  </a:lnTo>
                  <a:lnTo>
                    <a:pt x="25400" y="832739"/>
                  </a:lnTo>
                  <a:lnTo>
                    <a:pt x="0" y="832739"/>
                  </a:lnTo>
                  <a:moveTo>
                    <a:pt x="50800" y="832739"/>
                  </a:moveTo>
                  <a:cubicBezTo>
                    <a:pt x="50800" y="846709"/>
                    <a:pt x="39370" y="858139"/>
                    <a:pt x="25400" y="858139"/>
                  </a:cubicBezTo>
                  <a:cubicBezTo>
                    <a:pt x="11430" y="858139"/>
                    <a:pt x="0" y="846709"/>
                    <a:pt x="0" y="832739"/>
                  </a:cubicBezTo>
                  <a:cubicBezTo>
                    <a:pt x="0" y="818769"/>
                    <a:pt x="11430" y="807339"/>
                    <a:pt x="25400" y="807339"/>
                  </a:cubicBezTo>
                  <a:cubicBezTo>
                    <a:pt x="39370" y="807339"/>
                    <a:pt x="50800" y="818769"/>
                    <a:pt x="50800" y="832739"/>
                  </a:cubicBezTo>
                  <a:cubicBezTo>
                    <a:pt x="50800" y="1251585"/>
                    <a:pt x="759714" y="1614678"/>
                    <a:pt x="1674749" y="1614678"/>
                  </a:cubicBezTo>
                  <a:cubicBezTo>
                    <a:pt x="2589784" y="1614678"/>
                    <a:pt x="3298825" y="1251585"/>
                    <a:pt x="3298825" y="832739"/>
                  </a:cubicBezTo>
                  <a:cubicBezTo>
                    <a:pt x="3298825" y="413893"/>
                    <a:pt x="2589784" y="50800"/>
                    <a:pt x="1674749" y="50800"/>
                  </a:cubicBezTo>
                  <a:lnTo>
                    <a:pt x="1674749" y="25400"/>
                  </a:lnTo>
                  <a:lnTo>
                    <a:pt x="1674749" y="50800"/>
                  </a:lnTo>
                  <a:cubicBezTo>
                    <a:pt x="759714" y="50800"/>
                    <a:pt x="50800" y="413766"/>
                    <a:pt x="50800" y="832739"/>
                  </a:cubicBezTo>
                  <a:close/>
                </a:path>
              </a:pathLst>
            </a:custGeom>
            <a:solidFill>
              <a:srgbClr val="8064A2"/>
            </a:solidFill>
          </p:spPr>
        </p:sp>
        <p:sp>
          <p:nvSpPr>
            <p:cNvPr name="TextBox 25" id="25"/>
            <p:cNvSpPr txBox="true"/>
            <p:nvPr/>
          </p:nvSpPr>
          <p:spPr>
            <a:xfrm>
              <a:off x="0" y="-9525"/>
              <a:ext cx="3349600" cy="1674925"/>
            </a:xfrm>
            <a:prstGeom prst="rect">
              <a:avLst/>
            </a:prstGeom>
          </p:spPr>
          <p:txBody>
            <a:bodyPr anchor="ctr" rtlCol="false" tIns="50800" lIns="50800" bIns="50800" rIns="50800"/>
            <a:lstStyle/>
            <a:p>
              <a:pPr algn="ctr">
                <a:lnSpc>
                  <a:spcPts val="3240"/>
                </a:lnSpc>
              </a:pPr>
              <a:r>
                <a:rPr lang="en-US" sz="2700" spc="25">
                  <a:solidFill>
                    <a:srgbClr val="000000"/>
                  </a:solidFill>
                  <a:latin typeface="TT Rounds Condensed"/>
                  <a:ea typeface="TT Rounds Condensed"/>
                  <a:cs typeface="TT Rounds Condensed"/>
                  <a:sym typeface="TT Rounds Condensed"/>
                </a:rPr>
                <a:t>Code</a:t>
              </a:r>
            </a:p>
            <a:p>
              <a:pPr algn="ctr">
                <a:lnSpc>
                  <a:spcPts val="3240"/>
                </a:lnSpc>
              </a:pPr>
              <a:r>
                <a:rPr lang="en-US" sz="2700" spc="25">
                  <a:solidFill>
                    <a:srgbClr val="000000"/>
                  </a:solidFill>
                  <a:latin typeface="TT Rounds Condensed"/>
                  <a:ea typeface="TT Rounds Condensed"/>
                  <a:cs typeface="TT Rounds Condensed"/>
                  <a:sym typeface="TT Rounds Condensed"/>
                </a:rPr>
                <a:t>Wrapper’s</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44000" y="-8868"/>
            <a:ext cx="9144000" cy="10295868"/>
            <a:chOff x="0" y="0"/>
            <a:chExt cx="2408296" cy="2711669"/>
          </a:xfrm>
        </p:grpSpPr>
        <p:sp>
          <p:nvSpPr>
            <p:cNvPr name="Freeform 3" id="3"/>
            <p:cNvSpPr/>
            <p:nvPr/>
          </p:nvSpPr>
          <p:spPr>
            <a:xfrm flipH="false" flipV="false" rot="0">
              <a:off x="0" y="0"/>
              <a:ext cx="2408296" cy="2711669"/>
            </a:xfrm>
            <a:custGeom>
              <a:avLst/>
              <a:gdLst/>
              <a:ahLst/>
              <a:cxnLst/>
              <a:rect r="r" b="b" t="t" l="l"/>
              <a:pathLst>
                <a:path h="2711669" w="2408296">
                  <a:moveTo>
                    <a:pt x="0" y="0"/>
                  </a:moveTo>
                  <a:lnTo>
                    <a:pt x="2408296" y="0"/>
                  </a:lnTo>
                  <a:lnTo>
                    <a:pt x="2408296" y="2711669"/>
                  </a:lnTo>
                  <a:lnTo>
                    <a:pt x="0" y="2711669"/>
                  </a:lnTo>
                  <a:close/>
                </a:path>
              </a:pathLst>
            </a:custGeom>
            <a:solidFill>
              <a:srgbClr val="FFFFFF"/>
            </a:solidFill>
          </p:spPr>
        </p:sp>
        <p:sp>
          <p:nvSpPr>
            <p:cNvPr name="TextBox 4" id="4"/>
            <p:cNvSpPr txBox="true"/>
            <p:nvPr/>
          </p:nvSpPr>
          <p:spPr>
            <a:xfrm>
              <a:off x="0" y="-28575"/>
              <a:ext cx="2408296" cy="2740244"/>
            </a:xfrm>
            <a:prstGeom prst="rect">
              <a:avLst/>
            </a:prstGeom>
          </p:spPr>
          <p:txBody>
            <a:bodyPr anchor="ctr" rtlCol="false" tIns="50800" lIns="50800" bIns="50800" rIns="50800"/>
            <a:lstStyle/>
            <a:p>
              <a:pPr algn="ctr">
                <a:lnSpc>
                  <a:spcPts val="1960"/>
                </a:lnSpc>
              </a:pPr>
            </a:p>
          </p:txBody>
        </p:sp>
      </p:grpSp>
      <p:sp>
        <p:nvSpPr>
          <p:cNvPr name="TextBox 5" id="5"/>
          <p:cNvSpPr txBox="true"/>
          <p:nvPr/>
        </p:nvSpPr>
        <p:spPr>
          <a:xfrm rot="0">
            <a:off x="0" y="469520"/>
            <a:ext cx="18288000" cy="923925"/>
          </a:xfrm>
          <a:prstGeom prst="rect">
            <a:avLst/>
          </a:prstGeom>
        </p:spPr>
        <p:txBody>
          <a:bodyPr anchor="t" rtlCol="false" tIns="0" lIns="0" bIns="0" rIns="0">
            <a:spAutoFit/>
          </a:bodyPr>
          <a:lstStyle/>
          <a:p>
            <a:pPr algn="ctr">
              <a:lnSpc>
                <a:spcPts val="6480"/>
              </a:lnSpc>
            </a:pPr>
            <a:r>
              <a:rPr lang="en-US" b="true" sz="5400">
                <a:solidFill>
                  <a:srgbClr val="000000"/>
                </a:solidFill>
                <a:latin typeface="Arial Bold"/>
                <a:ea typeface="Arial Bold"/>
                <a:cs typeface="Arial Bold"/>
                <a:sym typeface="Arial Bold"/>
              </a:rPr>
              <a:t>FEASIBILITY AND VIABILITY</a:t>
            </a:r>
          </a:p>
        </p:txBody>
      </p:sp>
      <p:sp>
        <p:nvSpPr>
          <p:cNvPr name="Freeform 6" id="6"/>
          <p:cNvSpPr/>
          <p:nvPr/>
        </p:nvSpPr>
        <p:spPr>
          <a:xfrm flipH="false" flipV="false" rot="0">
            <a:off x="14705866" y="122064"/>
            <a:ext cx="3369862" cy="1723612"/>
          </a:xfrm>
          <a:custGeom>
            <a:avLst/>
            <a:gdLst/>
            <a:ahLst/>
            <a:cxnLst/>
            <a:rect r="r" b="b" t="t" l="l"/>
            <a:pathLst>
              <a:path h="1723612" w="3369862">
                <a:moveTo>
                  <a:pt x="0" y="0"/>
                </a:moveTo>
                <a:lnTo>
                  <a:pt x="3369863" y="0"/>
                </a:lnTo>
                <a:lnTo>
                  <a:pt x="3369863" y="1723613"/>
                </a:lnTo>
                <a:lnTo>
                  <a:pt x="0" y="1723613"/>
                </a:lnTo>
                <a:lnTo>
                  <a:pt x="0" y="0"/>
                </a:lnTo>
                <a:close/>
              </a:path>
            </a:pathLst>
          </a:custGeom>
          <a:blipFill>
            <a:blip r:embed="rId2"/>
            <a:stretch>
              <a:fillRect l="0" t="0" r="0" b="-46"/>
            </a:stretch>
          </a:blipFill>
        </p:spPr>
      </p:sp>
      <p:grpSp>
        <p:nvGrpSpPr>
          <p:cNvPr name="Group 7" id="7"/>
          <p:cNvGrpSpPr/>
          <p:nvPr/>
        </p:nvGrpSpPr>
        <p:grpSpPr>
          <a:xfrm rot="0">
            <a:off x="475612" y="359325"/>
            <a:ext cx="2512200" cy="1249050"/>
            <a:chOff x="0" y="0"/>
            <a:chExt cx="3349600" cy="1665400"/>
          </a:xfrm>
        </p:grpSpPr>
        <p:sp>
          <p:nvSpPr>
            <p:cNvPr name="Freeform 8" id="8" descr="Your startup LOGO"/>
            <p:cNvSpPr/>
            <p:nvPr/>
          </p:nvSpPr>
          <p:spPr>
            <a:xfrm flipH="false" flipV="false" rot="0">
              <a:off x="25400" y="25400"/>
              <a:ext cx="3298825" cy="1614678"/>
            </a:xfrm>
            <a:custGeom>
              <a:avLst/>
              <a:gdLst/>
              <a:ahLst/>
              <a:cxnLst/>
              <a:rect r="r" b="b" t="t" l="l"/>
              <a:pathLst>
                <a:path h="1614678" w="3298825">
                  <a:moveTo>
                    <a:pt x="0" y="807339"/>
                  </a:moveTo>
                  <a:cubicBezTo>
                    <a:pt x="0" y="361442"/>
                    <a:pt x="738505" y="0"/>
                    <a:pt x="1649349" y="0"/>
                  </a:cubicBezTo>
                  <a:cubicBezTo>
                    <a:pt x="2560193" y="0"/>
                    <a:pt x="3298825" y="361442"/>
                    <a:pt x="3298825" y="807339"/>
                  </a:cubicBezTo>
                  <a:cubicBezTo>
                    <a:pt x="3298825" y="1253236"/>
                    <a:pt x="2560320" y="1614678"/>
                    <a:pt x="1649476" y="1614678"/>
                  </a:cubicBezTo>
                  <a:cubicBezTo>
                    <a:pt x="738632" y="1614678"/>
                    <a:pt x="0" y="1253109"/>
                    <a:pt x="0" y="807339"/>
                  </a:cubicBezTo>
                  <a:close/>
                </a:path>
              </a:pathLst>
            </a:custGeom>
            <a:solidFill>
              <a:srgbClr val="FFFFFF"/>
            </a:solidFill>
          </p:spPr>
        </p:sp>
        <p:sp>
          <p:nvSpPr>
            <p:cNvPr name="Freeform 9" id="9" descr="Your startup LOGO"/>
            <p:cNvSpPr/>
            <p:nvPr/>
          </p:nvSpPr>
          <p:spPr>
            <a:xfrm flipH="false" flipV="false" rot="0">
              <a:off x="0" y="0"/>
              <a:ext cx="3349625" cy="1665478"/>
            </a:xfrm>
            <a:custGeom>
              <a:avLst/>
              <a:gdLst/>
              <a:ahLst/>
              <a:cxnLst/>
              <a:rect r="r" b="b" t="t" l="l"/>
              <a:pathLst>
                <a:path h="1665478" w="3349625">
                  <a:moveTo>
                    <a:pt x="0" y="832739"/>
                  </a:moveTo>
                  <a:cubicBezTo>
                    <a:pt x="0" y="359918"/>
                    <a:pt x="767969" y="0"/>
                    <a:pt x="1674749" y="0"/>
                  </a:cubicBezTo>
                  <a:cubicBezTo>
                    <a:pt x="2581529" y="0"/>
                    <a:pt x="3349625" y="359918"/>
                    <a:pt x="3349625" y="832739"/>
                  </a:cubicBezTo>
                  <a:lnTo>
                    <a:pt x="3324225" y="832739"/>
                  </a:lnTo>
                  <a:lnTo>
                    <a:pt x="3349625" y="832739"/>
                  </a:lnTo>
                  <a:cubicBezTo>
                    <a:pt x="3349625" y="1305560"/>
                    <a:pt x="2581656" y="1665478"/>
                    <a:pt x="1674876" y="1665478"/>
                  </a:cubicBezTo>
                  <a:lnTo>
                    <a:pt x="1674876" y="1640078"/>
                  </a:lnTo>
                  <a:lnTo>
                    <a:pt x="1674876" y="1665478"/>
                  </a:lnTo>
                  <a:cubicBezTo>
                    <a:pt x="767969" y="1665351"/>
                    <a:pt x="0" y="1305560"/>
                    <a:pt x="0" y="832739"/>
                  </a:cubicBezTo>
                  <a:lnTo>
                    <a:pt x="25400" y="832739"/>
                  </a:lnTo>
                  <a:lnTo>
                    <a:pt x="50800" y="832739"/>
                  </a:lnTo>
                  <a:lnTo>
                    <a:pt x="25400" y="832739"/>
                  </a:lnTo>
                  <a:lnTo>
                    <a:pt x="0" y="832739"/>
                  </a:lnTo>
                  <a:moveTo>
                    <a:pt x="50800" y="832739"/>
                  </a:moveTo>
                  <a:cubicBezTo>
                    <a:pt x="50800" y="846709"/>
                    <a:pt x="39370" y="858139"/>
                    <a:pt x="25400" y="858139"/>
                  </a:cubicBezTo>
                  <a:cubicBezTo>
                    <a:pt x="11430" y="858139"/>
                    <a:pt x="0" y="846709"/>
                    <a:pt x="0" y="832739"/>
                  </a:cubicBezTo>
                  <a:cubicBezTo>
                    <a:pt x="0" y="818769"/>
                    <a:pt x="11430" y="807339"/>
                    <a:pt x="25400" y="807339"/>
                  </a:cubicBezTo>
                  <a:cubicBezTo>
                    <a:pt x="39370" y="807339"/>
                    <a:pt x="50800" y="818769"/>
                    <a:pt x="50800" y="832739"/>
                  </a:cubicBezTo>
                  <a:cubicBezTo>
                    <a:pt x="50800" y="1251585"/>
                    <a:pt x="759714" y="1614678"/>
                    <a:pt x="1674749" y="1614678"/>
                  </a:cubicBezTo>
                  <a:cubicBezTo>
                    <a:pt x="2589784" y="1614678"/>
                    <a:pt x="3298825" y="1251585"/>
                    <a:pt x="3298825" y="832739"/>
                  </a:cubicBezTo>
                  <a:cubicBezTo>
                    <a:pt x="3298825" y="413893"/>
                    <a:pt x="2589784" y="50800"/>
                    <a:pt x="1674749" y="50800"/>
                  </a:cubicBezTo>
                  <a:lnTo>
                    <a:pt x="1674749" y="25400"/>
                  </a:lnTo>
                  <a:lnTo>
                    <a:pt x="1674749" y="50800"/>
                  </a:lnTo>
                  <a:cubicBezTo>
                    <a:pt x="759714" y="50800"/>
                    <a:pt x="50800" y="413766"/>
                    <a:pt x="50800" y="832739"/>
                  </a:cubicBezTo>
                  <a:close/>
                </a:path>
              </a:pathLst>
            </a:custGeom>
            <a:solidFill>
              <a:srgbClr val="8064A2"/>
            </a:solidFill>
          </p:spPr>
        </p:sp>
        <p:sp>
          <p:nvSpPr>
            <p:cNvPr name="TextBox 10" id="10"/>
            <p:cNvSpPr txBox="true"/>
            <p:nvPr/>
          </p:nvSpPr>
          <p:spPr>
            <a:xfrm>
              <a:off x="0" y="-9525"/>
              <a:ext cx="3349600" cy="1674925"/>
            </a:xfrm>
            <a:prstGeom prst="rect">
              <a:avLst/>
            </a:prstGeom>
          </p:spPr>
          <p:txBody>
            <a:bodyPr anchor="ctr" rtlCol="false" tIns="50800" lIns="50800" bIns="50800" rIns="50800"/>
            <a:lstStyle/>
            <a:p>
              <a:pPr algn="ctr">
                <a:lnSpc>
                  <a:spcPts val="3240"/>
                </a:lnSpc>
              </a:pPr>
              <a:r>
                <a:rPr lang="en-US" sz="2700" spc="25">
                  <a:solidFill>
                    <a:srgbClr val="000000"/>
                  </a:solidFill>
                  <a:latin typeface="TT Rounds Condensed"/>
                  <a:ea typeface="TT Rounds Condensed"/>
                  <a:cs typeface="TT Rounds Condensed"/>
                  <a:sym typeface="TT Rounds Condensed"/>
                </a:rPr>
                <a:t>Code</a:t>
              </a:r>
            </a:p>
            <a:p>
              <a:pPr algn="ctr">
                <a:lnSpc>
                  <a:spcPts val="3240"/>
                </a:lnSpc>
              </a:pPr>
              <a:r>
                <a:rPr lang="en-US" sz="2700" spc="25">
                  <a:solidFill>
                    <a:srgbClr val="000000"/>
                  </a:solidFill>
                  <a:latin typeface="TT Rounds Condensed"/>
                  <a:ea typeface="TT Rounds Condensed"/>
                  <a:cs typeface="TT Rounds Condensed"/>
                  <a:sym typeface="TT Rounds Condensed"/>
                </a:rPr>
                <a:t>Wrapper’s</a:t>
              </a:r>
            </a:p>
          </p:txBody>
        </p:sp>
      </p:grpSp>
      <p:grpSp>
        <p:nvGrpSpPr>
          <p:cNvPr name="Group 11" id="11"/>
          <p:cNvGrpSpPr/>
          <p:nvPr/>
        </p:nvGrpSpPr>
        <p:grpSpPr>
          <a:xfrm rot="0">
            <a:off x="6640249" y="2730001"/>
            <a:ext cx="5154210" cy="515421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138B43"/>
              </a:solidFill>
              <a:prstDash val="solid"/>
              <a:miter/>
            </a:ln>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2746"/>
                </a:lnSpc>
              </a:pPr>
            </a:p>
          </p:txBody>
        </p:sp>
      </p:grpSp>
      <p:grpSp>
        <p:nvGrpSpPr>
          <p:cNvPr name="Group 14" id="14"/>
          <p:cNvGrpSpPr/>
          <p:nvPr/>
        </p:nvGrpSpPr>
        <p:grpSpPr>
          <a:xfrm rot="0">
            <a:off x="6855387" y="2359368"/>
            <a:ext cx="1355948" cy="135594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FD1EF"/>
            </a:solidFill>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2746"/>
                </a:lnSpc>
              </a:pPr>
            </a:p>
          </p:txBody>
        </p:sp>
      </p:grpSp>
      <p:grpSp>
        <p:nvGrpSpPr>
          <p:cNvPr name="Group 17" id="17"/>
          <p:cNvGrpSpPr/>
          <p:nvPr/>
        </p:nvGrpSpPr>
        <p:grpSpPr>
          <a:xfrm rot="0">
            <a:off x="5889657" y="3903761"/>
            <a:ext cx="1355948" cy="135594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CDDA4"/>
            </a:solidFill>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2746"/>
                </a:lnSpc>
              </a:pPr>
            </a:p>
          </p:txBody>
        </p:sp>
      </p:grpSp>
      <p:grpSp>
        <p:nvGrpSpPr>
          <p:cNvPr name="Group 20" id="20"/>
          <p:cNvGrpSpPr/>
          <p:nvPr/>
        </p:nvGrpSpPr>
        <p:grpSpPr>
          <a:xfrm rot="0">
            <a:off x="5889657" y="5566484"/>
            <a:ext cx="1355948" cy="1355948"/>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D59"/>
            </a:solidFill>
          </p:spPr>
        </p:sp>
        <p:sp>
          <p:nvSpPr>
            <p:cNvPr name="TextBox 22" id="22"/>
            <p:cNvSpPr txBox="true"/>
            <p:nvPr/>
          </p:nvSpPr>
          <p:spPr>
            <a:xfrm>
              <a:off x="76200" y="28575"/>
              <a:ext cx="660400" cy="708025"/>
            </a:xfrm>
            <a:prstGeom prst="rect">
              <a:avLst/>
            </a:prstGeom>
          </p:spPr>
          <p:txBody>
            <a:bodyPr anchor="ctr" rtlCol="false" tIns="50800" lIns="50800" bIns="50800" rIns="50800"/>
            <a:lstStyle/>
            <a:p>
              <a:pPr algn="ctr">
                <a:lnSpc>
                  <a:spcPts val="2746"/>
                </a:lnSpc>
              </a:pPr>
            </a:p>
          </p:txBody>
        </p:sp>
      </p:grpSp>
      <p:grpSp>
        <p:nvGrpSpPr>
          <p:cNvPr name="Group 23" id="23"/>
          <p:cNvGrpSpPr/>
          <p:nvPr/>
        </p:nvGrpSpPr>
        <p:grpSpPr>
          <a:xfrm rot="0">
            <a:off x="7018260" y="7110877"/>
            <a:ext cx="1355948" cy="1355948"/>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EEC4"/>
            </a:solidFill>
          </p:spPr>
        </p:sp>
        <p:sp>
          <p:nvSpPr>
            <p:cNvPr name="TextBox 25" id="25"/>
            <p:cNvSpPr txBox="true"/>
            <p:nvPr/>
          </p:nvSpPr>
          <p:spPr>
            <a:xfrm>
              <a:off x="76200" y="28575"/>
              <a:ext cx="660400" cy="708025"/>
            </a:xfrm>
            <a:prstGeom prst="rect">
              <a:avLst/>
            </a:prstGeom>
          </p:spPr>
          <p:txBody>
            <a:bodyPr anchor="ctr" rtlCol="false" tIns="50800" lIns="50800" bIns="50800" rIns="50800"/>
            <a:lstStyle/>
            <a:p>
              <a:pPr algn="ctr">
                <a:lnSpc>
                  <a:spcPts val="2746"/>
                </a:lnSpc>
              </a:pPr>
            </a:p>
          </p:txBody>
        </p:sp>
      </p:grpSp>
      <p:grpSp>
        <p:nvGrpSpPr>
          <p:cNvPr name="Group 26" id="26"/>
          <p:cNvGrpSpPr/>
          <p:nvPr/>
        </p:nvGrpSpPr>
        <p:grpSpPr>
          <a:xfrm rot="0">
            <a:off x="10118923" y="2359368"/>
            <a:ext cx="1355948" cy="1355948"/>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F4D7"/>
            </a:solidFill>
          </p:spPr>
        </p:sp>
        <p:sp>
          <p:nvSpPr>
            <p:cNvPr name="TextBox 28" id="28"/>
            <p:cNvSpPr txBox="true"/>
            <p:nvPr/>
          </p:nvSpPr>
          <p:spPr>
            <a:xfrm>
              <a:off x="76200" y="28575"/>
              <a:ext cx="660400" cy="708025"/>
            </a:xfrm>
            <a:prstGeom prst="rect">
              <a:avLst/>
            </a:prstGeom>
          </p:spPr>
          <p:txBody>
            <a:bodyPr anchor="ctr" rtlCol="false" tIns="50800" lIns="50800" bIns="50800" rIns="50800"/>
            <a:lstStyle/>
            <a:p>
              <a:pPr algn="ctr">
                <a:lnSpc>
                  <a:spcPts val="2746"/>
                </a:lnSpc>
              </a:pPr>
            </a:p>
          </p:txBody>
        </p:sp>
      </p:grpSp>
      <p:grpSp>
        <p:nvGrpSpPr>
          <p:cNvPr name="Group 29" id="29"/>
          <p:cNvGrpSpPr/>
          <p:nvPr/>
        </p:nvGrpSpPr>
        <p:grpSpPr>
          <a:xfrm rot="0">
            <a:off x="11042394" y="3962251"/>
            <a:ext cx="1355948" cy="1355948"/>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6D7A8"/>
            </a:solidFill>
          </p:spPr>
        </p:sp>
        <p:sp>
          <p:nvSpPr>
            <p:cNvPr name="TextBox 31" id="31"/>
            <p:cNvSpPr txBox="true"/>
            <p:nvPr/>
          </p:nvSpPr>
          <p:spPr>
            <a:xfrm>
              <a:off x="76200" y="28575"/>
              <a:ext cx="660400" cy="708025"/>
            </a:xfrm>
            <a:prstGeom prst="rect">
              <a:avLst/>
            </a:prstGeom>
          </p:spPr>
          <p:txBody>
            <a:bodyPr anchor="ctr" rtlCol="false" tIns="50800" lIns="50800" bIns="50800" rIns="50800"/>
            <a:lstStyle/>
            <a:p>
              <a:pPr algn="ctr">
                <a:lnSpc>
                  <a:spcPts val="2746"/>
                </a:lnSpc>
              </a:pPr>
            </a:p>
          </p:txBody>
        </p:sp>
      </p:grpSp>
      <p:grpSp>
        <p:nvGrpSpPr>
          <p:cNvPr name="Group 32" id="32"/>
          <p:cNvGrpSpPr/>
          <p:nvPr/>
        </p:nvGrpSpPr>
        <p:grpSpPr>
          <a:xfrm rot="0">
            <a:off x="11042394" y="5624974"/>
            <a:ext cx="1355948" cy="1355948"/>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FE6F1"/>
            </a:solidFill>
          </p:spPr>
        </p:sp>
        <p:sp>
          <p:nvSpPr>
            <p:cNvPr name="TextBox 34" id="34"/>
            <p:cNvSpPr txBox="true"/>
            <p:nvPr/>
          </p:nvSpPr>
          <p:spPr>
            <a:xfrm>
              <a:off x="76200" y="28575"/>
              <a:ext cx="660400" cy="708025"/>
            </a:xfrm>
            <a:prstGeom prst="rect">
              <a:avLst/>
            </a:prstGeom>
          </p:spPr>
          <p:txBody>
            <a:bodyPr anchor="ctr" rtlCol="false" tIns="50800" lIns="50800" bIns="50800" rIns="50800"/>
            <a:lstStyle/>
            <a:p>
              <a:pPr algn="ctr">
                <a:lnSpc>
                  <a:spcPts val="2746"/>
                </a:lnSpc>
              </a:pPr>
            </a:p>
          </p:txBody>
        </p:sp>
      </p:grpSp>
      <p:grpSp>
        <p:nvGrpSpPr>
          <p:cNvPr name="Group 35" id="35"/>
          <p:cNvGrpSpPr/>
          <p:nvPr/>
        </p:nvGrpSpPr>
        <p:grpSpPr>
          <a:xfrm rot="0">
            <a:off x="10118923" y="7152980"/>
            <a:ext cx="1355948" cy="1355948"/>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solidFill>
          </p:spPr>
        </p:sp>
        <p:sp>
          <p:nvSpPr>
            <p:cNvPr name="TextBox 37" id="37"/>
            <p:cNvSpPr txBox="true"/>
            <p:nvPr/>
          </p:nvSpPr>
          <p:spPr>
            <a:xfrm>
              <a:off x="76200" y="28575"/>
              <a:ext cx="660400" cy="708025"/>
            </a:xfrm>
            <a:prstGeom prst="rect">
              <a:avLst/>
            </a:prstGeom>
          </p:spPr>
          <p:txBody>
            <a:bodyPr anchor="ctr" rtlCol="false" tIns="50800" lIns="50800" bIns="50800" rIns="50800"/>
            <a:lstStyle/>
            <a:p>
              <a:pPr algn="ctr">
                <a:lnSpc>
                  <a:spcPts val="2746"/>
                </a:lnSpc>
              </a:pPr>
            </a:p>
          </p:txBody>
        </p:sp>
      </p:grpSp>
      <p:sp>
        <p:nvSpPr>
          <p:cNvPr name="Freeform 38" id="38"/>
          <p:cNvSpPr/>
          <p:nvPr/>
        </p:nvSpPr>
        <p:spPr>
          <a:xfrm flipH="false" flipV="false" rot="0">
            <a:off x="7280914" y="2730001"/>
            <a:ext cx="633922" cy="633922"/>
          </a:xfrm>
          <a:custGeom>
            <a:avLst/>
            <a:gdLst/>
            <a:ahLst/>
            <a:cxnLst/>
            <a:rect r="r" b="b" t="t" l="l"/>
            <a:pathLst>
              <a:path h="633922" w="633922">
                <a:moveTo>
                  <a:pt x="0" y="0"/>
                </a:moveTo>
                <a:lnTo>
                  <a:pt x="633922" y="0"/>
                </a:lnTo>
                <a:lnTo>
                  <a:pt x="633922" y="633922"/>
                </a:lnTo>
                <a:lnTo>
                  <a:pt x="0" y="6339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9" id="39"/>
          <p:cNvSpPr/>
          <p:nvPr/>
        </p:nvSpPr>
        <p:spPr>
          <a:xfrm flipH="false" flipV="false" rot="0">
            <a:off x="6196530" y="4188939"/>
            <a:ext cx="742203" cy="742203"/>
          </a:xfrm>
          <a:custGeom>
            <a:avLst/>
            <a:gdLst/>
            <a:ahLst/>
            <a:cxnLst/>
            <a:rect r="r" b="b" t="t" l="l"/>
            <a:pathLst>
              <a:path h="742203" w="742203">
                <a:moveTo>
                  <a:pt x="0" y="0"/>
                </a:moveTo>
                <a:lnTo>
                  <a:pt x="742203" y="0"/>
                </a:lnTo>
                <a:lnTo>
                  <a:pt x="742203" y="742203"/>
                </a:lnTo>
                <a:lnTo>
                  <a:pt x="0" y="7422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0" id="40"/>
          <p:cNvSpPr/>
          <p:nvPr/>
        </p:nvSpPr>
        <p:spPr>
          <a:xfrm flipH="false" flipV="false" rot="0">
            <a:off x="6109337" y="5822098"/>
            <a:ext cx="916588" cy="916588"/>
          </a:xfrm>
          <a:custGeom>
            <a:avLst/>
            <a:gdLst/>
            <a:ahLst/>
            <a:cxnLst/>
            <a:rect r="r" b="b" t="t" l="l"/>
            <a:pathLst>
              <a:path h="916588" w="916588">
                <a:moveTo>
                  <a:pt x="0" y="0"/>
                </a:moveTo>
                <a:lnTo>
                  <a:pt x="916589" y="0"/>
                </a:lnTo>
                <a:lnTo>
                  <a:pt x="916589" y="916588"/>
                </a:lnTo>
                <a:lnTo>
                  <a:pt x="0" y="91658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41" id="41"/>
          <p:cNvSpPr/>
          <p:nvPr/>
        </p:nvSpPr>
        <p:spPr>
          <a:xfrm flipH="false" flipV="false" rot="0">
            <a:off x="7368322" y="7376076"/>
            <a:ext cx="784853" cy="784853"/>
          </a:xfrm>
          <a:custGeom>
            <a:avLst/>
            <a:gdLst/>
            <a:ahLst/>
            <a:cxnLst/>
            <a:rect r="r" b="b" t="t" l="l"/>
            <a:pathLst>
              <a:path h="784853" w="784853">
                <a:moveTo>
                  <a:pt x="0" y="0"/>
                </a:moveTo>
                <a:lnTo>
                  <a:pt x="784852" y="0"/>
                </a:lnTo>
                <a:lnTo>
                  <a:pt x="784852" y="784852"/>
                </a:lnTo>
                <a:lnTo>
                  <a:pt x="0" y="78485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42" id="42"/>
          <p:cNvSpPr/>
          <p:nvPr/>
        </p:nvSpPr>
        <p:spPr>
          <a:xfrm flipH="false" flipV="false" rot="0">
            <a:off x="10441481" y="2651611"/>
            <a:ext cx="712312" cy="712312"/>
          </a:xfrm>
          <a:custGeom>
            <a:avLst/>
            <a:gdLst/>
            <a:ahLst/>
            <a:cxnLst/>
            <a:rect r="r" b="b" t="t" l="l"/>
            <a:pathLst>
              <a:path h="712312" w="712312">
                <a:moveTo>
                  <a:pt x="0" y="0"/>
                </a:moveTo>
                <a:lnTo>
                  <a:pt x="712312" y="0"/>
                </a:lnTo>
                <a:lnTo>
                  <a:pt x="712312" y="712312"/>
                </a:lnTo>
                <a:lnTo>
                  <a:pt x="0" y="71231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43" id="43"/>
          <p:cNvSpPr/>
          <p:nvPr/>
        </p:nvSpPr>
        <p:spPr>
          <a:xfrm flipH="false" flipV="false" rot="0">
            <a:off x="11368712" y="5908749"/>
            <a:ext cx="742203" cy="742203"/>
          </a:xfrm>
          <a:custGeom>
            <a:avLst/>
            <a:gdLst/>
            <a:ahLst/>
            <a:cxnLst/>
            <a:rect r="r" b="b" t="t" l="l"/>
            <a:pathLst>
              <a:path h="742203" w="742203">
                <a:moveTo>
                  <a:pt x="0" y="0"/>
                </a:moveTo>
                <a:lnTo>
                  <a:pt x="742202" y="0"/>
                </a:lnTo>
                <a:lnTo>
                  <a:pt x="742202" y="742203"/>
                </a:lnTo>
                <a:lnTo>
                  <a:pt x="0" y="74220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44" id="44"/>
          <p:cNvSpPr/>
          <p:nvPr/>
        </p:nvSpPr>
        <p:spPr>
          <a:xfrm flipH="false" flipV="false" rot="0">
            <a:off x="11474872" y="4310205"/>
            <a:ext cx="742203" cy="742203"/>
          </a:xfrm>
          <a:custGeom>
            <a:avLst/>
            <a:gdLst/>
            <a:ahLst/>
            <a:cxnLst/>
            <a:rect r="r" b="b" t="t" l="l"/>
            <a:pathLst>
              <a:path h="742203" w="742203">
                <a:moveTo>
                  <a:pt x="0" y="0"/>
                </a:moveTo>
                <a:lnTo>
                  <a:pt x="742203" y="0"/>
                </a:lnTo>
                <a:lnTo>
                  <a:pt x="742203" y="742202"/>
                </a:lnTo>
                <a:lnTo>
                  <a:pt x="0" y="74220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45" id="45"/>
          <p:cNvSpPr/>
          <p:nvPr/>
        </p:nvSpPr>
        <p:spPr>
          <a:xfrm flipH="false" flipV="false" rot="0">
            <a:off x="10491186" y="7511739"/>
            <a:ext cx="691292" cy="691292"/>
          </a:xfrm>
          <a:custGeom>
            <a:avLst/>
            <a:gdLst/>
            <a:ahLst/>
            <a:cxnLst/>
            <a:rect r="r" b="b" t="t" l="l"/>
            <a:pathLst>
              <a:path h="691292" w="691292">
                <a:moveTo>
                  <a:pt x="0" y="0"/>
                </a:moveTo>
                <a:lnTo>
                  <a:pt x="691292" y="0"/>
                </a:lnTo>
                <a:lnTo>
                  <a:pt x="691292" y="691292"/>
                </a:lnTo>
                <a:lnTo>
                  <a:pt x="0" y="691292"/>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46" id="46"/>
          <p:cNvSpPr txBox="true"/>
          <p:nvPr/>
        </p:nvSpPr>
        <p:spPr>
          <a:xfrm rot="0">
            <a:off x="3451739" y="1749788"/>
            <a:ext cx="3115893" cy="409430"/>
          </a:xfrm>
          <a:prstGeom prst="rect">
            <a:avLst/>
          </a:prstGeom>
        </p:spPr>
        <p:txBody>
          <a:bodyPr anchor="t" rtlCol="false" tIns="0" lIns="0" bIns="0" rIns="0">
            <a:spAutoFit/>
          </a:bodyPr>
          <a:lstStyle/>
          <a:p>
            <a:pPr algn="ctr">
              <a:lnSpc>
                <a:spcPts val="3157"/>
              </a:lnSpc>
              <a:spcBef>
                <a:spcPct val="0"/>
              </a:spcBef>
            </a:pPr>
            <a:r>
              <a:rPr lang="en-US" b="true" sz="2255">
                <a:solidFill>
                  <a:srgbClr val="000000"/>
                </a:solidFill>
                <a:latin typeface="Poppins Bold"/>
                <a:ea typeface="Poppins Bold"/>
                <a:cs typeface="Poppins Bold"/>
                <a:sym typeface="Poppins Bold"/>
              </a:rPr>
              <a:t>Technical Feasibility</a:t>
            </a:r>
          </a:p>
        </p:txBody>
      </p:sp>
      <p:sp>
        <p:nvSpPr>
          <p:cNvPr name="TextBox 47" id="47"/>
          <p:cNvSpPr txBox="true"/>
          <p:nvPr/>
        </p:nvSpPr>
        <p:spPr>
          <a:xfrm rot="0">
            <a:off x="2235244" y="2243038"/>
            <a:ext cx="4332388" cy="827071"/>
          </a:xfrm>
          <a:prstGeom prst="rect">
            <a:avLst/>
          </a:prstGeom>
        </p:spPr>
        <p:txBody>
          <a:bodyPr anchor="t" rtlCol="false" tIns="0" lIns="0" bIns="0" rIns="0">
            <a:spAutoFit/>
          </a:bodyPr>
          <a:lstStyle/>
          <a:p>
            <a:pPr algn="r" marL="0" indent="0" lvl="1">
              <a:lnSpc>
                <a:spcPts val="2188"/>
              </a:lnSpc>
              <a:spcBef>
                <a:spcPct val="0"/>
              </a:spcBef>
            </a:pPr>
            <a:r>
              <a:rPr lang="en-US" sz="1563" spc="26">
                <a:solidFill>
                  <a:srgbClr val="000000"/>
                </a:solidFill>
                <a:latin typeface="Poppins"/>
                <a:ea typeface="Poppins"/>
                <a:cs typeface="Poppins"/>
                <a:sym typeface="Poppins"/>
              </a:rPr>
              <a:t>Assessing the ability to develop the FSLAKWS system using current AI and speech processing technologies.</a:t>
            </a:r>
          </a:p>
        </p:txBody>
      </p:sp>
      <p:sp>
        <p:nvSpPr>
          <p:cNvPr name="TextBox 48" id="48"/>
          <p:cNvSpPr txBox="true"/>
          <p:nvPr/>
        </p:nvSpPr>
        <p:spPr>
          <a:xfrm rot="0">
            <a:off x="2829838" y="3692875"/>
            <a:ext cx="2297819" cy="406905"/>
          </a:xfrm>
          <a:prstGeom prst="rect">
            <a:avLst/>
          </a:prstGeom>
        </p:spPr>
        <p:txBody>
          <a:bodyPr anchor="t" rtlCol="false" tIns="0" lIns="0" bIns="0" rIns="0">
            <a:spAutoFit/>
          </a:bodyPr>
          <a:lstStyle/>
          <a:p>
            <a:pPr algn="ctr">
              <a:lnSpc>
                <a:spcPts val="3157"/>
              </a:lnSpc>
              <a:spcBef>
                <a:spcPct val="0"/>
              </a:spcBef>
            </a:pPr>
            <a:r>
              <a:rPr lang="en-US" b="true" sz="2255">
                <a:solidFill>
                  <a:srgbClr val="000000"/>
                </a:solidFill>
                <a:latin typeface="Poppins Bold"/>
                <a:ea typeface="Poppins Bold"/>
                <a:cs typeface="Poppins Bold"/>
                <a:sym typeface="Poppins Bold"/>
              </a:rPr>
              <a:t>Data Feasibility</a:t>
            </a:r>
          </a:p>
        </p:txBody>
      </p:sp>
      <p:sp>
        <p:nvSpPr>
          <p:cNvPr name="TextBox 49" id="49"/>
          <p:cNvSpPr txBox="true"/>
          <p:nvPr/>
        </p:nvSpPr>
        <p:spPr>
          <a:xfrm rot="0">
            <a:off x="768791" y="4145830"/>
            <a:ext cx="4358866" cy="827071"/>
          </a:xfrm>
          <a:prstGeom prst="rect">
            <a:avLst/>
          </a:prstGeom>
        </p:spPr>
        <p:txBody>
          <a:bodyPr anchor="t" rtlCol="false" tIns="0" lIns="0" bIns="0" rIns="0">
            <a:spAutoFit/>
          </a:bodyPr>
          <a:lstStyle/>
          <a:p>
            <a:pPr algn="r" marL="0" indent="0" lvl="1">
              <a:lnSpc>
                <a:spcPts val="2188"/>
              </a:lnSpc>
              <a:spcBef>
                <a:spcPct val="0"/>
              </a:spcBef>
            </a:pPr>
            <a:r>
              <a:rPr lang="en-US" sz="1563" spc="26">
                <a:solidFill>
                  <a:srgbClr val="000000"/>
                </a:solidFill>
                <a:latin typeface="Poppins"/>
                <a:ea typeface="Poppins"/>
                <a:cs typeface="Poppins"/>
                <a:sym typeface="Poppins"/>
              </a:rPr>
              <a:t>Utilizing large-scale multilingual datasets like MSWC for pre-training and handling diverse audio samples.</a:t>
            </a:r>
          </a:p>
        </p:txBody>
      </p:sp>
      <p:sp>
        <p:nvSpPr>
          <p:cNvPr name="TextBox 50" id="50"/>
          <p:cNvSpPr txBox="true"/>
          <p:nvPr/>
        </p:nvSpPr>
        <p:spPr>
          <a:xfrm rot="0">
            <a:off x="1728062" y="5527544"/>
            <a:ext cx="3164841" cy="406905"/>
          </a:xfrm>
          <a:prstGeom prst="rect">
            <a:avLst/>
          </a:prstGeom>
        </p:spPr>
        <p:txBody>
          <a:bodyPr anchor="t" rtlCol="false" tIns="0" lIns="0" bIns="0" rIns="0">
            <a:spAutoFit/>
          </a:bodyPr>
          <a:lstStyle/>
          <a:p>
            <a:pPr algn="ctr">
              <a:lnSpc>
                <a:spcPts val="3157"/>
              </a:lnSpc>
              <a:spcBef>
                <a:spcPct val="0"/>
              </a:spcBef>
            </a:pPr>
            <a:r>
              <a:rPr lang="en-US" b="true" sz="2255">
                <a:solidFill>
                  <a:srgbClr val="000000"/>
                </a:solidFill>
                <a:latin typeface="Poppins Bold"/>
                <a:ea typeface="Poppins Bold"/>
                <a:cs typeface="Poppins Bold"/>
                <a:sym typeface="Poppins Bold"/>
              </a:rPr>
              <a:t>Algorithm Feasibility</a:t>
            </a:r>
          </a:p>
        </p:txBody>
      </p:sp>
      <p:sp>
        <p:nvSpPr>
          <p:cNvPr name="TextBox 51" id="51"/>
          <p:cNvSpPr txBox="true"/>
          <p:nvPr/>
        </p:nvSpPr>
        <p:spPr>
          <a:xfrm rot="0">
            <a:off x="744817" y="6018599"/>
            <a:ext cx="4170043" cy="1308401"/>
          </a:xfrm>
          <a:prstGeom prst="rect">
            <a:avLst/>
          </a:prstGeom>
        </p:spPr>
        <p:txBody>
          <a:bodyPr anchor="t" rtlCol="false" tIns="0" lIns="0" bIns="0" rIns="0">
            <a:spAutoFit/>
          </a:bodyPr>
          <a:lstStyle/>
          <a:p>
            <a:pPr algn="r">
              <a:lnSpc>
                <a:spcPts val="2188"/>
              </a:lnSpc>
            </a:pPr>
            <a:r>
              <a:rPr lang="en-US" sz="1563" spc="26">
                <a:solidFill>
                  <a:srgbClr val="000000"/>
                </a:solidFill>
                <a:latin typeface="Poppins"/>
                <a:ea typeface="Poppins"/>
                <a:cs typeface="Poppins"/>
                <a:sym typeface="Poppins"/>
              </a:rPr>
              <a:t>Implementing clustering, anomaly detection, and forced alignment techniques for accurate keyword extraction.</a:t>
            </a:r>
          </a:p>
          <a:p>
            <a:pPr algn="r" marL="0" indent="0" lvl="1">
              <a:lnSpc>
                <a:spcPts val="1628"/>
              </a:lnSpc>
              <a:spcBef>
                <a:spcPct val="0"/>
              </a:spcBef>
            </a:pPr>
          </a:p>
        </p:txBody>
      </p:sp>
      <p:sp>
        <p:nvSpPr>
          <p:cNvPr name="TextBox 52" id="52"/>
          <p:cNvSpPr txBox="true"/>
          <p:nvPr/>
        </p:nvSpPr>
        <p:spPr>
          <a:xfrm rot="0">
            <a:off x="2891091" y="7631557"/>
            <a:ext cx="3305439" cy="406905"/>
          </a:xfrm>
          <a:prstGeom prst="rect">
            <a:avLst/>
          </a:prstGeom>
        </p:spPr>
        <p:txBody>
          <a:bodyPr anchor="t" rtlCol="false" tIns="0" lIns="0" bIns="0" rIns="0">
            <a:spAutoFit/>
          </a:bodyPr>
          <a:lstStyle/>
          <a:p>
            <a:pPr algn="ctr">
              <a:lnSpc>
                <a:spcPts val="3157"/>
              </a:lnSpc>
              <a:spcBef>
                <a:spcPct val="0"/>
              </a:spcBef>
            </a:pPr>
            <a:r>
              <a:rPr lang="en-US" b="true" sz="2255">
                <a:solidFill>
                  <a:srgbClr val="000000"/>
                </a:solidFill>
                <a:latin typeface="Poppins Bold"/>
                <a:ea typeface="Poppins Bold"/>
                <a:cs typeface="Poppins Bold"/>
                <a:sym typeface="Poppins Bold"/>
              </a:rPr>
              <a:t>Scalability Feasibility</a:t>
            </a:r>
          </a:p>
        </p:txBody>
      </p:sp>
      <p:sp>
        <p:nvSpPr>
          <p:cNvPr name="TextBox 53" id="53"/>
          <p:cNvSpPr txBox="true"/>
          <p:nvPr/>
        </p:nvSpPr>
        <p:spPr>
          <a:xfrm rot="0">
            <a:off x="1933551" y="8076343"/>
            <a:ext cx="4262979" cy="827071"/>
          </a:xfrm>
          <a:prstGeom prst="rect">
            <a:avLst/>
          </a:prstGeom>
        </p:spPr>
        <p:txBody>
          <a:bodyPr anchor="t" rtlCol="false" tIns="0" lIns="0" bIns="0" rIns="0">
            <a:spAutoFit/>
          </a:bodyPr>
          <a:lstStyle/>
          <a:p>
            <a:pPr algn="r" marL="0" indent="0" lvl="1">
              <a:lnSpc>
                <a:spcPts val="2188"/>
              </a:lnSpc>
              <a:spcBef>
                <a:spcPct val="0"/>
              </a:spcBef>
            </a:pPr>
            <a:r>
              <a:rPr lang="en-US" sz="1563" spc="26">
                <a:solidFill>
                  <a:srgbClr val="000000"/>
                </a:solidFill>
                <a:latin typeface="Poppins"/>
                <a:ea typeface="Poppins"/>
                <a:cs typeface="Poppins"/>
                <a:sym typeface="Poppins"/>
              </a:rPr>
              <a:t>Ensuring the system can adapt to additional keywords and various languages with minimal modifications.</a:t>
            </a:r>
          </a:p>
        </p:txBody>
      </p:sp>
      <p:sp>
        <p:nvSpPr>
          <p:cNvPr name="TextBox 54" id="54"/>
          <p:cNvSpPr txBox="true"/>
          <p:nvPr/>
        </p:nvSpPr>
        <p:spPr>
          <a:xfrm rot="0">
            <a:off x="12258958" y="1779002"/>
            <a:ext cx="3211707" cy="409430"/>
          </a:xfrm>
          <a:prstGeom prst="rect">
            <a:avLst/>
          </a:prstGeom>
        </p:spPr>
        <p:txBody>
          <a:bodyPr anchor="t" rtlCol="false" tIns="0" lIns="0" bIns="0" rIns="0">
            <a:spAutoFit/>
          </a:bodyPr>
          <a:lstStyle/>
          <a:p>
            <a:pPr algn="l">
              <a:lnSpc>
                <a:spcPts val="3157"/>
              </a:lnSpc>
              <a:spcBef>
                <a:spcPct val="0"/>
              </a:spcBef>
            </a:pPr>
            <a:r>
              <a:rPr lang="en-US" b="true" sz="2255">
                <a:solidFill>
                  <a:srgbClr val="000000"/>
                </a:solidFill>
                <a:latin typeface="Poppins Bold"/>
                <a:ea typeface="Poppins Bold"/>
                <a:cs typeface="Poppins Bold"/>
                <a:sym typeface="Poppins Bold"/>
              </a:rPr>
              <a:t>Operational Viability</a:t>
            </a:r>
          </a:p>
        </p:txBody>
      </p:sp>
      <p:sp>
        <p:nvSpPr>
          <p:cNvPr name="TextBox 55" id="55"/>
          <p:cNvSpPr txBox="true"/>
          <p:nvPr/>
        </p:nvSpPr>
        <p:spPr>
          <a:xfrm rot="0">
            <a:off x="12239140" y="2268142"/>
            <a:ext cx="4986139" cy="1103376"/>
          </a:xfrm>
          <a:prstGeom prst="rect">
            <a:avLst/>
          </a:prstGeom>
        </p:spPr>
        <p:txBody>
          <a:bodyPr anchor="t" rtlCol="false" tIns="0" lIns="0" bIns="0" rIns="0">
            <a:spAutoFit/>
          </a:bodyPr>
          <a:lstStyle/>
          <a:p>
            <a:pPr algn="just">
              <a:lnSpc>
                <a:spcPts val="2184"/>
              </a:lnSpc>
            </a:pPr>
            <a:r>
              <a:rPr lang="en-US" sz="1560" spc="26">
                <a:solidFill>
                  <a:srgbClr val="000000"/>
                </a:solidFill>
                <a:latin typeface="Poppins"/>
                <a:ea typeface="Poppins"/>
                <a:cs typeface="Poppins"/>
                <a:sym typeface="Poppins"/>
              </a:rPr>
              <a:t>Evaluating the system’s performance in real-world applications, including latency and response time.</a:t>
            </a:r>
          </a:p>
          <a:p>
            <a:pPr algn="ctr">
              <a:lnSpc>
                <a:spcPts val="2184"/>
              </a:lnSpc>
              <a:spcBef>
                <a:spcPct val="0"/>
              </a:spcBef>
            </a:pPr>
          </a:p>
        </p:txBody>
      </p:sp>
      <p:sp>
        <p:nvSpPr>
          <p:cNvPr name="TextBox 56" id="56"/>
          <p:cNvSpPr txBox="true"/>
          <p:nvPr/>
        </p:nvSpPr>
        <p:spPr>
          <a:xfrm rot="0">
            <a:off x="13118946" y="3636876"/>
            <a:ext cx="2368118" cy="406905"/>
          </a:xfrm>
          <a:prstGeom prst="rect">
            <a:avLst/>
          </a:prstGeom>
        </p:spPr>
        <p:txBody>
          <a:bodyPr anchor="t" rtlCol="false" tIns="0" lIns="0" bIns="0" rIns="0">
            <a:spAutoFit/>
          </a:bodyPr>
          <a:lstStyle/>
          <a:p>
            <a:pPr algn="ctr">
              <a:lnSpc>
                <a:spcPts val="3157"/>
              </a:lnSpc>
              <a:spcBef>
                <a:spcPct val="0"/>
              </a:spcBef>
            </a:pPr>
            <a:r>
              <a:rPr lang="en-US" b="true" sz="2255">
                <a:solidFill>
                  <a:srgbClr val="000000"/>
                </a:solidFill>
                <a:latin typeface="Poppins Bold"/>
                <a:ea typeface="Poppins Bold"/>
                <a:cs typeface="Poppins Bold"/>
                <a:sym typeface="Poppins Bold"/>
              </a:rPr>
              <a:t>Market Viability</a:t>
            </a:r>
          </a:p>
        </p:txBody>
      </p:sp>
      <p:sp>
        <p:nvSpPr>
          <p:cNvPr name="TextBox 57" id="57"/>
          <p:cNvSpPr txBox="true"/>
          <p:nvPr/>
        </p:nvSpPr>
        <p:spPr>
          <a:xfrm rot="0">
            <a:off x="13065093" y="4104071"/>
            <a:ext cx="4804093" cy="827071"/>
          </a:xfrm>
          <a:prstGeom prst="rect">
            <a:avLst/>
          </a:prstGeom>
        </p:spPr>
        <p:txBody>
          <a:bodyPr anchor="t" rtlCol="false" tIns="0" lIns="0" bIns="0" rIns="0">
            <a:spAutoFit/>
          </a:bodyPr>
          <a:lstStyle/>
          <a:p>
            <a:pPr algn="l" marL="0" indent="0" lvl="1">
              <a:lnSpc>
                <a:spcPts val="2188"/>
              </a:lnSpc>
              <a:spcBef>
                <a:spcPct val="0"/>
              </a:spcBef>
            </a:pPr>
            <a:r>
              <a:rPr lang="en-US" sz="1563" spc="26">
                <a:solidFill>
                  <a:srgbClr val="000000"/>
                </a:solidFill>
                <a:latin typeface="Poppins"/>
                <a:ea typeface="Poppins"/>
                <a:cs typeface="Poppins"/>
                <a:sym typeface="Poppins"/>
              </a:rPr>
              <a:t>Potential to commercialize the system across industries like call centers, voice assistants, and healthcare monitoring.</a:t>
            </a:r>
          </a:p>
        </p:txBody>
      </p:sp>
      <p:sp>
        <p:nvSpPr>
          <p:cNvPr name="TextBox 58" id="58"/>
          <p:cNvSpPr txBox="true"/>
          <p:nvPr/>
        </p:nvSpPr>
        <p:spPr>
          <a:xfrm rot="0">
            <a:off x="13269107" y="5719157"/>
            <a:ext cx="2770987" cy="406905"/>
          </a:xfrm>
          <a:prstGeom prst="rect">
            <a:avLst/>
          </a:prstGeom>
        </p:spPr>
        <p:txBody>
          <a:bodyPr anchor="t" rtlCol="false" tIns="0" lIns="0" bIns="0" rIns="0">
            <a:spAutoFit/>
          </a:bodyPr>
          <a:lstStyle/>
          <a:p>
            <a:pPr algn="ctr">
              <a:lnSpc>
                <a:spcPts val="3157"/>
              </a:lnSpc>
              <a:spcBef>
                <a:spcPct val="0"/>
              </a:spcBef>
            </a:pPr>
            <a:r>
              <a:rPr lang="en-US" b="true" sz="2255">
                <a:solidFill>
                  <a:srgbClr val="000000"/>
                </a:solidFill>
                <a:latin typeface="Poppins Bold"/>
                <a:ea typeface="Poppins Bold"/>
                <a:cs typeface="Poppins Bold"/>
                <a:sym typeface="Poppins Bold"/>
              </a:rPr>
              <a:t>Financial Viability</a:t>
            </a:r>
          </a:p>
        </p:txBody>
      </p:sp>
      <p:sp>
        <p:nvSpPr>
          <p:cNvPr name="TextBox 59" id="59"/>
          <p:cNvSpPr txBox="true"/>
          <p:nvPr/>
        </p:nvSpPr>
        <p:spPr>
          <a:xfrm rot="0">
            <a:off x="13269107" y="6190350"/>
            <a:ext cx="4435915" cy="1103296"/>
          </a:xfrm>
          <a:prstGeom prst="rect">
            <a:avLst/>
          </a:prstGeom>
        </p:spPr>
        <p:txBody>
          <a:bodyPr anchor="t" rtlCol="false" tIns="0" lIns="0" bIns="0" rIns="0">
            <a:spAutoFit/>
          </a:bodyPr>
          <a:lstStyle/>
          <a:p>
            <a:pPr algn="l" marL="0" indent="0" lvl="1">
              <a:lnSpc>
                <a:spcPts val="2188"/>
              </a:lnSpc>
              <a:spcBef>
                <a:spcPct val="0"/>
              </a:spcBef>
            </a:pPr>
            <a:r>
              <a:rPr lang="en-US" sz="1563" spc="26">
                <a:solidFill>
                  <a:srgbClr val="000000"/>
                </a:solidFill>
                <a:latin typeface="Poppins"/>
                <a:ea typeface="Poppins"/>
                <a:cs typeface="Poppins"/>
                <a:sym typeface="Poppins"/>
              </a:rPr>
              <a:t>Cost-effectiveness of the solution, leveraging open-source data and frameworks to reduce development expenses.</a:t>
            </a:r>
          </a:p>
        </p:txBody>
      </p:sp>
      <p:sp>
        <p:nvSpPr>
          <p:cNvPr name="TextBox 60" id="60"/>
          <p:cNvSpPr txBox="true"/>
          <p:nvPr/>
        </p:nvSpPr>
        <p:spPr>
          <a:xfrm rot="0">
            <a:off x="12398343" y="7684171"/>
            <a:ext cx="4878460" cy="409430"/>
          </a:xfrm>
          <a:prstGeom prst="rect">
            <a:avLst/>
          </a:prstGeom>
        </p:spPr>
        <p:txBody>
          <a:bodyPr anchor="t" rtlCol="false" tIns="0" lIns="0" bIns="0" rIns="0">
            <a:spAutoFit/>
          </a:bodyPr>
          <a:lstStyle/>
          <a:p>
            <a:pPr algn="l">
              <a:lnSpc>
                <a:spcPts val="3157"/>
              </a:lnSpc>
              <a:spcBef>
                <a:spcPct val="0"/>
              </a:spcBef>
            </a:pPr>
            <a:r>
              <a:rPr lang="en-US" b="true" sz="2255">
                <a:solidFill>
                  <a:srgbClr val="000000"/>
                </a:solidFill>
                <a:latin typeface="Poppins Bold"/>
                <a:ea typeface="Poppins Bold"/>
                <a:cs typeface="Poppins Bold"/>
                <a:sym typeface="Poppins Bold"/>
              </a:rPr>
              <a:t>Maintenance and Upgradability</a:t>
            </a:r>
          </a:p>
        </p:txBody>
      </p:sp>
      <p:sp>
        <p:nvSpPr>
          <p:cNvPr name="TextBox 61" id="61"/>
          <p:cNvSpPr txBox="true"/>
          <p:nvPr/>
        </p:nvSpPr>
        <p:spPr>
          <a:xfrm rot="0">
            <a:off x="12398343" y="8161497"/>
            <a:ext cx="5135300" cy="827071"/>
          </a:xfrm>
          <a:prstGeom prst="rect">
            <a:avLst/>
          </a:prstGeom>
        </p:spPr>
        <p:txBody>
          <a:bodyPr anchor="t" rtlCol="false" tIns="0" lIns="0" bIns="0" rIns="0">
            <a:spAutoFit/>
          </a:bodyPr>
          <a:lstStyle/>
          <a:p>
            <a:pPr algn="l" marL="0" indent="0" lvl="1">
              <a:lnSpc>
                <a:spcPts val="2188"/>
              </a:lnSpc>
              <a:spcBef>
                <a:spcPct val="0"/>
              </a:spcBef>
            </a:pPr>
            <a:r>
              <a:rPr lang="en-US" sz="1563" spc="26">
                <a:solidFill>
                  <a:srgbClr val="000000"/>
                </a:solidFill>
                <a:latin typeface="Poppins"/>
                <a:ea typeface="Poppins"/>
                <a:cs typeface="Poppins"/>
                <a:sym typeface="Poppins"/>
              </a:rPr>
              <a:t>Ease of maintaining and upgrading the system with new keywords and languages, ensuring long-term relevance and utility.</a:t>
            </a:r>
          </a:p>
        </p:txBody>
      </p:sp>
      <p:sp>
        <p:nvSpPr>
          <p:cNvPr name="Freeform 62" id="62"/>
          <p:cNvSpPr/>
          <p:nvPr/>
        </p:nvSpPr>
        <p:spPr>
          <a:xfrm flipH="false" flipV="false" rot="0">
            <a:off x="7696234" y="4069410"/>
            <a:ext cx="3110503" cy="2391199"/>
          </a:xfrm>
          <a:custGeom>
            <a:avLst/>
            <a:gdLst/>
            <a:ahLst/>
            <a:cxnLst/>
            <a:rect r="r" b="b" t="t" l="l"/>
            <a:pathLst>
              <a:path h="2391199" w="3110503">
                <a:moveTo>
                  <a:pt x="0" y="0"/>
                </a:moveTo>
                <a:lnTo>
                  <a:pt x="3110503" y="0"/>
                </a:lnTo>
                <a:lnTo>
                  <a:pt x="3110503" y="2391199"/>
                </a:lnTo>
                <a:lnTo>
                  <a:pt x="0" y="2391199"/>
                </a:lnTo>
                <a:lnTo>
                  <a:pt x="0" y="0"/>
                </a:lnTo>
                <a:close/>
              </a:path>
            </a:pathLst>
          </a:custGeom>
          <a:blipFill>
            <a:blip r:embed="rId19"/>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157535"/>
            <a:chOff x="0" y="0"/>
            <a:chExt cx="4816593" cy="1094989"/>
          </a:xfrm>
        </p:grpSpPr>
        <p:sp>
          <p:nvSpPr>
            <p:cNvPr name="Freeform 3" id="3"/>
            <p:cNvSpPr/>
            <p:nvPr/>
          </p:nvSpPr>
          <p:spPr>
            <a:xfrm flipH="false" flipV="false" rot="0">
              <a:off x="0" y="0"/>
              <a:ext cx="4816592" cy="1094988"/>
            </a:xfrm>
            <a:custGeom>
              <a:avLst/>
              <a:gdLst/>
              <a:ahLst/>
              <a:cxnLst/>
              <a:rect r="r" b="b" t="t" l="l"/>
              <a:pathLst>
                <a:path h="1094988" w="4816592">
                  <a:moveTo>
                    <a:pt x="0" y="0"/>
                  </a:moveTo>
                  <a:lnTo>
                    <a:pt x="4816592" y="0"/>
                  </a:lnTo>
                  <a:lnTo>
                    <a:pt x="4816592" y="1094988"/>
                  </a:lnTo>
                  <a:lnTo>
                    <a:pt x="0" y="1094988"/>
                  </a:lnTo>
                  <a:close/>
                </a:path>
              </a:pathLst>
            </a:custGeom>
            <a:solidFill>
              <a:srgbClr val="F4F4F4"/>
            </a:solidFill>
          </p:spPr>
        </p:sp>
        <p:sp>
          <p:nvSpPr>
            <p:cNvPr name="TextBox 4" id="4"/>
            <p:cNvSpPr txBox="true"/>
            <p:nvPr/>
          </p:nvSpPr>
          <p:spPr>
            <a:xfrm>
              <a:off x="0" y="-38100"/>
              <a:ext cx="4816593" cy="1133089"/>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2148268" y="2092737"/>
            <a:ext cx="13991465" cy="680085"/>
          </a:xfrm>
          <a:prstGeom prst="rect">
            <a:avLst/>
          </a:prstGeom>
        </p:spPr>
        <p:txBody>
          <a:bodyPr anchor="t" rtlCol="false" tIns="0" lIns="0" bIns="0" rIns="0">
            <a:spAutoFit/>
          </a:bodyPr>
          <a:lstStyle/>
          <a:p>
            <a:pPr algn="ctr">
              <a:lnSpc>
                <a:spcPts val="5460"/>
              </a:lnSpc>
            </a:pPr>
            <a:r>
              <a:rPr lang="en-US" b="true" sz="4200">
                <a:solidFill>
                  <a:srgbClr val="2A2E3A"/>
                </a:solidFill>
                <a:latin typeface="Klein Bold"/>
                <a:ea typeface="Klein Bold"/>
                <a:cs typeface="Klein Bold"/>
                <a:sym typeface="Klein Bold"/>
              </a:rPr>
              <a:t>Future Plans for Prototype Development</a:t>
            </a:r>
          </a:p>
        </p:txBody>
      </p:sp>
      <p:sp>
        <p:nvSpPr>
          <p:cNvPr name="TextBox 6" id="6"/>
          <p:cNvSpPr txBox="true"/>
          <p:nvPr/>
        </p:nvSpPr>
        <p:spPr>
          <a:xfrm rot="0">
            <a:off x="2148268" y="2888125"/>
            <a:ext cx="13991465" cy="905510"/>
          </a:xfrm>
          <a:prstGeom prst="rect">
            <a:avLst/>
          </a:prstGeom>
        </p:spPr>
        <p:txBody>
          <a:bodyPr anchor="t" rtlCol="false" tIns="0" lIns="0" bIns="0" rIns="0">
            <a:spAutoFit/>
          </a:bodyPr>
          <a:lstStyle/>
          <a:p>
            <a:pPr algn="ctr" marL="0" indent="0" lvl="0">
              <a:lnSpc>
                <a:spcPts val="3639"/>
              </a:lnSpc>
              <a:spcBef>
                <a:spcPct val="0"/>
              </a:spcBef>
            </a:pPr>
            <a:r>
              <a:rPr lang="en-US" sz="2599" u="none">
                <a:solidFill>
                  <a:srgbClr val="2A2E3A"/>
                </a:solidFill>
                <a:latin typeface="Helios"/>
                <a:ea typeface="Helios"/>
                <a:cs typeface="Helios"/>
                <a:sym typeface="Helios"/>
              </a:rPr>
              <a:t>Find the magic and fun in presenting with Canva Presentations. </a:t>
            </a:r>
          </a:p>
          <a:p>
            <a:pPr algn="ctr" marL="0" indent="0" lvl="0">
              <a:lnSpc>
                <a:spcPts val="3639"/>
              </a:lnSpc>
              <a:spcBef>
                <a:spcPct val="0"/>
              </a:spcBef>
            </a:pPr>
            <a:r>
              <a:rPr lang="en-US" sz="2599" u="none">
                <a:solidFill>
                  <a:srgbClr val="2A2E3A"/>
                </a:solidFill>
                <a:latin typeface="Helios"/>
                <a:ea typeface="Helios"/>
                <a:cs typeface="Helios"/>
                <a:sym typeface="Helios"/>
              </a:rPr>
              <a:t>Press the following keys while on Present mode!</a:t>
            </a:r>
          </a:p>
        </p:txBody>
      </p:sp>
      <p:graphicFrame>
        <p:nvGraphicFramePr>
          <p:cNvPr name="Table 7" id="7"/>
          <p:cNvGraphicFramePr>
            <a:graphicFrameLocks noGrp="true"/>
          </p:cNvGraphicFramePr>
          <p:nvPr/>
        </p:nvGraphicFramePr>
        <p:xfrm>
          <a:off x="1028700" y="5187437"/>
          <a:ext cx="16230600" cy="3929984"/>
        </p:xfrm>
        <a:graphic>
          <a:graphicData uri="http://schemas.openxmlformats.org/drawingml/2006/table">
            <a:tbl>
              <a:tblPr/>
              <a:tblGrid>
                <a:gridCol w="1888673"/>
                <a:gridCol w="6173204"/>
                <a:gridCol w="1888673"/>
                <a:gridCol w="6280050"/>
              </a:tblGrid>
              <a:tr h="830688">
                <a:tc>
                  <a:txBody>
                    <a:bodyPr anchor="t" rtlCol="false"/>
                    <a:lstStyle/>
                    <a:p>
                      <a:pPr algn="ctr">
                        <a:lnSpc>
                          <a:spcPts val="3359"/>
                        </a:lnSpc>
                        <a:defRPr/>
                      </a:pPr>
                      <a:r>
                        <a:rPr lang="en-US" sz="2399" b="true">
                          <a:solidFill>
                            <a:srgbClr val="2A2E3A"/>
                          </a:solidFill>
                          <a:latin typeface="Helios Bold"/>
                          <a:ea typeface="Helios Bold"/>
                          <a:cs typeface="Helios Bold"/>
                          <a:sym typeface="Helios Bold"/>
                        </a:rPr>
                        <a:t>Phase 1</a:t>
                      </a:r>
                      <a:endParaRPr lang="en-US" sz="1100"/>
                    </a:p>
                  </a:txBody>
                  <a:tcPr marL="190500" marR="190500" marT="190500" marB="190500" anchor="ctr">
                    <a:lnL cmpd="sng" algn="ctr" cap="flat" w="9525">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solidFill>
                      <a:srgbClr val="C0CFE1"/>
                    </a:solidFill>
                  </a:tcPr>
                </a:tc>
                <a:tc>
                  <a:txBody>
                    <a:bodyPr anchor="t" rtlCol="false"/>
                    <a:lstStyle/>
                    <a:p>
                      <a:pPr algn="l">
                        <a:lnSpc>
                          <a:spcPts val="3359"/>
                        </a:lnSpc>
                        <a:defRPr/>
                      </a:pPr>
                      <a:r>
                        <a:rPr lang="en-US" sz="2399">
                          <a:solidFill>
                            <a:srgbClr val="2A2E3A"/>
                          </a:solidFill>
                          <a:latin typeface="Helios"/>
                          <a:ea typeface="Helios"/>
                          <a:cs typeface="Helios"/>
                          <a:sym typeface="Helios"/>
                        </a:rPr>
                        <a:t> Research and Initial Setup </a:t>
                      </a:r>
                      <a:endParaRPr lang="en-US" sz="1100"/>
                    </a:p>
                  </a:txBody>
                  <a:tcPr marL="190500" marR="190500" marT="190500" marB="190500" anchor="ctr">
                    <a:lnL cmpd="sng" algn="ctr" cap="flat" w="9525">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tcPr>
                </a:tc>
                <a:tc>
                  <a:txBody>
                    <a:bodyPr anchor="t" rtlCol="false"/>
                    <a:lstStyle/>
                    <a:p>
                      <a:pPr algn="ctr">
                        <a:lnSpc>
                          <a:spcPts val="3359"/>
                        </a:lnSpc>
                        <a:defRPr/>
                      </a:pPr>
                      <a:r>
                        <a:rPr lang="en-US" sz="2399" b="true">
                          <a:solidFill>
                            <a:srgbClr val="2A2E3A"/>
                          </a:solidFill>
                          <a:latin typeface="Helios Bold"/>
                          <a:ea typeface="Helios Bold"/>
                          <a:cs typeface="Helios Bold"/>
                          <a:sym typeface="Helios Bold"/>
                        </a:rPr>
                        <a:t>Phase 5</a:t>
                      </a:r>
                      <a:endParaRPr lang="en-US" sz="1100"/>
                    </a:p>
                  </a:txBody>
                  <a:tcPr marL="190500" marR="190500" marT="190500" marB="190500" anchor="ctr">
                    <a:lnL cmpd="sng" algn="ctr" cap="flat" w="9525">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solidFill>
                      <a:srgbClr val="C0CFE1"/>
                    </a:solidFill>
                  </a:tcPr>
                </a:tc>
                <a:tc>
                  <a:txBody>
                    <a:bodyPr anchor="t" rtlCol="false"/>
                    <a:lstStyle/>
                    <a:p>
                      <a:pPr algn="ctr">
                        <a:lnSpc>
                          <a:spcPts val="3359"/>
                        </a:lnSpc>
                        <a:defRPr/>
                      </a:pPr>
                      <a:r>
                        <a:rPr lang="en-US" sz="2399">
                          <a:solidFill>
                            <a:srgbClr val="2A2E3A"/>
                          </a:solidFill>
                          <a:latin typeface="Helios"/>
                          <a:ea typeface="Helios"/>
                          <a:cs typeface="Helios"/>
                          <a:sym typeface="Helios"/>
                        </a:rPr>
                        <a:t>Finalization and Documentation</a:t>
                      </a:r>
                      <a:endParaRPr lang="en-US" sz="1100"/>
                    </a:p>
                  </a:txBody>
                  <a:tcPr marL="190500" marR="190500" marT="190500" marB="190500" anchor="ctr">
                    <a:lnL cmpd="sng" algn="ctr" cap="flat" w="9525">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tcPr>
                </a:tc>
              </a:tr>
              <a:tr h="1250807">
                <a:tc>
                  <a:txBody>
                    <a:bodyPr anchor="t" rtlCol="false"/>
                    <a:lstStyle/>
                    <a:p>
                      <a:pPr algn="ctr">
                        <a:lnSpc>
                          <a:spcPts val="3359"/>
                        </a:lnSpc>
                        <a:defRPr/>
                      </a:pPr>
                      <a:r>
                        <a:rPr lang="en-US" sz="2399" b="true">
                          <a:solidFill>
                            <a:srgbClr val="2A2E3A"/>
                          </a:solidFill>
                          <a:latin typeface="Helios Bold"/>
                          <a:ea typeface="Helios Bold"/>
                          <a:cs typeface="Helios Bold"/>
                          <a:sym typeface="Helios Bold"/>
                        </a:rPr>
                        <a:t>Phase 2</a:t>
                      </a:r>
                      <a:endParaRPr lang="en-US" sz="1100"/>
                    </a:p>
                  </a:txBody>
                  <a:tcPr marL="190500" marR="190500" marT="190500" marB="190500" anchor="ctr">
                    <a:lnL cmpd="sng" algn="ctr" cap="flat" w="9525">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solidFill>
                      <a:srgbClr val="C0CFE1"/>
                    </a:solidFill>
                  </a:tcPr>
                </a:tc>
                <a:tc>
                  <a:txBody>
                    <a:bodyPr anchor="t" rtlCol="false"/>
                    <a:lstStyle/>
                    <a:p>
                      <a:pPr algn="l">
                        <a:lnSpc>
                          <a:spcPts val="3359"/>
                        </a:lnSpc>
                        <a:defRPr/>
                      </a:pPr>
                      <a:r>
                        <a:rPr lang="en-US" sz="2399">
                          <a:solidFill>
                            <a:srgbClr val="2A2E3A"/>
                          </a:solidFill>
                          <a:latin typeface="Helios"/>
                          <a:ea typeface="Helios"/>
                          <a:cs typeface="Helios"/>
                          <a:sym typeface="Helios"/>
                        </a:rPr>
                        <a:t>Data Collection and Preprocessing</a:t>
                      </a:r>
                      <a:endParaRPr lang="en-US" sz="1100"/>
                    </a:p>
                  </a:txBody>
                  <a:tcPr marL="190500" marR="190500" marT="190500" marB="190500" anchor="ctr">
                    <a:lnL cmpd="sng" algn="ctr" cap="flat" w="9525">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tcPr>
                </a:tc>
                <a:tc>
                  <a:txBody>
                    <a:bodyPr anchor="t" rtlCol="false"/>
                    <a:lstStyle/>
                    <a:p>
                      <a:pPr algn="ctr">
                        <a:lnSpc>
                          <a:spcPts val="3359"/>
                        </a:lnSpc>
                        <a:defRPr/>
                      </a:pPr>
                      <a:r>
                        <a:rPr lang="en-US" sz="2399">
                          <a:solidFill>
                            <a:srgbClr val="2A2E3A"/>
                          </a:solidFill>
                          <a:latin typeface="Helios"/>
                          <a:ea typeface="Helios"/>
                          <a:cs typeface="Helios"/>
                          <a:sym typeface="Helios"/>
                        </a:rPr>
                        <a:t>Phase 6</a:t>
                      </a:r>
                      <a:endParaRPr lang="en-US" sz="1100"/>
                    </a:p>
                  </a:txBody>
                  <a:tcPr marL="190500" marR="190500" marT="190500" marB="190500" anchor="ctr">
                    <a:lnL cmpd="sng" algn="ctr" cap="flat" w="9525">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solidFill>
                      <a:srgbClr val="C0CFE1"/>
                    </a:solidFill>
                  </a:tcPr>
                </a:tc>
                <a:tc>
                  <a:txBody>
                    <a:bodyPr anchor="t" rtlCol="false"/>
                    <a:lstStyle/>
                    <a:p>
                      <a:pPr algn="ctr">
                        <a:lnSpc>
                          <a:spcPts val="3359"/>
                        </a:lnSpc>
                        <a:defRPr/>
                      </a:pPr>
                      <a:r>
                        <a:rPr lang="en-US" sz="2399">
                          <a:solidFill>
                            <a:srgbClr val="2A2E3A"/>
                          </a:solidFill>
                          <a:latin typeface="Helios"/>
                          <a:ea typeface="Helios"/>
                          <a:cs typeface="Helios"/>
                          <a:sym typeface="Helios"/>
                        </a:rPr>
                        <a:t>Shifting to MERN based interactive website.</a:t>
                      </a:r>
                      <a:endParaRPr lang="en-US" sz="1100"/>
                    </a:p>
                  </a:txBody>
                  <a:tcPr marL="190500" marR="190500" marT="190500" marB="190500" anchor="ctr">
                    <a:lnL cmpd="sng" algn="ctr" cap="flat" w="9525">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tcPr>
                </a:tc>
              </a:tr>
              <a:tr h="830688">
                <a:tc>
                  <a:txBody>
                    <a:bodyPr anchor="t" rtlCol="false"/>
                    <a:lstStyle/>
                    <a:p>
                      <a:pPr algn="ctr">
                        <a:lnSpc>
                          <a:spcPts val="3359"/>
                        </a:lnSpc>
                        <a:defRPr/>
                      </a:pPr>
                      <a:r>
                        <a:rPr lang="en-US" sz="2399" b="true">
                          <a:solidFill>
                            <a:srgbClr val="2A2E3A"/>
                          </a:solidFill>
                          <a:latin typeface="Helios Bold"/>
                          <a:ea typeface="Helios Bold"/>
                          <a:cs typeface="Helios Bold"/>
                          <a:sym typeface="Helios Bold"/>
                        </a:rPr>
                        <a:t>Phase 3</a:t>
                      </a:r>
                      <a:endParaRPr lang="en-US" sz="1100"/>
                    </a:p>
                  </a:txBody>
                  <a:tcPr marL="190500" marR="190500" marT="190500" marB="190500" anchor="ctr">
                    <a:lnL cmpd="sng" algn="ctr" cap="flat" w="9525">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solidFill>
                      <a:srgbClr val="C0CFE1"/>
                    </a:solidFill>
                  </a:tcPr>
                </a:tc>
                <a:tc>
                  <a:txBody>
                    <a:bodyPr anchor="t" rtlCol="false"/>
                    <a:lstStyle/>
                    <a:p>
                      <a:pPr algn="l">
                        <a:lnSpc>
                          <a:spcPts val="3359"/>
                        </a:lnSpc>
                        <a:defRPr/>
                      </a:pPr>
                      <a:r>
                        <a:rPr lang="en-US" sz="2399">
                          <a:solidFill>
                            <a:srgbClr val="2A2E3A"/>
                          </a:solidFill>
                          <a:latin typeface="Helios"/>
                          <a:ea typeface="Helios"/>
                          <a:cs typeface="Helios"/>
                          <a:sym typeface="Helios"/>
                        </a:rPr>
                        <a:t>Model Development and Training</a:t>
                      </a:r>
                      <a:endParaRPr lang="en-US" sz="1100"/>
                    </a:p>
                  </a:txBody>
                  <a:tcPr marL="190500" marR="190500" marT="190500" marB="190500" anchor="ctr">
                    <a:lnL cmpd="sng" algn="ctr" cap="flat" w="9525">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tcPr>
                </a:tc>
                <a:tc>
                  <a:txBody>
                    <a:bodyPr anchor="t" rtlCol="false"/>
                    <a:lstStyle/>
                    <a:p>
                      <a:pPr algn="ctr">
                        <a:lnSpc>
                          <a:spcPts val="3359"/>
                        </a:lnSpc>
                        <a:defRPr/>
                      </a:pPr>
                      <a:endParaRPr lang="en-US" sz="1100"/>
                    </a:p>
                  </a:txBody>
                  <a:tcPr marL="190500" marR="190500" marT="190500" marB="190500" anchor="ctr">
                    <a:lnL cmpd="sng" algn="ctr" cap="flat" w="9525">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solidFill>
                      <a:srgbClr val="C0CFE1"/>
                    </a:solidFill>
                  </a:tcPr>
                </a:tc>
                <a:tc>
                  <a:txBody>
                    <a:bodyPr anchor="t" rtlCol="false"/>
                    <a:lstStyle/>
                    <a:p>
                      <a:pPr algn="ctr">
                        <a:lnSpc>
                          <a:spcPts val="3359"/>
                        </a:lnSpc>
                        <a:defRPr/>
                      </a:pPr>
                      <a:endParaRPr lang="en-US" sz="1100"/>
                    </a:p>
                  </a:txBody>
                  <a:tcPr marL="190500" marR="190500" marT="190500" marB="190500" anchor="ctr">
                    <a:lnL cmpd="sng" algn="ctr" cap="flat" w="9525">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tcPr>
                </a:tc>
              </a:tr>
              <a:tr h="1017801">
                <a:tc>
                  <a:txBody>
                    <a:bodyPr anchor="t" rtlCol="false"/>
                    <a:lstStyle/>
                    <a:p>
                      <a:pPr algn="ctr">
                        <a:lnSpc>
                          <a:spcPts val="3359"/>
                        </a:lnSpc>
                        <a:defRPr/>
                      </a:pPr>
                      <a:r>
                        <a:rPr lang="en-US" sz="2399" b="true">
                          <a:solidFill>
                            <a:srgbClr val="2A2E3A"/>
                          </a:solidFill>
                          <a:latin typeface="Helios Bold"/>
                          <a:ea typeface="Helios Bold"/>
                          <a:cs typeface="Helios Bold"/>
                          <a:sym typeface="Helios Bold"/>
                        </a:rPr>
                        <a:t>Phase 4</a:t>
                      </a:r>
                      <a:endParaRPr lang="en-US" sz="1100"/>
                    </a:p>
                  </a:txBody>
                  <a:tcPr marL="190500" marR="190500" marT="190500" marB="190500" anchor="ctr">
                    <a:lnL cmpd="sng" algn="ctr" cap="flat" w="9525">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solidFill>
                      <a:srgbClr val="C0CFE1"/>
                    </a:solidFill>
                  </a:tcPr>
                </a:tc>
                <a:tc>
                  <a:txBody>
                    <a:bodyPr anchor="t" rtlCol="false"/>
                    <a:lstStyle/>
                    <a:p>
                      <a:pPr algn="l">
                        <a:lnSpc>
                          <a:spcPts val="3359"/>
                        </a:lnSpc>
                        <a:defRPr/>
                      </a:pPr>
                      <a:r>
                        <a:rPr lang="en-US" sz="2399">
                          <a:solidFill>
                            <a:srgbClr val="2A2E3A"/>
                          </a:solidFill>
                          <a:latin typeface="Helios"/>
                          <a:ea typeface="Helios"/>
                          <a:cs typeface="Helios"/>
                          <a:sym typeface="Helios"/>
                        </a:rPr>
                        <a:t>Prototype Testing and Iteration</a:t>
                      </a:r>
                      <a:endParaRPr lang="en-US" sz="1100"/>
                    </a:p>
                  </a:txBody>
                  <a:tcPr marL="190500" marR="190500" marT="190500" marB="190500" anchor="ctr">
                    <a:lnL cmpd="sng" algn="ctr" cap="flat" w="9525">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tcPr>
                </a:tc>
                <a:tc>
                  <a:txBody>
                    <a:bodyPr anchor="t" rtlCol="false"/>
                    <a:lstStyle/>
                    <a:p>
                      <a:pPr algn="ctr">
                        <a:lnSpc>
                          <a:spcPts val="3359"/>
                        </a:lnSpc>
                        <a:defRPr/>
                      </a:pPr>
                      <a:endParaRPr lang="en-US" sz="1100"/>
                    </a:p>
                  </a:txBody>
                  <a:tcPr marL="190500" marR="190500" marT="190500" marB="190500" anchor="ctr">
                    <a:lnL cmpd="sng" algn="ctr" cap="flat" w="9525">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solidFill>
                      <a:srgbClr val="C0CFE1"/>
                    </a:solidFill>
                  </a:tcPr>
                </a:tc>
                <a:tc>
                  <a:txBody>
                    <a:bodyPr anchor="t" rtlCol="false"/>
                    <a:lstStyle/>
                    <a:p>
                      <a:pPr algn="ctr">
                        <a:lnSpc>
                          <a:spcPts val="3359"/>
                        </a:lnSpc>
                        <a:defRPr/>
                      </a:pPr>
                      <a:endParaRPr lang="en-US" sz="1100"/>
                    </a:p>
                  </a:txBody>
                  <a:tcPr marL="190500" marR="190500" marT="190500" marB="190500" anchor="ctr">
                    <a:lnL cmpd="sng" algn="ctr" cap="flat" w="9525">
                      <a:solidFill>
                        <a:srgbClr val="2A2E3A"/>
                      </a:solidFill>
                      <a:prstDash val="solid"/>
                      <a:round/>
                      <a:headEnd type="none" w="med" len="med"/>
                      <a:tailEnd type="none" w="med" len="med"/>
                    </a:lnL>
                    <a:lnR cmpd="sng" algn="ctr" cap="flat" w="9525">
                      <a:solidFill>
                        <a:srgbClr val="2A2E3A"/>
                      </a:solidFill>
                      <a:prstDash val="solid"/>
                      <a:round/>
                      <a:headEnd type="none" w="med" len="med"/>
                      <a:tailEnd type="none" w="med" len="med"/>
                    </a:lnR>
                    <a:lnT cmpd="sng" algn="ctr" cap="flat" w="9525">
                      <a:solidFill>
                        <a:srgbClr val="2A2E3A"/>
                      </a:solidFill>
                      <a:prstDash val="solid"/>
                      <a:round/>
                      <a:headEnd type="none" w="med" len="med"/>
                      <a:tailEnd type="none" w="med" len="med"/>
                    </a:lnT>
                    <a:lnB cmpd="sng" algn="ctr" cap="flat" w="9525">
                      <a:solidFill>
                        <a:srgbClr val="2A2E3A"/>
                      </a:solidFill>
                      <a:prstDash val="solid"/>
                      <a:round/>
                      <a:headEnd type="none" w="med" len="med"/>
                      <a:tailEnd type="none" w="med" len="med"/>
                    </a:lnB>
                  </a:tcPr>
                </a:tc>
              </a:tr>
            </a:tbl>
          </a:graphicData>
        </a:graphic>
      </p:graphicFrame>
      <p:sp>
        <p:nvSpPr>
          <p:cNvPr name="TextBox 8" id="8"/>
          <p:cNvSpPr txBox="true"/>
          <p:nvPr/>
        </p:nvSpPr>
        <p:spPr>
          <a:xfrm rot="0">
            <a:off x="0" y="273600"/>
            <a:ext cx="18288000" cy="1323975"/>
          </a:xfrm>
          <a:prstGeom prst="rect">
            <a:avLst/>
          </a:prstGeom>
        </p:spPr>
        <p:txBody>
          <a:bodyPr anchor="t" rtlCol="false" tIns="0" lIns="0" bIns="0" rIns="0">
            <a:spAutoFit/>
          </a:bodyPr>
          <a:lstStyle/>
          <a:p>
            <a:pPr algn="ctr">
              <a:lnSpc>
                <a:spcPts val="4920"/>
              </a:lnSpc>
            </a:pPr>
            <a:r>
              <a:rPr lang="en-US" sz="4100" b="true">
                <a:solidFill>
                  <a:srgbClr val="000000"/>
                </a:solidFill>
                <a:latin typeface="Arial Bold"/>
                <a:ea typeface="Arial Bold"/>
                <a:cs typeface="Arial Bold"/>
                <a:sym typeface="Arial Bold"/>
              </a:rPr>
              <a:t>Few Shot Language Agnostic Key Word </a:t>
            </a:r>
          </a:p>
          <a:p>
            <a:pPr algn="ctr">
              <a:lnSpc>
                <a:spcPts val="4920"/>
              </a:lnSpc>
            </a:pPr>
            <a:r>
              <a:rPr lang="en-US" b="true" sz="4100">
                <a:solidFill>
                  <a:srgbClr val="000000"/>
                </a:solidFill>
                <a:latin typeface="Arial Bold"/>
                <a:ea typeface="Arial Bold"/>
                <a:cs typeface="Arial Bold"/>
                <a:sym typeface="Arial Bold"/>
              </a:rPr>
              <a:t>Spotting system (FSLAKWS) for audio files.</a:t>
            </a:r>
          </a:p>
        </p:txBody>
      </p:sp>
      <p:sp>
        <p:nvSpPr>
          <p:cNvPr name="Freeform 9" id="9"/>
          <p:cNvSpPr/>
          <p:nvPr/>
        </p:nvSpPr>
        <p:spPr>
          <a:xfrm flipH="false" flipV="false" rot="0">
            <a:off x="14705866" y="122064"/>
            <a:ext cx="3369862" cy="1723612"/>
          </a:xfrm>
          <a:custGeom>
            <a:avLst/>
            <a:gdLst/>
            <a:ahLst/>
            <a:cxnLst/>
            <a:rect r="r" b="b" t="t" l="l"/>
            <a:pathLst>
              <a:path h="1723612" w="3369862">
                <a:moveTo>
                  <a:pt x="0" y="0"/>
                </a:moveTo>
                <a:lnTo>
                  <a:pt x="3369863" y="0"/>
                </a:lnTo>
                <a:lnTo>
                  <a:pt x="3369863" y="1723613"/>
                </a:lnTo>
                <a:lnTo>
                  <a:pt x="0" y="1723613"/>
                </a:lnTo>
                <a:lnTo>
                  <a:pt x="0" y="0"/>
                </a:lnTo>
                <a:close/>
              </a:path>
            </a:pathLst>
          </a:custGeom>
          <a:blipFill>
            <a:blip r:embed="rId2"/>
            <a:stretch>
              <a:fillRect l="0" t="0" r="0" b="-46"/>
            </a:stretch>
          </a:blipFill>
        </p:spPr>
      </p:sp>
      <p:grpSp>
        <p:nvGrpSpPr>
          <p:cNvPr name="Group 10" id="10"/>
          <p:cNvGrpSpPr/>
          <p:nvPr/>
        </p:nvGrpSpPr>
        <p:grpSpPr>
          <a:xfrm rot="0">
            <a:off x="475612" y="359325"/>
            <a:ext cx="2512200" cy="1249050"/>
            <a:chOff x="0" y="0"/>
            <a:chExt cx="3349600" cy="1665400"/>
          </a:xfrm>
        </p:grpSpPr>
        <p:sp>
          <p:nvSpPr>
            <p:cNvPr name="Freeform 11" id="11" descr="Your startup LOGO"/>
            <p:cNvSpPr/>
            <p:nvPr/>
          </p:nvSpPr>
          <p:spPr>
            <a:xfrm flipH="false" flipV="false" rot="0">
              <a:off x="25400" y="25400"/>
              <a:ext cx="3298825" cy="1614678"/>
            </a:xfrm>
            <a:custGeom>
              <a:avLst/>
              <a:gdLst/>
              <a:ahLst/>
              <a:cxnLst/>
              <a:rect r="r" b="b" t="t" l="l"/>
              <a:pathLst>
                <a:path h="1614678" w="3298825">
                  <a:moveTo>
                    <a:pt x="0" y="807339"/>
                  </a:moveTo>
                  <a:cubicBezTo>
                    <a:pt x="0" y="361442"/>
                    <a:pt x="738505" y="0"/>
                    <a:pt x="1649349" y="0"/>
                  </a:cubicBezTo>
                  <a:cubicBezTo>
                    <a:pt x="2560193" y="0"/>
                    <a:pt x="3298825" y="361442"/>
                    <a:pt x="3298825" y="807339"/>
                  </a:cubicBezTo>
                  <a:cubicBezTo>
                    <a:pt x="3298825" y="1253236"/>
                    <a:pt x="2560320" y="1614678"/>
                    <a:pt x="1649476" y="1614678"/>
                  </a:cubicBezTo>
                  <a:cubicBezTo>
                    <a:pt x="738632" y="1614678"/>
                    <a:pt x="0" y="1253109"/>
                    <a:pt x="0" y="807339"/>
                  </a:cubicBezTo>
                  <a:close/>
                </a:path>
              </a:pathLst>
            </a:custGeom>
            <a:solidFill>
              <a:srgbClr val="FFFFFF"/>
            </a:solidFill>
          </p:spPr>
        </p:sp>
        <p:sp>
          <p:nvSpPr>
            <p:cNvPr name="Freeform 12" id="12" descr="Your startup LOGO"/>
            <p:cNvSpPr/>
            <p:nvPr/>
          </p:nvSpPr>
          <p:spPr>
            <a:xfrm flipH="false" flipV="false" rot="0">
              <a:off x="0" y="0"/>
              <a:ext cx="3349625" cy="1665478"/>
            </a:xfrm>
            <a:custGeom>
              <a:avLst/>
              <a:gdLst/>
              <a:ahLst/>
              <a:cxnLst/>
              <a:rect r="r" b="b" t="t" l="l"/>
              <a:pathLst>
                <a:path h="1665478" w="3349625">
                  <a:moveTo>
                    <a:pt x="0" y="832739"/>
                  </a:moveTo>
                  <a:cubicBezTo>
                    <a:pt x="0" y="359918"/>
                    <a:pt x="767969" y="0"/>
                    <a:pt x="1674749" y="0"/>
                  </a:cubicBezTo>
                  <a:cubicBezTo>
                    <a:pt x="2581529" y="0"/>
                    <a:pt x="3349625" y="359918"/>
                    <a:pt x="3349625" y="832739"/>
                  </a:cubicBezTo>
                  <a:lnTo>
                    <a:pt x="3324225" y="832739"/>
                  </a:lnTo>
                  <a:lnTo>
                    <a:pt x="3349625" y="832739"/>
                  </a:lnTo>
                  <a:cubicBezTo>
                    <a:pt x="3349625" y="1305560"/>
                    <a:pt x="2581656" y="1665478"/>
                    <a:pt x="1674876" y="1665478"/>
                  </a:cubicBezTo>
                  <a:lnTo>
                    <a:pt x="1674876" y="1640078"/>
                  </a:lnTo>
                  <a:lnTo>
                    <a:pt x="1674876" y="1665478"/>
                  </a:lnTo>
                  <a:cubicBezTo>
                    <a:pt x="767969" y="1665351"/>
                    <a:pt x="0" y="1305560"/>
                    <a:pt x="0" y="832739"/>
                  </a:cubicBezTo>
                  <a:lnTo>
                    <a:pt x="25400" y="832739"/>
                  </a:lnTo>
                  <a:lnTo>
                    <a:pt x="50800" y="832739"/>
                  </a:lnTo>
                  <a:lnTo>
                    <a:pt x="25400" y="832739"/>
                  </a:lnTo>
                  <a:lnTo>
                    <a:pt x="0" y="832739"/>
                  </a:lnTo>
                  <a:moveTo>
                    <a:pt x="50800" y="832739"/>
                  </a:moveTo>
                  <a:cubicBezTo>
                    <a:pt x="50800" y="846709"/>
                    <a:pt x="39370" y="858139"/>
                    <a:pt x="25400" y="858139"/>
                  </a:cubicBezTo>
                  <a:cubicBezTo>
                    <a:pt x="11430" y="858139"/>
                    <a:pt x="0" y="846709"/>
                    <a:pt x="0" y="832739"/>
                  </a:cubicBezTo>
                  <a:cubicBezTo>
                    <a:pt x="0" y="818769"/>
                    <a:pt x="11430" y="807339"/>
                    <a:pt x="25400" y="807339"/>
                  </a:cubicBezTo>
                  <a:cubicBezTo>
                    <a:pt x="39370" y="807339"/>
                    <a:pt x="50800" y="818769"/>
                    <a:pt x="50800" y="832739"/>
                  </a:cubicBezTo>
                  <a:cubicBezTo>
                    <a:pt x="50800" y="1251585"/>
                    <a:pt x="759714" y="1614678"/>
                    <a:pt x="1674749" y="1614678"/>
                  </a:cubicBezTo>
                  <a:cubicBezTo>
                    <a:pt x="2589784" y="1614678"/>
                    <a:pt x="3298825" y="1251585"/>
                    <a:pt x="3298825" y="832739"/>
                  </a:cubicBezTo>
                  <a:cubicBezTo>
                    <a:pt x="3298825" y="413893"/>
                    <a:pt x="2589784" y="50800"/>
                    <a:pt x="1674749" y="50800"/>
                  </a:cubicBezTo>
                  <a:lnTo>
                    <a:pt x="1674749" y="25400"/>
                  </a:lnTo>
                  <a:lnTo>
                    <a:pt x="1674749" y="50800"/>
                  </a:lnTo>
                  <a:cubicBezTo>
                    <a:pt x="759714" y="50800"/>
                    <a:pt x="50800" y="413766"/>
                    <a:pt x="50800" y="832739"/>
                  </a:cubicBezTo>
                  <a:close/>
                </a:path>
              </a:pathLst>
            </a:custGeom>
            <a:solidFill>
              <a:srgbClr val="8064A2"/>
            </a:solidFill>
          </p:spPr>
        </p:sp>
        <p:sp>
          <p:nvSpPr>
            <p:cNvPr name="TextBox 13" id="13"/>
            <p:cNvSpPr txBox="true"/>
            <p:nvPr/>
          </p:nvSpPr>
          <p:spPr>
            <a:xfrm>
              <a:off x="0" y="-9525"/>
              <a:ext cx="3349600" cy="1674925"/>
            </a:xfrm>
            <a:prstGeom prst="rect">
              <a:avLst/>
            </a:prstGeom>
          </p:spPr>
          <p:txBody>
            <a:bodyPr anchor="ctr" rtlCol="false" tIns="50800" lIns="50800" bIns="50800" rIns="50800"/>
            <a:lstStyle/>
            <a:p>
              <a:pPr algn="ctr">
                <a:lnSpc>
                  <a:spcPts val="3240"/>
                </a:lnSpc>
              </a:pPr>
              <a:r>
                <a:rPr lang="en-US" sz="2700" spc="25">
                  <a:solidFill>
                    <a:srgbClr val="000000"/>
                  </a:solidFill>
                  <a:latin typeface="TT Rounds Condensed"/>
                  <a:ea typeface="TT Rounds Condensed"/>
                  <a:cs typeface="TT Rounds Condensed"/>
                  <a:sym typeface="TT Rounds Condensed"/>
                </a:rPr>
                <a:t>Code</a:t>
              </a:r>
            </a:p>
            <a:p>
              <a:pPr algn="ctr">
                <a:lnSpc>
                  <a:spcPts val="3240"/>
                </a:lnSpc>
              </a:pPr>
              <a:r>
                <a:rPr lang="en-US" sz="2700" spc="25">
                  <a:solidFill>
                    <a:srgbClr val="000000"/>
                  </a:solidFill>
                  <a:latin typeface="TT Rounds Condensed"/>
                  <a:ea typeface="TT Rounds Condensed"/>
                  <a:cs typeface="TT Rounds Condensed"/>
                  <a:sym typeface="TT Rounds Condensed"/>
                </a:rPr>
                <a:t>Wrapper’s</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436833" y="2988110"/>
          <a:ext cx="13665127" cy="1418139"/>
        </p:xfrm>
        <a:graphic>
          <a:graphicData uri="http://schemas.openxmlformats.org/drawingml/2006/table">
            <a:tbl>
              <a:tblPr/>
              <a:tblGrid>
                <a:gridCol w="13665127"/>
              </a:tblGrid>
              <a:tr h="1131023">
                <a:tc>
                  <a:txBody>
                    <a:bodyPr anchor="t" rtlCol="false"/>
                    <a:lstStyle/>
                    <a:p>
                      <a:pPr algn="l" marL="431797" indent="-215899" lvl="1">
                        <a:lnSpc>
                          <a:spcPts val="2799"/>
                        </a:lnSpc>
                        <a:buFont typeface="Arial"/>
                        <a:buChar char="•"/>
                        <a:defRPr/>
                      </a:pPr>
                      <a:r>
                        <a:rPr lang="en-US" sz="1999">
                          <a:solidFill>
                            <a:srgbClr val="2A2E3A"/>
                          </a:solidFill>
                          <a:latin typeface="Helios"/>
                          <a:ea typeface="Helios"/>
                          <a:cs typeface="Helios"/>
                          <a:sym typeface="Helios"/>
                        </a:rPr>
                        <a:t>In future we will try to add some extra feature like beeping certain keyword from audio along with Keyword spotting.</a:t>
                      </a:r>
                      <a:endParaRPr lang="en-US" sz="1100"/>
                    </a:p>
                  </a:txBody>
                  <a:tcPr marL="76200" marR="76200" marT="76200" marB="76200" anchor="ctr">
                    <a:lnL cmpd="sng" algn="ctr" cap="flat" w="0">
                      <a:solidFill>
                        <a:srgbClr val="141E32"/>
                      </a:solidFill>
                      <a:prstDash val="solid"/>
                      <a:round/>
                      <a:headEnd type="none" w="med" len="med"/>
                      <a:tailEnd type="none" w="med" len="med"/>
                    </a:lnL>
                    <a:lnR cmpd="sng" algn="ctr" cap="flat" w="0">
                      <a:solidFill>
                        <a:srgbClr val="141E32"/>
                      </a:solidFill>
                      <a:prstDash val="solid"/>
                      <a:round/>
                      <a:headEnd type="none" w="med" len="med"/>
                      <a:tailEnd type="none" w="med" len="med"/>
                    </a:lnR>
                    <a:lnT cmpd="sng" algn="ctr" cap="flat" w="0">
                      <a:solidFill>
                        <a:srgbClr val="141E32"/>
                      </a:solidFill>
                      <a:prstDash val="solid"/>
                      <a:round/>
                      <a:headEnd type="none" w="med" len="med"/>
                      <a:tailEnd type="none" w="med" len="med"/>
                    </a:lnT>
                    <a:lnB cmpd="sng" algn="ctr" cap="flat" w="0">
                      <a:solidFill>
                        <a:srgbClr val="141E32"/>
                      </a:solidFill>
                      <a:prstDash val="solid"/>
                      <a:round/>
                      <a:headEnd type="none" w="med" len="med"/>
                      <a:tailEnd type="none" w="med" len="med"/>
                    </a:lnB>
                  </a:tcPr>
                </a:tc>
              </a:tr>
            </a:tbl>
          </a:graphicData>
        </a:graphic>
      </p:graphicFrame>
      <p:graphicFrame>
        <p:nvGraphicFramePr>
          <p:cNvPr name="Table 3" id="3"/>
          <p:cNvGraphicFramePr>
            <a:graphicFrameLocks noGrp="true"/>
          </p:cNvGraphicFramePr>
          <p:nvPr/>
        </p:nvGraphicFramePr>
        <p:xfrm>
          <a:off x="1436833" y="1887895"/>
          <a:ext cx="13415330" cy="1418139"/>
        </p:xfrm>
        <a:graphic>
          <a:graphicData uri="http://schemas.openxmlformats.org/drawingml/2006/table">
            <a:tbl>
              <a:tblPr/>
              <a:tblGrid>
                <a:gridCol w="13415330"/>
              </a:tblGrid>
              <a:tr h="1131023">
                <a:tc>
                  <a:txBody>
                    <a:bodyPr anchor="t" rtlCol="false"/>
                    <a:lstStyle/>
                    <a:p>
                      <a:pPr algn="l" marL="431797" indent="-215899" lvl="1">
                        <a:lnSpc>
                          <a:spcPts val="2799"/>
                        </a:lnSpc>
                        <a:buFont typeface="Arial"/>
                        <a:buChar char="•"/>
                        <a:defRPr/>
                      </a:pPr>
                      <a:r>
                        <a:rPr lang="en-US" sz="1999">
                          <a:solidFill>
                            <a:srgbClr val="2A2E3A"/>
                          </a:solidFill>
                          <a:latin typeface="Helios"/>
                          <a:ea typeface="Helios"/>
                          <a:cs typeface="Helios"/>
                          <a:sym typeface="Helios"/>
                        </a:rPr>
                        <a:t>our prototype is currently support only english but in future we are planning for more than 50 languages.</a:t>
                      </a:r>
                      <a:endParaRPr lang="en-US" sz="1100"/>
                    </a:p>
                  </a:txBody>
                  <a:tcPr marL="76200" marR="76200" marT="76200" marB="76200" anchor="ctr">
                    <a:lnL cmpd="sng" algn="ctr" cap="flat" w="0">
                      <a:solidFill>
                        <a:srgbClr val="141E32"/>
                      </a:solidFill>
                      <a:prstDash val="solid"/>
                      <a:round/>
                      <a:headEnd type="none" w="med" len="med"/>
                      <a:tailEnd type="none" w="med" len="med"/>
                    </a:lnL>
                    <a:lnR cmpd="sng" algn="ctr" cap="flat" w="0">
                      <a:solidFill>
                        <a:srgbClr val="141E32"/>
                      </a:solidFill>
                      <a:prstDash val="solid"/>
                      <a:round/>
                      <a:headEnd type="none" w="med" len="med"/>
                      <a:tailEnd type="none" w="med" len="med"/>
                    </a:lnR>
                    <a:lnT cmpd="sng" algn="ctr" cap="flat" w="0">
                      <a:solidFill>
                        <a:srgbClr val="141E32"/>
                      </a:solidFill>
                      <a:prstDash val="solid"/>
                      <a:round/>
                      <a:headEnd type="none" w="med" len="med"/>
                      <a:tailEnd type="none" w="med" len="med"/>
                    </a:lnT>
                    <a:lnB cmpd="sng" algn="ctr" cap="flat" w="0">
                      <a:solidFill>
                        <a:srgbClr val="141E32"/>
                      </a:solidFill>
                      <a:prstDash val="solid"/>
                      <a:round/>
                      <a:headEnd type="none" w="med" len="med"/>
                      <a:tailEnd type="none" w="med" len="med"/>
                    </a:lnB>
                  </a:tcPr>
                </a:tc>
              </a:tr>
            </a:tbl>
          </a:graphicData>
        </a:graphic>
      </p:graphicFrame>
      <p:graphicFrame>
        <p:nvGraphicFramePr>
          <p:cNvPr name="Table 4" id="4"/>
          <p:cNvGraphicFramePr>
            <a:graphicFrameLocks noGrp="true"/>
          </p:cNvGraphicFramePr>
          <p:nvPr/>
        </p:nvGraphicFramePr>
        <p:xfrm>
          <a:off x="1436833" y="1028700"/>
          <a:ext cx="13006571" cy="1145633"/>
        </p:xfrm>
        <a:graphic>
          <a:graphicData uri="http://schemas.openxmlformats.org/drawingml/2006/table">
            <a:tbl>
              <a:tblPr/>
              <a:tblGrid>
                <a:gridCol w="13006571"/>
              </a:tblGrid>
              <a:tr h="738117">
                <a:tc>
                  <a:txBody>
                    <a:bodyPr anchor="t" rtlCol="false"/>
                    <a:lstStyle/>
                    <a:p>
                      <a:pPr algn="l" marL="431797" indent="-215899" lvl="1">
                        <a:lnSpc>
                          <a:spcPts val="2799"/>
                        </a:lnSpc>
                        <a:buFont typeface="Arial"/>
                        <a:buChar char="•"/>
                        <a:defRPr/>
                      </a:pPr>
                      <a:r>
                        <a:rPr lang="en-US" sz="1999">
                          <a:solidFill>
                            <a:srgbClr val="2A2E3A"/>
                          </a:solidFill>
                          <a:latin typeface="Helios"/>
                          <a:ea typeface="Helios"/>
                          <a:cs typeface="Helios"/>
                          <a:sym typeface="Helios"/>
                        </a:rPr>
                        <a:t>As for now We trained our model  on 10 keywords and it has accuracy over 90%.</a:t>
                      </a:r>
                      <a:endParaRPr lang="en-US" sz="1100"/>
                    </a:p>
                  </a:txBody>
                  <a:tcPr marL="76200" marR="76200" marT="76200" marB="76200" anchor="ctr">
                    <a:lnL cmpd="sng" algn="ctr" cap="flat" w="0">
                      <a:solidFill>
                        <a:srgbClr val="141E32"/>
                      </a:solidFill>
                      <a:prstDash val="solid"/>
                      <a:round/>
                      <a:headEnd type="none" w="med" len="med"/>
                      <a:tailEnd type="none" w="med" len="med"/>
                    </a:lnL>
                    <a:lnR cmpd="sng" algn="ctr" cap="flat" w="0">
                      <a:solidFill>
                        <a:srgbClr val="141E32"/>
                      </a:solidFill>
                      <a:prstDash val="solid"/>
                      <a:round/>
                      <a:headEnd type="none" w="med" len="med"/>
                      <a:tailEnd type="none" w="med" len="med"/>
                    </a:lnR>
                    <a:lnT cmpd="sng" algn="ctr" cap="flat" w="0">
                      <a:solidFill>
                        <a:srgbClr val="141E32"/>
                      </a:solidFill>
                      <a:prstDash val="solid"/>
                      <a:round/>
                      <a:headEnd type="none" w="med" len="med"/>
                      <a:tailEnd type="none" w="med" len="med"/>
                    </a:lnT>
                    <a:lnB cmpd="sng" algn="ctr" cap="flat" w="0">
                      <a:solidFill>
                        <a:srgbClr val="141E32"/>
                      </a:solidFill>
                      <a:prstDash val="solid"/>
                      <a:round/>
                      <a:headEnd type="none" w="med" len="med"/>
                      <a:tailEnd type="none" w="med" len="med"/>
                    </a:lnB>
                  </a:tcPr>
                </a:tc>
              </a:tr>
            </a:tbl>
          </a:graphicData>
        </a:graphic>
      </p:graphicFrame>
      <p:sp>
        <p:nvSpPr>
          <p:cNvPr name="Freeform 5" id="5"/>
          <p:cNvSpPr/>
          <p:nvPr/>
        </p:nvSpPr>
        <p:spPr>
          <a:xfrm flipH="false" flipV="false" rot="0">
            <a:off x="1858334" y="4406249"/>
            <a:ext cx="11301259" cy="4463997"/>
          </a:xfrm>
          <a:custGeom>
            <a:avLst/>
            <a:gdLst/>
            <a:ahLst/>
            <a:cxnLst/>
            <a:rect r="r" b="b" t="t" l="l"/>
            <a:pathLst>
              <a:path h="4463997" w="11301259">
                <a:moveTo>
                  <a:pt x="0" y="0"/>
                </a:moveTo>
                <a:lnTo>
                  <a:pt x="11301259" y="0"/>
                </a:lnTo>
                <a:lnTo>
                  <a:pt x="11301259" y="4463998"/>
                </a:lnTo>
                <a:lnTo>
                  <a:pt x="0" y="4463998"/>
                </a:lnTo>
                <a:lnTo>
                  <a:pt x="0" y="0"/>
                </a:lnTo>
                <a:close/>
              </a:path>
            </a:pathLst>
          </a:custGeom>
          <a:blipFill>
            <a:blip r:embed="rId2"/>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148268" y="1429386"/>
            <a:ext cx="13991465" cy="1139825"/>
          </a:xfrm>
          <a:prstGeom prst="rect">
            <a:avLst/>
          </a:prstGeom>
        </p:spPr>
        <p:txBody>
          <a:bodyPr anchor="t" rtlCol="false" tIns="0" lIns="0" bIns="0" rIns="0">
            <a:spAutoFit/>
          </a:bodyPr>
          <a:lstStyle/>
          <a:p>
            <a:pPr algn="ctr">
              <a:lnSpc>
                <a:spcPts val="9099"/>
              </a:lnSpc>
            </a:pPr>
            <a:r>
              <a:rPr lang="en-US" b="true" sz="6999">
                <a:solidFill>
                  <a:srgbClr val="2A2E3A"/>
                </a:solidFill>
                <a:latin typeface="Klein Bold"/>
                <a:ea typeface="Klein Bold"/>
                <a:cs typeface="Klein Bold"/>
                <a:sym typeface="Klein Bold"/>
              </a:rPr>
              <a:t>THANK YOU</a:t>
            </a:r>
          </a:p>
        </p:txBody>
      </p:sp>
      <p:sp>
        <p:nvSpPr>
          <p:cNvPr name="Freeform 3" id="3"/>
          <p:cNvSpPr/>
          <p:nvPr/>
        </p:nvSpPr>
        <p:spPr>
          <a:xfrm flipH="false" flipV="false" rot="0">
            <a:off x="0" y="4157535"/>
            <a:ext cx="18288000" cy="7229439"/>
          </a:xfrm>
          <a:custGeom>
            <a:avLst/>
            <a:gdLst/>
            <a:ahLst/>
            <a:cxnLst/>
            <a:rect r="r" b="b" t="t" l="l"/>
            <a:pathLst>
              <a:path h="7229439" w="18288000">
                <a:moveTo>
                  <a:pt x="0" y="0"/>
                </a:moveTo>
                <a:lnTo>
                  <a:pt x="18288000" y="0"/>
                </a:lnTo>
                <a:lnTo>
                  <a:pt x="18288000" y="7229439"/>
                </a:lnTo>
                <a:lnTo>
                  <a:pt x="0" y="7229439"/>
                </a:lnTo>
                <a:lnTo>
                  <a:pt x="0" y="0"/>
                </a:lnTo>
                <a:close/>
              </a:path>
            </a:pathLst>
          </a:custGeom>
          <a:blipFill>
            <a:blip r:embed="rId2">
              <a:extLst>
                <a:ext uri="{96DAC541-7B7A-43D3-8B79-37D633B846F1}">
                  <asvg:svgBlip xmlns:asvg="http://schemas.microsoft.com/office/drawing/2016/SVG/main" r:embed="rId3"/>
                </a:ext>
              </a:extLst>
            </a:blip>
            <a:stretch>
              <a:fillRect l="0" t="-42120" r="0" b="0"/>
            </a:stretch>
          </a:blipFill>
        </p:spPr>
      </p:sp>
      <p:sp>
        <p:nvSpPr>
          <p:cNvPr name="Freeform 4" id="4"/>
          <p:cNvSpPr/>
          <p:nvPr/>
        </p:nvSpPr>
        <p:spPr>
          <a:xfrm flipH="false" flipV="false" rot="0">
            <a:off x="3948701" y="7621165"/>
            <a:ext cx="1514833" cy="1225638"/>
          </a:xfrm>
          <a:custGeom>
            <a:avLst/>
            <a:gdLst/>
            <a:ahLst/>
            <a:cxnLst/>
            <a:rect r="r" b="b" t="t" l="l"/>
            <a:pathLst>
              <a:path h="1225638" w="1514833">
                <a:moveTo>
                  <a:pt x="0" y="0"/>
                </a:moveTo>
                <a:lnTo>
                  <a:pt x="1514834" y="0"/>
                </a:lnTo>
                <a:lnTo>
                  <a:pt x="1514834" y="1225638"/>
                </a:lnTo>
                <a:lnTo>
                  <a:pt x="0" y="12256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733714" y="5458210"/>
            <a:ext cx="1247944" cy="1247944"/>
          </a:xfrm>
          <a:custGeom>
            <a:avLst/>
            <a:gdLst/>
            <a:ahLst/>
            <a:cxnLst/>
            <a:rect r="r" b="b" t="t" l="l"/>
            <a:pathLst>
              <a:path h="1247944" w="1247944">
                <a:moveTo>
                  <a:pt x="0" y="0"/>
                </a:moveTo>
                <a:lnTo>
                  <a:pt x="1247944" y="0"/>
                </a:lnTo>
                <a:lnTo>
                  <a:pt x="1247944" y="1247944"/>
                </a:lnTo>
                <a:lnTo>
                  <a:pt x="0" y="12479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8612117" y="7610012"/>
            <a:ext cx="1225254" cy="1247944"/>
          </a:xfrm>
          <a:custGeom>
            <a:avLst/>
            <a:gdLst/>
            <a:ahLst/>
            <a:cxnLst/>
            <a:rect r="r" b="b" t="t" l="l"/>
            <a:pathLst>
              <a:path h="1247944" w="1225254">
                <a:moveTo>
                  <a:pt x="0" y="0"/>
                </a:moveTo>
                <a:lnTo>
                  <a:pt x="1225254" y="0"/>
                </a:lnTo>
                <a:lnTo>
                  <a:pt x="1225254" y="1247944"/>
                </a:lnTo>
                <a:lnTo>
                  <a:pt x="0" y="12479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89061" y="7610012"/>
            <a:ext cx="1292597" cy="1247944"/>
          </a:xfrm>
          <a:custGeom>
            <a:avLst/>
            <a:gdLst/>
            <a:ahLst/>
            <a:cxnLst/>
            <a:rect r="r" b="b" t="t" l="l"/>
            <a:pathLst>
              <a:path h="1247944" w="1292597">
                <a:moveTo>
                  <a:pt x="0" y="0"/>
                </a:moveTo>
                <a:lnTo>
                  <a:pt x="1292597" y="0"/>
                </a:lnTo>
                <a:lnTo>
                  <a:pt x="1292597" y="1247944"/>
                </a:lnTo>
                <a:lnTo>
                  <a:pt x="0" y="124794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4029952" y="5458210"/>
            <a:ext cx="1287747" cy="1247944"/>
          </a:xfrm>
          <a:custGeom>
            <a:avLst/>
            <a:gdLst/>
            <a:ahLst/>
            <a:cxnLst/>
            <a:rect r="r" b="b" t="t" l="l"/>
            <a:pathLst>
              <a:path h="1247944" w="1287747">
                <a:moveTo>
                  <a:pt x="0" y="0"/>
                </a:moveTo>
                <a:lnTo>
                  <a:pt x="1287746" y="0"/>
                </a:lnTo>
                <a:lnTo>
                  <a:pt x="1287746" y="1247944"/>
                </a:lnTo>
                <a:lnTo>
                  <a:pt x="0" y="124794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0804414" y="7610012"/>
            <a:ext cx="1364551" cy="1247944"/>
          </a:xfrm>
          <a:custGeom>
            <a:avLst/>
            <a:gdLst/>
            <a:ahLst/>
            <a:cxnLst/>
            <a:rect r="r" b="b" t="t" l="l"/>
            <a:pathLst>
              <a:path h="1247944" w="1364551">
                <a:moveTo>
                  <a:pt x="0" y="0"/>
                </a:moveTo>
                <a:lnTo>
                  <a:pt x="1364551" y="0"/>
                </a:lnTo>
                <a:lnTo>
                  <a:pt x="1364551" y="1247944"/>
                </a:lnTo>
                <a:lnTo>
                  <a:pt x="0" y="124794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3136009" y="7610012"/>
            <a:ext cx="1247944" cy="1247944"/>
          </a:xfrm>
          <a:custGeom>
            <a:avLst/>
            <a:gdLst/>
            <a:ahLst/>
            <a:cxnLst/>
            <a:rect r="r" b="b" t="t" l="l"/>
            <a:pathLst>
              <a:path h="1247944" w="1247944">
                <a:moveTo>
                  <a:pt x="0" y="0"/>
                </a:moveTo>
                <a:lnTo>
                  <a:pt x="1247943" y="0"/>
                </a:lnTo>
                <a:lnTo>
                  <a:pt x="1247943" y="1247944"/>
                </a:lnTo>
                <a:lnTo>
                  <a:pt x="0" y="124794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0">
            <a:off x="15350996" y="7610012"/>
            <a:ext cx="1247944" cy="1247944"/>
          </a:xfrm>
          <a:custGeom>
            <a:avLst/>
            <a:gdLst/>
            <a:ahLst/>
            <a:cxnLst/>
            <a:rect r="r" b="b" t="t" l="l"/>
            <a:pathLst>
              <a:path h="1247944" w="1247944">
                <a:moveTo>
                  <a:pt x="0" y="0"/>
                </a:moveTo>
                <a:lnTo>
                  <a:pt x="1247943" y="0"/>
                </a:lnTo>
                <a:lnTo>
                  <a:pt x="1247943" y="1247944"/>
                </a:lnTo>
                <a:lnTo>
                  <a:pt x="0" y="124794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6430578" y="7621165"/>
            <a:ext cx="1214496" cy="1225638"/>
          </a:xfrm>
          <a:custGeom>
            <a:avLst/>
            <a:gdLst/>
            <a:ahLst/>
            <a:cxnLst/>
            <a:rect r="r" b="b" t="t" l="l"/>
            <a:pathLst>
              <a:path h="1225638" w="1214496">
                <a:moveTo>
                  <a:pt x="0" y="0"/>
                </a:moveTo>
                <a:lnTo>
                  <a:pt x="1214496" y="0"/>
                </a:lnTo>
                <a:lnTo>
                  <a:pt x="1214496" y="1225638"/>
                </a:lnTo>
                <a:lnTo>
                  <a:pt x="0" y="1225638"/>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0">
            <a:off x="13549397" y="5458210"/>
            <a:ext cx="937092" cy="1247944"/>
          </a:xfrm>
          <a:custGeom>
            <a:avLst/>
            <a:gdLst/>
            <a:ahLst/>
            <a:cxnLst/>
            <a:rect r="r" b="b" t="t" l="l"/>
            <a:pathLst>
              <a:path h="1247944" w="937092">
                <a:moveTo>
                  <a:pt x="0" y="0"/>
                </a:moveTo>
                <a:lnTo>
                  <a:pt x="937093" y="0"/>
                </a:lnTo>
                <a:lnTo>
                  <a:pt x="937093" y="1247944"/>
                </a:lnTo>
                <a:lnTo>
                  <a:pt x="0" y="1247944"/>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6365993" y="5458210"/>
            <a:ext cx="1254788" cy="1247944"/>
          </a:xfrm>
          <a:custGeom>
            <a:avLst/>
            <a:gdLst/>
            <a:ahLst/>
            <a:cxnLst/>
            <a:rect r="r" b="b" t="t" l="l"/>
            <a:pathLst>
              <a:path h="1247944" w="1254788">
                <a:moveTo>
                  <a:pt x="0" y="0"/>
                </a:moveTo>
                <a:lnTo>
                  <a:pt x="1254787" y="0"/>
                </a:lnTo>
                <a:lnTo>
                  <a:pt x="1254787" y="1247944"/>
                </a:lnTo>
                <a:lnTo>
                  <a:pt x="0" y="1247944"/>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0">
            <a:off x="8669075" y="5494025"/>
            <a:ext cx="1176313" cy="1176313"/>
          </a:xfrm>
          <a:custGeom>
            <a:avLst/>
            <a:gdLst/>
            <a:ahLst/>
            <a:cxnLst/>
            <a:rect r="r" b="b" t="t" l="l"/>
            <a:pathLst>
              <a:path h="1176313" w="1176313">
                <a:moveTo>
                  <a:pt x="0" y="0"/>
                </a:moveTo>
                <a:lnTo>
                  <a:pt x="1176313" y="0"/>
                </a:lnTo>
                <a:lnTo>
                  <a:pt x="1176313" y="1176313"/>
                </a:lnTo>
                <a:lnTo>
                  <a:pt x="0" y="1176313"/>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6" id="16"/>
          <p:cNvSpPr/>
          <p:nvPr/>
        </p:nvSpPr>
        <p:spPr>
          <a:xfrm flipH="false" flipV="false" rot="0">
            <a:off x="10893682" y="5458210"/>
            <a:ext cx="1607421" cy="1247944"/>
          </a:xfrm>
          <a:custGeom>
            <a:avLst/>
            <a:gdLst/>
            <a:ahLst/>
            <a:cxnLst/>
            <a:rect r="r" b="b" t="t" l="l"/>
            <a:pathLst>
              <a:path h="1247944" w="1607421">
                <a:moveTo>
                  <a:pt x="0" y="0"/>
                </a:moveTo>
                <a:lnTo>
                  <a:pt x="1607421" y="0"/>
                </a:lnTo>
                <a:lnTo>
                  <a:pt x="1607421" y="1247944"/>
                </a:lnTo>
                <a:lnTo>
                  <a:pt x="0" y="1247944"/>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17" id="17"/>
          <p:cNvSpPr/>
          <p:nvPr/>
        </p:nvSpPr>
        <p:spPr>
          <a:xfrm flipH="false" flipV="false" rot="0">
            <a:off x="15534784" y="5458210"/>
            <a:ext cx="880367" cy="1247944"/>
          </a:xfrm>
          <a:custGeom>
            <a:avLst/>
            <a:gdLst/>
            <a:ahLst/>
            <a:cxnLst/>
            <a:rect r="r" b="b" t="t" l="l"/>
            <a:pathLst>
              <a:path h="1247944" w="880367">
                <a:moveTo>
                  <a:pt x="0" y="0"/>
                </a:moveTo>
                <a:lnTo>
                  <a:pt x="880367" y="0"/>
                </a:lnTo>
                <a:lnTo>
                  <a:pt x="880367" y="1247944"/>
                </a:lnTo>
                <a:lnTo>
                  <a:pt x="0" y="1247944"/>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8600262" y="253548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411059" cy="10287000"/>
            <a:chOff x="0" y="0"/>
            <a:chExt cx="2478633" cy="2709333"/>
          </a:xfrm>
        </p:grpSpPr>
        <p:sp>
          <p:nvSpPr>
            <p:cNvPr name="Freeform 4" id="4"/>
            <p:cNvSpPr/>
            <p:nvPr/>
          </p:nvSpPr>
          <p:spPr>
            <a:xfrm flipH="false" flipV="false" rot="0">
              <a:off x="0" y="0"/>
              <a:ext cx="2478633" cy="2709333"/>
            </a:xfrm>
            <a:custGeom>
              <a:avLst/>
              <a:gdLst/>
              <a:ahLst/>
              <a:cxnLst/>
              <a:rect r="r" b="b" t="t" l="l"/>
              <a:pathLst>
                <a:path h="2709333" w="2478633">
                  <a:moveTo>
                    <a:pt x="0" y="0"/>
                  </a:moveTo>
                  <a:lnTo>
                    <a:pt x="2478633" y="0"/>
                  </a:lnTo>
                  <a:lnTo>
                    <a:pt x="2478633" y="2709333"/>
                  </a:lnTo>
                  <a:lnTo>
                    <a:pt x="0" y="2709333"/>
                  </a:lnTo>
                  <a:close/>
                </a:path>
              </a:pathLst>
            </a:custGeom>
            <a:solidFill>
              <a:srgbClr val="FFFFFF"/>
            </a:solidFill>
          </p:spPr>
        </p:sp>
        <p:sp>
          <p:nvSpPr>
            <p:cNvPr name="TextBox 5" id="5"/>
            <p:cNvSpPr txBox="true"/>
            <p:nvPr/>
          </p:nvSpPr>
          <p:spPr>
            <a:xfrm>
              <a:off x="0" y="-38100"/>
              <a:ext cx="2478633" cy="2747433"/>
            </a:xfrm>
            <a:prstGeom prst="rect">
              <a:avLst/>
            </a:prstGeom>
          </p:spPr>
          <p:txBody>
            <a:bodyPr anchor="ctr" rtlCol="false" tIns="50800" lIns="50800" bIns="50800" rIns="50800"/>
            <a:lstStyle/>
            <a:p>
              <a:pPr algn="ctr">
                <a:lnSpc>
                  <a:spcPts val="2100"/>
                </a:lnSpc>
              </a:pPr>
            </a:p>
          </p:txBody>
        </p:sp>
      </p:grpSp>
      <p:grpSp>
        <p:nvGrpSpPr>
          <p:cNvPr name="Group 6" id="6"/>
          <p:cNvGrpSpPr/>
          <p:nvPr/>
        </p:nvGrpSpPr>
        <p:grpSpPr>
          <a:xfrm rot="0">
            <a:off x="1028700" y="2535487"/>
            <a:ext cx="6746873" cy="4945380"/>
            <a:chOff x="0" y="0"/>
            <a:chExt cx="8995831" cy="6593840"/>
          </a:xfrm>
        </p:grpSpPr>
        <p:sp>
          <p:nvSpPr>
            <p:cNvPr name="TextBox 7" id="7"/>
            <p:cNvSpPr txBox="true"/>
            <p:nvPr/>
          </p:nvSpPr>
          <p:spPr>
            <a:xfrm rot="0">
              <a:off x="0" y="-76200"/>
              <a:ext cx="8995831" cy="3031067"/>
            </a:xfrm>
            <a:prstGeom prst="rect">
              <a:avLst/>
            </a:prstGeom>
          </p:spPr>
          <p:txBody>
            <a:bodyPr anchor="t" rtlCol="false" tIns="0" lIns="0" bIns="0" rIns="0">
              <a:spAutoFit/>
            </a:bodyPr>
            <a:lstStyle/>
            <a:p>
              <a:pPr algn="l">
                <a:lnSpc>
                  <a:spcPts val="9099"/>
                </a:lnSpc>
              </a:pPr>
              <a:r>
                <a:rPr lang="en-US" sz="6999" b="true">
                  <a:solidFill>
                    <a:srgbClr val="2A2E3A"/>
                  </a:solidFill>
                  <a:latin typeface="Klein Bold"/>
                  <a:ea typeface="Klein Bold"/>
                  <a:cs typeface="Klein Bold"/>
                  <a:sym typeface="Klein Bold"/>
                </a:rPr>
                <a:t>Problem Statement</a:t>
              </a:r>
            </a:p>
          </p:txBody>
        </p:sp>
        <p:sp>
          <p:nvSpPr>
            <p:cNvPr name="TextBox 8" id="8"/>
            <p:cNvSpPr txBox="true"/>
            <p:nvPr/>
          </p:nvSpPr>
          <p:spPr>
            <a:xfrm rot="0">
              <a:off x="0" y="3638338"/>
              <a:ext cx="7058405" cy="2955502"/>
            </a:xfrm>
            <a:prstGeom prst="rect">
              <a:avLst/>
            </a:prstGeom>
          </p:spPr>
          <p:txBody>
            <a:bodyPr anchor="t" rtlCol="false" tIns="0" lIns="0" bIns="0" rIns="0">
              <a:spAutoFit/>
            </a:bodyPr>
            <a:lstStyle/>
            <a:p>
              <a:pPr algn="l">
                <a:lnSpc>
                  <a:spcPts val="4479"/>
                </a:lnSpc>
              </a:pPr>
              <a:r>
                <a:rPr lang="en-US" sz="3199">
                  <a:solidFill>
                    <a:srgbClr val="2A2E3A"/>
                  </a:solidFill>
                  <a:latin typeface="Helios"/>
                  <a:ea typeface="Helios"/>
                  <a:cs typeface="Helios"/>
                  <a:sym typeface="Helios"/>
                </a:rPr>
                <a:t>Few Shot Language Agnostic Key Word Spotting system (FSLAKWS) for audio files.</a:t>
              </a:r>
            </a:p>
          </p:txBody>
        </p:sp>
      </p:grpSp>
      <p:sp>
        <p:nvSpPr>
          <p:cNvPr name="TextBox 9" id="9"/>
          <p:cNvSpPr txBox="true"/>
          <p:nvPr/>
        </p:nvSpPr>
        <p:spPr>
          <a:xfrm rot="0">
            <a:off x="10959784" y="2535487"/>
            <a:ext cx="5585113" cy="1714500"/>
          </a:xfrm>
          <a:prstGeom prst="rect">
            <a:avLst/>
          </a:prstGeom>
        </p:spPr>
        <p:txBody>
          <a:bodyPr anchor="t" rtlCol="false" tIns="0" lIns="0" bIns="0" rIns="0">
            <a:spAutoFit/>
          </a:bodyPr>
          <a:lstStyle/>
          <a:p>
            <a:pPr algn="l" marL="0" indent="0" lvl="0">
              <a:lnSpc>
                <a:spcPts val="4559"/>
              </a:lnSpc>
              <a:spcBef>
                <a:spcPct val="0"/>
              </a:spcBef>
            </a:pPr>
            <a:r>
              <a:rPr lang="en-US" b="true" sz="3799">
                <a:solidFill>
                  <a:srgbClr val="718BAB"/>
                </a:solidFill>
                <a:latin typeface="Klein Bold"/>
                <a:ea typeface="Klein Bold"/>
                <a:cs typeface="Klein Bold"/>
                <a:sym typeface="Klein Bold"/>
              </a:rPr>
              <a:t>What Specific Problem Are we Addressing in Your Proposal ?</a:t>
            </a:r>
          </a:p>
        </p:txBody>
      </p:sp>
      <p:sp>
        <p:nvSpPr>
          <p:cNvPr name="TextBox 10" id="10"/>
          <p:cNvSpPr txBox="true"/>
          <p:nvPr/>
        </p:nvSpPr>
        <p:spPr>
          <a:xfrm rot="0">
            <a:off x="10646723" y="4327301"/>
            <a:ext cx="7270044" cy="4930999"/>
          </a:xfrm>
          <a:prstGeom prst="rect">
            <a:avLst/>
          </a:prstGeom>
        </p:spPr>
        <p:txBody>
          <a:bodyPr anchor="t" rtlCol="false" tIns="0" lIns="0" bIns="0" rIns="0">
            <a:spAutoFit/>
          </a:bodyPr>
          <a:lstStyle/>
          <a:p>
            <a:pPr algn="l" marL="429893" indent="-214947" lvl="1">
              <a:lnSpc>
                <a:spcPts val="2787"/>
              </a:lnSpc>
              <a:spcBef>
                <a:spcPct val="0"/>
              </a:spcBef>
              <a:buFont typeface="Arial"/>
              <a:buChar char="•"/>
            </a:pPr>
            <a:r>
              <a:rPr lang="en-US" sz="1991">
                <a:solidFill>
                  <a:srgbClr val="2A2E3A"/>
                </a:solidFill>
                <a:latin typeface="Helios"/>
                <a:ea typeface="Helios"/>
                <a:cs typeface="Helios"/>
                <a:sym typeface="Helios"/>
              </a:rPr>
              <a:t>Development of a Few Shot Language Agnostic Keywo</a:t>
            </a:r>
            <a:r>
              <a:rPr lang="en-US" sz="1991" u="none">
                <a:solidFill>
                  <a:srgbClr val="2A2E3A"/>
                </a:solidFill>
                <a:latin typeface="Helios"/>
                <a:ea typeface="Helios"/>
                <a:cs typeface="Helios"/>
                <a:sym typeface="Helios"/>
              </a:rPr>
              <a:t>rd Spotting (FSLAKWS) system.</a:t>
            </a:r>
          </a:p>
          <a:p>
            <a:pPr algn="l" marL="429893" indent="-214947" lvl="1">
              <a:lnSpc>
                <a:spcPts val="2787"/>
              </a:lnSpc>
              <a:spcBef>
                <a:spcPct val="0"/>
              </a:spcBef>
              <a:buFont typeface="Arial"/>
              <a:buChar char="•"/>
            </a:pPr>
            <a:r>
              <a:rPr lang="en-US" sz="1991" u="none">
                <a:solidFill>
                  <a:srgbClr val="2A2E3A"/>
                </a:solidFill>
                <a:latin typeface="Helios"/>
                <a:ea typeface="Helios"/>
                <a:cs typeface="Helios"/>
                <a:sym typeface="Helios"/>
              </a:rPr>
              <a:t>The system must detect, localize, and classify keywords in audio files of variable duration.</a:t>
            </a:r>
          </a:p>
          <a:p>
            <a:pPr algn="l" marL="429893" indent="-214947" lvl="1">
              <a:lnSpc>
                <a:spcPts val="2787"/>
              </a:lnSpc>
              <a:spcBef>
                <a:spcPct val="0"/>
              </a:spcBef>
              <a:buFont typeface="Arial"/>
              <a:buChar char="•"/>
            </a:pPr>
            <a:r>
              <a:rPr lang="en-US" sz="1991" u="none">
                <a:solidFill>
                  <a:srgbClr val="2A2E3A"/>
                </a:solidFill>
                <a:latin typeface="Helios"/>
                <a:ea typeface="Helios"/>
                <a:cs typeface="Helios"/>
                <a:sym typeface="Helios"/>
              </a:rPr>
              <a:t>It must function with few examples per keyword for training (Few Shot learning).</a:t>
            </a:r>
          </a:p>
          <a:p>
            <a:pPr algn="l" marL="429893" indent="-214947" lvl="1">
              <a:lnSpc>
                <a:spcPts val="2787"/>
              </a:lnSpc>
              <a:spcBef>
                <a:spcPct val="0"/>
              </a:spcBef>
              <a:buFont typeface="Arial"/>
              <a:buChar char="•"/>
            </a:pPr>
            <a:r>
              <a:rPr lang="en-US" sz="1991" u="none">
                <a:solidFill>
                  <a:srgbClr val="2A2E3A"/>
                </a:solidFill>
                <a:latin typeface="Helios"/>
                <a:ea typeface="Helios"/>
                <a:cs typeface="Helios"/>
                <a:sym typeface="Helios"/>
              </a:rPr>
              <a:t>The system should support multiple audio sample rates (8k-48k).</a:t>
            </a:r>
          </a:p>
          <a:p>
            <a:pPr algn="l" marL="429893" indent="-214947" lvl="1">
              <a:lnSpc>
                <a:spcPts val="2787"/>
              </a:lnSpc>
              <a:spcBef>
                <a:spcPct val="0"/>
              </a:spcBef>
              <a:buFont typeface="Arial"/>
              <a:buChar char="•"/>
            </a:pPr>
            <a:r>
              <a:rPr lang="en-US" sz="1991" u="none">
                <a:solidFill>
                  <a:srgbClr val="2A2E3A"/>
                </a:solidFill>
                <a:latin typeface="Helios"/>
                <a:ea typeface="Helios"/>
                <a:cs typeface="Helios"/>
                <a:sym typeface="Helios"/>
              </a:rPr>
              <a:t>It must be language-agnostic and adaptable to additional keywords.</a:t>
            </a:r>
          </a:p>
          <a:p>
            <a:pPr algn="l" marL="429893" indent="-214947" lvl="1">
              <a:lnSpc>
                <a:spcPts val="2787"/>
              </a:lnSpc>
              <a:spcBef>
                <a:spcPct val="0"/>
              </a:spcBef>
              <a:buFont typeface="Arial"/>
              <a:buChar char="•"/>
            </a:pPr>
            <a:r>
              <a:rPr lang="en-US" sz="1991" u="none">
                <a:solidFill>
                  <a:srgbClr val="2A2E3A"/>
                </a:solidFill>
                <a:latin typeface="Helios"/>
                <a:ea typeface="Helios"/>
                <a:cs typeface="Helios"/>
                <a:sym typeface="Helios"/>
              </a:rPr>
              <a:t>Needs to maintain high performance with low latency and throughput.</a:t>
            </a:r>
          </a:p>
          <a:p>
            <a:pPr algn="l" marL="429893" indent="-214947" lvl="1">
              <a:lnSpc>
                <a:spcPts val="2787"/>
              </a:lnSpc>
              <a:spcBef>
                <a:spcPct val="0"/>
              </a:spcBef>
              <a:buFont typeface="Arial"/>
              <a:buChar char="•"/>
            </a:pPr>
            <a:r>
              <a:rPr lang="en-US" sz="1991" u="none">
                <a:solidFill>
                  <a:srgbClr val="2A2E3A"/>
                </a:solidFill>
                <a:latin typeface="Helios"/>
                <a:ea typeface="Helios"/>
                <a:cs typeface="Helios"/>
                <a:sym typeface="Helios"/>
              </a:rPr>
              <a:t>The model should be small in size for real-time usage.</a:t>
            </a:r>
          </a:p>
          <a:p>
            <a:pPr algn="l" marL="0" indent="0" lvl="0">
              <a:lnSpc>
                <a:spcPts val="2787"/>
              </a:lnSpc>
              <a:spcBef>
                <a:spcPct val="0"/>
              </a:spcBef>
            </a:pPr>
          </a:p>
        </p:txBody>
      </p:sp>
      <p:sp>
        <p:nvSpPr>
          <p:cNvPr name="TextBox 11" id="11"/>
          <p:cNvSpPr txBox="true"/>
          <p:nvPr/>
        </p:nvSpPr>
        <p:spPr>
          <a:xfrm rot="0">
            <a:off x="0" y="273600"/>
            <a:ext cx="18288000" cy="1323975"/>
          </a:xfrm>
          <a:prstGeom prst="rect">
            <a:avLst/>
          </a:prstGeom>
        </p:spPr>
        <p:txBody>
          <a:bodyPr anchor="t" rtlCol="false" tIns="0" lIns="0" bIns="0" rIns="0">
            <a:spAutoFit/>
          </a:bodyPr>
          <a:lstStyle/>
          <a:p>
            <a:pPr algn="ctr">
              <a:lnSpc>
                <a:spcPts val="4920"/>
              </a:lnSpc>
            </a:pPr>
            <a:r>
              <a:rPr lang="en-US" sz="4100" b="true">
                <a:solidFill>
                  <a:srgbClr val="000000"/>
                </a:solidFill>
                <a:latin typeface="Arial Bold"/>
                <a:ea typeface="Arial Bold"/>
                <a:cs typeface="Arial Bold"/>
                <a:sym typeface="Arial Bold"/>
              </a:rPr>
              <a:t>Few Shot Language Agnostic Key Word </a:t>
            </a:r>
          </a:p>
          <a:p>
            <a:pPr algn="ctr">
              <a:lnSpc>
                <a:spcPts val="4920"/>
              </a:lnSpc>
            </a:pPr>
            <a:r>
              <a:rPr lang="en-US" b="true" sz="4100">
                <a:solidFill>
                  <a:srgbClr val="000000"/>
                </a:solidFill>
                <a:latin typeface="Arial Bold"/>
                <a:ea typeface="Arial Bold"/>
                <a:cs typeface="Arial Bold"/>
                <a:sym typeface="Arial Bold"/>
              </a:rPr>
              <a:t>Spotting system (FSLAKWS) for audio files.</a:t>
            </a:r>
          </a:p>
        </p:txBody>
      </p:sp>
      <p:sp>
        <p:nvSpPr>
          <p:cNvPr name="Freeform 12" id="12"/>
          <p:cNvSpPr/>
          <p:nvPr/>
        </p:nvSpPr>
        <p:spPr>
          <a:xfrm flipH="false" flipV="false" rot="0">
            <a:off x="14705866" y="122064"/>
            <a:ext cx="3369862" cy="1723612"/>
          </a:xfrm>
          <a:custGeom>
            <a:avLst/>
            <a:gdLst/>
            <a:ahLst/>
            <a:cxnLst/>
            <a:rect r="r" b="b" t="t" l="l"/>
            <a:pathLst>
              <a:path h="1723612" w="3369862">
                <a:moveTo>
                  <a:pt x="0" y="0"/>
                </a:moveTo>
                <a:lnTo>
                  <a:pt x="3369863" y="0"/>
                </a:lnTo>
                <a:lnTo>
                  <a:pt x="3369863" y="1723613"/>
                </a:lnTo>
                <a:lnTo>
                  <a:pt x="0" y="1723613"/>
                </a:lnTo>
                <a:lnTo>
                  <a:pt x="0" y="0"/>
                </a:lnTo>
                <a:close/>
              </a:path>
            </a:pathLst>
          </a:custGeom>
          <a:blipFill>
            <a:blip r:embed="rId4"/>
            <a:stretch>
              <a:fillRect l="0" t="0" r="0" b="-46"/>
            </a:stretch>
          </a:blipFill>
        </p:spPr>
      </p:sp>
      <p:grpSp>
        <p:nvGrpSpPr>
          <p:cNvPr name="Group 13" id="13"/>
          <p:cNvGrpSpPr/>
          <p:nvPr/>
        </p:nvGrpSpPr>
        <p:grpSpPr>
          <a:xfrm rot="0">
            <a:off x="475612" y="359325"/>
            <a:ext cx="2512200" cy="1249050"/>
            <a:chOff x="0" y="0"/>
            <a:chExt cx="3349600" cy="1665400"/>
          </a:xfrm>
        </p:grpSpPr>
        <p:sp>
          <p:nvSpPr>
            <p:cNvPr name="Freeform 14" id="14" descr="Your startup LOGO"/>
            <p:cNvSpPr/>
            <p:nvPr/>
          </p:nvSpPr>
          <p:spPr>
            <a:xfrm flipH="false" flipV="false" rot="0">
              <a:off x="25400" y="25400"/>
              <a:ext cx="3298825" cy="1614678"/>
            </a:xfrm>
            <a:custGeom>
              <a:avLst/>
              <a:gdLst/>
              <a:ahLst/>
              <a:cxnLst/>
              <a:rect r="r" b="b" t="t" l="l"/>
              <a:pathLst>
                <a:path h="1614678" w="3298825">
                  <a:moveTo>
                    <a:pt x="0" y="807339"/>
                  </a:moveTo>
                  <a:cubicBezTo>
                    <a:pt x="0" y="361442"/>
                    <a:pt x="738505" y="0"/>
                    <a:pt x="1649349" y="0"/>
                  </a:cubicBezTo>
                  <a:cubicBezTo>
                    <a:pt x="2560193" y="0"/>
                    <a:pt x="3298825" y="361442"/>
                    <a:pt x="3298825" y="807339"/>
                  </a:cubicBezTo>
                  <a:cubicBezTo>
                    <a:pt x="3298825" y="1253236"/>
                    <a:pt x="2560320" y="1614678"/>
                    <a:pt x="1649476" y="1614678"/>
                  </a:cubicBezTo>
                  <a:cubicBezTo>
                    <a:pt x="738632" y="1614678"/>
                    <a:pt x="0" y="1253109"/>
                    <a:pt x="0" y="807339"/>
                  </a:cubicBezTo>
                  <a:close/>
                </a:path>
              </a:pathLst>
            </a:custGeom>
            <a:solidFill>
              <a:srgbClr val="FFFFFF"/>
            </a:solidFill>
          </p:spPr>
        </p:sp>
        <p:sp>
          <p:nvSpPr>
            <p:cNvPr name="Freeform 15" id="15" descr="Your startup LOGO"/>
            <p:cNvSpPr/>
            <p:nvPr/>
          </p:nvSpPr>
          <p:spPr>
            <a:xfrm flipH="false" flipV="false" rot="0">
              <a:off x="0" y="0"/>
              <a:ext cx="3349625" cy="1665478"/>
            </a:xfrm>
            <a:custGeom>
              <a:avLst/>
              <a:gdLst/>
              <a:ahLst/>
              <a:cxnLst/>
              <a:rect r="r" b="b" t="t" l="l"/>
              <a:pathLst>
                <a:path h="1665478" w="3349625">
                  <a:moveTo>
                    <a:pt x="0" y="832739"/>
                  </a:moveTo>
                  <a:cubicBezTo>
                    <a:pt x="0" y="359918"/>
                    <a:pt x="767969" y="0"/>
                    <a:pt x="1674749" y="0"/>
                  </a:cubicBezTo>
                  <a:cubicBezTo>
                    <a:pt x="2581529" y="0"/>
                    <a:pt x="3349625" y="359918"/>
                    <a:pt x="3349625" y="832739"/>
                  </a:cubicBezTo>
                  <a:lnTo>
                    <a:pt x="3324225" y="832739"/>
                  </a:lnTo>
                  <a:lnTo>
                    <a:pt x="3349625" y="832739"/>
                  </a:lnTo>
                  <a:cubicBezTo>
                    <a:pt x="3349625" y="1305560"/>
                    <a:pt x="2581656" y="1665478"/>
                    <a:pt x="1674876" y="1665478"/>
                  </a:cubicBezTo>
                  <a:lnTo>
                    <a:pt x="1674876" y="1640078"/>
                  </a:lnTo>
                  <a:lnTo>
                    <a:pt x="1674876" y="1665478"/>
                  </a:lnTo>
                  <a:cubicBezTo>
                    <a:pt x="767969" y="1665351"/>
                    <a:pt x="0" y="1305560"/>
                    <a:pt x="0" y="832739"/>
                  </a:cubicBezTo>
                  <a:lnTo>
                    <a:pt x="25400" y="832739"/>
                  </a:lnTo>
                  <a:lnTo>
                    <a:pt x="50800" y="832739"/>
                  </a:lnTo>
                  <a:lnTo>
                    <a:pt x="25400" y="832739"/>
                  </a:lnTo>
                  <a:lnTo>
                    <a:pt x="0" y="832739"/>
                  </a:lnTo>
                  <a:moveTo>
                    <a:pt x="50800" y="832739"/>
                  </a:moveTo>
                  <a:cubicBezTo>
                    <a:pt x="50800" y="846709"/>
                    <a:pt x="39370" y="858139"/>
                    <a:pt x="25400" y="858139"/>
                  </a:cubicBezTo>
                  <a:cubicBezTo>
                    <a:pt x="11430" y="858139"/>
                    <a:pt x="0" y="846709"/>
                    <a:pt x="0" y="832739"/>
                  </a:cubicBezTo>
                  <a:cubicBezTo>
                    <a:pt x="0" y="818769"/>
                    <a:pt x="11430" y="807339"/>
                    <a:pt x="25400" y="807339"/>
                  </a:cubicBezTo>
                  <a:cubicBezTo>
                    <a:pt x="39370" y="807339"/>
                    <a:pt x="50800" y="818769"/>
                    <a:pt x="50800" y="832739"/>
                  </a:cubicBezTo>
                  <a:cubicBezTo>
                    <a:pt x="50800" y="1251585"/>
                    <a:pt x="759714" y="1614678"/>
                    <a:pt x="1674749" y="1614678"/>
                  </a:cubicBezTo>
                  <a:cubicBezTo>
                    <a:pt x="2589784" y="1614678"/>
                    <a:pt x="3298825" y="1251585"/>
                    <a:pt x="3298825" y="832739"/>
                  </a:cubicBezTo>
                  <a:cubicBezTo>
                    <a:pt x="3298825" y="413893"/>
                    <a:pt x="2589784" y="50800"/>
                    <a:pt x="1674749" y="50800"/>
                  </a:cubicBezTo>
                  <a:lnTo>
                    <a:pt x="1674749" y="25400"/>
                  </a:lnTo>
                  <a:lnTo>
                    <a:pt x="1674749" y="50800"/>
                  </a:lnTo>
                  <a:cubicBezTo>
                    <a:pt x="759714" y="50800"/>
                    <a:pt x="50800" y="413766"/>
                    <a:pt x="50800" y="832739"/>
                  </a:cubicBezTo>
                  <a:close/>
                </a:path>
              </a:pathLst>
            </a:custGeom>
            <a:solidFill>
              <a:srgbClr val="8064A2"/>
            </a:solidFill>
          </p:spPr>
        </p:sp>
        <p:sp>
          <p:nvSpPr>
            <p:cNvPr name="TextBox 16" id="16"/>
            <p:cNvSpPr txBox="true"/>
            <p:nvPr/>
          </p:nvSpPr>
          <p:spPr>
            <a:xfrm>
              <a:off x="0" y="-9525"/>
              <a:ext cx="3349600" cy="1674925"/>
            </a:xfrm>
            <a:prstGeom prst="rect">
              <a:avLst/>
            </a:prstGeom>
          </p:spPr>
          <p:txBody>
            <a:bodyPr anchor="ctr" rtlCol="false" tIns="50800" lIns="50800" bIns="50800" rIns="50800"/>
            <a:lstStyle/>
            <a:p>
              <a:pPr algn="ctr">
                <a:lnSpc>
                  <a:spcPts val="3240"/>
                </a:lnSpc>
              </a:pPr>
              <a:r>
                <a:rPr lang="en-US" sz="2700" spc="25">
                  <a:solidFill>
                    <a:srgbClr val="000000"/>
                  </a:solidFill>
                  <a:latin typeface="TT Rounds Condensed"/>
                  <a:ea typeface="TT Rounds Condensed"/>
                  <a:cs typeface="TT Rounds Condensed"/>
                  <a:sym typeface="TT Rounds Condensed"/>
                </a:rPr>
                <a:t>Code</a:t>
              </a:r>
            </a:p>
            <a:p>
              <a:pPr algn="ctr">
                <a:lnSpc>
                  <a:spcPts val="3240"/>
                </a:lnSpc>
              </a:pPr>
              <a:r>
                <a:rPr lang="en-US" sz="2700" spc="25">
                  <a:solidFill>
                    <a:srgbClr val="000000"/>
                  </a:solidFill>
                  <a:latin typeface="TT Rounds Condensed"/>
                  <a:ea typeface="TT Rounds Condensed"/>
                  <a:cs typeface="TT Rounds Condensed"/>
                  <a:sym typeface="TT Rounds Condensed"/>
                </a:rPr>
                <a:t>Wrapper’s</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8600262" y="253548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411059" cy="10287000"/>
            <a:chOff x="0" y="0"/>
            <a:chExt cx="2478633" cy="2709333"/>
          </a:xfrm>
        </p:grpSpPr>
        <p:sp>
          <p:nvSpPr>
            <p:cNvPr name="Freeform 4" id="4"/>
            <p:cNvSpPr/>
            <p:nvPr/>
          </p:nvSpPr>
          <p:spPr>
            <a:xfrm flipH="false" flipV="false" rot="0">
              <a:off x="0" y="0"/>
              <a:ext cx="2478633" cy="2709333"/>
            </a:xfrm>
            <a:custGeom>
              <a:avLst/>
              <a:gdLst/>
              <a:ahLst/>
              <a:cxnLst/>
              <a:rect r="r" b="b" t="t" l="l"/>
              <a:pathLst>
                <a:path h="2709333" w="2478633">
                  <a:moveTo>
                    <a:pt x="0" y="0"/>
                  </a:moveTo>
                  <a:lnTo>
                    <a:pt x="2478633" y="0"/>
                  </a:lnTo>
                  <a:lnTo>
                    <a:pt x="2478633" y="2709333"/>
                  </a:lnTo>
                  <a:lnTo>
                    <a:pt x="0" y="2709333"/>
                  </a:lnTo>
                  <a:close/>
                </a:path>
              </a:pathLst>
            </a:custGeom>
            <a:solidFill>
              <a:srgbClr val="FFFFFF"/>
            </a:solidFill>
          </p:spPr>
        </p:sp>
        <p:sp>
          <p:nvSpPr>
            <p:cNvPr name="TextBox 5" id="5"/>
            <p:cNvSpPr txBox="true"/>
            <p:nvPr/>
          </p:nvSpPr>
          <p:spPr>
            <a:xfrm>
              <a:off x="0" y="-38100"/>
              <a:ext cx="2478633" cy="2747433"/>
            </a:xfrm>
            <a:prstGeom prst="rect">
              <a:avLst/>
            </a:prstGeom>
          </p:spPr>
          <p:txBody>
            <a:bodyPr anchor="ctr" rtlCol="false" tIns="50800" lIns="50800" bIns="50800" rIns="50800"/>
            <a:lstStyle/>
            <a:p>
              <a:pPr algn="ctr">
                <a:lnSpc>
                  <a:spcPts val="2100"/>
                </a:lnSpc>
              </a:pPr>
            </a:p>
          </p:txBody>
        </p:sp>
      </p:grpSp>
      <p:sp>
        <p:nvSpPr>
          <p:cNvPr name="TextBox 6" id="6"/>
          <p:cNvSpPr txBox="true"/>
          <p:nvPr/>
        </p:nvSpPr>
        <p:spPr>
          <a:xfrm rot="0">
            <a:off x="378097" y="2459287"/>
            <a:ext cx="8654865" cy="2292350"/>
          </a:xfrm>
          <a:prstGeom prst="rect">
            <a:avLst/>
          </a:prstGeom>
        </p:spPr>
        <p:txBody>
          <a:bodyPr anchor="t" rtlCol="false" tIns="0" lIns="0" bIns="0" rIns="0">
            <a:spAutoFit/>
          </a:bodyPr>
          <a:lstStyle/>
          <a:p>
            <a:pPr algn="l">
              <a:lnSpc>
                <a:spcPts val="9099"/>
              </a:lnSpc>
            </a:pPr>
            <a:r>
              <a:rPr lang="en-US" sz="6999" b="true">
                <a:solidFill>
                  <a:srgbClr val="2A2E3A"/>
                </a:solidFill>
                <a:latin typeface="Klein Bold"/>
                <a:ea typeface="Klein Bold"/>
                <a:cs typeface="Klein Bold"/>
                <a:sym typeface="Klein Bold"/>
              </a:rPr>
              <a:t>Problem as Per our Understanding</a:t>
            </a:r>
          </a:p>
        </p:txBody>
      </p:sp>
      <p:sp>
        <p:nvSpPr>
          <p:cNvPr name="TextBox 7" id="7"/>
          <p:cNvSpPr txBox="true"/>
          <p:nvPr/>
        </p:nvSpPr>
        <p:spPr>
          <a:xfrm rot="0">
            <a:off x="10959784" y="2346105"/>
            <a:ext cx="5585113" cy="571500"/>
          </a:xfrm>
          <a:prstGeom prst="rect">
            <a:avLst/>
          </a:prstGeom>
        </p:spPr>
        <p:txBody>
          <a:bodyPr anchor="t" rtlCol="false" tIns="0" lIns="0" bIns="0" rIns="0">
            <a:spAutoFit/>
          </a:bodyPr>
          <a:lstStyle/>
          <a:p>
            <a:pPr algn="l" marL="0" indent="0" lvl="0">
              <a:lnSpc>
                <a:spcPts val="4559"/>
              </a:lnSpc>
              <a:spcBef>
                <a:spcPct val="0"/>
              </a:spcBef>
            </a:pPr>
            <a:r>
              <a:rPr lang="en-US" b="true" sz="3799">
                <a:solidFill>
                  <a:srgbClr val="718BAB"/>
                </a:solidFill>
                <a:latin typeface="Klein Bold"/>
                <a:ea typeface="Klein Bold"/>
                <a:cs typeface="Klein Bold"/>
                <a:sym typeface="Klein Bold"/>
              </a:rPr>
              <a:t>Undersatnding</a:t>
            </a:r>
          </a:p>
        </p:txBody>
      </p:sp>
      <p:sp>
        <p:nvSpPr>
          <p:cNvPr name="TextBox 8" id="8"/>
          <p:cNvSpPr txBox="true"/>
          <p:nvPr/>
        </p:nvSpPr>
        <p:spPr>
          <a:xfrm rot="0">
            <a:off x="10573734" y="3045149"/>
            <a:ext cx="7265568" cy="6849110"/>
          </a:xfrm>
          <a:prstGeom prst="rect">
            <a:avLst/>
          </a:prstGeom>
        </p:spPr>
        <p:txBody>
          <a:bodyPr anchor="t" rtlCol="false" tIns="0" lIns="0" bIns="0" rIns="0">
            <a:spAutoFit/>
          </a:bodyPr>
          <a:lstStyle/>
          <a:p>
            <a:pPr algn="l" marL="561339" indent="-280669" lvl="1">
              <a:lnSpc>
                <a:spcPts val="3639"/>
              </a:lnSpc>
              <a:spcBef>
                <a:spcPct val="0"/>
              </a:spcBef>
              <a:buFont typeface="Arial"/>
              <a:buChar char="•"/>
            </a:pPr>
            <a:r>
              <a:rPr lang="en-US" sz="2599">
                <a:solidFill>
                  <a:srgbClr val="2A2E3A"/>
                </a:solidFill>
                <a:latin typeface="Helios"/>
                <a:ea typeface="Helios"/>
                <a:cs typeface="Helios"/>
                <a:sym typeface="Helios"/>
              </a:rPr>
              <a:t>Efficiently t</a:t>
            </a:r>
            <a:r>
              <a:rPr lang="en-US" sz="2599" u="none">
                <a:solidFill>
                  <a:srgbClr val="2A2E3A"/>
                </a:solidFill>
                <a:latin typeface="Helios"/>
                <a:ea typeface="Helios"/>
                <a:cs typeface="Helios"/>
                <a:sym typeface="Helios"/>
              </a:rPr>
              <a:t>raining a keyword spotting system with limited data (few-shot learning).</a:t>
            </a:r>
          </a:p>
          <a:p>
            <a:pPr algn="l" marL="561339" indent="-280669" lvl="1">
              <a:lnSpc>
                <a:spcPts val="3639"/>
              </a:lnSpc>
              <a:spcBef>
                <a:spcPct val="0"/>
              </a:spcBef>
              <a:buFont typeface="Arial"/>
              <a:buChar char="•"/>
            </a:pPr>
            <a:r>
              <a:rPr lang="en-US" sz="2599" u="none">
                <a:solidFill>
                  <a:srgbClr val="2A2E3A"/>
                </a:solidFill>
                <a:latin typeface="Helios"/>
                <a:ea typeface="Helios"/>
                <a:cs typeface="Helios"/>
                <a:sym typeface="Helios"/>
              </a:rPr>
              <a:t>Ensuring the system is robust across different languages and audio formats.</a:t>
            </a:r>
          </a:p>
          <a:p>
            <a:pPr algn="l" marL="561339" indent="-280669" lvl="1">
              <a:lnSpc>
                <a:spcPts val="3639"/>
              </a:lnSpc>
              <a:spcBef>
                <a:spcPct val="0"/>
              </a:spcBef>
              <a:buFont typeface="Arial"/>
              <a:buChar char="•"/>
            </a:pPr>
            <a:r>
              <a:rPr lang="en-US" sz="2599" u="none">
                <a:solidFill>
                  <a:srgbClr val="2A2E3A"/>
                </a:solidFill>
                <a:latin typeface="Helios"/>
                <a:ea typeface="Helios"/>
                <a:cs typeface="Helios"/>
                <a:sym typeface="Helios"/>
              </a:rPr>
              <a:t>Generalizing from few examples to accurately detect keywords in various scenarios.</a:t>
            </a:r>
          </a:p>
          <a:p>
            <a:pPr algn="l" marL="561339" indent="-280669" lvl="1">
              <a:lnSpc>
                <a:spcPts val="3639"/>
              </a:lnSpc>
              <a:spcBef>
                <a:spcPct val="0"/>
              </a:spcBef>
              <a:buFont typeface="Arial"/>
              <a:buChar char="•"/>
            </a:pPr>
            <a:r>
              <a:rPr lang="en-US" sz="2599" u="none">
                <a:solidFill>
                  <a:srgbClr val="2A2E3A"/>
                </a:solidFill>
                <a:latin typeface="Helios"/>
                <a:ea typeface="Helios"/>
                <a:cs typeface="Helios"/>
                <a:sym typeface="Helios"/>
              </a:rPr>
              <a:t>Supporting diverse audio sample rates (8k-48k Hz).</a:t>
            </a:r>
          </a:p>
          <a:p>
            <a:pPr algn="l" marL="561339" indent="-280669" lvl="1">
              <a:lnSpc>
                <a:spcPts val="3639"/>
              </a:lnSpc>
              <a:spcBef>
                <a:spcPct val="0"/>
              </a:spcBef>
              <a:buFont typeface="Arial"/>
              <a:buChar char="•"/>
            </a:pPr>
            <a:r>
              <a:rPr lang="en-US" sz="2599" u="none">
                <a:solidFill>
                  <a:srgbClr val="2A2E3A"/>
                </a:solidFill>
                <a:latin typeface="Helios"/>
                <a:ea typeface="Helios"/>
                <a:cs typeface="Helios"/>
                <a:sym typeface="Helios"/>
              </a:rPr>
              <a:t>Minimizing model size, latency, and computational resources for real-time performance.</a:t>
            </a:r>
          </a:p>
          <a:p>
            <a:pPr algn="l" marL="561339" indent="-280669" lvl="1">
              <a:lnSpc>
                <a:spcPts val="3639"/>
              </a:lnSpc>
              <a:spcBef>
                <a:spcPct val="0"/>
              </a:spcBef>
              <a:buFont typeface="Arial"/>
              <a:buChar char="•"/>
            </a:pPr>
            <a:r>
              <a:rPr lang="en-US" sz="2599" u="none">
                <a:solidFill>
                  <a:srgbClr val="2A2E3A"/>
                </a:solidFill>
                <a:latin typeface="Helios"/>
                <a:ea typeface="Helios"/>
                <a:cs typeface="Helios"/>
                <a:sym typeface="Helios"/>
              </a:rPr>
              <a:t>The system must be scalable and adaptable to add new keywords.</a:t>
            </a:r>
          </a:p>
          <a:p>
            <a:pPr algn="l" marL="0" indent="0" lvl="0">
              <a:lnSpc>
                <a:spcPts val="3639"/>
              </a:lnSpc>
              <a:spcBef>
                <a:spcPct val="0"/>
              </a:spcBef>
            </a:pPr>
          </a:p>
        </p:txBody>
      </p:sp>
      <p:sp>
        <p:nvSpPr>
          <p:cNvPr name="TextBox 9" id="9"/>
          <p:cNvSpPr txBox="true"/>
          <p:nvPr/>
        </p:nvSpPr>
        <p:spPr>
          <a:xfrm rot="0">
            <a:off x="0" y="273600"/>
            <a:ext cx="18288000" cy="1323975"/>
          </a:xfrm>
          <a:prstGeom prst="rect">
            <a:avLst/>
          </a:prstGeom>
        </p:spPr>
        <p:txBody>
          <a:bodyPr anchor="t" rtlCol="false" tIns="0" lIns="0" bIns="0" rIns="0">
            <a:spAutoFit/>
          </a:bodyPr>
          <a:lstStyle/>
          <a:p>
            <a:pPr algn="ctr">
              <a:lnSpc>
                <a:spcPts val="4920"/>
              </a:lnSpc>
            </a:pPr>
            <a:r>
              <a:rPr lang="en-US" sz="4100" b="true">
                <a:solidFill>
                  <a:srgbClr val="000000"/>
                </a:solidFill>
                <a:latin typeface="Arial Bold"/>
                <a:ea typeface="Arial Bold"/>
                <a:cs typeface="Arial Bold"/>
                <a:sym typeface="Arial Bold"/>
              </a:rPr>
              <a:t>Few Shot Language Agnostic Key Word </a:t>
            </a:r>
          </a:p>
          <a:p>
            <a:pPr algn="ctr">
              <a:lnSpc>
                <a:spcPts val="4920"/>
              </a:lnSpc>
            </a:pPr>
            <a:r>
              <a:rPr lang="en-US" b="true" sz="4100">
                <a:solidFill>
                  <a:srgbClr val="000000"/>
                </a:solidFill>
                <a:latin typeface="Arial Bold"/>
                <a:ea typeface="Arial Bold"/>
                <a:cs typeface="Arial Bold"/>
                <a:sym typeface="Arial Bold"/>
              </a:rPr>
              <a:t>Spotting system (FSLAKWS) for audio files.</a:t>
            </a:r>
          </a:p>
        </p:txBody>
      </p:sp>
      <p:sp>
        <p:nvSpPr>
          <p:cNvPr name="Freeform 10" id="10"/>
          <p:cNvSpPr/>
          <p:nvPr/>
        </p:nvSpPr>
        <p:spPr>
          <a:xfrm flipH="false" flipV="false" rot="0">
            <a:off x="14705866" y="122064"/>
            <a:ext cx="3369862" cy="1723612"/>
          </a:xfrm>
          <a:custGeom>
            <a:avLst/>
            <a:gdLst/>
            <a:ahLst/>
            <a:cxnLst/>
            <a:rect r="r" b="b" t="t" l="l"/>
            <a:pathLst>
              <a:path h="1723612" w="3369862">
                <a:moveTo>
                  <a:pt x="0" y="0"/>
                </a:moveTo>
                <a:lnTo>
                  <a:pt x="3369863" y="0"/>
                </a:lnTo>
                <a:lnTo>
                  <a:pt x="3369863" y="1723613"/>
                </a:lnTo>
                <a:lnTo>
                  <a:pt x="0" y="1723613"/>
                </a:lnTo>
                <a:lnTo>
                  <a:pt x="0" y="0"/>
                </a:lnTo>
                <a:close/>
              </a:path>
            </a:pathLst>
          </a:custGeom>
          <a:blipFill>
            <a:blip r:embed="rId4"/>
            <a:stretch>
              <a:fillRect l="0" t="0" r="0" b="-46"/>
            </a:stretch>
          </a:blipFill>
        </p:spPr>
      </p:sp>
      <p:grpSp>
        <p:nvGrpSpPr>
          <p:cNvPr name="Group 11" id="11"/>
          <p:cNvGrpSpPr/>
          <p:nvPr/>
        </p:nvGrpSpPr>
        <p:grpSpPr>
          <a:xfrm rot="0">
            <a:off x="475612" y="359325"/>
            <a:ext cx="2512200" cy="1249050"/>
            <a:chOff x="0" y="0"/>
            <a:chExt cx="3349600" cy="1665400"/>
          </a:xfrm>
        </p:grpSpPr>
        <p:sp>
          <p:nvSpPr>
            <p:cNvPr name="Freeform 12" id="12" descr="Your startup LOGO"/>
            <p:cNvSpPr/>
            <p:nvPr/>
          </p:nvSpPr>
          <p:spPr>
            <a:xfrm flipH="false" flipV="false" rot="0">
              <a:off x="25400" y="25400"/>
              <a:ext cx="3298825" cy="1614678"/>
            </a:xfrm>
            <a:custGeom>
              <a:avLst/>
              <a:gdLst/>
              <a:ahLst/>
              <a:cxnLst/>
              <a:rect r="r" b="b" t="t" l="l"/>
              <a:pathLst>
                <a:path h="1614678" w="3298825">
                  <a:moveTo>
                    <a:pt x="0" y="807339"/>
                  </a:moveTo>
                  <a:cubicBezTo>
                    <a:pt x="0" y="361442"/>
                    <a:pt x="738505" y="0"/>
                    <a:pt x="1649349" y="0"/>
                  </a:cubicBezTo>
                  <a:cubicBezTo>
                    <a:pt x="2560193" y="0"/>
                    <a:pt x="3298825" y="361442"/>
                    <a:pt x="3298825" y="807339"/>
                  </a:cubicBezTo>
                  <a:cubicBezTo>
                    <a:pt x="3298825" y="1253236"/>
                    <a:pt x="2560320" y="1614678"/>
                    <a:pt x="1649476" y="1614678"/>
                  </a:cubicBezTo>
                  <a:cubicBezTo>
                    <a:pt x="738632" y="1614678"/>
                    <a:pt x="0" y="1253109"/>
                    <a:pt x="0" y="807339"/>
                  </a:cubicBezTo>
                  <a:close/>
                </a:path>
              </a:pathLst>
            </a:custGeom>
            <a:solidFill>
              <a:srgbClr val="FFFFFF"/>
            </a:solidFill>
          </p:spPr>
        </p:sp>
        <p:sp>
          <p:nvSpPr>
            <p:cNvPr name="Freeform 13" id="13" descr="Your startup LOGO"/>
            <p:cNvSpPr/>
            <p:nvPr/>
          </p:nvSpPr>
          <p:spPr>
            <a:xfrm flipH="false" flipV="false" rot="0">
              <a:off x="0" y="0"/>
              <a:ext cx="3349625" cy="1665478"/>
            </a:xfrm>
            <a:custGeom>
              <a:avLst/>
              <a:gdLst/>
              <a:ahLst/>
              <a:cxnLst/>
              <a:rect r="r" b="b" t="t" l="l"/>
              <a:pathLst>
                <a:path h="1665478" w="3349625">
                  <a:moveTo>
                    <a:pt x="0" y="832739"/>
                  </a:moveTo>
                  <a:cubicBezTo>
                    <a:pt x="0" y="359918"/>
                    <a:pt x="767969" y="0"/>
                    <a:pt x="1674749" y="0"/>
                  </a:cubicBezTo>
                  <a:cubicBezTo>
                    <a:pt x="2581529" y="0"/>
                    <a:pt x="3349625" y="359918"/>
                    <a:pt x="3349625" y="832739"/>
                  </a:cubicBezTo>
                  <a:lnTo>
                    <a:pt x="3324225" y="832739"/>
                  </a:lnTo>
                  <a:lnTo>
                    <a:pt x="3349625" y="832739"/>
                  </a:lnTo>
                  <a:cubicBezTo>
                    <a:pt x="3349625" y="1305560"/>
                    <a:pt x="2581656" y="1665478"/>
                    <a:pt x="1674876" y="1665478"/>
                  </a:cubicBezTo>
                  <a:lnTo>
                    <a:pt x="1674876" y="1640078"/>
                  </a:lnTo>
                  <a:lnTo>
                    <a:pt x="1674876" y="1665478"/>
                  </a:lnTo>
                  <a:cubicBezTo>
                    <a:pt x="767969" y="1665351"/>
                    <a:pt x="0" y="1305560"/>
                    <a:pt x="0" y="832739"/>
                  </a:cubicBezTo>
                  <a:lnTo>
                    <a:pt x="25400" y="832739"/>
                  </a:lnTo>
                  <a:lnTo>
                    <a:pt x="50800" y="832739"/>
                  </a:lnTo>
                  <a:lnTo>
                    <a:pt x="25400" y="832739"/>
                  </a:lnTo>
                  <a:lnTo>
                    <a:pt x="0" y="832739"/>
                  </a:lnTo>
                  <a:moveTo>
                    <a:pt x="50800" y="832739"/>
                  </a:moveTo>
                  <a:cubicBezTo>
                    <a:pt x="50800" y="846709"/>
                    <a:pt x="39370" y="858139"/>
                    <a:pt x="25400" y="858139"/>
                  </a:cubicBezTo>
                  <a:cubicBezTo>
                    <a:pt x="11430" y="858139"/>
                    <a:pt x="0" y="846709"/>
                    <a:pt x="0" y="832739"/>
                  </a:cubicBezTo>
                  <a:cubicBezTo>
                    <a:pt x="0" y="818769"/>
                    <a:pt x="11430" y="807339"/>
                    <a:pt x="25400" y="807339"/>
                  </a:cubicBezTo>
                  <a:cubicBezTo>
                    <a:pt x="39370" y="807339"/>
                    <a:pt x="50800" y="818769"/>
                    <a:pt x="50800" y="832739"/>
                  </a:cubicBezTo>
                  <a:cubicBezTo>
                    <a:pt x="50800" y="1251585"/>
                    <a:pt x="759714" y="1614678"/>
                    <a:pt x="1674749" y="1614678"/>
                  </a:cubicBezTo>
                  <a:cubicBezTo>
                    <a:pt x="2589784" y="1614678"/>
                    <a:pt x="3298825" y="1251585"/>
                    <a:pt x="3298825" y="832739"/>
                  </a:cubicBezTo>
                  <a:cubicBezTo>
                    <a:pt x="3298825" y="413893"/>
                    <a:pt x="2589784" y="50800"/>
                    <a:pt x="1674749" y="50800"/>
                  </a:cubicBezTo>
                  <a:lnTo>
                    <a:pt x="1674749" y="25400"/>
                  </a:lnTo>
                  <a:lnTo>
                    <a:pt x="1674749" y="50800"/>
                  </a:lnTo>
                  <a:cubicBezTo>
                    <a:pt x="759714" y="50800"/>
                    <a:pt x="50800" y="413766"/>
                    <a:pt x="50800" y="832739"/>
                  </a:cubicBezTo>
                  <a:close/>
                </a:path>
              </a:pathLst>
            </a:custGeom>
            <a:solidFill>
              <a:srgbClr val="8064A2"/>
            </a:solidFill>
          </p:spPr>
        </p:sp>
        <p:sp>
          <p:nvSpPr>
            <p:cNvPr name="TextBox 14" id="14"/>
            <p:cNvSpPr txBox="true"/>
            <p:nvPr/>
          </p:nvSpPr>
          <p:spPr>
            <a:xfrm>
              <a:off x="0" y="-9525"/>
              <a:ext cx="3349600" cy="1674925"/>
            </a:xfrm>
            <a:prstGeom prst="rect">
              <a:avLst/>
            </a:prstGeom>
          </p:spPr>
          <p:txBody>
            <a:bodyPr anchor="ctr" rtlCol="false" tIns="50800" lIns="50800" bIns="50800" rIns="50800"/>
            <a:lstStyle/>
            <a:p>
              <a:pPr algn="ctr">
                <a:lnSpc>
                  <a:spcPts val="3240"/>
                </a:lnSpc>
              </a:pPr>
              <a:r>
                <a:rPr lang="en-US" sz="2700" spc="25">
                  <a:solidFill>
                    <a:srgbClr val="000000"/>
                  </a:solidFill>
                  <a:latin typeface="TT Rounds Condensed"/>
                  <a:ea typeface="TT Rounds Condensed"/>
                  <a:cs typeface="TT Rounds Condensed"/>
                  <a:sym typeface="TT Rounds Condensed"/>
                </a:rPr>
                <a:t>Code</a:t>
              </a:r>
            </a:p>
            <a:p>
              <a:pPr algn="ctr">
                <a:lnSpc>
                  <a:spcPts val="3240"/>
                </a:lnSpc>
              </a:pPr>
              <a:r>
                <a:rPr lang="en-US" sz="2700" spc="25">
                  <a:solidFill>
                    <a:srgbClr val="000000"/>
                  </a:solidFill>
                  <a:latin typeface="TT Rounds Condensed"/>
                  <a:ea typeface="TT Rounds Condensed"/>
                  <a:cs typeface="TT Rounds Condensed"/>
                  <a:sym typeface="TT Rounds Condensed"/>
                </a:rPr>
                <a:t>Wrapper’s</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0"/>
            <a:ext cx="9411059" cy="10287000"/>
            <a:chOff x="0" y="0"/>
            <a:chExt cx="2478633" cy="2709333"/>
          </a:xfrm>
        </p:grpSpPr>
        <p:sp>
          <p:nvSpPr>
            <p:cNvPr name="Freeform 3" id="3"/>
            <p:cNvSpPr/>
            <p:nvPr/>
          </p:nvSpPr>
          <p:spPr>
            <a:xfrm flipH="false" flipV="false" rot="0">
              <a:off x="0" y="0"/>
              <a:ext cx="2478633" cy="2709333"/>
            </a:xfrm>
            <a:custGeom>
              <a:avLst/>
              <a:gdLst/>
              <a:ahLst/>
              <a:cxnLst/>
              <a:rect r="r" b="b" t="t" l="l"/>
              <a:pathLst>
                <a:path h="2709333" w="2478633">
                  <a:moveTo>
                    <a:pt x="0" y="0"/>
                  </a:moveTo>
                  <a:lnTo>
                    <a:pt x="2478633" y="0"/>
                  </a:lnTo>
                  <a:lnTo>
                    <a:pt x="2478633" y="2709333"/>
                  </a:lnTo>
                  <a:lnTo>
                    <a:pt x="0" y="2709333"/>
                  </a:lnTo>
                  <a:close/>
                </a:path>
              </a:pathLst>
            </a:custGeom>
            <a:solidFill>
              <a:srgbClr val="FFFFFF"/>
            </a:solidFill>
          </p:spPr>
        </p:sp>
        <p:sp>
          <p:nvSpPr>
            <p:cNvPr name="TextBox 4" id="4"/>
            <p:cNvSpPr txBox="true"/>
            <p:nvPr/>
          </p:nvSpPr>
          <p:spPr>
            <a:xfrm>
              <a:off x="0" y="-38100"/>
              <a:ext cx="2478633" cy="2747433"/>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0" y="273600"/>
            <a:ext cx="18288000" cy="1323975"/>
          </a:xfrm>
          <a:prstGeom prst="rect">
            <a:avLst/>
          </a:prstGeom>
        </p:spPr>
        <p:txBody>
          <a:bodyPr anchor="t" rtlCol="false" tIns="0" lIns="0" bIns="0" rIns="0">
            <a:spAutoFit/>
          </a:bodyPr>
          <a:lstStyle/>
          <a:p>
            <a:pPr algn="ctr">
              <a:lnSpc>
                <a:spcPts val="4920"/>
              </a:lnSpc>
            </a:pPr>
            <a:r>
              <a:rPr lang="en-US" sz="4100" b="true">
                <a:solidFill>
                  <a:srgbClr val="000000"/>
                </a:solidFill>
                <a:latin typeface="Arial Bold"/>
                <a:ea typeface="Arial Bold"/>
                <a:cs typeface="Arial Bold"/>
                <a:sym typeface="Arial Bold"/>
              </a:rPr>
              <a:t>Few Shot Language Agnostic Key Word </a:t>
            </a:r>
          </a:p>
          <a:p>
            <a:pPr algn="ctr">
              <a:lnSpc>
                <a:spcPts val="4920"/>
              </a:lnSpc>
            </a:pPr>
            <a:r>
              <a:rPr lang="en-US" b="true" sz="4100">
                <a:solidFill>
                  <a:srgbClr val="000000"/>
                </a:solidFill>
                <a:latin typeface="Arial Bold"/>
                <a:ea typeface="Arial Bold"/>
                <a:cs typeface="Arial Bold"/>
                <a:sym typeface="Arial Bold"/>
              </a:rPr>
              <a:t>Spotting system (FSLAKWS) for audio files.</a:t>
            </a:r>
          </a:p>
        </p:txBody>
      </p:sp>
      <p:sp>
        <p:nvSpPr>
          <p:cNvPr name="Freeform 6" id="6"/>
          <p:cNvSpPr/>
          <p:nvPr/>
        </p:nvSpPr>
        <p:spPr>
          <a:xfrm flipH="false" flipV="false" rot="0">
            <a:off x="14705866" y="122064"/>
            <a:ext cx="3369862" cy="1723612"/>
          </a:xfrm>
          <a:custGeom>
            <a:avLst/>
            <a:gdLst/>
            <a:ahLst/>
            <a:cxnLst/>
            <a:rect r="r" b="b" t="t" l="l"/>
            <a:pathLst>
              <a:path h="1723612" w="3369862">
                <a:moveTo>
                  <a:pt x="0" y="0"/>
                </a:moveTo>
                <a:lnTo>
                  <a:pt x="3369863" y="0"/>
                </a:lnTo>
                <a:lnTo>
                  <a:pt x="3369863" y="1723613"/>
                </a:lnTo>
                <a:lnTo>
                  <a:pt x="0" y="1723613"/>
                </a:lnTo>
                <a:lnTo>
                  <a:pt x="0" y="0"/>
                </a:lnTo>
                <a:close/>
              </a:path>
            </a:pathLst>
          </a:custGeom>
          <a:blipFill>
            <a:blip r:embed="rId2"/>
            <a:stretch>
              <a:fillRect l="0" t="0" r="0" b="-46"/>
            </a:stretch>
          </a:blipFill>
        </p:spPr>
      </p:sp>
      <p:grpSp>
        <p:nvGrpSpPr>
          <p:cNvPr name="Group 7" id="7"/>
          <p:cNvGrpSpPr/>
          <p:nvPr/>
        </p:nvGrpSpPr>
        <p:grpSpPr>
          <a:xfrm rot="0">
            <a:off x="475612" y="359325"/>
            <a:ext cx="2512200" cy="1249050"/>
            <a:chOff x="0" y="0"/>
            <a:chExt cx="3349600" cy="1665400"/>
          </a:xfrm>
        </p:grpSpPr>
        <p:sp>
          <p:nvSpPr>
            <p:cNvPr name="Freeform 8" id="8" descr="Your startup LOGO"/>
            <p:cNvSpPr/>
            <p:nvPr/>
          </p:nvSpPr>
          <p:spPr>
            <a:xfrm flipH="false" flipV="false" rot="0">
              <a:off x="25400" y="25400"/>
              <a:ext cx="3298825" cy="1614678"/>
            </a:xfrm>
            <a:custGeom>
              <a:avLst/>
              <a:gdLst/>
              <a:ahLst/>
              <a:cxnLst/>
              <a:rect r="r" b="b" t="t" l="l"/>
              <a:pathLst>
                <a:path h="1614678" w="3298825">
                  <a:moveTo>
                    <a:pt x="0" y="807339"/>
                  </a:moveTo>
                  <a:cubicBezTo>
                    <a:pt x="0" y="361442"/>
                    <a:pt x="738505" y="0"/>
                    <a:pt x="1649349" y="0"/>
                  </a:cubicBezTo>
                  <a:cubicBezTo>
                    <a:pt x="2560193" y="0"/>
                    <a:pt x="3298825" y="361442"/>
                    <a:pt x="3298825" y="807339"/>
                  </a:cubicBezTo>
                  <a:cubicBezTo>
                    <a:pt x="3298825" y="1253236"/>
                    <a:pt x="2560320" y="1614678"/>
                    <a:pt x="1649476" y="1614678"/>
                  </a:cubicBezTo>
                  <a:cubicBezTo>
                    <a:pt x="738632" y="1614678"/>
                    <a:pt x="0" y="1253109"/>
                    <a:pt x="0" y="807339"/>
                  </a:cubicBezTo>
                  <a:close/>
                </a:path>
              </a:pathLst>
            </a:custGeom>
            <a:solidFill>
              <a:srgbClr val="FFFFFF"/>
            </a:solidFill>
          </p:spPr>
        </p:sp>
        <p:sp>
          <p:nvSpPr>
            <p:cNvPr name="Freeform 9" id="9" descr="Your startup LOGO"/>
            <p:cNvSpPr/>
            <p:nvPr/>
          </p:nvSpPr>
          <p:spPr>
            <a:xfrm flipH="false" flipV="false" rot="0">
              <a:off x="0" y="0"/>
              <a:ext cx="3349625" cy="1665478"/>
            </a:xfrm>
            <a:custGeom>
              <a:avLst/>
              <a:gdLst/>
              <a:ahLst/>
              <a:cxnLst/>
              <a:rect r="r" b="b" t="t" l="l"/>
              <a:pathLst>
                <a:path h="1665478" w="3349625">
                  <a:moveTo>
                    <a:pt x="0" y="832739"/>
                  </a:moveTo>
                  <a:cubicBezTo>
                    <a:pt x="0" y="359918"/>
                    <a:pt x="767969" y="0"/>
                    <a:pt x="1674749" y="0"/>
                  </a:cubicBezTo>
                  <a:cubicBezTo>
                    <a:pt x="2581529" y="0"/>
                    <a:pt x="3349625" y="359918"/>
                    <a:pt x="3349625" y="832739"/>
                  </a:cubicBezTo>
                  <a:lnTo>
                    <a:pt x="3324225" y="832739"/>
                  </a:lnTo>
                  <a:lnTo>
                    <a:pt x="3349625" y="832739"/>
                  </a:lnTo>
                  <a:cubicBezTo>
                    <a:pt x="3349625" y="1305560"/>
                    <a:pt x="2581656" y="1665478"/>
                    <a:pt x="1674876" y="1665478"/>
                  </a:cubicBezTo>
                  <a:lnTo>
                    <a:pt x="1674876" y="1640078"/>
                  </a:lnTo>
                  <a:lnTo>
                    <a:pt x="1674876" y="1665478"/>
                  </a:lnTo>
                  <a:cubicBezTo>
                    <a:pt x="767969" y="1665351"/>
                    <a:pt x="0" y="1305560"/>
                    <a:pt x="0" y="832739"/>
                  </a:cubicBezTo>
                  <a:lnTo>
                    <a:pt x="25400" y="832739"/>
                  </a:lnTo>
                  <a:lnTo>
                    <a:pt x="50800" y="832739"/>
                  </a:lnTo>
                  <a:lnTo>
                    <a:pt x="25400" y="832739"/>
                  </a:lnTo>
                  <a:lnTo>
                    <a:pt x="0" y="832739"/>
                  </a:lnTo>
                  <a:moveTo>
                    <a:pt x="50800" y="832739"/>
                  </a:moveTo>
                  <a:cubicBezTo>
                    <a:pt x="50800" y="846709"/>
                    <a:pt x="39370" y="858139"/>
                    <a:pt x="25400" y="858139"/>
                  </a:cubicBezTo>
                  <a:cubicBezTo>
                    <a:pt x="11430" y="858139"/>
                    <a:pt x="0" y="846709"/>
                    <a:pt x="0" y="832739"/>
                  </a:cubicBezTo>
                  <a:cubicBezTo>
                    <a:pt x="0" y="818769"/>
                    <a:pt x="11430" y="807339"/>
                    <a:pt x="25400" y="807339"/>
                  </a:cubicBezTo>
                  <a:cubicBezTo>
                    <a:pt x="39370" y="807339"/>
                    <a:pt x="50800" y="818769"/>
                    <a:pt x="50800" y="832739"/>
                  </a:cubicBezTo>
                  <a:cubicBezTo>
                    <a:pt x="50800" y="1251585"/>
                    <a:pt x="759714" y="1614678"/>
                    <a:pt x="1674749" y="1614678"/>
                  </a:cubicBezTo>
                  <a:cubicBezTo>
                    <a:pt x="2589784" y="1614678"/>
                    <a:pt x="3298825" y="1251585"/>
                    <a:pt x="3298825" y="832739"/>
                  </a:cubicBezTo>
                  <a:cubicBezTo>
                    <a:pt x="3298825" y="413893"/>
                    <a:pt x="2589784" y="50800"/>
                    <a:pt x="1674749" y="50800"/>
                  </a:cubicBezTo>
                  <a:lnTo>
                    <a:pt x="1674749" y="25400"/>
                  </a:lnTo>
                  <a:lnTo>
                    <a:pt x="1674749" y="50800"/>
                  </a:lnTo>
                  <a:cubicBezTo>
                    <a:pt x="759714" y="50800"/>
                    <a:pt x="50800" y="413766"/>
                    <a:pt x="50800" y="832739"/>
                  </a:cubicBezTo>
                  <a:close/>
                </a:path>
              </a:pathLst>
            </a:custGeom>
            <a:solidFill>
              <a:srgbClr val="8064A2"/>
            </a:solidFill>
          </p:spPr>
        </p:sp>
        <p:sp>
          <p:nvSpPr>
            <p:cNvPr name="TextBox 10" id="10"/>
            <p:cNvSpPr txBox="true"/>
            <p:nvPr/>
          </p:nvSpPr>
          <p:spPr>
            <a:xfrm>
              <a:off x="0" y="-9525"/>
              <a:ext cx="3349600" cy="1674925"/>
            </a:xfrm>
            <a:prstGeom prst="rect">
              <a:avLst/>
            </a:prstGeom>
          </p:spPr>
          <p:txBody>
            <a:bodyPr anchor="ctr" rtlCol="false" tIns="50800" lIns="50800" bIns="50800" rIns="50800"/>
            <a:lstStyle/>
            <a:p>
              <a:pPr algn="ctr">
                <a:lnSpc>
                  <a:spcPts val="3240"/>
                </a:lnSpc>
              </a:pPr>
              <a:r>
                <a:rPr lang="en-US" sz="2700" spc="25">
                  <a:solidFill>
                    <a:srgbClr val="000000"/>
                  </a:solidFill>
                  <a:latin typeface="TT Rounds Condensed"/>
                  <a:ea typeface="TT Rounds Condensed"/>
                  <a:cs typeface="TT Rounds Condensed"/>
                  <a:sym typeface="TT Rounds Condensed"/>
                </a:rPr>
                <a:t>Code</a:t>
              </a:r>
            </a:p>
            <a:p>
              <a:pPr algn="ctr">
                <a:lnSpc>
                  <a:spcPts val="3240"/>
                </a:lnSpc>
              </a:pPr>
              <a:r>
                <a:rPr lang="en-US" sz="2700" spc="25">
                  <a:solidFill>
                    <a:srgbClr val="000000"/>
                  </a:solidFill>
                  <a:latin typeface="TT Rounds Condensed"/>
                  <a:ea typeface="TT Rounds Condensed"/>
                  <a:cs typeface="TT Rounds Condensed"/>
                  <a:sym typeface="TT Rounds Condensed"/>
                </a:rPr>
                <a:t>Wrapper’s</a:t>
              </a:r>
            </a:p>
          </p:txBody>
        </p:sp>
      </p:grpSp>
      <p:grpSp>
        <p:nvGrpSpPr>
          <p:cNvPr name="Group 11" id="11"/>
          <p:cNvGrpSpPr/>
          <p:nvPr/>
        </p:nvGrpSpPr>
        <p:grpSpPr>
          <a:xfrm rot="0">
            <a:off x="6849867" y="1878191"/>
            <a:ext cx="3086100" cy="703810"/>
            <a:chOff x="0" y="0"/>
            <a:chExt cx="812800" cy="185366"/>
          </a:xfrm>
        </p:grpSpPr>
        <p:sp>
          <p:nvSpPr>
            <p:cNvPr name="Freeform 12" id="12"/>
            <p:cNvSpPr/>
            <p:nvPr/>
          </p:nvSpPr>
          <p:spPr>
            <a:xfrm flipH="false" flipV="false" rot="0">
              <a:off x="0" y="0"/>
              <a:ext cx="812800" cy="185366"/>
            </a:xfrm>
            <a:custGeom>
              <a:avLst/>
              <a:gdLst/>
              <a:ahLst/>
              <a:cxnLst/>
              <a:rect r="r" b="b" t="t" l="l"/>
              <a:pathLst>
                <a:path h="185366" w="812800">
                  <a:moveTo>
                    <a:pt x="47664" y="0"/>
                  </a:moveTo>
                  <a:lnTo>
                    <a:pt x="765136" y="0"/>
                  </a:lnTo>
                  <a:cubicBezTo>
                    <a:pt x="791460" y="0"/>
                    <a:pt x="812800" y="21340"/>
                    <a:pt x="812800" y="47664"/>
                  </a:cubicBezTo>
                  <a:lnTo>
                    <a:pt x="812800" y="137702"/>
                  </a:lnTo>
                  <a:cubicBezTo>
                    <a:pt x="812800" y="164026"/>
                    <a:pt x="791460" y="185366"/>
                    <a:pt x="765136" y="185366"/>
                  </a:cubicBezTo>
                  <a:lnTo>
                    <a:pt x="47664" y="185366"/>
                  </a:lnTo>
                  <a:cubicBezTo>
                    <a:pt x="35023" y="185366"/>
                    <a:pt x="22899" y="180344"/>
                    <a:pt x="13961" y="171405"/>
                  </a:cubicBezTo>
                  <a:cubicBezTo>
                    <a:pt x="5022" y="162466"/>
                    <a:pt x="0" y="150343"/>
                    <a:pt x="0" y="137702"/>
                  </a:cubicBezTo>
                  <a:lnTo>
                    <a:pt x="0" y="47664"/>
                  </a:lnTo>
                  <a:cubicBezTo>
                    <a:pt x="0" y="21340"/>
                    <a:pt x="21340" y="0"/>
                    <a:pt x="47664" y="0"/>
                  </a:cubicBezTo>
                  <a:close/>
                </a:path>
              </a:pathLst>
            </a:custGeom>
            <a:solidFill>
              <a:srgbClr val="5271FF"/>
            </a:solidFill>
          </p:spPr>
        </p:sp>
        <p:sp>
          <p:nvSpPr>
            <p:cNvPr name="TextBox 13" id="13"/>
            <p:cNvSpPr txBox="true"/>
            <p:nvPr/>
          </p:nvSpPr>
          <p:spPr>
            <a:xfrm>
              <a:off x="0" y="-47625"/>
              <a:ext cx="812800" cy="232991"/>
            </a:xfrm>
            <a:prstGeom prst="rect">
              <a:avLst/>
            </a:prstGeom>
          </p:spPr>
          <p:txBody>
            <a:bodyPr anchor="ctr" rtlCol="false" tIns="50800" lIns="50800" bIns="50800" rIns="50800"/>
            <a:lstStyle/>
            <a:p>
              <a:pPr algn="ctr">
                <a:lnSpc>
                  <a:spcPts val="2239"/>
                </a:lnSpc>
              </a:pPr>
            </a:p>
          </p:txBody>
        </p:sp>
      </p:grpSp>
      <p:sp>
        <p:nvSpPr>
          <p:cNvPr name="TextBox 14" id="14"/>
          <p:cNvSpPr txBox="true"/>
          <p:nvPr/>
        </p:nvSpPr>
        <p:spPr>
          <a:xfrm rot="0">
            <a:off x="6849867" y="2687755"/>
            <a:ext cx="9540931" cy="731393"/>
          </a:xfrm>
          <a:prstGeom prst="rect">
            <a:avLst/>
          </a:prstGeom>
        </p:spPr>
        <p:txBody>
          <a:bodyPr anchor="t" rtlCol="false" tIns="0" lIns="0" bIns="0" rIns="0">
            <a:spAutoFit/>
          </a:bodyPr>
          <a:lstStyle/>
          <a:p>
            <a:pPr algn="l">
              <a:lnSpc>
                <a:spcPts val="1935"/>
              </a:lnSpc>
            </a:pPr>
            <a:r>
              <a:rPr lang="en-US" sz="1599">
                <a:solidFill>
                  <a:srgbClr val="000000"/>
                </a:solidFill>
                <a:latin typeface="Poppins"/>
                <a:ea typeface="Poppins"/>
                <a:cs typeface="Poppins"/>
                <a:sym typeface="Poppins"/>
              </a:rPr>
              <a:t>The system leverages pre-trained models on a large multilingual dataset (such as the Multilingual Spoken Words Corpus (MSWC)) to ensure that it can spot keywords across diverse languages</a:t>
            </a:r>
          </a:p>
        </p:txBody>
      </p:sp>
      <p:sp>
        <p:nvSpPr>
          <p:cNvPr name="TextBox 15" id="15"/>
          <p:cNvSpPr txBox="true"/>
          <p:nvPr/>
        </p:nvSpPr>
        <p:spPr>
          <a:xfrm rot="0">
            <a:off x="7062108" y="2017195"/>
            <a:ext cx="2697856" cy="309245"/>
          </a:xfrm>
          <a:prstGeom prst="rect">
            <a:avLst/>
          </a:prstGeom>
        </p:spPr>
        <p:txBody>
          <a:bodyPr anchor="t" rtlCol="false" tIns="0" lIns="0" bIns="0" rIns="0">
            <a:spAutoFit/>
          </a:bodyPr>
          <a:lstStyle/>
          <a:p>
            <a:pPr algn="l">
              <a:lnSpc>
                <a:spcPts val="2379"/>
              </a:lnSpc>
            </a:pPr>
            <a:r>
              <a:rPr lang="en-US" sz="1699" b="true">
                <a:solidFill>
                  <a:srgbClr val="FFFFFF"/>
                </a:solidFill>
                <a:latin typeface="Poppins Bold"/>
                <a:ea typeface="Poppins Bold"/>
                <a:cs typeface="Poppins Bold"/>
                <a:sym typeface="Poppins Bold"/>
              </a:rPr>
              <a:t>Language Agnostic</a:t>
            </a:r>
          </a:p>
        </p:txBody>
      </p:sp>
      <p:grpSp>
        <p:nvGrpSpPr>
          <p:cNvPr name="Group 16" id="16"/>
          <p:cNvGrpSpPr/>
          <p:nvPr/>
        </p:nvGrpSpPr>
        <p:grpSpPr>
          <a:xfrm rot="0">
            <a:off x="6849867" y="3600618"/>
            <a:ext cx="3086100" cy="703810"/>
            <a:chOff x="0" y="0"/>
            <a:chExt cx="812800" cy="185366"/>
          </a:xfrm>
        </p:grpSpPr>
        <p:sp>
          <p:nvSpPr>
            <p:cNvPr name="Freeform 17" id="17"/>
            <p:cNvSpPr/>
            <p:nvPr/>
          </p:nvSpPr>
          <p:spPr>
            <a:xfrm flipH="false" flipV="false" rot="0">
              <a:off x="0" y="0"/>
              <a:ext cx="812800" cy="185366"/>
            </a:xfrm>
            <a:custGeom>
              <a:avLst/>
              <a:gdLst/>
              <a:ahLst/>
              <a:cxnLst/>
              <a:rect r="r" b="b" t="t" l="l"/>
              <a:pathLst>
                <a:path h="185366" w="812800">
                  <a:moveTo>
                    <a:pt x="47664" y="0"/>
                  </a:moveTo>
                  <a:lnTo>
                    <a:pt x="765136" y="0"/>
                  </a:lnTo>
                  <a:cubicBezTo>
                    <a:pt x="791460" y="0"/>
                    <a:pt x="812800" y="21340"/>
                    <a:pt x="812800" y="47664"/>
                  </a:cubicBezTo>
                  <a:lnTo>
                    <a:pt x="812800" y="137702"/>
                  </a:lnTo>
                  <a:cubicBezTo>
                    <a:pt x="812800" y="164026"/>
                    <a:pt x="791460" y="185366"/>
                    <a:pt x="765136" y="185366"/>
                  </a:cubicBezTo>
                  <a:lnTo>
                    <a:pt x="47664" y="185366"/>
                  </a:lnTo>
                  <a:cubicBezTo>
                    <a:pt x="35023" y="185366"/>
                    <a:pt x="22899" y="180344"/>
                    <a:pt x="13961" y="171405"/>
                  </a:cubicBezTo>
                  <a:cubicBezTo>
                    <a:pt x="5022" y="162466"/>
                    <a:pt x="0" y="150343"/>
                    <a:pt x="0" y="137702"/>
                  </a:cubicBezTo>
                  <a:lnTo>
                    <a:pt x="0" y="47664"/>
                  </a:lnTo>
                  <a:cubicBezTo>
                    <a:pt x="0" y="21340"/>
                    <a:pt x="21340" y="0"/>
                    <a:pt x="47664" y="0"/>
                  </a:cubicBezTo>
                  <a:close/>
                </a:path>
              </a:pathLst>
            </a:custGeom>
            <a:solidFill>
              <a:srgbClr val="24754F"/>
            </a:solidFill>
          </p:spPr>
        </p:sp>
        <p:sp>
          <p:nvSpPr>
            <p:cNvPr name="TextBox 18" id="18"/>
            <p:cNvSpPr txBox="true"/>
            <p:nvPr/>
          </p:nvSpPr>
          <p:spPr>
            <a:xfrm>
              <a:off x="0" y="-47625"/>
              <a:ext cx="812800" cy="232991"/>
            </a:xfrm>
            <a:prstGeom prst="rect">
              <a:avLst/>
            </a:prstGeom>
          </p:spPr>
          <p:txBody>
            <a:bodyPr anchor="ctr" rtlCol="false" tIns="50800" lIns="50800" bIns="50800" rIns="50800"/>
            <a:lstStyle/>
            <a:p>
              <a:pPr algn="ctr">
                <a:lnSpc>
                  <a:spcPts val="2239"/>
                </a:lnSpc>
              </a:pPr>
            </a:p>
          </p:txBody>
        </p:sp>
      </p:grpSp>
      <p:sp>
        <p:nvSpPr>
          <p:cNvPr name="TextBox 19" id="19"/>
          <p:cNvSpPr txBox="true"/>
          <p:nvPr/>
        </p:nvSpPr>
        <p:spPr>
          <a:xfrm rot="0">
            <a:off x="6849867" y="4409203"/>
            <a:ext cx="9540931" cy="731393"/>
          </a:xfrm>
          <a:prstGeom prst="rect">
            <a:avLst/>
          </a:prstGeom>
        </p:spPr>
        <p:txBody>
          <a:bodyPr anchor="t" rtlCol="false" tIns="0" lIns="0" bIns="0" rIns="0">
            <a:spAutoFit/>
          </a:bodyPr>
          <a:lstStyle/>
          <a:p>
            <a:pPr algn="l">
              <a:lnSpc>
                <a:spcPts val="1935"/>
              </a:lnSpc>
            </a:pPr>
            <a:r>
              <a:rPr lang="en-US" sz="1599">
                <a:solidFill>
                  <a:srgbClr val="000000"/>
                </a:solidFill>
                <a:latin typeface="Poppins"/>
                <a:ea typeface="Poppins"/>
                <a:cs typeface="Poppins"/>
                <a:sym typeface="Poppins"/>
              </a:rPr>
              <a:t>We incorporate few-shot learning to enable the system to effectively detect keywords with just a few training examples. This is done by fine-tuning a pre-trained model using only the limited keyword examples provided during the hackathon.</a:t>
            </a:r>
          </a:p>
        </p:txBody>
      </p:sp>
      <p:sp>
        <p:nvSpPr>
          <p:cNvPr name="TextBox 20" id="20"/>
          <p:cNvSpPr txBox="true"/>
          <p:nvPr/>
        </p:nvSpPr>
        <p:spPr>
          <a:xfrm rot="0">
            <a:off x="7062108" y="3739621"/>
            <a:ext cx="2873859" cy="309245"/>
          </a:xfrm>
          <a:prstGeom prst="rect">
            <a:avLst/>
          </a:prstGeom>
        </p:spPr>
        <p:txBody>
          <a:bodyPr anchor="t" rtlCol="false" tIns="0" lIns="0" bIns="0" rIns="0">
            <a:spAutoFit/>
          </a:bodyPr>
          <a:lstStyle/>
          <a:p>
            <a:pPr algn="l">
              <a:lnSpc>
                <a:spcPts val="2379"/>
              </a:lnSpc>
            </a:pPr>
            <a:r>
              <a:rPr lang="en-US" sz="1699" b="true">
                <a:solidFill>
                  <a:srgbClr val="FFFFFF"/>
                </a:solidFill>
                <a:latin typeface="Poppins Bold"/>
                <a:ea typeface="Poppins Bold"/>
                <a:cs typeface="Poppins Bold"/>
                <a:sym typeface="Poppins Bold"/>
              </a:rPr>
              <a:t>Few-Shot Learning</a:t>
            </a:r>
          </a:p>
        </p:txBody>
      </p:sp>
      <p:grpSp>
        <p:nvGrpSpPr>
          <p:cNvPr name="Group 21" id="21"/>
          <p:cNvGrpSpPr/>
          <p:nvPr/>
        </p:nvGrpSpPr>
        <p:grpSpPr>
          <a:xfrm rot="0">
            <a:off x="6849867" y="5326093"/>
            <a:ext cx="3086100" cy="703810"/>
            <a:chOff x="0" y="0"/>
            <a:chExt cx="812800" cy="185366"/>
          </a:xfrm>
        </p:grpSpPr>
        <p:sp>
          <p:nvSpPr>
            <p:cNvPr name="Freeform 22" id="22"/>
            <p:cNvSpPr/>
            <p:nvPr/>
          </p:nvSpPr>
          <p:spPr>
            <a:xfrm flipH="false" flipV="false" rot="0">
              <a:off x="0" y="0"/>
              <a:ext cx="812800" cy="185366"/>
            </a:xfrm>
            <a:custGeom>
              <a:avLst/>
              <a:gdLst/>
              <a:ahLst/>
              <a:cxnLst/>
              <a:rect r="r" b="b" t="t" l="l"/>
              <a:pathLst>
                <a:path h="185366" w="812800">
                  <a:moveTo>
                    <a:pt x="47664" y="0"/>
                  </a:moveTo>
                  <a:lnTo>
                    <a:pt x="765136" y="0"/>
                  </a:lnTo>
                  <a:cubicBezTo>
                    <a:pt x="791460" y="0"/>
                    <a:pt x="812800" y="21340"/>
                    <a:pt x="812800" y="47664"/>
                  </a:cubicBezTo>
                  <a:lnTo>
                    <a:pt x="812800" y="137702"/>
                  </a:lnTo>
                  <a:cubicBezTo>
                    <a:pt x="812800" y="164026"/>
                    <a:pt x="791460" y="185366"/>
                    <a:pt x="765136" y="185366"/>
                  </a:cubicBezTo>
                  <a:lnTo>
                    <a:pt x="47664" y="185366"/>
                  </a:lnTo>
                  <a:cubicBezTo>
                    <a:pt x="35023" y="185366"/>
                    <a:pt x="22899" y="180344"/>
                    <a:pt x="13961" y="171405"/>
                  </a:cubicBezTo>
                  <a:cubicBezTo>
                    <a:pt x="5022" y="162466"/>
                    <a:pt x="0" y="150343"/>
                    <a:pt x="0" y="137702"/>
                  </a:cubicBezTo>
                  <a:lnTo>
                    <a:pt x="0" y="47664"/>
                  </a:lnTo>
                  <a:cubicBezTo>
                    <a:pt x="0" y="21340"/>
                    <a:pt x="21340" y="0"/>
                    <a:pt x="47664" y="0"/>
                  </a:cubicBezTo>
                  <a:close/>
                </a:path>
              </a:pathLst>
            </a:custGeom>
            <a:solidFill>
              <a:srgbClr val="5271FF"/>
            </a:solidFill>
          </p:spPr>
        </p:sp>
        <p:sp>
          <p:nvSpPr>
            <p:cNvPr name="TextBox 23" id="23"/>
            <p:cNvSpPr txBox="true"/>
            <p:nvPr/>
          </p:nvSpPr>
          <p:spPr>
            <a:xfrm>
              <a:off x="0" y="-47625"/>
              <a:ext cx="812800" cy="232991"/>
            </a:xfrm>
            <a:prstGeom prst="rect">
              <a:avLst/>
            </a:prstGeom>
          </p:spPr>
          <p:txBody>
            <a:bodyPr anchor="ctr" rtlCol="false" tIns="50800" lIns="50800" bIns="50800" rIns="50800"/>
            <a:lstStyle/>
            <a:p>
              <a:pPr algn="ctr">
                <a:lnSpc>
                  <a:spcPts val="2239"/>
                </a:lnSpc>
              </a:pPr>
            </a:p>
          </p:txBody>
        </p:sp>
      </p:grpSp>
      <p:sp>
        <p:nvSpPr>
          <p:cNvPr name="TextBox 24" id="24"/>
          <p:cNvSpPr txBox="true"/>
          <p:nvPr/>
        </p:nvSpPr>
        <p:spPr>
          <a:xfrm rot="0">
            <a:off x="6849867" y="6146962"/>
            <a:ext cx="9540931" cy="493268"/>
          </a:xfrm>
          <a:prstGeom prst="rect">
            <a:avLst/>
          </a:prstGeom>
        </p:spPr>
        <p:txBody>
          <a:bodyPr anchor="t" rtlCol="false" tIns="0" lIns="0" bIns="0" rIns="0">
            <a:spAutoFit/>
          </a:bodyPr>
          <a:lstStyle/>
          <a:p>
            <a:pPr algn="l">
              <a:lnSpc>
                <a:spcPts val="1935"/>
              </a:lnSpc>
            </a:pPr>
            <a:r>
              <a:rPr lang="en-US" sz="1599">
                <a:solidFill>
                  <a:srgbClr val="000000"/>
                </a:solidFill>
                <a:latin typeface="Poppins"/>
                <a:ea typeface="Poppins"/>
                <a:cs typeface="Poppins"/>
                <a:sym typeface="Poppins"/>
              </a:rPr>
              <a:t>The system will preprocess audio files with varying sample rates, ensuring that all data is normalized and transformed into suitable formats (e.g., spectrograms) for model input.</a:t>
            </a:r>
          </a:p>
        </p:txBody>
      </p:sp>
      <p:sp>
        <p:nvSpPr>
          <p:cNvPr name="TextBox 25" id="25"/>
          <p:cNvSpPr txBox="true"/>
          <p:nvPr/>
        </p:nvSpPr>
        <p:spPr>
          <a:xfrm rot="0">
            <a:off x="7062108" y="5398422"/>
            <a:ext cx="2873859" cy="542925"/>
          </a:xfrm>
          <a:prstGeom prst="rect">
            <a:avLst/>
          </a:prstGeom>
        </p:spPr>
        <p:txBody>
          <a:bodyPr anchor="t" rtlCol="false" tIns="0" lIns="0" bIns="0" rIns="0">
            <a:spAutoFit/>
          </a:bodyPr>
          <a:lstStyle/>
          <a:p>
            <a:pPr algn="l">
              <a:lnSpc>
                <a:spcPts val="2100"/>
              </a:lnSpc>
            </a:pPr>
            <a:r>
              <a:rPr lang="en-US" sz="1500" b="true">
                <a:solidFill>
                  <a:srgbClr val="FFFFFF"/>
                </a:solidFill>
                <a:latin typeface="Poppins Bold"/>
                <a:ea typeface="Poppins Bold"/>
                <a:cs typeface="Poppins Bold"/>
                <a:sym typeface="Poppins Bold"/>
              </a:rPr>
              <a:t>Handling Variable Sample Rates (8kHz to 48kHz)</a:t>
            </a:r>
          </a:p>
        </p:txBody>
      </p:sp>
      <p:grpSp>
        <p:nvGrpSpPr>
          <p:cNvPr name="Group 26" id="26"/>
          <p:cNvGrpSpPr/>
          <p:nvPr/>
        </p:nvGrpSpPr>
        <p:grpSpPr>
          <a:xfrm rot="0">
            <a:off x="6849867" y="6868830"/>
            <a:ext cx="3086100" cy="703810"/>
            <a:chOff x="0" y="0"/>
            <a:chExt cx="812800" cy="185366"/>
          </a:xfrm>
        </p:grpSpPr>
        <p:sp>
          <p:nvSpPr>
            <p:cNvPr name="Freeform 27" id="27"/>
            <p:cNvSpPr/>
            <p:nvPr/>
          </p:nvSpPr>
          <p:spPr>
            <a:xfrm flipH="false" flipV="false" rot="0">
              <a:off x="0" y="0"/>
              <a:ext cx="812800" cy="185366"/>
            </a:xfrm>
            <a:custGeom>
              <a:avLst/>
              <a:gdLst/>
              <a:ahLst/>
              <a:cxnLst/>
              <a:rect r="r" b="b" t="t" l="l"/>
              <a:pathLst>
                <a:path h="185366" w="812800">
                  <a:moveTo>
                    <a:pt x="47664" y="0"/>
                  </a:moveTo>
                  <a:lnTo>
                    <a:pt x="765136" y="0"/>
                  </a:lnTo>
                  <a:cubicBezTo>
                    <a:pt x="791460" y="0"/>
                    <a:pt x="812800" y="21340"/>
                    <a:pt x="812800" y="47664"/>
                  </a:cubicBezTo>
                  <a:lnTo>
                    <a:pt x="812800" y="137702"/>
                  </a:lnTo>
                  <a:cubicBezTo>
                    <a:pt x="812800" y="164026"/>
                    <a:pt x="791460" y="185366"/>
                    <a:pt x="765136" y="185366"/>
                  </a:cubicBezTo>
                  <a:lnTo>
                    <a:pt x="47664" y="185366"/>
                  </a:lnTo>
                  <a:cubicBezTo>
                    <a:pt x="35023" y="185366"/>
                    <a:pt x="22899" y="180344"/>
                    <a:pt x="13961" y="171405"/>
                  </a:cubicBezTo>
                  <a:cubicBezTo>
                    <a:pt x="5022" y="162466"/>
                    <a:pt x="0" y="150343"/>
                    <a:pt x="0" y="137702"/>
                  </a:cubicBezTo>
                  <a:lnTo>
                    <a:pt x="0" y="47664"/>
                  </a:lnTo>
                  <a:cubicBezTo>
                    <a:pt x="0" y="21340"/>
                    <a:pt x="21340" y="0"/>
                    <a:pt x="47664" y="0"/>
                  </a:cubicBezTo>
                  <a:close/>
                </a:path>
              </a:pathLst>
            </a:custGeom>
            <a:solidFill>
              <a:srgbClr val="24754F"/>
            </a:solidFill>
          </p:spPr>
        </p:sp>
        <p:sp>
          <p:nvSpPr>
            <p:cNvPr name="TextBox 28" id="28"/>
            <p:cNvSpPr txBox="true"/>
            <p:nvPr/>
          </p:nvSpPr>
          <p:spPr>
            <a:xfrm>
              <a:off x="0" y="-47625"/>
              <a:ext cx="812800" cy="232991"/>
            </a:xfrm>
            <a:prstGeom prst="rect">
              <a:avLst/>
            </a:prstGeom>
          </p:spPr>
          <p:txBody>
            <a:bodyPr anchor="ctr" rtlCol="false" tIns="50800" lIns="50800" bIns="50800" rIns="50800"/>
            <a:lstStyle/>
            <a:p>
              <a:pPr algn="ctr">
                <a:lnSpc>
                  <a:spcPts val="2239"/>
                </a:lnSpc>
              </a:pPr>
            </a:p>
          </p:txBody>
        </p:sp>
      </p:grpSp>
      <p:sp>
        <p:nvSpPr>
          <p:cNvPr name="TextBox 29" id="29"/>
          <p:cNvSpPr txBox="true"/>
          <p:nvPr/>
        </p:nvSpPr>
        <p:spPr>
          <a:xfrm rot="0">
            <a:off x="6849867" y="7677416"/>
            <a:ext cx="9540931" cy="731393"/>
          </a:xfrm>
          <a:prstGeom prst="rect">
            <a:avLst/>
          </a:prstGeom>
        </p:spPr>
        <p:txBody>
          <a:bodyPr anchor="t" rtlCol="false" tIns="0" lIns="0" bIns="0" rIns="0">
            <a:spAutoFit/>
          </a:bodyPr>
          <a:lstStyle/>
          <a:p>
            <a:pPr algn="l">
              <a:lnSpc>
                <a:spcPts val="1935"/>
              </a:lnSpc>
            </a:pPr>
            <a:r>
              <a:rPr lang="en-US" sz="1599">
                <a:solidFill>
                  <a:srgbClr val="000000"/>
                </a:solidFill>
                <a:latin typeface="Poppins"/>
                <a:ea typeface="Poppins"/>
                <a:cs typeface="Poppins"/>
                <a:sym typeface="Poppins"/>
              </a:rPr>
              <a:t>The system is designed with modularity, allowing new keywords to be easily added and trained in real-time. This is achieved through a scalable architecture that supports fine-tuning the model with additional keywords as they become available.</a:t>
            </a:r>
          </a:p>
        </p:txBody>
      </p:sp>
      <p:sp>
        <p:nvSpPr>
          <p:cNvPr name="TextBox 30" id="30"/>
          <p:cNvSpPr txBox="true"/>
          <p:nvPr/>
        </p:nvSpPr>
        <p:spPr>
          <a:xfrm rot="0">
            <a:off x="7062108" y="6951806"/>
            <a:ext cx="2873859" cy="1076325"/>
          </a:xfrm>
          <a:prstGeom prst="rect">
            <a:avLst/>
          </a:prstGeom>
        </p:spPr>
        <p:txBody>
          <a:bodyPr anchor="t" rtlCol="false" tIns="0" lIns="0" bIns="0" rIns="0">
            <a:spAutoFit/>
          </a:bodyPr>
          <a:lstStyle/>
          <a:p>
            <a:pPr algn="l">
              <a:lnSpc>
                <a:spcPts val="2100"/>
              </a:lnSpc>
            </a:pPr>
            <a:r>
              <a:rPr lang="en-US" sz="1500" b="true">
                <a:solidFill>
                  <a:srgbClr val="FFFFFF"/>
                </a:solidFill>
                <a:latin typeface="Poppins Bold"/>
                <a:ea typeface="Poppins Bold"/>
                <a:cs typeface="Poppins Bold"/>
                <a:sym typeface="Poppins Bold"/>
              </a:rPr>
              <a:t>Upgradability for Additional Keywords</a:t>
            </a:r>
          </a:p>
          <a:p>
            <a:pPr algn="l" marL="323850" indent="-161925" lvl="1">
              <a:lnSpc>
                <a:spcPts val="2100"/>
              </a:lnSpc>
              <a:buFont typeface="Arial"/>
              <a:buChar char="•"/>
            </a:pPr>
          </a:p>
          <a:p>
            <a:pPr algn="l">
              <a:lnSpc>
                <a:spcPts val="2100"/>
              </a:lnSpc>
            </a:pPr>
          </a:p>
        </p:txBody>
      </p:sp>
      <p:sp>
        <p:nvSpPr>
          <p:cNvPr name="TextBox 31" id="31"/>
          <p:cNvSpPr txBox="true"/>
          <p:nvPr/>
        </p:nvSpPr>
        <p:spPr>
          <a:xfrm rot="0">
            <a:off x="1028700" y="4419728"/>
            <a:ext cx="4599986" cy="584769"/>
          </a:xfrm>
          <a:prstGeom prst="rect">
            <a:avLst/>
          </a:prstGeom>
        </p:spPr>
        <p:txBody>
          <a:bodyPr anchor="t" rtlCol="false" tIns="0" lIns="0" bIns="0" rIns="0">
            <a:spAutoFit/>
          </a:bodyPr>
          <a:lstStyle/>
          <a:p>
            <a:pPr algn="ctr">
              <a:lnSpc>
                <a:spcPts val="4518"/>
              </a:lnSpc>
              <a:spcBef>
                <a:spcPct val="0"/>
              </a:spcBef>
            </a:pPr>
            <a:r>
              <a:rPr lang="en-US" b="true" sz="3227">
                <a:solidFill>
                  <a:srgbClr val="000000"/>
                </a:solidFill>
                <a:latin typeface="Poppins Ultra-Bold"/>
                <a:ea typeface="Poppins Ultra-Bold"/>
                <a:cs typeface="Poppins Ultra-Bold"/>
                <a:sym typeface="Poppins Ultra-Bold"/>
              </a:rPr>
              <a:t>Proposed Solution</a:t>
            </a:r>
          </a:p>
        </p:txBody>
      </p:sp>
      <p:sp>
        <p:nvSpPr>
          <p:cNvPr name="TextBox 32" id="32"/>
          <p:cNvSpPr txBox="true"/>
          <p:nvPr/>
        </p:nvSpPr>
        <p:spPr>
          <a:xfrm rot="0">
            <a:off x="1028700" y="5330259"/>
            <a:ext cx="4770082" cy="2216785"/>
          </a:xfrm>
          <a:prstGeom prst="rect">
            <a:avLst/>
          </a:prstGeom>
        </p:spPr>
        <p:txBody>
          <a:bodyPr anchor="t" rtlCol="false" tIns="0" lIns="0" bIns="0" rIns="0">
            <a:spAutoFit/>
          </a:bodyPr>
          <a:lstStyle/>
          <a:p>
            <a:pPr algn="ctr">
              <a:lnSpc>
                <a:spcPts val="2239"/>
              </a:lnSpc>
            </a:pPr>
            <a:r>
              <a:rPr lang="en-US" sz="1599">
                <a:solidFill>
                  <a:srgbClr val="000000"/>
                </a:solidFill>
                <a:latin typeface="Poppins"/>
                <a:ea typeface="Poppins"/>
                <a:cs typeface="Poppins"/>
                <a:sym typeface="Poppins"/>
              </a:rPr>
              <a:t>We propose a Few Shot Language Agnostic Keyword Spotting (FSLAKWS) system designed to detect keywords across multiple languages in audio files of variable lengths, even with very few training examples per keyword. The system will be capable of adapting to new keywords and handling different audio sample rates</a:t>
            </a:r>
          </a:p>
        </p:txBody>
      </p:sp>
      <p:sp>
        <p:nvSpPr>
          <p:cNvPr name="Freeform 33" id="33"/>
          <p:cNvSpPr/>
          <p:nvPr/>
        </p:nvSpPr>
        <p:spPr>
          <a:xfrm flipH="false" flipV="false" rot="0">
            <a:off x="2856594" y="2838288"/>
            <a:ext cx="1114294" cy="1122457"/>
          </a:xfrm>
          <a:custGeom>
            <a:avLst/>
            <a:gdLst/>
            <a:ahLst/>
            <a:cxnLst/>
            <a:rect r="r" b="b" t="t" l="l"/>
            <a:pathLst>
              <a:path h="1122457" w="1114294">
                <a:moveTo>
                  <a:pt x="0" y="0"/>
                </a:moveTo>
                <a:lnTo>
                  <a:pt x="1114294" y="0"/>
                </a:lnTo>
                <a:lnTo>
                  <a:pt x="1114294" y="1122458"/>
                </a:lnTo>
                <a:lnTo>
                  <a:pt x="0" y="11224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4" id="34"/>
          <p:cNvGrpSpPr/>
          <p:nvPr/>
        </p:nvGrpSpPr>
        <p:grpSpPr>
          <a:xfrm rot="0">
            <a:off x="6849867" y="8589784"/>
            <a:ext cx="3086100" cy="703810"/>
            <a:chOff x="0" y="0"/>
            <a:chExt cx="812800" cy="185366"/>
          </a:xfrm>
        </p:grpSpPr>
        <p:sp>
          <p:nvSpPr>
            <p:cNvPr name="Freeform 35" id="35"/>
            <p:cNvSpPr/>
            <p:nvPr/>
          </p:nvSpPr>
          <p:spPr>
            <a:xfrm flipH="false" flipV="false" rot="0">
              <a:off x="0" y="0"/>
              <a:ext cx="812800" cy="185366"/>
            </a:xfrm>
            <a:custGeom>
              <a:avLst/>
              <a:gdLst/>
              <a:ahLst/>
              <a:cxnLst/>
              <a:rect r="r" b="b" t="t" l="l"/>
              <a:pathLst>
                <a:path h="185366" w="812800">
                  <a:moveTo>
                    <a:pt x="47664" y="0"/>
                  </a:moveTo>
                  <a:lnTo>
                    <a:pt x="765136" y="0"/>
                  </a:lnTo>
                  <a:cubicBezTo>
                    <a:pt x="791460" y="0"/>
                    <a:pt x="812800" y="21340"/>
                    <a:pt x="812800" y="47664"/>
                  </a:cubicBezTo>
                  <a:lnTo>
                    <a:pt x="812800" y="137702"/>
                  </a:lnTo>
                  <a:cubicBezTo>
                    <a:pt x="812800" y="164026"/>
                    <a:pt x="791460" y="185366"/>
                    <a:pt x="765136" y="185366"/>
                  </a:cubicBezTo>
                  <a:lnTo>
                    <a:pt x="47664" y="185366"/>
                  </a:lnTo>
                  <a:cubicBezTo>
                    <a:pt x="35023" y="185366"/>
                    <a:pt x="22899" y="180344"/>
                    <a:pt x="13961" y="171405"/>
                  </a:cubicBezTo>
                  <a:cubicBezTo>
                    <a:pt x="5022" y="162466"/>
                    <a:pt x="0" y="150343"/>
                    <a:pt x="0" y="137702"/>
                  </a:cubicBezTo>
                  <a:lnTo>
                    <a:pt x="0" y="47664"/>
                  </a:lnTo>
                  <a:cubicBezTo>
                    <a:pt x="0" y="21340"/>
                    <a:pt x="21340" y="0"/>
                    <a:pt x="47664" y="0"/>
                  </a:cubicBezTo>
                  <a:close/>
                </a:path>
              </a:pathLst>
            </a:custGeom>
            <a:solidFill>
              <a:srgbClr val="5271FF"/>
            </a:solidFill>
          </p:spPr>
        </p:sp>
        <p:sp>
          <p:nvSpPr>
            <p:cNvPr name="TextBox 36" id="36"/>
            <p:cNvSpPr txBox="true"/>
            <p:nvPr/>
          </p:nvSpPr>
          <p:spPr>
            <a:xfrm>
              <a:off x="0" y="-47625"/>
              <a:ext cx="812800" cy="232991"/>
            </a:xfrm>
            <a:prstGeom prst="rect">
              <a:avLst/>
            </a:prstGeom>
          </p:spPr>
          <p:txBody>
            <a:bodyPr anchor="ctr" rtlCol="false" tIns="50800" lIns="50800" bIns="50800" rIns="50800"/>
            <a:lstStyle/>
            <a:p>
              <a:pPr algn="ctr">
                <a:lnSpc>
                  <a:spcPts val="2239"/>
                </a:lnSpc>
              </a:pPr>
            </a:p>
          </p:txBody>
        </p:sp>
      </p:grpSp>
      <p:sp>
        <p:nvSpPr>
          <p:cNvPr name="TextBox 37" id="37"/>
          <p:cNvSpPr txBox="true"/>
          <p:nvPr/>
        </p:nvSpPr>
        <p:spPr>
          <a:xfrm rot="0">
            <a:off x="6849867" y="9398369"/>
            <a:ext cx="9540931" cy="731393"/>
          </a:xfrm>
          <a:prstGeom prst="rect">
            <a:avLst/>
          </a:prstGeom>
        </p:spPr>
        <p:txBody>
          <a:bodyPr anchor="t" rtlCol="false" tIns="0" lIns="0" bIns="0" rIns="0">
            <a:spAutoFit/>
          </a:bodyPr>
          <a:lstStyle/>
          <a:p>
            <a:pPr algn="l">
              <a:lnSpc>
                <a:spcPts val="1935"/>
              </a:lnSpc>
            </a:pPr>
            <a:r>
              <a:rPr lang="en-US" sz="1599">
                <a:solidFill>
                  <a:srgbClr val="000000"/>
                </a:solidFill>
                <a:latin typeface="Poppins"/>
                <a:ea typeface="Poppins"/>
                <a:cs typeface="Poppins"/>
                <a:sym typeface="Poppins"/>
              </a:rPr>
              <a:t>The system is optimized for real-time performance, using lightweight models (like DSCNN or Wav2Vec 2.0) and advanced techniques like model pruning and quantization to reduce model size and improve response time.</a:t>
            </a:r>
          </a:p>
        </p:txBody>
      </p:sp>
      <p:sp>
        <p:nvSpPr>
          <p:cNvPr name="TextBox 38" id="38"/>
          <p:cNvSpPr txBox="true"/>
          <p:nvPr/>
        </p:nvSpPr>
        <p:spPr>
          <a:xfrm rot="0">
            <a:off x="7062108" y="8758491"/>
            <a:ext cx="2697856" cy="309245"/>
          </a:xfrm>
          <a:prstGeom prst="rect">
            <a:avLst/>
          </a:prstGeom>
        </p:spPr>
        <p:txBody>
          <a:bodyPr anchor="t" rtlCol="false" tIns="0" lIns="0" bIns="0" rIns="0">
            <a:spAutoFit/>
          </a:bodyPr>
          <a:lstStyle/>
          <a:p>
            <a:pPr algn="l">
              <a:lnSpc>
                <a:spcPts val="2379"/>
              </a:lnSpc>
            </a:pPr>
            <a:r>
              <a:rPr lang="en-US" sz="1699" b="true">
                <a:solidFill>
                  <a:srgbClr val="FFFFFF"/>
                </a:solidFill>
                <a:latin typeface="Poppins Bold"/>
                <a:ea typeface="Poppins Bold"/>
                <a:cs typeface="Poppins Bold"/>
                <a:sym typeface="Poppins Bold"/>
              </a:rPr>
              <a:t>Latency &amp; Throughput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713487" y="669480"/>
            <a:ext cx="9617520" cy="9617520"/>
            <a:chOff x="0" y="0"/>
            <a:chExt cx="12823360" cy="12823360"/>
          </a:xfrm>
        </p:grpSpPr>
        <p:sp>
          <p:nvSpPr>
            <p:cNvPr name="Freeform 3" id="3"/>
            <p:cNvSpPr/>
            <p:nvPr/>
          </p:nvSpPr>
          <p:spPr>
            <a:xfrm flipH="false" flipV="false" rot="-1200957">
              <a:off x="1409898" y="1409898"/>
              <a:ext cx="10003563" cy="10003563"/>
            </a:xfrm>
            <a:custGeom>
              <a:avLst/>
              <a:gdLst/>
              <a:ahLst/>
              <a:cxnLst/>
              <a:rect r="r" b="b" t="t" l="l"/>
              <a:pathLst>
                <a:path h="10003563" w="10003563">
                  <a:moveTo>
                    <a:pt x="0" y="0"/>
                  </a:moveTo>
                  <a:lnTo>
                    <a:pt x="10003564" y="0"/>
                  </a:lnTo>
                  <a:lnTo>
                    <a:pt x="10003564" y="10003564"/>
                  </a:lnTo>
                  <a:lnTo>
                    <a:pt x="0" y="10003564"/>
                  </a:lnTo>
                  <a:lnTo>
                    <a:pt x="0" y="0"/>
                  </a:lnTo>
                  <a:close/>
                </a:path>
              </a:pathLst>
            </a:custGeom>
            <a:blipFill>
              <a:blip r:embed="rId2">
                <a:alphaModFix amt="31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79346" y="1279346"/>
              <a:ext cx="10003563" cy="10003563"/>
            </a:xfrm>
            <a:custGeom>
              <a:avLst/>
              <a:gdLst/>
              <a:ahLst/>
              <a:cxnLst/>
              <a:rect r="r" b="b" t="t" l="l"/>
              <a:pathLst>
                <a:path h="10003563" w="10003563">
                  <a:moveTo>
                    <a:pt x="0" y="0"/>
                  </a:moveTo>
                  <a:lnTo>
                    <a:pt x="10003563" y="0"/>
                  </a:lnTo>
                  <a:lnTo>
                    <a:pt x="10003563" y="10003563"/>
                  </a:lnTo>
                  <a:lnTo>
                    <a:pt x="0" y="100035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424658" y="2378164"/>
            <a:ext cx="5999348" cy="6200152"/>
            <a:chOff x="0" y="0"/>
            <a:chExt cx="6362700" cy="6575666"/>
          </a:xfrm>
        </p:grpSpPr>
        <p:sp>
          <p:nvSpPr>
            <p:cNvPr name="Freeform 6" id="6"/>
            <p:cNvSpPr/>
            <p:nvPr/>
          </p:nvSpPr>
          <p:spPr>
            <a:xfrm flipH="false" flipV="false" rot="0">
              <a:off x="6350" y="6350"/>
              <a:ext cx="6350013" cy="6562979"/>
            </a:xfrm>
            <a:custGeom>
              <a:avLst/>
              <a:gdLst/>
              <a:ahLst/>
              <a:cxnLst/>
              <a:rect r="r" b="b" t="t" l="l"/>
              <a:pathLst>
                <a:path h="6562979" w="6350013">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3" y="484594"/>
                    <a:pt x="6350013" y="1082383"/>
                  </a:cubicBezTo>
                  <a:lnTo>
                    <a:pt x="6350013" y="5480583"/>
                  </a:lnTo>
                  <a:close/>
                </a:path>
              </a:pathLst>
            </a:custGeom>
            <a:blipFill>
              <a:blip r:embed="rId4"/>
              <a:stretch>
                <a:fillRect l="-47045" t="0" r="-47045" b="0"/>
              </a:stretch>
            </a:blipFill>
          </p:spPr>
        </p:sp>
      </p:grpSp>
      <p:grpSp>
        <p:nvGrpSpPr>
          <p:cNvPr name="Group 7" id="7"/>
          <p:cNvGrpSpPr/>
          <p:nvPr/>
        </p:nvGrpSpPr>
        <p:grpSpPr>
          <a:xfrm rot="0">
            <a:off x="1028700" y="6786755"/>
            <a:ext cx="8877993" cy="2471545"/>
            <a:chOff x="0" y="0"/>
            <a:chExt cx="13161103" cy="3663920"/>
          </a:xfrm>
        </p:grpSpPr>
        <p:sp>
          <p:nvSpPr>
            <p:cNvPr name="Freeform 8" id="8"/>
            <p:cNvSpPr/>
            <p:nvPr/>
          </p:nvSpPr>
          <p:spPr>
            <a:xfrm flipH="false" flipV="false" rot="0">
              <a:off x="0" y="0"/>
              <a:ext cx="13161104" cy="3663920"/>
            </a:xfrm>
            <a:custGeom>
              <a:avLst/>
              <a:gdLst/>
              <a:ahLst/>
              <a:cxnLst/>
              <a:rect r="r" b="b" t="t" l="l"/>
              <a:pathLst>
                <a:path h="3663920" w="13161104">
                  <a:moveTo>
                    <a:pt x="26161" y="0"/>
                  </a:moveTo>
                  <a:lnTo>
                    <a:pt x="13134942" y="0"/>
                  </a:lnTo>
                  <a:cubicBezTo>
                    <a:pt x="13149391" y="0"/>
                    <a:pt x="13161104" y="11713"/>
                    <a:pt x="13161104" y="26161"/>
                  </a:cubicBezTo>
                  <a:lnTo>
                    <a:pt x="13161104" y="3637759"/>
                  </a:lnTo>
                  <a:cubicBezTo>
                    <a:pt x="13161104" y="3652207"/>
                    <a:pt x="13149391" y="3663920"/>
                    <a:pt x="13134942" y="3663920"/>
                  </a:cubicBezTo>
                  <a:lnTo>
                    <a:pt x="26161" y="3663920"/>
                  </a:lnTo>
                  <a:cubicBezTo>
                    <a:pt x="11713" y="3663920"/>
                    <a:pt x="0" y="3652207"/>
                    <a:pt x="0" y="3637759"/>
                  </a:cubicBezTo>
                  <a:lnTo>
                    <a:pt x="0" y="26161"/>
                  </a:lnTo>
                  <a:cubicBezTo>
                    <a:pt x="0" y="11713"/>
                    <a:pt x="11713" y="0"/>
                    <a:pt x="26161" y="0"/>
                  </a:cubicBezTo>
                  <a:close/>
                </a:path>
              </a:pathLst>
            </a:custGeom>
            <a:solidFill>
              <a:srgbClr val="F4F4F4"/>
            </a:solidFill>
            <a:ln cap="rnd">
              <a:noFill/>
              <a:prstDash val="sysDot"/>
              <a:round/>
            </a:ln>
          </p:spPr>
        </p:sp>
        <p:sp>
          <p:nvSpPr>
            <p:cNvPr name="TextBox 9" id="9"/>
            <p:cNvSpPr txBox="true"/>
            <p:nvPr/>
          </p:nvSpPr>
          <p:spPr>
            <a:xfrm>
              <a:off x="0" y="-38100"/>
              <a:ext cx="13161103" cy="3702020"/>
            </a:xfrm>
            <a:prstGeom prst="rect">
              <a:avLst/>
            </a:prstGeom>
          </p:spPr>
          <p:txBody>
            <a:bodyPr anchor="ctr" rtlCol="false" tIns="254000" lIns="254000" bIns="254000" rIns="254000"/>
            <a:lstStyle/>
            <a:p>
              <a:pPr algn="l">
                <a:lnSpc>
                  <a:spcPts val="2380"/>
                </a:lnSpc>
              </a:pPr>
              <a:r>
                <a:rPr lang="en-US" sz="1700">
                  <a:solidFill>
                    <a:srgbClr val="2A2E3A"/>
                  </a:solidFill>
                  <a:latin typeface="Helios"/>
                  <a:ea typeface="Helios"/>
                  <a:cs typeface="Helios"/>
                  <a:sym typeface="Helios"/>
                </a:rPr>
                <a:t>NTRO is a specialized technical intelligence agency in India. It is responsible for gathering and analyzing technical intelligence to support national security operations. The Few Shot Language Agnostic Keyword Spotting (FSLAKWS) system can assist NTRO by improving automated keyword spotting in audio files, which is crucial for processing large volumes of multilingual audio data in intelligence gathering and surveillance. This system enhances NTRO's ability to analyze communications across various languages, with minimal data and faster processing.</a:t>
              </a:r>
            </a:p>
          </p:txBody>
        </p:sp>
      </p:grpSp>
      <p:grpSp>
        <p:nvGrpSpPr>
          <p:cNvPr name="Group 10" id="10"/>
          <p:cNvGrpSpPr/>
          <p:nvPr/>
        </p:nvGrpSpPr>
        <p:grpSpPr>
          <a:xfrm rot="0">
            <a:off x="1028700" y="2980028"/>
            <a:ext cx="8115300" cy="3478530"/>
            <a:chOff x="0" y="0"/>
            <a:chExt cx="10820400" cy="4638039"/>
          </a:xfrm>
        </p:grpSpPr>
        <p:sp>
          <p:nvSpPr>
            <p:cNvPr name="TextBox 11" id="11"/>
            <p:cNvSpPr txBox="true"/>
            <p:nvPr/>
          </p:nvSpPr>
          <p:spPr>
            <a:xfrm rot="0">
              <a:off x="0" y="-66675"/>
              <a:ext cx="10820400" cy="2557568"/>
            </a:xfrm>
            <a:prstGeom prst="rect">
              <a:avLst/>
            </a:prstGeom>
          </p:spPr>
          <p:txBody>
            <a:bodyPr anchor="t" rtlCol="false" tIns="0" lIns="0" bIns="0" rIns="0">
              <a:spAutoFit/>
            </a:bodyPr>
            <a:lstStyle/>
            <a:p>
              <a:pPr algn="l">
                <a:lnSpc>
                  <a:spcPts val="7670"/>
                </a:lnSpc>
              </a:pPr>
              <a:r>
                <a:rPr lang="en-US" b="true" sz="5900">
                  <a:solidFill>
                    <a:srgbClr val="2A2E3A"/>
                  </a:solidFill>
                  <a:latin typeface="Klein Bold"/>
                  <a:ea typeface="Klein Bold"/>
                  <a:cs typeface="Klein Bold"/>
                  <a:sym typeface="Klein Bold"/>
                </a:rPr>
                <a:t>About the Industry/Ministry</a:t>
              </a:r>
            </a:p>
          </p:txBody>
        </p:sp>
        <p:sp>
          <p:nvSpPr>
            <p:cNvPr name="TextBox 12" id="12"/>
            <p:cNvSpPr txBox="true"/>
            <p:nvPr/>
          </p:nvSpPr>
          <p:spPr>
            <a:xfrm rot="0">
              <a:off x="0" y="3181138"/>
              <a:ext cx="9768880" cy="1456902"/>
            </a:xfrm>
            <a:prstGeom prst="rect">
              <a:avLst/>
            </a:prstGeom>
          </p:spPr>
          <p:txBody>
            <a:bodyPr anchor="t" rtlCol="false" tIns="0" lIns="0" bIns="0" rIns="0">
              <a:spAutoFit/>
            </a:bodyPr>
            <a:lstStyle/>
            <a:p>
              <a:pPr algn="l">
                <a:lnSpc>
                  <a:spcPts val="4479"/>
                </a:lnSpc>
              </a:pPr>
              <a:r>
                <a:rPr lang="en-US" sz="3199">
                  <a:solidFill>
                    <a:srgbClr val="2A2E3A"/>
                  </a:solidFill>
                  <a:latin typeface="Helios"/>
                  <a:ea typeface="Helios"/>
                  <a:cs typeface="Helios"/>
                  <a:sym typeface="Helios"/>
                </a:rPr>
                <a:t>National Technical Research Organisation (NTRO)</a:t>
              </a:r>
            </a:p>
          </p:txBody>
        </p:sp>
      </p:grpSp>
      <p:sp>
        <p:nvSpPr>
          <p:cNvPr name="TextBox 13" id="13"/>
          <p:cNvSpPr txBox="true"/>
          <p:nvPr/>
        </p:nvSpPr>
        <p:spPr>
          <a:xfrm rot="0">
            <a:off x="0" y="273600"/>
            <a:ext cx="18288000" cy="1323975"/>
          </a:xfrm>
          <a:prstGeom prst="rect">
            <a:avLst/>
          </a:prstGeom>
        </p:spPr>
        <p:txBody>
          <a:bodyPr anchor="t" rtlCol="false" tIns="0" lIns="0" bIns="0" rIns="0">
            <a:spAutoFit/>
          </a:bodyPr>
          <a:lstStyle/>
          <a:p>
            <a:pPr algn="ctr">
              <a:lnSpc>
                <a:spcPts val="4920"/>
              </a:lnSpc>
            </a:pPr>
            <a:r>
              <a:rPr lang="en-US" sz="4100" b="true">
                <a:solidFill>
                  <a:srgbClr val="000000"/>
                </a:solidFill>
                <a:latin typeface="Arial Bold"/>
                <a:ea typeface="Arial Bold"/>
                <a:cs typeface="Arial Bold"/>
                <a:sym typeface="Arial Bold"/>
              </a:rPr>
              <a:t>Few Shot Language Agnostic Key Word </a:t>
            </a:r>
          </a:p>
          <a:p>
            <a:pPr algn="ctr">
              <a:lnSpc>
                <a:spcPts val="4920"/>
              </a:lnSpc>
            </a:pPr>
            <a:r>
              <a:rPr lang="en-US" b="true" sz="4100">
                <a:solidFill>
                  <a:srgbClr val="000000"/>
                </a:solidFill>
                <a:latin typeface="Arial Bold"/>
                <a:ea typeface="Arial Bold"/>
                <a:cs typeface="Arial Bold"/>
                <a:sym typeface="Arial Bold"/>
              </a:rPr>
              <a:t>Spotting system (FSLAKWS) for audio files.</a:t>
            </a:r>
          </a:p>
        </p:txBody>
      </p:sp>
      <p:sp>
        <p:nvSpPr>
          <p:cNvPr name="Freeform 14" id="14"/>
          <p:cNvSpPr/>
          <p:nvPr/>
        </p:nvSpPr>
        <p:spPr>
          <a:xfrm flipH="false" flipV="false" rot="0">
            <a:off x="14705866" y="122064"/>
            <a:ext cx="3369862" cy="1723612"/>
          </a:xfrm>
          <a:custGeom>
            <a:avLst/>
            <a:gdLst/>
            <a:ahLst/>
            <a:cxnLst/>
            <a:rect r="r" b="b" t="t" l="l"/>
            <a:pathLst>
              <a:path h="1723612" w="3369862">
                <a:moveTo>
                  <a:pt x="0" y="0"/>
                </a:moveTo>
                <a:lnTo>
                  <a:pt x="3369863" y="0"/>
                </a:lnTo>
                <a:lnTo>
                  <a:pt x="3369863" y="1723613"/>
                </a:lnTo>
                <a:lnTo>
                  <a:pt x="0" y="1723613"/>
                </a:lnTo>
                <a:lnTo>
                  <a:pt x="0" y="0"/>
                </a:lnTo>
                <a:close/>
              </a:path>
            </a:pathLst>
          </a:custGeom>
          <a:blipFill>
            <a:blip r:embed="rId5"/>
            <a:stretch>
              <a:fillRect l="0" t="0" r="0" b="-46"/>
            </a:stretch>
          </a:blipFill>
        </p:spPr>
      </p:sp>
      <p:grpSp>
        <p:nvGrpSpPr>
          <p:cNvPr name="Group 15" id="15"/>
          <p:cNvGrpSpPr/>
          <p:nvPr/>
        </p:nvGrpSpPr>
        <p:grpSpPr>
          <a:xfrm rot="0">
            <a:off x="475612" y="359325"/>
            <a:ext cx="2512200" cy="1249050"/>
            <a:chOff x="0" y="0"/>
            <a:chExt cx="3349600" cy="1665400"/>
          </a:xfrm>
        </p:grpSpPr>
        <p:sp>
          <p:nvSpPr>
            <p:cNvPr name="Freeform 16" id="16" descr="Your startup LOGO"/>
            <p:cNvSpPr/>
            <p:nvPr/>
          </p:nvSpPr>
          <p:spPr>
            <a:xfrm flipH="false" flipV="false" rot="0">
              <a:off x="25400" y="25400"/>
              <a:ext cx="3298825" cy="1614678"/>
            </a:xfrm>
            <a:custGeom>
              <a:avLst/>
              <a:gdLst/>
              <a:ahLst/>
              <a:cxnLst/>
              <a:rect r="r" b="b" t="t" l="l"/>
              <a:pathLst>
                <a:path h="1614678" w="3298825">
                  <a:moveTo>
                    <a:pt x="0" y="807339"/>
                  </a:moveTo>
                  <a:cubicBezTo>
                    <a:pt x="0" y="361442"/>
                    <a:pt x="738505" y="0"/>
                    <a:pt x="1649349" y="0"/>
                  </a:cubicBezTo>
                  <a:cubicBezTo>
                    <a:pt x="2560193" y="0"/>
                    <a:pt x="3298825" y="361442"/>
                    <a:pt x="3298825" y="807339"/>
                  </a:cubicBezTo>
                  <a:cubicBezTo>
                    <a:pt x="3298825" y="1253236"/>
                    <a:pt x="2560320" y="1614678"/>
                    <a:pt x="1649476" y="1614678"/>
                  </a:cubicBezTo>
                  <a:cubicBezTo>
                    <a:pt x="738632" y="1614678"/>
                    <a:pt x="0" y="1253109"/>
                    <a:pt x="0" y="807339"/>
                  </a:cubicBezTo>
                  <a:close/>
                </a:path>
              </a:pathLst>
            </a:custGeom>
            <a:solidFill>
              <a:srgbClr val="FFFFFF"/>
            </a:solidFill>
          </p:spPr>
        </p:sp>
        <p:sp>
          <p:nvSpPr>
            <p:cNvPr name="Freeform 17" id="17" descr="Your startup LOGO"/>
            <p:cNvSpPr/>
            <p:nvPr/>
          </p:nvSpPr>
          <p:spPr>
            <a:xfrm flipH="false" flipV="false" rot="0">
              <a:off x="0" y="0"/>
              <a:ext cx="3349625" cy="1665478"/>
            </a:xfrm>
            <a:custGeom>
              <a:avLst/>
              <a:gdLst/>
              <a:ahLst/>
              <a:cxnLst/>
              <a:rect r="r" b="b" t="t" l="l"/>
              <a:pathLst>
                <a:path h="1665478" w="3349625">
                  <a:moveTo>
                    <a:pt x="0" y="832739"/>
                  </a:moveTo>
                  <a:cubicBezTo>
                    <a:pt x="0" y="359918"/>
                    <a:pt x="767969" y="0"/>
                    <a:pt x="1674749" y="0"/>
                  </a:cubicBezTo>
                  <a:cubicBezTo>
                    <a:pt x="2581529" y="0"/>
                    <a:pt x="3349625" y="359918"/>
                    <a:pt x="3349625" y="832739"/>
                  </a:cubicBezTo>
                  <a:lnTo>
                    <a:pt x="3324225" y="832739"/>
                  </a:lnTo>
                  <a:lnTo>
                    <a:pt x="3349625" y="832739"/>
                  </a:lnTo>
                  <a:cubicBezTo>
                    <a:pt x="3349625" y="1305560"/>
                    <a:pt x="2581656" y="1665478"/>
                    <a:pt x="1674876" y="1665478"/>
                  </a:cubicBezTo>
                  <a:lnTo>
                    <a:pt x="1674876" y="1640078"/>
                  </a:lnTo>
                  <a:lnTo>
                    <a:pt x="1674876" y="1665478"/>
                  </a:lnTo>
                  <a:cubicBezTo>
                    <a:pt x="767969" y="1665351"/>
                    <a:pt x="0" y="1305560"/>
                    <a:pt x="0" y="832739"/>
                  </a:cubicBezTo>
                  <a:lnTo>
                    <a:pt x="25400" y="832739"/>
                  </a:lnTo>
                  <a:lnTo>
                    <a:pt x="50800" y="832739"/>
                  </a:lnTo>
                  <a:lnTo>
                    <a:pt x="25400" y="832739"/>
                  </a:lnTo>
                  <a:lnTo>
                    <a:pt x="0" y="832739"/>
                  </a:lnTo>
                  <a:moveTo>
                    <a:pt x="50800" y="832739"/>
                  </a:moveTo>
                  <a:cubicBezTo>
                    <a:pt x="50800" y="846709"/>
                    <a:pt x="39370" y="858139"/>
                    <a:pt x="25400" y="858139"/>
                  </a:cubicBezTo>
                  <a:cubicBezTo>
                    <a:pt x="11430" y="858139"/>
                    <a:pt x="0" y="846709"/>
                    <a:pt x="0" y="832739"/>
                  </a:cubicBezTo>
                  <a:cubicBezTo>
                    <a:pt x="0" y="818769"/>
                    <a:pt x="11430" y="807339"/>
                    <a:pt x="25400" y="807339"/>
                  </a:cubicBezTo>
                  <a:cubicBezTo>
                    <a:pt x="39370" y="807339"/>
                    <a:pt x="50800" y="818769"/>
                    <a:pt x="50800" y="832739"/>
                  </a:cubicBezTo>
                  <a:cubicBezTo>
                    <a:pt x="50800" y="1251585"/>
                    <a:pt x="759714" y="1614678"/>
                    <a:pt x="1674749" y="1614678"/>
                  </a:cubicBezTo>
                  <a:cubicBezTo>
                    <a:pt x="2589784" y="1614678"/>
                    <a:pt x="3298825" y="1251585"/>
                    <a:pt x="3298825" y="832739"/>
                  </a:cubicBezTo>
                  <a:cubicBezTo>
                    <a:pt x="3298825" y="413893"/>
                    <a:pt x="2589784" y="50800"/>
                    <a:pt x="1674749" y="50800"/>
                  </a:cubicBezTo>
                  <a:lnTo>
                    <a:pt x="1674749" y="25400"/>
                  </a:lnTo>
                  <a:lnTo>
                    <a:pt x="1674749" y="50800"/>
                  </a:lnTo>
                  <a:cubicBezTo>
                    <a:pt x="759714" y="50800"/>
                    <a:pt x="50800" y="413766"/>
                    <a:pt x="50800" y="832739"/>
                  </a:cubicBezTo>
                  <a:close/>
                </a:path>
              </a:pathLst>
            </a:custGeom>
            <a:solidFill>
              <a:srgbClr val="8064A2"/>
            </a:solidFill>
          </p:spPr>
        </p:sp>
        <p:sp>
          <p:nvSpPr>
            <p:cNvPr name="TextBox 18" id="18"/>
            <p:cNvSpPr txBox="true"/>
            <p:nvPr/>
          </p:nvSpPr>
          <p:spPr>
            <a:xfrm>
              <a:off x="0" y="-9525"/>
              <a:ext cx="3349600" cy="1674925"/>
            </a:xfrm>
            <a:prstGeom prst="rect">
              <a:avLst/>
            </a:prstGeom>
          </p:spPr>
          <p:txBody>
            <a:bodyPr anchor="ctr" rtlCol="false" tIns="50800" lIns="50800" bIns="50800" rIns="50800"/>
            <a:lstStyle/>
            <a:p>
              <a:pPr algn="ctr">
                <a:lnSpc>
                  <a:spcPts val="3240"/>
                </a:lnSpc>
              </a:pPr>
              <a:r>
                <a:rPr lang="en-US" sz="2700" spc="25">
                  <a:solidFill>
                    <a:srgbClr val="000000"/>
                  </a:solidFill>
                  <a:latin typeface="TT Rounds Condensed"/>
                  <a:ea typeface="TT Rounds Condensed"/>
                  <a:cs typeface="TT Rounds Condensed"/>
                  <a:sym typeface="TT Rounds Condensed"/>
                </a:rPr>
                <a:t>Code</a:t>
              </a:r>
            </a:p>
            <a:p>
              <a:pPr algn="ctr">
                <a:lnSpc>
                  <a:spcPts val="3240"/>
                </a:lnSpc>
              </a:pPr>
              <a:r>
                <a:rPr lang="en-US" sz="2700" spc="25">
                  <a:solidFill>
                    <a:srgbClr val="000000"/>
                  </a:solidFill>
                  <a:latin typeface="TT Rounds Condensed"/>
                  <a:ea typeface="TT Rounds Condensed"/>
                  <a:cs typeface="TT Rounds Condensed"/>
                  <a:sym typeface="TT Rounds Condensed"/>
                </a:rPr>
                <a:t>Wrapper’s</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3662295"/>
            <a:ext cx="7611720" cy="3045460"/>
          </a:xfrm>
          <a:prstGeom prst="rect">
            <a:avLst/>
          </a:prstGeom>
        </p:spPr>
        <p:txBody>
          <a:bodyPr anchor="t" rtlCol="false" tIns="0" lIns="0" bIns="0" rIns="0">
            <a:spAutoFit/>
          </a:bodyPr>
          <a:lstStyle/>
          <a:p>
            <a:pPr algn="l">
              <a:lnSpc>
                <a:spcPts val="8060"/>
              </a:lnSpc>
            </a:pPr>
            <a:r>
              <a:rPr lang="en-US" sz="6200" b="true">
                <a:solidFill>
                  <a:srgbClr val="2A2E3A"/>
                </a:solidFill>
                <a:latin typeface="Klein Bold"/>
                <a:ea typeface="Klein Bold"/>
                <a:cs typeface="Klein Bold"/>
                <a:sym typeface="Klein Bold"/>
              </a:rPr>
              <a:t>Current State-of-the-Art Solutions Available</a:t>
            </a:r>
          </a:p>
        </p:txBody>
      </p:sp>
      <p:grpSp>
        <p:nvGrpSpPr>
          <p:cNvPr name="Group 3" id="3"/>
          <p:cNvGrpSpPr/>
          <p:nvPr/>
        </p:nvGrpSpPr>
        <p:grpSpPr>
          <a:xfrm rot="0">
            <a:off x="9642260" y="3728970"/>
            <a:ext cx="7539863" cy="414910"/>
            <a:chOff x="0" y="0"/>
            <a:chExt cx="10053151" cy="553213"/>
          </a:xfrm>
        </p:grpSpPr>
        <p:sp>
          <p:nvSpPr>
            <p:cNvPr name="Freeform 4" id="4"/>
            <p:cNvSpPr/>
            <p:nvPr/>
          </p:nvSpPr>
          <p:spPr>
            <a:xfrm flipH="false" flipV="false" rot="0">
              <a:off x="0" y="0"/>
              <a:ext cx="553213" cy="553213"/>
            </a:xfrm>
            <a:custGeom>
              <a:avLst/>
              <a:gdLst/>
              <a:ahLst/>
              <a:cxnLst/>
              <a:rect r="r" b="b" t="t" l="l"/>
              <a:pathLst>
                <a:path h="553213" w="553213">
                  <a:moveTo>
                    <a:pt x="0" y="0"/>
                  </a:moveTo>
                  <a:lnTo>
                    <a:pt x="553213" y="0"/>
                  </a:lnTo>
                  <a:lnTo>
                    <a:pt x="553213" y="553213"/>
                  </a:lnTo>
                  <a:lnTo>
                    <a:pt x="0" y="5532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314169" y="-57150"/>
              <a:ext cx="8738982" cy="578697"/>
            </a:xfrm>
            <a:prstGeom prst="rect">
              <a:avLst/>
            </a:prstGeom>
          </p:spPr>
          <p:txBody>
            <a:bodyPr anchor="t" rtlCol="false" tIns="0" lIns="0" bIns="0" rIns="0">
              <a:spAutoFit/>
            </a:bodyPr>
            <a:lstStyle/>
            <a:p>
              <a:pPr algn="l" marL="0" indent="0" lvl="0">
                <a:lnSpc>
                  <a:spcPts val="3639"/>
                </a:lnSpc>
                <a:spcBef>
                  <a:spcPct val="0"/>
                </a:spcBef>
              </a:pPr>
              <a:r>
                <a:rPr lang="en-US" sz="2599">
                  <a:solidFill>
                    <a:srgbClr val="2A2E3A"/>
                  </a:solidFill>
                  <a:latin typeface="Helios"/>
                  <a:ea typeface="Helios"/>
                  <a:cs typeface="Helios"/>
                  <a:sym typeface="Helios"/>
                </a:rPr>
                <a:t>Multilingual Spoken Words Corpus (MSWC)</a:t>
              </a:r>
            </a:p>
          </p:txBody>
        </p:sp>
      </p:grpSp>
      <p:grpSp>
        <p:nvGrpSpPr>
          <p:cNvPr name="Group 6" id="6"/>
          <p:cNvGrpSpPr/>
          <p:nvPr/>
        </p:nvGrpSpPr>
        <p:grpSpPr>
          <a:xfrm rot="0">
            <a:off x="9642260" y="4983032"/>
            <a:ext cx="7539863" cy="414910"/>
            <a:chOff x="0" y="0"/>
            <a:chExt cx="10053151" cy="553213"/>
          </a:xfrm>
        </p:grpSpPr>
        <p:sp>
          <p:nvSpPr>
            <p:cNvPr name="Freeform 7" id="7"/>
            <p:cNvSpPr/>
            <p:nvPr/>
          </p:nvSpPr>
          <p:spPr>
            <a:xfrm flipH="false" flipV="false" rot="0">
              <a:off x="0" y="0"/>
              <a:ext cx="553213" cy="553213"/>
            </a:xfrm>
            <a:custGeom>
              <a:avLst/>
              <a:gdLst/>
              <a:ahLst/>
              <a:cxnLst/>
              <a:rect r="r" b="b" t="t" l="l"/>
              <a:pathLst>
                <a:path h="553213" w="553213">
                  <a:moveTo>
                    <a:pt x="0" y="0"/>
                  </a:moveTo>
                  <a:lnTo>
                    <a:pt x="553213" y="0"/>
                  </a:lnTo>
                  <a:lnTo>
                    <a:pt x="553213" y="553213"/>
                  </a:lnTo>
                  <a:lnTo>
                    <a:pt x="0" y="5532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314169" y="-41317"/>
              <a:ext cx="8738982" cy="578697"/>
            </a:xfrm>
            <a:prstGeom prst="rect">
              <a:avLst/>
            </a:prstGeom>
          </p:spPr>
          <p:txBody>
            <a:bodyPr anchor="t" rtlCol="false" tIns="0" lIns="0" bIns="0" rIns="0">
              <a:spAutoFit/>
            </a:bodyPr>
            <a:lstStyle/>
            <a:p>
              <a:pPr algn="l" marL="0" indent="0" lvl="0">
                <a:lnSpc>
                  <a:spcPts val="3639"/>
                </a:lnSpc>
                <a:spcBef>
                  <a:spcPct val="0"/>
                </a:spcBef>
              </a:pPr>
              <a:r>
                <a:rPr lang="en-US" sz="2599">
                  <a:solidFill>
                    <a:srgbClr val="2A2E3A"/>
                  </a:solidFill>
                  <a:latin typeface="Helios"/>
                  <a:ea typeface="Helios"/>
                  <a:cs typeface="Helios"/>
                  <a:sym typeface="Helios"/>
                </a:rPr>
                <a:t>Few-Shot Keyword Spotting</a:t>
              </a:r>
            </a:p>
          </p:txBody>
        </p:sp>
      </p:grpSp>
      <p:grpSp>
        <p:nvGrpSpPr>
          <p:cNvPr name="Group 9" id="9"/>
          <p:cNvGrpSpPr/>
          <p:nvPr/>
        </p:nvGrpSpPr>
        <p:grpSpPr>
          <a:xfrm rot="0">
            <a:off x="9642260" y="6237094"/>
            <a:ext cx="7539863" cy="414910"/>
            <a:chOff x="0" y="0"/>
            <a:chExt cx="10053151" cy="553213"/>
          </a:xfrm>
        </p:grpSpPr>
        <p:sp>
          <p:nvSpPr>
            <p:cNvPr name="Freeform 10" id="10"/>
            <p:cNvSpPr/>
            <p:nvPr/>
          </p:nvSpPr>
          <p:spPr>
            <a:xfrm flipH="false" flipV="false" rot="0">
              <a:off x="0" y="0"/>
              <a:ext cx="553213" cy="553213"/>
            </a:xfrm>
            <a:custGeom>
              <a:avLst/>
              <a:gdLst/>
              <a:ahLst/>
              <a:cxnLst/>
              <a:rect r="r" b="b" t="t" l="l"/>
              <a:pathLst>
                <a:path h="553213" w="553213">
                  <a:moveTo>
                    <a:pt x="0" y="0"/>
                  </a:moveTo>
                  <a:lnTo>
                    <a:pt x="553213" y="0"/>
                  </a:lnTo>
                  <a:lnTo>
                    <a:pt x="553213" y="553213"/>
                  </a:lnTo>
                  <a:lnTo>
                    <a:pt x="0" y="5532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314169" y="-41317"/>
              <a:ext cx="8738982" cy="578697"/>
            </a:xfrm>
            <a:prstGeom prst="rect">
              <a:avLst/>
            </a:prstGeom>
          </p:spPr>
          <p:txBody>
            <a:bodyPr anchor="t" rtlCol="false" tIns="0" lIns="0" bIns="0" rIns="0">
              <a:spAutoFit/>
            </a:bodyPr>
            <a:lstStyle/>
            <a:p>
              <a:pPr algn="l" marL="0" indent="0" lvl="0">
                <a:lnSpc>
                  <a:spcPts val="3639"/>
                </a:lnSpc>
                <a:spcBef>
                  <a:spcPct val="0"/>
                </a:spcBef>
              </a:pPr>
              <a:r>
                <a:rPr lang="en-US" sz="2599">
                  <a:solidFill>
                    <a:srgbClr val="2A2E3A"/>
                  </a:solidFill>
                  <a:latin typeface="Helios"/>
                  <a:ea typeface="Helios"/>
                  <a:cs typeface="Helios"/>
                  <a:sym typeface="Helios"/>
                </a:rPr>
                <a:t>Wav2Vec 2.0</a:t>
              </a:r>
            </a:p>
          </p:txBody>
        </p:sp>
      </p:grpSp>
      <p:sp>
        <p:nvSpPr>
          <p:cNvPr name="Freeform 12" id="12"/>
          <p:cNvSpPr/>
          <p:nvPr/>
        </p:nvSpPr>
        <p:spPr>
          <a:xfrm flipH="false" flipV="false" rot="0">
            <a:off x="9642260" y="7491157"/>
            <a:ext cx="414910" cy="414910"/>
          </a:xfrm>
          <a:custGeom>
            <a:avLst/>
            <a:gdLst/>
            <a:ahLst/>
            <a:cxnLst/>
            <a:rect r="r" b="b" t="t" l="l"/>
            <a:pathLst>
              <a:path h="414910" w="414910">
                <a:moveTo>
                  <a:pt x="0" y="0"/>
                </a:moveTo>
                <a:lnTo>
                  <a:pt x="414909" y="0"/>
                </a:lnTo>
                <a:lnTo>
                  <a:pt x="414909" y="414909"/>
                </a:lnTo>
                <a:lnTo>
                  <a:pt x="0" y="4149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10627887" y="7217281"/>
            <a:ext cx="7212793" cy="905510"/>
          </a:xfrm>
          <a:prstGeom prst="rect">
            <a:avLst/>
          </a:prstGeom>
        </p:spPr>
        <p:txBody>
          <a:bodyPr anchor="t" rtlCol="false" tIns="0" lIns="0" bIns="0" rIns="0">
            <a:spAutoFit/>
          </a:bodyPr>
          <a:lstStyle/>
          <a:p>
            <a:pPr algn="l" marL="0" indent="0" lvl="0">
              <a:lnSpc>
                <a:spcPts val="3639"/>
              </a:lnSpc>
              <a:spcBef>
                <a:spcPct val="0"/>
              </a:spcBef>
            </a:pPr>
            <a:r>
              <a:rPr lang="en-US" sz="2599">
                <a:solidFill>
                  <a:srgbClr val="2A2E3A"/>
                </a:solidFill>
                <a:latin typeface="Helios"/>
                <a:ea typeface="Helios"/>
                <a:cs typeface="Helios"/>
                <a:sym typeface="Helios"/>
              </a:rPr>
              <a:t>DSCNN (Depthwise Separable Convolutional Neural Networks)</a:t>
            </a:r>
          </a:p>
        </p:txBody>
      </p:sp>
      <p:grpSp>
        <p:nvGrpSpPr>
          <p:cNvPr name="Group 14" id="14"/>
          <p:cNvGrpSpPr/>
          <p:nvPr/>
        </p:nvGrpSpPr>
        <p:grpSpPr>
          <a:xfrm rot="0">
            <a:off x="9642260" y="8528494"/>
            <a:ext cx="7539863" cy="848360"/>
            <a:chOff x="0" y="0"/>
            <a:chExt cx="10053151" cy="1131147"/>
          </a:xfrm>
        </p:grpSpPr>
        <p:sp>
          <p:nvSpPr>
            <p:cNvPr name="Freeform 15" id="15"/>
            <p:cNvSpPr/>
            <p:nvPr/>
          </p:nvSpPr>
          <p:spPr>
            <a:xfrm flipH="false" flipV="false" rot="0">
              <a:off x="0" y="288967"/>
              <a:ext cx="553213" cy="553213"/>
            </a:xfrm>
            <a:custGeom>
              <a:avLst/>
              <a:gdLst/>
              <a:ahLst/>
              <a:cxnLst/>
              <a:rect r="r" b="b" t="t" l="l"/>
              <a:pathLst>
                <a:path h="553213" w="553213">
                  <a:moveTo>
                    <a:pt x="0" y="0"/>
                  </a:moveTo>
                  <a:lnTo>
                    <a:pt x="553213" y="0"/>
                  </a:lnTo>
                  <a:lnTo>
                    <a:pt x="553213" y="553213"/>
                  </a:lnTo>
                  <a:lnTo>
                    <a:pt x="0" y="5532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1314169" y="-57150"/>
              <a:ext cx="8738982" cy="1188297"/>
            </a:xfrm>
            <a:prstGeom prst="rect">
              <a:avLst/>
            </a:prstGeom>
          </p:spPr>
          <p:txBody>
            <a:bodyPr anchor="t" rtlCol="false" tIns="0" lIns="0" bIns="0" rIns="0">
              <a:spAutoFit/>
            </a:bodyPr>
            <a:lstStyle/>
            <a:p>
              <a:pPr algn="l" marL="0" indent="0" lvl="0">
                <a:lnSpc>
                  <a:spcPts val="3639"/>
                </a:lnSpc>
                <a:spcBef>
                  <a:spcPct val="0"/>
                </a:spcBef>
              </a:pPr>
              <a:r>
                <a:rPr lang="en-US" sz="2599">
                  <a:solidFill>
                    <a:srgbClr val="2A2E3A"/>
                  </a:solidFill>
                  <a:latin typeface="Helios"/>
                  <a:ea typeface="Helios"/>
                  <a:cs typeface="Helios"/>
                  <a:sym typeface="Helios"/>
                </a:rPr>
                <a:t>MLCommons Multilingual Spoken Words Dataset</a:t>
              </a:r>
            </a:p>
          </p:txBody>
        </p:sp>
      </p:grpSp>
      <p:sp>
        <p:nvSpPr>
          <p:cNvPr name="TextBox 17" id="17"/>
          <p:cNvSpPr txBox="true"/>
          <p:nvPr/>
        </p:nvSpPr>
        <p:spPr>
          <a:xfrm rot="0">
            <a:off x="0" y="273600"/>
            <a:ext cx="18288000" cy="1323975"/>
          </a:xfrm>
          <a:prstGeom prst="rect">
            <a:avLst/>
          </a:prstGeom>
        </p:spPr>
        <p:txBody>
          <a:bodyPr anchor="t" rtlCol="false" tIns="0" lIns="0" bIns="0" rIns="0">
            <a:spAutoFit/>
          </a:bodyPr>
          <a:lstStyle/>
          <a:p>
            <a:pPr algn="ctr">
              <a:lnSpc>
                <a:spcPts val="4920"/>
              </a:lnSpc>
            </a:pPr>
            <a:r>
              <a:rPr lang="en-US" sz="4100" b="true">
                <a:solidFill>
                  <a:srgbClr val="000000"/>
                </a:solidFill>
                <a:latin typeface="Arial Bold"/>
                <a:ea typeface="Arial Bold"/>
                <a:cs typeface="Arial Bold"/>
                <a:sym typeface="Arial Bold"/>
              </a:rPr>
              <a:t>Few Shot Language Agnostic Key Word </a:t>
            </a:r>
          </a:p>
          <a:p>
            <a:pPr algn="ctr">
              <a:lnSpc>
                <a:spcPts val="4920"/>
              </a:lnSpc>
            </a:pPr>
            <a:r>
              <a:rPr lang="en-US" b="true" sz="4100">
                <a:solidFill>
                  <a:srgbClr val="000000"/>
                </a:solidFill>
                <a:latin typeface="Arial Bold"/>
                <a:ea typeface="Arial Bold"/>
                <a:cs typeface="Arial Bold"/>
                <a:sym typeface="Arial Bold"/>
              </a:rPr>
              <a:t>Spotting system (FSLAKWS) for audio files.</a:t>
            </a:r>
          </a:p>
        </p:txBody>
      </p:sp>
      <p:sp>
        <p:nvSpPr>
          <p:cNvPr name="Freeform 18" id="18"/>
          <p:cNvSpPr/>
          <p:nvPr/>
        </p:nvSpPr>
        <p:spPr>
          <a:xfrm flipH="false" flipV="false" rot="0">
            <a:off x="14705866" y="122064"/>
            <a:ext cx="3369862" cy="1723612"/>
          </a:xfrm>
          <a:custGeom>
            <a:avLst/>
            <a:gdLst/>
            <a:ahLst/>
            <a:cxnLst/>
            <a:rect r="r" b="b" t="t" l="l"/>
            <a:pathLst>
              <a:path h="1723612" w="3369862">
                <a:moveTo>
                  <a:pt x="0" y="0"/>
                </a:moveTo>
                <a:lnTo>
                  <a:pt x="3369863" y="0"/>
                </a:lnTo>
                <a:lnTo>
                  <a:pt x="3369863" y="1723613"/>
                </a:lnTo>
                <a:lnTo>
                  <a:pt x="0" y="1723613"/>
                </a:lnTo>
                <a:lnTo>
                  <a:pt x="0" y="0"/>
                </a:lnTo>
                <a:close/>
              </a:path>
            </a:pathLst>
          </a:custGeom>
          <a:blipFill>
            <a:blip r:embed="rId4"/>
            <a:stretch>
              <a:fillRect l="0" t="0" r="0" b="-46"/>
            </a:stretch>
          </a:blipFill>
        </p:spPr>
      </p:sp>
      <p:grpSp>
        <p:nvGrpSpPr>
          <p:cNvPr name="Group 19" id="19"/>
          <p:cNvGrpSpPr/>
          <p:nvPr/>
        </p:nvGrpSpPr>
        <p:grpSpPr>
          <a:xfrm rot="0">
            <a:off x="475612" y="359325"/>
            <a:ext cx="2512200" cy="1249050"/>
            <a:chOff x="0" y="0"/>
            <a:chExt cx="3349600" cy="1665400"/>
          </a:xfrm>
        </p:grpSpPr>
        <p:sp>
          <p:nvSpPr>
            <p:cNvPr name="Freeform 20" id="20" descr="Your startup LOGO"/>
            <p:cNvSpPr/>
            <p:nvPr/>
          </p:nvSpPr>
          <p:spPr>
            <a:xfrm flipH="false" flipV="false" rot="0">
              <a:off x="25400" y="25400"/>
              <a:ext cx="3298825" cy="1614678"/>
            </a:xfrm>
            <a:custGeom>
              <a:avLst/>
              <a:gdLst/>
              <a:ahLst/>
              <a:cxnLst/>
              <a:rect r="r" b="b" t="t" l="l"/>
              <a:pathLst>
                <a:path h="1614678" w="3298825">
                  <a:moveTo>
                    <a:pt x="0" y="807339"/>
                  </a:moveTo>
                  <a:cubicBezTo>
                    <a:pt x="0" y="361442"/>
                    <a:pt x="738505" y="0"/>
                    <a:pt x="1649349" y="0"/>
                  </a:cubicBezTo>
                  <a:cubicBezTo>
                    <a:pt x="2560193" y="0"/>
                    <a:pt x="3298825" y="361442"/>
                    <a:pt x="3298825" y="807339"/>
                  </a:cubicBezTo>
                  <a:cubicBezTo>
                    <a:pt x="3298825" y="1253236"/>
                    <a:pt x="2560320" y="1614678"/>
                    <a:pt x="1649476" y="1614678"/>
                  </a:cubicBezTo>
                  <a:cubicBezTo>
                    <a:pt x="738632" y="1614678"/>
                    <a:pt x="0" y="1253109"/>
                    <a:pt x="0" y="807339"/>
                  </a:cubicBezTo>
                  <a:close/>
                </a:path>
              </a:pathLst>
            </a:custGeom>
            <a:solidFill>
              <a:srgbClr val="FFFFFF"/>
            </a:solidFill>
          </p:spPr>
        </p:sp>
        <p:sp>
          <p:nvSpPr>
            <p:cNvPr name="Freeform 21" id="21" descr="Your startup LOGO"/>
            <p:cNvSpPr/>
            <p:nvPr/>
          </p:nvSpPr>
          <p:spPr>
            <a:xfrm flipH="false" flipV="false" rot="0">
              <a:off x="0" y="0"/>
              <a:ext cx="3349625" cy="1665478"/>
            </a:xfrm>
            <a:custGeom>
              <a:avLst/>
              <a:gdLst/>
              <a:ahLst/>
              <a:cxnLst/>
              <a:rect r="r" b="b" t="t" l="l"/>
              <a:pathLst>
                <a:path h="1665478" w="3349625">
                  <a:moveTo>
                    <a:pt x="0" y="832739"/>
                  </a:moveTo>
                  <a:cubicBezTo>
                    <a:pt x="0" y="359918"/>
                    <a:pt x="767969" y="0"/>
                    <a:pt x="1674749" y="0"/>
                  </a:cubicBezTo>
                  <a:cubicBezTo>
                    <a:pt x="2581529" y="0"/>
                    <a:pt x="3349625" y="359918"/>
                    <a:pt x="3349625" y="832739"/>
                  </a:cubicBezTo>
                  <a:lnTo>
                    <a:pt x="3324225" y="832739"/>
                  </a:lnTo>
                  <a:lnTo>
                    <a:pt x="3349625" y="832739"/>
                  </a:lnTo>
                  <a:cubicBezTo>
                    <a:pt x="3349625" y="1305560"/>
                    <a:pt x="2581656" y="1665478"/>
                    <a:pt x="1674876" y="1665478"/>
                  </a:cubicBezTo>
                  <a:lnTo>
                    <a:pt x="1674876" y="1640078"/>
                  </a:lnTo>
                  <a:lnTo>
                    <a:pt x="1674876" y="1665478"/>
                  </a:lnTo>
                  <a:cubicBezTo>
                    <a:pt x="767969" y="1665351"/>
                    <a:pt x="0" y="1305560"/>
                    <a:pt x="0" y="832739"/>
                  </a:cubicBezTo>
                  <a:lnTo>
                    <a:pt x="25400" y="832739"/>
                  </a:lnTo>
                  <a:lnTo>
                    <a:pt x="50800" y="832739"/>
                  </a:lnTo>
                  <a:lnTo>
                    <a:pt x="25400" y="832739"/>
                  </a:lnTo>
                  <a:lnTo>
                    <a:pt x="0" y="832739"/>
                  </a:lnTo>
                  <a:moveTo>
                    <a:pt x="50800" y="832739"/>
                  </a:moveTo>
                  <a:cubicBezTo>
                    <a:pt x="50800" y="846709"/>
                    <a:pt x="39370" y="858139"/>
                    <a:pt x="25400" y="858139"/>
                  </a:cubicBezTo>
                  <a:cubicBezTo>
                    <a:pt x="11430" y="858139"/>
                    <a:pt x="0" y="846709"/>
                    <a:pt x="0" y="832739"/>
                  </a:cubicBezTo>
                  <a:cubicBezTo>
                    <a:pt x="0" y="818769"/>
                    <a:pt x="11430" y="807339"/>
                    <a:pt x="25400" y="807339"/>
                  </a:cubicBezTo>
                  <a:cubicBezTo>
                    <a:pt x="39370" y="807339"/>
                    <a:pt x="50800" y="818769"/>
                    <a:pt x="50800" y="832739"/>
                  </a:cubicBezTo>
                  <a:cubicBezTo>
                    <a:pt x="50800" y="1251585"/>
                    <a:pt x="759714" y="1614678"/>
                    <a:pt x="1674749" y="1614678"/>
                  </a:cubicBezTo>
                  <a:cubicBezTo>
                    <a:pt x="2589784" y="1614678"/>
                    <a:pt x="3298825" y="1251585"/>
                    <a:pt x="3298825" y="832739"/>
                  </a:cubicBezTo>
                  <a:cubicBezTo>
                    <a:pt x="3298825" y="413893"/>
                    <a:pt x="2589784" y="50800"/>
                    <a:pt x="1674749" y="50800"/>
                  </a:cubicBezTo>
                  <a:lnTo>
                    <a:pt x="1674749" y="25400"/>
                  </a:lnTo>
                  <a:lnTo>
                    <a:pt x="1674749" y="50800"/>
                  </a:lnTo>
                  <a:cubicBezTo>
                    <a:pt x="759714" y="50800"/>
                    <a:pt x="50800" y="413766"/>
                    <a:pt x="50800" y="832739"/>
                  </a:cubicBezTo>
                  <a:close/>
                </a:path>
              </a:pathLst>
            </a:custGeom>
            <a:solidFill>
              <a:srgbClr val="8064A2"/>
            </a:solidFill>
          </p:spPr>
        </p:sp>
        <p:sp>
          <p:nvSpPr>
            <p:cNvPr name="TextBox 22" id="22"/>
            <p:cNvSpPr txBox="true"/>
            <p:nvPr/>
          </p:nvSpPr>
          <p:spPr>
            <a:xfrm>
              <a:off x="0" y="-9525"/>
              <a:ext cx="3349600" cy="1674925"/>
            </a:xfrm>
            <a:prstGeom prst="rect">
              <a:avLst/>
            </a:prstGeom>
          </p:spPr>
          <p:txBody>
            <a:bodyPr anchor="ctr" rtlCol="false" tIns="50800" lIns="50800" bIns="50800" rIns="50800"/>
            <a:lstStyle/>
            <a:p>
              <a:pPr algn="ctr">
                <a:lnSpc>
                  <a:spcPts val="3240"/>
                </a:lnSpc>
              </a:pPr>
              <a:r>
                <a:rPr lang="en-US" sz="2700" spc="25">
                  <a:solidFill>
                    <a:srgbClr val="000000"/>
                  </a:solidFill>
                  <a:latin typeface="TT Rounds Condensed"/>
                  <a:ea typeface="TT Rounds Condensed"/>
                  <a:cs typeface="TT Rounds Condensed"/>
                  <a:sym typeface="TT Rounds Condensed"/>
                </a:rPr>
                <a:t>Code</a:t>
              </a:r>
            </a:p>
            <a:p>
              <a:pPr algn="ctr">
                <a:lnSpc>
                  <a:spcPts val="3240"/>
                </a:lnSpc>
              </a:pPr>
              <a:r>
                <a:rPr lang="en-US" sz="2700" spc="25">
                  <a:solidFill>
                    <a:srgbClr val="000000"/>
                  </a:solidFill>
                  <a:latin typeface="TT Rounds Condensed"/>
                  <a:ea typeface="TT Rounds Condensed"/>
                  <a:cs typeface="TT Rounds Condensed"/>
                  <a:sym typeface="TT Rounds Condensed"/>
                </a:rPr>
                <a:t>Wrapper’s</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00371" y="4850538"/>
            <a:ext cx="2531565" cy="2531565"/>
          </a:xfrm>
          <a:custGeom>
            <a:avLst/>
            <a:gdLst/>
            <a:ahLst/>
            <a:cxnLst/>
            <a:rect r="r" b="b" t="t" l="l"/>
            <a:pathLst>
              <a:path h="2531565" w="2531565">
                <a:moveTo>
                  <a:pt x="0" y="0"/>
                </a:moveTo>
                <a:lnTo>
                  <a:pt x="2531565" y="0"/>
                </a:lnTo>
                <a:lnTo>
                  <a:pt x="2531565" y="2531566"/>
                </a:lnTo>
                <a:lnTo>
                  <a:pt x="0" y="2531566"/>
                </a:lnTo>
                <a:lnTo>
                  <a:pt x="0" y="0"/>
                </a:lnTo>
                <a:close/>
              </a:path>
            </a:pathLst>
          </a:custGeom>
          <a:blipFill>
            <a:blip r:embed="rId2">
              <a:alphaModFix amt="3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926061" y="5076228"/>
            <a:ext cx="2080186" cy="2080186"/>
            <a:chOff x="0" y="0"/>
            <a:chExt cx="812800" cy="812800"/>
          </a:xfrm>
        </p:grpSpPr>
        <p:sp>
          <p:nvSpPr>
            <p:cNvPr name="Freeform 4" id="4"/>
            <p:cNvSpPr/>
            <p:nvPr/>
          </p:nvSpPr>
          <p:spPr>
            <a:xfrm flipH="false" flipV="false" rot="0">
              <a:off x="47130" y="47130"/>
              <a:ext cx="718541" cy="718541"/>
            </a:xfrm>
            <a:custGeom>
              <a:avLst/>
              <a:gdLst/>
              <a:ahLst/>
              <a:cxnLst/>
              <a:rect r="r" b="b" t="t" l="l"/>
              <a:pathLst>
                <a:path h="718541" w="718541">
                  <a:moveTo>
                    <a:pt x="464537" y="58137"/>
                  </a:moveTo>
                  <a:lnTo>
                    <a:pt x="660403" y="254003"/>
                  </a:lnTo>
                  <a:cubicBezTo>
                    <a:pt x="718540" y="312140"/>
                    <a:pt x="718540" y="406400"/>
                    <a:pt x="660403" y="464537"/>
                  </a:cubicBezTo>
                  <a:lnTo>
                    <a:pt x="464537" y="660403"/>
                  </a:lnTo>
                  <a:cubicBezTo>
                    <a:pt x="406400" y="718540"/>
                    <a:pt x="312140" y="718540"/>
                    <a:pt x="254003" y="660403"/>
                  </a:cubicBezTo>
                  <a:lnTo>
                    <a:pt x="58137" y="464537"/>
                  </a:lnTo>
                  <a:cubicBezTo>
                    <a:pt x="0" y="406400"/>
                    <a:pt x="0" y="312140"/>
                    <a:pt x="58137" y="254003"/>
                  </a:cubicBezTo>
                  <a:lnTo>
                    <a:pt x="254003" y="58137"/>
                  </a:lnTo>
                  <a:cubicBezTo>
                    <a:pt x="312140" y="0"/>
                    <a:pt x="406400" y="0"/>
                    <a:pt x="464537" y="58137"/>
                  </a:cubicBezTo>
                  <a:close/>
                </a:path>
              </a:pathLst>
            </a:custGeom>
            <a:solidFill>
              <a:srgbClr val="153969"/>
            </a:solidFill>
          </p:spPr>
        </p:sp>
        <p:sp>
          <p:nvSpPr>
            <p:cNvPr name="TextBox 5" id="5"/>
            <p:cNvSpPr txBox="true"/>
            <p:nvPr/>
          </p:nvSpPr>
          <p:spPr>
            <a:xfrm>
              <a:off x="139700" y="73025"/>
              <a:ext cx="533400" cy="600075"/>
            </a:xfrm>
            <a:prstGeom prst="rect">
              <a:avLst/>
            </a:prstGeom>
          </p:spPr>
          <p:txBody>
            <a:bodyPr anchor="ctr" rtlCol="false" tIns="50800" lIns="50800" bIns="50800" rIns="50800"/>
            <a:lstStyle/>
            <a:p>
              <a:pPr algn="ctr">
                <a:lnSpc>
                  <a:spcPts val="4199"/>
                </a:lnSpc>
              </a:pPr>
              <a:r>
                <a:rPr lang="en-US" b="true" sz="2999">
                  <a:solidFill>
                    <a:srgbClr val="FFFFFF"/>
                  </a:solidFill>
                  <a:latin typeface="Klein Bold"/>
                  <a:ea typeface="Klein Bold"/>
                  <a:cs typeface="Klein Bold"/>
                  <a:sym typeface="Klein Bold"/>
                </a:rPr>
                <a:t>01</a:t>
              </a:r>
            </a:p>
          </p:txBody>
        </p:sp>
      </p:grpSp>
      <p:grpSp>
        <p:nvGrpSpPr>
          <p:cNvPr name="Group 6" id="6"/>
          <p:cNvGrpSpPr/>
          <p:nvPr/>
        </p:nvGrpSpPr>
        <p:grpSpPr>
          <a:xfrm rot="0">
            <a:off x="121828" y="2343682"/>
            <a:ext cx="18288000" cy="2335552"/>
            <a:chOff x="0" y="0"/>
            <a:chExt cx="24384000" cy="3114069"/>
          </a:xfrm>
        </p:grpSpPr>
        <p:sp>
          <p:nvSpPr>
            <p:cNvPr name="TextBox 7" id="7"/>
            <p:cNvSpPr txBox="true"/>
            <p:nvPr/>
          </p:nvSpPr>
          <p:spPr>
            <a:xfrm rot="0">
              <a:off x="0" y="-76200"/>
              <a:ext cx="24384000" cy="1494367"/>
            </a:xfrm>
            <a:prstGeom prst="rect">
              <a:avLst/>
            </a:prstGeom>
          </p:spPr>
          <p:txBody>
            <a:bodyPr anchor="t" rtlCol="false" tIns="0" lIns="0" bIns="0" rIns="0">
              <a:spAutoFit/>
            </a:bodyPr>
            <a:lstStyle/>
            <a:p>
              <a:pPr algn="ctr">
                <a:lnSpc>
                  <a:spcPts val="9099"/>
                </a:lnSpc>
              </a:pPr>
              <a:r>
                <a:rPr lang="en-US" b="true" sz="6999">
                  <a:solidFill>
                    <a:srgbClr val="2A2E3A"/>
                  </a:solidFill>
                  <a:latin typeface="Klein Bold"/>
                  <a:ea typeface="Klein Bold"/>
                  <a:cs typeface="Klein Bold"/>
                  <a:sym typeface="Klein Bold"/>
                </a:rPr>
                <a:t>How we Addressing ?</a:t>
              </a:r>
            </a:p>
          </p:txBody>
        </p:sp>
        <p:sp>
          <p:nvSpPr>
            <p:cNvPr name="TextBox 8" id="8"/>
            <p:cNvSpPr txBox="true"/>
            <p:nvPr/>
          </p:nvSpPr>
          <p:spPr>
            <a:xfrm rot="0">
              <a:off x="1184812" y="1697385"/>
              <a:ext cx="22014377" cy="1416684"/>
            </a:xfrm>
            <a:prstGeom prst="rect">
              <a:avLst/>
            </a:prstGeom>
          </p:spPr>
          <p:txBody>
            <a:bodyPr anchor="t" rtlCol="false" tIns="0" lIns="0" bIns="0" rIns="0">
              <a:spAutoFit/>
            </a:bodyPr>
            <a:lstStyle/>
            <a:p>
              <a:pPr algn="ctr">
                <a:lnSpc>
                  <a:spcPts val="3080"/>
                </a:lnSpc>
              </a:pPr>
              <a:r>
                <a:rPr lang="en-US" sz="2200">
                  <a:solidFill>
                    <a:srgbClr val="2A2E3A"/>
                  </a:solidFill>
                  <a:latin typeface="Helios"/>
                  <a:ea typeface="Helios"/>
                  <a:cs typeface="Helios"/>
                  <a:sym typeface="Helios"/>
                </a:rPr>
                <a:t>Current solutions struggle with language support, variable sample rates, and keyword scalability. Our approach ensures language agnosticism, handles multiple sample rates, optimizes few-shot learning, and allows easy keyword upgrades.</a:t>
              </a:r>
            </a:p>
            <a:p>
              <a:pPr algn="ctr">
                <a:lnSpc>
                  <a:spcPts val="2380"/>
                </a:lnSpc>
              </a:pPr>
            </a:p>
          </p:txBody>
        </p:sp>
      </p:grpSp>
      <p:sp>
        <p:nvSpPr>
          <p:cNvPr name="AutoShape 9" id="9"/>
          <p:cNvSpPr/>
          <p:nvPr/>
        </p:nvSpPr>
        <p:spPr>
          <a:xfrm>
            <a:off x="4231936" y="6116321"/>
            <a:ext cx="1586999" cy="0"/>
          </a:xfrm>
          <a:prstGeom prst="line">
            <a:avLst/>
          </a:prstGeom>
          <a:ln cap="flat" w="38100">
            <a:solidFill>
              <a:srgbClr val="F4F4F4"/>
            </a:solidFill>
            <a:prstDash val="solid"/>
            <a:headEnd type="none" len="sm" w="sm"/>
            <a:tailEnd type="none" len="sm" w="sm"/>
          </a:ln>
        </p:spPr>
      </p:sp>
      <p:sp>
        <p:nvSpPr>
          <p:cNvPr name="TextBox 10" id="10"/>
          <p:cNvSpPr txBox="true"/>
          <p:nvPr/>
        </p:nvSpPr>
        <p:spPr>
          <a:xfrm rot="0">
            <a:off x="1028700" y="7631130"/>
            <a:ext cx="3874907" cy="905510"/>
          </a:xfrm>
          <a:prstGeom prst="rect">
            <a:avLst/>
          </a:prstGeom>
        </p:spPr>
        <p:txBody>
          <a:bodyPr anchor="t" rtlCol="false" tIns="0" lIns="0" bIns="0" rIns="0">
            <a:spAutoFit/>
          </a:bodyPr>
          <a:lstStyle/>
          <a:p>
            <a:pPr algn="ctr" marL="0" indent="0" lvl="0">
              <a:lnSpc>
                <a:spcPts val="3639"/>
              </a:lnSpc>
              <a:spcBef>
                <a:spcPct val="0"/>
              </a:spcBef>
            </a:pPr>
            <a:r>
              <a:rPr lang="en-US" sz="2599">
                <a:solidFill>
                  <a:srgbClr val="2A2E3A"/>
                </a:solidFill>
                <a:latin typeface="Helios"/>
                <a:ea typeface="Helios"/>
                <a:cs typeface="Helios"/>
                <a:sym typeface="Helios"/>
              </a:rPr>
              <a:t>Limited Language Support</a:t>
            </a:r>
          </a:p>
        </p:txBody>
      </p:sp>
      <p:sp>
        <p:nvSpPr>
          <p:cNvPr name="TextBox 11" id="11"/>
          <p:cNvSpPr txBox="true"/>
          <p:nvPr/>
        </p:nvSpPr>
        <p:spPr>
          <a:xfrm rot="0">
            <a:off x="5147264" y="7631130"/>
            <a:ext cx="3874907" cy="905510"/>
          </a:xfrm>
          <a:prstGeom prst="rect">
            <a:avLst/>
          </a:prstGeom>
        </p:spPr>
        <p:txBody>
          <a:bodyPr anchor="t" rtlCol="false" tIns="0" lIns="0" bIns="0" rIns="0">
            <a:spAutoFit/>
          </a:bodyPr>
          <a:lstStyle/>
          <a:p>
            <a:pPr algn="ctr" marL="0" indent="0" lvl="0">
              <a:lnSpc>
                <a:spcPts val="3639"/>
              </a:lnSpc>
              <a:spcBef>
                <a:spcPct val="0"/>
              </a:spcBef>
            </a:pPr>
            <a:r>
              <a:rPr lang="en-US" sz="2599">
                <a:solidFill>
                  <a:srgbClr val="2A2E3A"/>
                </a:solidFill>
                <a:latin typeface="Helios"/>
                <a:ea typeface="Helios"/>
                <a:cs typeface="Helios"/>
                <a:sym typeface="Helios"/>
              </a:rPr>
              <a:t>Handling Variable Sample Rates</a:t>
            </a:r>
          </a:p>
        </p:txBody>
      </p:sp>
      <p:sp>
        <p:nvSpPr>
          <p:cNvPr name="Freeform 12" id="12"/>
          <p:cNvSpPr/>
          <p:nvPr/>
        </p:nvSpPr>
        <p:spPr>
          <a:xfrm flipH="false" flipV="false" rot="0">
            <a:off x="5818935" y="4850538"/>
            <a:ext cx="2531565" cy="2531565"/>
          </a:xfrm>
          <a:custGeom>
            <a:avLst/>
            <a:gdLst/>
            <a:ahLst/>
            <a:cxnLst/>
            <a:rect r="r" b="b" t="t" l="l"/>
            <a:pathLst>
              <a:path h="2531565" w="2531565">
                <a:moveTo>
                  <a:pt x="0" y="0"/>
                </a:moveTo>
                <a:lnTo>
                  <a:pt x="2531566" y="0"/>
                </a:lnTo>
                <a:lnTo>
                  <a:pt x="2531566" y="2531566"/>
                </a:lnTo>
                <a:lnTo>
                  <a:pt x="0" y="2531566"/>
                </a:lnTo>
                <a:lnTo>
                  <a:pt x="0" y="0"/>
                </a:lnTo>
                <a:close/>
              </a:path>
            </a:pathLst>
          </a:custGeom>
          <a:blipFill>
            <a:blip r:embed="rId2">
              <a:alphaModFix amt="36000"/>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6044625" y="5076228"/>
            <a:ext cx="2080186" cy="2080186"/>
            <a:chOff x="0" y="0"/>
            <a:chExt cx="812800" cy="812800"/>
          </a:xfrm>
        </p:grpSpPr>
        <p:sp>
          <p:nvSpPr>
            <p:cNvPr name="Freeform 14" id="14"/>
            <p:cNvSpPr/>
            <p:nvPr/>
          </p:nvSpPr>
          <p:spPr>
            <a:xfrm flipH="false" flipV="false" rot="0">
              <a:off x="47130" y="47130"/>
              <a:ext cx="718541" cy="718541"/>
            </a:xfrm>
            <a:custGeom>
              <a:avLst/>
              <a:gdLst/>
              <a:ahLst/>
              <a:cxnLst/>
              <a:rect r="r" b="b" t="t" l="l"/>
              <a:pathLst>
                <a:path h="718541" w="718541">
                  <a:moveTo>
                    <a:pt x="464537" y="58137"/>
                  </a:moveTo>
                  <a:lnTo>
                    <a:pt x="660403" y="254003"/>
                  </a:lnTo>
                  <a:cubicBezTo>
                    <a:pt x="718540" y="312140"/>
                    <a:pt x="718540" y="406400"/>
                    <a:pt x="660403" y="464537"/>
                  </a:cubicBezTo>
                  <a:lnTo>
                    <a:pt x="464537" y="660403"/>
                  </a:lnTo>
                  <a:cubicBezTo>
                    <a:pt x="406400" y="718540"/>
                    <a:pt x="312140" y="718540"/>
                    <a:pt x="254003" y="660403"/>
                  </a:cubicBezTo>
                  <a:lnTo>
                    <a:pt x="58137" y="464537"/>
                  </a:lnTo>
                  <a:cubicBezTo>
                    <a:pt x="0" y="406400"/>
                    <a:pt x="0" y="312140"/>
                    <a:pt x="58137" y="254003"/>
                  </a:cubicBezTo>
                  <a:lnTo>
                    <a:pt x="254003" y="58137"/>
                  </a:lnTo>
                  <a:cubicBezTo>
                    <a:pt x="312140" y="0"/>
                    <a:pt x="406400" y="0"/>
                    <a:pt x="464537" y="58137"/>
                  </a:cubicBezTo>
                  <a:close/>
                </a:path>
              </a:pathLst>
            </a:custGeom>
            <a:solidFill>
              <a:srgbClr val="153969"/>
            </a:solidFill>
          </p:spPr>
        </p:sp>
        <p:sp>
          <p:nvSpPr>
            <p:cNvPr name="TextBox 15" id="15"/>
            <p:cNvSpPr txBox="true"/>
            <p:nvPr/>
          </p:nvSpPr>
          <p:spPr>
            <a:xfrm>
              <a:off x="139700" y="73025"/>
              <a:ext cx="533400" cy="600075"/>
            </a:xfrm>
            <a:prstGeom prst="rect">
              <a:avLst/>
            </a:prstGeom>
          </p:spPr>
          <p:txBody>
            <a:bodyPr anchor="ctr" rtlCol="false" tIns="50800" lIns="50800" bIns="50800" rIns="50800"/>
            <a:lstStyle/>
            <a:p>
              <a:pPr algn="ctr">
                <a:lnSpc>
                  <a:spcPts val="4199"/>
                </a:lnSpc>
              </a:pPr>
              <a:r>
                <a:rPr lang="en-US" b="true" sz="2999">
                  <a:solidFill>
                    <a:srgbClr val="FFFFFF"/>
                  </a:solidFill>
                  <a:latin typeface="Klein Bold"/>
                  <a:ea typeface="Klein Bold"/>
                  <a:cs typeface="Klein Bold"/>
                  <a:sym typeface="Klein Bold"/>
                </a:rPr>
                <a:t>02</a:t>
              </a:r>
            </a:p>
          </p:txBody>
        </p:sp>
      </p:grpSp>
      <p:sp>
        <p:nvSpPr>
          <p:cNvPr name="AutoShape 16" id="16"/>
          <p:cNvSpPr/>
          <p:nvPr/>
        </p:nvSpPr>
        <p:spPr>
          <a:xfrm>
            <a:off x="8350501" y="6116321"/>
            <a:ext cx="1586999" cy="0"/>
          </a:xfrm>
          <a:prstGeom prst="line">
            <a:avLst/>
          </a:prstGeom>
          <a:ln cap="flat" w="38100">
            <a:solidFill>
              <a:srgbClr val="F4F4F4"/>
            </a:solidFill>
            <a:prstDash val="solid"/>
            <a:headEnd type="none" len="sm" w="sm"/>
            <a:tailEnd type="none" len="sm" w="sm"/>
          </a:ln>
        </p:spPr>
      </p:sp>
      <p:sp>
        <p:nvSpPr>
          <p:cNvPr name="TextBox 17" id="17"/>
          <p:cNvSpPr txBox="true"/>
          <p:nvPr/>
        </p:nvSpPr>
        <p:spPr>
          <a:xfrm rot="0">
            <a:off x="9265828" y="7631130"/>
            <a:ext cx="3874907" cy="905510"/>
          </a:xfrm>
          <a:prstGeom prst="rect">
            <a:avLst/>
          </a:prstGeom>
        </p:spPr>
        <p:txBody>
          <a:bodyPr anchor="t" rtlCol="false" tIns="0" lIns="0" bIns="0" rIns="0">
            <a:spAutoFit/>
          </a:bodyPr>
          <a:lstStyle/>
          <a:p>
            <a:pPr algn="ctr" marL="0" indent="0" lvl="0">
              <a:lnSpc>
                <a:spcPts val="3639"/>
              </a:lnSpc>
              <a:spcBef>
                <a:spcPct val="0"/>
              </a:spcBef>
            </a:pPr>
            <a:r>
              <a:rPr lang="en-US" sz="2599">
                <a:solidFill>
                  <a:srgbClr val="2A2E3A"/>
                </a:solidFill>
                <a:latin typeface="Helios"/>
                <a:ea typeface="Helios"/>
                <a:cs typeface="Helios"/>
                <a:sym typeface="Helios"/>
              </a:rPr>
              <a:t>Few-Shot Learning Optimization</a:t>
            </a:r>
          </a:p>
        </p:txBody>
      </p:sp>
      <p:sp>
        <p:nvSpPr>
          <p:cNvPr name="Freeform 18" id="18"/>
          <p:cNvSpPr/>
          <p:nvPr/>
        </p:nvSpPr>
        <p:spPr>
          <a:xfrm flipH="false" flipV="false" rot="0">
            <a:off x="9937499" y="4850538"/>
            <a:ext cx="2531565" cy="2531565"/>
          </a:xfrm>
          <a:custGeom>
            <a:avLst/>
            <a:gdLst/>
            <a:ahLst/>
            <a:cxnLst/>
            <a:rect r="r" b="b" t="t" l="l"/>
            <a:pathLst>
              <a:path h="2531565" w="2531565">
                <a:moveTo>
                  <a:pt x="0" y="0"/>
                </a:moveTo>
                <a:lnTo>
                  <a:pt x="2531566" y="0"/>
                </a:lnTo>
                <a:lnTo>
                  <a:pt x="2531566" y="2531566"/>
                </a:lnTo>
                <a:lnTo>
                  <a:pt x="0" y="2531566"/>
                </a:lnTo>
                <a:lnTo>
                  <a:pt x="0" y="0"/>
                </a:lnTo>
                <a:close/>
              </a:path>
            </a:pathLst>
          </a:custGeom>
          <a:blipFill>
            <a:blip r:embed="rId2">
              <a:alphaModFix amt="36000"/>
              <a:extLst>
                <a:ext uri="{96DAC541-7B7A-43D3-8B79-37D633B846F1}">
                  <asvg:svgBlip xmlns:asvg="http://schemas.microsoft.com/office/drawing/2016/SVG/main" r:embed="rId3"/>
                </a:ext>
              </a:extLst>
            </a:blip>
            <a:stretch>
              <a:fillRect l="0" t="0" r="0" b="0"/>
            </a:stretch>
          </a:blipFill>
        </p:spPr>
      </p:sp>
      <p:grpSp>
        <p:nvGrpSpPr>
          <p:cNvPr name="Group 19" id="19"/>
          <p:cNvGrpSpPr/>
          <p:nvPr/>
        </p:nvGrpSpPr>
        <p:grpSpPr>
          <a:xfrm rot="0">
            <a:off x="10163189" y="5076228"/>
            <a:ext cx="2080186" cy="2080186"/>
            <a:chOff x="0" y="0"/>
            <a:chExt cx="812800" cy="812800"/>
          </a:xfrm>
        </p:grpSpPr>
        <p:sp>
          <p:nvSpPr>
            <p:cNvPr name="Freeform 20" id="20"/>
            <p:cNvSpPr/>
            <p:nvPr/>
          </p:nvSpPr>
          <p:spPr>
            <a:xfrm flipH="false" flipV="false" rot="0">
              <a:off x="47130" y="47130"/>
              <a:ext cx="718541" cy="718541"/>
            </a:xfrm>
            <a:custGeom>
              <a:avLst/>
              <a:gdLst/>
              <a:ahLst/>
              <a:cxnLst/>
              <a:rect r="r" b="b" t="t" l="l"/>
              <a:pathLst>
                <a:path h="718541" w="718541">
                  <a:moveTo>
                    <a:pt x="464537" y="58137"/>
                  </a:moveTo>
                  <a:lnTo>
                    <a:pt x="660403" y="254003"/>
                  </a:lnTo>
                  <a:cubicBezTo>
                    <a:pt x="718540" y="312140"/>
                    <a:pt x="718540" y="406400"/>
                    <a:pt x="660403" y="464537"/>
                  </a:cubicBezTo>
                  <a:lnTo>
                    <a:pt x="464537" y="660403"/>
                  </a:lnTo>
                  <a:cubicBezTo>
                    <a:pt x="406400" y="718540"/>
                    <a:pt x="312140" y="718540"/>
                    <a:pt x="254003" y="660403"/>
                  </a:cubicBezTo>
                  <a:lnTo>
                    <a:pt x="58137" y="464537"/>
                  </a:lnTo>
                  <a:cubicBezTo>
                    <a:pt x="0" y="406400"/>
                    <a:pt x="0" y="312140"/>
                    <a:pt x="58137" y="254003"/>
                  </a:cubicBezTo>
                  <a:lnTo>
                    <a:pt x="254003" y="58137"/>
                  </a:lnTo>
                  <a:cubicBezTo>
                    <a:pt x="312140" y="0"/>
                    <a:pt x="406400" y="0"/>
                    <a:pt x="464537" y="58137"/>
                  </a:cubicBezTo>
                  <a:close/>
                </a:path>
              </a:pathLst>
            </a:custGeom>
            <a:solidFill>
              <a:srgbClr val="153969"/>
            </a:solidFill>
          </p:spPr>
        </p:sp>
        <p:sp>
          <p:nvSpPr>
            <p:cNvPr name="TextBox 21" id="21"/>
            <p:cNvSpPr txBox="true"/>
            <p:nvPr/>
          </p:nvSpPr>
          <p:spPr>
            <a:xfrm>
              <a:off x="139700" y="73025"/>
              <a:ext cx="533400" cy="600075"/>
            </a:xfrm>
            <a:prstGeom prst="rect">
              <a:avLst/>
            </a:prstGeom>
          </p:spPr>
          <p:txBody>
            <a:bodyPr anchor="ctr" rtlCol="false" tIns="50800" lIns="50800" bIns="50800" rIns="50800"/>
            <a:lstStyle/>
            <a:p>
              <a:pPr algn="ctr">
                <a:lnSpc>
                  <a:spcPts val="4199"/>
                </a:lnSpc>
              </a:pPr>
              <a:r>
                <a:rPr lang="en-US" b="true" sz="2999">
                  <a:solidFill>
                    <a:srgbClr val="FFFFFF"/>
                  </a:solidFill>
                  <a:latin typeface="Klein Bold"/>
                  <a:ea typeface="Klein Bold"/>
                  <a:cs typeface="Klein Bold"/>
                  <a:sym typeface="Klein Bold"/>
                </a:rPr>
                <a:t>03</a:t>
              </a:r>
            </a:p>
          </p:txBody>
        </p:sp>
      </p:grpSp>
      <p:sp>
        <p:nvSpPr>
          <p:cNvPr name="AutoShape 22" id="22"/>
          <p:cNvSpPr/>
          <p:nvPr/>
        </p:nvSpPr>
        <p:spPr>
          <a:xfrm>
            <a:off x="12469065" y="6116321"/>
            <a:ext cx="1586999" cy="0"/>
          </a:xfrm>
          <a:prstGeom prst="line">
            <a:avLst/>
          </a:prstGeom>
          <a:ln cap="flat" w="38100">
            <a:solidFill>
              <a:srgbClr val="F4F4F4"/>
            </a:solidFill>
            <a:prstDash val="solid"/>
            <a:headEnd type="none" len="sm" w="sm"/>
            <a:tailEnd type="none" len="sm" w="sm"/>
          </a:ln>
        </p:spPr>
      </p:sp>
      <p:sp>
        <p:nvSpPr>
          <p:cNvPr name="TextBox 23" id="23"/>
          <p:cNvSpPr txBox="true"/>
          <p:nvPr/>
        </p:nvSpPr>
        <p:spPr>
          <a:xfrm rot="0">
            <a:off x="13384393" y="7631130"/>
            <a:ext cx="3874907" cy="448310"/>
          </a:xfrm>
          <a:prstGeom prst="rect">
            <a:avLst/>
          </a:prstGeom>
        </p:spPr>
        <p:txBody>
          <a:bodyPr anchor="t" rtlCol="false" tIns="0" lIns="0" bIns="0" rIns="0">
            <a:spAutoFit/>
          </a:bodyPr>
          <a:lstStyle/>
          <a:p>
            <a:pPr algn="ctr" marL="0" indent="0" lvl="0">
              <a:lnSpc>
                <a:spcPts val="3639"/>
              </a:lnSpc>
              <a:spcBef>
                <a:spcPct val="0"/>
              </a:spcBef>
            </a:pPr>
            <a:r>
              <a:rPr lang="en-US" sz="2599">
                <a:solidFill>
                  <a:srgbClr val="2A2E3A"/>
                </a:solidFill>
                <a:latin typeface="Helios"/>
                <a:ea typeface="Helios"/>
                <a:cs typeface="Helios"/>
                <a:sym typeface="Helios"/>
              </a:rPr>
              <a:t>Scalability</a:t>
            </a:r>
          </a:p>
        </p:txBody>
      </p:sp>
      <p:sp>
        <p:nvSpPr>
          <p:cNvPr name="Freeform 24" id="24"/>
          <p:cNvSpPr/>
          <p:nvPr/>
        </p:nvSpPr>
        <p:spPr>
          <a:xfrm flipH="false" flipV="false" rot="0">
            <a:off x="14056064" y="4850538"/>
            <a:ext cx="2531565" cy="2531565"/>
          </a:xfrm>
          <a:custGeom>
            <a:avLst/>
            <a:gdLst/>
            <a:ahLst/>
            <a:cxnLst/>
            <a:rect r="r" b="b" t="t" l="l"/>
            <a:pathLst>
              <a:path h="2531565" w="2531565">
                <a:moveTo>
                  <a:pt x="0" y="0"/>
                </a:moveTo>
                <a:lnTo>
                  <a:pt x="2531565" y="0"/>
                </a:lnTo>
                <a:lnTo>
                  <a:pt x="2531565" y="2531566"/>
                </a:lnTo>
                <a:lnTo>
                  <a:pt x="0" y="2531566"/>
                </a:lnTo>
                <a:lnTo>
                  <a:pt x="0" y="0"/>
                </a:lnTo>
                <a:close/>
              </a:path>
            </a:pathLst>
          </a:custGeom>
          <a:blipFill>
            <a:blip r:embed="rId2">
              <a:alphaModFix amt="36000"/>
              <a:extLst>
                <a:ext uri="{96DAC541-7B7A-43D3-8B79-37D633B846F1}">
                  <asvg:svgBlip xmlns:asvg="http://schemas.microsoft.com/office/drawing/2016/SVG/main" r:embed="rId3"/>
                </a:ext>
              </a:extLst>
            </a:blip>
            <a:stretch>
              <a:fillRect l="0" t="0" r="0" b="0"/>
            </a:stretch>
          </a:blipFill>
        </p:spPr>
      </p:sp>
      <p:grpSp>
        <p:nvGrpSpPr>
          <p:cNvPr name="Group 25" id="25"/>
          <p:cNvGrpSpPr/>
          <p:nvPr/>
        </p:nvGrpSpPr>
        <p:grpSpPr>
          <a:xfrm rot="0">
            <a:off x="14281753" y="5076228"/>
            <a:ext cx="2080186" cy="2080186"/>
            <a:chOff x="0" y="0"/>
            <a:chExt cx="812800" cy="812800"/>
          </a:xfrm>
        </p:grpSpPr>
        <p:sp>
          <p:nvSpPr>
            <p:cNvPr name="Freeform 26" id="26"/>
            <p:cNvSpPr/>
            <p:nvPr/>
          </p:nvSpPr>
          <p:spPr>
            <a:xfrm flipH="false" flipV="false" rot="0">
              <a:off x="47130" y="47130"/>
              <a:ext cx="718541" cy="718541"/>
            </a:xfrm>
            <a:custGeom>
              <a:avLst/>
              <a:gdLst/>
              <a:ahLst/>
              <a:cxnLst/>
              <a:rect r="r" b="b" t="t" l="l"/>
              <a:pathLst>
                <a:path h="718541" w="718541">
                  <a:moveTo>
                    <a:pt x="464537" y="58137"/>
                  </a:moveTo>
                  <a:lnTo>
                    <a:pt x="660403" y="254003"/>
                  </a:lnTo>
                  <a:cubicBezTo>
                    <a:pt x="718540" y="312140"/>
                    <a:pt x="718540" y="406400"/>
                    <a:pt x="660403" y="464537"/>
                  </a:cubicBezTo>
                  <a:lnTo>
                    <a:pt x="464537" y="660403"/>
                  </a:lnTo>
                  <a:cubicBezTo>
                    <a:pt x="406400" y="718540"/>
                    <a:pt x="312140" y="718540"/>
                    <a:pt x="254003" y="660403"/>
                  </a:cubicBezTo>
                  <a:lnTo>
                    <a:pt x="58137" y="464537"/>
                  </a:lnTo>
                  <a:cubicBezTo>
                    <a:pt x="0" y="406400"/>
                    <a:pt x="0" y="312140"/>
                    <a:pt x="58137" y="254003"/>
                  </a:cubicBezTo>
                  <a:lnTo>
                    <a:pt x="254003" y="58137"/>
                  </a:lnTo>
                  <a:cubicBezTo>
                    <a:pt x="312140" y="0"/>
                    <a:pt x="406400" y="0"/>
                    <a:pt x="464537" y="58137"/>
                  </a:cubicBezTo>
                  <a:close/>
                </a:path>
              </a:pathLst>
            </a:custGeom>
            <a:solidFill>
              <a:srgbClr val="153969"/>
            </a:solidFill>
          </p:spPr>
        </p:sp>
        <p:sp>
          <p:nvSpPr>
            <p:cNvPr name="TextBox 27" id="27"/>
            <p:cNvSpPr txBox="true"/>
            <p:nvPr/>
          </p:nvSpPr>
          <p:spPr>
            <a:xfrm>
              <a:off x="139700" y="73025"/>
              <a:ext cx="533400" cy="600075"/>
            </a:xfrm>
            <a:prstGeom prst="rect">
              <a:avLst/>
            </a:prstGeom>
          </p:spPr>
          <p:txBody>
            <a:bodyPr anchor="ctr" rtlCol="false" tIns="50800" lIns="50800" bIns="50800" rIns="50800"/>
            <a:lstStyle/>
            <a:p>
              <a:pPr algn="ctr">
                <a:lnSpc>
                  <a:spcPts val="4199"/>
                </a:lnSpc>
              </a:pPr>
              <a:r>
                <a:rPr lang="en-US" b="true" sz="2999">
                  <a:solidFill>
                    <a:srgbClr val="FFFFFF"/>
                  </a:solidFill>
                  <a:latin typeface="Klein Bold"/>
                  <a:ea typeface="Klein Bold"/>
                  <a:cs typeface="Klein Bold"/>
                  <a:sym typeface="Klein Bold"/>
                </a:rPr>
                <a:t>04</a:t>
              </a:r>
            </a:p>
          </p:txBody>
        </p:sp>
      </p:grpSp>
      <p:sp>
        <p:nvSpPr>
          <p:cNvPr name="TextBox 28" id="28"/>
          <p:cNvSpPr txBox="true"/>
          <p:nvPr/>
        </p:nvSpPr>
        <p:spPr>
          <a:xfrm rot="0">
            <a:off x="0" y="273600"/>
            <a:ext cx="18288000" cy="1323975"/>
          </a:xfrm>
          <a:prstGeom prst="rect">
            <a:avLst/>
          </a:prstGeom>
        </p:spPr>
        <p:txBody>
          <a:bodyPr anchor="t" rtlCol="false" tIns="0" lIns="0" bIns="0" rIns="0">
            <a:spAutoFit/>
          </a:bodyPr>
          <a:lstStyle/>
          <a:p>
            <a:pPr algn="ctr">
              <a:lnSpc>
                <a:spcPts val="4920"/>
              </a:lnSpc>
            </a:pPr>
            <a:r>
              <a:rPr lang="en-US" sz="4100" b="true">
                <a:solidFill>
                  <a:srgbClr val="000000"/>
                </a:solidFill>
                <a:latin typeface="Arial Bold"/>
                <a:ea typeface="Arial Bold"/>
                <a:cs typeface="Arial Bold"/>
                <a:sym typeface="Arial Bold"/>
              </a:rPr>
              <a:t>Few Shot Language Agnostic Key Word </a:t>
            </a:r>
          </a:p>
          <a:p>
            <a:pPr algn="ctr">
              <a:lnSpc>
                <a:spcPts val="4920"/>
              </a:lnSpc>
            </a:pPr>
            <a:r>
              <a:rPr lang="en-US" b="true" sz="4100">
                <a:solidFill>
                  <a:srgbClr val="000000"/>
                </a:solidFill>
                <a:latin typeface="Arial Bold"/>
                <a:ea typeface="Arial Bold"/>
                <a:cs typeface="Arial Bold"/>
                <a:sym typeface="Arial Bold"/>
              </a:rPr>
              <a:t>Spotting system (FSLAKWS) for audio files.</a:t>
            </a:r>
          </a:p>
        </p:txBody>
      </p:sp>
      <p:sp>
        <p:nvSpPr>
          <p:cNvPr name="Freeform 29" id="29"/>
          <p:cNvSpPr/>
          <p:nvPr/>
        </p:nvSpPr>
        <p:spPr>
          <a:xfrm flipH="false" flipV="false" rot="0">
            <a:off x="14705866" y="122064"/>
            <a:ext cx="3369862" cy="1723612"/>
          </a:xfrm>
          <a:custGeom>
            <a:avLst/>
            <a:gdLst/>
            <a:ahLst/>
            <a:cxnLst/>
            <a:rect r="r" b="b" t="t" l="l"/>
            <a:pathLst>
              <a:path h="1723612" w="3369862">
                <a:moveTo>
                  <a:pt x="0" y="0"/>
                </a:moveTo>
                <a:lnTo>
                  <a:pt x="3369863" y="0"/>
                </a:lnTo>
                <a:lnTo>
                  <a:pt x="3369863" y="1723613"/>
                </a:lnTo>
                <a:lnTo>
                  <a:pt x="0" y="1723613"/>
                </a:lnTo>
                <a:lnTo>
                  <a:pt x="0" y="0"/>
                </a:lnTo>
                <a:close/>
              </a:path>
            </a:pathLst>
          </a:custGeom>
          <a:blipFill>
            <a:blip r:embed="rId4"/>
            <a:stretch>
              <a:fillRect l="0" t="0" r="0" b="-46"/>
            </a:stretch>
          </a:blipFill>
        </p:spPr>
      </p:sp>
      <p:grpSp>
        <p:nvGrpSpPr>
          <p:cNvPr name="Group 30" id="30"/>
          <p:cNvGrpSpPr/>
          <p:nvPr/>
        </p:nvGrpSpPr>
        <p:grpSpPr>
          <a:xfrm rot="0">
            <a:off x="475612" y="359325"/>
            <a:ext cx="2512200" cy="1249050"/>
            <a:chOff x="0" y="0"/>
            <a:chExt cx="3349600" cy="1665400"/>
          </a:xfrm>
        </p:grpSpPr>
        <p:sp>
          <p:nvSpPr>
            <p:cNvPr name="Freeform 31" id="31" descr="Your startup LOGO"/>
            <p:cNvSpPr/>
            <p:nvPr/>
          </p:nvSpPr>
          <p:spPr>
            <a:xfrm flipH="false" flipV="false" rot="0">
              <a:off x="25400" y="25400"/>
              <a:ext cx="3298825" cy="1614678"/>
            </a:xfrm>
            <a:custGeom>
              <a:avLst/>
              <a:gdLst/>
              <a:ahLst/>
              <a:cxnLst/>
              <a:rect r="r" b="b" t="t" l="l"/>
              <a:pathLst>
                <a:path h="1614678" w="3298825">
                  <a:moveTo>
                    <a:pt x="0" y="807339"/>
                  </a:moveTo>
                  <a:cubicBezTo>
                    <a:pt x="0" y="361442"/>
                    <a:pt x="738505" y="0"/>
                    <a:pt x="1649349" y="0"/>
                  </a:cubicBezTo>
                  <a:cubicBezTo>
                    <a:pt x="2560193" y="0"/>
                    <a:pt x="3298825" y="361442"/>
                    <a:pt x="3298825" y="807339"/>
                  </a:cubicBezTo>
                  <a:cubicBezTo>
                    <a:pt x="3298825" y="1253236"/>
                    <a:pt x="2560320" y="1614678"/>
                    <a:pt x="1649476" y="1614678"/>
                  </a:cubicBezTo>
                  <a:cubicBezTo>
                    <a:pt x="738632" y="1614678"/>
                    <a:pt x="0" y="1253109"/>
                    <a:pt x="0" y="807339"/>
                  </a:cubicBezTo>
                  <a:close/>
                </a:path>
              </a:pathLst>
            </a:custGeom>
            <a:solidFill>
              <a:srgbClr val="FFFFFF"/>
            </a:solidFill>
          </p:spPr>
        </p:sp>
        <p:sp>
          <p:nvSpPr>
            <p:cNvPr name="Freeform 32" id="32" descr="Your startup LOGO"/>
            <p:cNvSpPr/>
            <p:nvPr/>
          </p:nvSpPr>
          <p:spPr>
            <a:xfrm flipH="false" flipV="false" rot="0">
              <a:off x="0" y="0"/>
              <a:ext cx="3349625" cy="1665478"/>
            </a:xfrm>
            <a:custGeom>
              <a:avLst/>
              <a:gdLst/>
              <a:ahLst/>
              <a:cxnLst/>
              <a:rect r="r" b="b" t="t" l="l"/>
              <a:pathLst>
                <a:path h="1665478" w="3349625">
                  <a:moveTo>
                    <a:pt x="0" y="832739"/>
                  </a:moveTo>
                  <a:cubicBezTo>
                    <a:pt x="0" y="359918"/>
                    <a:pt x="767969" y="0"/>
                    <a:pt x="1674749" y="0"/>
                  </a:cubicBezTo>
                  <a:cubicBezTo>
                    <a:pt x="2581529" y="0"/>
                    <a:pt x="3349625" y="359918"/>
                    <a:pt x="3349625" y="832739"/>
                  </a:cubicBezTo>
                  <a:lnTo>
                    <a:pt x="3324225" y="832739"/>
                  </a:lnTo>
                  <a:lnTo>
                    <a:pt x="3349625" y="832739"/>
                  </a:lnTo>
                  <a:cubicBezTo>
                    <a:pt x="3349625" y="1305560"/>
                    <a:pt x="2581656" y="1665478"/>
                    <a:pt x="1674876" y="1665478"/>
                  </a:cubicBezTo>
                  <a:lnTo>
                    <a:pt x="1674876" y="1640078"/>
                  </a:lnTo>
                  <a:lnTo>
                    <a:pt x="1674876" y="1665478"/>
                  </a:lnTo>
                  <a:cubicBezTo>
                    <a:pt x="767969" y="1665351"/>
                    <a:pt x="0" y="1305560"/>
                    <a:pt x="0" y="832739"/>
                  </a:cubicBezTo>
                  <a:lnTo>
                    <a:pt x="25400" y="832739"/>
                  </a:lnTo>
                  <a:lnTo>
                    <a:pt x="50800" y="832739"/>
                  </a:lnTo>
                  <a:lnTo>
                    <a:pt x="25400" y="832739"/>
                  </a:lnTo>
                  <a:lnTo>
                    <a:pt x="0" y="832739"/>
                  </a:lnTo>
                  <a:moveTo>
                    <a:pt x="50800" y="832739"/>
                  </a:moveTo>
                  <a:cubicBezTo>
                    <a:pt x="50800" y="846709"/>
                    <a:pt x="39370" y="858139"/>
                    <a:pt x="25400" y="858139"/>
                  </a:cubicBezTo>
                  <a:cubicBezTo>
                    <a:pt x="11430" y="858139"/>
                    <a:pt x="0" y="846709"/>
                    <a:pt x="0" y="832739"/>
                  </a:cubicBezTo>
                  <a:cubicBezTo>
                    <a:pt x="0" y="818769"/>
                    <a:pt x="11430" y="807339"/>
                    <a:pt x="25400" y="807339"/>
                  </a:cubicBezTo>
                  <a:cubicBezTo>
                    <a:pt x="39370" y="807339"/>
                    <a:pt x="50800" y="818769"/>
                    <a:pt x="50800" y="832739"/>
                  </a:cubicBezTo>
                  <a:cubicBezTo>
                    <a:pt x="50800" y="1251585"/>
                    <a:pt x="759714" y="1614678"/>
                    <a:pt x="1674749" y="1614678"/>
                  </a:cubicBezTo>
                  <a:cubicBezTo>
                    <a:pt x="2589784" y="1614678"/>
                    <a:pt x="3298825" y="1251585"/>
                    <a:pt x="3298825" y="832739"/>
                  </a:cubicBezTo>
                  <a:cubicBezTo>
                    <a:pt x="3298825" y="413893"/>
                    <a:pt x="2589784" y="50800"/>
                    <a:pt x="1674749" y="50800"/>
                  </a:cubicBezTo>
                  <a:lnTo>
                    <a:pt x="1674749" y="25400"/>
                  </a:lnTo>
                  <a:lnTo>
                    <a:pt x="1674749" y="50800"/>
                  </a:lnTo>
                  <a:cubicBezTo>
                    <a:pt x="759714" y="50800"/>
                    <a:pt x="50800" y="413766"/>
                    <a:pt x="50800" y="832739"/>
                  </a:cubicBezTo>
                  <a:close/>
                </a:path>
              </a:pathLst>
            </a:custGeom>
            <a:solidFill>
              <a:srgbClr val="8064A2"/>
            </a:solidFill>
          </p:spPr>
        </p:sp>
        <p:sp>
          <p:nvSpPr>
            <p:cNvPr name="TextBox 33" id="33"/>
            <p:cNvSpPr txBox="true"/>
            <p:nvPr/>
          </p:nvSpPr>
          <p:spPr>
            <a:xfrm>
              <a:off x="0" y="-9525"/>
              <a:ext cx="3349600" cy="1674925"/>
            </a:xfrm>
            <a:prstGeom prst="rect">
              <a:avLst/>
            </a:prstGeom>
          </p:spPr>
          <p:txBody>
            <a:bodyPr anchor="ctr" rtlCol="false" tIns="50800" lIns="50800" bIns="50800" rIns="50800"/>
            <a:lstStyle/>
            <a:p>
              <a:pPr algn="ctr">
                <a:lnSpc>
                  <a:spcPts val="3240"/>
                </a:lnSpc>
              </a:pPr>
              <a:r>
                <a:rPr lang="en-US" sz="2700" spc="25">
                  <a:solidFill>
                    <a:srgbClr val="000000"/>
                  </a:solidFill>
                  <a:latin typeface="TT Rounds Condensed"/>
                  <a:ea typeface="TT Rounds Condensed"/>
                  <a:cs typeface="TT Rounds Condensed"/>
                  <a:sym typeface="TT Rounds Condensed"/>
                </a:rPr>
                <a:t>Code</a:t>
              </a:r>
            </a:p>
            <a:p>
              <a:pPr algn="ctr">
                <a:lnSpc>
                  <a:spcPts val="3240"/>
                </a:lnSpc>
              </a:pPr>
              <a:r>
                <a:rPr lang="en-US" sz="2700" spc="25">
                  <a:solidFill>
                    <a:srgbClr val="000000"/>
                  </a:solidFill>
                  <a:latin typeface="TT Rounds Condensed"/>
                  <a:ea typeface="TT Rounds Condensed"/>
                  <a:cs typeface="TT Rounds Condensed"/>
                  <a:sym typeface="TT Rounds Condensed"/>
                </a:rPr>
                <a:t>Wrapper’s</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0" y="469520"/>
            <a:ext cx="18288000" cy="923925"/>
          </a:xfrm>
          <a:prstGeom prst="rect">
            <a:avLst/>
          </a:prstGeom>
        </p:spPr>
        <p:txBody>
          <a:bodyPr anchor="t" rtlCol="false" tIns="0" lIns="0" bIns="0" rIns="0">
            <a:spAutoFit/>
          </a:bodyPr>
          <a:lstStyle/>
          <a:p>
            <a:pPr algn="ctr">
              <a:lnSpc>
                <a:spcPts val="6480"/>
              </a:lnSpc>
            </a:pPr>
            <a:r>
              <a:rPr lang="en-US" b="true" sz="5400">
                <a:solidFill>
                  <a:srgbClr val="000000"/>
                </a:solidFill>
                <a:latin typeface="Arial Bold"/>
                <a:ea typeface="Arial Bold"/>
                <a:cs typeface="Arial Bold"/>
                <a:sym typeface="Arial Bold"/>
              </a:rPr>
              <a:t>Technical Approach</a:t>
            </a:r>
          </a:p>
        </p:txBody>
      </p:sp>
      <p:sp>
        <p:nvSpPr>
          <p:cNvPr name="Freeform 3" id="3"/>
          <p:cNvSpPr/>
          <p:nvPr/>
        </p:nvSpPr>
        <p:spPr>
          <a:xfrm flipH="false" flipV="false" rot="0">
            <a:off x="14705866" y="122064"/>
            <a:ext cx="3369862" cy="1723612"/>
          </a:xfrm>
          <a:custGeom>
            <a:avLst/>
            <a:gdLst/>
            <a:ahLst/>
            <a:cxnLst/>
            <a:rect r="r" b="b" t="t" l="l"/>
            <a:pathLst>
              <a:path h="1723612" w="3369862">
                <a:moveTo>
                  <a:pt x="0" y="0"/>
                </a:moveTo>
                <a:lnTo>
                  <a:pt x="3369863" y="0"/>
                </a:lnTo>
                <a:lnTo>
                  <a:pt x="3369863" y="1723613"/>
                </a:lnTo>
                <a:lnTo>
                  <a:pt x="0" y="1723613"/>
                </a:lnTo>
                <a:lnTo>
                  <a:pt x="0" y="0"/>
                </a:lnTo>
                <a:close/>
              </a:path>
            </a:pathLst>
          </a:custGeom>
          <a:blipFill>
            <a:blip r:embed="rId2"/>
            <a:stretch>
              <a:fillRect l="0" t="0" r="0" b="-46"/>
            </a:stretch>
          </a:blipFill>
        </p:spPr>
      </p:sp>
      <p:grpSp>
        <p:nvGrpSpPr>
          <p:cNvPr name="Group 4" id="4"/>
          <p:cNvGrpSpPr/>
          <p:nvPr/>
        </p:nvGrpSpPr>
        <p:grpSpPr>
          <a:xfrm rot="0">
            <a:off x="475612" y="359325"/>
            <a:ext cx="2512200" cy="1249050"/>
            <a:chOff x="0" y="0"/>
            <a:chExt cx="3349600" cy="1665400"/>
          </a:xfrm>
        </p:grpSpPr>
        <p:sp>
          <p:nvSpPr>
            <p:cNvPr name="Freeform 5" id="5" descr="Your startup LOGO"/>
            <p:cNvSpPr/>
            <p:nvPr/>
          </p:nvSpPr>
          <p:spPr>
            <a:xfrm flipH="false" flipV="false" rot="0">
              <a:off x="25400" y="25400"/>
              <a:ext cx="3298825" cy="1614678"/>
            </a:xfrm>
            <a:custGeom>
              <a:avLst/>
              <a:gdLst/>
              <a:ahLst/>
              <a:cxnLst/>
              <a:rect r="r" b="b" t="t" l="l"/>
              <a:pathLst>
                <a:path h="1614678" w="3298825">
                  <a:moveTo>
                    <a:pt x="0" y="807339"/>
                  </a:moveTo>
                  <a:cubicBezTo>
                    <a:pt x="0" y="361442"/>
                    <a:pt x="738505" y="0"/>
                    <a:pt x="1649349" y="0"/>
                  </a:cubicBezTo>
                  <a:cubicBezTo>
                    <a:pt x="2560193" y="0"/>
                    <a:pt x="3298825" y="361442"/>
                    <a:pt x="3298825" y="807339"/>
                  </a:cubicBezTo>
                  <a:cubicBezTo>
                    <a:pt x="3298825" y="1253236"/>
                    <a:pt x="2560320" y="1614678"/>
                    <a:pt x="1649476" y="1614678"/>
                  </a:cubicBezTo>
                  <a:cubicBezTo>
                    <a:pt x="738632" y="1614678"/>
                    <a:pt x="0" y="1253109"/>
                    <a:pt x="0" y="807339"/>
                  </a:cubicBezTo>
                  <a:close/>
                </a:path>
              </a:pathLst>
            </a:custGeom>
            <a:solidFill>
              <a:srgbClr val="FFFFFF"/>
            </a:solidFill>
          </p:spPr>
        </p:sp>
        <p:sp>
          <p:nvSpPr>
            <p:cNvPr name="Freeform 6" id="6" descr="Your startup LOGO"/>
            <p:cNvSpPr/>
            <p:nvPr/>
          </p:nvSpPr>
          <p:spPr>
            <a:xfrm flipH="false" flipV="false" rot="0">
              <a:off x="0" y="0"/>
              <a:ext cx="3349625" cy="1665478"/>
            </a:xfrm>
            <a:custGeom>
              <a:avLst/>
              <a:gdLst/>
              <a:ahLst/>
              <a:cxnLst/>
              <a:rect r="r" b="b" t="t" l="l"/>
              <a:pathLst>
                <a:path h="1665478" w="3349625">
                  <a:moveTo>
                    <a:pt x="0" y="832739"/>
                  </a:moveTo>
                  <a:cubicBezTo>
                    <a:pt x="0" y="359918"/>
                    <a:pt x="767969" y="0"/>
                    <a:pt x="1674749" y="0"/>
                  </a:cubicBezTo>
                  <a:cubicBezTo>
                    <a:pt x="2581529" y="0"/>
                    <a:pt x="3349625" y="359918"/>
                    <a:pt x="3349625" y="832739"/>
                  </a:cubicBezTo>
                  <a:lnTo>
                    <a:pt x="3324225" y="832739"/>
                  </a:lnTo>
                  <a:lnTo>
                    <a:pt x="3349625" y="832739"/>
                  </a:lnTo>
                  <a:cubicBezTo>
                    <a:pt x="3349625" y="1305560"/>
                    <a:pt x="2581656" y="1665478"/>
                    <a:pt x="1674876" y="1665478"/>
                  </a:cubicBezTo>
                  <a:lnTo>
                    <a:pt x="1674876" y="1640078"/>
                  </a:lnTo>
                  <a:lnTo>
                    <a:pt x="1674876" y="1665478"/>
                  </a:lnTo>
                  <a:cubicBezTo>
                    <a:pt x="767969" y="1665351"/>
                    <a:pt x="0" y="1305560"/>
                    <a:pt x="0" y="832739"/>
                  </a:cubicBezTo>
                  <a:lnTo>
                    <a:pt x="25400" y="832739"/>
                  </a:lnTo>
                  <a:lnTo>
                    <a:pt x="50800" y="832739"/>
                  </a:lnTo>
                  <a:lnTo>
                    <a:pt x="25400" y="832739"/>
                  </a:lnTo>
                  <a:lnTo>
                    <a:pt x="0" y="832739"/>
                  </a:lnTo>
                  <a:moveTo>
                    <a:pt x="50800" y="832739"/>
                  </a:moveTo>
                  <a:cubicBezTo>
                    <a:pt x="50800" y="846709"/>
                    <a:pt x="39370" y="858139"/>
                    <a:pt x="25400" y="858139"/>
                  </a:cubicBezTo>
                  <a:cubicBezTo>
                    <a:pt x="11430" y="858139"/>
                    <a:pt x="0" y="846709"/>
                    <a:pt x="0" y="832739"/>
                  </a:cubicBezTo>
                  <a:cubicBezTo>
                    <a:pt x="0" y="818769"/>
                    <a:pt x="11430" y="807339"/>
                    <a:pt x="25400" y="807339"/>
                  </a:cubicBezTo>
                  <a:cubicBezTo>
                    <a:pt x="39370" y="807339"/>
                    <a:pt x="50800" y="818769"/>
                    <a:pt x="50800" y="832739"/>
                  </a:cubicBezTo>
                  <a:cubicBezTo>
                    <a:pt x="50800" y="1251585"/>
                    <a:pt x="759714" y="1614678"/>
                    <a:pt x="1674749" y="1614678"/>
                  </a:cubicBezTo>
                  <a:cubicBezTo>
                    <a:pt x="2589784" y="1614678"/>
                    <a:pt x="3298825" y="1251585"/>
                    <a:pt x="3298825" y="832739"/>
                  </a:cubicBezTo>
                  <a:cubicBezTo>
                    <a:pt x="3298825" y="413893"/>
                    <a:pt x="2589784" y="50800"/>
                    <a:pt x="1674749" y="50800"/>
                  </a:cubicBezTo>
                  <a:lnTo>
                    <a:pt x="1674749" y="25400"/>
                  </a:lnTo>
                  <a:lnTo>
                    <a:pt x="1674749" y="50800"/>
                  </a:lnTo>
                  <a:cubicBezTo>
                    <a:pt x="759714" y="50800"/>
                    <a:pt x="50800" y="413766"/>
                    <a:pt x="50800" y="832739"/>
                  </a:cubicBezTo>
                  <a:close/>
                </a:path>
              </a:pathLst>
            </a:custGeom>
            <a:solidFill>
              <a:srgbClr val="8064A2"/>
            </a:solidFill>
          </p:spPr>
        </p:sp>
        <p:sp>
          <p:nvSpPr>
            <p:cNvPr name="TextBox 7" id="7"/>
            <p:cNvSpPr txBox="true"/>
            <p:nvPr/>
          </p:nvSpPr>
          <p:spPr>
            <a:xfrm>
              <a:off x="0" y="-9525"/>
              <a:ext cx="3349600" cy="1674925"/>
            </a:xfrm>
            <a:prstGeom prst="rect">
              <a:avLst/>
            </a:prstGeom>
          </p:spPr>
          <p:txBody>
            <a:bodyPr anchor="ctr" rtlCol="false" tIns="50800" lIns="50800" bIns="50800" rIns="50800"/>
            <a:lstStyle/>
            <a:p>
              <a:pPr algn="ctr">
                <a:lnSpc>
                  <a:spcPts val="3240"/>
                </a:lnSpc>
              </a:pPr>
              <a:r>
                <a:rPr lang="en-US" sz="2700" spc="25">
                  <a:solidFill>
                    <a:srgbClr val="000000"/>
                  </a:solidFill>
                  <a:latin typeface="TT Rounds Condensed"/>
                  <a:ea typeface="TT Rounds Condensed"/>
                  <a:cs typeface="TT Rounds Condensed"/>
                  <a:sym typeface="TT Rounds Condensed"/>
                </a:rPr>
                <a:t>Code</a:t>
              </a:r>
            </a:p>
            <a:p>
              <a:pPr algn="ctr">
                <a:lnSpc>
                  <a:spcPts val="3240"/>
                </a:lnSpc>
              </a:pPr>
              <a:r>
                <a:rPr lang="en-US" sz="2700" spc="25">
                  <a:solidFill>
                    <a:srgbClr val="000000"/>
                  </a:solidFill>
                  <a:latin typeface="TT Rounds Condensed"/>
                  <a:ea typeface="TT Rounds Condensed"/>
                  <a:cs typeface="TT Rounds Condensed"/>
                  <a:sym typeface="TT Rounds Condensed"/>
                </a:rPr>
                <a:t>Wrapper’s</a:t>
              </a:r>
            </a:p>
          </p:txBody>
        </p:sp>
      </p:grpSp>
      <p:grpSp>
        <p:nvGrpSpPr>
          <p:cNvPr name="Group 8" id="8"/>
          <p:cNvGrpSpPr/>
          <p:nvPr/>
        </p:nvGrpSpPr>
        <p:grpSpPr>
          <a:xfrm rot="0">
            <a:off x="860364" y="9114972"/>
            <a:ext cx="993419" cy="99341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73348" y="9326256"/>
            <a:ext cx="570851" cy="570851"/>
          </a:xfrm>
          <a:custGeom>
            <a:avLst/>
            <a:gdLst/>
            <a:ahLst/>
            <a:cxnLst/>
            <a:rect r="r" b="b" t="t" l="l"/>
            <a:pathLst>
              <a:path h="570851" w="570851">
                <a:moveTo>
                  <a:pt x="0" y="0"/>
                </a:moveTo>
                <a:lnTo>
                  <a:pt x="570851" y="0"/>
                </a:lnTo>
                <a:lnTo>
                  <a:pt x="570851" y="570851"/>
                </a:lnTo>
                <a:lnTo>
                  <a:pt x="0" y="570851"/>
                </a:lnTo>
                <a:lnTo>
                  <a:pt x="0" y="0"/>
                </a:lnTo>
                <a:close/>
              </a:path>
            </a:pathLst>
          </a:custGeom>
          <a:blipFill>
            <a:blip r:embed="rId3"/>
            <a:stretch>
              <a:fillRect l="0" t="0" r="0" b="0"/>
            </a:stretch>
          </a:blipFill>
        </p:spPr>
      </p:sp>
      <p:grpSp>
        <p:nvGrpSpPr>
          <p:cNvPr name="Group 12" id="12"/>
          <p:cNvGrpSpPr/>
          <p:nvPr/>
        </p:nvGrpSpPr>
        <p:grpSpPr>
          <a:xfrm rot="0">
            <a:off x="2432801" y="9114972"/>
            <a:ext cx="993419" cy="99341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2591880" y="9326256"/>
            <a:ext cx="593064" cy="593064"/>
          </a:xfrm>
          <a:custGeom>
            <a:avLst/>
            <a:gdLst/>
            <a:ahLst/>
            <a:cxnLst/>
            <a:rect r="r" b="b" t="t" l="l"/>
            <a:pathLst>
              <a:path h="593064" w="593064">
                <a:moveTo>
                  <a:pt x="0" y="0"/>
                </a:moveTo>
                <a:lnTo>
                  <a:pt x="593064" y="0"/>
                </a:lnTo>
                <a:lnTo>
                  <a:pt x="593064" y="593064"/>
                </a:lnTo>
                <a:lnTo>
                  <a:pt x="0" y="593064"/>
                </a:lnTo>
                <a:lnTo>
                  <a:pt x="0" y="0"/>
                </a:lnTo>
                <a:close/>
              </a:path>
            </a:pathLst>
          </a:custGeom>
          <a:blipFill>
            <a:blip r:embed="rId4"/>
            <a:stretch>
              <a:fillRect l="0" t="0" r="0" b="0"/>
            </a:stretch>
          </a:blipFill>
        </p:spPr>
      </p:sp>
      <p:grpSp>
        <p:nvGrpSpPr>
          <p:cNvPr name="Group 16" id="16"/>
          <p:cNvGrpSpPr/>
          <p:nvPr/>
        </p:nvGrpSpPr>
        <p:grpSpPr>
          <a:xfrm rot="0">
            <a:off x="3923041" y="9114972"/>
            <a:ext cx="993419" cy="99341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5427282" y="9114972"/>
            <a:ext cx="993419" cy="993419"/>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6896951" y="9114972"/>
            <a:ext cx="993419" cy="993419"/>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8318994" y="9114972"/>
            <a:ext cx="953291" cy="953291"/>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8" id="28"/>
          <p:cNvGrpSpPr/>
          <p:nvPr/>
        </p:nvGrpSpPr>
        <p:grpSpPr>
          <a:xfrm rot="0">
            <a:off x="9741038" y="9114972"/>
            <a:ext cx="993419" cy="993419"/>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1" id="31"/>
          <p:cNvGrpSpPr/>
          <p:nvPr/>
        </p:nvGrpSpPr>
        <p:grpSpPr>
          <a:xfrm rot="0">
            <a:off x="11163082" y="9114972"/>
            <a:ext cx="993419" cy="993419"/>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4" id="34"/>
          <p:cNvGrpSpPr/>
          <p:nvPr/>
        </p:nvGrpSpPr>
        <p:grpSpPr>
          <a:xfrm rot="0">
            <a:off x="12585126" y="9114972"/>
            <a:ext cx="993419" cy="993419"/>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7" id="37"/>
          <p:cNvGrpSpPr/>
          <p:nvPr/>
        </p:nvGrpSpPr>
        <p:grpSpPr>
          <a:xfrm rot="0">
            <a:off x="14007170" y="9114972"/>
            <a:ext cx="1069619" cy="993419"/>
            <a:chOff x="0" y="0"/>
            <a:chExt cx="875146" cy="812800"/>
          </a:xfrm>
        </p:grpSpPr>
        <p:sp>
          <p:nvSpPr>
            <p:cNvPr name="Freeform 38" id="38"/>
            <p:cNvSpPr/>
            <p:nvPr/>
          </p:nvSpPr>
          <p:spPr>
            <a:xfrm flipH="false" flipV="false" rot="0">
              <a:off x="0" y="0"/>
              <a:ext cx="875146" cy="812800"/>
            </a:xfrm>
            <a:custGeom>
              <a:avLst/>
              <a:gdLst/>
              <a:ahLst/>
              <a:cxnLst/>
              <a:rect r="r" b="b" t="t" l="l"/>
              <a:pathLst>
                <a:path h="812800" w="875146">
                  <a:moveTo>
                    <a:pt x="437573" y="0"/>
                  </a:moveTo>
                  <a:cubicBezTo>
                    <a:pt x="195908" y="0"/>
                    <a:pt x="0" y="181951"/>
                    <a:pt x="0" y="406400"/>
                  </a:cubicBezTo>
                  <a:cubicBezTo>
                    <a:pt x="0" y="630849"/>
                    <a:pt x="195908" y="812800"/>
                    <a:pt x="437573" y="812800"/>
                  </a:cubicBezTo>
                  <a:cubicBezTo>
                    <a:pt x="679238" y="812800"/>
                    <a:pt x="875146" y="630849"/>
                    <a:pt x="875146" y="406400"/>
                  </a:cubicBezTo>
                  <a:cubicBezTo>
                    <a:pt x="875146" y="181951"/>
                    <a:pt x="679238" y="0"/>
                    <a:pt x="437573" y="0"/>
                  </a:cubicBezTo>
                  <a:close/>
                </a:path>
              </a:pathLst>
            </a:custGeom>
            <a:solidFill>
              <a:srgbClr val="FBFCFB"/>
            </a:solidFill>
            <a:ln w="38100" cap="sq">
              <a:solidFill>
                <a:srgbClr val="000000"/>
              </a:solidFill>
              <a:prstDash val="solid"/>
              <a:miter/>
            </a:ln>
          </p:spPr>
        </p:sp>
        <p:sp>
          <p:nvSpPr>
            <p:cNvPr name="TextBox 39" id="39"/>
            <p:cNvSpPr txBox="true"/>
            <p:nvPr/>
          </p:nvSpPr>
          <p:spPr>
            <a:xfrm>
              <a:off x="82045" y="38100"/>
              <a:ext cx="711056" cy="698500"/>
            </a:xfrm>
            <a:prstGeom prst="rect">
              <a:avLst/>
            </a:prstGeom>
          </p:spPr>
          <p:txBody>
            <a:bodyPr anchor="ctr" rtlCol="false" tIns="50800" lIns="50800" bIns="50800" rIns="50800"/>
            <a:lstStyle/>
            <a:p>
              <a:pPr algn="ctr">
                <a:lnSpc>
                  <a:spcPts val="2659"/>
                </a:lnSpc>
              </a:pPr>
            </a:p>
          </p:txBody>
        </p:sp>
      </p:grpSp>
      <p:grpSp>
        <p:nvGrpSpPr>
          <p:cNvPr name="Group 40" id="40"/>
          <p:cNvGrpSpPr/>
          <p:nvPr/>
        </p:nvGrpSpPr>
        <p:grpSpPr>
          <a:xfrm rot="0">
            <a:off x="15476838" y="9114972"/>
            <a:ext cx="993419" cy="993419"/>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name="TextBox 42" id="4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3" id="43"/>
          <p:cNvGrpSpPr/>
          <p:nvPr/>
        </p:nvGrpSpPr>
        <p:grpSpPr>
          <a:xfrm rot="0">
            <a:off x="16870122" y="9114972"/>
            <a:ext cx="993419" cy="993419"/>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name="TextBox 45" id="4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6" id="46"/>
          <p:cNvSpPr/>
          <p:nvPr/>
        </p:nvSpPr>
        <p:spPr>
          <a:xfrm flipH="false" flipV="false" rot="0">
            <a:off x="3923041" y="9429390"/>
            <a:ext cx="941994" cy="386796"/>
          </a:xfrm>
          <a:custGeom>
            <a:avLst/>
            <a:gdLst/>
            <a:ahLst/>
            <a:cxnLst/>
            <a:rect r="r" b="b" t="t" l="l"/>
            <a:pathLst>
              <a:path h="386796" w="941994">
                <a:moveTo>
                  <a:pt x="0" y="0"/>
                </a:moveTo>
                <a:lnTo>
                  <a:pt x="941994" y="0"/>
                </a:lnTo>
                <a:lnTo>
                  <a:pt x="941994" y="386796"/>
                </a:lnTo>
                <a:lnTo>
                  <a:pt x="0" y="386796"/>
                </a:lnTo>
                <a:lnTo>
                  <a:pt x="0" y="0"/>
                </a:lnTo>
                <a:close/>
              </a:path>
            </a:pathLst>
          </a:custGeom>
          <a:blipFill>
            <a:blip r:embed="rId5"/>
            <a:stretch>
              <a:fillRect l="0" t="0" r="0" b="0"/>
            </a:stretch>
          </a:blipFill>
        </p:spPr>
      </p:sp>
      <p:sp>
        <p:nvSpPr>
          <p:cNvPr name="Freeform 47" id="47"/>
          <p:cNvSpPr/>
          <p:nvPr/>
        </p:nvSpPr>
        <p:spPr>
          <a:xfrm flipH="false" flipV="false" rot="0">
            <a:off x="5565501" y="9370155"/>
            <a:ext cx="682408" cy="483053"/>
          </a:xfrm>
          <a:custGeom>
            <a:avLst/>
            <a:gdLst/>
            <a:ahLst/>
            <a:cxnLst/>
            <a:rect r="r" b="b" t="t" l="l"/>
            <a:pathLst>
              <a:path h="483053" w="682408">
                <a:moveTo>
                  <a:pt x="0" y="0"/>
                </a:moveTo>
                <a:lnTo>
                  <a:pt x="682408" y="0"/>
                </a:lnTo>
                <a:lnTo>
                  <a:pt x="682408" y="483053"/>
                </a:lnTo>
                <a:lnTo>
                  <a:pt x="0" y="483053"/>
                </a:lnTo>
                <a:lnTo>
                  <a:pt x="0" y="0"/>
                </a:lnTo>
                <a:close/>
              </a:path>
            </a:pathLst>
          </a:custGeom>
          <a:blipFill>
            <a:blip r:embed="rId6"/>
            <a:stretch>
              <a:fillRect l="0" t="0" r="0" b="0"/>
            </a:stretch>
          </a:blipFill>
        </p:spPr>
      </p:sp>
      <p:sp>
        <p:nvSpPr>
          <p:cNvPr name="Freeform 48" id="48"/>
          <p:cNvSpPr/>
          <p:nvPr/>
        </p:nvSpPr>
        <p:spPr>
          <a:xfrm flipH="false" flipV="false" rot="0">
            <a:off x="7154126" y="9280345"/>
            <a:ext cx="516056" cy="662672"/>
          </a:xfrm>
          <a:custGeom>
            <a:avLst/>
            <a:gdLst/>
            <a:ahLst/>
            <a:cxnLst/>
            <a:rect r="r" b="b" t="t" l="l"/>
            <a:pathLst>
              <a:path h="662672" w="516056">
                <a:moveTo>
                  <a:pt x="0" y="0"/>
                </a:moveTo>
                <a:lnTo>
                  <a:pt x="516056" y="0"/>
                </a:lnTo>
                <a:lnTo>
                  <a:pt x="516056" y="662672"/>
                </a:lnTo>
                <a:lnTo>
                  <a:pt x="0" y="662672"/>
                </a:lnTo>
                <a:lnTo>
                  <a:pt x="0" y="0"/>
                </a:lnTo>
                <a:close/>
              </a:path>
            </a:pathLst>
          </a:custGeom>
          <a:blipFill>
            <a:blip r:embed="rId7"/>
            <a:stretch>
              <a:fillRect l="0" t="0" r="0" b="0"/>
            </a:stretch>
          </a:blipFill>
        </p:spPr>
      </p:sp>
      <p:sp>
        <p:nvSpPr>
          <p:cNvPr name="Freeform 49" id="49"/>
          <p:cNvSpPr/>
          <p:nvPr/>
        </p:nvSpPr>
        <p:spPr>
          <a:xfrm flipH="false" flipV="false" rot="0">
            <a:off x="9960113" y="9317914"/>
            <a:ext cx="562434" cy="562434"/>
          </a:xfrm>
          <a:custGeom>
            <a:avLst/>
            <a:gdLst/>
            <a:ahLst/>
            <a:cxnLst/>
            <a:rect r="r" b="b" t="t" l="l"/>
            <a:pathLst>
              <a:path h="562434" w="562434">
                <a:moveTo>
                  <a:pt x="0" y="0"/>
                </a:moveTo>
                <a:lnTo>
                  <a:pt x="562434" y="0"/>
                </a:lnTo>
                <a:lnTo>
                  <a:pt x="562434" y="562434"/>
                </a:lnTo>
                <a:lnTo>
                  <a:pt x="0" y="562434"/>
                </a:lnTo>
                <a:lnTo>
                  <a:pt x="0" y="0"/>
                </a:lnTo>
                <a:close/>
              </a:path>
            </a:pathLst>
          </a:custGeom>
          <a:blipFill>
            <a:blip r:embed="rId8"/>
            <a:stretch>
              <a:fillRect l="0" t="0" r="0" b="0"/>
            </a:stretch>
          </a:blipFill>
        </p:spPr>
      </p:sp>
      <p:sp>
        <p:nvSpPr>
          <p:cNvPr name="Freeform 50" id="50"/>
          <p:cNvSpPr/>
          <p:nvPr/>
        </p:nvSpPr>
        <p:spPr>
          <a:xfrm flipH="false" flipV="false" rot="0">
            <a:off x="11271913" y="9155100"/>
            <a:ext cx="913163" cy="913163"/>
          </a:xfrm>
          <a:custGeom>
            <a:avLst/>
            <a:gdLst/>
            <a:ahLst/>
            <a:cxnLst/>
            <a:rect r="r" b="b" t="t" l="l"/>
            <a:pathLst>
              <a:path h="913163" w="913163">
                <a:moveTo>
                  <a:pt x="0" y="0"/>
                </a:moveTo>
                <a:lnTo>
                  <a:pt x="913163" y="0"/>
                </a:lnTo>
                <a:lnTo>
                  <a:pt x="913163" y="913163"/>
                </a:lnTo>
                <a:lnTo>
                  <a:pt x="0" y="91316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51" id="51"/>
          <p:cNvSpPr/>
          <p:nvPr/>
        </p:nvSpPr>
        <p:spPr>
          <a:xfrm flipH="false" flipV="false" rot="0">
            <a:off x="12783615" y="9258300"/>
            <a:ext cx="607250" cy="661020"/>
          </a:xfrm>
          <a:custGeom>
            <a:avLst/>
            <a:gdLst/>
            <a:ahLst/>
            <a:cxnLst/>
            <a:rect r="r" b="b" t="t" l="l"/>
            <a:pathLst>
              <a:path h="661020" w="607250">
                <a:moveTo>
                  <a:pt x="0" y="0"/>
                </a:moveTo>
                <a:lnTo>
                  <a:pt x="607251" y="0"/>
                </a:lnTo>
                <a:lnTo>
                  <a:pt x="607251" y="661020"/>
                </a:lnTo>
                <a:lnTo>
                  <a:pt x="0" y="661020"/>
                </a:lnTo>
                <a:lnTo>
                  <a:pt x="0" y="0"/>
                </a:lnTo>
                <a:close/>
              </a:path>
            </a:pathLst>
          </a:custGeom>
          <a:blipFill>
            <a:blip r:embed="rId11"/>
            <a:stretch>
              <a:fillRect l="-4427" t="0" r="-4427" b="0"/>
            </a:stretch>
          </a:blipFill>
        </p:spPr>
      </p:sp>
      <p:sp>
        <p:nvSpPr>
          <p:cNvPr name="Freeform 52" id="52"/>
          <p:cNvSpPr/>
          <p:nvPr/>
        </p:nvSpPr>
        <p:spPr>
          <a:xfrm flipH="false" flipV="false" rot="0">
            <a:off x="14184932" y="9277830"/>
            <a:ext cx="714094" cy="619276"/>
          </a:xfrm>
          <a:custGeom>
            <a:avLst/>
            <a:gdLst/>
            <a:ahLst/>
            <a:cxnLst/>
            <a:rect r="r" b="b" t="t" l="l"/>
            <a:pathLst>
              <a:path h="619276" w="714094">
                <a:moveTo>
                  <a:pt x="0" y="0"/>
                </a:moveTo>
                <a:lnTo>
                  <a:pt x="714094" y="0"/>
                </a:lnTo>
                <a:lnTo>
                  <a:pt x="714094" y="619277"/>
                </a:lnTo>
                <a:lnTo>
                  <a:pt x="0" y="619277"/>
                </a:lnTo>
                <a:lnTo>
                  <a:pt x="0" y="0"/>
                </a:lnTo>
                <a:close/>
              </a:path>
            </a:pathLst>
          </a:custGeom>
          <a:blipFill>
            <a:blip r:embed="rId12"/>
            <a:stretch>
              <a:fillRect l="0" t="0" r="0" b="0"/>
            </a:stretch>
          </a:blipFill>
        </p:spPr>
      </p:sp>
      <p:sp>
        <p:nvSpPr>
          <p:cNvPr name="Freeform 53" id="53"/>
          <p:cNvSpPr/>
          <p:nvPr/>
        </p:nvSpPr>
        <p:spPr>
          <a:xfrm flipH="false" flipV="false" rot="0">
            <a:off x="8535551" y="9251733"/>
            <a:ext cx="520179" cy="628615"/>
          </a:xfrm>
          <a:custGeom>
            <a:avLst/>
            <a:gdLst/>
            <a:ahLst/>
            <a:cxnLst/>
            <a:rect r="r" b="b" t="t" l="l"/>
            <a:pathLst>
              <a:path h="628615" w="520179">
                <a:moveTo>
                  <a:pt x="0" y="0"/>
                </a:moveTo>
                <a:lnTo>
                  <a:pt x="520178" y="0"/>
                </a:lnTo>
                <a:lnTo>
                  <a:pt x="520178" y="628615"/>
                </a:lnTo>
                <a:lnTo>
                  <a:pt x="0" y="628615"/>
                </a:lnTo>
                <a:lnTo>
                  <a:pt x="0" y="0"/>
                </a:lnTo>
                <a:close/>
              </a:path>
            </a:pathLst>
          </a:custGeom>
          <a:blipFill>
            <a:blip r:embed="rId13"/>
            <a:stretch>
              <a:fillRect l="0" t="0" r="0" b="0"/>
            </a:stretch>
          </a:blipFill>
        </p:spPr>
      </p:sp>
      <p:sp>
        <p:nvSpPr>
          <p:cNvPr name="Freeform 54" id="54"/>
          <p:cNvSpPr/>
          <p:nvPr/>
        </p:nvSpPr>
        <p:spPr>
          <a:xfrm flipH="false" flipV="false" rot="0">
            <a:off x="17003657" y="9360868"/>
            <a:ext cx="763618" cy="508153"/>
          </a:xfrm>
          <a:custGeom>
            <a:avLst/>
            <a:gdLst/>
            <a:ahLst/>
            <a:cxnLst/>
            <a:rect r="r" b="b" t="t" l="l"/>
            <a:pathLst>
              <a:path h="508153" w="763618">
                <a:moveTo>
                  <a:pt x="0" y="0"/>
                </a:moveTo>
                <a:lnTo>
                  <a:pt x="763618" y="0"/>
                </a:lnTo>
                <a:lnTo>
                  <a:pt x="763618" y="508153"/>
                </a:lnTo>
                <a:lnTo>
                  <a:pt x="0" y="508153"/>
                </a:lnTo>
                <a:lnTo>
                  <a:pt x="0" y="0"/>
                </a:lnTo>
                <a:close/>
              </a:path>
            </a:pathLst>
          </a:custGeom>
          <a:blipFill>
            <a:blip r:embed="rId14"/>
            <a:stretch>
              <a:fillRect l="0" t="0" r="0" b="0"/>
            </a:stretch>
          </a:blipFill>
        </p:spPr>
      </p:sp>
      <p:sp>
        <p:nvSpPr>
          <p:cNvPr name="Freeform 55" id="55"/>
          <p:cNvSpPr/>
          <p:nvPr/>
        </p:nvSpPr>
        <p:spPr>
          <a:xfrm flipH="false" flipV="false" rot="0">
            <a:off x="15586405" y="9370155"/>
            <a:ext cx="769469" cy="446031"/>
          </a:xfrm>
          <a:custGeom>
            <a:avLst/>
            <a:gdLst/>
            <a:ahLst/>
            <a:cxnLst/>
            <a:rect r="r" b="b" t="t" l="l"/>
            <a:pathLst>
              <a:path h="446031" w="769469">
                <a:moveTo>
                  <a:pt x="0" y="0"/>
                </a:moveTo>
                <a:lnTo>
                  <a:pt x="769470" y="0"/>
                </a:lnTo>
                <a:lnTo>
                  <a:pt x="769470" y="446031"/>
                </a:lnTo>
                <a:lnTo>
                  <a:pt x="0" y="446031"/>
                </a:lnTo>
                <a:lnTo>
                  <a:pt x="0" y="0"/>
                </a:lnTo>
                <a:close/>
              </a:path>
            </a:pathLst>
          </a:custGeom>
          <a:blipFill>
            <a:blip r:embed="rId15"/>
            <a:stretch>
              <a:fillRect l="0" t="0" r="0" b="0"/>
            </a:stretch>
          </a:blipFill>
        </p:spPr>
      </p:sp>
      <p:sp>
        <p:nvSpPr>
          <p:cNvPr name="Freeform 56" id="56"/>
          <p:cNvSpPr/>
          <p:nvPr/>
        </p:nvSpPr>
        <p:spPr>
          <a:xfrm flipH="false" flipV="false" rot="0">
            <a:off x="0" y="1608375"/>
            <a:ext cx="18288000" cy="6810475"/>
          </a:xfrm>
          <a:custGeom>
            <a:avLst/>
            <a:gdLst/>
            <a:ahLst/>
            <a:cxnLst/>
            <a:rect r="r" b="b" t="t" l="l"/>
            <a:pathLst>
              <a:path h="6810475" w="18288000">
                <a:moveTo>
                  <a:pt x="0" y="0"/>
                </a:moveTo>
                <a:lnTo>
                  <a:pt x="18288000" y="0"/>
                </a:lnTo>
                <a:lnTo>
                  <a:pt x="18288000" y="6810475"/>
                </a:lnTo>
                <a:lnTo>
                  <a:pt x="0" y="6810475"/>
                </a:lnTo>
                <a:lnTo>
                  <a:pt x="0" y="0"/>
                </a:lnTo>
                <a:close/>
              </a:path>
            </a:pathLst>
          </a:custGeom>
          <a:blipFill>
            <a:blip r:embed="rId16"/>
            <a:stretch>
              <a:fillRect l="0" t="-1188" r="0" b="-1188"/>
            </a:stretch>
          </a:blipFill>
        </p:spPr>
      </p:sp>
      <p:sp>
        <p:nvSpPr>
          <p:cNvPr name="Freeform 57" id="57"/>
          <p:cNvSpPr/>
          <p:nvPr/>
        </p:nvSpPr>
        <p:spPr>
          <a:xfrm flipH="false" flipV="false" rot="0">
            <a:off x="626274" y="6855853"/>
            <a:ext cx="4939227" cy="1325551"/>
          </a:xfrm>
          <a:custGeom>
            <a:avLst/>
            <a:gdLst/>
            <a:ahLst/>
            <a:cxnLst/>
            <a:rect r="r" b="b" t="t" l="l"/>
            <a:pathLst>
              <a:path h="1325551" w="4939227">
                <a:moveTo>
                  <a:pt x="0" y="0"/>
                </a:moveTo>
                <a:lnTo>
                  <a:pt x="4939227" y="0"/>
                </a:lnTo>
                <a:lnTo>
                  <a:pt x="4939227" y="1325551"/>
                </a:lnTo>
                <a:lnTo>
                  <a:pt x="0" y="1325551"/>
                </a:lnTo>
                <a:lnTo>
                  <a:pt x="0" y="0"/>
                </a:lnTo>
                <a:close/>
              </a:path>
            </a:pathLst>
          </a:custGeom>
          <a:blipFill>
            <a:blip r:embed="rId17"/>
            <a:stretch>
              <a:fillRect l="0" t="0" r="0" b="-1538"/>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9633851" y="5143500"/>
          <a:ext cx="7625449" cy="4391406"/>
        </p:xfrm>
        <a:graphic>
          <a:graphicData uri="http://schemas.openxmlformats.org/drawingml/2006/table">
            <a:tbl>
              <a:tblPr/>
              <a:tblGrid>
                <a:gridCol w="824940"/>
                <a:gridCol w="6800510"/>
              </a:tblGrid>
              <a:tr h="1229106">
                <a:tc>
                  <a:txBody>
                    <a:bodyPr anchor="t" rtlCol="false"/>
                    <a:lstStyle/>
                    <a:p>
                      <a:pPr algn="l">
                        <a:lnSpc>
                          <a:spcPts val="3079"/>
                        </a:lnSpc>
                        <a:defRPr/>
                      </a:pPr>
                      <a:r>
                        <a:rPr lang="en-US" sz="2199" b="true">
                          <a:solidFill>
                            <a:srgbClr val="718BAB"/>
                          </a:solidFill>
                          <a:latin typeface="Helios Bold"/>
                          <a:ea typeface="Helios Bold"/>
                          <a:cs typeface="Helios Bold"/>
                          <a:sym typeface="Helios Bold"/>
                        </a:rPr>
                        <a:t>4</a:t>
                      </a:r>
                      <a:endParaRPr lang="en-US" sz="1100"/>
                    </a:p>
                  </a:txBody>
                  <a:tcPr marL="76200" marR="76200" marT="76200" marB="76200" anchor="ctr">
                    <a:lnL cmpd="sng" algn="ctr" cap="flat" w="0">
                      <a:solidFill>
                        <a:srgbClr val="141E32"/>
                      </a:solidFill>
                      <a:prstDash val="solid"/>
                      <a:round/>
                      <a:headEnd type="none" w="med" len="med"/>
                      <a:tailEnd type="none" w="med" len="med"/>
                    </a:lnL>
                    <a:lnR cmpd="sng" algn="ctr" cap="flat" w="0">
                      <a:solidFill>
                        <a:srgbClr val="141E32"/>
                      </a:solidFill>
                      <a:prstDash val="solid"/>
                      <a:round/>
                      <a:headEnd type="none" w="med" len="med"/>
                      <a:tailEnd type="none" w="med" len="med"/>
                    </a:lnR>
                    <a:lnT cmpd="sng" algn="ctr" cap="flat" w="0">
                      <a:solidFill>
                        <a:srgbClr val="141E32"/>
                      </a:solidFill>
                      <a:prstDash val="solid"/>
                      <a:round/>
                      <a:headEnd type="none" w="med" len="med"/>
                      <a:tailEnd type="none" w="med" len="med"/>
                    </a:lnT>
                    <a:lnB cmpd="sng" algn="ctr" cap="flat" w="0">
                      <a:solidFill>
                        <a:srgbClr val="141E32"/>
                      </a:solidFill>
                      <a:prstDash val="solid"/>
                      <a:round/>
                      <a:headEnd type="none" w="med" len="med"/>
                      <a:tailEnd type="none" w="med" len="med"/>
                    </a:lnB>
                  </a:tcPr>
                </a:tc>
                <a:tc>
                  <a:txBody>
                    <a:bodyPr anchor="t" rtlCol="false"/>
                    <a:lstStyle/>
                    <a:p>
                      <a:pPr algn="l">
                        <a:lnSpc>
                          <a:spcPts val="2799"/>
                        </a:lnSpc>
                        <a:defRPr/>
                      </a:pPr>
                      <a:r>
                        <a:rPr lang="en-US" sz="1999" b="true">
                          <a:solidFill>
                            <a:srgbClr val="2A2E3A"/>
                          </a:solidFill>
                          <a:latin typeface="Helios Bold"/>
                          <a:ea typeface="Helios Bold"/>
                          <a:cs typeface="Helios Bold"/>
                          <a:sym typeface="Helios Bold"/>
                        </a:rPr>
                        <a:t>Scalable Architecture:</a:t>
                      </a:r>
                      <a:r>
                        <a:rPr lang="en-US" sz="1999">
                          <a:solidFill>
                            <a:srgbClr val="2A2E3A"/>
                          </a:solidFill>
                          <a:latin typeface="Helios"/>
                          <a:ea typeface="Helios"/>
                          <a:cs typeface="Helios"/>
                          <a:sym typeface="Helios"/>
                        </a:rPr>
                        <a:t> Design the system to allow easy addition of new keywords with minimal re-training by using a modular and upgradable structure.</a:t>
                      </a:r>
                      <a:endParaRPr lang="en-US" sz="1100"/>
                    </a:p>
                  </a:txBody>
                  <a:tcPr marL="76200" marR="76200" marT="76200" marB="76200" anchor="ctr">
                    <a:lnL cmpd="sng" algn="ctr" cap="flat" w="0">
                      <a:solidFill>
                        <a:srgbClr val="141E32"/>
                      </a:solidFill>
                      <a:prstDash val="solid"/>
                      <a:round/>
                      <a:headEnd type="none" w="med" len="med"/>
                      <a:tailEnd type="none" w="med" len="med"/>
                    </a:lnL>
                    <a:lnR cmpd="sng" algn="ctr" cap="flat" w="0">
                      <a:solidFill>
                        <a:srgbClr val="141E32"/>
                      </a:solidFill>
                      <a:prstDash val="solid"/>
                      <a:round/>
                      <a:headEnd type="none" w="med" len="med"/>
                      <a:tailEnd type="none" w="med" len="med"/>
                    </a:lnR>
                    <a:lnT cmpd="sng" algn="ctr" cap="flat" w="0">
                      <a:solidFill>
                        <a:srgbClr val="141E32"/>
                      </a:solidFill>
                      <a:prstDash val="solid"/>
                      <a:round/>
                      <a:headEnd type="none" w="med" len="med"/>
                      <a:tailEnd type="none" w="med" len="med"/>
                    </a:lnT>
                    <a:lnB cmpd="sng" algn="ctr" cap="flat" w="0">
                      <a:solidFill>
                        <a:srgbClr val="141E32"/>
                      </a:solidFill>
                      <a:prstDash val="solid"/>
                      <a:round/>
                      <a:headEnd type="none" w="med" len="med"/>
                      <a:tailEnd type="none" w="med" len="med"/>
                    </a:lnB>
                  </a:tcPr>
                </a:tc>
              </a:tr>
              <a:tr h="1581150">
                <a:tc>
                  <a:txBody>
                    <a:bodyPr anchor="t" rtlCol="false"/>
                    <a:lstStyle/>
                    <a:p>
                      <a:pPr algn="l">
                        <a:lnSpc>
                          <a:spcPts val="3079"/>
                        </a:lnSpc>
                        <a:defRPr/>
                      </a:pPr>
                      <a:r>
                        <a:rPr lang="en-US" sz="2199" b="true">
                          <a:solidFill>
                            <a:srgbClr val="718BAB"/>
                          </a:solidFill>
                          <a:latin typeface="Helios Bold"/>
                          <a:ea typeface="Helios Bold"/>
                          <a:cs typeface="Helios Bold"/>
                          <a:sym typeface="Helios Bold"/>
                        </a:rPr>
                        <a:t>5</a:t>
                      </a:r>
                      <a:endParaRPr lang="en-US" sz="1100"/>
                    </a:p>
                  </a:txBody>
                  <a:tcPr marL="76200" marR="76200" marT="76200" marB="76200" anchor="ctr">
                    <a:lnL cmpd="sng" algn="ctr" cap="flat" w="0">
                      <a:solidFill>
                        <a:srgbClr val="141E32"/>
                      </a:solidFill>
                      <a:prstDash val="solid"/>
                      <a:round/>
                      <a:headEnd type="none" w="med" len="med"/>
                      <a:tailEnd type="none" w="med" len="med"/>
                    </a:lnL>
                    <a:lnR cmpd="sng" algn="ctr" cap="flat" w="0">
                      <a:solidFill>
                        <a:srgbClr val="141E32"/>
                      </a:solidFill>
                      <a:prstDash val="solid"/>
                      <a:round/>
                      <a:headEnd type="none" w="med" len="med"/>
                      <a:tailEnd type="none" w="med" len="med"/>
                    </a:lnR>
                    <a:lnT cmpd="sng" algn="ctr" cap="flat" w="0">
                      <a:solidFill>
                        <a:srgbClr val="141E32"/>
                      </a:solidFill>
                      <a:prstDash val="solid"/>
                      <a:round/>
                      <a:headEnd type="none" w="med" len="med"/>
                      <a:tailEnd type="none" w="med" len="med"/>
                    </a:lnT>
                    <a:lnB cmpd="sng" algn="ctr" cap="flat" w="0">
                      <a:solidFill>
                        <a:srgbClr val="141E32"/>
                      </a:solidFill>
                      <a:prstDash val="solid"/>
                      <a:round/>
                      <a:headEnd type="none" w="med" len="med"/>
                      <a:tailEnd type="none" w="med" len="med"/>
                    </a:lnB>
                  </a:tcPr>
                </a:tc>
                <a:tc>
                  <a:txBody>
                    <a:bodyPr anchor="t" rtlCol="false"/>
                    <a:lstStyle/>
                    <a:p>
                      <a:pPr algn="l">
                        <a:lnSpc>
                          <a:spcPts val="2799"/>
                        </a:lnSpc>
                        <a:defRPr/>
                      </a:pPr>
                      <a:r>
                        <a:rPr lang="en-US" sz="1999" b="true">
                          <a:solidFill>
                            <a:srgbClr val="2A2E3A"/>
                          </a:solidFill>
                          <a:latin typeface="Helios Bold"/>
                          <a:ea typeface="Helios Bold"/>
                          <a:cs typeface="Helios Bold"/>
                          <a:sym typeface="Helios Bold"/>
                        </a:rPr>
                        <a:t>Optimized for Real</a:t>
                      </a:r>
                      <a:r>
                        <a:rPr lang="en-US" sz="1999">
                          <a:solidFill>
                            <a:srgbClr val="2A2E3A"/>
                          </a:solidFill>
                          <a:latin typeface="Helios"/>
                          <a:ea typeface="Helios"/>
                          <a:cs typeface="Helios"/>
                          <a:sym typeface="Helios"/>
                        </a:rPr>
                        <a:t>-Time Performance: Use model compression techniques like pruning and quantization to reduce model size, ensuring low latency and high throughput.</a:t>
                      </a:r>
                      <a:endParaRPr lang="en-US" sz="1100"/>
                    </a:p>
                  </a:txBody>
                  <a:tcPr marL="76200" marR="76200" marT="76200" marB="76200" anchor="ctr">
                    <a:lnL cmpd="sng" algn="ctr" cap="flat" w="0">
                      <a:solidFill>
                        <a:srgbClr val="141E32"/>
                      </a:solidFill>
                      <a:prstDash val="solid"/>
                      <a:round/>
                      <a:headEnd type="none" w="med" len="med"/>
                      <a:tailEnd type="none" w="med" len="med"/>
                    </a:lnL>
                    <a:lnR cmpd="sng" algn="ctr" cap="flat" w="0">
                      <a:solidFill>
                        <a:srgbClr val="141E32"/>
                      </a:solidFill>
                      <a:prstDash val="solid"/>
                      <a:round/>
                      <a:headEnd type="none" w="med" len="med"/>
                      <a:tailEnd type="none" w="med" len="med"/>
                    </a:lnR>
                    <a:lnT cmpd="sng" algn="ctr" cap="flat" w="0">
                      <a:solidFill>
                        <a:srgbClr val="141E32"/>
                      </a:solidFill>
                      <a:prstDash val="solid"/>
                      <a:round/>
                      <a:headEnd type="none" w="med" len="med"/>
                      <a:tailEnd type="none" w="med" len="med"/>
                    </a:lnT>
                    <a:lnB cmpd="sng" algn="ctr" cap="flat" w="0">
                      <a:solidFill>
                        <a:srgbClr val="141E32"/>
                      </a:solidFill>
                      <a:prstDash val="solid"/>
                      <a:round/>
                      <a:headEnd type="none" w="med" len="med"/>
                      <a:tailEnd type="none" w="med" len="med"/>
                    </a:lnB>
                  </a:tcPr>
                </a:tc>
              </a:tr>
              <a:tr h="1581150">
                <a:tc>
                  <a:txBody>
                    <a:bodyPr anchor="t" rtlCol="false"/>
                    <a:lstStyle/>
                    <a:p>
                      <a:pPr algn="l">
                        <a:lnSpc>
                          <a:spcPts val="3079"/>
                        </a:lnSpc>
                        <a:defRPr/>
                      </a:pPr>
                      <a:r>
                        <a:rPr lang="en-US" sz="2199" b="true">
                          <a:solidFill>
                            <a:srgbClr val="718BAB"/>
                          </a:solidFill>
                          <a:latin typeface="Helios Bold"/>
                          <a:ea typeface="Helios Bold"/>
                          <a:cs typeface="Helios Bold"/>
                          <a:sym typeface="Helios Bold"/>
                        </a:rPr>
                        <a:t>6</a:t>
                      </a:r>
                      <a:endParaRPr lang="en-US" sz="1100"/>
                    </a:p>
                  </a:txBody>
                  <a:tcPr marL="76200" marR="76200" marT="76200" marB="76200" anchor="ctr">
                    <a:lnL cmpd="sng" algn="ctr" cap="flat" w="0">
                      <a:solidFill>
                        <a:srgbClr val="141E32"/>
                      </a:solidFill>
                      <a:prstDash val="solid"/>
                      <a:round/>
                      <a:headEnd type="none" w="med" len="med"/>
                      <a:tailEnd type="none" w="med" len="med"/>
                    </a:lnL>
                    <a:lnR cmpd="sng" algn="ctr" cap="flat" w="0">
                      <a:solidFill>
                        <a:srgbClr val="141E32"/>
                      </a:solidFill>
                      <a:prstDash val="solid"/>
                      <a:round/>
                      <a:headEnd type="none" w="med" len="med"/>
                      <a:tailEnd type="none" w="med" len="med"/>
                    </a:lnR>
                    <a:lnT cmpd="sng" algn="ctr" cap="flat" w="0">
                      <a:solidFill>
                        <a:srgbClr val="141E32"/>
                      </a:solidFill>
                      <a:prstDash val="solid"/>
                      <a:round/>
                      <a:headEnd type="none" w="med" len="med"/>
                      <a:tailEnd type="none" w="med" len="med"/>
                    </a:lnT>
                    <a:lnB cmpd="sng" algn="ctr" cap="flat" w="0">
                      <a:solidFill>
                        <a:srgbClr val="141E32"/>
                      </a:solidFill>
                      <a:prstDash val="solid"/>
                      <a:round/>
                      <a:headEnd type="none" w="med" len="med"/>
                      <a:tailEnd type="none" w="med" len="med"/>
                    </a:lnB>
                  </a:tcPr>
                </a:tc>
                <a:tc>
                  <a:txBody>
                    <a:bodyPr anchor="t" rtlCol="false"/>
                    <a:lstStyle/>
                    <a:p>
                      <a:pPr algn="l">
                        <a:lnSpc>
                          <a:spcPts val="2799"/>
                        </a:lnSpc>
                        <a:defRPr/>
                      </a:pPr>
                      <a:r>
                        <a:rPr lang="en-US" sz="1999" b="true">
                          <a:solidFill>
                            <a:srgbClr val="2A2E3A"/>
                          </a:solidFill>
                          <a:latin typeface="Helios Bold"/>
                          <a:ea typeface="Helios Bold"/>
                          <a:cs typeface="Helios Bold"/>
                          <a:sym typeface="Helios Bold"/>
                        </a:rPr>
                        <a:t>S</a:t>
                      </a:r>
                      <a:r>
                        <a:rPr lang="en-US" sz="1999" b="true">
                          <a:solidFill>
                            <a:srgbClr val="2A2E3A"/>
                          </a:solidFill>
                          <a:latin typeface="Helios Bold"/>
                          <a:ea typeface="Helios Bold"/>
                          <a:cs typeface="Helios Bold"/>
                          <a:sym typeface="Helios Bold"/>
                        </a:rPr>
                        <a:t>calable architecture</a:t>
                      </a:r>
                      <a:r>
                        <a:rPr lang="en-US" sz="1999">
                          <a:solidFill>
                            <a:srgbClr val="2A2E3A"/>
                          </a:solidFill>
                          <a:latin typeface="Helios"/>
                          <a:ea typeface="Helios"/>
                          <a:cs typeface="Helios"/>
                          <a:sym typeface="Helios"/>
                        </a:rPr>
                        <a:t> that supports easy addition of new keywords and uses model compression techniques to optimize for real-time performance, ensuring low latency and throughput.</a:t>
                      </a:r>
                      <a:endParaRPr lang="en-US" sz="1100"/>
                    </a:p>
                  </a:txBody>
                  <a:tcPr marL="76200" marR="76200" marT="76200" marB="76200" anchor="ctr">
                    <a:lnL cmpd="sng" algn="ctr" cap="flat" w="0">
                      <a:solidFill>
                        <a:srgbClr val="141E32"/>
                      </a:solidFill>
                      <a:prstDash val="solid"/>
                      <a:round/>
                      <a:headEnd type="none" w="med" len="med"/>
                      <a:tailEnd type="none" w="med" len="med"/>
                    </a:lnL>
                    <a:lnR cmpd="sng" algn="ctr" cap="flat" w="0">
                      <a:solidFill>
                        <a:srgbClr val="141E32"/>
                      </a:solidFill>
                      <a:prstDash val="solid"/>
                      <a:round/>
                      <a:headEnd type="none" w="med" len="med"/>
                      <a:tailEnd type="none" w="med" len="med"/>
                    </a:lnR>
                    <a:lnT cmpd="sng" algn="ctr" cap="flat" w="0">
                      <a:solidFill>
                        <a:srgbClr val="141E32"/>
                      </a:solidFill>
                      <a:prstDash val="solid"/>
                      <a:round/>
                      <a:headEnd type="none" w="med" len="med"/>
                      <a:tailEnd type="none" w="med" len="med"/>
                    </a:lnT>
                    <a:lnB cmpd="sng" algn="ctr" cap="flat" w="0">
                      <a:solidFill>
                        <a:srgbClr val="141E32"/>
                      </a:solidFill>
                      <a:prstDash val="solid"/>
                      <a:round/>
                      <a:headEnd type="none" w="med" len="med"/>
                      <a:tailEnd type="none" w="med" len="med"/>
                    </a:lnB>
                  </a:tcPr>
                </a:tc>
              </a:tr>
            </a:tbl>
          </a:graphicData>
        </a:graphic>
      </p:graphicFrame>
      <p:graphicFrame>
        <p:nvGraphicFramePr>
          <p:cNvPr name="Table 3" id="3"/>
          <p:cNvGraphicFramePr>
            <a:graphicFrameLocks noGrp="true"/>
          </p:cNvGraphicFramePr>
          <p:nvPr/>
        </p:nvGraphicFramePr>
        <p:xfrm>
          <a:off x="1028700" y="5143500"/>
          <a:ext cx="7199910" cy="4417429"/>
        </p:xfrm>
        <a:graphic>
          <a:graphicData uri="http://schemas.openxmlformats.org/drawingml/2006/table">
            <a:tbl>
              <a:tblPr/>
              <a:tblGrid>
                <a:gridCol w="778904"/>
                <a:gridCol w="6421006"/>
              </a:tblGrid>
              <a:tr h="1418139">
                <a:tc>
                  <a:txBody>
                    <a:bodyPr anchor="t" rtlCol="false"/>
                    <a:lstStyle/>
                    <a:p>
                      <a:pPr algn="l">
                        <a:lnSpc>
                          <a:spcPts val="3079"/>
                        </a:lnSpc>
                        <a:defRPr/>
                      </a:pPr>
                      <a:r>
                        <a:rPr lang="en-US" sz="2199" b="true">
                          <a:solidFill>
                            <a:srgbClr val="718BAB"/>
                          </a:solidFill>
                          <a:latin typeface="Helios Bold"/>
                          <a:ea typeface="Helios Bold"/>
                          <a:cs typeface="Helios Bold"/>
                          <a:sym typeface="Helios Bold"/>
                        </a:rPr>
                        <a:t>1</a:t>
                      </a:r>
                      <a:endParaRPr lang="en-US" sz="1100"/>
                    </a:p>
                  </a:txBody>
                  <a:tcPr marL="76200" marR="76200" marT="76200" marB="76200" anchor="ctr">
                    <a:lnL cmpd="sng" algn="ctr" cap="flat" w="0">
                      <a:solidFill>
                        <a:srgbClr val="141E32"/>
                      </a:solidFill>
                      <a:prstDash val="solid"/>
                      <a:round/>
                      <a:headEnd type="none" w="med" len="med"/>
                      <a:tailEnd type="none" w="med" len="med"/>
                    </a:lnL>
                    <a:lnR cmpd="sng" algn="ctr" cap="flat" w="0">
                      <a:solidFill>
                        <a:srgbClr val="141E32"/>
                      </a:solidFill>
                      <a:prstDash val="solid"/>
                      <a:round/>
                      <a:headEnd type="none" w="med" len="med"/>
                      <a:tailEnd type="none" w="med" len="med"/>
                    </a:lnR>
                    <a:lnT cmpd="sng" algn="ctr" cap="flat" w="0">
                      <a:solidFill>
                        <a:srgbClr val="141E32"/>
                      </a:solidFill>
                      <a:prstDash val="solid"/>
                      <a:round/>
                      <a:headEnd type="none" w="med" len="med"/>
                      <a:tailEnd type="none" w="med" len="med"/>
                    </a:lnT>
                    <a:lnB cmpd="sng" algn="ctr" cap="flat" w="0">
                      <a:solidFill>
                        <a:srgbClr val="141E32"/>
                      </a:solidFill>
                      <a:prstDash val="solid"/>
                      <a:round/>
                      <a:headEnd type="none" w="med" len="med"/>
                      <a:tailEnd type="none" w="med" len="med"/>
                    </a:lnB>
                  </a:tcPr>
                </a:tc>
                <a:tc>
                  <a:txBody>
                    <a:bodyPr anchor="t" rtlCol="false"/>
                    <a:lstStyle/>
                    <a:p>
                      <a:pPr algn="l">
                        <a:lnSpc>
                          <a:spcPts val="2799"/>
                        </a:lnSpc>
                        <a:defRPr/>
                      </a:pPr>
                      <a:r>
                        <a:rPr lang="en-US" sz="1999" b="true">
                          <a:solidFill>
                            <a:srgbClr val="2A2E3A"/>
                          </a:solidFill>
                          <a:latin typeface="Helios Bold"/>
                          <a:ea typeface="Helios Bold"/>
                          <a:cs typeface="Helios Bold"/>
                          <a:sym typeface="Helios Bold"/>
                        </a:rPr>
                        <a:t>Pre-trained Multilingual Model</a:t>
                      </a:r>
                      <a:r>
                        <a:rPr lang="en-US" sz="1999">
                          <a:solidFill>
                            <a:srgbClr val="2A2E3A"/>
                          </a:solidFill>
                          <a:latin typeface="Helios"/>
                          <a:ea typeface="Helios"/>
                          <a:cs typeface="Helios"/>
                          <a:sym typeface="Helios"/>
                        </a:rPr>
                        <a:t>: Utilize a pre-trained model (e.g., Wav2Vec 2.0) fine-tuned for few-shot learning on a large multilingual dataset like MSWC.</a:t>
                      </a:r>
                      <a:endParaRPr lang="en-US" sz="1100"/>
                    </a:p>
                  </a:txBody>
                  <a:tcPr marL="76200" marR="76200" marT="76200" marB="76200" anchor="ctr">
                    <a:lnL cmpd="sng" algn="ctr" cap="flat" w="0">
                      <a:solidFill>
                        <a:srgbClr val="141E32"/>
                      </a:solidFill>
                      <a:prstDash val="solid"/>
                      <a:round/>
                      <a:headEnd type="none" w="med" len="med"/>
                      <a:tailEnd type="none" w="med" len="med"/>
                    </a:lnL>
                    <a:lnR cmpd="sng" algn="ctr" cap="flat" w="0">
                      <a:solidFill>
                        <a:srgbClr val="141E32"/>
                      </a:solidFill>
                      <a:prstDash val="solid"/>
                      <a:round/>
                      <a:headEnd type="none" w="med" len="med"/>
                      <a:tailEnd type="none" w="med" len="med"/>
                    </a:lnR>
                    <a:lnT cmpd="sng" algn="ctr" cap="flat" w="0">
                      <a:solidFill>
                        <a:srgbClr val="141E32"/>
                      </a:solidFill>
                      <a:prstDash val="solid"/>
                      <a:round/>
                      <a:headEnd type="none" w="med" len="med"/>
                      <a:tailEnd type="none" w="med" len="med"/>
                    </a:lnT>
                    <a:lnB cmpd="sng" algn="ctr" cap="flat" w="0">
                      <a:solidFill>
                        <a:srgbClr val="141E32"/>
                      </a:solidFill>
                      <a:prstDash val="solid"/>
                      <a:round/>
                      <a:headEnd type="none" w="med" len="med"/>
                      <a:tailEnd type="none" w="med" len="med"/>
                    </a:lnB>
                  </a:tcPr>
                </a:tc>
              </a:tr>
              <a:tr h="1418139">
                <a:tc>
                  <a:txBody>
                    <a:bodyPr anchor="t" rtlCol="false"/>
                    <a:lstStyle/>
                    <a:p>
                      <a:pPr algn="l">
                        <a:lnSpc>
                          <a:spcPts val="3079"/>
                        </a:lnSpc>
                        <a:defRPr/>
                      </a:pPr>
                      <a:r>
                        <a:rPr lang="en-US" sz="2199" b="true">
                          <a:solidFill>
                            <a:srgbClr val="718BAB"/>
                          </a:solidFill>
                          <a:latin typeface="Helios Bold"/>
                          <a:ea typeface="Helios Bold"/>
                          <a:cs typeface="Helios Bold"/>
                          <a:sym typeface="Helios Bold"/>
                        </a:rPr>
                        <a:t>2</a:t>
                      </a:r>
                      <a:endParaRPr lang="en-US" sz="1100"/>
                    </a:p>
                  </a:txBody>
                  <a:tcPr marL="76200" marR="76200" marT="76200" marB="76200" anchor="ctr">
                    <a:lnL cmpd="sng" algn="ctr" cap="flat" w="0">
                      <a:solidFill>
                        <a:srgbClr val="141E32"/>
                      </a:solidFill>
                      <a:prstDash val="solid"/>
                      <a:round/>
                      <a:headEnd type="none" w="med" len="med"/>
                      <a:tailEnd type="none" w="med" len="med"/>
                    </a:lnL>
                    <a:lnR cmpd="sng" algn="ctr" cap="flat" w="0">
                      <a:solidFill>
                        <a:srgbClr val="141E32"/>
                      </a:solidFill>
                      <a:prstDash val="solid"/>
                      <a:round/>
                      <a:headEnd type="none" w="med" len="med"/>
                      <a:tailEnd type="none" w="med" len="med"/>
                    </a:lnR>
                    <a:lnT cmpd="sng" algn="ctr" cap="flat" w="0">
                      <a:solidFill>
                        <a:srgbClr val="141E32"/>
                      </a:solidFill>
                      <a:prstDash val="solid"/>
                      <a:round/>
                      <a:headEnd type="none" w="med" len="med"/>
                      <a:tailEnd type="none" w="med" len="med"/>
                    </a:lnT>
                    <a:lnB cmpd="sng" algn="ctr" cap="flat" w="0">
                      <a:solidFill>
                        <a:srgbClr val="141E32"/>
                      </a:solidFill>
                      <a:prstDash val="solid"/>
                      <a:round/>
                      <a:headEnd type="none" w="med" len="med"/>
                      <a:tailEnd type="none" w="med" len="med"/>
                    </a:lnB>
                  </a:tcPr>
                </a:tc>
                <a:tc>
                  <a:txBody>
                    <a:bodyPr anchor="t" rtlCol="false"/>
                    <a:lstStyle/>
                    <a:p>
                      <a:pPr algn="l">
                        <a:lnSpc>
                          <a:spcPts val="2799"/>
                        </a:lnSpc>
                        <a:defRPr/>
                      </a:pPr>
                      <a:r>
                        <a:rPr lang="en-US" sz="1999" b="true">
                          <a:solidFill>
                            <a:srgbClr val="2A2E3A"/>
                          </a:solidFill>
                          <a:latin typeface="Helios Bold"/>
                          <a:ea typeface="Helios Bold"/>
                          <a:cs typeface="Helios Bold"/>
                          <a:sym typeface="Helios Bold"/>
                        </a:rPr>
                        <a:t>Audio Preprocessing</a:t>
                      </a:r>
                      <a:r>
                        <a:rPr lang="en-US" sz="1999">
                          <a:solidFill>
                            <a:srgbClr val="2A2E3A"/>
                          </a:solidFill>
                          <a:latin typeface="Helios"/>
                          <a:ea typeface="Helios"/>
                          <a:cs typeface="Helios"/>
                          <a:sym typeface="Helios"/>
                        </a:rPr>
                        <a:t>: Normalize and convert audio files of varying sample rates (8kHz to 48kHz) into spectrograms for consistent model input.</a:t>
                      </a:r>
                      <a:endParaRPr lang="en-US" sz="1100"/>
                    </a:p>
                  </a:txBody>
                  <a:tcPr marL="76200" marR="76200" marT="76200" marB="76200" anchor="ctr">
                    <a:lnL cmpd="sng" algn="ctr" cap="flat" w="0">
                      <a:solidFill>
                        <a:srgbClr val="141E32"/>
                      </a:solidFill>
                      <a:prstDash val="solid"/>
                      <a:round/>
                      <a:headEnd type="none" w="med" len="med"/>
                      <a:tailEnd type="none" w="med" len="med"/>
                    </a:lnL>
                    <a:lnR cmpd="sng" algn="ctr" cap="flat" w="0">
                      <a:solidFill>
                        <a:srgbClr val="141E32"/>
                      </a:solidFill>
                      <a:prstDash val="solid"/>
                      <a:round/>
                      <a:headEnd type="none" w="med" len="med"/>
                      <a:tailEnd type="none" w="med" len="med"/>
                    </a:lnR>
                    <a:lnT cmpd="sng" algn="ctr" cap="flat" w="0">
                      <a:solidFill>
                        <a:srgbClr val="141E32"/>
                      </a:solidFill>
                      <a:prstDash val="solid"/>
                      <a:round/>
                      <a:headEnd type="none" w="med" len="med"/>
                      <a:tailEnd type="none" w="med" len="med"/>
                    </a:lnT>
                    <a:lnB cmpd="sng" algn="ctr" cap="flat" w="0">
                      <a:solidFill>
                        <a:srgbClr val="141E32"/>
                      </a:solidFill>
                      <a:prstDash val="solid"/>
                      <a:round/>
                      <a:headEnd type="none" w="med" len="med"/>
                      <a:tailEnd type="none" w="med" len="med"/>
                    </a:lnB>
                  </a:tcPr>
                </a:tc>
              </a:tr>
              <a:tr h="1581150">
                <a:tc>
                  <a:txBody>
                    <a:bodyPr anchor="t" rtlCol="false"/>
                    <a:lstStyle/>
                    <a:p>
                      <a:pPr algn="l">
                        <a:lnSpc>
                          <a:spcPts val="3079"/>
                        </a:lnSpc>
                        <a:defRPr/>
                      </a:pPr>
                      <a:r>
                        <a:rPr lang="en-US" sz="2199" b="true">
                          <a:solidFill>
                            <a:srgbClr val="718BAB"/>
                          </a:solidFill>
                          <a:latin typeface="Helios Bold"/>
                          <a:ea typeface="Helios Bold"/>
                          <a:cs typeface="Helios Bold"/>
                          <a:sym typeface="Helios Bold"/>
                        </a:rPr>
                        <a:t>3</a:t>
                      </a:r>
                      <a:endParaRPr lang="en-US" sz="1100"/>
                    </a:p>
                  </a:txBody>
                  <a:tcPr marL="76200" marR="76200" marT="76200" marB="76200" anchor="ctr">
                    <a:lnL cmpd="sng" algn="ctr" cap="flat" w="0">
                      <a:solidFill>
                        <a:srgbClr val="141E32"/>
                      </a:solidFill>
                      <a:prstDash val="solid"/>
                      <a:round/>
                      <a:headEnd type="none" w="med" len="med"/>
                      <a:tailEnd type="none" w="med" len="med"/>
                    </a:lnL>
                    <a:lnR cmpd="sng" algn="ctr" cap="flat" w="0">
                      <a:solidFill>
                        <a:srgbClr val="141E32"/>
                      </a:solidFill>
                      <a:prstDash val="solid"/>
                      <a:round/>
                      <a:headEnd type="none" w="med" len="med"/>
                      <a:tailEnd type="none" w="med" len="med"/>
                    </a:lnR>
                    <a:lnT cmpd="sng" algn="ctr" cap="flat" w="0">
                      <a:solidFill>
                        <a:srgbClr val="141E32"/>
                      </a:solidFill>
                      <a:prstDash val="solid"/>
                      <a:round/>
                      <a:headEnd type="none" w="med" len="med"/>
                      <a:tailEnd type="none" w="med" len="med"/>
                    </a:lnT>
                    <a:lnB cmpd="sng" algn="ctr" cap="flat" w="0">
                      <a:solidFill>
                        <a:srgbClr val="141E32"/>
                      </a:solidFill>
                      <a:prstDash val="solid"/>
                      <a:round/>
                      <a:headEnd type="none" w="med" len="med"/>
                      <a:tailEnd type="none" w="med" len="med"/>
                    </a:lnB>
                  </a:tcPr>
                </a:tc>
                <a:tc>
                  <a:txBody>
                    <a:bodyPr anchor="t" rtlCol="false"/>
                    <a:lstStyle/>
                    <a:p>
                      <a:pPr algn="l">
                        <a:lnSpc>
                          <a:spcPts val="2799"/>
                        </a:lnSpc>
                        <a:defRPr/>
                      </a:pPr>
                      <a:r>
                        <a:rPr lang="en-US" sz="1999" b="true">
                          <a:solidFill>
                            <a:srgbClr val="2A2E3A"/>
                          </a:solidFill>
                          <a:latin typeface="Helios Bold"/>
                          <a:ea typeface="Helios Bold"/>
                          <a:cs typeface="Helios Bold"/>
                          <a:sym typeface="Helios Bold"/>
                        </a:rPr>
                        <a:t>Few-Shot Learning</a:t>
                      </a:r>
                      <a:r>
                        <a:rPr lang="en-US" sz="1999">
                          <a:solidFill>
                            <a:srgbClr val="2A2E3A"/>
                          </a:solidFill>
                          <a:latin typeface="Helios"/>
                          <a:ea typeface="Helios"/>
                          <a:cs typeface="Helios"/>
                          <a:sym typeface="Helios"/>
                        </a:rPr>
                        <a:t>: Implement few-shot learning techniques to detect keywords with minimal training examples using Prototypical Networks or similar methods.</a:t>
                      </a:r>
                      <a:endParaRPr lang="en-US" sz="1100"/>
                    </a:p>
                  </a:txBody>
                  <a:tcPr marL="76200" marR="76200" marT="76200" marB="76200" anchor="ctr">
                    <a:lnL cmpd="sng" algn="ctr" cap="flat" w="0">
                      <a:solidFill>
                        <a:srgbClr val="141E32"/>
                      </a:solidFill>
                      <a:prstDash val="solid"/>
                      <a:round/>
                      <a:headEnd type="none" w="med" len="med"/>
                      <a:tailEnd type="none" w="med" len="med"/>
                    </a:lnL>
                    <a:lnR cmpd="sng" algn="ctr" cap="flat" w="0">
                      <a:solidFill>
                        <a:srgbClr val="141E32"/>
                      </a:solidFill>
                      <a:prstDash val="solid"/>
                      <a:round/>
                      <a:headEnd type="none" w="med" len="med"/>
                      <a:tailEnd type="none" w="med" len="med"/>
                    </a:lnR>
                    <a:lnT cmpd="sng" algn="ctr" cap="flat" w="0">
                      <a:solidFill>
                        <a:srgbClr val="141E32"/>
                      </a:solidFill>
                      <a:prstDash val="solid"/>
                      <a:round/>
                      <a:headEnd type="none" w="med" len="med"/>
                      <a:tailEnd type="none" w="med" len="med"/>
                    </a:lnT>
                    <a:lnB cmpd="sng" algn="ctr" cap="flat" w="0">
                      <a:solidFill>
                        <a:srgbClr val="141E32"/>
                      </a:solidFill>
                      <a:prstDash val="solid"/>
                      <a:round/>
                      <a:headEnd type="none" w="med" len="med"/>
                      <a:tailEnd type="none" w="med" len="med"/>
                    </a:lnB>
                  </a:tcPr>
                </a:tc>
              </a:tr>
            </a:tbl>
          </a:graphicData>
        </a:graphic>
      </p:graphicFrame>
      <p:grpSp>
        <p:nvGrpSpPr>
          <p:cNvPr name="Group 4" id="4"/>
          <p:cNvGrpSpPr/>
          <p:nvPr/>
        </p:nvGrpSpPr>
        <p:grpSpPr>
          <a:xfrm rot="0">
            <a:off x="0" y="0"/>
            <a:ext cx="18288000" cy="4157535"/>
            <a:chOff x="0" y="0"/>
            <a:chExt cx="4816593" cy="1094989"/>
          </a:xfrm>
        </p:grpSpPr>
        <p:sp>
          <p:nvSpPr>
            <p:cNvPr name="Freeform 5" id="5"/>
            <p:cNvSpPr/>
            <p:nvPr/>
          </p:nvSpPr>
          <p:spPr>
            <a:xfrm flipH="false" flipV="false" rot="0">
              <a:off x="0" y="0"/>
              <a:ext cx="4816592" cy="1094988"/>
            </a:xfrm>
            <a:custGeom>
              <a:avLst/>
              <a:gdLst/>
              <a:ahLst/>
              <a:cxnLst/>
              <a:rect r="r" b="b" t="t" l="l"/>
              <a:pathLst>
                <a:path h="1094988" w="4816592">
                  <a:moveTo>
                    <a:pt x="0" y="0"/>
                  </a:moveTo>
                  <a:lnTo>
                    <a:pt x="4816592" y="0"/>
                  </a:lnTo>
                  <a:lnTo>
                    <a:pt x="4816592" y="1094988"/>
                  </a:lnTo>
                  <a:lnTo>
                    <a:pt x="0" y="1094988"/>
                  </a:lnTo>
                  <a:close/>
                </a:path>
              </a:pathLst>
            </a:custGeom>
            <a:solidFill>
              <a:srgbClr val="FFFFFF"/>
            </a:solidFill>
          </p:spPr>
        </p:sp>
        <p:sp>
          <p:nvSpPr>
            <p:cNvPr name="TextBox 6" id="6"/>
            <p:cNvSpPr txBox="true"/>
            <p:nvPr/>
          </p:nvSpPr>
          <p:spPr>
            <a:xfrm>
              <a:off x="0" y="-38100"/>
              <a:ext cx="4816593" cy="1133089"/>
            </a:xfrm>
            <a:prstGeom prst="rect">
              <a:avLst/>
            </a:prstGeom>
          </p:spPr>
          <p:txBody>
            <a:bodyPr anchor="ctr" rtlCol="false" tIns="50800" lIns="50800" bIns="50800" rIns="50800"/>
            <a:lstStyle/>
            <a:p>
              <a:pPr algn="ctr">
                <a:lnSpc>
                  <a:spcPts val="2100"/>
                </a:lnSpc>
              </a:pPr>
            </a:p>
          </p:txBody>
        </p:sp>
      </p:grpSp>
      <p:grpSp>
        <p:nvGrpSpPr>
          <p:cNvPr name="Group 7" id="7"/>
          <p:cNvGrpSpPr/>
          <p:nvPr/>
        </p:nvGrpSpPr>
        <p:grpSpPr>
          <a:xfrm rot="0">
            <a:off x="0" y="2162270"/>
            <a:ext cx="18288000" cy="1863491"/>
            <a:chOff x="0" y="0"/>
            <a:chExt cx="24384000" cy="2484654"/>
          </a:xfrm>
        </p:grpSpPr>
        <p:sp>
          <p:nvSpPr>
            <p:cNvPr name="TextBox 8" id="8"/>
            <p:cNvSpPr txBox="true"/>
            <p:nvPr/>
          </p:nvSpPr>
          <p:spPr>
            <a:xfrm rot="0">
              <a:off x="0" y="-66675"/>
              <a:ext cx="24384000" cy="1262168"/>
            </a:xfrm>
            <a:prstGeom prst="rect">
              <a:avLst/>
            </a:prstGeom>
          </p:spPr>
          <p:txBody>
            <a:bodyPr anchor="t" rtlCol="false" tIns="0" lIns="0" bIns="0" rIns="0">
              <a:spAutoFit/>
            </a:bodyPr>
            <a:lstStyle/>
            <a:p>
              <a:pPr algn="ctr">
                <a:lnSpc>
                  <a:spcPts val="7670"/>
                </a:lnSpc>
              </a:pPr>
              <a:r>
                <a:rPr lang="en-US" b="true" sz="5900">
                  <a:solidFill>
                    <a:srgbClr val="2A2E3A"/>
                  </a:solidFill>
                  <a:latin typeface="Klein Bold"/>
                  <a:ea typeface="Klein Bold"/>
                  <a:cs typeface="Klein Bold"/>
                  <a:sym typeface="Klein Bold"/>
                </a:rPr>
                <a:t>Solution Model Description</a:t>
              </a:r>
            </a:p>
          </p:txBody>
        </p:sp>
        <p:sp>
          <p:nvSpPr>
            <p:cNvPr name="TextBox 9" id="9"/>
            <p:cNvSpPr txBox="true"/>
            <p:nvPr/>
          </p:nvSpPr>
          <p:spPr>
            <a:xfrm rot="0">
              <a:off x="0" y="1612376"/>
              <a:ext cx="24384000" cy="872278"/>
            </a:xfrm>
            <a:prstGeom prst="rect">
              <a:avLst/>
            </a:prstGeom>
          </p:spPr>
          <p:txBody>
            <a:bodyPr anchor="t" rtlCol="false" tIns="0" lIns="0" bIns="0" rIns="0">
              <a:spAutoFit/>
            </a:bodyPr>
            <a:lstStyle/>
            <a:p>
              <a:pPr algn="ctr" marL="0" indent="0" lvl="0">
                <a:lnSpc>
                  <a:spcPts val="2660"/>
                </a:lnSpc>
                <a:spcBef>
                  <a:spcPct val="0"/>
                </a:spcBef>
              </a:pPr>
              <a:r>
                <a:rPr lang="en-US" sz="1900">
                  <a:solidFill>
                    <a:srgbClr val="2A2E3A"/>
                  </a:solidFill>
                  <a:latin typeface="Helios"/>
                  <a:ea typeface="Helios"/>
                  <a:cs typeface="Helios"/>
                  <a:sym typeface="Helios"/>
                </a:rPr>
                <a:t>Our solution utilizes a pre-trained multilingual model fine-tuned for few-shot learning, enabling it to detect keywords with minimal data. Audio files with varying sample rates are normalized into spectrograms for consistent input. The system incorporates few-shot learning techniques to ensure high accuracy with limited examples.</a:t>
              </a:r>
            </a:p>
          </p:txBody>
        </p:sp>
      </p:grpSp>
      <p:sp>
        <p:nvSpPr>
          <p:cNvPr name="TextBox 10" id="10"/>
          <p:cNvSpPr txBox="true"/>
          <p:nvPr/>
        </p:nvSpPr>
        <p:spPr>
          <a:xfrm rot="0">
            <a:off x="0" y="273600"/>
            <a:ext cx="18288000" cy="1323975"/>
          </a:xfrm>
          <a:prstGeom prst="rect">
            <a:avLst/>
          </a:prstGeom>
        </p:spPr>
        <p:txBody>
          <a:bodyPr anchor="t" rtlCol="false" tIns="0" lIns="0" bIns="0" rIns="0">
            <a:spAutoFit/>
          </a:bodyPr>
          <a:lstStyle/>
          <a:p>
            <a:pPr algn="ctr">
              <a:lnSpc>
                <a:spcPts val="4920"/>
              </a:lnSpc>
            </a:pPr>
            <a:r>
              <a:rPr lang="en-US" sz="4100" b="true">
                <a:solidFill>
                  <a:srgbClr val="000000"/>
                </a:solidFill>
                <a:latin typeface="Arial Bold"/>
                <a:ea typeface="Arial Bold"/>
                <a:cs typeface="Arial Bold"/>
                <a:sym typeface="Arial Bold"/>
              </a:rPr>
              <a:t>Few Shot Language Agnostic Key Word </a:t>
            </a:r>
          </a:p>
          <a:p>
            <a:pPr algn="ctr">
              <a:lnSpc>
                <a:spcPts val="4920"/>
              </a:lnSpc>
            </a:pPr>
            <a:r>
              <a:rPr lang="en-US" b="true" sz="4100">
                <a:solidFill>
                  <a:srgbClr val="000000"/>
                </a:solidFill>
                <a:latin typeface="Arial Bold"/>
                <a:ea typeface="Arial Bold"/>
                <a:cs typeface="Arial Bold"/>
                <a:sym typeface="Arial Bold"/>
              </a:rPr>
              <a:t>Spotting system (FSLAKWS) for audio files.</a:t>
            </a:r>
          </a:p>
        </p:txBody>
      </p:sp>
      <p:sp>
        <p:nvSpPr>
          <p:cNvPr name="Freeform 11" id="11"/>
          <p:cNvSpPr/>
          <p:nvPr/>
        </p:nvSpPr>
        <p:spPr>
          <a:xfrm flipH="false" flipV="false" rot="0">
            <a:off x="14705866" y="122064"/>
            <a:ext cx="3369862" cy="1723612"/>
          </a:xfrm>
          <a:custGeom>
            <a:avLst/>
            <a:gdLst/>
            <a:ahLst/>
            <a:cxnLst/>
            <a:rect r="r" b="b" t="t" l="l"/>
            <a:pathLst>
              <a:path h="1723612" w="3369862">
                <a:moveTo>
                  <a:pt x="0" y="0"/>
                </a:moveTo>
                <a:lnTo>
                  <a:pt x="3369863" y="0"/>
                </a:lnTo>
                <a:lnTo>
                  <a:pt x="3369863" y="1723613"/>
                </a:lnTo>
                <a:lnTo>
                  <a:pt x="0" y="1723613"/>
                </a:lnTo>
                <a:lnTo>
                  <a:pt x="0" y="0"/>
                </a:lnTo>
                <a:close/>
              </a:path>
            </a:pathLst>
          </a:custGeom>
          <a:blipFill>
            <a:blip r:embed="rId2"/>
            <a:stretch>
              <a:fillRect l="0" t="0" r="0" b="-46"/>
            </a:stretch>
          </a:blipFill>
        </p:spPr>
      </p:sp>
      <p:grpSp>
        <p:nvGrpSpPr>
          <p:cNvPr name="Group 12" id="12"/>
          <p:cNvGrpSpPr/>
          <p:nvPr/>
        </p:nvGrpSpPr>
        <p:grpSpPr>
          <a:xfrm rot="0">
            <a:off x="475612" y="359325"/>
            <a:ext cx="2512200" cy="1249050"/>
            <a:chOff x="0" y="0"/>
            <a:chExt cx="3349600" cy="1665400"/>
          </a:xfrm>
        </p:grpSpPr>
        <p:sp>
          <p:nvSpPr>
            <p:cNvPr name="Freeform 13" id="13" descr="Your startup LOGO"/>
            <p:cNvSpPr/>
            <p:nvPr/>
          </p:nvSpPr>
          <p:spPr>
            <a:xfrm flipH="false" flipV="false" rot="0">
              <a:off x="25400" y="25400"/>
              <a:ext cx="3298825" cy="1614678"/>
            </a:xfrm>
            <a:custGeom>
              <a:avLst/>
              <a:gdLst/>
              <a:ahLst/>
              <a:cxnLst/>
              <a:rect r="r" b="b" t="t" l="l"/>
              <a:pathLst>
                <a:path h="1614678" w="3298825">
                  <a:moveTo>
                    <a:pt x="0" y="807339"/>
                  </a:moveTo>
                  <a:cubicBezTo>
                    <a:pt x="0" y="361442"/>
                    <a:pt x="738505" y="0"/>
                    <a:pt x="1649349" y="0"/>
                  </a:cubicBezTo>
                  <a:cubicBezTo>
                    <a:pt x="2560193" y="0"/>
                    <a:pt x="3298825" y="361442"/>
                    <a:pt x="3298825" y="807339"/>
                  </a:cubicBezTo>
                  <a:cubicBezTo>
                    <a:pt x="3298825" y="1253236"/>
                    <a:pt x="2560320" y="1614678"/>
                    <a:pt x="1649476" y="1614678"/>
                  </a:cubicBezTo>
                  <a:cubicBezTo>
                    <a:pt x="738632" y="1614678"/>
                    <a:pt x="0" y="1253109"/>
                    <a:pt x="0" y="807339"/>
                  </a:cubicBezTo>
                  <a:close/>
                </a:path>
              </a:pathLst>
            </a:custGeom>
            <a:solidFill>
              <a:srgbClr val="FFFFFF"/>
            </a:solidFill>
          </p:spPr>
        </p:sp>
        <p:sp>
          <p:nvSpPr>
            <p:cNvPr name="Freeform 14" id="14" descr="Your startup LOGO"/>
            <p:cNvSpPr/>
            <p:nvPr/>
          </p:nvSpPr>
          <p:spPr>
            <a:xfrm flipH="false" flipV="false" rot="0">
              <a:off x="0" y="0"/>
              <a:ext cx="3349625" cy="1665478"/>
            </a:xfrm>
            <a:custGeom>
              <a:avLst/>
              <a:gdLst/>
              <a:ahLst/>
              <a:cxnLst/>
              <a:rect r="r" b="b" t="t" l="l"/>
              <a:pathLst>
                <a:path h="1665478" w="3349625">
                  <a:moveTo>
                    <a:pt x="0" y="832739"/>
                  </a:moveTo>
                  <a:cubicBezTo>
                    <a:pt x="0" y="359918"/>
                    <a:pt x="767969" y="0"/>
                    <a:pt x="1674749" y="0"/>
                  </a:cubicBezTo>
                  <a:cubicBezTo>
                    <a:pt x="2581529" y="0"/>
                    <a:pt x="3349625" y="359918"/>
                    <a:pt x="3349625" y="832739"/>
                  </a:cubicBezTo>
                  <a:lnTo>
                    <a:pt x="3324225" y="832739"/>
                  </a:lnTo>
                  <a:lnTo>
                    <a:pt x="3349625" y="832739"/>
                  </a:lnTo>
                  <a:cubicBezTo>
                    <a:pt x="3349625" y="1305560"/>
                    <a:pt x="2581656" y="1665478"/>
                    <a:pt x="1674876" y="1665478"/>
                  </a:cubicBezTo>
                  <a:lnTo>
                    <a:pt x="1674876" y="1640078"/>
                  </a:lnTo>
                  <a:lnTo>
                    <a:pt x="1674876" y="1665478"/>
                  </a:lnTo>
                  <a:cubicBezTo>
                    <a:pt x="767969" y="1665351"/>
                    <a:pt x="0" y="1305560"/>
                    <a:pt x="0" y="832739"/>
                  </a:cubicBezTo>
                  <a:lnTo>
                    <a:pt x="25400" y="832739"/>
                  </a:lnTo>
                  <a:lnTo>
                    <a:pt x="50800" y="832739"/>
                  </a:lnTo>
                  <a:lnTo>
                    <a:pt x="25400" y="832739"/>
                  </a:lnTo>
                  <a:lnTo>
                    <a:pt x="0" y="832739"/>
                  </a:lnTo>
                  <a:moveTo>
                    <a:pt x="50800" y="832739"/>
                  </a:moveTo>
                  <a:cubicBezTo>
                    <a:pt x="50800" y="846709"/>
                    <a:pt x="39370" y="858139"/>
                    <a:pt x="25400" y="858139"/>
                  </a:cubicBezTo>
                  <a:cubicBezTo>
                    <a:pt x="11430" y="858139"/>
                    <a:pt x="0" y="846709"/>
                    <a:pt x="0" y="832739"/>
                  </a:cubicBezTo>
                  <a:cubicBezTo>
                    <a:pt x="0" y="818769"/>
                    <a:pt x="11430" y="807339"/>
                    <a:pt x="25400" y="807339"/>
                  </a:cubicBezTo>
                  <a:cubicBezTo>
                    <a:pt x="39370" y="807339"/>
                    <a:pt x="50800" y="818769"/>
                    <a:pt x="50800" y="832739"/>
                  </a:cubicBezTo>
                  <a:cubicBezTo>
                    <a:pt x="50800" y="1251585"/>
                    <a:pt x="759714" y="1614678"/>
                    <a:pt x="1674749" y="1614678"/>
                  </a:cubicBezTo>
                  <a:cubicBezTo>
                    <a:pt x="2589784" y="1614678"/>
                    <a:pt x="3298825" y="1251585"/>
                    <a:pt x="3298825" y="832739"/>
                  </a:cubicBezTo>
                  <a:cubicBezTo>
                    <a:pt x="3298825" y="413893"/>
                    <a:pt x="2589784" y="50800"/>
                    <a:pt x="1674749" y="50800"/>
                  </a:cubicBezTo>
                  <a:lnTo>
                    <a:pt x="1674749" y="25400"/>
                  </a:lnTo>
                  <a:lnTo>
                    <a:pt x="1674749" y="50800"/>
                  </a:lnTo>
                  <a:cubicBezTo>
                    <a:pt x="759714" y="50800"/>
                    <a:pt x="50800" y="413766"/>
                    <a:pt x="50800" y="832739"/>
                  </a:cubicBezTo>
                  <a:close/>
                </a:path>
              </a:pathLst>
            </a:custGeom>
            <a:solidFill>
              <a:srgbClr val="8064A2"/>
            </a:solidFill>
          </p:spPr>
        </p:sp>
        <p:sp>
          <p:nvSpPr>
            <p:cNvPr name="TextBox 15" id="15"/>
            <p:cNvSpPr txBox="true"/>
            <p:nvPr/>
          </p:nvSpPr>
          <p:spPr>
            <a:xfrm>
              <a:off x="0" y="-9525"/>
              <a:ext cx="3349600" cy="1674925"/>
            </a:xfrm>
            <a:prstGeom prst="rect">
              <a:avLst/>
            </a:prstGeom>
          </p:spPr>
          <p:txBody>
            <a:bodyPr anchor="ctr" rtlCol="false" tIns="50800" lIns="50800" bIns="50800" rIns="50800"/>
            <a:lstStyle/>
            <a:p>
              <a:pPr algn="ctr">
                <a:lnSpc>
                  <a:spcPts val="3240"/>
                </a:lnSpc>
              </a:pPr>
              <a:r>
                <a:rPr lang="en-US" sz="2700" spc="25">
                  <a:solidFill>
                    <a:srgbClr val="000000"/>
                  </a:solidFill>
                  <a:latin typeface="TT Rounds Condensed"/>
                  <a:ea typeface="TT Rounds Condensed"/>
                  <a:cs typeface="TT Rounds Condensed"/>
                  <a:sym typeface="TT Rounds Condensed"/>
                </a:rPr>
                <a:t>Code</a:t>
              </a:r>
            </a:p>
            <a:p>
              <a:pPr algn="ctr">
                <a:lnSpc>
                  <a:spcPts val="3240"/>
                </a:lnSpc>
              </a:pPr>
              <a:r>
                <a:rPr lang="en-US" sz="2700" spc="25">
                  <a:solidFill>
                    <a:srgbClr val="000000"/>
                  </a:solidFill>
                  <a:latin typeface="TT Rounds Condensed"/>
                  <a:ea typeface="TT Rounds Condensed"/>
                  <a:cs typeface="TT Rounds Condensed"/>
                  <a:sym typeface="TT Rounds Condensed"/>
                </a:rPr>
                <a:t>Wrapper’s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DAGQyJVCNFk</dc:identifier>
  <dcterms:modified xsi:type="dcterms:W3CDTF">2011-08-01T06:04:30Z</dcterms:modified>
  <cp:revision>1</cp:revision>
  <dc:title>CodeWrapper's_Extended_Idea_PPT</dc:title>
</cp:coreProperties>
</file>