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Alegreya Bold" panose="020B0604020202020204" charset="0"/>
      <p:regular r:id="rId8"/>
    </p:embeddedFont>
    <p:embeddedFont>
      <p:font typeface="Arial Bold" panose="020B0704020202020204" pitchFamily="34" charset="0"/>
      <p:regular r:id="rId9"/>
      <p:bold r:id="rId10"/>
    </p:embeddedFont>
    <p:embeddedFont>
      <p:font typeface="Garamond Bold" panose="02020804030307010803" pitchFamily="18" charset="0"/>
      <p:regular r:id="rId11"/>
      <p:bold r:id="rId12"/>
    </p:embeddedFont>
    <p:embeddedFont>
      <p:font typeface="Open Sans Extra Bold" panose="020B0604020202020204" charset="0"/>
      <p:regular r:id="rId13"/>
    </p:embeddedFont>
    <p:embeddedFont>
      <p:font typeface="Poppins" panose="00000500000000000000" pitchFamily="2" charset="0"/>
      <p:regular r:id="rId14"/>
    </p:embeddedFont>
    <p:embeddedFont>
      <p:font typeface="Poppins Bold" panose="00000800000000000000" charset="0"/>
      <p:regular r:id="rId15"/>
    </p:embeddedFont>
    <p:embeddedFont>
      <p:font typeface="Poppins Ultra-Bold" panose="020B0604020202020204" charset="0"/>
      <p:regular r:id="rId16"/>
    </p:embeddedFont>
    <p:embeddedFont>
      <p:font typeface="Roboto Condensed" panose="02000000000000000000" pitchFamily="2" charset="0"/>
      <p:regular r:id="rId17"/>
    </p:embeddedFont>
    <p:embeddedFont>
      <p:font typeface="Roboto Condensed Bold" panose="02000000000000000000" charset="0"/>
      <p:regular r:id="rId18"/>
    </p:embeddedFont>
    <p:embeddedFont>
      <p:font typeface="Times New Roman Bold" panose="02020803070505020304" pitchFamily="18"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heme" Target="theme/theme1.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4.png"/><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jpe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18" Type="http://schemas.openxmlformats.org/officeDocument/2006/relationships/image" Target="../media/image3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17" Type="http://schemas.openxmlformats.org/officeDocument/2006/relationships/image" Target="../media/image37.png"/><Relationship Id="rId2" Type="http://schemas.openxmlformats.org/officeDocument/2006/relationships/image" Target="../media/image4.png"/><Relationship Id="rId16" Type="http://schemas.openxmlformats.org/officeDocument/2006/relationships/image" Target="../media/image36.svg"/><Relationship Id="rId20"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svg"/><Relationship Id="rId19" Type="http://schemas.openxmlformats.org/officeDocument/2006/relationships/image" Target="../media/image39.pn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slides/_rels/slide5.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7.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 Id="rId14" Type="http://schemas.openxmlformats.org/officeDocument/2006/relationships/image" Target="../media/image51.svg"/></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FewshotML/plix/blob/main/README.md" TargetMode="External"/><Relationship Id="rId13" Type="http://schemas.openxmlformats.org/officeDocument/2006/relationships/hyperlink" Target="https://www.mathworks.com/help/audio/ug/keyword-spotting-in-noise-using-mfcc-and-lstm-networks.html" TargetMode="External"/><Relationship Id="rId18" Type="http://schemas.openxmlformats.org/officeDocument/2006/relationships/image" Target="../media/image6.svg"/><Relationship Id="rId3" Type="http://schemas.openxmlformats.org/officeDocument/2006/relationships/image" Target="../media/image52.png"/><Relationship Id="rId21" Type="http://schemas.openxmlformats.org/officeDocument/2006/relationships/image" Target="../media/image7.png"/><Relationship Id="rId7" Type="http://schemas.openxmlformats.org/officeDocument/2006/relationships/hyperlink" Target="https://github.com/harvard-edge/multilingual_kws/tree/main?tab=readme-ov-file" TargetMode="External"/><Relationship Id="rId12" Type="http://schemas.openxmlformats.org/officeDocument/2006/relationships/hyperlink" Target="https://mlcommons.org/datasets/multilingual-spoken-words/" TargetMode="External"/><Relationship Id="rId17" Type="http://schemas.openxmlformats.org/officeDocument/2006/relationships/image" Target="../media/image5.png"/><Relationship Id="rId2" Type="http://schemas.openxmlformats.org/officeDocument/2006/relationships/hyperlink" Target="https://drive.google.com/file/d/1vhqCacPQDjQnn-8QLRU2DxTZbiKa4Heg/view?usp=sharing" TargetMode="External"/><Relationship Id="rId16" Type="http://schemas.openxmlformats.org/officeDocument/2006/relationships/image" Target="../media/image55.svg"/><Relationship Id="rId20" Type="http://schemas.openxmlformats.org/officeDocument/2006/relationships/image" Target="../media/image57.svg"/><Relationship Id="rId1" Type="http://schemas.openxmlformats.org/officeDocument/2006/relationships/slideLayout" Target="../slideLayouts/slideLayout7.xml"/><Relationship Id="rId6" Type="http://schemas.openxmlformats.org/officeDocument/2006/relationships/hyperlink" Target="https://www.semanticscholar.org/reader/30c7cebb9da79c9753e5eb814652842918d8a65e" TargetMode="External"/><Relationship Id="rId11" Type="http://schemas.openxmlformats.org/officeDocument/2006/relationships/hyperlink" Target="https://huggingface.co/datasets/sil-ai/audio-keyword-spotting" TargetMode="External"/><Relationship Id="rId5" Type="http://schemas.openxmlformats.org/officeDocument/2006/relationships/hyperlink" Target="https://arxiv.org/abs/2104.01454" TargetMode="External"/><Relationship Id="rId15" Type="http://schemas.openxmlformats.org/officeDocument/2006/relationships/image" Target="../media/image54.png"/><Relationship Id="rId10" Type="http://schemas.openxmlformats.org/officeDocument/2006/relationships/hyperlink" Target="https://paperswithcode.com/dataset/speech-commands" TargetMode="External"/><Relationship Id="rId19" Type="http://schemas.openxmlformats.org/officeDocument/2006/relationships/image" Target="../media/image56.png"/><Relationship Id="rId4" Type="http://schemas.openxmlformats.org/officeDocument/2006/relationships/image" Target="../media/image53.svg"/><Relationship Id="rId9" Type="http://schemas.openxmlformats.org/officeDocument/2006/relationships/hyperlink" Target="https://github.com/ArchitParnami/Few-Shot-KWS" TargetMode="External"/><Relationship Id="rId14" Type="http://schemas.openxmlformats.org/officeDocument/2006/relationships/hyperlink" Target="https://microsoft.github.io/ELL/tutorials/Training-audio-keyword-spotter-with-pytorch/" TargetMode="External"/><Relationship Id="rId2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86000" y="0"/>
            <a:ext cx="13716000" cy="10287000"/>
            <a:chOff x="0" y="0"/>
            <a:chExt cx="18288000" cy="13716000"/>
          </a:xfrm>
        </p:grpSpPr>
        <p:sp>
          <p:nvSpPr>
            <p:cNvPr id="3" name="Freeform 3"/>
            <p:cNvSpPr/>
            <p:nvPr/>
          </p:nvSpPr>
          <p:spPr>
            <a:xfrm>
              <a:off x="0" y="0"/>
              <a:ext cx="18288000" cy="13716000"/>
            </a:xfrm>
            <a:custGeom>
              <a:avLst/>
              <a:gdLst/>
              <a:ahLst/>
              <a:cxnLst/>
              <a:rect l="l" t="t" r="r" b="b"/>
              <a:pathLst>
                <a:path w="18288000" h="13716000">
                  <a:moveTo>
                    <a:pt x="0" y="0"/>
                  </a:moveTo>
                  <a:lnTo>
                    <a:pt x="18288000" y="0"/>
                  </a:lnTo>
                  <a:lnTo>
                    <a:pt x="18288000" y="13716000"/>
                  </a:lnTo>
                  <a:lnTo>
                    <a:pt x="0" y="13716000"/>
                  </a:lnTo>
                  <a:close/>
                </a:path>
              </a:pathLst>
            </a:custGeom>
            <a:solidFill>
              <a:srgbClr val="FFFFFF"/>
            </a:solidFill>
          </p:spPr>
        </p:sp>
      </p:grpSp>
      <p:sp>
        <p:nvSpPr>
          <p:cNvPr id="4" name="Freeform 4"/>
          <p:cNvSpPr/>
          <p:nvPr/>
        </p:nvSpPr>
        <p:spPr>
          <a:xfrm>
            <a:off x="9143998" y="1668750"/>
            <a:ext cx="7676891" cy="7829106"/>
          </a:xfrm>
          <a:custGeom>
            <a:avLst/>
            <a:gdLst/>
            <a:ahLst/>
            <a:cxnLst/>
            <a:rect l="l" t="t" r="r" b="b"/>
            <a:pathLst>
              <a:path w="7676891" h="7829106">
                <a:moveTo>
                  <a:pt x="0" y="0"/>
                </a:moveTo>
                <a:lnTo>
                  <a:pt x="7676891" y="0"/>
                </a:lnTo>
                <a:lnTo>
                  <a:pt x="7676891" y="7829106"/>
                </a:lnTo>
                <a:lnTo>
                  <a:pt x="0" y="78291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1204775" y="3310386"/>
            <a:ext cx="5282250" cy="5649525"/>
          </a:xfrm>
          <a:custGeom>
            <a:avLst/>
            <a:gdLst/>
            <a:ahLst/>
            <a:cxnLst/>
            <a:rect l="l" t="t" r="r" b="b"/>
            <a:pathLst>
              <a:path w="5282250" h="5649525">
                <a:moveTo>
                  <a:pt x="0" y="0"/>
                </a:moveTo>
                <a:lnTo>
                  <a:pt x="5282250" y="0"/>
                </a:lnTo>
                <a:lnTo>
                  <a:pt x="5282250" y="5649525"/>
                </a:lnTo>
                <a:lnTo>
                  <a:pt x="0" y="5649525"/>
                </a:lnTo>
                <a:lnTo>
                  <a:pt x="0" y="0"/>
                </a:lnTo>
                <a:close/>
              </a:path>
            </a:pathLst>
          </a:custGeom>
          <a:blipFill>
            <a:blip r:embed="rId4"/>
            <a:stretch>
              <a:fillRect r="-149476"/>
            </a:stretch>
          </a:blipFill>
        </p:spPr>
      </p:sp>
      <p:sp>
        <p:nvSpPr>
          <p:cNvPr id="6" name="TextBox 6"/>
          <p:cNvSpPr txBox="1"/>
          <p:nvPr/>
        </p:nvSpPr>
        <p:spPr>
          <a:xfrm>
            <a:off x="1959954" y="1018621"/>
            <a:ext cx="12618750" cy="2537500"/>
          </a:xfrm>
          <a:prstGeom prst="rect">
            <a:avLst/>
          </a:prstGeom>
        </p:spPr>
        <p:txBody>
          <a:bodyPr lIns="0" tIns="0" rIns="0" bIns="0" rtlCol="0" anchor="t">
            <a:spAutoFit/>
          </a:bodyPr>
          <a:lstStyle/>
          <a:p>
            <a:pPr algn="ctr">
              <a:lnSpc>
                <a:spcPts val="5759"/>
              </a:lnSpc>
            </a:pPr>
            <a:endParaRPr/>
          </a:p>
          <a:p>
            <a:pPr algn="ctr">
              <a:lnSpc>
                <a:spcPts val="5759"/>
              </a:lnSpc>
            </a:pPr>
            <a:r>
              <a:rPr lang="en-US" sz="4800" b="1">
                <a:solidFill>
                  <a:srgbClr val="000000"/>
                </a:solidFill>
                <a:latin typeface="Times New Roman Bold"/>
                <a:ea typeface="Times New Roman Bold"/>
                <a:cs typeface="Times New Roman Bold"/>
                <a:sym typeface="Times New Roman Bold"/>
              </a:rPr>
              <a:t>TITLE PAGE</a:t>
            </a:r>
          </a:p>
        </p:txBody>
      </p:sp>
      <p:sp>
        <p:nvSpPr>
          <p:cNvPr id="7" name="TextBox 7"/>
          <p:cNvSpPr txBox="1"/>
          <p:nvPr/>
        </p:nvSpPr>
        <p:spPr>
          <a:xfrm>
            <a:off x="588354" y="290952"/>
            <a:ext cx="15361950" cy="933450"/>
          </a:xfrm>
          <a:prstGeom prst="rect">
            <a:avLst/>
          </a:prstGeom>
        </p:spPr>
        <p:txBody>
          <a:bodyPr lIns="0" tIns="0" rIns="0" bIns="0" rtlCol="0" anchor="t">
            <a:spAutoFit/>
          </a:bodyPr>
          <a:lstStyle/>
          <a:p>
            <a:pPr algn="ctr">
              <a:lnSpc>
                <a:spcPts val="7200"/>
              </a:lnSpc>
            </a:pPr>
            <a:r>
              <a:rPr lang="en-US" sz="6000" b="1">
                <a:solidFill>
                  <a:srgbClr val="1F497D"/>
                </a:solidFill>
                <a:latin typeface="Garamond Bold"/>
                <a:ea typeface="Garamond Bold"/>
                <a:cs typeface="Garamond Bold"/>
                <a:sym typeface="Garamond Bold"/>
              </a:rPr>
              <a:t>SMART INDIA HACKATHON 2024</a:t>
            </a:r>
          </a:p>
        </p:txBody>
      </p:sp>
      <p:sp>
        <p:nvSpPr>
          <p:cNvPr id="8" name="TextBox 8"/>
          <p:cNvSpPr txBox="1"/>
          <p:nvPr/>
        </p:nvSpPr>
        <p:spPr>
          <a:xfrm>
            <a:off x="588354" y="3112750"/>
            <a:ext cx="8704200" cy="6709410"/>
          </a:xfrm>
          <a:prstGeom prst="rect">
            <a:avLst/>
          </a:prstGeom>
        </p:spPr>
        <p:txBody>
          <a:bodyPr lIns="0" tIns="0" rIns="0" bIns="0" rtlCol="0" anchor="t">
            <a:spAutoFit/>
          </a:bodyPr>
          <a:lstStyle/>
          <a:p>
            <a:pPr algn="l">
              <a:lnSpc>
                <a:spcPts val="2520"/>
              </a:lnSpc>
            </a:pPr>
            <a:endParaRPr/>
          </a:p>
          <a:p>
            <a:pPr marL="545782" lvl="1" indent="-272891" algn="just">
              <a:lnSpc>
                <a:spcPts val="6480"/>
              </a:lnSpc>
              <a:buFont typeface="Arial"/>
              <a:buChar char="•"/>
            </a:pPr>
            <a:r>
              <a:rPr lang="en-US" sz="2700" b="1">
                <a:solidFill>
                  <a:srgbClr val="504D4D"/>
                </a:solidFill>
                <a:latin typeface="Arial Bold"/>
                <a:ea typeface="Arial Bold"/>
                <a:cs typeface="Arial Bold"/>
                <a:sym typeface="Arial Bold"/>
              </a:rPr>
              <a:t>Problem Statement ID – </a:t>
            </a:r>
            <a:r>
              <a:rPr lang="en-US" sz="2700">
                <a:solidFill>
                  <a:srgbClr val="504D4D"/>
                </a:solidFill>
                <a:latin typeface="Arial"/>
                <a:ea typeface="Arial"/>
                <a:cs typeface="Arial"/>
                <a:sym typeface="Arial"/>
              </a:rPr>
              <a:t>SIH1680</a:t>
            </a:r>
          </a:p>
          <a:p>
            <a:pPr marL="545782" lvl="1" indent="-272891" algn="just">
              <a:lnSpc>
                <a:spcPts val="6480"/>
              </a:lnSpc>
              <a:buFont typeface="Arial"/>
              <a:buChar char="•"/>
            </a:pPr>
            <a:r>
              <a:rPr lang="en-US" sz="2700" b="1">
                <a:solidFill>
                  <a:srgbClr val="504D4D"/>
                </a:solidFill>
                <a:latin typeface="Arial Bold"/>
                <a:ea typeface="Arial Bold"/>
                <a:cs typeface="Arial Bold"/>
                <a:sym typeface="Arial Bold"/>
              </a:rPr>
              <a:t>Problem Statement Title - </a:t>
            </a:r>
            <a:r>
              <a:rPr lang="en-US" sz="2700">
                <a:solidFill>
                  <a:srgbClr val="504D4D"/>
                </a:solidFill>
                <a:latin typeface="Arial"/>
                <a:ea typeface="Arial"/>
                <a:cs typeface="Arial"/>
                <a:sym typeface="Arial"/>
              </a:rPr>
              <a:t>Few Shot Language Agnostic Key Word Spotting system (FSLAKWS) for audio files.</a:t>
            </a:r>
          </a:p>
          <a:p>
            <a:pPr marL="545782" lvl="1" indent="-272891" algn="just">
              <a:lnSpc>
                <a:spcPts val="6480"/>
              </a:lnSpc>
              <a:buFont typeface="Arial"/>
              <a:buChar char="•"/>
            </a:pPr>
            <a:r>
              <a:rPr lang="en-US" sz="2700" b="1">
                <a:solidFill>
                  <a:srgbClr val="504D4D"/>
                </a:solidFill>
                <a:latin typeface="Arial Bold"/>
                <a:ea typeface="Arial Bold"/>
                <a:cs typeface="Arial Bold"/>
                <a:sym typeface="Arial Bold"/>
              </a:rPr>
              <a:t>Theme- </a:t>
            </a:r>
            <a:r>
              <a:rPr lang="en-US" sz="2700">
                <a:solidFill>
                  <a:srgbClr val="504D4D"/>
                </a:solidFill>
                <a:latin typeface="Arial"/>
                <a:ea typeface="Arial"/>
                <a:cs typeface="Arial"/>
                <a:sym typeface="Arial"/>
              </a:rPr>
              <a:t>Smart Automation</a:t>
            </a:r>
          </a:p>
          <a:p>
            <a:pPr marL="545782" lvl="1" indent="-272891" algn="just">
              <a:lnSpc>
                <a:spcPts val="6480"/>
              </a:lnSpc>
              <a:buFont typeface="Arial"/>
              <a:buChar char="•"/>
            </a:pPr>
            <a:r>
              <a:rPr lang="en-US" sz="2700" b="1">
                <a:solidFill>
                  <a:srgbClr val="504D4D"/>
                </a:solidFill>
                <a:latin typeface="Arial Bold"/>
                <a:ea typeface="Arial Bold"/>
                <a:cs typeface="Arial Bold"/>
                <a:sym typeface="Arial Bold"/>
              </a:rPr>
              <a:t>PS Category- </a:t>
            </a:r>
            <a:r>
              <a:rPr lang="en-US" sz="2700">
                <a:solidFill>
                  <a:srgbClr val="504D4D"/>
                </a:solidFill>
                <a:latin typeface="Arial"/>
                <a:ea typeface="Arial"/>
                <a:cs typeface="Arial"/>
                <a:sym typeface="Arial"/>
              </a:rPr>
              <a:t>Software</a:t>
            </a:r>
          </a:p>
          <a:p>
            <a:pPr marL="545782" lvl="1" indent="-272891" algn="just">
              <a:lnSpc>
                <a:spcPts val="6480"/>
              </a:lnSpc>
              <a:buFont typeface="Arial"/>
              <a:buChar char="•"/>
            </a:pPr>
            <a:r>
              <a:rPr lang="en-US" sz="2700" b="1">
                <a:solidFill>
                  <a:srgbClr val="504D4D"/>
                </a:solidFill>
                <a:latin typeface="Arial Bold"/>
                <a:ea typeface="Arial Bold"/>
                <a:cs typeface="Arial Bold"/>
                <a:sym typeface="Arial Bold"/>
              </a:rPr>
              <a:t>Team ID- </a:t>
            </a:r>
          </a:p>
          <a:p>
            <a:pPr marL="545782" lvl="1" indent="-272891" algn="just">
              <a:lnSpc>
                <a:spcPts val="6480"/>
              </a:lnSpc>
              <a:buFont typeface="Arial"/>
              <a:buChar char="•"/>
            </a:pPr>
            <a:r>
              <a:rPr lang="en-US" sz="2700" b="1">
                <a:solidFill>
                  <a:srgbClr val="504D4D"/>
                </a:solidFill>
                <a:latin typeface="Arial Bold"/>
                <a:ea typeface="Arial Bold"/>
                <a:cs typeface="Arial Bold"/>
                <a:sym typeface="Arial Bold"/>
              </a:rPr>
              <a:t>Team Name - </a:t>
            </a:r>
            <a:r>
              <a:rPr lang="en-US" sz="2700">
                <a:solidFill>
                  <a:srgbClr val="504D4D"/>
                </a:solidFill>
                <a:latin typeface="Arial"/>
                <a:ea typeface="Arial"/>
                <a:cs typeface="Arial"/>
                <a:sym typeface="Arial"/>
              </a:rPr>
              <a:t>CodeWrapper’s</a:t>
            </a:r>
          </a:p>
        </p:txBody>
      </p:sp>
      <p:sp>
        <p:nvSpPr>
          <p:cNvPr id="9" name="Freeform 9"/>
          <p:cNvSpPr/>
          <p:nvPr/>
        </p:nvSpPr>
        <p:spPr>
          <a:xfrm>
            <a:off x="14705866" y="122064"/>
            <a:ext cx="3369862" cy="1723612"/>
          </a:xfrm>
          <a:custGeom>
            <a:avLst/>
            <a:gdLst/>
            <a:ahLst/>
            <a:cxnLst/>
            <a:rect l="l" t="t" r="r" b="b"/>
            <a:pathLst>
              <a:path w="3369862" h="1723612">
                <a:moveTo>
                  <a:pt x="0" y="0"/>
                </a:moveTo>
                <a:lnTo>
                  <a:pt x="3369863" y="0"/>
                </a:lnTo>
                <a:lnTo>
                  <a:pt x="3369863" y="1723613"/>
                </a:lnTo>
                <a:lnTo>
                  <a:pt x="0" y="1723613"/>
                </a:lnTo>
                <a:lnTo>
                  <a:pt x="0" y="0"/>
                </a:lnTo>
                <a:close/>
              </a:path>
            </a:pathLst>
          </a:custGeom>
          <a:blipFill>
            <a:blip r:embed="rId5"/>
            <a:stretch>
              <a:fillRect b="-46"/>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273600"/>
            <a:ext cx="18288000" cy="1323975"/>
          </a:xfrm>
          <a:prstGeom prst="rect">
            <a:avLst/>
          </a:prstGeom>
        </p:spPr>
        <p:txBody>
          <a:bodyPr lIns="0" tIns="0" rIns="0" bIns="0" rtlCol="0" anchor="t">
            <a:spAutoFit/>
          </a:bodyPr>
          <a:lstStyle/>
          <a:p>
            <a:pPr algn="ctr">
              <a:lnSpc>
                <a:spcPts val="4920"/>
              </a:lnSpc>
            </a:pPr>
            <a:r>
              <a:rPr lang="en-US" sz="4100" b="1">
                <a:solidFill>
                  <a:srgbClr val="000000"/>
                </a:solidFill>
                <a:latin typeface="Arial Bold"/>
                <a:ea typeface="Arial Bold"/>
                <a:cs typeface="Arial Bold"/>
                <a:sym typeface="Arial Bold"/>
              </a:rPr>
              <a:t>Few Shot Language Agnostic Key Word </a:t>
            </a:r>
          </a:p>
          <a:p>
            <a:pPr algn="ctr">
              <a:lnSpc>
                <a:spcPts val="4920"/>
              </a:lnSpc>
            </a:pPr>
            <a:r>
              <a:rPr lang="en-US" sz="4100" b="1">
                <a:solidFill>
                  <a:srgbClr val="000000"/>
                </a:solidFill>
                <a:latin typeface="Arial Bold"/>
                <a:ea typeface="Arial Bold"/>
                <a:cs typeface="Arial Bold"/>
                <a:sym typeface="Arial Bold"/>
              </a:rPr>
              <a:t>Spotting system (FSLAKWS) for audio files.</a:t>
            </a:r>
          </a:p>
        </p:txBody>
      </p:sp>
      <p:sp>
        <p:nvSpPr>
          <p:cNvPr id="3" name="Freeform 3"/>
          <p:cNvSpPr/>
          <p:nvPr/>
        </p:nvSpPr>
        <p:spPr>
          <a:xfrm>
            <a:off x="14705866" y="122064"/>
            <a:ext cx="3369862" cy="1723612"/>
          </a:xfrm>
          <a:custGeom>
            <a:avLst/>
            <a:gdLst/>
            <a:ahLst/>
            <a:cxnLst/>
            <a:rect l="l" t="t" r="r" b="b"/>
            <a:pathLst>
              <a:path w="3369862" h="1723612">
                <a:moveTo>
                  <a:pt x="0" y="0"/>
                </a:moveTo>
                <a:lnTo>
                  <a:pt x="3369863" y="0"/>
                </a:lnTo>
                <a:lnTo>
                  <a:pt x="3369863" y="1723613"/>
                </a:lnTo>
                <a:lnTo>
                  <a:pt x="0" y="1723613"/>
                </a:lnTo>
                <a:lnTo>
                  <a:pt x="0" y="0"/>
                </a:lnTo>
                <a:close/>
              </a:path>
            </a:pathLst>
          </a:custGeom>
          <a:blipFill>
            <a:blip r:embed="rId2"/>
            <a:stretch>
              <a:fillRect b="-46"/>
            </a:stretch>
          </a:blipFill>
        </p:spPr>
      </p:sp>
      <p:grpSp>
        <p:nvGrpSpPr>
          <p:cNvPr id="4" name="Group 4"/>
          <p:cNvGrpSpPr/>
          <p:nvPr/>
        </p:nvGrpSpPr>
        <p:grpSpPr>
          <a:xfrm>
            <a:off x="6849867" y="1845677"/>
            <a:ext cx="3086100" cy="632529"/>
            <a:chOff x="0" y="0"/>
            <a:chExt cx="812800" cy="166592"/>
          </a:xfrm>
        </p:grpSpPr>
        <p:sp>
          <p:nvSpPr>
            <p:cNvPr id="5" name="Freeform 5"/>
            <p:cNvSpPr/>
            <p:nvPr/>
          </p:nvSpPr>
          <p:spPr>
            <a:xfrm>
              <a:off x="0" y="0"/>
              <a:ext cx="812800" cy="166592"/>
            </a:xfrm>
            <a:custGeom>
              <a:avLst/>
              <a:gdLst/>
              <a:ahLst/>
              <a:cxnLst/>
              <a:rect l="l" t="t" r="r" b="b"/>
              <a:pathLst>
                <a:path w="812800" h="166592">
                  <a:moveTo>
                    <a:pt x="47664" y="0"/>
                  </a:moveTo>
                  <a:lnTo>
                    <a:pt x="765136" y="0"/>
                  </a:lnTo>
                  <a:cubicBezTo>
                    <a:pt x="791460" y="0"/>
                    <a:pt x="812800" y="21340"/>
                    <a:pt x="812800" y="47664"/>
                  </a:cubicBezTo>
                  <a:lnTo>
                    <a:pt x="812800" y="118928"/>
                  </a:lnTo>
                  <a:cubicBezTo>
                    <a:pt x="812800" y="131569"/>
                    <a:pt x="807778" y="143693"/>
                    <a:pt x="798839" y="152631"/>
                  </a:cubicBezTo>
                  <a:cubicBezTo>
                    <a:pt x="789901" y="161570"/>
                    <a:pt x="777777" y="166592"/>
                    <a:pt x="765136" y="166592"/>
                  </a:cubicBezTo>
                  <a:lnTo>
                    <a:pt x="47664" y="166592"/>
                  </a:lnTo>
                  <a:cubicBezTo>
                    <a:pt x="21340" y="166592"/>
                    <a:pt x="0" y="145252"/>
                    <a:pt x="0" y="118928"/>
                  </a:cubicBezTo>
                  <a:lnTo>
                    <a:pt x="0" y="47664"/>
                  </a:lnTo>
                  <a:cubicBezTo>
                    <a:pt x="0" y="21340"/>
                    <a:pt x="21340" y="0"/>
                    <a:pt x="47664" y="0"/>
                  </a:cubicBezTo>
                  <a:close/>
                </a:path>
              </a:pathLst>
            </a:custGeom>
            <a:solidFill>
              <a:srgbClr val="F16822"/>
            </a:solidFill>
          </p:spPr>
        </p:sp>
        <p:sp>
          <p:nvSpPr>
            <p:cNvPr id="6" name="TextBox 6"/>
            <p:cNvSpPr txBox="1"/>
            <p:nvPr/>
          </p:nvSpPr>
          <p:spPr>
            <a:xfrm>
              <a:off x="0" y="-47625"/>
              <a:ext cx="812800" cy="214217"/>
            </a:xfrm>
            <a:prstGeom prst="rect">
              <a:avLst/>
            </a:prstGeom>
          </p:spPr>
          <p:txBody>
            <a:bodyPr lIns="50800" tIns="50800" rIns="50800" bIns="50800" rtlCol="0" anchor="ctr"/>
            <a:lstStyle/>
            <a:p>
              <a:pPr algn="ctr">
                <a:lnSpc>
                  <a:spcPts val="2239"/>
                </a:lnSpc>
              </a:pPr>
              <a:endParaRPr/>
            </a:p>
          </p:txBody>
        </p:sp>
      </p:grpSp>
      <p:grpSp>
        <p:nvGrpSpPr>
          <p:cNvPr id="7" name="Group 7"/>
          <p:cNvGrpSpPr/>
          <p:nvPr/>
        </p:nvGrpSpPr>
        <p:grpSpPr>
          <a:xfrm>
            <a:off x="6849867" y="3647748"/>
            <a:ext cx="3086100" cy="551905"/>
            <a:chOff x="0" y="0"/>
            <a:chExt cx="812800" cy="145358"/>
          </a:xfrm>
        </p:grpSpPr>
        <p:sp>
          <p:nvSpPr>
            <p:cNvPr id="8" name="Freeform 8"/>
            <p:cNvSpPr/>
            <p:nvPr/>
          </p:nvSpPr>
          <p:spPr>
            <a:xfrm>
              <a:off x="0" y="0"/>
              <a:ext cx="812800" cy="145358"/>
            </a:xfrm>
            <a:custGeom>
              <a:avLst/>
              <a:gdLst/>
              <a:ahLst/>
              <a:cxnLst/>
              <a:rect l="l" t="t" r="r" b="b"/>
              <a:pathLst>
                <a:path w="812800" h="145358">
                  <a:moveTo>
                    <a:pt x="47664" y="0"/>
                  </a:moveTo>
                  <a:lnTo>
                    <a:pt x="765136" y="0"/>
                  </a:lnTo>
                  <a:cubicBezTo>
                    <a:pt x="791460" y="0"/>
                    <a:pt x="812800" y="21340"/>
                    <a:pt x="812800" y="47664"/>
                  </a:cubicBezTo>
                  <a:lnTo>
                    <a:pt x="812800" y="97694"/>
                  </a:lnTo>
                  <a:cubicBezTo>
                    <a:pt x="812800" y="124018"/>
                    <a:pt x="791460" y="145358"/>
                    <a:pt x="765136" y="145358"/>
                  </a:cubicBezTo>
                  <a:lnTo>
                    <a:pt x="47664" y="145358"/>
                  </a:lnTo>
                  <a:cubicBezTo>
                    <a:pt x="35023" y="145358"/>
                    <a:pt x="22899" y="140336"/>
                    <a:pt x="13961" y="131397"/>
                  </a:cubicBezTo>
                  <a:cubicBezTo>
                    <a:pt x="5022" y="122458"/>
                    <a:pt x="0" y="110335"/>
                    <a:pt x="0" y="97694"/>
                  </a:cubicBezTo>
                  <a:lnTo>
                    <a:pt x="0" y="47664"/>
                  </a:lnTo>
                  <a:cubicBezTo>
                    <a:pt x="0" y="21340"/>
                    <a:pt x="21340" y="0"/>
                    <a:pt x="47664" y="0"/>
                  </a:cubicBezTo>
                  <a:close/>
                </a:path>
              </a:pathLst>
            </a:custGeom>
            <a:solidFill>
              <a:srgbClr val="24754F"/>
            </a:solidFill>
          </p:spPr>
        </p:sp>
        <p:sp>
          <p:nvSpPr>
            <p:cNvPr id="9" name="TextBox 9"/>
            <p:cNvSpPr txBox="1"/>
            <p:nvPr/>
          </p:nvSpPr>
          <p:spPr>
            <a:xfrm>
              <a:off x="0" y="-47625"/>
              <a:ext cx="812800" cy="192983"/>
            </a:xfrm>
            <a:prstGeom prst="rect">
              <a:avLst/>
            </a:prstGeom>
          </p:spPr>
          <p:txBody>
            <a:bodyPr lIns="50800" tIns="50800" rIns="50800" bIns="50800" rtlCol="0" anchor="ctr"/>
            <a:lstStyle/>
            <a:p>
              <a:pPr algn="ctr">
                <a:lnSpc>
                  <a:spcPts val="2239"/>
                </a:lnSpc>
              </a:pPr>
              <a:endParaRPr/>
            </a:p>
          </p:txBody>
        </p:sp>
      </p:grpSp>
      <p:grpSp>
        <p:nvGrpSpPr>
          <p:cNvPr id="10" name="Group 10"/>
          <p:cNvGrpSpPr/>
          <p:nvPr/>
        </p:nvGrpSpPr>
        <p:grpSpPr>
          <a:xfrm>
            <a:off x="6849867" y="5326093"/>
            <a:ext cx="3086100" cy="703810"/>
            <a:chOff x="0" y="0"/>
            <a:chExt cx="812800" cy="185366"/>
          </a:xfrm>
        </p:grpSpPr>
        <p:sp>
          <p:nvSpPr>
            <p:cNvPr id="11" name="Freeform 11"/>
            <p:cNvSpPr/>
            <p:nvPr/>
          </p:nvSpPr>
          <p:spPr>
            <a:xfrm>
              <a:off x="0" y="0"/>
              <a:ext cx="812800" cy="185366"/>
            </a:xfrm>
            <a:custGeom>
              <a:avLst/>
              <a:gdLst/>
              <a:ahLst/>
              <a:cxnLst/>
              <a:rect l="l" t="t" r="r" b="b"/>
              <a:pathLst>
                <a:path w="812800" h="185366">
                  <a:moveTo>
                    <a:pt x="47664" y="0"/>
                  </a:moveTo>
                  <a:lnTo>
                    <a:pt x="765136" y="0"/>
                  </a:lnTo>
                  <a:cubicBezTo>
                    <a:pt x="791460" y="0"/>
                    <a:pt x="812800" y="21340"/>
                    <a:pt x="812800" y="47664"/>
                  </a:cubicBezTo>
                  <a:lnTo>
                    <a:pt x="812800" y="137702"/>
                  </a:lnTo>
                  <a:cubicBezTo>
                    <a:pt x="812800" y="164026"/>
                    <a:pt x="791460" y="185366"/>
                    <a:pt x="765136" y="185366"/>
                  </a:cubicBezTo>
                  <a:lnTo>
                    <a:pt x="47664" y="185366"/>
                  </a:lnTo>
                  <a:cubicBezTo>
                    <a:pt x="35023" y="185366"/>
                    <a:pt x="22899" y="180344"/>
                    <a:pt x="13961" y="171405"/>
                  </a:cubicBezTo>
                  <a:cubicBezTo>
                    <a:pt x="5022" y="162466"/>
                    <a:pt x="0" y="150343"/>
                    <a:pt x="0" y="137702"/>
                  </a:cubicBezTo>
                  <a:lnTo>
                    <a:pt x="0" y="47664"/>
                  </a:lnTo>
                  <a:cubicBezTo>
                    <a:pt x="0" y="21340"/>
                    <a:pt x="21340" y="0"/>
                    <a:pt x="47664" y="0"/>
                  </a:cubicBezTo>
                  <a:close/>
                </a:path>
              </a:pathLst>
            </a:custGeom>
            <a:solidFill>
              <a:srgbClr val="F16822"/>
            </a:solidFill>
          </p:spPr>
        </p:sp>
        <p:sp>
          <p:nvSpPr>
            <p:cNvPr id="12" name="TextBox 12"/>
            <p:cNvSpPr txBox="1"/>
            <p:nvPr/>
          </p:nvSpPr>
          <p:spPr>
            <a:xfrm>
              <a:off x="0" y="-47625"/>
              <a:ext cx="812800" cy="232991"/>
            </a:xfrm>
            <a:prstGeom prst="rect">
              <a:avLst/>
            </a:prstGeom>
          </p:spPr>
          <p:txBody>
            <a:bodyPr lIns="50800" tIns="50800" rIns="50800" bIns="50800" rtlCol="0" anchor="ctr"/>
            <a:lstStyle/>
            <a:p>
              <a:pPr algn="ctr">
                <a:lnSpc>
                  <a:spcPts val="2239"/>
                </a:lnSpc>
              </a:pPr>
              <a:endParaRPr/>
            </a:p>
          </p:txBody>
        </p:sp>
      </p:grpSp>
      <p:grpSp>
        <p:nvGrpSpPr>
          <p:cNvPr id="13" name="Group 13"/>
          <p:cNvGrpSpPr/>
          <p:nvPr/>
        </p:nvGrpSpPr>
        <p:grpSpPr>
          <a:xfrm>
            <a:off x="6849867" y="6868830"/>
            <a:ext cx="3086100" cy="703810"/>
            <a:chOff x="0" y="0"/>
            <a:chExt cx="812800" cy="185366"/>
          </a:xfrm>
        </p:grpSpPr>
        <p:sp>
          <p:nvSpPr>
            <p:cNvPr id="14" name="Freeform 14"/>
            <p:cNvSpPr/>
            <p:nvPr/>
          </p:nvSpPr>
          <p:spPr>
            <a:xfrm>
              <a:off x="0" y="0"/>
              <a:ext cx="812800" cy="185366"/>
            </a:xfrm>
            <a:custGeom>
              <a:avLst/>
              <a:gdLst/>
              <a:ahLst/>
              <a:cxnLst/>
              <a:rect l="l" t="t" r="r" b="b"/>
              <a:pathLst>
                <a:path w="812800" h="185366">
                  <a:moveTo>
                    <a:pt x="47664" y="0"/>
                  </a:moveTo>
                  <a:lnTo>
                    <a:pt x="765136" y="0"/>
                  </a:lnTo>
                  <a:cubicBezTo>
                    <a:pt x="791460" y="0"/>
                    <a:pt x="812800" y="21340"/>
                    <a:pt x="812800" y="47664"/>
                  </a:cubicBezTo>
                  <a:lnTo>
                    <a:pt x="812800" y="137702"/>
                  </a:lnTo>
                  <a:cubicBezTo>
                    <a:pt x="812800" y="164026"/>
                    <a:pt x="791460" y="185366"/>
                    <a:pt x="765136" y="185366"/>
                  </a:cubicBezTo>
                  <a:lnTo>
                    <a:pt x="47664" y="185366"/>
                  </a:lnTo>
                  <a:cubicBezTo>
                    <a:pt x="35023" y="185366"/>
                    <a:pt x="22899" y="180344"/>
                    <a:pt x="13961" y="171405"/>
                  </a:cubicBezTo>
                  <a:cubicBezTo>
                    <a:pt x="5022" y="162466"/>
                    <a:pt x="0" y="150343"/>
                    <a:pt x="0" y="137702"/>
                  </a:cubicBezTo>
                  <a:lnTo>
                    <a:pt x="0" y="47664"/>
                  </a:lnTo>
                  <a:cubicBezTo>
                    <a:pt x="0" y="21340"/>
                    <a:pt x="21340" y="0"/>
                    <a:pt x="47664" y="0"/>
                  </a:cubicBezTo>
                  <a:close/>
                </a:path>
              </a:pathLst>
            </a:custGeom>
            <a:solidFill>
              <a:srgbClr val="24754F"/>
            </a:solidFill>
          </p:spPr>
        </p:sp>
        <p:sp>
          <p:nvSpPr>
            <p:cNvPr id="15" name="TextBox 15"/>
            <p:cNvSpPr txBox="1"/>
            <p:nvPr/>
          </p:nvSpPr>
          <p:spPr>
            <a:xfrm>
              <a:off x="0" y="-47625"/>
              <a:ext cx="812800" cy="232991"/>
            </a:xfrm>
            <a:prstGeom prst="rect">
              <a:avLst/>
            </a:prstGeom>
          </p:spPr>
          <p:txBody>
            <a:bodyPr lIns="50800" tIns="50800" rIns="50800" bIns="50800" rtlCol="0" anchor="ctr"/>
            <a:lstStyle/>
            <a:p>
              <a:pPr algn="ctr">
                <a:lnSpc>
                  <a:spcPts val="2239"/>
                </a:lnSpc>
              </a:pPr>
              <a:endParaRPr/>
            </a:p>
          </p:txBody>
        </p:sp>
      </p:grpSp>
      <p:sp>
        <p:nvSpPr>
          <p:cNvPr id="16" name="Freeform 16"/>
          <p:cNvSpPr/>
          <p:nvPr/>
        </p:nvSpPr>
        <p:spPr>
          <a:xfrm>
            <a:off x="2856594" y="2838288"/>
            <a:ext cx="1114294" cy="1122457"/>
          </a:xfrm>
          <a:custGeom>
            <a:avLst/>
            <a:gdLst/>
            <a:ahLst/>
            <a:cxnLst/>
            <a:rect l="l" t="t" r="r" b="b"/>
            <a:pathLst>
              <a:path w="1114294" h="1122457">
                <a:moveTo>
                  <a:pt x="0" y="0"/>
                </a:moveTo>
                <a:lnTo>
                  <a:pt x="1114294" y="0"/>
                </a:lnTo>
                <a:lnTo>
                  <a:pt x="1114294" y="1122458"/>
                </a:lnTo>
                <a:lnTo>
                  <a:pt x="0" y="11224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7" name="Group 17"/>
          <p:cNvGrpSpPr/>
          <p:nvPr/>
        </p:nvGrpSpPr>
        <p:grpSpPr>
          <a:xfrm>
            <a:off x="6849867" y="8589784"/>
            <a:ext cx="3086100" cy="703810"/>
            <a:chOff x="0" y="0"/>
            <a:chExt cx="812800" cy="185366"/>
          </a:xfrm>
        </p:grpSpPr>
        <p:sp>
          <p:nvSpPr>
            <p:cNvPr id="18" name="Freeform 18"/>
            <p:cNvSpPr/>
            <p:nvPr/>
          </p:nvSpPr>
          <p:spPr>
            <a:xfrm>
              <a:off x="0" y="0"/>
              <a:ext cx="812800" cy="185366"/>
            </a:xfrm>
            <a:custGeom>
              <a:avLst/>
              <a:gdLst/>
              <a:ahLst/>
              <a:cxnLst/>
              <a:rect l="l" t="t" r="r" b="b"/>
              <a:pathLst>
                <a:path w="812800" h="185366">
                  <a:moveTo>
                    <a:pt x="47664" y="0"/>
                  </a:moveTo>
                  <a:lnTo>
                    <a:pt x="765136" y="0"/>
                  </a:lnTo>
                  <a:cubicBezTo>
                    <a:pt x="791460" y="0"/>
                    <a:pt x="812800" y="21340"/>
                    <a:pt x="812800" y="47664"/>
                  </a:cubicBezTo>
                  <a:lnTo>
                    <a:pt x="812800" y="137702"/>
                  </a:lnTo>
                  <a:cubicBezTo>
                    <a:pt x="812800" y="164026"/>
                    <a:pt x="791460" y="185366"/>
                    <a:pt x="765136" y="185366"/>
                  </a:cubicBezTo>
                  <a:lnTo>
                    <a:pt x="47664" y="185366"/>
                  </a:lnTo>
                  <a:cubicBezTo>
                    <a:pt x="35023" y="185366"/>
                    <a:pt x="22899" y="180344"/>
                    <a:pt x="13961" y="171405"/>
                  </a:cubicBezTo>
                  <a:cubicBezTo>
                    <a:pt x="5022" y="162466"/>
                    <a:pt x="0" y="150343"/>
                    <a:pt x="0" y="137702"/>
                  </a:cubicBezTo>
                  <a:lnTo>
                    <a:pt x="0" y="47664"/>
                  </a:lnTo>
                  <a:cubicBezTo>
                    <a:pt x="0" y="21340"/>
                    <a:pt x="21340" y="0"/>
                    <a:pt x="47664" y="0"/>
                  </a:cubicBezTo>
                  <a:close/>
                </a:path>
              </a:pathLst>
            </a:custGeom>
            <a:solidFill>
              <a:srgbClr val="F16822"/>
            </a:solidFill>
          </p:spPr>
        </p:sp>
        <p:sp>
          <p:nvSpPr>
            <p:cNvPr id="19" name="TextBox 19"/>
            <p:cNvSpPr txBox="1"/>
            <p:nvPr/>
          </p:nvSpPr>
          <p:spPr>
            <a:xfrm>
              <a:off x="0" y="-47625"/>
              <a:ext cx="812800" cy="232991"/>
            </a:xfrm>
            <a:prstGeom prst="rect">
              <a:avLst/>
            </a:prstGeom>
          </p:spPr>
          <p:txBody>
            <a:bodyPr lIns="50800" tIns="50800" rIns="50800" bIns="50800" rtlCol="0" anchor="ctr"/>
            <a:lstStyle/>
            <a:p>
              <a:pPr algn="ctr">
                <a:lnSpc>
                  <a:spcPts val="2239"/>
                </a:lnSpc>
              </a:pPr>
              <a:endParaRPr/>
            </a:p>
          </p:txBody>
        </p:sp>
      </p:grpSp>
      <p:sp>
        <p:nvSpPr>
          <p:cNvPr id="20" name="Freeform 20"/>
          <p:cNvSpPr/>
          <p:nvPr/>
        </p:nvSpPr>
        <p:spPr>
          <a:xfrm>
            <a:off x="291464" y="359325"/>
            <a:ext cx="2565130" cy="601697"/>
          </a:xfrm>
          <a:custGeom>
            <a:avLst/>
            <a:gdLst/>
            <a:ahLst/>
            <a:cxnLst/>
            <a:rect l="l" t="t" r="r" b="b"/>
            <a:pathLst>
              <a:path w="2565130" h="601697">
                <a:moveTo>
                  <a:pt x="0" y="0"/>
                </a:moveTo>
                <a:lnTo>
                  <a:pt x="2565130" y="0"/>
                </a:lnTo>
                <a:lnTo>
                  <a:pt x="2565130" y="601697"/>
                </a:lnTo>
                <a:lnTo>
                  <a:pt x="0" y="601697"/>
                </a:lnTo>
                <a:lnTo>
                  <a:pt x="0" y="0"/>
                </a:lnTo>
                <a:close/>
              </a:path>
            </a:pathLst>
          </a:custGeom>
          <a:blipFill>
            <a:blip r:embed="rId5"/>
            <a:stretch>
              <a:fillRect/>
            </a:stretch>
          </a:blipFill>
        </p:spPr>
      </p:sp>
      <p:sp>
        <p:nvSpPr>
          <p:cNvPr id="21" name="TextBox 21"/>
          <p:cNvSpPr txBox="1"/>
          <p:nvPr/>
        </p:nvSpPr>
        <p:spPr>
          <a:xfrm>
            <a:off x="6849867" y="2687755"/>
            <a:ext cx="9540931" cy="731393"/>
          </a:xfrm>
          <a:prstGeom prst="rect">
            <a:avLst/>
          </a:prstGeom>
        </p:spPr>
        <p:txBody>
          <a:bodyPr lIns="0" tIns="0" rIns="0" bIns="0" rtlCol="0" anchor="t">
            <a:spAutoFit/>
          </a:bodyPr>
          <a:lstStyle/>
          <a:p>
            <a:pPr algn="l">
              <a:lnSpc>
                <a:spcPts val="1935"/>
              </a:lnSpc>
            </a:pPr>
            <a:r>
              <a:rPr lang="en-US" sz="1599">
                <a:solidFill>
                  <a:srgbClr val="504D4D"/>
                </a:solidFill>
                <a:latin typeface="Poppins"/>
                <a:ea typeface="Poppins"/>
                <a:cs typeface="Poppins"/>
                <a:sym typeface="Poppins"/>
              </a:rPr>
              <a:t>The system leverages pre-trained models on a large multilingual dataset (such as the Multilingual Spoken Words Corpus (MSWC)) to ensure that it can spot keywords across diverse languages</a:t>
            </a:r>
          </a:p>
        </p:txBody>
      </p:sp>
      <p:sp>
        <p:nvSpPr>
          <p:cNvPr id="22" name="TextBox 22"/>
          <p:cNvSpPr txBox="1"/>
          <p:nvPr/>
        </p:nvSpPr>
        <p:spPr>
          <a:xfrm>
            <a:off x="7062108" y="1978743"/>
            <a:ext cx="2697856" cy="309245"/>
          </a:xfrm>
          <a:prstGeom prst="rect">
            <a:avLst/>
          </a:prstGeom>
        </p:spPr>
        <p:txBody>
          <a:bodyPr lIns="0" tIns="0" rIns="0" bIns="0" rtlCol="0" anchor="t">
            <a:spAutoFit/>
          </a:bodyPr>
          <a:lstStyle/>
          <a:p>
            <a:pPr algn="l">
              <a:lnSpc>
                <a:spcPts val="2379"/>
              </a:lnSpc>
            </a:pPr>
            <a:r>
              <a:rPr lang="en-US" sz="1699" b="1">
                <a:solidFill>
                  <a:srgbClr val="FFFFFF"/>
                </a:solidFill>
                <a:latin typeface="Poppins Bold"/>
                <a:ea typeface="Poppins Bold"/>
                <a:cs typeface="Poppins Bold"/>
                <a:sym typeface="Poppins Bold"/>
              </a:rPr>
              <a:t>Language Agnostic</a:t>
            </a:r>
          </a:p>
        </p:txBody>
      </p:sp>
      <p:sp>
        <p:nvSpPr>
          <p:cNvPr id="23" name="TextBox 23"/>
          <p:cNvSpPr txBox="1"/>
          <p:nvPr/>
        </p:nvSpPr>
        <p:spPr>
          <a:xfrm>
            <a:off x="6849867" y="4409203"/>
            <a:ext cx="9540931" cy="731393"/>
          </a:xfrm>
          <a:prstGeom prst="rect">
            <a:avLst/>
          </a:prstGeom>
        </p:spPr>
        <p:txBody>
          <a:bodyPr lIns="0" tIns="0" rIns="0" bIns="0" rtlCol="0" anchor="t">
            <a:spAutoFit/>
          </a:bodyPr>
          <a:lstStyle/>
          <a:p>
            <a:pPr algn="l">
              <a:lnSpc>
                <a:spcPts val="1935"/>
              </a:lnSpc>
            </a:pPr>
            <a:r>
              <a:rPr lang="en-US" sz="1599">
                <a:solidFill>
                  <a:srgbClr val="504D4D"/>
                </a:solidFill>
                <a:latin typeface="Poppins"/>
                <a:ea typeface="Poppins"/>
                <a:cs typeface="Poppins"/>
                <a:sym typeface="Poppins"/>
              </a:rPr>
              <a:t>We incorporate few-shot learning to enable the system to effectively detect keywords with just a few training examples. This is done by fine-tuning a pre-trained model using only the limited keyword examples provided during the hackathon.</a:t>
            </a:r>
          </a:p>
        </p:txBody>
      </p:sp>
      <p:sp>
        <p:nvSpPr>
          <p:cNvPr id="24" name="TextBox 24"/>
          <p:cNvSpPr txBox="1"/>
          <p:nvPr/>
        </p:nvSpPr>
        <p:spPr>
          <a:xfrm>
            <a:off x="7062108" y="3739621"/>
            <a:ext cx="2873859" cy="309245"/>
          </a:xfrm>
          <a:prstGeom prst="rect">
            <a:avLst/>
          </a:prstGeom>
        </p:spPr>
        <p:txBody>
          <a:bodyPr lIns="0" tIns="0" rIns="0" bIns="0" rtlCol="0" anchor="t">
            <a:spAutoFit/>
          </a:bodyPr>
          <a:lstStyle/>
          <a:p>
            <a:pPr algn="l">
              <a:lnSpc>
                <a:spcPts val="2379"/>
              </a:lnSpc>
            </a:pPr>
            <a:r>
              <a:rPr lang="en-US" sz="1699" b="1">
                <a:solidFill>
                  <a:srgbClr val="FFFFFF"/>
                </a:solidFill>
                <a:latin typeface="Poppins Bold"/>
                <a:ea typeface="Poppins Bold"/>
                <a:cs typeface="Poppins Bold"/>
                <a:sym typeface="Poppins Bold"/>
              </a:rPr>
              <a:t>Few-Shot Learning</a:t>
            </a:r>
          </a:p>
        </p:txBody>
      </p:sp>
      <p:sp>
        <p:nvSpPr>
          <p:cNvPr id="25" name="TextBox 25"/>
          <p:cNvSpPr txBox="1"/>
          <p:nvPr/>
        </p:nvSpPr>
        <p:spPr>
          <a:xfrm>
            <a:off x="6849867" y="6146962"/>
            <a:ext cx="9540931" cy="493268"/>
          </a:xfrm>
          <a:prstGeom prst="rect">
            <a:avLst/>
          </a:prstGeom>
        </p:spPr>
        <p:txBody>
          <a:bodyPr lIns="0" tIns="0" rIns="0" bIns="0" rtlCol="0" anchor="t">
            <a:spAutoFit/>
          </a:bodyPr>
          <a:lstStyle/>
          <a:p>
            <a:pPr algn="l">
              <a:lnSpc>
                <a:spcPts val="1935"/>
              </a:lnSpc>
            </a:pPr>
            <a:r>
              <a:rPr lang="en-US" sz="1599">
                <a:solidFill>
                  <a:srgbClr val="504D4D"/>
                </a:solidFill>
                <a:latin typeface="Poppins"/>
                <a:ea typeface="Poppins"/>
                <a:cs typeface="Poppins"/>
                <a:sym typeface="Poppins"/>
              </a:rPr>
              <a:t>The system will preprocess audio files with varying sample rates, ensuring that all data is normalized and transformed into suitable formats (e.g., spectrograms) for model input.</a:t>
            </a:r>
          </a:p>
        </p:txBody>
      </p:sp>
      <p:sp>
        <p:nvSpPr>
          <p:cNvPr id="26" name="TextBox 26"/>
          <p:cNvSpPr txBox="1"/>
          <p:nvPr/>
        </p:nvSpPr>
        <p:spPr>
          <a:xfrm>
            <a:off x="7062108" y="5398422"/>
            <a:ext cx="2873859" cy="542925"/>
          </a:xfrm>
          <a:prstGeom prst="rect">
            <a:avLst/>
          </a:prstGeom>
        </p:spPr>
        <p:txBody>
          <a:bodyPr lIns="0" tIns="0" rIns="0" bIns="0" rtlCol="0" anchor="t">
            <a:spAutoFit/>
          </a:bodyPr>
          <a:lstStyle/>
          <a:p>
            <a:pPr algn="l">
              <a:lnSpc>
                <a:spcPts val="2100"/>
              </a:lnSpc>
            </a:pPr>
            <a:r>
              <a:rPr lang="en-US" sz="1500" b="1">
                <a:solidFill>
                  <a:srgbClr val="FFFFFF"/>
                </a:solidFill>
                <a:latin typeface="Poppins Bold"/>
                <a:ea typeface="Poppins Bold"/>
                <a:cs typeface="Poppins Bold"/>
                <a:sym typeface="Poppins Bold"/>
              </a:rPr>
              <a:t>Handling Variable Sample Rates (8kHz to 48kHz)</a:t>
            </a:r>
          </a:p>
        </p:txBody>
      </p:sp>
      <p:sp>
        <p:nvSpPr>
          <p:cNvPr id="27" name="TextBox 27"/>
          <p:cNvSpPr txBox="1"/>
          <p:nvPr/>
        </p:nvSpPr>
        <p:spPr>
          <a:xfrm>
            <a:off x="6849867" y="7677416"/>
            <a:ext cx="9540931" cy="731393"/>
          </a:xfrm>
          <a:prstGeom prst="rect">
            <a:avLst/>
          </a:prstGeom>
        </p:spPr>
        <p:txBody>
          <a:bodyPr lIns="0" tIns="0" rIns="0" bIns="0" rtlCol="0" anchor="t">
            <a:spAutoFit/>
          </a:bodyPr>
          <a:lstStyle/>
          <a:p>
            <a:pPr algn="l">
              <a:lnSpc>
                <a:spcPts val="1935"/>
              </a:lnSpc>
            </a:pPr>
            <a:r>
              <a:rPr lang="en-US" sz="1599">
                <a:solidFill>
                  <a:srgbClr val="504D4D"/>
                </a:solidFill>
                <a:latin typeface="Poppins"/>
                <a:ea typeface="Poppins"/>
                <a:cs typeface="Poppins"/>
                <a:sym typeface="Poppins"/>
              </a:rPr>
              <a:t>The system is designed with modularity, allowing new keywords to be easily added and trained in real-time. This is achieved through a scalable architecture that supports fine-tuning the model with additional keywords as they become available.</a:t>
            </a:r>
          </a:p>
        </p:txBody>
      </p:sp>
      <p:sp>
        <p:nvSpPr>
          <p:cNvPr id="28" name="TextBox 28"/>
          <p:cNvSpPr txBox="1"/>
          <p:nvPr/>
        </p:nvSpPr>
        <p:spPr>
          <a:xfrm>
            <a:off x="7062108" y="6951806"/>
            <a:ext cx="2873859" cy="1076325"/>
          </a:xfrm>
          <a:prstGeom prst="rect">
            <a:avLst/>
          </a:prstGeom>
        </p:spPr>
        <p:txBody>
          <a:bodyPr lIns="0" tIns="0" rIns="0" bIns="0" rtlCol="0" anchor="t">
            <a:spAutoFit/>
          </a:bodyPr>
          <a:lstStyle/>
          <a:p>
            <a:pPr algn="l">
              <a:lnSpc>
                <a:spcPts val="2100"/>
              </a:lnSpc>
            </a:pPr>
            <a:r>
              <a:rPr lang="en-US" sz="1500" b="1">
                <a:solidFill>
                  <a:srgbClr val="FFFFFF"/>
                </a:solidFill>
                <a:latin typeface="Poppins Bold"/>
                <a:ea typeface="Poppins Bold"/>
                <a:cs typeface="Poppins Bold"/>
                <a:sym typeface="Poppins Bold"/>
              </a:rPr>
              <a:t>Upgradability for Additional Keywords</a:t>
            </a:r>
          </a:p>
          <a:p>
            <a:pPr marL="323850" lvl="1" indent="-161925" algn="l">
              <a:lnSpc>
                <a:spcPts val="2100"/>
              </a:lnSpc>
              <a:buFont typeface="Arial"/>
              <a:buChar char="•"/>
            </a:pPr>
            <a:endParaRPr lang="en-US" sz="1500" b="1">
              <a:solidFill>
                <a:srgbClr val="FFFFFF"/>
              </a:solidFill>
              <a:latin typeface="Poppins Bold"/>
              <a:ea typeface="Poppins Bold"/>
              <a:cs typeface="Poppins Bold"/>
              <a:sym typeface="Poppins Bold"/>
            </a:endParaRPr>
          </a:p>
          <a:p>
            <a:pPr algn="l">
              <a:lnSpc>
                <a:spcPts val="2100"/>
              </a:lnSpc>
            </a:pPr>
            <a:endParaRPr lang="en-US" sz="1500" b="1">
              <a:solidFill>
                <a:srgbClr val="FFFFFF"/>
              </a:solidFill>
              <a:latin typeface="Poppins Bold"/>
              <a:ea typeface="Poppins Bold"/>
              <a:cs typeface="Poppins Bold"/>
              <a:sym typeface="Poppins Bold"/>
            </a:endParaRPr>
          </a:p>
        </p:txBody>
      </p:sp>
      <p:sp>
        <p:nvSpPr>
          <p:cNvPr id="29" name="TextBox 29"/>
          <p:cNvSpPr txBox="1"/>
          <p:nvPr/>
        </p:nvSpPr>
        <p:spPr>
          <a:xfrm>
            <a:off x="1028700" y="4419728"/>
            <a:ext cx="4599986" cy="584769"/>
          </a:xfrm>
          <a:prstGeom prst="rect">
            <a:avLst/>
          </a:prstGeom>
        </p:spPr>
        <p:txBody>
          <a:bodyPr lIns="0" tIns="0" rIns="0" bIns="0" rtlCol="0" anchor="t">
            <a:spAutoFit/>
          </a:bodyPr>
          <a:lstStyle/>
          <a:p>
            <a:pPr algn="ctr">
              <a:lnSpc>
                <a:spcPts val="4518"/>
              </a:lnSpc>
              <a:spcBef>
                <a:spcPct val="0"/>
              </a:spcBef>
            </a:pPr>
            <a:r>
              <a:rPr lang="en-US" sz="3227" b="1">
                <a:solidFill>
                  <a:srgbClr val="000000"/>
                </a:solidFill>
                <a:latin typeface="Poppins Ultra-Bold"/>
                <a:ea typeface="Poppins Ultra-Bold"/>
                <a:cs typeface="Poppins Ultra-Bold"/>
                <a:sym typeface="Poppins Ultra-Bold"/>
              </a:rPr>
              <a:t>Proposed Solution</a:t>
            </a:r>
          </a:p>
        </p:txBody>
      </p:sp>
      <p:sp>
        <p:nvSpPr>
          <p:cNvPr id="30" name="TextBox 30"/>
          <p:cNvSpPr txBox="1"/>
          <p:nvPr/>
        </p:nvSpPr>
        <p:spPr>
          <a:xfrm>
            <a:off x="1028700" y="5330259"/>
            <a:ext cx="4770082" cy="2216785"/>
          </a:xfrm>
          <a:prstGeom prst="rect">
            <a:avLst/>
          </a:prstGeom>
        </p:spPr>
        <p:txBody>
          <a:bodyPr lIns="0" tIns="0" rIns="0" bIns="0" rtlCol="0" anchor="t">
            <a:spAutoFit/>
          </a:bodyPr>
          <a:lstStyle/>
          <a:p>
            <a:pPr algn="ctr">
              <a:lnSpc>
                <a:spcPts val="2239"/>
              </a:lnSpc>
            </a:pPr>
            <a:r>
              <a:rPr lang="en-US" sz="1599">
                <a:solidFill>
                  <a:srgbClr val="504D4D"/>
                </a:solidFill>
                <a:latin typeface="Poppins"/>
                <a:ea typeface="Poppins"/>
                <a:cs typeface="Poppins"/>
                <a:sym typeface="Poppins"/>
              </a:rPr>
              <a:t>We propose a Few Shot Language Agnostic Keyword Spotting (FSLAKWS) system designed to detect keywords across multiple languages in audio files of variable lengths, even with very few training examples per keyword. The system will be capable of adapting to new keywords and handling different audio sample rates</a:t>
            </a:r>
          </a:p>
        </p:txBody>
      </p:sp>
      <p:sp>
        <p:nvSpPr>
          <p:cNvPr id="31" name="TextBox 31"/>
          <p:cNvSpPr txBox="1"/>
          <p:nvPr/>
        </p:nvSpPr>
        <p:spPr>
          <a:xfrm>
            <a:off x="6849867" y="9398369"/>
            <a:ext cx="9540931" cy="731393"/>
          </a:xfrm>
          <a:prstGeom prst="rect">
            <a:avLst/>
          </a:prstGeom>
        </p:spPr>
        <p:txBody>
          <a:bodyPr lIns="0" tIns="0" rIns="0" bIns="0" rtlCol="0" anchor="t">
            <a:spAutoFit/>
          </a:bodyPr>
          <a:lstStyle/>
          <a:p>
            <a:pPr algn="l">
              <a:lnSpc>
                <a:spcPts val="1935"/>
              </a:lnSpc>
            </a:pPr>
            <a:r>
              <a:rPr lang="en-US" sz="1599">
                <a:solidFill>
                  <a:srgbClr val="504D4D"/>
                </a:solidFill>
                <a:latin typeface="Poppins"/>
                <a:ea typeface="Poppins"/>
                <a:cs typeface="Poppins"/>
                <a:sym typeface="Poppins"/>
              </a:rPr>
              <a:t>The system is optimized for real-time performance, using lightweight models (like DSCNN or Wav2Vec 2.0) and advanced techniques like model pruning and quantization to reduce model size and improve response time.</a:t>
            </a:r>
          </a:p>
        </p:txBody>
      </p:sp>
      <p:sp>
        <p:nvSpPr>
          <p:cNvPr id="32" name="TextBox 32"/>
          <p:cNvSpPr txBox="1"/>
          <p:nvPr/>
        </p:nvSpPr>
        <p:spPr>
          <a:xfrm>
            <a:off x="7062108" y="8758491"/>
            <a:ext cx="2697856" cy="309245"/>
          </a:xfrm>
          <a:prstGeom prst="rect">
            <a:avLst/>
          </a:prstGeom>
        </p:spPr>
        <p:txBody>
          <a:bodyPr lIns="0" tIns="0" rIns="0" bIns="0" rtlCol="0" anchor="t">
            <a:spAutoFit/>
          </a:bodyPr>
          <a:lstStyle/>
          <a:p>
            <a:pPr algn="l">
              <a:lnSpc>
                <a:spcPts val="2379"/>
              </a:lnSpc>
            </a:pPr>
            <a:r>
              <a:rPr lang="en-US" sz="1699" b="1">
                <a:solidFill>
                  <a:srgbClr val="FFFFFF"/>
                </a:solidFill>
                <a:latin typeface="Poppins Bold"/>
                <a:ea typeface="Poppins Bold"/>
                <a:cs typeface="Poppins Bold"/>
                <a:sym typeface="Poppins Bold"/>
              </a:rPr>
              <a:t>Latency &amp; Throughput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328206"/>
            <a:ext cx="18288000" cy="923925"/>
          </a:xfrm>
          <a:prstGeom prst="rect">
            <a:avLst/>
          </a:prstGeom>
        </p:spPr>
        <p:txBody>
          <a:bodyPr lIns="0" tIns="0" rIns="0" bIns="0" rtlCol="0" anchor="t">
            <a:spAutoFit/>
          </a:bodyPr>
          <a:lstStyle/>
          <a:p>
            <a:pPr algn="ctr">
              <a:lnSpc>
                <a:spcPts val="6480"/>
              </a:lnSpc>
            </a:pPr>
            <a:r>
              <a:rPr lang="en-US" sz="5400" b="1">
                <a:solidFill>
                  <a:srgbClr val="000000"/>
                </a:solidFill>
                <a:latin typeface="Arial Bold"/>
                <a:ea typeface="Arial Bold"/>
                <a:cs typeface="Arial Bold"/>
                <a:sym typeface="Arial Bold"/>
              </a:rPr>
              <a:t>Technical Approach</a:t>
            </a:r>
          </a:p>
        </p:txBody>
      </p:sp>
      <p:sp>
        <p:nvSpPr>
          <p:cNvPr id="3" name="Freeform 3"/>
          <p:cNvSpPr/>
          <p:nvPr/>
        </p:nvSpPr>
        <p:spPr>
          <a:xfrm>
            <a:off x="14785326" y="0"/>
            <a:ext cx="3369862" cy="1723612"/>
          </a:xfrm>
          <a:custGeom>
            <a:avLst/>
            <a:gdLst/>
            <a:ahLst/>
            <a:cxnLst/>
            <a:rect l="l" t="t" r="r" b="b"/>
            <a:pathLst>
              <a:path w="3369862" h="1723612">
                <a:moveTo>
                  <a:pt x="0" y="0"/>
                </a:moveTo>
                <a:lnTo>
                  <a:pt x="3369862" y="0"/>
                </a:lnTo>
                <a:lnTo>
                  <a:pt x="3369862" y="1723612"/>
                </a:lnTo>
                <a:lnTo>
                  <a:pt x="0" y="1723612"/>
                </a:lnTo>
                <a:lnTo>
                  <a:pt x="0" y="0"/>
                </a:lnTo>
                <a:close/>
              </a:path>
            </a:pathLst>
          </a:custGeom>
          <a:blipFill>
            <a:blip r:embed="rId2"/>
            <a:stretch>
              <a:fillRect b="-46"/>
            </a:stretch>
          </a:blipFill>
        </p:spPr>
      </p:sp>
      <p:grpSp>
        <p:nvGrpSpPr>
          <p:cNvPr id="4" name="Group 4"/>
          <p:cNvGrpSpPr/>
          <p:nvPr/>
        </p:nvGrpSpPr>
        <p:grpSpPr>
          <a:xfrm>
            <a:off x="860364" y="9114972"/>
            <a:ext cx="993419" cy="993419"/>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073348" y="9326256"/>
            <a:ext cx="570851" cy="570851"/>
          </a:xfrm>
          <a:custGeom>
            <a:avLst/>
            <a:gdLst/>
            <a:ahLst/>
            <a:cxnLst/>
            <a:rect l="l" t="t" r="r" b="b"/>
            <a:pathLst>
              <a:path w="570851" h="570851">
                <a:moveTo>
                  <a:pt x="0" y="0"/>
                </a:moveTo>
                <a:lnTo>
                  <a:pt x="570851" y="0"/>
                </a:lnTo>
                <a:lnTo>
                  <a:pt x="570851" y="570851"/>
                </a:lnTo>
                <a:lnTo>
                  <a:pt x="0" y="570851"/>
                </a:lnTo>
                <a:lnTo>
                  <a:pt x="0" y="0"/>
                </a:lnTo>
                <a:close/>
              </a:path>
            </a:pathLst>
          </a:custGeom>
          <a:blipFill>
            <a:blip r:embed="rId3"/>
            <a:stretch>
              <a:fillRect/>
            </a:stretch>
          </a:blipFill>
        </p:spPr>
      </p:sp>
      <p:grpSp>
        <p:nvGrpSpPr>
          <p:cNvPr id="8" name="Group 8"/>
          <p:cNvGrpSpPr/>
          <p:nvPr/>
        </p:nvGrpSpPr>
        <p:grpSpPr>
          <a:xfrm>
            <a:off x="2432801" y="9114972"/>
            <a:ext cx="993419" cy="9934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2591880" y="9326256"/>
            <a:ext cx="593064" cy="593064"/>
          </a:xfrm>
          <a:custGeom>
            <a:avLst/>
            <a:gdLst/>
            <a:ahLst/>
            <a:cxnLst/>
            <a:rect l="l" t="t" r="r" b="b"/>
            <a:pathLst>
              <a:path w="593064" h="593064">
                <a:moveTo>
                  <a:pt x="0" y="0"/>
                </a:moveTo>
                <a:lnTo>
                  <a:pt x="593064" y="0"/>
                </a:lnTo>
                <a:lnTo>
                  <a:pt x="593064" y="593064"/>
                </a:lnTo>
                <a:lnTo>
                  <a:pt x="0" y="593064"/>
                </a:lnTo>
                <a:lnTo>
                  <a:pt x="0" y="0"/>
                </a:lnTo>
                <a:close/>
              </a:path>
            </a:pathLst>
          </a:custGeom>
          <a:blipFill>
            <a:blip r:embed="rId4"/>
            <a:stretch>
              <a:fillRect/>
            </a:stretch>
          </a:blipFill>
        </p:spPr>
      </p:sp>
      <p:grpSp>
        <p:nvGrpSpPr>
          <p:cNvPr id="12" name="Group 12"/>
          <p:cNvGrpSpPr/>
          <p:nvPr/>
        </p:nvGrpSpPr>
        <p:grpSpPr>
          <a:xfrm>
            <a:off x="3923041" y="9114972"/>
            <a:ext cx="993419" cy="99341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5427282" y="9114972"/>
            <a:ext cx="993419" cy="99341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6896951" y="9114972"/>
            <a:ext cx="993419" cy="993419"/>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8318994" y="9114972"/>
            <a:ext cx="953291" cy="953291"/>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9741038" y="9114972"/>
            <a:ext cx="993419" cy="993419"/>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11163082" y="9114972"/>
            <a:ext cx="993419" cy="993419"/>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a:off x="12585126" y="9114972"/>
            <a:ext cx="993419" cy="993419"/>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id="32" name="TextBox 3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3" name="Group 33"/>
          <p:cNvGrpSpPr/>
          <p:nvPr/>
        </p:nvGrpSpPr>
        <p:grpSpPr>
          <a:xfrm>
            <a:off x="14007170" y="9114972"/>
            <a:ext cx="1069619" cy="993419"/>
            <a:chOff x="0" y="0"/>
            <a:chExt cx="875146" cy="812800"/>
          </a:xfrm>
        </p:grpSpPr>
        <p:sp>
          <p:nvSpPr>
            <p:cNvPr id="34" name="Freeform 34"/>
            <p:cNvSpPr/>
            <p:nvPr/>
          </p:nvSpPr>
          <p:spPr>
            <a:xfrm>
              <a:off x="0" y="0"/>
              <a:ext cx="875146" cy="812800"/>
            </a:xfrm>
            <a:custGeom>
              <a:avLst/>
              <a:gdLst/>
              <a:ahLst/>
              <a:cxnLst/>
              <a:rect l="l" t="t" r="r" b="b"/>
              <a:pathLst>
                <a:path w="875146" h="812800">
                  <a:moveTo>
                    <a:pt x="437573" y="0"/>
                  </a:moveTo>
                  <a:cubicBezTo>
                    <a:pt x="195908" y="0"/>
                    <a:pt x="0" y="181951"/>
                    <a:pt x="0" y="406400"/>
                  </a:cubicBezTo>
                  <a:cubicBezTo>
                    <a:pt x="0" y="630849"/>
                    <a:pt x="195908" y="812800"/>
                    <a:pt x="437573" y="812800"/>
                  </a:cubicBezTo>
                  <a:cubicBezTo>
                    <a:pt x="679238" y="812800"/>
                    <a:pt x="875146" y="630849"/>
                    <a:pt x="875146" y="406400"/>
                  </a:cubicBezTo>
                  <a:cubicBezTo>
                    <a:pt x="875146" y="181951"/>
                    <a:pt x="679238" y="0"/>
                    <a:pt x="437573" y="0"/>
                  </a:cubicBezTo>
                  <a:close/>
                </a:path>
              </a:pathLst>
            </a:custGeom>
            <a:solidFill>
              <a:srgbClr val="FBFCFB"/>
            </a:solidFill>
            <a:ln w="38100" cap="sq">
              <a:solidFill>
                <a:srgbClr val="000000"/>
              </a:solidFill>
              <a:prstDash val="solid"/>
              <a:miter/>
            </a:ln>
          </p:spPr>
        </p:sp>
        <p:sp>
          <p:nvSpPr>
            <p:cNvPr id="35" name="TextBox 35"/>
            <p:cNvSpPr txBox="1"/>
            <p:nvPr/>
          </p:nvSpPr>
          <p:spPr>
            <a:xfrm>
              <a:off x="82045" y="38100"/>
              <a:ext cx="711056" cy="698500"/>
            </a:xfrm>
            <a:prstGeom prst="rect">
              <a:avLst/>
            </a:prstGeom>
          </p:spPr>
          <p:txBody>
            <a:bodyPr lIns="50800" tIns="50800" rIns="50800" bIns="50800" rtlCol="0" anchor="ctr"/>
            <a:lstStyle/>
            <a:p>
              <a:pPr algn="ctr">
                <a:lnSpc>
                  <a:spcPts val="2659"/>
                </a:lnSpc>
              </a:pPr>
              <a:endParaRPr/>
            </a:p>
          </p:txBody>
        </p:sp>
      </p:grpSp>
      <p:grpSp>
        <p:nvGrpSpPr>
          <p:cNvPr id="36" name="Group 36"/>
          <p:cNvGrpSpPr/>
          <p:nvPr/>
        </p:nvGrpSpPr>
        <p:grpSpPr>
          <a:xfrm>
            <a:off x="15476838" y="9114972"/>
            <a:ext cx="993419" cy="993419"/>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id="38" name="TextBox 3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9" name="Group 39"/>
          <p:cNvGrpSpPr/>
          <p:nvPr/>
        </p:nvGrpSpPr>
        <p:grpSpPr>
          <a:xfrm>
            <a:off x="16870122" y="9114972"/>
            <a:ext cx="993419" cy="993419"/>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id="41" name="TextBox 4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2" name="Freeform 42"/>
          <p:cNvSpPr/>
          <p:nvPr/>
        </p:nvSpPr>
        <p:spPr>
          <a:xfrm>
            <a:off x="3923041" y="9429390"/>
            <a:ext cx="941994" cy="386796"/>
          </a:xfrm>
          <a:custGeom>
            <a:avLst/>
            <a:gdLst/>
            <a:ahLst/>
            <a:cxnLst/>
            <a:rect l="l" t="t" r="r" b="b"/>
            <a:pathLst>
              <a:path w="941994" h="386796">
                <a:moveTo>
                  <a:pt x="0" y="0"/>
                </a:moveTo>
                <a:lnTo>
                  <a:pt x="941994" y="0"/>
                </a:lnTo>
                <a:lnTo>
                  <a:pt x="941994" y="386796"/>
                </a:lnTo>
                <a:lnTo>
                  <a:pt x="0" y="386796"/>
                </a:lnTo>
                <a:lnTo>
                  <a:pt x="0" y="0"/>
                </a:lnTo>
                <a:close/>
              </a:path>
            </a:pathLst>
          </a:custGeom>
          <a:blipFill>
            <a:blip r:embed="rId5"/>
            <a:stretch>
              <a:fillRect/>
            </a:stretch>
          </a:blipFill>
        </p:spPr>
      </p:sp>
      <p:sp>
        <p:nvSpPr>
          <p:cNvPr id="43" name="Freeform 43"/>
          <p:cNvSpPr/>
          <p:nvPr/>
        </p:nvSpPr>
        <p:spPr>
          <a:xfrm>
            <a:off x="5565501" y="9370155"/>
            <a:ext cx="682408" cy="483053"/>
          </a:xfrm>
          <a:custGeom>
            <a:avLst/>
            <a:gdLst/>
            <a:ahLst/>
            <a:cxnLst/>
            <a:rect l="l" t="t" r="r" b="b"/>
            <a:pathLst>
              <a:path w="682408" h="483053">
                <a:moveTo>
                  <a:pt x="0" y="0"/>
                </a:moveTo>
                <a:lnTo>
                  <a:pt x="682408" y="0"/>
                </a:lnTo>
                <a:lnTo>
                  <a:pt x="682408" y="483053"/>
                </a:lnTo>
                <a:lnTo>
                  <a:pt x="0" y="483053"/>
                </a:lnTo>
                <a:lnTo>
                  <a:pt x="0" y="0"/>
                </a:lnTo>
                <a:close/>
              </a:path>
            </a:pathLst>
          </a:custGeom>
          <a:blipFill>
            <a:blip r:embed="rId6"/>
            <a:stretch>
              <a:fillRect/>
            </a:stretch>
          </a:blipFill>
        </p:spPr>
      </p:sp>
      <p:sp>
        <p:nvSpPr>
          <p:cNvPr id="44" name="Freeform 44"/>
          <p:cNvSpPr/>
          <p:nvPr/>
        </p:nvSpPr>
        <p:spPr>
          <a:xfrm>
            <a:off x="7154126" y="9280345"/>
            <a:ext cx="516056" cy="662672"/>
          </a:xfrm>
          <a:custGeom>
            <a:avLst/>
            <a:gdLst/>
            <a:ahLst/>
            <a:cxnLst/>
            <a:rect l="l" t="t" r="r" b="b"/>
            <a:pathLst>
              <a:path w="516056" h="662672">
                <a:moveTo>
                  <a:pt x="0" y="0"/>
                </a:moveTo>
                <a:lnTo>
                  <a:pt x="516056" y="0"/>
                </a:lnTo>
                <a:lnTo>
                  <a:pt x="516056" y="662672"/>
                </a:lnTo>
                <a:lnTo>
                  <a:pt x="0" y="662672"/>
                </a:lnTo>
                <a:lnTo>
                  <a:pt x="0" y="0"/>
                </a:lnTo>
                <a:close/>
              </a:path>
            </a:pathLst>
          </a:custGeom>
          <a:blipFill>
            <a:blip r:embed="rId7"/>
            <a:stretch>
              <a:fillRect/>
            </a:stretch>
          </a:blipFill>
        </p:spPr>
      </p:sp>
      <p:sp>
        <p:nvSpPr>
          <p:cNvPr id="45" name="Freeform 45"/>
          <p:cNvSpPr/>
          <p:nvPr/>
        </p:nvSpPr>
        <p:spPr>
          <a:xfrm>
            <a:off x="9960113" y="9317914"/>
            <a:ext cx="562434" cy="562434"/>
          </a:xfrm>
          <a:custGeom>
            <a:avLst/>
            <a:gdLst/>
            <a:ahLst/>
            <a:cxnLst/>
            <a:rect l="l" t="t" r="r" b="b"/>
            <a:pathLst>
              <a:path w="562434" h="562434">
                <a:moveTo>
                  <a:pt x="0" y="0"/>
                </a:moveTo>
                <a:lnTo>
                  <a:pt x="562434" y="0"/>
                </a:lnTo>
                <a:lnTo>
                  <a:pt x="562434" y="562434"/>
                </a:lnTo>
                <a:lnTo>
                  <a:pt x="0" y="562434"/>
                </a:lnTo>
                <a:lnTo>
                  <a:pt x="0" y="0"/>
                </a:lnTo>
                <a:close/>
              </a:path>
            </a:pathLst>
          </a:custGeom>
          <a:blipFill>
            <a:blip r:embed="rId8"/>
            <a:stretch>
              <a:fillRect/>
            </a:stretch>
          </a:blipFill>
        </p:spPr>
      </p:sp>
      <p:sp>
        <p:nvSpPr>
          <p:cNvPr id="46" name="Freeform 46"/>
          <p:cNvSpPr/>
          <p:nvPr/>
        </p:nvSpPr>
        <p:spPr>
          <a:xfrm>
            <a:off x="11271913" y="9155100"/>
            <a:ext cx="798863" cy="798863"/>
          </a:xfrm>
          <a:custGeom>
            <a:avLst/>
            <a:gdLst/>
            <a:ahLst/>
            <a:cxnLst/>
            <a:rect l="l" t="t" r="r" b="b"/>
            <a:pathLst>
              <a:path w="798863" h="798863">
                <a:moveTo>
                  <a:pt x="0" y="0"/>
                </a:moveTo>
                <a:lnTo>
                  <a:pt x="798863" y="0"/>
                </a:lnTo>
                <a:lnTo>
                  <a:pt x="798863" y="798863"/>
                </a:lnTo>
                <a:lnTo>
                  <a:pt x="0" y="79886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47" name="Freeform 47"/>
          <p:cNvSpPr/>
          <p:nvPr/>
        </p:nvSpPr>
        <p:spPr>
          <a:xfrm>
            <a:off x="12783615" y="9258300"/>
            <a:ext cx="607250" cy="661020"/>
          </a:xfrm>
          <a:custGeom>
            <a:avLst/>
            <a:gdLst/>
            <a:ahLst/>
            <a:cxnLst/>
            <a:rect l="l" t="t" r="r" b="b"/>
            <a:pathLst>
              <a:path w="607250" h="661020">
                <a:moveTo>
                  <a:pt x="0" y="0"/>
                </a:moveTo>
                <a:lnTo>
                  <a:pt x="607251" y="0"/>
                </a:lnTo>
                <a:lnTo>
                  <a:pt x="607251" y="661020"/>
                </a:lnTo>
                <a:lnTo>
                  <a:pt x="0" y="661020"/>
                </a:lnTo>
                <a:lnTo>
                  <a:pt x="0" y="0"/>
                </a:lnTo>
                <a:close/>
              </a:path>
            </a:pathLst>
          </a:custGeom>
          <a:blipFill>
            <a:blip r:embed="rId11"/>
            <a:stretch>
              <a:fillRect l="-4427" r="-4427"/>
            </a:stretch>
          </a:blipFill>
        </p:spPr>
      </p:sp>
      <p:sp>
        <p:nvSpPr>
          <p:cNvPr id="48" name="Freeform 48"/>
          <p:cNvSpPr/>
          <p:nvPr/>
        </p:nvSpPr>
        <p:spPr>
          <a:xfrm>
            <a:off x="14184932" y="9277830"/>
            <a:ext cx="714094" cy="619276"/>
          </a:xfrm>
          <a:custGeom>
            <a:avLst/>
            <a:gdLst/>
            <a:ahLst/>
            <a:cxnLst/>
            <a:rect l="l" t="t" r="r" b="b"/>
            <a:pathLst>
              <a:path w="714094" h="619276">
                <a:moveTo>
                  <a:pt x="0" y="0"/>
                </a:moveTo>
                <a:lnTo>
                  <a:pt x="714094" y="0"/>
                </a:lnTo>
                <a:lnTo>
                  <a:pt x="714094" y="619277"/>
                </a:lnTo>
                <a:lnTo>
                  <a:pt x="0" y="619277"/>
                </a:lnTo>
                <a:lnTo>
                  <a:pt x="0" y="0"/>
                </a:lnTo>
                <a:close/>
              </a:path>
            </a:pathLst>
          </a:custGeom>
          <a:blipFill>
            <a:blip r:embed="rId12"/>
            <a:stretch>
              <a:fillRect/>
            </a:stretch>
          </a:blipFill>
        </p:spPr>
      </p:sp>
      <p:sp>
        <p:nvSpPr>
          <p:cNvPr id="49" name="Freeform 49"/>
          <p:cNvSpPr/>
          <p:nvPr/>
        </p:nvSpPr>
        <p:spPr>
          <a:xfrm>
            <a:off x="8535551" y="9251733"/>
            <a:ext cx="520179" cy="628615"/>
          </a:xfrm>
          <a:custGeom>
            <a:avLst/>
            <a:gdLst/>
            <a:ahLst/>
            <a:cxnLst/>
            <a:rect l="l" t="t" r="r" b="b"/>
            <a:pathLst>
              <a:path w="520179" h="628615">
                <a:moveTo>
                  <a:pt x="0" y="0"/>
                </a:moveTo>
                <a:lnTo>
                  <a:pt x="520178" y="0"/>
                </a:lnTo>
                <a:lnTo>
                  <a:pt x="520178" y="628615"/>
                </a:lnTo>
                <a:lnTo>
                  <a:pt x="0" y="628615"/>
                </a:lnTo>
                <a:lnTo>
                  <a:pt x="0" y="0"/>
                </a:lnTo>
                <a:close/>
              </a:path>
            </a:pathLst>
          </a:custGeom>
          <a:blipFill>
            <a:blip r:embed="rId13"/>
            <a:stretch>
              <a:fillRect/>
            </a:stretch>
          </a:blipFill>
        </p:spPr>
      </p:sp>
      <p:sp>
        <p:nvSpPr>
          <p:cNvPr id="50" name="Freeform 50"/>
          <p:cNvSpPr/>
          <p:nvPr/>
        </p:nvSpPr>
        <p:spPr>
          <a:xfrm>
            <a:off x="17003657" y="9360868"/>
            <a:ext cx="763618" cy="508153"/>
          </a:xfrm>
          <a:custGeom>
            <a:avLst/>
            <a:gdLst/>
            <a:ahLst/>
            <a:cxnLst/>
            <a:rect l="l" t="t" r="r" b="b"/>
            <a:pathLst>
              <a:path w="763618" h="508153">
                <a:moveTo>
                  <a:pt x="0" y="0"/>
                </a:moveTo>
                <a:lnTo>
                  <a:pt x="763618" y="0"/>
                </a:lnTo>
                <a:lnTo>
                  <a:pt x="763618" y="508153"/>
                </a:lnTo>
                <a:lnTo>
                  <a:pt x="0" y="508153"/>
                </a:lnTo>
                <a:lnTo>
                  <a:pt x="0" y="0"/>
                </a:lnTo>
                <a:close/>
              </a:path>
            </a:pathLst>
          </a:custGeom>
          <a:blipFill>
            <a:blip r:embed="rId14"/>
            <a:stretch>
              <a:fillRect/>
            </a:stretch>
          </a:blipFill>
        </p:spPr>
      </p:sp>
      <p:sp>
        <p:nvSpPr>
          <p:cNvPr id="51" name="Freeform 51"/>
          <p:cNvSpPr/>
          <p:nvPr/>
        </p:nvSpPr>
        <p:spPr>
          <a:xfrm>
            <a:off x="15586405" y="9370155"/>
            <a:ext cx="769469" cy="446031"/>
          </a:xfrm>
          <a:custGeom>
            <a:avLst/>
            <a:gdLst/>
            <a:ahLst/>
            <a:cxnLst/>
            <a:rect l="l" t="t" r="r" b="b"/>
            <a:pathLst>
              <a:path w="769469" h="446031">
                <a:moveTo>
                  <a:pt x="0" y="0"/>
                </a:moveTo>
                <a:lnTo>
                  <a:pt x="769470" y="0"/>
                </a:lnTo>
                <a:lnTo>
                  <a:pt x="769470" y="446031"/>
                </a:lnTo>
                <a:lnTo>
                  <a:pt x="0" y="446031"/>
                </a:lnTo>
                <a:lnTo>
                  <a:pt x="0" y="0"/>
                </a:lnTo>
                <a:close/>
              </a:path>
            </a:pathLst>
          </a:custGeom>
          <a:blipFill>
            <a:blip r:embed="rId15"/>
            <a:stretch>
              <a:fillRect/>
            </a:stretch>
          </a:blipFill>
        </p:spPr>
      </p:sp>
      <p:sp>
        <p:nvSpPr>
          <p:cNvPr id="52" name="Freeform 52"/>
          <p:cNvSpPr/>
          <p:nvPr/>
        </p:nvSpPr>
        <p:spPr>
          <a:xfrm>
            <a:off x="0" y="1657350"/>
            <a:ext cx="18288000" cy="6810475"/>
          </a:xfrm>
          <a:custGeom>
            <a:avLst/>
            <a:gdLst/>
            <a:ahLst/>
            <a:cxnLst/>
            <a:rect l="l" t="t" r="r" b="b"/>
            <a:pathLst>
              <a:path w="18288000" h="6810475">
                <a:moveTo>
                  <a:pt x="0" y="0"/>
                </a:moveTo>
                <a:lnTo>
                  <a:pt x="18288000" y="0"/>
                </a:lnTo>
                <a:lnTo>
                  <a:pt x="18288000" y="6810475"/>
                </a:lnTo>
                <a:lnTo>
                  <a:pt x="0" y="6810475"/>
                </a:lnTo>
                <a:lnTo>
                  <a:pt x="0" y="0"/>
                </a:lnTo>
                <a:close/>
              </a:path>
            </a:pathLst>
          </a:custGeom>
          <a:blipFill>
            <a:blip r:embed="rId16"/>
            <a:stretch>
              <a:fillRect t="-1188" b="-1188"/>
            </a:stretch>
          </a:blipFill>
        </p:spPr>
      </p:sp>
      <p:sp>
        <p:nvSpPr>
          <p:cNvPr id="53" name="Freeform 53"/>
          <p:cNvSpPr/>
          <p:nvPr/>
        </p:nvSpPr>
        <p:spPr>
          <a:xfrm>
            <a:off x="715330" y="6875719"/>
            <a:ext cx="4939227" cy="1325551"/>
          </a:xfrm>
          <a:custGeom>
            <a:avLst/>
            <a:gdLst/>
            <a:ahLst/>
            <a:cxnLst/>
            <a:rect l="l" t="t" r="r" b="b"/>
            <a:pathLst>
              <a:path w="4939227" h="1325551">
                <a:moveTo>
                  <a:pt x="0" y="0"/>
                </a:moveTo>
                <a:lnTo>
                  <a:pt x="4939227" y="0"/>
                </a:lnTo>
                <a:lnTo>
                  <a:pt x="4939227" y="1325552"/>
                </a:lnTo>
                <a:lnTo>
                  <a:pt x="0" y="1325552"/>
                </a:lnTo>
                <a:lnTo>
                  <a:pt x="0" y="0"/>
                </a:lnTo>
                <a:close/>
              </a:path>
            </a:pathLst>
          </a:custGeom>
          <a:blipFill>
            <a:blip r:embed="rId17"/>
            <a:stretch>
              <a:fillRect b="-1538"/>
            </a:stretch>
          </a:blipFill>
        </p:spPr>
      </p:sp>
      <p:sp>
        <p:nvSpPr>
          <p:cNvPr id="54" name="Freeform 54"/>
          <p:cNvSpPr/>
          <p:nvPr/>
        </p:nvSpPr>
        <p:spPr>
          <a:xfrm>
            <a:off x="243351" y="432981"/>
            <a:ext cx="2348529" cy="550890"/>
          </a:xfrm>
          <a:custGeom>
            <a:avLst/>
            <a:gdLst/>
            <a:ahLst/>
            <a:cxnLst/>
            <a:rect l="l" t="t" r="r" b="b"/>
            <a:pathLst>
              <a:path w="2348529" h="550890">
                <a:moveTo>
                  <a:pt x="0" y="0"/>
                </a:moveTo>
                <a:lnTo>
                  <a:pt x="2348529" y="0"/>
                </a:lnTo>
                <a:lnTo>
                  <a:pt x="2348529" y="550889"/>
                </a:lnTo>
                <a:lnTo>
                  <a:pt x="0" y="550889"/>
                </a:lnTo>
                <a:lnTo>
                  <a:pt x="0" y="0"/>
                </a:lnTo>
                <a:close/>
              </a:path>
            </a:pathLst>
          </a:custGeom>
          <a:blipFill>
            <a:blip r:embed="rId18"/>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469520"/>
            <a:ext cx="18288000" cy="923925"/>
          </a:xfrm>
          <a:prstGeom prst="rect">
            <a:avLst/>
          </a:prstGeom>
        </p:spPr>
        <p:txBody>
          <a:bodyPr lIns="0" tIns="0" rIns="0" bIns="0" rtlCol="0" anchor="t">
            <a:spAutoFit/>
          </a:bodyPr>
          <a:lstStyle/>
          <a:p>
            <a:pPr algn="ctr">
              <a:lnSpc>
                <a:spcPts val="6480"/>
              </a:lnSpc>
            </a:pPr>
            <a:r>
              <a:rPr lang="en-US" sz="5400" b="1">
                <a:solidFill>
                  <a:srgbClr val="000000"/>
                </a:solidFill>
                <a:latin typeface="Arial Bold"/>
                <a:ea typeface="Arial Bold"/>
                <a:cs typeface="Arial Bold"/>
                <a:sym typeface="Arial Bold"/>
              </a:rPr>
              <a:t>FEASIBILITY AND VIABILITY</a:t>
            </a:r>
          </a:p>
        </p:txBody>
      </p:sp>
      <p:sp>
        <p:nvSpPr>
          <p:cNvPr id="3" name="Freeform 3"/>
          <p:cNvSpPr/>
          <p:nvPr/>
        </p:nvSpPr>
        <p:spPr>
          <a:xfrm>
            <a:off x="14705866" y="122064"/>
            <a:ext cx="3369862" cy="1723612"/>
          </a:xfrm>
          <a:custGeom>
            <a:avLst/>
            <a:gdLst/>
            <a:ahLst/>
            <a:cxnLst/>
            <a:rect l="l" t="t" r="r" b="b"/>
            <a:pathLst>
              <a:path w="3369862" h="1723612">
                <a:moveTo>
                  <a:pt x="0" y="0"/>
                </a:moveTo>
                <a:lnTo>
                  <a:pt x="3369863" y="0"/>
                </a:lnTo>
                <a:lnTo>
                  <a:pt x="3369863" y="1723613"/>
                </a:lnTo>
                <a:lnTo>
                  <a:pt x="0" y="1723613"/>
                </a:lnTo>
                <a:lnTo>
                  <a:pt x="0" y="0"/>
                </a:lnTo>
                <a:close/>
              </a:path>
            </a:pathLst>
          </a:custGeom>
          <a:blipFill>
            <a:blip r:embed="rId2"/>
            <a:stretch>
              <a:fillRect b="-46"/>
            </a:stretch>
          </a:blipFill>
        </p:spPr>
      </p:sp>
      <p:grpSp>
        <p:nvGrpSpPr>
          <p:cNvPr id="4" name="Group 4"/>
          <p:cNvGrpSpPr/>
          <p:nvPr/>
        </p:nvGrpSpPr>
        <p:grpSpPr>
          <a:xfrm>
            <a:off x="6640249" y="2730001"/>
            <a:ext cx="5154210" cy="515421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38B43"/>
              </a:solidFill>
              <a:prstDash val="solid"/>
              <a:miter/>
            </a:ln>
          </p:spPr>
        </p:sp>
        <p:sp>
          <p:nvSpPr>
            <p:cNvPr id="6" name="TextBox 6"/>
            <p:cNvSpPr txBox="1"/>
            <p:nvPr/>
          </p:nvSpPr>
          <p:spPr>
            <a:xfrm>
              <a:off x="76200" y="28575"/>
              <a:ext cx="660400" cy="708025"/>
            </a:xfrm>
            <a:prstGeom prst="rect">
              <a:avLst/>
            </a:prstGeom>
          </p:spPr>
          <p:txBody>
            <a:bodyPr lIns="50800" tIns="50800" rIns="50800" bIns="50800" rtlCol="0" anchor="ctr"/>
            <a:lstStyle/>
            <a:p>
              <a:pPr algn="ctr">
                <a:lnSpc>
                  <a:spcPts val="2746"/>
                </a:lnSpc>
              </a:pPr>
              <a:endParaRPr/>
            </a:p>
          </p:txBody>
        </p:sp>
      </p:grpSp>
      <p:grpSp>
        <p:nvGrpSpPr>
          <p:cNvPr id="7" name="Group 7"/>
          <p:cNvGrpSpPr/>
          <p:nvPr/>
        </p:nvGrpSpPr>
        <p:grpSpPr>
          <a:xfrm>
            <a:off x="6855387" y="2359368"/>
            <a:ext cx="1355948" cy="135594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FD1EF"/>
            </a:solidFill>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746"/>
                </a:lnSpc>
              </a:pPr>
              <a:endParaRPr/>
            </a:p>
          </p:txBody>
        </p:sp>
      </p:grpSp>
      <p:grpSp>
        <p:nvGrpSpPr>
          <p:cNvPr id="10" name="Group 10"/>
          <p:cNvGrpSpPr/>
          <p:nvPr/>
        </p:nvGrpSpPr>
        <p:grpSpPr>
          <a:xfrm>
            <a:off x="5889657" y="3903761"/>
            <a:ext cx="1355948" cy="135594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CDDA4"/>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2746"/>
                </a:lnSpc>
              </a:pPr>
              <a:endParaRPr/>
            </a:p>
          </p:txBody>
        </p:sp>
      </p:grpSp>
      <p:grpSp>
        <p:nvGrpSpPr>
          <p:cNvPr id="13" name="Group 13"/>
          <p:cNvGrpSpPr/>
          <p:nvPr/>
        </p:nvGrpSpPr>
        <p:grpSpPr>
          <a:xfrm>
            <a:off x="5889657" y="5566484"/>
            <a:ext cx="1355948" cy="135594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D59"/>
            </a:solidFill>
          </p:spPr>
        </p:sp>
        <p:sp>
          <p:nvSpPr>
            <p:cNvPr id="15" name="TextBox 15"/>
            <p:cNvSpPr txBox="1"/>
            <p:nvPr/>
          </p:nvSpPr>
          <p:spPr>
            <a:xfrm>
              <a:off x="76200" y="28575"/>
              <a:ext cx="660400" cy="708025"/>
            </a:xfrm>
            <a:prstGeom prst="rect">
              <a:avLst/>
            </a:prstGeom>
          </p:spPr>
          <p:txBody>
            <a:bodyPr lIns="50800" tIns="50800" rIns="50800" bIns="50800" rtlCol="0" anchor="ctr"/>
            <a:lstStyle/>
            <a:p>
              <a:pPr algn="ctr">
                <a:lnSpc>
                  <a:spcPts val="2746"/>
                </a:lnSpc>
              </a:pPr>
              <a:endParaRPr/>
            </a:p>
          </p:txBody>
        </p:sp>
      </p:grpSp>
      <p:grpSp>
        <p:nvGrpSpPr>
          <p:cNvPr id="16" name="Group 16"/>
          <p:cNvGrpSpPr/>
          <p:nvPr/>
        </p:nvGrpSpPr>
        <p:grpSpPr>
          <a:xfrm>
            <a:off x="7018260" y="7110877"/>
            <a:ext cx="1355948" cy="1355948"/>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EEC4"/>
            </a:solidFill>
          </p:spPr>
        </p:sp>
        <p:sp>
          <p:nvSpPr>
            <p:cNvPr id="18" name="TextBox 18"/>
            <p:cNvSpPr txBox="1"/>
            <p:nvPr/>
          </p:nvSpPr>
          <p:spPr>
            <a:xfrm>
              <a:off x="76200" y="28575"/>
              <a:ext cx="660400" cy="708025"/>
            </a:xfrm>
            <a:prstGeom prst="rect">
              <a:avLst/>
            </a:prstGeom>
          </p:spPr>
          <p:txBody>
            <a:bodyPr lIns="50800" tIns="50800" rIns="50800" bIns="50800" rtlCol="0" anchor="ctr"/>
            <a:lstStyle/>
            <a:p>
              <a:pPr algn="ctr">
                <a:lnSpc>
                  <a:spcPts val="2746"/>
                </a:lnSpc>
              </a:pPr>
              <a:endParaRPr/>
            </a:p>
          </p:txBody>
        </p:sp>
      </p:grpSp>
      <p:grpSp>
        <p:nvGrpSpPr>
          <p:cNvPr id="19" name="Group 19"/>
          <p:cNvGrpSpPr/>
          <p:nvPr/>
        </p:nvGrpSpPr>
        <p:grpSpPr>
          <a:xfrm>
            <a:off x="10118923" y="2359368"/>
            <a:ext cx="1355948" cy="1355948"/>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F4D7"/>
            </a:solidFill>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2746"/>
                </a:lnSpc>
              </a:pPr>
              <a:endParaRPr/>
            </a:p>
          </p:txBody>
        </p:sp>
      </p:grpSp>
      <p:grpSp>
        <p:nvGrpSpPr>
          <p:cNvPr id="22" name="Group 22"/>
          <p:cNvGrpSpPr/>
          <p:nvPr/>
        </p:nvGrpSpPr>
        <p:grpSpPr>
          <a:xfrm>
            <a:off x="11042394" y="3962251"/>
            <a:ext cx="1355948" cy="1355948"/>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D7A8"/>
            </a:solidFill>
          </p:spPr>
        </p:sp>
        <p:sp>
          <p:nvSpPr>
            <p:cNvPr id="24" name="TextBox 24"/>
            <p:cNvSpPr txBox="1"/>
            <p:nvPr/>
          </p:nvSpPr>
          <p:spPr>
            <a:xfrm>
              <a:off x="76200" y="28575"/>
              <a:ext cx="660400" cy="708025"/>
            </a:xfrm>
            <a:prstGeom prst="rect">
              <a:avLst/>
            </a:prstGeom>
          </p:spPr>
          <p:txBody>
            <a:bodyPr lIns="50800" tIns="50800" rIns="50800" bIns="50800" rtlCol="0" anchor="ctr"/>
            <a:lstStyle/>
            <a:p>
              <a:pPr algn="ctr">
                <a:lnSpc>
                  <a:spcPts val="2746"/>
                </a:lnSpc>
              </a:pPr>
              <a:endParaRPr/>
            </a:p>
          </p:txBody>
        </p:sp>
      </p:grpSp>
      <p:grpSp>
        <p:nvGrpSpPr>
          <p:cNvPr id="25" name="Group 25"/>
          <p:cNvGrpSpPr/>
          <p:nvPr/>
        </p:nvGrpSpPr>
        <p:grpSpPr>
          <a:xfrm>
            <a:off x="11042394" y="5624974"/>
            <a:ext cx="1355948" cy="1355948"/>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E6F1"/>
            </a:solidFill>
          </p:spPr>
        </p:sp>
        <p:sp>
          <p:nvSpPr>
            <p:cNvPr id="27" name="TextBox 27"/>
            <p:cNvSpPr txBox="1"/>
            <p:nvPr/>
          </p:nvSpPr>
          <p:spPr>
            <a:xfrm>
              <a:off x="76200" y="28575"/>
              <a:ext cx="660400" cy="708025"/>
            </a:xfrm>
            <a:prstGeom prst="rect">
              <a:avLst/>
            </a:prstGeom>
          </p:spPr>
          <p:txBody>
            <a:bodyPr lIns="50800" tIns="50800" rIns="50800" bIns="50800" rtlCol="0" anchor="ctr"/>
            <a:lstStyle/>
            <a:p>
              <a:pPr algn="ctr">
                <a:lnSpc>
                  <a:spcPts val="2746"/>
                </a:lnSpc>
              </a:pPr>
              <a:endParaRPr/>
            </a:p>
          </p:txBody>
        </p:sp>
      </p:grpSp>
      <p:grpSp>
        <p:nvGrpSpPr>
          <p:cNvPr id="28" name="Group 28"/>
          <p:cNvGrpSpPr/>
          <p:nvPr/>
        </p:nvGrpSpPr>
        <p:grpSpPr>
          <a:xfrm>
            <a:off x="10118923" y="7152980"/>
            <a:ext cx="1355948" cy="1355948"/>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solidFill>
          </p:spPr>
        </p:sp>
        <p:sp>
          <p:nvSpPr>
            <p:cNvPr id="30" name="TextBox 30"/>
            <p:cNvSpPr txBox="1"/>
            <p:nvPr/>
          </p:nvSpPr>
          <p:spPr>
            <a:xfrm>
              <a:off x="76200" y="28575"/>
              <a:ext cx="660400" cy="708025"/>
            </a:xfrm>
            <a:prstGeom prst="rect">
              <a:avLst/>
            </a:prstGeom>
          </p:spPr>
          <p:txBody>
            <a:bodyPr lIns="50800" tIns="50800" rIns="50800" bIns="50800" rtlCol="0" anchor="ctr"/>
            <a:lstStyle/>
            <a:p>
              <a:pPr algn="ctr">
                <a:lnSpc>
                  <a:spcPts val="2746"/>
                </a:lnSpc>
              </a:pPr>
              <a:endParaRPr/>
            </a:p>
          </p:txBody>
        </p:sp>
      </p:grpSp>
      <p:sp>
        <p:nvSpPr>
          <p:cNvPr id="31" name="Freeform 31"/>
          <p:cNvSpPr/>
          <p:nvPr/>
        </p:nvSpPr>
        <p:spPr>
          <a:xfrm>
            <a:off x="7280914" y="2730001"/>
            <a:ext cx="633922" cy="633922"/>
          </a:xfrm>
          <a:custGeom>
            <a:avLst/>
            <a:gdLst/>
            <a:ahLst/>
            <a:cxnLst/>
            <a:rect l="l" t="t" r="r" b="b"/>
            <a:pathLst>
              <a:path w="633922" h="633922">
                <a:moveTo>
                  <a:pt x="0" y="0"/>
                </a:moveTo>
                <a:lnTo>
                  <a:pt x="633922" y="0"/>
                </a:lnTo>
                <a:lnTo>
                  <a:pt x="633922" y="633922"/>
                </a:lnTo>
                <a:lnTo>
                  <a:pt x="0" y="633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2" name="Freeform 32"/>
          <p:cNvSpPr/>
          <p:nvPr/>
        </p:nvSpPr>
        <p:spPr>
          <a:xfrm>
            <a:off x="6196530" y="4188939"/>
            <a:ext cx="742203" cy="742203"/>
          </a:xfrm>
          <a:custGeom>
            <a:avLst/>
            <a:gdLst/>
            <a:ahLst/>
            <a:cxnLst/>
            <a:rect l="l" t="t" r="r" b="b"/>
            <a:pathLst>
              <a:path w="742203" h="742203">
                <a:moveTo>
                  <a:pt x="0" y="0"/>
                </a:moveTo>
                <a:lnTo>
                  <a:pt x="742203" y="0"/>
                </a:lnTo>
                <a:lnTo>
                  <a:pt x="742203" y="742203"/>
                </a:lnTo>
                <a:lnTo>
                  <a:pt x="0" y="74220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3" name="Freeform 33"/>
          <p:cNvSpPr/>
          <p:nvPr/>
        </p:nvSpPr>
        <p:spPr>
          <a:xfrm>
            <a:off x="6109337" y="5822098"/>
            <a:ext cx="916588" cy="916588"/>
          </a:xfrm>
          <a:custGeom>
            <a:avLst/>
            <a:gdLst/>
            <a:ahLst/>
            <a:cxnLst/>
            <a:rect l="l" t="t" r="r" b="b"/>
            <a:pathLst>
              <a:path w="916588" h="916588">
                <a:moveTo>
                  <a:pt x="0" y="0"/>
                </a:moveTo>
                <a:lnTo>
                  <a:pt x="916589" y="0"/>
                </a:lnTo>
                <a:lnTo>
                  <a:pt x="916589" y="916588"/>
                </a:lnTo>
                <a:lnTo>
                  <a:pt x="0" y="91658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4" name="Freeform 34"/>
          <p:cNvSpPr/>
          <p:nvPr/>
        </p:nvSpPr>
        <p:spPr>
          <a:xfrm>
            <a:off x="7368322" y="7376076"/>
            <a:ext cx="784853" cy="784853"/>
          </a:xfrm>
          <a:custGeom>
            <a:avLst/>
            <a:gdLst/>
            <a:ahLst/>
            <a:cxnLst/>
            <a:rect l="l" t="t" r="r" b="b"/>
            <a:pathLst>
              <a:path w="784853" h="784853">
                <a:moveTo>
                  <a:pt x="0" y="0"/>
                </a:moveTo>
                <a:lnTo>
                  <a:pt x="784852" y="0"/>
                </a:lnTo>
                <a:lnTo>
                  <a:pt x="784852" y="784852"/>
                </a:lnTo>
                <a:lnTo>
                  <a:pt x="0" y="78485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5" name="Freeform 35"/>
          <p:cNvSpPr/>
          <p:nvPr/>
        </p:nvSpPr>
        <p:spPr>
          <a:xfrm>
            <a:off x="10441481" y="2651611"/>
            <a:ext cx="712312" cy="712312"/>
          </a:xfrm>
          <a:custGeom>
            <a:avLst/>
            <a:gdLst/>
            <a:ahLst/>
            <a:cxnLst/>
            <a:rect l="l" t="t" r="r" b="b"/>
            <a:pathLst>
              <a:path w="712312" h="712312">
                <a:moveTo>
                  <a:pt x="0" y="0"/>
                </a:moveTo>
                <a:lnTo>
                  <a:pt x="712312" y="0"/>
                </a:lnTo>
                <a:lnTo>
                  <a:pt x="712312" y="712312"/>
                </a:lnTo>
                <a:lnTo>
                  <a:pt x="0" y="71231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36" name="Freeform 36"/>
          <p:cNvSpPr/>
          <p:nvPr/>
        </p:nvSpPr>
        <p:spPr>
          <a:xfrm>
            <a:off x="11368712" y="5908749"/>
            <a:ext cx="742203" cy="742203"/>
          </a:xfrm>
          <a:custGeom>
            <a:avLst/>
            <a:gdLst/>
            <a:ahLst/>
            <a:cxnLst/>
            <a:rect l="l" t="t" r="r" b="b"/>
            <a:pathLst>
              <a:path w="742203" h="742203">
                <a:moveTo>
                  <a:pt x="0" y="0"/>
                </a:moveTo>
                <a:lnTo>
                  <a:pt x="742202" y="0"/>
                </a:lnTo>
                <a:lnTo>
                  <a:pt x="742202" y="742203"/>
                </a:lnTo>
                <a:lnTo>
                  <a:pt x="0" y="74220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37" name="Freeform 37"/>
          <p:cNvSpPr/>
          <p:nvPr/>
        </p:nvSpPr>
        <p:spPr>
          <a:xfrm>
            <a:off x="11474872" y="4310205"/>
            <a:ext cx="742203" cy="742203"/>
          </a:xfrm>
          <a:custGeom>
            <a:avLst/>
            <a:gdLst/>
            <a:ahLst/>
            <a:cxnLst/>
            <a:rect l="l" t="t" r="r" b="b"/>
            <a:pathLst>
              <a:path w="742203" h="742203">
                <a:moveTo>
                  <a:pt x="0" y="0"/>
                </a:moveTo>
                <a:lnTo>
                  <a:pt x="742203" y="0"/>
                </a:lnTo>
                <a:lnTo>
                  <a:pt x="742203" y="742202"/>
                </a:lnTo>
                <a:lnTo>
                  <a:pt x="0" y="742202"/>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38" name="Freeform 38"/>
          <p:cNvSpPr/>
          <p:nvPr/>
        </p:nvSpPr>
        <p:spPr>
          <a:xfrm>
            <a:off x="10491186" y="7511739"/>
            <a:ext cx="691292" cy="691292"/>
          </a:xfrm>
          <a:custGeom>
            <a:avLst/>
            <a:gdLst/>
            <a:ahLst/>
            <a:cxnLst/>
            <a:rect l="l" t="t" r="r" b="b"/>
            <a:pathLst>
              <a:path w="691292" h="691292">
                <a:moveTo>
                  <a:pt x="0" y="0"/>
                </a:moveTo>
                <a:lnTo>
                  <a:pt x="691292" y="0"/>
                </a:lnTo>
                <a:lnTo>
                  <a:pt x="691292" y="691292"/>
                </a:lnTo>
                <a:lnTo>
                  <a:pt x="0" y="691292"/>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39" name="TextBox 39"/>
          <p:cNvSpPr txBox="1"/>
          <p:nvPr/>
        </p:nvSpPr>
        <p:spPr>
          <a:xfrm>
            <a:off x="3451739" y="1749788"/>
            <a:ext cx="3115893" cy="409430"/>
          </a:xfrm>
          <a:prstGeom prst="rect">
            <a:avLst/>
          </a:prstGeom>
        </p:spPr>
        <p:txBody>
          <a:bodyPr lIns="0" tIns="0" rIns="0" bIns="0" rtlCol="0" anchor="t">
            <a:spAutoFit/>
          </a:bodyPr>
          <a:lstStyle/>
          <a:p>
            <a:pPr algn="ctr">
              <a:lnSpc>
                <a:spcPts val="3157"/>
              </a:lnSpc>
              <a:spcBef>
                <a:spcPct val="0"/>
              </a:spcBef>
            </a:pPr>
            <a:r>
              <a:rPr lang="en-US" sz="2255" b="1">
                <a:solidFill>
                  <a:srgbClr val="504D4D"/>
                </a:solidFill>
                <a:latin typeface="Poppins Bold"/>
                <a:ea typeface="Poppins Bold"/>
                <a:cs typeface="Poppins Bold"/>
                <a:sym typeface="Poppins Bold"/>
              </a:rPr>
              <a:t>Technical Feasibility</a:t>
            </a:r>
          </a:p>
        </p:txBody>
      </p:sp>
      <p:sp>
        <p:nvSpPr>
          <p:cNvPr id="40" name="TextBox 40"/>
          <p:cNvSpPr txBox="1"/>
          <p:nvPr/>
        </p:nvSpPr>
        <p:spPr>
          <a:xfrm>
            <a:off x="2235244" y="2243038"/>
            <a:ext cx="4332388" cy="827071"/>
          </a:xfrm>
          <a:prstGeom prst="rect">
            <a:avLst/>
          </a:prstGeom>
        </p:spPr>
        <p:txBody>
          <a:bodyPr lIns="0" tIns="0" rIns="0" bIns="0" rtlCol="0" anchor="t">
            <a:spAutoFit/>
          </a:bodyPr>
          <a:lstStyle/>
          <a:p>
            <a:pPr marL="0" lvl="1" indent="0" algn="r">
              <a:lnSpc>
                <a:spcPts val="2188"/>
              </a:lnSpc>
              <a:spcBef>
                <a:spcPct val="0"/>
              </a:spcBef>
            </a:pPr>
            <a:r>
              <a:rPr lang="en-US" sz="1563" spc="26">
                <a:solidFill>
                  <a:srgbClr val="000000"/>
                </a:solidFill>
                <a:latin typeface="Poppins"/>
                <a:ea typeface="Poppins"/>
                <a:cs typeface="Poppins"/>
                <a:sym typeface="Poppins"/>
              </a:rPr>
              <a:t>Assessing the ability to develop the FSLAKWS system using current AI and speech processing technologies.</a:t>
            </a:r>
          </a:p>
        </p:txBody>
      </p:sp>
      <p:sp>
        <p:nvSpPr>
          <p:cNvPr id="41" name="TextBox 41"/>
          <p:cNvSpPr txBox="1"/>
          <p:nvPr/>
        </p:nvSpPr>
        <p:spPr>
          <a:xfrm>
            <a:off x="2829838" y="3692875"/>
            <a:ext cx="2297819" cy="406905"/>
          </a:xfrm>
          <a:prstGeom prst="rect">
            <a:avLst/>
          </a:prstGeom>
        </p:spPr>
        <p:txBody>
          <a:bodyPr lIns="0" tIns="0" rIns="0" bIns="0" rtlCol="0" anchor="t">
            <a:spAutoFit/>
          </a:bodyPr>
          <a:lstStyle/>
          <a:p>
            <a:pPr algn="ctr">
              <a:lnSpc>
                <a:spcPts val="3157"/>
              </a:lnSpc>
              <a:spcBef>
                <a:spcPct val="0"/>
              </a:spcBef>
            </a:pPr>
            <a:r>
              <a:rPr lang="en-US" sz="2255" b="1">
                <a:solidFill>
                  <a:srgbClr val="504D4D"/>
                </a:solidFill>
                <a:latin typeface="Poppins Bold"/>
                <a:ea typeface="Poppins Bold"/>
                <a:cs typeface="Poppins Bold"/>
                <a:sym typeface="Poppins Bold"/>
              </a:rPr>
              <a:t>Data Feasibility</a:t>
            </a:r>
          </a:p>
        </p:txBody>
      </p:sp>
      <p:sp>
        <p:nvSpPr>
          <p:cNvPr id="42" name="TextBox 42"/>
          <p:cNvSpPr txBox="1"/>
          <p:nvPr/>
        </p:nvSpPr>
        <p:spPr>
          <a:xfrm>
            <a:off x="768791" y="4145830"/>
            <a:ext cx="4358866" cy="827071"/>
          </a:xfrm>
          <a:prstGeom prst="rect">
            <a:avLst/>
          </a:prstGeom>
        </p:spPr>
        <p:txBody>
          <a:bodyPr lIns="0" tIns="0" rIns="0" bIns="0" rtlCol="0" anchor="t">
            <a:spAutoFit/>
          </a:bodyPr>
          <a:lstStyle/>
          <a:p>
            <a:pPr marL="0" lvl="1" indent="0" algn="r">
              <a:lnSpc>
                <a:spcPts val="2188"/>
              </a:lnSpc>
              <a:spcBef>
                <a:spcPct val="0"/>
              </a:spcBef>
            </a:pPr>
            <a:r>
              <a:rPr lang="en-US" sz="1563" spc="26">
                <a:solidFill>
                  <a:srgbClr val="000000"/>
                </a:solidFill>
                <a:latin typeface="Poppins"/>
                <a:ea typeface="Poppins"/>
                <a:cs typeface="Poppins"/>
                <a:sym typeface="Poppins"/>
              </a:rPr>
              <a:t>Utilizing large-scale multilingual datasets like MSWC for pre-training and handling diverse audio samples.</a:t>
            </a:r>
          </a:p>
        </p:txBody>
      </p:sp>
      <p:sp>
        <p:nvSpPr>
          <p:cNvPr id="43" name="TextBox 43"/>
          <p:cNvSpPr txBox="1"/>
          <p:nvPr/>
        </p:nvSpPr>
        <p:spPr>
          <a:xfrm>
            <a:off x="1728062" y="5527544"/>
            <a:ext cx="3164841" cy="406905"/>
          </a:xfrm>
          <a:prstGeom prst="rect">
            <a:avLst/>
          </a:prstGeom>
        </p:spPr>
        <p:txBody>
          <a:bodyPr lIns="0" tIns="0" rIns="0" bIns="0" rtlCol="0" anchor="t">
            <a:spAutoFit/>
          </a:bodyPr>
          <a:lstStyle/>
          <a:p>
            <a:pPr algn="ctr">
              <a:lnSpc>
                <a:spcPts val="3157"/>
              </a:lnSpc>
              <a:spcBef>
                <a:spcPct val="0"/>
              </a:spcBef>
            </a:pPr>
            <a:r>
              <a:rPr lang="en-US" sz="2255" b="1">
                <a:solidFill>
                  <a:srgbClr val="504D4D"/>
                </a:solidFill>
                <a:latin typeface="Poppins Bold"/>
                <a:ea typeface="Poppins Bold"/>
                <a:cs typeface="Poppins Bold"/>
                <a:sym typeface="Poppins Bold"/>
              </a:rPr>
              <a:t>Algorithm Feasibility</a:t>
            </a:r>
          </a:p>
        </p:txBody>
      </p:sp>
      <p:sp>
        <p:nvSpPr>
          <p:cNvPr id="44" name="TextBox 44"/>
          <p:cNvSpPr txBox="1"/>
          <p:nvPr/>
        </p:nvSpPr>
        <p:spPr>
          <a:xfrm>
            <a:off x="744817" y="6018599"/>
            <a:ext cx="4170043" cy="1308401"/>
          </a:xfrm>
          <a:prstGeom prst="rect">
            <a:avLst/>
          </a:prstGeom>
        </p:spPr>
        <p:txBody>
          <a:bodyPr lIns="0" tIns="0" rIns="0" bIns="0" rtlCol="0" anchor="t">
            <a:spAutoFit/>
          </a:bodyPr>
          <a:lstStyle/>
          <a:p>
            <a:pPr algn="r">
              <a:lnSpc>
                <a:spcPts val="2188"/>
              </a:lnSpc>
            </a:pPr>
            <a:r>
              <a:rPr lang="en-US" sz="1563" spc="26">
                <a:solidFill>
                  <a:srgbClr val="000000"/>
                </a:solidFill>
                <a:latin typeface="Poppins"/>
                <a:ea typeface="Poppins"/>
                <a:cs typeface="Poppins"/>
                <a:sym typeface="Poppins"/>
              </a:rPr>
              <a:t>Implementing clustering, anomaly detection, and forced alignment techniques for accurate keyword extraction.</a:t>
            </a:r>
          </a:p>
          <a:p>
            <a:pPr marL="0" lvl="1" indent="0" algn="r">
              <a:lnSpc>
                <a:spcPts val="1628"/>
              </a:lnSpc>
              <a:spcBef>
                <a:spcPct val="0"/>
              </a:spcBef>
            </a:pPr>
            <a:endParaRPr lang="en-US" sz="1563" spc="26">
              <a:solidFill>
                <a:srgbClr val="000000"/>
              </a:solidFill>
              <a:latin typeface="Poppins"/>
              <a:ea typeface="Poppins"/>
              <a:cs typeface="Poppins"/>
              <a:sym typeface="Poppins"/>
            </a:endParaRPr>
          </a:p>
        </p:txBody>
      </p:sp>
      <p:sp>
        <p:nvSpPr>
          <p:cNvPr id="45" name="TextBox 45"/>
          <p:cNvSpPr txBox="1"/>
          <p:nvPr/>
        </p:nvSpPr>
        <p:spPr>
          <a:xfrm>
            <a:off x="1028700" y="7631557"/>
            <a:ext cx="5167830" cy="406905"/>
          </a:xfrm>
          <a:prstGeom prst="rect">
            <a:avLst/>
          </a:prstGeom>
        </p:spPr>
        <p:txBody>
          <a:bodyPr lIns="0" tIns="0" rIns="0" bIns="0" rtlCol="0" anchor="t">
            <a:spAutoFit/>
          </a:bodyPr>
          <a:lstStyle/>
          <a:p>
            <a:pPr algn="ctr">
              <a:lnSpc>
                <a:spcPts val="3157"/>
              </a:lnSpc>
              <a:spcBef>
                <a:spcPct val="0"/>
              </a:spcBef>
            </a:pPr>
            <a:r>
              <a:rPr lang="en-US" sz="2255" b="1">
                <a:solidFill>
                  <a:srgbClr val="504D4D"/>
                </a:solidFill>
                <a:latin typeface="Poppins Bold"/>
                <a:ea typeface="Poppins Bold"/>
                <a:cs typeface="Poppins Bold"/>
                <a:sym typeface="Poppins Bold"/>
              </a:rPr>
              <a:t>Sustainability Feasibility</a:t>
            </a:r>
          </a:p>
        </p:txBody>
      </p:sp>
      <p:sp>
        <p:nvSpPr>
          <p:cNvPr id="46" name="TextBox 46"/>
          <p:cNvSpPr txBox="1"/>
          <p:nvPr/>
        </p:nvSpPr>
        <p:spPr>
          <a:xfrm>
            <a:off x="1320249" y="8119631"/>
            <a:ext cx="4262979" cy="827071"/>
          </a:xfrm>
          <a:prstGeom prst="rect">
            <a:avLst/>
          </a:prstGeom>
        </p:spPr>
        <p:txBody>
          <a:bodyPr lIns="0" tIns="0" rIns="0" bIns="0" rtlCol="0" anchor="t">
            <a:spAutoFit/>
          </a:bodyPr>
          <a:lstStyle/>
          <a:p>
            <a:pPr marL="0" lvl="1" indent="0" algn="r">
              <a:lnSpc>
                <a:spcPts val="2188"/>
              </a:lnSpc>
              <a:spcBef>
                <a:spcPct val="0"/>
              </a:spcBef>
            </a:pPr>
            <a:r>
              <a:rPr lang="en-US" sz="1563" spc="26">
                <a:solidFill>
                  <a:srgbClr val="000000"/>
                </a:solidFill>
                <a:latin typeface="Poppins"/>
                <a:ea typeface="Poppins"/>
                <a:cs typeface="Poppins"/>
                <a:sym typeface="Poppins"/>
              </a:rPr>
              <a:t>Energy-efficient algorithms cut carbon footprint, while pruned models minimize resource waste.</a:t>
            </a:r>
          </a:p>
        </p:txBody>
      </p:sp>
      <p:sp>
        <p:nvSpPr>
          <p:cNvPr id="47" name="TextBox 47"/>
          <p:cNvSpPr txBox="1"/>
          <p:nvPr/>
        </p:nvSpPr>
        <p:spPr>
          <a:xfrm>
            <a:off x="12258958" y="1779002"/>
            <a:ext cx="3211707" cy="409430"/>
          </a:xfrm>
          <a:prstGeom prst="rect">
            <a:avLst/>
          </a:prstGeom>
        </p:spPr>
        <p:txBody>
          <a:bodyPr lIns="0" tIns="0" rIns="0" bIns="0" rtlCol="0" anchor="t">
            <a:spAutoFit/>
          </a:bodyPr>
          <a:lstStyle/>
          <a:p>
            <a:pPr algn="l">
              <a:lnSpc>
                <a:spcPts val="3157"/>
              </a:lnSpc>
              <a:spcBef>
                <a:spcPct val="0"/>
              </a:spcBef>
            </a:pPr>
            <a:r>
              <a:rPr lang="en-US" sz="2255" b="1">
                <a:solidFill>
                  <a:srgbClr val="504D4D"/>
                </a:solidFill>
                <a:latin typeface="Poppins Bold"/>
                <a:ea typeface="Poppins Bold"/>
                <a:cs typeface="Poppins Bold"/>
                <a:sym typeface="Poppins Bold"/>
              </a:rPr>
              <a:t>Operational Viability</a:t>
            </a:r>
          </a:p>
        </p:txBody>
      </p:sp>
      <p:sp>
        <p:nvSpPr>
          <p:cNvPr id="48" name="TextBox 48"/>
          <p:cNvSpPr txBox="1"/>
          <p:nvPr/>
        </p:nvSpPr>
        <p:spPr>
          <a:xfrm>
            <a:off x="12239140" y="2268142"/>
            <a:ext cx="4986139" cy="827151"/>
          </a:xfrm>
          <a:prstGeom prst="rect">
            <a:avLst/>
          </a:prstGeom>
        </p:spPr>
        <p:txBody>
          <a:bodyPr lIns="0" tIns="0" rIns="0" bIns="0" rtlCol="0" anchor="t">
            <a:spAutoFit/>
          </a:bodyPr>
          <a:lstStyle/>
          <a:p>
            <a:pPr algn="l">
              <a:lnSpc>
                <a:spcPts val="2184"/>
              </a:lnSpc>
              <a:spcBef>
                <a:spcPct val="0"/>
              </a:spcBef>
            </a:pPr>
            <a:r>
              <a:rPr lang="en-US" sz="1560" spc="26">
                <a:solidFill>
                  <a:srgbClr val="000000"/>
                </a:solidFill>
                <a:latin typeface="Poppins"/>
                <a:ea typeface="Poppins"/>
                <a:cs typeface="Poppins"/>
                <a:sym typeface="Poppins"/>
              </a:rPr>
              <a:t>Handles both pre-recorded and real-time audio for comprehensive keyword/hotword detection and immediate response.</a:t>
            </a:r>
          </a:p>
        </p:txBody>
      </p:sp>
      <p:sp>
        <p:nvSpPr>
          <p:cNvPr id="49" name="TextBox 49"/>
          <p:cNvSpPr txBox="1"/>
          <p:nvPr/>
        </p:nvSpPr>
        <p:spPr>
          <a:xfrm>
            <a:off x="13118946" y="3636876"/>
            <a:ext cx="2368118" cy="406905"/>
          </a:xfrm>
          <a:prstGeom prst="rect">
            <a:avLst/>
          </a:prstGeom>
        </p:spPr>
        <p:txBody>
          <a:bodyPr lIns="0" tIns="0" rIns="0" bIns="0" rtlCol="0" anchor="t">
            <a:spAutoFit/>
          </a:bodyPr>
          <a:lstStyle/>
          <a:p>
            <a:pPr algn="ctr">
              <a:lnSpc>
                <a:spcPts val="3157"/>
              </a:lnSpc>
              <a:spcBef>
                <a:spcPct val="0"/>
              </a:spcBef>
            </a:pPr>
            <a:r>
              <a:rPr lang="en-US" sz="2255" b="1">
                <a:solidFill>
                  <a:srgbClr val="504D4D"/>
                </a:solidFill>
                <a:latin typeface="Poppins Bold"/>
                <a:ea typeface="Poppins Bold"/>
                <a:cs typeface="Poppins Bold"/>
                <a:sym typeface="Poppins Bold"/>
              </a:rPr>
              <a:t>Market Viability</a:t>
            </a:r>
          </a:p>
        </p:txBody>
      </p:sp>
      <p:sp>
        <p:nvSpPr>
          <p:cNvPr id="50" name="TextBox 50"/>
          <p:cNvSpPr txBox="1"/>
          <p:nvPr/>
        </p:nvSpPr>
        <p:spPr>
          <a:xfrm>
            <a:off x="13065093" y="4104071"/>
            <a:ext cx="4804093" cy="827071"/>
          </a:xfrm>
          <a:prstGeom prst="rect">
            <a:avLst/>
          </a:prstGeom>
        </p:spPr>
        <p:txBody>
          <a:bodyPr lIns="0" tIns="0" rIns="0" bIns="0" rtlCol="0" anchor="t">
            <a:spAutoFit/>
          </a:bodyPr>
          <a:lstStyle/>
          <a:p>
            <a:pPr marL="0" lvl="1" indent="0" algn="l">
              <a:lnSpc>
                <a:spcPts val="2188"/>
              </a:lnSpc>
              <a:spcBef>
                <a:spcPct val="0"/>
              </a:spcBef>
            </a:pPr>
            <a:r>
              <a:rPr lang="en-US" sz="1563" spc="26">
                <a:solidFill>
                  <a:srgbClr val="000000"/>
                </a:solidFill>
                <a:latin typeface="Poppins"/>
                <a:ea typeface="Poppins"/>
                <a:cs typeface="Poppins"/>
                <a:sym typeface="Poppins"/>
              </a:rPr>
              <a:t>Potential to commercialize the system across industries like call centers, voice assistants, and healthcare monitoring.</a:t>
            </a:r>
          </a:p>
        </p:txBody>
      </p:sp>
      <p:sp>
        <p:nvSpPr>
          <p:cNvPr id="51" name="TextBox 51"/>
          <p:cNvSpPr txBox="1"/>
          <p:nvPr/>
        </p:nvSpPr>
        <p:spPr>
          <a:xfrm>
            <a:off x="13269107" y="5719157"/>
            <a:ext cx="2770987" cy="406905"/>
          </a:xfrm>
          <a:prstGeom prst="rect">
            <a:avLst/>
          </a:prstGeom>
        </p:spPr>
        <p:txBody>
          <a:bodyPr lIns="0" tIns="0" rIns="0" bIns="0" rtlCol="0" anchor="t">
            <a:spAutoFit/>
          </a:bodyPr>
          <a:lstStyle/>
          <a:p>
            <a:pPr algn="ctr">
              <a:lnSpc>
                <a:spcPts val="3157"/>
              </a:lnSpc>
              <a:spcBef>
                <a:spcPct val="0"/>
              </a:spcBef>
            </a:pPr>
            <a:r>
              <a:rPr lang="en-US" sz="2255" b="1">
                <a:solidFill>
                  <a:srgbClr val="504D4D"/>
                </a:solidFill>
                <a:latin typeface="Poppins Bold"/>
                <a:ea typeface="Poppins Bold"/>
                <a:cs typeface="Poppins Bold"/>
                <a:sym typeface="Poppins Bold"/>
              </a:rPr>
              <a:t>Financial Viability</a:t>
            </a:r>
          </a:p>
        </p:txBody>
      </p:sp>
      <p:sp>
        <p:nvSpPr>
          <p:cNvPr id="52" name="TextBox 52"/>
          <p:cNvSpPr txBox="1"/>
          <p:nvPr/>
        </p:nvSpPr>
        <p:spPr>
          <a:xfrm>
            <a:off x="13269107" y="6190350"/>
            <a:ext cx="4435915" cy="1103296"/>
          </a:xfrm>
          <a:prstGeom prst="rect">
            <a:avLst/>
          </a:prstGeom>
        </p:spPr>
        <p:txBody>
          <a:bodyPr lIns="0" tIns="0" rIns="0" bIns="0" rtlCol="0" anchor="t">
            <a:spAutoFit/>
          </a:bodyPr>
          <a:lstStyle/>
          <a:p>
            <a:pPr marL="0" lvl="1" indent="0" algn="l">
              <a:lnSpc>
                <a:spcPts val="2188"/>
              </a:lnSpc>
              <a:spcBef>
                <a:spcPct val="0"/>
              </a:spcBef>
            </a:pPr>
            <a:r>
              <a:rPr lang="en-US" sz="1563" spc="26">
                <a:solidFill>
                  <a:srgbClr val="000000"/>
                </a:solidFill>
                <a:latin typeface="Poppins"/>
                <a:ea typeface="Poppins"/>
                <a:cs typeface="Poppins"/>
                <a:sym typeface="Poppins"/>
              </a:rPr>
              <a:t>Cost-effectiveness of the solution, leveraging open-source data and frameworks to reduce development expenses.</a:t>
            </a:r>
          </a:p>
        </p:txBody>
      </p:sp>
      <p:sp>
        <p:nvSpPr>
          <p:cNvPr id="53" name="TextBox 53"/>
          <p:cNvSpPr txBox="1"/>
          <p:nvPr/>
        </p:nvSpPr>
        <p:spPr>
          <a:xfrm>
            <a:off x="12398343" y="7684171"/>
            <a:ext cx="4878460" cy="409430"/>
          </a:xfrm>
          <a:prstGeom prst="rect">
            <a:avLst/>
          </a:prstGeom>
        </p:spPr>
        <p:txBody>
          <a:bodyPr lIns="0" tIns="0" rIns="0" bIns="0" rtlCol="0" anchor="t">
            <a:spAutoFit/>
          </a:bodyPr>
          <a:lstStyle/>
          <a:p>
            <a:pPr algn="l">
              <a:lnSpc>
                <a:spcPts val="3157"/>
              </a:lnSpc>
              <a:spcBef>
                <a:spcPct val="0"/>
              </a:spcBef>
            </a:pPr>
            <a:r>
              <a:rPr lang="en-US" sz="2255" b="1">
                <a:solidFill>
                  <a:srgbClr val="504D4D"/>
                </a:solidFill>
                <a:latin typeface="Poppins Bold"/>
                <a:ea typeface="Poppins Bold"/>
                <a:cs typeface="Poppins Bold"/>
                <a:sym typeface="Poppins Bold"/>
              </a:rPr>
              <a:t>Maintenance and Upgradability</a:t>
            </a:r>
          </a:p>
        </p:txBody>
      </p:sp>
      <p:sp>
        <p:nvSpPr>
          <p:cNvPr id="54" name="TextBox 54"/>
          <p:cNvSpPr txBox="1"/>
          <p:nvPr/>
        </p:nvSpPr>
        <p:spPr>
          <a:xfrm>
            <a:off x="12398343" y="8161497"/>
            <a:ext cx="5135300" cy="827071"/>
          </a:xfrm>
          <a:prstGeom prst="rect">
            <a:avLst/>
          </a:prstGeom>
        </p:spPr>
        <p:txBody>
          <a:bodyPr lIns="0" tIns="0" rIns="0" bIns="0" rtlCol="0" anchor="t">
            <a:spAutoFit/>
          </a:bodyPr>
          <a:lstStyle/>
          <a:p>
            <a:pPr marL="0" lvl="1" indent="0" algn="l">
              <a:lnSpc>
                <a:spcPts val="2188"/>
              </a:lnSpc>
              <a:spcBef>
                <a:spcPct val="0"/>
              </a:spcBef>
            </a:pPr>
            <a:r>
              <a:rPr lang="en-US" sz="1563" spc="26">
                <a:solidFill>
                  <a:srgbClr val="000000"/>
                </a:solidFill>
                <a:latin typeface="Poppins"/>
                <a:ea typeface="Poppins"/>
                <a:cs typeface="Poppins"/>
                <a:sym typeface="Poppins"/>
              </a:rPr>
              <a:t>Ease of maintaining and upgrading the system with new keywords and languages, ensuring long-term relevance and utility.</a:t>
            </a:r>
          </a:p>
        </p:txBody>
      </p:sp>
      <p:sp>
        <p:nvSpPr>
          <p:cNvPr id="55" name="Freeform 55"/>
          <p:cNvSpPr/>
          <p:nvPr/>
        </p:nvSpPr>
        <p:spPr>
          <a:xfrm>
            <a:off x="7696234" y="4069410"/>
            <a:ext cx="3110503" cy="2391199"/>
          </a:xfrm>
          <a:custGeom>
            <a:avLst/>
            <a:gdLst/>
            <a:ahLst/>
            <a:cxnLst/>
            <a:rect l="l" t="t" r="r" b="b"/>
            <a:pathLst>
              <a:path w="3110503" h="2391199">
                <a:moveTo>
                  <a:pt x="0" y="0"/>
                </a:moveTo>
                <a:lnTo>
                  <a:pt x="3110503" y="0"/>
                </a:lnTo>
                <a:lnTo>
                  <a:pt x="3110503" y="2391199"/>
                </a:lnTo>
                <a:lnTo>
                  <a:pt x="0" y="2391199"/>
                </a:lnTo>
                <a:lnTo>
                  <a:pt x="0" y="0"/>
                </a:lnTo>
                <a:close/>
              </a:path>
            </a:pathLst>
          </a:custGeom>
          <a:blipFill>
            <a:blip r:embed="rId19"/>
            <a:stretch>
              <a:fillRect/>
            </a:stretch>
          </a:blipFill>
        </p:spPr>
      </p:sp>
      <p:sp>
        <p:nvSpPr>
          <p:cNvPr id="56" name="Freeform 56"/>
          <p:cNvSpPr/>
          <p:nvPr/>
        </p:nvSpPr>
        <p:spPr>
          <a:xfrm>
            <a:off x="291464" y="359325"/>
            <a:ext cx="2565130" cy="601697"/>
          </a:xfrm>
          <a:custGeom>
            <a:avLst/>
            <a:gdLst/>
            <a:ahLst/>
            <a:cxnLst/>
            <a:rect l="l" t="t" r="r" b="b"/>
            <a:pathLst>
              <a:path w="2565130" h="601697">
                <a:moveTo>
                  <a:pt x="0" y="0"/>
                </a:moveTo>
                <a:lnTo>
                  <a:pt x="2565130" y="0"/>
                </a:lnTo>
                <a:lnTo>
                  <a:pt x="2565130" y="601697"/>
                </a:lnTo>
                <a:lnTo>
                  <a:pt x="0" y="601697"/>
                </a:lnTo>
                <a:lnTo>
                  <a:pt x="0" y="0"/>
                </a:lnTo>
                <a:close/>
              </a:path>
            </a:pathLst>
          </a:custGeom>
          <a:blipFill>
            <a:blip r:embed="rId20"/>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514350"/>
            <a:ext cx="18288000" cy="923925"/>
          </a:xfrm>
          <a:prstGeom prst="rect">
            <a:avLst/>
          </a:prstGeom>
        </p:spPr>
        <p:txBody>
          <a:bodyPr lIns="0" tIns="0" rIns="0" bIns="0" rtlCol="0" anchor="t">
            <a:spAutoFit/>
          </a:bodyPr>
          <a:lstStyle/>
          <a:p>
            <a:pPr algn="ctr">
              <a:lnSpc>
                <a:spcPts val="6480"/>
              </a:lnSpc>
            </a:pPr>
            <a:r>
              <a:rPr lang="en-US" sz="5400" b="1">
                <a:solidFill>
                  <a:srgbClr val="000000"/>
                </a:solidFill>
                <a:latin typeface="Arial Bold"/>
                <a:ea typeface="Arial Bold"/>
                <a:cs typeface="Arial Bold"/>
                <a:sym typeface="Arial Bold"/>
              </a:rPr>
              <a:t>IMPACT AND BENEFITS</a:t>
            </a:r>
          </a:p>
        </p:txBody>
      </p:sp>
      <p:sp>
        <p:nvSpPr>
          <p:cNvPr id="3" name="Freeform 3"/>
          <p:cNvSpPr/>
          <p:nvPr/>
        </p:nvSpPr>
        <p:spPr>
          <a:xfrm>
            <a:off x="14705866" y="122064"/>
            <a:ext cx="3369862" cy="1723612"/>
          </a:xfrm>
          <a:custGeom>
            <a:avLst/>
            <a:gdLst/>
            <a:ahLst/>
            <a:cxnLst/>
            <a:rect l="l" t="t" r="r" b="b"/>
            <a:pathLst>
              <a:path w="3369862" h="1723612">
                <a:moveTo>
                  <a:pt x="0" y="0"/>
                </a:moveTo>
                <a:lnTo>
                  <a:pt x="3369863" y="0"/>
                </a:lnTo>
                <a:lnTo>
                  <a:pt x="3369863" y="1723613"/>
                </a:lnTo>
                <a:lnTo>
                  <a:pt x="0" y="1723613"/>
                </a:lnTo>
                <a:lnTo>
                  <a:pt x="0" y="0"/>
                </a:lnTo>
                <a:close/>
              </a:path>
            </a:pathLst>
          </a:custGeom>
          <a:blipFill>
            <a:blip r:embed="rId2"/>
            <a:stretch>
              <a:fillRect b="-46"/>
            </a:stretch>
          </a:blipFill>
        </p:spPr>
      </p:sp>
      <p:grpSp>
        <p:nvGrpSpPr>
          <p:cNvPr id="4" name="Group 4"/>
          <p:cNvGrpSpPr/>
          <p:nvPr/>
        </p:nvGrpSpPr>
        <p:grpSpPr>
          <a:xfrm>
            <a:off x="1028700" y="2391944"/>
            <a:ext cx="3399100" cy="3612296"/>
            <a:chOff x="0" y="0"/>
            <a:chExt cx="6089047" cy="6470960"/>
          </a:xfrm>
        </p:grpSpPr>
        <p:sp>
          <p:nvSpPr>
            <p:cNvPr id="5" name="Freeform 5"/>
            <p:cNvSpPr/>
            <p:nvPr/>
          </p:nvSpPr>
          <p:spPr>
            <a:xfrm>
              <a:off x="31750" y="31750"/>
              <a:ext cx="6025547" cy="6407460"/>
            </a:xfrm>
            <a:custGeom>
              <a:avLst/>
              <a:gdLst/>
              <a:ahLst/>
              <a:cxnLst/>
              <a:rect l="l" t="t" r="r" b="b"/>
              <a:pathLst>
                <a:path w="6025547" h="6407460">
                  <a:moveTo>
                    <a:pt x="5932837" y="6407460"/>
                  </a:moveTo>
                  <a:lnTo>
                    <a:pt x="92710" y="6407460"/>
                  </a:lnTo>
                  <a:cubicBezTo>
                    <a:pt x="41910" y="6407460"/>
                    <a:pt x="0" y="6365550"/>
                    <a:pt x="0" y="6314750"/>
                  </a:cubicBezTo>
                  <a:lnTo>
                    <a:pt x="0" y="92710"/>
                  </a:lnTo>
                  <a:cubicBezTo>
                    <a:pt x="0" y="41910"/>
                    <a:pt x="41910" y="0"/>
                    <a:pt x="92710" y="0"/>
                  </a:cubicBezTo>
                  <a:lnTo>
                    <a:pt x="5931567" y="0"/>
                  </a:lnTo>
                  <a:cubicBezTo>
                    <a:pt x="5982367" y="0"/>
                    <a:pt x="6024277" y="41910"/>
                    <a:pt x="6024277" y="92710"/>
                  </a:cubicBezTo>
                  <a:lnTo>
                    <a:pt x="6024277" y="6313481"/>
                  </a:lnTo>
                  <a:cubicBezTo>
                    <a:pt x="6025547" y="6365550"/>
                    <a:pt x="5983637" y="6407460"/>
                    <a:pt x="5932837" y="6407460"/>
                  </a:cubicBezTo>
                  <a:close/>
                </a:path>
              </a:pathLst>
            </a:custGeom>
            <a:solidFill>
              <a:srgbClr val="FCFFF4"/>
            </a:solidFill>
          </p:spPr>
        </p:sp>
        <p:sp>
          <p:nvSpPr>
            <p:cNvPr id="6" name="Freeform 6"/>
            <p:cNvSpPr/>
            <p:nvPr/>
          </p:nvSpPr>
          <p:spPr>
            <a:xfrm>
              <a:off x="0" y="0"/>
              <a:ext cx="6089047" cy="6470960"/>
            </a:xfrm>
            <a:custGeom>
              <a:avLst/>
              <a:gdLst/>
              <a:ahLst/>
              <a:cxnLst/>
              <a:rect l="l" t="t" r="r" b="b"/>
              <a:pathLst>
                <a:path w="6089047" h="6470960">
                  <a:moveTo>
                    <a:pt x="5964587" y="59690"/>
                  </a:moveTo>
                  <a:cubicBezTo>
                    <a:pt x="6000147" y="59690"/>
                    <a:pt x="6029357" y="88900"/>
                    <a:pt x="6029357" y="124460"/>
                  </a:cubicBezTo>
                  <a:lnTo>
                    <a:pt x="6029357" y="6346501"/>
                  </a:lnTo>
                  <a:cubicBezTo>
                    <a:pt x="6029357" y="6382060"/>
                    <a:pt x="6000147" y="6411270"/>
                    <a:pt x="5964587" y="6411270"/>
                  </a:cubicBezTo>
                  <a:lnTo>
                    <a:pt x="124460" y="6411270"/>
                  </a:lnTo>
                  <a:cubicBezTo>
                    <a:pt x="88900" y="6411270"/>
                    <a:pt x="59690" y="6382060"/>
                    <a:pt x="59690" y="6346501"/>
                  </a:cubicBezTo>
                  <a:lnTo>
                    <a:pt x="59690" y="124460"/>
                  </a:lnTo>
                  <a:cubicBezTo>
                    <a:pt x="59690" y="88900"/>
                    <a:pt x="88900" y="59690"/>
                    <a:pt x="124460" y="59690"/>
                  </a:cubicBezTo>
                  <a:lnTo>
                    <a:pt x="5964587" y="59690"/>
                  </a:lnTo>
                  <a:moveTo>
                    <a:pt x="5964587" y="0"/>
                  </a:moveTo>
                  <a:lnTo>
                    <a:pt x="124460" y="0"/>
                  </a:lnTo>
                  <a:cubicBezTo>
                    <a:pt x="55880" y="0"/>
                    <a:pt x="0" y="55880"/>
                    <a:pt x="0" y="124460"/>
                  </a:cubicBezTo>
                  <a:lnTo>
                    <a:pt x="0" y="6346501"/>
                  </a:lnTo>
                  <a:cubicBezTo>
                    <a:pt x="0" y="6415081"/>
                    <a:pt x="55880" y="6470960"/>
                    <a:pt x="124460" y="6470960"/>
                  </a:cubicBezTo>
                  <a:lnTo>
                    <a:pt x="5964587" y="6470960"/>
                  </a:lnTo>
                  <a:cubicBezTo>
                    <a:pt x="6033167" y="6470960"/>
                    <a:pt x="6089047" y="6415081"/>
                    <a:pt x="6089047" y="6346501"/>
                  </a:cubicBezTo>
                  <a:lnTo>
                    <a:pt x="6089047" y="124460"/>
                  </a:lnTo>
                  <a:cubicBezTo>
                    <a:pt x="6089047" y="55880"/>
                    <a:pt x="6033167" y="0"/>
                    <a:pt x="5964587" y="0"/>
                  </a:cubicBezTo>
                  <a:close/>
                </a:path>
              </a:pathLst>
            </a:custGeom>
            <a:solidFill>
              <a:srgbClr val="F38B22"/>
            </a:solidFill>
          </p:spPr>
        </p:sp>
      </p:grpSp>
      <p:grpSp>
        <p:nvGrpSpPr>
          <p:cNvPr id="7" name="Group 7"/>
          <p:cNvGrpSpPr/>
          <p:nvPr/>
        </p:nvGrpSpPr>
        <p:grpSpPr>
          <a:xfrm>
            <a:off x="4640724" y="2391944"/>
            <a:ext cx="3399100" cy="3612296"/>
            <a:chOff x="0" y="0"/>
            <a:chExt cx="6089047" cy="6470960"/>
          </a:xfrm>
        </p:grpSpPr>
        <p:sp>
          <p:nvSpPr>
            <p:cNvPr id="8" name="Freeform 8"/>
            <p:cNvSpPr/>
            <p:nvPr/>
          </p:nvSpPr>
          <p:spPr>
            <a:xfrm>
              <a:off x="31750" y="31750"/>
              <a:ext cx="6025547" cy="6407460"/>
            </a:xfrm>
            <a:custGeom>
              <a:avLst/>
              <a:gdLst/>
              <a:ahLst/>
              <a:cxnLst/>
              <a:rect l="l" t="t" r="r" b="b"/>
              <a:pathLst>
                <a:path w="6025547" h="6407460">
                  <a:moveTo>
                    <a:pt x="5932837" y="6407460"/>
                  </a:moveTo>
                  <a:lnTo>
                    <a:pt x="92710" y="6407460"/>
                  </a:lnTo>
                  <a:cubicBezTo>
                    <a:pt x="41910" y="6407460"/>
                    <a:pt x="0" y="6365550"/>
                    <a:pt x="0" y="6314750"/>
                  </a:cubicBezTo>
                  <a:lnTo>
                    <a:pt x="0" y="92710"/>
                  </a:lnTo>
                  <a:cubicBezTo>
                    <a:pt x="0" y="41910"/>
                    <a:pt x="41910" y="0"/>
                    <a:pt x="92710" y="0"/>
                  </a:cubicBezTo>
                  <a:lnTo>
                    <a:pt x="5931567" y="0"/>
                  </a:lnTo>
                  <a:cubicBezTo>
                    <a:pt x="5982367" y="0"/>
                    <a:pt x="6024277" y="41910"/>
                    <a:pt x="6024277" y="92710"/>
                  </a:cubicBezTo>
                  <a:lnTo>
                    <a:pt x="6024277" y="6313481"/>
                  </a:lnTo>
                  <a:cubicBezTo>
                    <a:pt x="6025547" y="6365550"/>
                    <a:pt x="5983637" y="6407460"/>
                    <a:pt x="5932837" y="6407460"/>
                  </a:cubicBezTo>
                  <a:close/>
                </a:path>
              </a:pathLst>
            </a:custGeom>
            <a:solidFill>
              <a:srgbClr val="FCFFF4"/>
            </a:solidFill>
          </p:spPr>
        </p:sp>
        <p:sp>
          <p:nvSpPr>
            <p:cNvPr id="9" name="Freeform 9"/>
            <p:cNvSpPr/>
            <p:nvPr/>
          </p:nvSpPr>
          <p:spPr>
            <a:xfrm>
              <a:off x="0" y="0"/>
              <a:ext cx="6089047" cy="6470960"/>
            </a:xfrm>
            <a:custGeom>
              <a:avLst/>
              <a:gdLst/>
              <a:ahLst/>
              <a:cxnLst/>
              <a:rect l="l" t="t" r="r" b="b"/>
              <a:pathLst>
                <a:path w="6089047" h="6470960">
                  <a:moveTo>
                    <a:pt x="5964587" y="59690"/>
                  </a:moveTo>
                  <a:cubicBezTo>
                    <a:pt x="6000147" y="59690"/>
                    <a:pt x="6029357" y="88900"/>
                    <a:pt x="6029357" y="124460"/>
                  </a:cubicBezTo>
                  <a:lnTo>
                    <a:pt x="6029357" y="6346501"/>
                  </a:lnTo>
                  <a:cubicBezTo>
                    <a:pt x="6029357" y="6382060"/>
                    <a:pt x="6000147" y="6411270"/>
                    <a:pt x="5964587" y="6411270"/>
                  </a:cubicBezTo>
                  <a:lnTo>
                    <a:pt x="124460" y="6411270"/>
                  </a:lnTo>
                  <a:cubicBezTo>
                    <a:pt x="88900" y="6411270"/>
                    <a:pt x="59690" y="6382060"/>
                    <a:pt x="59690" y="6346501"/>
                  </a:cubicBezTo>
                  <a:lnTo>
                    <a:pt x="59690" y="124460"/>
                  </a:lnTo>
                  <a:cubicBezTo>
                    <a:pt x="59690" y="88900"/>
                    <a:pt x="88900" y="59690"/>
                    <a:pt x="124460" y="59690"/>
                  </a:cubicBezTo>
                  <a:lnTo>
                    <a:pt x="5964587" y="59690"/>
                  </a:lnTo>
                  <a:moveTo>
                    <a:pt x="5964587" y="0"/>
                  </a:moveTo>
                  <a:lnTo>
                    <a:pt x="124460" y="0"/>
                  </a:lnTo>
                  <a:cubicBezTo>
                    <a:pt x="55880" y="0"/>
                    <a:pt x="0" y="55880"/>
                    <a:pt x="0" y="124460"/>
                  </a:cubicBezTo>
                  <a:lnTo>
                    <a:pt x="0" y="6346501"/>
                  </a:lnTo>
                  <a:cubicBezTo>
                    <a:pt x="0" y="6415081"/>
                    <a:pt x="55880" y="6470960"/>
                    <a:pt x="124460" y="6470960"/>
                  </a:cubicBezTo>
                  <a:lnTo>
                    <a:pt x="5964587" y="6470960"/>
                  </a:lnTo>
                  <a:cubicBezTo>
                    <a:pt x="6033167" y="6470960"/>
                    <a:pt x="6089047" y="6415081"/>
                    <a:pt x="6089047" y="6346501"/>
                  </a:cubicBezTo>
                  <a:lnTo>
                    <a:pt x="6089047" y="124460"/>
                  </a:lnTo>
                  <a:cubicBezTo>
                    <a:pt x="6089047" y="55880"/>
                    <a:pt x="6033167" y="0"/>
                    <a:pt x="5964587" y="0"/>
                  </a:cubicBezTo>
                  <a:close/>
                </a:path>
              </a:pathLst>
            </a:custGeom>
            <a:solidFill>
              <a:srgbClr val="138B43"/>
            </a:solidFill>
          </p:spPr>
        </p:sp>
      </p:grpSp>
      <p:grpSp>
        <p:nvGrpSpPr>
          <p:cNvPr id="10" name="Group 10"/>
          <p:cNvGrpSpPr/>
          <p:nvPr/>
        </p:nvGrpSpPr>
        <p:grpSpPr>
          <a:xfrm>
            <a:off x="8252748" y="2391944"/>
            <a:ext cx="3399100" cy="3612296"/>
            <a:chOff x="0" y="0"/>
            <a:chExt cx="6089047" cy="6470960"/>
          </a:xfrm>
        </p:grpSpPr>
        <p:sp>
          <p:nvSpPr>
            <p:cNvPr id="11" name="Freeform 11"/>
            <p:cNvSpPr/>
            <p:nvPr/>
          </p:nvSpPr>
          <p:spPr>
            <a:xfrm>
              <a:off x="31750" y="31750"/>
              <a:ext cx="6025547" cy="6407460"/>
            </a:xfrm>
            <a:custGeom>
              <a:avLst/>
              <a:gdLst/>
              <a:ahLst/>
              <a:cxnLst/>
              <a:rect l="l" t="t" r="r" b="b"/>
              <a:pathLst>
                <a:path w="6025547" h="6407460">
                  <a:moveTo>
                    <a:pt x="5932837" y="6407460"/>
                  </a:moveTo>
                  <a:lnTo>
                    <a:pt x="92710" y="6407460"/>
                  </a:lnTo>
                  <a:cubicBezTo>
                    <a:pt x="41910" y="6407460"/>
                    <a:pt x="0" y="6365550"/>
                    <a:pt x="0" y="6314750"/>
                  </a:cubicBezTo>
                  <a:lnTo>
                    <a:pt x="0" y="92710"/>
                  </a:lnTo>
                  <a:cubicBezTo>
                    <a:pt x="0" y="41910"/>
                    <a:pt x="41910" y="0"/>
                    <a:pt x="92710" y="0"/>
                  </a:cubicBezTo>
                  <a:lnTo>
                    <a:pt x="5931567" y="0"/>
                  </a:lnTo>
                  <a:cubicBezTo>
                    <a:pt x="5982367" y="0"/>
                    <a:pt x="6024277" y="41910"/>
                    <a:pt x="6024277" y="92710"/>
                  </a:cubicBezTo>
                  <a:lnTo>
                    <a:pt x="6024277" y="6313481"/>
                  </a:lnTo>
                  <a:cubicBezTo>
                    <a:pt x="6025547" y="6365550"/>
                    <a:pt x="5983637" y="6407460"/>
                    <a:pt x="5932837" y="6407460"/>
                  </a:cubicBezTo>
                  <a:close/>
                </a:path>
              </a:pathLst>
            </a:custGeom>
            <a:solidFill>
              <a:srgbClr val="FCFFF4"/>
            </a:solidFill>
          </p:spPr>
        </p:sp>
        <p:sp>
          <p:nvSpPr>
            <p:cNvPr id="12" name="Freeform 12"/>
            <p:cNvSpPr/>
            <p:nvPr/>
          </p:nvSpPr>
          <p:spPr>
            <a:xfrm>
              <a:off x="0" y="0"/>
              <a:ext cx="6089047" cy="6470960"/>
            </a:xfrm>
            <a:custGeom>
              <a:avLst/>
              <a:gdLst/>
              <a:ahLst/>
              <a:cxnLst/>
              <a:rect l="l" t="t" r="r" b="b"/>
              <a:pathLst>
                <a:path w="6089047" h="6470960">
                  <a:moveTo>
                    <a:pt x="5964587" y="59690"/>
                  </a:moveTo>
                  <a:cubicBezTo>
                    <a:pt x="6000147" y="59690"/>
                    <a:pt x="6029357" y="88900"/>
                    <a:pt x="6029357" y="124460"/>
                  </a:cubicBezTo>
                  <a:lnTo>
                    <a:pt x="6029357" y="6346501"/>
                  </a:lnTo>
                  <a:cubicBezTo>
                    <a:pt x="6029357" y="6382060"/>
                    <a:pt x="6000147" y="6411270"/>
                    <a:pt x="5964587" y="6411270"/>
                  </a:cubicBezTo>
                  <a:lnTo>
                    <a:pt x="124460" y="6411270"/>
                  </a:lnTo>
                  <a:cubicBezTo>
                    <a:pt x="88900" y="6411270"/>
                    <a:pt x="59690" y="6382060"/>
                    <a:pt x="59690" y="6346501"/>
                  </a:cubicBezTo>
                  <a:lnTo>
                    <a:pt x="59690" y="124460"/>
                  </a:lnTo>
                  <a:cubicBezTo>
                    <a:pt x="59690" y="88900"/>
                    <a:pt x="88900" y="59690"/>
                    <a:pt x="124460" y="59690"/>
                  </a:cubicBezTo>
                  <a:lnTo>
                    <a:pt x="5964587" y="59690"/>
                  </a:lnTo>
                  <a:moveTo>
                    <a:pt x="5964587" y="0"/>
                  </a:moveTo>
                  <a:lnTo>
                    <a:pt x="124460" y="0"/>
                  </a:lnTo>
                  <a:cubicBezTo>
                    <a:pt x="55880" y="0"/>
                    <a:pt x="0" y="55880"/>
                    <a:pt x="0" y="124460"/>
                  </a:cubicBezTo>
                  <a:lnTo>
                    <a:pt x="0" y="6346501"/>
                  </a:lnTo>
                  <a:cubicBezTo>
                    <a:pt x="0" y="6415081"/>
                    <a:pt x="55880" y="6470960"/>
                    <a:pt x="124460" y="6470960"/>
                  </a:cubicBezTo>
                  <a:lnTo>
                    <a:pt x="5964587" y="6470960"/>
                  </a:lnTo>
                  <a:cubicBezTo>
                    <a:pt x="6033167" y="6470960"/>
                    <a:pt x="6089047" y="6415081"/>
                    <a:pt x="6089047" y="6346501"/>
                  </a:cubicBezTo>
                  <a:lnTo>
                    <a:pt x="6089047" y="124460"/>
                  </a:lnTo>
                  <a:cubicBezTo>
                    <a:pt x="6089047" y="55880"/>
                    <a:pt x="6033167" y="0"/>
                    <a:pt x="5964587" y="0"/>
                  </a:cubicBezTo>
                  <a:close/>
                </a:path>
              </a:pathLst>
            </a:custGeom>
            <a:solidFill>
              <a:srgbClr val="451952"/>
            </a:solidFill>
          </p:spPr>
        </p:sp>
      </p:grpSp>
      <p:sp>
        <p:nvSpPr>
          <p:cNvPr id="13" name="Freeform 13"/>
          <p:cNvSpPr/>
          <p:nvPr/>
        </p:nvSpPr>
        <p:spPr>
          <a:xfrm rot="-15335">
            <a:off x="1512512" y="1992314"/>
            <a:ext cx="799258" cy="799258"/>
          </a:xfrm>
          <a:custGeom>
            <a:avLst/>
            <a:gdLst/>
            <a:ahLst/>
            <a:cxnLst/>
            <a:rect l="l" t="t" r="r" b="b"/>
            <a:pathLst>
              <a:path w="799258" h="799258">
                <a:moveTo>
                  <a:pt x="0" y="0"/>
                </a:moveTo>
                <a:lnTo>
                  <a:pt x="799258" y="0"/>
                </a:lnTo>
                <a:lnTo>
                  <a:pt x="799258" y="799259"/>
                </a:lnTo>
                <a:lnTo>
                  <a:pt x="0" y="79925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rot="60719">
            <a:off x="1709462" y="2171606"/>
            <a:ext cx="405357" cy="411340"/>
          </a:xfrm>
          <a:custGeom>
            <a:avLst/>
            <a:gdLst/>
            <a:ahLst/>
            <a:cxnLst/>
            <a:rect l="l" t="t" r="r" b="b"/>
            <a:pathLst>
              <a:path w="405357" h="411340">
                <a:moveTo>
                  <a:pt x="0" y="0"/>
                </a:moveTo>
                <a:lnTo>
                  <a:pt x="405358" y="0"/>
                </a:lnTo>
                <a:lnTo>
                  <a:pt x="405358" y="411341"/>
                </a:lnTo>
                <a:lnTo>
                  <a:pt x="0" y="4113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TextBox 15"/>
          <p:cNvSpPr txBox="1"/>
          <p:nvPr/>
        </p:nvSpPr>
        <p:spPr>
          <a:xfrm>
            <a:off x="1529783" y="3075918"/>
            <a:ext cx="2841092" cy="656485"/>
          </a:xfrm>
          <a:prstGeom prst="rect">
            <a:avLst/>
          </a:prstGeom>
        </p:spPr>
        <p:txBody>
          <a:bodyPr lIns="0" tIns="0" rIns="0" bIns="0" rtlCol="0" anchor="t">
            <a:spAutoFit/>
          </a:bodyPr>
          <a:lstStyle/>
          <a:p>
            <a:pPr algn="l">
              <a:lnSpc>
                <a:spcPts val="2665"/>
              </a:lnSpc>
            </a:pPr>
            <a:r>
              <a:rPr lang="en-US" sz="1904" b="1" spc="19">
                <a:solidFill>
                  <a:srgbClr val="F16822"/>
                </a:solidFill>
                <a:latin typeface="Alegreya Bold"/>
                <a:ea typeface="Alegreya Bold"/>
                <a:cs typeface="Alegreya Bold"/>
                <a:sym typeface="Alegreya Bold"/>
              </a:rPr>
              <a:t>Cross-Industry Applicability</a:t>
            </a:r>
          </a:p>
        </p:txBody>
      </p:sp>
      <p:sp>
        <p:nvSpPr>
          <p:cNvPr id="16" name="TextBox 16"/>
          <p:cNvSpPr txBox="1"/>
          <p:nvPr/>
        </p:nvSpPr>
        <p:spPr>
          <a:xfrm>
            <a:off x="5197928" y="3095551"/>
            <a:ext cx="2228578" cy="611400"/>
          </a:xfrm>
          <a:prstGeom prst="rect">
            <a:avLst/>
          </a:prstGeom>
        </p:spPr>
        <p:txBody>
          <a:bodyPr lIns="0" tIns="0" rIns="0" bIns="0" rtlCol="0" anchor="t">
            <a:spAutoFit/>
          </a:bodyPr>
          <a:lstStyle/>
          <a:p>
            <a:pPr algn="l">
              <a:lnSpc>
                <a:spcPts val="2525"/>
              </a:lnSpc>
            </a:pPr>
            <a:r>
              <a:rPr lang="en-US" sz="1804" b="1" spc="18">
                <a:solidFill>
                  <a:srgbClr val="138B43"/>
                </a:solidFill>
                <a:latin typeface="Alegreya Bold"/>
                <a:ea typeface="Alegreya Bold"/>
                <a:cs typeface="Alegreya Bold"/>
                <a:sym typeface="Alegreya Bold"/>
              </a:rPr>
              <a:t>Robust in Noisy Environments</a:t>
            </a:r>
          </a:p>
        </p:txBody>
      </p:sp>
      <p:sp>
        <p:nvSpPr>
          <p:cNvPr id="17" name="TextBox 17"/>
          <p:cNvSpPr txBox="1"/>
          <p:nvPr/>
        </p:nvSpPr>
        <p:spPr>
          <a:xfrm>
            <a:off x="8679268" y="3066393"/>
            <a:ext cx="2880080" cy="701570"/>
          </a:xfrm>
          <a:prstGeom prst="rect">
            <a:avLst/>
          </a:prstGeom>
        </p:spPr>
        <p:txBody>
          <a:bodyPr lIns="0" tIns="0" rIns="0" bIns="0" rtlCol="0" anchor="t">
            <a:spAutoFit/>
          </a:bodyPr>
          <a:lstStyle/>
          <a:p>
            <a:pPr algn="l">
              <a:lnSpc>
                <a:spcPts val="2805"/>
              </a:lnSpc>
            </a:pPr>
            <a:r>
              <a:rPr lang="en-US" sz="2004" b="1" spc="20">
                <a:solidFill>
                  <a:srgbClr val="451952"/>
                </a:solidFill>
                <a:latin typeface="Alegreya Bold"/>
                <a:ea typeface="Alegreya Bold"/>
                <a:cs typeface="Alegreya Bold"/>
                <a:sym typeface="Alegreya Bold"/>
              </a:rPr>
              <a:t>Enhanced Crisis Management</a:t>
            </a:r>
          </a:p>
        </p:txBody>
      </p:sp>
      <p:sp>
        <p:nvSpPr>
          <p:cNvPr id="18" name="TextBox 18"/>
          <p:cNvSpPr txBox="1"/>
          <p:nvPr/>
        </p:nvSpPr>
        <p:spPr>
          <a:xfrm>
            <a:off x="1442273" y="3834179"/>
            <a:ext cx="2443149" cy="1800619"/>
          </a:xfrm>
          <a:prstGeom prst="rect">
            <a:avLst/>
          </a:prstGeom>
        </p:spPr>
        <p:txBody>
          <a:bodyPr lIns="0" tIns="0" rIns="0" bIns="0" rtlCol="0" anchor="t">
            <a:spAutoFit/>
          </a:bodyPr>
          <a:lstStyle/>
          <a:p>
            <a:pPr marL="320501" lvl="1" indent="-160251" algn="l">
              <a:lnSpc>
                <a:spcPts val="2078"/>
              </a:lnSpc>
              <a:buFont typeface="Arial"/>
              <a:buChar char="•"/>
            </a:pPr>
            <a:r>
              <a:rPr lang="en-US" sz="1484" spc="14">
                <a:solidFill>
                  <a:srgbClr val="504D4D"/>
                </a:solidFill>
                <a:latin typeface="Poppins"/>
                <a:ea typeface="Poppins"/>
                <a:cs typeface="Poppins"/>
                <a:sym typeface="Poppins"/>
              </a:rPr>
              <a:t>Versatile use across various industries such as security, customer service, and healthcare, providing a broad range of applications.</a:t>
            </a:r>
          </a:p>
        </p:txBody>
      </p:sp>
      <p:sp>
        <p:nvSpPr>
          <p:cNvPr id="19" name="TextBox 19"/>
          <p:cNvSpPr txBox="1"/>
          <p:nvPr/>
        </p:nvSpPr>
        <p:spPr>
          <a:xfrm>
            <a:off x="5090642" y="3834179"/>
            <a:ext cx="2443149" cy="1800619"/>
          </a:xfrm>
          <a:prstGeom prst="rect">
            <a:avLst/>
          </a:prstGeom>
        </p:spPr>
        <p:txBody>
          <a:bodyPr lIns="0" tIns="0" rIns="0" bIns="0" rtlCol="0" anchor="t">
            <a:spAutoFit/>
          </a:bodyPr>
          <a:lstStyle/>
          <a:p>
            <a:pPr marL="320501" lvl="1" indent="-160251" algn="l">
              <a:lnSpc>
                <a:spcPts val="2078"/>
              </a:lnSpc>
              <a:buFont typeface="Arial"/>
              <a:buChar char="•"/>
            </a:pPr>
            <a:r>
              <a:rPr lang="en-US" sz="1484" spc="14">
                <a:solidFill>
                  <a:srgbClr val="504D4D"/>
                </a:solidFill>
                <a:latin typeface="Poppins"/>
                <a:ea typeface="Poppins"/>
                <a:cs typeface="Poppins"/>
                <a:sym typeface="Poppins"/>
              </a:rPr>
              <a:t>Maintains high detection accuracy in noisy or challenging environments, ensuring reliable performance in diverse conditions.</a:t>
            </a:r>
          </a:p>
        </p:txBody>
      </p:sp>
      <p:grpSp>
        <p:nvGrpSpPr>
          <p:cNvPr id="20" name="Group 20"/>
          <p:cNvGrpSpPr/>
          <p:nvPr/>
        </p:nvGrpSpPr>
        <p:grpSpPr>
          <a:xfrm>
            <a:off x="5090642" y="1990536"/>
            <a:ext cx="802816" cy="802816"/>
            <a:chOff x="0" y="0"/>
            <a:chExt cx="1070421" cy="1070421"/>
          </a:xfrm>
        </p:grpSpPr>
        <p:sp>
          <p:nvSpPr>
            <p:cNvPr id="21" name="Freeform 21"/>
            <p:cNvSpPr/>
            <p:nvPr/>
          </p:nvSpPr>
          <p:spPr>
            <a:xfrm rot="-15335">
              <a:off x="2372" y="2372"/>
              <a:ext cx="1065678" cy="1065678"/>
            </a:xfrm>
            <a:custGeom>
              <a:avLst/>
              <a:gdLst/>
              <a:ahLst/>
              <a:cxnLst/>
              <a:rect l="l" t="t" r="r" b="b"/>
              <a:pathLst>
                <a:path w="1065678" h="1065678">
                  <a:moveTo>
                    <a:pt x="0" y="0"/>
                  </a:moveTo>
                  <a:lnTo>
                    <a:pt x="1065678" y="0"/>
                  </a:lnTo>
                  <a:lnTo>
                    <a:pt x="1065678" y="1065678"/>
                  </a:lnTo>
                  <a:lnTo>
                    <a:pt x="0" y="106567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2" name="Freeform 22"/>
            <p:cNvSpPr/>
            <p:nvPr/>
          </p:nvSpPr>
          <p:spPr>
            <a:xfrm>
              <a:off x="230853" y="288300"/>
              <a:ext cx="608716" cy="493821"/>
            </a:xfrm>
            <a:custGeom>
              <a:avLst/>
              <a:gdLst/>
              <a:ahLst/>
              <a:cxnLst/>
              <a:rect l="l" t="t" r="r" b="b"/>
              <a:pathLst>
                <a:path w="608716" h="493821">
                  <a:moveTo>
                    <a:pt x="0" y="0"/>
                  </a:moveTo>
                  <a:lnTo>
                    <a:pt x="608715" y="0"/>
                  </a:lnTo>
                  <a:lnTo>
                    <a:pt x="608715" y="493821"/>
                  </a:lnTo>
                  <a:lnTo>
                    <a:pt x="0" y="49382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nvGrpSpPr>
          <p:cNvPr id="23" name="Group 23"/>
          <p:cNvGrpSpPr/>
          <p:nvPr/>
        </p:nvGrpSpPr>
        <p:grpSpPr>
          <a:xfrm>
            <a:off x="8675211" y="1990536"/>
            <a:ext cx="802816" cy="802816"/>
            <a:chOff x="0" y="0"/>
            <a:chExt cx="1070421" cy="1070421"/>
          </a:xfrm>
        </p:grpSpPr>
        <p:sp>
          <p:nvSpPr>
            <p:cNvPr id="24" name="Freeform 24"/>
            <p:cNvSpPr/>
            <p:nvPr/>
          </p:nvSpPr>
          <p:spPr>
            <a:xfrm rot="-15335">
              <a:off x="2372" y="2372"/>
              <a:ext cx="1065678" cy="1065678"/>
            </a:xfrm>
            <a:custGeom>
              <a:avLst/>
              <a:gdLst/>
              <a:ahLst/>
              <a:cxnLst/>
              <a:rect l="l" t="t" r="r" b="b"/>
              <a:pathLst>
                <a:path w="1065678" h="1065678">
                  <a:moveTo>
                    <a:pt x="0" y="0"/>
                  </a:moveTo>
                  <a:lnTo>
                    <a:pt x="1065678" y="0"/>
                  </a:lnTo>
                  <a:lnTo>
                    <a:pt x="1065678" y="1065678"/>
                  </a:lnTo>
                  <a:lnTo>
                    <a:pt x="0" y="106567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25" name="Freeform 25"/>
            <p:cNvSpPr/>
            <p:nvPr/>
          </p:nvSpPr>
          <p:spPr>
            <a:xfrm>
              <a:off x="272970" y="297756"/>
              <a:ext cx="524482" cy="435797"/>
            </a:xfrm>
            <a:custGeom>
              <a:avLst/>
              <a:gdLst/>
              <a:ahLst/>
              <a:cxnLst/>
              <a:rect l="l" t="t" r="r" b="b"/>
              <a:pathLst>
                <a:path w="524482" h="435797">
                  <a:moveTo>
                    <a:pt x="0" y="0"/>
                  </a:moveTo>
                  <a:lnTo>
                    <a:pt x="524482" y="0"/>
                  </a:lnTo>
                  <a:lnTo>
                    <a:pt x="524482" y="435797"/>
                  </a:lnTo>
                  <a:lnTo>
                    <a:pt x="0" y="435797"/>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grpSp>
      <p:grpSp>
        <p:nvGrpSpPr>
          <p:cNvPr id="26" name="Group 26"/>
          <p:cNvGrpSpPr/>
          <p:nvPr/>
        </p:nvGrpSpPr>
        <p:grpSpPr>
          <a:xfrm>
            <a:off x="7452581" y="6624722"/>
            <a:ext cx="3399100" cy="3469421"/>
            <a:chOff x="0" y="0"/>
            <a:chExt cx="6089047" cy="6215018"/>
          </a:xfrm>
        </p:grpSpPr>
        <p:sp>
          <p:nvSpPr>
            <p:cNvPr id="27" name="Freeform 27"/>
            <p:cNvSpPr/>
            <p:nvPr/>
          </p:nvSpPr>
          <p:spPr>
            <a:xfrm>
              <a:off x="31750" y="31750"/>
              <a:ext cx="6025547" cy="6151518"/>
            </a:xfrm>
            <a:custGeom>
              <a:avLst/>
              <a:gdLst/>
              <a:ahLst/>
              <a:cxnLst/>
              <a:rect l="l" t="t" r="r" b="b"/>
              <a:pathLst>
                <a:path w="6025547" h="6151518">
                  <a:moveTo>
                    <a:pt x="5932837" y="6151518"/>
                  </a:moveTo>
                  <a:lnTo>
                    <a:pt x="92710" y="6151518"/>
                  </a:lnTo>
                  <a:cubicBezTo>
                    <a:pt x="41910" y="6151518"/>
                    <a:pt x="0" y="6109608"/>
                    <a:pt x="0" y="6058808"/>
                  </a:cubicBezTo>
                  <a:lnTo>
                    <a:pt x="0" y="92710"/>
                  </a:lnTo>
                  <a:cubicBezTo>
                    <a:pt x="0" y="41910"/>
                    <a:pt x="41910" y="0"/>
                    <a:pt x="92710" y="0"/>
                  </a:cubicBezTo>
                  <a:lnTo>
                    <a:pt x="5931567" y="0"/>
                  </a:lnTo>
                  <a:cubicBezTo>
                    <a:pt x="5982367" y="0"/>
                    <a:pt x="6024277" y="41910"/>
                    <a:pt x="6024277" y="92710"/>
                  </a:cubicBezTo>
                  <a:lnTo>
                    <a:pt x="6024277" y="6057538"/>
                  </a:lnTo>
                  <a:cubicBezTo>
                    <a:pt x="6025547" y="6109608"/>
                    <a:pt x="5983637" y="6151518"/>
                    <a:pt x="5932837" y="6151518"/>
                  </a:cubicBezTo>
                  <a:close/>
                </a:path>
              </a:pathLst>
            </a:custGeom>
            <a:solidFill>
              <a:srgbClr val="FCFFF4"/>
            </a:solidFill>
          </p:spPr>
        </p:sp>
        <p:sp>
          <p:nvSpPr>
            <p:cNvPr id="28" name="Freeform 28"/>
            <p:cNvSpPr/>
            <p:nvPr/>
          </p:nvSpPr>
          <p:spPr>
            <a:xfrm>
              <a:off x="0" y="0"/>
              <a:ext cx="6089047" cy="6215018"/>
            </a:xfrm>
            <a:custGeom>
              <a:avLst/>
              <a:gdLst/>
              <a:ahLst/>
              <a:cxnLst/>
              <a:rect l="l" t="t" r="r" b="b"/>
              <a:pathLst>
                <a:path w="6089047" h="6215018">
                  <a:moveTo>
                    <a:pt x="5964587" y="59690"/>
                  </a:moveTo>
                  <a:cubicBezTo>
                    <a:pt x="6000147" y="59690"/>
                    <a:pt x="6029357" y="88900"/>
                    <a:pt x="6029357" y="124460"/>
                  </a:cubicBezTo>
                  <a:lnTo>
                    <a:pt x="6029357" y="6090558"/>
                  </a:lnTo>
                  <a:cubicBezTo>
                    <a:pt x="6029357" y="6126118"/>
                    <a:pt x="6000147" y="6155328"/>
                    <a:pt x="5964587" y="6155328"/>
                  </a:cubicBezTo>
                  <a:lnTo>
                    <a:pt x="124460" y="6155328"/>
                  </a:lnTo>
                  <a:cubicBezTo>
                    <a:pt x="88900" y="6155328"/>
                    <a:pt x="59690" y="6126118"/>
                    <a:pt x="59690" y="6090558"/>
                  </a:cubicBezTo>
                  <a:lnTo>
                    <a:pt x="59690" y="124460"/>
                  </a:lnTo>
                  <a:cubicBezTo>
                    <a:pt x="59690" y="88900"/>
                    <a:pt x="88900" y="59690"/>
                    <a:pt x="124460" y="59690"/>
                  </a:cubicBezTo>
                  <a:lnTo>
                    <a:pt x="5964587" y="59690"/>
                  </a:lnTo>
                  <a:moveTo>
                    <a:pt x="5964587" y="0"/>
                  </a:moveTo>
                  <a:lnTo>
                    <a:pt x="124460" y="0"/>
                  </a:lnTo>
                  <a:cubicBezTo>
                    <a:pt x="55880" y="0"/>
                    <a:pt x="0" y="55880"/>
                    <a:pt x="0" y="124460"/>
                  </a:cubicBezTo>
                  <a:lnTo>
                    <a:pt x="0" y="6090558"/>
                  </a:lnTo>
                  <a:cubicBezTo>
                    <a:pt x="0" y="6159138"/>
                    <a:pt x="55880" y="6215018"/>
                    <a:pt x="124460" y="6215018"/>
                  </a:cubicBezTo>
                  <a:lnTo>
                    <a:pt x="5964587" y="6215018"/>
                  </a:lnTo>
                  <a:cubicBezTo>
                    <a:pt x="6033167" y="6215018"/>
                    <a:pt x="6089047" y="6159138"/>
                    <a:pt x="6089047" y="6090558"/>
                  </a:cubicBezTo>
                  <a:lnTo>
                    <a:pt x="6089047" y="124460"/>
                  </a:lnTo>
                  <a:cubicBezTo>
                    <a:pt x="6089047" y="55880"/>
                    <a:pt x="6033167" y="0"/>
                    <a:pt x="5964587" y="0"/>
                  </a:cubicBezTo>
                  <a:close/>
                </a:path>
              </a:pathLst>
            </a:custGeom>
            <a:solidFill>
              <a:srgbClr val="F38B22"/>
            </a:solidFill>
          </p:spPr>
        </p:sp>
      </p:grpSp>
      <p:grpSp>
        <p:nvGrpSpPr>
          <p:cNvPr id="29" name="Group 29"/>
          <p:cNvGrpSpPr/>
          <p:nvPr/>
        </p:nvGrpSpPr>
        <p:grpSpPr>
          <a:xfrm>
            <a:off x="11064605" y="6624722"/>
            <a:ext cx="3399100" cy="3469421"/>
            <a:chOff x="0" y="0"/>
            <a:chExt cx="6089047" cy="6215018"/>
          </a:xfrm>
        </p:grpSpPr>
        <p:sp>
          <p:nvSpPr>
            <p:cNvPr id="30" name="Freeform 30"/>
            <p:cNvSpPr/>
            <p:nvPr/>
          </p:nvSpPr>
          <p:spPr>
            <a:xfrm>
              <a:off x="31750" y="31750"/>
              <a:ext cx="6025547" cy="6151518"/>
            </a:xfrm>
            <a:custGeom>
              <a:avLst/>
              <a:gdLst/>
              <a:ahLst/>
              <a:cxnLst/>
              <a:rect l="l" t="t" r="r" b="b"/>
              <a:pathLst>
                <a:path w="6025547" h="6151518">
                  <a:moveTo>
                    <a:pt x="5932837" y="6151518"/>
                  </a:moveTo>
                  <a:lnTo>
                    <a:pt x="92710" y="6151518"/>
                  </a:lnTo>
                  <a:cubicBezTo>
                    <a:pt x="41910" y="6151518"/>
                    <a:pt x="0" y="6109608"/>
                    <a:pt x="0" y="6058808"/>
                  </a:cubicBezTo>
                  <a:lnTo>
                    <a:pt x="0" y="92710"/>
                  </a:lnTo>
                  <a:cubicBezTo>
                    <a:pt x="0" y="41910"/>
                    <a:pt x="41910" y="0"/>
                    <a:pt x="92710" y="0"/>
                  </a:cubicBezTo>
                  <a:lnTo>
                    <a:pt x="5931567" y="0"/>
                  </a:lnTo>
                  <a:cubicBezTo>
                    <a:pt x="5982367" y="0"/>
                    <a:pt x="6024277" y="41910"/>
                    <a:pt x="6024277" y="92710"/>
                  </a:cubicBezTo>
                  <a:lnTo>
                    <a:pt x="6024277" y="6057538"/>
                  </a:lnTo>
                  <a:cubicBezTo>
                    <a:pt x="6025547" y="6109608"/>
                    <a:pt x="5983637" y="6151518"/>
                    <a:pt x="5932837" y="6151518"/>
                  </a:cubicBezTo>
                  <a:close/>
                </a:path>
              </a:pathLst>
            </a:custGeom>
            <a:solidFill>
              <a:srgbClr val="FCFFF4"/>
            </a:solidFill>
          </p:spPr>
        </p:sp>
        <p:sp>
          <p:nvSpPr>
            <p:cNvPr id="31" name="Freeform 31"/>
            <p:cNvSpPr/>
            <p:nvPr/>
          </p:nvSpPr>
          <p:spPr>
            <a:xfrm>
              <a:off x="0" y="0"/>
              <a:ext cx="6089047" cy="6215018"/>
            </a:xfrm>
            <a:custGeom>
              <a:avLst/>
              <a:gdLst/>
              <a:ahLst/>
              <a:cxnLst/>
              <a:rect l="l" t="t" r="r" b="b"/>
              <a:pathLst>
                <a:path w="6089047" h="6215018">
                  <a:moveTo>
                    <a:pt x="5964587" y="59690"/>
                  </a:moveTo>
                  <a:cubicBezTo>
                    <a:pt x="6000147" y="59690"/>
                    <a:pt x="6029357" y="88900"/>
                    <a:pt x="6029357" y="124460"/>
                  </a:cubicBezTo>
                  <a:lnTo>
                    <a:pt x="6029357" y="6090558"/>
                  </a:lnTo>
                  <a:cubicBezTo>
                    <a:pt x="6029357" y="6126118"/>
                    <a:pt x="6000147" y="6155328"/>
                    <a:pt x="5964587" y="6155328"/>
                  </a:cubicBezTo>
                  <a:lnTo>
                    <a:pt x="124460" y="6155328"/>
                  </a:lnTo>
                  <a:cubicBezTo>
                    <a:pt x="88900" y="6155328"/>
                    <a:pt x="59690" y="6126118"/>
                    <a:pt x="59690" y="6090558"/>
                  </a:cubicBezTo>
                  <a:lnTo>
                    <a:pt x="59690" y="124460"/>
                  </a:lnTo>
                  <a:cubicBezTo>
                    <a:pt x="59690" y="88900"/>
                    <a:pt x="88900" y="59690"/>
                    <a:pt x="124460" y="59690"/>
                  </a:cubicBezTo>
                  <a:lnTo>
                    <a:pt x="5964587" y="59690"/>
                  </a:lnTo>
                  <a:moveTo>
                    <a:pt x="5964587" y="0"/>
                  </a:moveTo>
                  <a:lnTo>
                    <a:pt x="124460" y="0"/>
                  </a:lnTo>
                  <a:cubicBezTo>
                    <a:pt x="55880" y="0"/>
                    <a:pt x="0" y="55880"/>
                    <a:pt x="0" y="124460"/>
                  </a:cubicBezTo>
                  <a:lnTo>
                    <a:pt x="0" y="6090558"/>
                  </a:lnTo>
                  <a:cubicBezTo>
                    <a:pt x="0" y="6159138"/>
                    <a:pt x="55880" y="6215018"/>
                    <a:pt x="124460" y="6215018"/>
                  </a:cubicBezTo>
                  <a:lnTo>
                    <a:pt x="5964587" y="6215018"/>
                  </a:lnTo>
                  <a:cubicBezTo>
                    <a:pt x="6033167" y="6215018"/>
                    <a:pt x="6089047" y="6159138"/>
                    <a:pt x="6089047" y="6090558"/>
                  </a:cubicBezTo>
                  <a:lnTo>
                    <a:pt x="6089047" y="124460"/>
                  </a:lnTo>
                  <a:cubicBezTo>
                    <a:pt x="6089047" y="55880"/>
                    <a:pt x="6033167" y="0"/>
                    <a:pt x="5964587" y="0"/>
                  </a:cubicBezTo>
                  <a:close/>
                </a:path>
              </a:pathLst>
            </a:custGeom>
            <a:solidFill>
              <a:srgbClr val="138B43"/>
            </a:solidFill>
          </p:spPr>
        </p:sp>
      </p:grpSp>
      <p:grpSp>
        <p:nvGrpSpPr>
          <p:cNvPr id="32" name="Group 32"/>
          <p:cNvGrpSpPr/>
          <p:nvPr/>
        </p:nvGrpSpPr>
        <p:grpSpPr>
          <a:xfrm>
            <a:off x="14676629" y="6624722"/>
            <a:ext cx="3399100" cy="3469421"/>
            <a:chOff x="0" y="0"/>
            <a:chExt cx="6089047" cy="6541338"/>
          </a:xfrm>
        </p:grpSpPr>
        <p:sp>
          <p:nvSpPr>
            <p:cNvPr id="33" name="Freeform 33"/>
            <p:cNvSpPr/>
            <p:nvPr/>
          </p:nvSpPr>
          <p:spPr>
            <a:xfrm>
              <a:off x="31750" y="31750"/>
              <a:ext cx="6025547" cy="6477838"/>
            </a:xfrm>
            <a:custGeom>
              <a:avLst/>
              <a:gdLst/>
              <a:ahLst/>
              <a:cxnLst/>
              <a:rect l="l" t="t" r="r" b="b"/>
              <a:pathLst>
                <a:path w="6025547" h="6477838">
                  <a:moveTo>
                    <a:pt x="5932837" y="6477838"/>
                  </a:moveTo>
                  <a:lnTo>
                    <a:pt x="92710" y="6477838"/>
                  </a:lnTo>
                  <a:cubicBezTo>
                    <a:pt x="41910" y="6477838"/>
                    <a:pt x="0" y="6435928"/>
                    <a:pt x="0" y="6385128"/>
                  </a:cubicBezTo>
                  <a:lnTo>
                    <a:pt x="0" y="92710"/>
                  </a:lnTo>
                  <a:cubicBezTo>
                    <a:pt x="0" y="41910"/>
                    <a:pt x="41910" y="0"/>
                    <a:pt x="92710" y="0"/>
                  </a:cubicBezTo>
                  <a:lnTo>
                    <a:pt x="5931567" y="0"/>
                  </a:lnTo>
                  <a:cubicBezTo>
                    <a:pt x="5982367" y="0"/>
                    <a:pt x="6024277" y="41910"/>
                    <a:pt x="6024277" y="92710"/>
                  </a:cubicBezTo>
                  <a:lnTo>
                    <a:pt x="6024277" y="6383858"/>
                  </a:lnTo>
                  <a:cubicBezTo>
                    <a:pt x="6025547" y="6435928"/>
                    <a:pt x="5983637" y="6477838"/>
                    <a:pt x="5932837" y="6477838"/>
                  </a:cubicBezTo>
                  <a:close/>
                </a:path>
              </a:pathLst>
            </a:custGeom>
            <a:solidFill>
              <a:srgbClr val="FCFFF4"/>
            </a:solidFill>
          </p:spPr>
        </p:sp>
        <p:sp>
          <p:nvSpPr>
            <p:cNvPr id="34" name="Freeform 34"/>
            <p:cNvSpPr/>
            <p:nvPr/>
          </p:nvSpPr>
          <p:spPr>
            <a:xfrm>
              <a:off x="0" y="0"/>
              <a:ext cx="6089047" cy="6541338"/>
            </a:xfrm>
            <a:custGeom>
              <a:avLst/>
              <a:gdLst/>
              <a:ahLst/>
              <a:cxnLst/>
              <a:rect l="l" t="t" r="r" b="b"/>
              <a:pathLst>
                <a:path w="6089047" h="6541338">
                  <a:moveTo>
                    <a:pt x="5964587" y="59690"/>
                  </a:moveTo>
                  <a:cubicBezTo>
                    <a:pt x="6000147" y="59690"/>
                    <a:pt x="6029357" y="88900"/>
                    <a:pt x="6029357" y="124460"/>
                  </a:cubicBezTo>
                  <a:lnTo>
                    <a:pt x="6029357" y="6416878"/>
                  </a:lnTo>
                  <a:cubicBezTo>
                    <a:pt x="6029357" y="6452438"/>
                    <a:pt x="6000147" y="6481648"/>
                    <a:pt x="5964587" y="6481648"/>
                  </a:cubicBezTo>
                  <a:lnTo>
                    <a:pt x="124460" y="6481648"/>
                  </a:lnTo>
                  <a:cubicBezTo>
                    <a:pt x="88900" y="6481648"/>
                    <a:pt x="59690" y="6452438"/>
                    <a:pt x="59690" y="6416878"/>
                  </a:cubicBezTo>
                  <a:lnTo>
                    <a:pt x="59690" y="124460"/>
                  </a:lnTo>
                  <a:cubicBezTo>
                    <a:pt x="59690" y="88900"/>
                    <a:pt x="88900" y="59690"/>
                    <a:pt x="124460" y="59690"/>
                  </a:cubicBezTo>
                  <a:lnTo>
                    <a:pt x="5964587" y="59690"/>
                  </a:lnTo>
                  <a:moveTo>
                    <a:pt x="5964587" y="0"/>
                  </a:moveTo>
                  <a:lnTo>
                    <a:pt x="124460" y="0"/>
                  </a:lnTo>
                  <a:cubicBezTo>
                    <a:pt x="55880" y="0"/>
                    <a:pt x="0" y="55880"/>
                    <a:pt x="0" y="124460"/>
                  </a:cubicBezTo>
                  <a:lnTo>
                    <a:pt x="0" y="6416878"/>
                  </a:lnTo>
                  <a:cubicBezTo>
                    <a:pt x="0" y="6485458"/>
                    <a:pt x="55880" y="6541338"/>
                    <a:pt x="124460" y="6541338"/>
                  </a:cubicBezTo>
                  <a:lnTo>
                    <a:pt x="5964587" y="6541338"/>
                  </a:lnTo>
                  <a:cubicBezTo>
                    <a:pt x="6033167" y="6541338"/>
                    <a:pt x="6089047" y="6485458"/>
                    <a:pt x="6089047" y="6416878"/>
                  </a:cubicBezTo>
                  <a:lnTo>
                    <a:pt x="6089047" y="124460"/>
                  </a:lnTo>
                  <a:cubicBezTo>
                    <a:pt x="6089047" y="55880"/>
                    <a:pt x="6033167" y="0"/>
                    <a:pt x="5964587" y="0"/>
                  </a:cubicBezTo>
                  <a:close/>
                </a:path>
              </a:pathLst>
            </a:custGeom>
            <a:solidFill>
              <a:srgbClr val="451952"/>
            </a:solidFill>
          </p:spPr>
        </p:sp>
      </p:grpSp>
      <p:sp>
        <p:nvSpPr>
          <p:cNvPr id="35" name="Freeform 35"/>
          <p:cNvSpPr/>
          <p:nvPr/>
        </p:nvSpPr>
        <p:spPr>
          <a:xfrm rot="-15335">
            <a:off x="7936393" y="6225093"/>
            <a:ext cx="799258" cy="799258"/>
          </a:xfrm>
          <a:custGeom>
            <a:avLst/>
            <a:gdLst/>
            <a:ahLst/>
            <a:cxnLst/>
            <a:rect l="l" t="t" r="r" b="b"/>
            <a:pathLst>
              <a:path w="799258" h="799258">
                <a:moveTo>
                  <a:pt x="0" y="0"/>
                </a:moveTo>
                <a:lnTo>
                  <a:pt x="799258" y="0"/>
                </a:lnTo>
                <a:lnTo>
                  <a:pt x="799258" y="799259"/>
                </a:lnTo>
                <a:lnTo>
                  <a:pt x="0" y="79925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6" name="Freeform 36"/>
          <p:cNvSpPr/>
          <p:nvPr/>
        </p:nvSpPr>
        <p:spPr>
          <a:xfrm rot="60719">
            <a:off x="8133344" y="6404385"/>
            <a:ext cx="405357" cy="411340"/>
          </a:xfrm>
          <a:custGeom>
            <a:avLst/>
            <a:gdLst/>
            <a:ahLst/>
            <a:cxnLst/>
            <a:rect l="l" t="t" r="r" b="b"/>
            <a:pathLst>
              <a:path w="405357" h="411340">
                <a:moveTo>
                  <a:pt x="0" y="0"/>
                </a:moveTo>
                <a:lnTo>
                  <a:pt x="405357" y="0"/>
                </a:lnTo>
                <a:lnTo>
                  <a:pt x="405357" y="411341"/>
                </a:lnTo>
                <a:lnTo>
                  <a:pt x="0" y="4113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7" name="TextBox 37"/>
          <p:cNvSpPr txBox="1"/>
          <p:nvPr/>
        </p:nvSpPr>
        <p:spPr>
          <a:xfrm>
            <a:off x="7934614" y="7318222"/>
            <a:ext cx="2917067" cy="575840"/>
          </a:xfrm>
          <a:prstGeom prst="rect">
            <a:avLst/>
          </a:prstGeom>
        </p:spPr>
        <p:txBody>
          <a:bodyPr lIns="0" tIns="0" rIns="0" bIns="0" rtlCol="0" anchor="t">
            <a:spAutoFit/>
          </a:bodyPr>
          <a:lstStyle/>
          <a:p>
            <a:pPr algn="l">
              <a:lnSpc>
                <a:spcPts val="2385"/>
              </a:lnSpc>
            </a:pPr>
            <a:r>
              <a:rPr lang="en-US" sz="1704" b="1" spc="17">
                <a:solidFill>
                  <a:srgbClr val="F16822"/>
                </a:solidFill>
                <a:latin typeface="Alegreya Bold"/>
                <a:ea typeface="Alegreya Bold"/>
                <a:cs typeface="Alegreya Bold"/>
                <a:sym typeface="Alegreya Bold"/>
              </a:rPr>
              <a:t>Enhanced Emergency Preparednes</a:t>
            </a:r>
          </a:p>
        </p:txBody>
      </p:sp>
      <p:sp>
        <p:nvSpPr>
          <p:cNvPr id="38" name="TextBox 38"/>
          <p:cNvSpPr txBox="1"/>
          <p:nvPr/>
        </p:nvSpPr>
        <p:spPr>
          <a:xfrm>
            <a:off x="11559348" y="7184191"/>
            <a:ext cx="2572482" cy="611400"/>
          </a:xfrm>
          <a:prstGeom prst="rect">
            <a:avLst/>
          </a:prstGeom>
        </p:spPr>
        <p:txBody>
          <a:bodyPr lIns="0" tIns="0" rIns="0" bIns="0" rtlCol="0" anchor="t">
            <a:spAutoFit/>
          </a:bodyPr>
          <a:lstStyle/>
          <a:p>
            <a:pPr algn="l">
              <a:lnSpc>
                <a:spcPts val="2525"/>
              </a:lnSpc>
            </a:pPr>
            <a:r>
              <a:rPr lang="en-US" sz="1804" b="1" spc="18">
                <a:solidFill>
                  <a:srgbClr val="138B43"/>
                </a:solidFill>
                <a:latin typeface="Alegreya Bold"/>
                <a:ea typeface="Alegreya Bold"/>
                <a:cs typeface="Alegreya Bold"/>
                <a:sym typeface="Alegreya Bold"/>
              </a:rPr>
              <a:t>Improved Operational Efficiency</a:t>
            </a:r>
          </a:p>
        </p:txBody>
      </p:sp>
      <p:sp>
        <p:nvSpPr>
          <p:cNvPr id="39" name="TextBox 39"/>
          <p:cNvSpPr txBox="1"/>
          <p:nvPr/>
        </p:nvSpPr>
        <p:spPr>
          <a:xfrm>
            <a:off x="15099092" y="7264073"/>
            <a:ext cx="2976637" cy="710172"/>
          </a:xfrm>
          <a:prstGeom prst="rect">
            <a:avLst/>
          </a:prstGeom>
        </p:spPr>
        <p:txBody>
          <a:bodyPr lIns="0" tIns="0" rIns="0" bIns="0" rtlCol="0" anchor="t">
            <a:spAutoFit/>
          </a:bodyPr>
          <a:lstStyle/>
          <a:p>
            <a:pPr algn="l">
              <a:lnSpc>
                <a:spcPts val="2856"/>
              </a:lnSpc>
            </a:pPr>
            <a:r>
              <a:rPr lang="en-US" sz="2040" b="1" spc="20">
                <a:solidFill>
                  <a:srgbClr val="451952"/>
                </a:solidFill>
                <a:latin typeface="Alegreya Bold"/>
                <a:ea typeface="Alegreya Bold"/>
                <a:cs typeface="Alegreya Bold"/>
                <a:sym typeface="Alegreya Bold"/>
              </a:rPr>
              <a:t>Strengthened Compliance and Monitoring</a:t>
            </a:r>
          </a:p>
        </p:txBody>
      </p:sp>
      <p:sp>
        <p:nvSpPr>
          <p:cNvPr id="40" name="TextBox 40"/>
          <p:cNvSpPr txBox="1"/>
          <p:nvPr/>
        </p:nvSpPr>
        <p:spPr>
          <a:xfrm>
            <a:off x="7959132" y="8015347"/>
            <a:ext cx="2385999" cy="1650058"/>
          </a:xfrm>
          <a:prstGeom prst="rect">
            <a:avLst/>
          </a:prstGeom>
        </p:spPr>
        <p:txBody>
          <a:bodyPr lIns="0" tIns="0" rIns="0" bIns="0" rtlCol="0" anchor="t">
            <a:spAutoFit/>
          </a:bodyPr>
          <a:lstStyle/>
          <a:p>
            <a:pPr marL="313004" lvl="1" indent="-156502" algn="l">
              <a:lnSpc>
                <a:spcPts val="2247"/>
              </a:lnSpc>
              <a:buFont typeface="Arial"/>
              <a:buChar char="•"/>
            </a:pPr>
            <a:r>
              <a:rPr lang="en-US" sz="1449" spc="14">
                <a:solidFill>
                  <a:srgbClr val="504D4D"/>
                </a:solidFill>
                <a:latin typeface="Poppins"/>
                <a:ea typeface="Poppins"/>
                <a:cs typeface="Poppins"/>
                <a:sym typeface="Poppins"/>
              </a:rPr>
              <a:t>Improves readiness for emergencies with real-time keyword detection, enabling quicker and more effective responses.</a:t>
            </a:r>
          </a:p>
        </p:txBody>
      </p:sp>
      <p:sp>
        <p:nvSpPr>
          <p:cNvPr id="41" name="TextBox 41"/>
          <p:cNvSpPr txBox="1"/>
          <p:nvPr/>
        </p:nvSpPr>
        <p:spPr>
          <a:xfrm>
            <a:off x="11327931" y="8068651"/>
            <a:ext cx="2443149" cy="1543444"/>
          </a:xfrm>
          <a:prstGeom prst="rect">
            <a:avLst/>
          </a:prstGeom>
        </p:spPr>
        <p:txBody>
          <a:bodyPr lIns="0" tIns="0" rIns="0" bIns="0" rtlCol="0" anchor="t">
            <a:spAutoFit/>
          </a:bodyPr>
          <a:lstStyle/>
          <a:p>
            <a:pPr marL="320501" lvl="1" indent="-160251" algn="l">
              <a:lnSpc>
                <a:spcPts val="2078"/>
              </a:lnSpc>
              <a:buFont typeface="Arial"/>
              <a:buChar char="•"/>
            </a:pPr>
            <a:r>
              <a:rPr lang="en-US" sz="1484" spc="14">
                <a:solidFill>
                  <a:srgbClr val="504D4D"/>
                </a:solidFill>
                <a:latin typeface="Poppins"/>
                <a:ea typeface="Poppins"/>
                <a:cs typeface="Poppins"/>
                <a:sym typeface="Poppins"/>
              </a:rPr>
              <a:t>Streamlines workflows by automating keyword detection, reducing the need for manual oversight.</a:t>
            </a:r>
          </a:p>
        </p:txBody>
      </p:sp>
      <p:sp>
        <p:nvSpPr>
          <p:cNvPr id="42" name="TextBox 42"/>
          <p:cNvSpPr txBox="1"/>
          <p:nvPr/>
        </p:nvSpPr>
        <p:spPr>
          <a:xfrm>
            <a:off x="14997105" y="8068651"/>
            <a:ext cx="2754203" cy="1543444"/>
          </a:xfrm>
          <a:prstGeom prst="rect">
            <a:avLst/>
          </a:prstGeom>
        </p:spPr>
        <p:txBody>
          <a:bodyPr lIns="0" tIns="0" rIns="0" bIns="0" rtlCol="0" anchor="t">
            <a:spAutoFit/>
          </a:bodyPr>
          <a:lstStyle/>
          <a:p>
            <a:pPr marL="320501" lvl="1" indent="-160251" algn="l">
              <a:lnSpc>
                <a:spcPts val="2078"/>
              </a:lnSpc>
              <a:buFont typeface="Arial"/>
              <a:buChar char="•"/>
            </a:pPr>
            <a:r>
              <a:rPr lang="en-US" sz="1484" spc="14">
                <a:solidFill>
                  <a:srgbClr val="504D4D"/>
                </a:solidFill>
                <a:latin typeface="Poppins"/>
                <a:ea typeface="Poppins"/>
                <a:cs typeface="Poppins"/>
                <a:sym typeface="Poppins"/>
              </a:rPr>
              <a:t>Assists in meeting regulatory requirements with accurate keyword detection, ensuring adherence to industry standards and protocols</a:t>
            </a:r>
          </a:p>
        </p:txBody>
      </p:sp>
      <p:grpSp>
        <p:nvGrpSpPr>
          <p:cNvPr id="43" name="Group 43"/>
          <p:cNvGrpSpPr/>
          <p:nvPr/>
        </p:nvGrpSpPr>
        <p:grpSpPr>
          <a:xfrm>
            <a:off x="11514523" y="6223314"/>
            <a:ext cx="802816" cy="802816"/>
            <a:chOff x="0" y="0"/>
            <a:chExt cx="1070421" cy="1070421"/>
          </a:xfrm>
        </p:grpSpPr>
        <p:sp>
          <p:nvSpPr>
            <p:cNvPr id="44" name="Freeform 44"/>
            <p:cNvSpPr/>
            <p:nvPr/>
          </p:nvSpPr>
          <p:spPr>
            <a:xfrm rot="-15335">
              <a:off x="2372" y="2372"/>
              <a:ext cx="1065678" cy="1065678"/>
            </a:xfrm>
            <a:custGeom>
              <a:avLst/>
              <a:gdLst/>
              <a:ahLst/>
              <a:cxnLst/>
              <a:rect l="l" t="t" r="r" b="b"/>
              <a:pathLst>
                <a:path w="1065678" h="1065678">
                  <a:moveTo>
                    <a:pt x="0" y="0"/>
                  </a:moveTo>
                  <a:lnTo>
                    <a:pt x="1065678" y="0"/>
                  </a:lnTo>
                  <a:lnTo>
                    <a:pt x="1065678" y="1065678"/>
                  </a:lnTo>
                  <a:lnTo>
                    <a:pt x="0" y="106567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45" name="Freeform 45"/>
            <p:cNvSpPr/>
            <p:nvPr/>
          </p:nvSpPr>
          <p:spPr>
            <a:xfrm>
              <a:off x="230853" y="288300"/>
              <a:ext cx="608716" cy="493821"/>
            </a:xfrm>
            <a:custGeom>
              <a:avLst/>
              <a:gdLst/>
              <a:ahLst/>
              <a:cxnLst/>
              <a:rect l="l" t="t" r="r" b="b"/>
              <a:pathLst>
                <a:path w="608716" h="493821">
                  <a:moveTo>
                    <a:pt x="0" y="0"/>
                  </a:moveTo>
                  <a:lnTo>
                    <a:pt x="608715" y="0"/>
                  </a:lnTo>
                  <a:lnTo>
                    <a:pt x="608715" y="493821"/>
                  </a:lnTo>
                  <a:lnTo>
                    <a:pt x="0" y="49382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nvGrpSpPr>
          <p:cNvPr id="46" name="Group 46"/>
          <p:cNvGrpSpPr/>
          <p:nvPr/>
        </p:nvGrpSpPr>
        <p:grpSpPr>
          <a:xfrm>
            <a:off x="15099092" y="6223314"/>
            <a:ext cx="802816" cy="802816"/>
            <a:chOff x="0" y="0"/>
            <a:chExt cx="1070421" cy="1070421"/>
          </a:xfrm>
        </p:grpSpPr>
        <p:sp>
          <p:nvSpPr>
            <p:cNvPr id="47" name="Freeform 47"/>
            <p:cNvSpPr/>
            <p:nvPr/>
          </p:nvSpPr>
          <p:spPr>
            <a:xfrm rot="-15335">
              <a:off x="2372" y="2372"/>
              <a:ext cx="1065678" cy="1065678"/>
            </a:xfrm>
            <a:custGeom>
              <a:avLst/>
              <a:gdLst/>
              <a:ahLst/>
              <a:cxnLst/>
              <a:rect l="l" t="t" r="r" b="b"/>
              <a:pathLst>
                <a:path w="1065678" h="1065678">
                  <a:moveTo>
                    <a:pt x="0" y="0"/>
                  </a:moveTo>
                  <a:lnTo>
                    <a:pt x="1065678" y="0"/>
                  </a:lnTo>
                  <a:lnTo>
                    <a:pt x="1065678" y="1065678"/>
                  </a:lnTo>
                  <a:lnTo>
                    <a:pt x="0" y="106567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48" name="Freeform 48"/>
            <p:cNvSpPr/>
            <p:nvPr/>
          </p:nvSpPr>
          <p:spPr>
            <a:xfrm>
              <a:off x="272970" y="297756"/>
              <a:ext cx="524482" cy="435797"/>
            </a:xfrm>
            <a:custGeom>
              <a:avLst/>
              <a:gdLst/>
              <a:ahLst/>
              <a:cxnLst/>
              <a:rect l="l" t="t" r="r" b="b"/>
              <a:pathLst>
                <a:path w="524482" h="435797">
                  <a:moveTo>
                    <a:pt x="0" y="0"/>
                  </a:moveTo>
                  <a:lnTo>
                    <a:pt x="524482" y="0"/>
                  </a:lnTo>
                  <a:lnTo>
                    <a:pt x="524482" y="435797"/>
                  </a:lnTo>
                  <a:lnTo>
                    <a:pt x="0" y="435797"/>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grpSp>
      <p:grpSp>
        <p:nvGrpSpPr>
          <p:cNvPr id="49" name="Group 49"/>
          <p:cNvGrpSpPr/>
          <p:nvPr/>
        </p:nvGrpSpPr>
        <p:grpSpPr>
          <a:xfrm>
            <a:off x="2187209" y="6736127"/>
            <a:ext cx="2741248" cy="2741248"/>
            <a:chOff x="0" y="0"/>
            <a:chExt cx="3654997" cy="3654997"/>
          </a:xfrm>
        </p:grpSpPr>
        <p:grpSp>
          <p:nvGrpSpPr>
            <p:cNvPr id="50" name="Group 50"/>
            <p:cNvGrpSpPr/>
            <p:nvPr/>
          </p:nvGrpSpPr>
          <p:grpSpPr>
            <a:xfrm>
              <a:off x="0" y="0"/>
              <a:ext cx="3654997" cy="3654997"/>
              <a:chOff x="0" y="0"/>
              <a:chExt cx="6350000" cy="6350000"/>
            </a:xfrm>
          </p:grpSpPr>
          <p:sp>
            <p:nvSpPr>
              <p:cNvPr id="51" name="Freeform 5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38B43"/>
              </a:solidFill>
            </p:spPr>
          </p:sp>
        </p:grpSp>
        <p:grpSp>
          <p:nvGrpSpPr>
            <p:cNvPr id="52" name="Group 52"/>
            <p:cNvGrpSpPr/>
            <p:nvPr/>
          </p:nvGrpSpPr>
          <p:grpSpPr>
            <a:xfrm>
              <a:off x="281837" y="297802"/>
              <a:ext cx="3091323" cy="3091323"/>
              <a:chOff x="0" y="0"/>
              <a:chExt cx="6350000" cy="6350000"/>
            </a:xfrm>
          </p:grpSpPr>
          <p:sp>
            <p:nvSpPr>
              <p:cNvPr id="53" name="Freeform 5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BFCFB"/>
              </a:solidFill>
            </p:spPr>
          </p:sp>
        </p:grpSp>
      </p:grpSp>
      <p:sp>
        <p:nvSpPr>
          <p:cNvPr id="54" name="AutoShape 54"/>
          <p:cNvSpPr/>
          <p:nvPr/>
        </p:nvSpPr>
        <p:spPr>
          <a:xfrm flipH="1">
            <a:off x="11634123" y="3924958"/>
            <a:ext cx="2497707" cy="17528"/>
          </a:xfrm>
          <a:prstGeom prst="line">
            <a:avLst/>
          </a:prstGeom>
          <a:ln w="38100" cap="flat">
            <a:solidFill>
              <a:srgbClr val="000000"/>
            </a:solidFill>
            <a:prstDash val="solid"/>
            <a:headEnd type="none" w="sm" len="sm"/>
            <a:tailEnd type="triangle" w="lg" len="med"/>
          </a:ln>
        </p:spPr>
      </p:sp>
      <p:sp>
        <p:nvSpPr>
          <p:cNvPr id="55" name="AutoShape 55"/>
          <p:cNvSpPr/>
          <p:nvPr/>
        </p:nvSpPr>
        <p:spPr>
          <a:xfrm>
            <a:off x="4831730" y="8091204"/>
            <a:ext cx="2620851" cy="1"/>
          </a:xfrm>
          <a:prstGeom prst="line">
            <a:avLst/>
          </a:prstGeom>
          <a:ln w="38100" cap="flat">
            <a:solidFill>
              <a:srgbClr val="000000"/>
            </a:solidFill>
            <a:prstDash val="solid"/>
            <a:headEnd type="none" w="sm" len="sm"/>
            <a:tailEnd type="triangle" w="lg" len="med"/>
          </a:ln>
        </p:spPr>
      </p:sp>
      <p:grpSp>
        <p:nvGrpSpPr>
          <p:cNvPr id="56" name="Group 56"/>
          <p:cNvGrpSpPr/>
          <p:nvPr/>
        </p:nvGrpSpPr>
        <p:grpSpPr>
          <a:xfrm>
            <a:off x="2663847" y="7197526"/>
            <a:ext cx="1787971" cy="1787971"/>
            <a:chOff x="0" y="0"/>
            <a:chExt cx="812800" cy="812800"/>
          </a:xfrm>
        </p:grpSpPr>
        <p:sp>
          <p:nvSpPr>
            <p:cNvPr id="57" name="Freeform 5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F4D7"/>
            </a:solidFill>
          </p:spPr>
        </p:sp>
        <p:sp>
          <p:nvSpPr>
            <p:cNvPr id="58" name="TextBox 58"/>
            <p:cNvSpPr txBox="1"/>
            <p:nvPr/>
          </p:nvSpPr>
          <p:spPr>
            <a:xfrm>
              <a:off x="76200" y="28575"/>
              <a:ext cx="660400" cy="708025"/>
            </a:xfrm>
            <a:prstGeom prst="rect">
              <a:avLst/>
            </a:prstGeom>
          </p:spPr>
          <p:txBody>
            <a:bodyPr lIns="50800" tIns="50800" rIns="50800" bIns="50800" rtlCol="0" anchor="ctr"/>
            <a:lstStyle/>
            <a:p>
              <a:pPr algn="ctr">
                <a:lnSpc>
                  <a:spcPts val="2746"/>
                </a:lnSpc>
              </a:pPr>
              <a:endParaRPr/>
            </a:p>
          </p:txBody>
        </p:sp>
      </p:grpSp>
      <p:sp>
        <p:nvSpPr>
          <p:cNvPr id="59" name="TextBox 59"/>
          <p:cNvSpPr txBox="1"/>
          <p:nvPr/>
        </p:nvSpPr>
        <p:spPr>
          <a:xfrm>
            <a:off x="2778497" y="7792462"/>
            <a:ext cx="1645134" cy="483870"/>
          </a:xfrm>
          <a:prstGeom prst="rect">
            <a:avLst/>
          </a:prstGeom>
        </p:spPr>
        <p:txBody>
          <a:bodyPr lIns="0" tIns="0" rIns="0" bIns="0" rtlCol="0" anchor="t">
            <a:spAutoFit/>
          </a:bodyPr>
          <a:lstStyle/>
          <a:p>
            <a:pPr algn="ctr">
              <a:lnSpc>
                <a:spcPts val="3779"/>
              </a:lnSpc>
            </a:pPr>
            <a:r>
              <a:rPr lang="en-US" sz="2699" b="1" spc="172">
                <a:solidFill>
                  <a:srgbClr val="504D4D"/>
                </a:solidFill>
                <a:latin typeface="Poppins Bold"/>
                <a:ea typeface="Poppins Bold"/>
                <a:cs typeface="Poppins Bold"/>
                <a:sym typeface="Poppins Bold"/>
              </a:rPr>
              <a:t>Impacts</a:t>
            </a:r>
          </a:p>
        </p:txBody>
      </p:sp>
      <p:grpSp>
        <p:nvGrpSpPr>
          <p:cNvPr id="60" name="Group 60"/>
          <p:cNvGrpSpPr/>
          <p:nvPr/>
        </p:nvGrpSpPr>
        <p:grpSpPr>
          <a:xfrm>
            <a:off x="14131830" y="2554334"/>
            <a:ext cx="2741248" cy="2741248"/>
            <a:chOff x="0" y="0"/>
            <a:chExt cx="3654997" cy="3654997"/>
          </a:xfrm>
        </p:grpSpPr>
        <p:grpSp>
          <p:nvGrpSpPr>
            <p:cNvPr id="61" name="Group 61"/>
            <p:cNvGrpSpPr/>
            <p:nvPr/>
          </p:nvGrpSpPr>
          <p:grpSpPr>
            <a:xfrm>
              <a:off x="0" y="0"/>
              <a:ext cx="3654997" cy="3654997"/>
              <a:chOff x="0" y="0"/>
              <a:chExt cx="6350000" cy="6350000"/>
            </a:xfrm>
          </p:grpSpPr>
          <p:sp>
            <p:nvSpPr>
              <p:cNvPr id="62" name="Freeform 6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6822"/>
              </a:solidFill>
            </p:spPr>
          </p:sp>
        </p:grpSp>
        <p:grpSp>
          <p:nvGrpSpPr>
            <p:cNvPr id="63" name="Group 63"/>
            <p:cNvGrpSpPr/>
            <p:nvPr/>
          </p:nvGrpSpPr>
          <p:grpSpPr>
            <a:xfrm>
              <a:off x="281837" y="297802"/>
              <a:ext cx="3091323" cy="3091323"/>
              <a:chOff x="0" y="0"/>
              <a:chExt cx="6350000" cy="6350000"/>
            </a:xfrm>
          </p:grpSpPr>
          <p:sp>
            <p:nvSpPr>
              <p:cNvPr id="64" name="Freeform 6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BFCFB"/>
              </a:solidFill>
            </p:spPr>
          </p:sp>
        </p:grpSp>
      </p:grpSp>
      <p:grpSp>
        <p:nvGrpSpPr>
          <p:cNvPr id="65" name="Group 65"/>
          <p:cNvGrpSpPr/>
          <p:nvPr/>
        </p:nvGrpSpPr>
        <p:grpSpPr>
          <a:xfrm>
            <a:off x="14608469" y="3030972"/>
            <a:ext cx="1787971" cy="1787971"/>
            <a:chOff x="0" y="0"/>
            <a:chExt cx="812800" cy="812800"/>
          </a:xfrm>
        </p:grpSpPr>
        <p:sp>
          <p:nvSpPr>
            <p:cNvPr id="66" name="Freeform 6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BA4"/>
            </a:solidFill>
          </p:spPr>
        </p:sp>
        <p:sp>
          <p:nvSpPr>
            <p:cNvPr id="67" name="TextBox 67"/>
            <p:cNvSpPr txBox="1"/>
            <p:nvPr/>
          </p:nvSpPr>
          <p:spPr>
            <a:xfrm>
              <a:off x="76200" y="28575"/>
              <a:ext cx="660400" cy="708025"/>
            </a:xfrm>
            <a:prstGeom prst="rect">
              <a:avLst/>
            </a:prstGeom>
          </p:spPr>
          <p:txBody>
            <a:bodyPr lIns="50800" tIns="50800" rIns="50800" bIns="50800" rtlCol="0" anchor="ctr"/>
            <a:lstStyle/>
            <a:p>
              <a:pPr algn="ctr">
                <a:lnSpc>
                  <a:spcPts val="2746"/>
                </a:lnSpc>
              </a:pPr>
              <a:endParaRPr/>
            </a:p>
          </p:txBody>
        </p:sp>
      </p:grpSp>
      <p:sp>
        <p:nvSpPr>
          <p:cNvPr id="68" name="TextBox 68"/>
          <p:cNvSpPr txBox="1"/>
          <p:nvPr/>
        </p:nvSpPr>
        <p:spPr>
          <a:xfrm>
            <a:off x="14667104" y="3644923"/>
            <a:ext cx="1687978" cy="483870"/>
          </a:xfrm>
          <a:prstGeom prst="rect">
            <a:avLst/>
          </a:prstGeom>
        </p:spPr>
        <p:txBody>
          <a:bodyPr lIns="0" tIns="0" rIns="0" bIns="0" rtlCol="0" anchor="t">
            <a:spAutoFit/>
          </a:bodyPr>
          <a:lstStyle/>
          <a:p>
            <a:pPr algn="ctr">
              <a:lnSpc>
                <a:spcPts val="3779"/>
              </a:lnSpc>
            </a:pPr>
            <a:r>
              <a:rPr lang="en-US" sz="2699" b="1" spc="172">
                <a:solidFill>
                  <a:srgbClr val="F16822"/>
                </a:solidFill>
                <a:latin typeface="Poppins Bold"/>
                <a:ea typeface="Poppins Bold"/>
                <a:cs typeface="Poppins Bold"/>
                <a:sym typeface="Poppins Bold"/>
              </a:rPr>
              <a:t>Benefits</a:t>
            </a:r>
          </a:p>
        </p:txBody>
      </p:sp>
      <p:sp>
        <p:nvSpPr>
          <p:cNvPr id="69" name="TextBox 69"/>
          <p:cNvSpPr txBox="1"/>
          <p:nvPr/>
        </p:nvSpPr>
        <p:spPr>
          <a:xfrm>
            <a:off x="8737430" y="3834179"/>
            <a:ext cx="2443149" cy="1800619"/>
          </a:xfrm>
          <a:prstGeom prst="rect">
            <a:avLst/>
          </a:prstGeom>
        </p:spPr>
        <p:txBody>
          <a:bodyPr lIns="0" tIns="0" rIns="0" bIns="0" rtlCol="0" anchor="t">
            <a:spAutoFit/>
          </a:bodyPr>
          <a:lstStyle/>
          <a:p>
            <a:pPr marL="320501" lvl="1" indent="-160251" algn="l">
              <a:lnSpc>
                <a:spcPts val="2078"/>
              </a:lnSpc>
              <a:buFont typeface="Arial"/>
              <a:buChar char="•"/>
            </a:pPr>
            <a:r>
              <a:rPr lang="en-US" sz="1484" spc="14">
                <a:solidFill>
                  <a:srgbClr val="504D4D"/>
                </a:solidFill>
                <a:latin typeface="Poppins"/>
                <a:ea typeface="Poppins"/>
                <a:cs typeface="Poppins"/>
                <a:sym typeface="Poppins"/>
              </a:rPr>
              <a:t>Improves emergency management by delivering rapid and precise alerts for critical keywords, enabling faster and effective responses.</a:t>
            </a:r>
          </a:p>
        </p:txBody>
      </p:sp>
      <p:sp>
        <p:nvSpPr>
          <p:cNvPr id="70" name="Freeform 70"/>
          <p:cNvSpPr/>
          <p:nvPr/>
        </p:nvSpPr>
        <p:spPr>
          <a:xfrm>
            <a:off x="291464" y="359325"/>
            <a:ext cx="2565130" cy="601697"/>
          </a:xfrm>
          <a:custGeom>
            <a:avLst/>
            <a:gdLst/>
            <a:ahLst/>
            <a:cxnLst/>
            <a:rect l="l" t="t" r="r" b="b"/>
            <a:pathLst>
              <a:path w="2565130" h="601697">
                <a:moveTo>
                  <a:pt x="0" y="0"/>
                </a:moveTo>
                <a:lnTo>
                  <a:pt x="2565130" y="0"/>
                </a:lnTo>
                <a:lnTo>
                  <a:pt x="2565130" y="601697"/>
                </a:lnTo>
                <a:lnTo>
                  <a:pt x="0" y="601697"/>
                </a:lnTo>
                <a:lnTo>
                  <a:pt x="0" y="0"/>
                </a:lnTo>
                <a:close/>
              </a:path>
            </a:pathLst>
          </a:custGeom>
          <a:blipFill>
            <a:blip r:embed="rId15"/>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514350"/>
            <a:ext cx="18288000" cy="923925"/>
          </a:xfrm>
          <a:prstGeom prst="rect">
            <a:avLst/>
          </a:prstGeom>
        </p:spPr>
        <p:txBody>
          <a:bodyPr lIns="0" tIns="0" rIns="0" bIns="0" rtlCol="0" anchor="t">
            <a:spAutoFit/>
          </a:bodyPr>
          <a:lstStyle/>
          <a:p>
            <a:pPr algn="ctr">
              <a:lnSpc>
                <a:spcPts val="6480"/>
              </a:lnSpc>
            </a:pPr>
            <a:r>
              <a:rPr lang="en-US" sz="5400" b="1">
                <a:solidFill>
                  <a:srgbClr val="000000"/>
                </a:solidFill>
                <a:latin typeface="Arial Bold"/>
                <a:ea typeface="Arial Bold"/>
                <a:cs typeface="Arial Bold"/>
                <a:sym typeface="Arial Bold"/>
              </a:rPr>
              <a:t>RESEARCH AND REFERENCES</a:t>
            </a:r>
          </a:p>
        </p:txBody>
      </p:sp>
      <p:grpSp>
        <p:nvGrpSpPr>
          <p:cNvPr id="3" name="Group 3"/>
          <p:cNvGrpSpPr/>
          <p:nvPr/>
        </p:nvGrpSpPr>
        <p:grpSpPr>
          <a:xfrm>
            <a:off x="1028700" y="2029547"/>
            <a:ext cx="6117252" cy="3669355"/>
            <a:chOff x="0" y="0"/>
            <a:chExt cx="1773032" cy="1063531"/>
          </a:xfrm>
        </p:grpSpPr>
        <p:sp>
          <p:nvSpPr>
            <p:cNvPr id="4" name="Freeform 4"/>
            <p:cNvSpPr/>
            <p:nvPr/>
          </p:nvSpPr>
          <p:spPr>
            <a:xfrm>
              <a:off x="0" y="0"/>
              <a:ext cx="1773032" cy="1063531"/>
            </a:xfrm>
            <a:custGeom>
              <a:avLst/>
              <a:gdLst/>
              <a:ahLst/>
              <a:cxnLst/>
              <a:rect l="l" t="t" r="r" b="b"/>
              <a:pathLst>
                <a:path w="1773032" h="1063531">
                  <a:moveTo>
                    <a:pt x="64545" y="0"/>
                  </a:moveTo>
                  <a:lnTo>
                    <a:pt x="1708487" y="0"/>
                  </a:lnTo>
                  <a:cubicBezTo>
                    <a:pt x="1744134" y="0"/>
                    <a:pt x="1773032" y="28898"/>
                    <a:pt x="1773032" y="64545"/>
                  </a:cubicBezTo>
                  <a:lnTo>
                    <a:pt x="1773032" y="998986"/>
                  </a:lnTo>
                  <a:cubicBezTo>
                    <a:pt x="1773032" y="1016104"/>
                    <a:pt x="1766232" y="1032521"/>
                    <a:pt x="1754127" y="1044626"/>
                  </a:cubicBezTo>
                  <a:cubicBezTo>
                    <a:pt x="1742023" y="1056730"/>
                    <a:pt x="1725606" y="1063531"/>
                    <a:pt x="1708487" y="1063531"/>
                  </a:cubicBezTo>
                  <a:lnTo>
                    <a:pt x="64545" y="1063531"/>
                  </a:lnTo>
                  <a:cubicBezTo>
                    <a:pt x="28898" y="1063531"/>
                    <a:pt x="0" y="1034633"/>
                    <a:pt x="0" y="998986"/>
                  </a:cubicBezTo>
                  <a:lnTo>
                    <a:pt x="0" y="64545"/>
                  </a:lnTo>
                  <a:cubicBezTo>
                    <a:pt x="0" y="28898"/>
                    <a:pt x="28898" y="0"/>
                    <a:pt x="64545" y="0"/>
                  </a:cubicBezTo>
                  <a:close/>
                </a:path>
              </a:pathLst>
            </a:custGeom>
            <a:solidFill>
              <a:srgbClr val="DBF4D7"/>
            </a:solidFill>
          </p:spPr>
        </p:sp>
        <p:sp>
          <p:nvSpPr>
            <p:cNvPr id="5" name="TextBox 5"/>
            <p:cNvSpPr txBox="1"/>
            <p:nvPr/>
          </p:nvSpPr>
          <p:spPr>
            <a:xfrm>
              <a:off x="0" y="-38100"/>
              <a:ext cx="1773032" cy="1101631"/>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1433965" y="1987417"/>
            <a:ext cx="6117252" cy="3669355"/>
            <a:chOff x="0" y="0"/>
            <a:chExt cx="1773032" cy="1063531"/>
          </a:xfrm>
        </p:grpSpPr>
        <p:sp>
          <p:nvSpPr>
            <p:cNvPr id="7" name="Freeform 7"/>
            <p:cNvSpPr/>
            <p:nvPr/>
          </p:nvSpPr>
          <p:spPr>
            <a:xfrm>
              <a:off x="0" y="0"/>
              <a:ext cx="1773032" cy="1063531"/>
            </a:xfrm>
            <a:custGeom>
              <a:avLst/>
              <a:gdLst/>
              <a:ahLst/>
              <a:cxnLst/>
              <a:rect l="l" t="t" r="r" b="b"/>
              <a:pathLst>
                <a:path w="1773032" h="1063531">
                  <a:moveTo>
                    <a:pt x="64545" y="0"/>
                  </a:moveTo>
                  <a:lnTo>
                    <a:pt x="1708487" y="0"/>
                  </a:lnTo>
                  <a:cubicBezTo>
                    <a:pt x="1744134" y="0"/>
                    <a:pt x="1773032" y="28898"/>
                    <a:pt x="1773032" y="64545"/>
                  </a:cubicBezTo>
                  <a:lnTo>
                    <a:pt x="1773032" y="998986"/>
                  </a:lnTo>
                  <a:cubicBezTo>
                    <a:pt x="1773032" y="1016104"/>
                    <a:pt x="1766232" y="1032521"/>
                    <a:pt x="1754127" y="1044626"/>
                  </a:cubicBezTo>
                  <a:cubicBezTo>
                    <a:pt x="1742023" y="1056730"/>
                    <a:pt x="1725606" y="1063531"/>
                    <a:pt x="1708487" y="1063531"/>
                  </a:cubicBezTo>
                  <a:lnTo>
                    <a:pt x="64545" y="1063531"/>
                  </a:lnTo>
                  <a:cubicBezTo>
                    <a:pt x="28898" y="1063531"/>
                    <a:pt x="0" y="1034633"/>
                    <a:pt x="0" y="998986"/>
                  </a:cubicBezTo>
                  <a:lnTo>
                    <a:pt x="0" y="64545"/>
                  </a:lnTo>
                  <a:cubicBezTo>
                    <a:pt x="0" y="28898"/>
                    <a:pt x="28898" y="0"/>
                    <a:pt x="64545" y="0"/>
                  </a:cubicBezTo>
                  <a:close/>
                </a:path>
              </a:pathLst>
            </a:custGeom>
            <a:solidFill>
              <a:srgbClr val="F7C289"/>
            </a:solidFill>
          </p:spPr>
        </p:sp>
        <p:sp>
          <p:nvSpPr>
            <p:cNvPr id="8" name="TextBox 8"/>
            <p:cNvSpPr txBox="1"/>
            <p:nvPr/>
          </p:nvSpPr>
          <p:spPr>
            <a:xfrm>
              <a:off x="0" y="-38100"/>
              <a:ext cx="1773032" cy="1101631"/>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831760" y="1834351"/>
            <a:ext cx="4511131" cy="390390"/>
            <a:chOff x="0" y="0"/>
            <a:chExt cx="1307512" cy="113151"/>
          </a:xfrm>
        </p:grpSpPr>
        <p:sp>
          <p:nvSpPr>
            <p:cNvPr id="10" name="Freeform 10"/>
            <p:cNvSpPr/>
            <p:nvPr/>
          </p:nvSpPr>
          <p:spPr>
            <a:xfrm>
              <a:off x="0" y="0"/>
              <a:ext cx="1307512" cy="113151"/>
            </a:xfrm>
            <a:custGeom>
              <a:avLst/>
              <a:gdLst/>
              <a:ahLst/>
              <a:cxnLst/>
              <a:rect l="l" t="t" r="r" b="b"/>
              <a:pathLst>
                <a:path w="1307512" h="113151">
                  <a:moveTo>
                    <a:pt x="56576" y="0"/>
                  </a:moveTo>
                  <a:lnTo>
                    <a:pt x="1250936" y="0"/>
                  </a:lnTo>
                  <a:cubicBezTo>
                    <a:pt x="1282182" y="0"/>
                    <a:pt x="1307512" y="25330"/>
                    <a:pt x="1307512" y="56576"/>
                  </a:cubicBezTo>
                  <a:lnTo>
                    <a:pt x="1307512" y="56576"/>
                  </a:lnTo>
                  <a:cubicBezTo>
                    <a:pt x="1307512" y="87821"/>
                    <a:pt x="1282182" y="113151"/>
                    <a:pt x="1250936" y="113151"/>
                  </a:cubicBezTo>
                  <a:lnTo>
                    <a:pt x="56576" y="113151"/>
                  </a:lnTo>
                  <a:cubicBezTo>
                    <a:pt x="25330" y="113151"/>
                    <a:pt x="0" y="87821"/>
                    <a:pt x="0" y="56576"/>
                  </a:cubicBezTo>
                  <a:lnTo>
                    <a:pt x="0" y="56576"/>
                  </a:lnTo>
                  <a:cubicBezTo>
                    <a:pt x="0" y="25330"/>
                    <a:pt x="25330" y="0"/>
                    <a:pt x="56576" y="0"/>
                  </a:cubicBezTo>
                  <a:close/>
                </a:path>
              </a:pathLst>
            </a:custGeom>
            <a:solidFill>
              <a:srgbClr val="ACDDA4"/>
            </a:solidFill>
          </p:spPr>
        </p:sp>
        <p:sp>
          <p:nvSpPr>
            <p:cNvPr id="11" name="TextBox 11"/>
            <p:cNvSpPr txBox="1"/>
            <p:nvPr/>
          </p:nvSpPr>
          <p:spPr>
            <a:xfrm>
              <a:off x="0" y="-38100"/>
              <a:ext cx="1307512" cy="151251"/>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2237026" y="1773320"/>
            <a:ext cx="4511131" cy="390390"/>
            <a:chOff x="0" y="0"/>
            <a:chExt cx="1307512" cy="113151"/>
          </a:xfrm>
        </p:grpSpPr>
        <p:sp>
          <p:nvSpPr>
            <p:cNvPr id="13" name="Freeform 13"/>
            <p:cNvSpPr/>
            <p:nvPr/>
          </p:nvSpPr>
          <p:spPr>
            <a:xfrm>
              <a:off x="0" y="0"/>
              <a:ext cx="1307512" cy="113151"/>
            </a:xfrm>
            <a:custGeom>
              <a:avLst/>
              <a:gdLst/>
              <a:ahLst/>
              <a:cxnLst/>
              <a:rect l="l" t="t" r="r" b="b"/>
              <a:pathLst>
                <a:path w="1307512" h="113151">
                  <a:moveTo>
                    <a:pt x="56576" y="0"/>
                  </a:moveTo>
                  <a:lnTo>
                    <a:pt x="1250936" y="0"/>
                  </a:lnTo>
                  <a:cubicBezTo>
                    <a:pt x="1282182" y="0"/>
                    <a:pt x="1307512" y="25330"/>
                    <a:pt x="1307512" y="56576"/>
                  </a:cubicBezTo>
                  <a:lnTo>
                    <a:pt x="1307512" y="56576"/>
                  </a:lnTo>
                  <a:cubicBezTo>
                    <a:pt x="1307512" y="87821"/>
                    <a:pt x="1282182" y="113151"/>
                    <a:pt x="1250936" y="113151"/>
                  </a:cubicBezTo>
                  <a:lnTo>
                    <a:pt x="56576" y="113151"/>
                  </a:lnTo>
                  <a:cubicBezTo>
                    <a:pt x="25330" y="113151"/>
                    <a:pt x="0" y="87821"/>
                    <a:pt x="0" y="56576"/>
                  </a:cubicBezTo>
                  <a:lnTo>
                    <a:pt x="0" y="56576"/>
                  </a:lnTo>
                  <a:cubicBezTo>
                    <a:pt x="0" y="25330"/>
                    <a:pt x="25330" y="0"/>
                    <a:pt x="56576" y="0"/>
                  </a:cubicBezTo>
                  <a:close/>
                </a:path>
              </a:pathLst>
            </a:custGeom>
            <a:solidFill>
              <a:srgbClr val="E69A48"/>
            </a:solidFill>
          </p:spPr>
        </p:sp>
        <p:sp>
          <p:nvSpPr>
            <p:cNvPr id="14" name="TextBox 14"/>
            <p:cNvSpPr txBox="1"/>
            <p:nvPr/>
          </p:nvSpPr>
          <p:spPr>
            <a:xfrm>
              <a:off x="0" y="-38100"/>
              <a:ext cx="1307512" cy="151251"/>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241975" y="2299317"/>
            <a:ext cx="5690701" cy="3129814"/>
            <a:chOff x="0" y="0"/>
            <a:chExt cx="1649400" cy="907149"/>
          </a:xfrm>
        </p:grpSpPr>
        <p:sp>
          <p:nvSpPr>
            <p:cNvPr id="16" name="Freeform 16"/>
            <p:cNvSpPr/>
            <p:nvPr/>
          </p:nvSpPr>
          <p:spPr>
            <a:xfrm>
              <a:off x="0" y="0"/>
              <a:ext cx="1649400" cy="907149"/>
            </a:xfrm>
            <a:custGeom>
              <a:avLst/>
              <a:gdLst/>
              <a:ahLst/>
              <a:cxnLst/>
              <a:rect l="l" t="t" r="r" b="b"/>
              <a:pathLst>
                <a:path w="1649400" h="907149">
                  <a:moveTo>
                    <a:pt x="69383" y="0"/>
                  </a:moveTo>
                  <a:lnTo>
                    <a:pt x="1580017" y="0"/>
                  </a:lnTo>
                  <a:cubicBezTo>
                    <a:pt x="1618336" y="0"/>
                    <a:pt x="1649400" y="31064"/>
                    <a:pt x="1649400" y="69383"/>
                  </a:cubicBezTo>
                  <a:lnTo>
                    <a:pt x="1649400" y="837766"/>
                  </a:lnTo>
                  <a:cubicBezTo>
                    <a:pt x="1649400" y="876085"/>
                    <a:pt x="1618336" y="907149"/>
                    <a:pt x="1580017" y="907149"/>
                  </a:cubicBezTo>
                  <a:lnTo>
                    <a:pt x="69383" y="907149"/>
                  </a:lnTo>
                  <a:cubicBezTo>
                    <a:pt x="31064" y="907149"/>
                    <a:pt x="0" y="876085"/>
                    <a:pt x="0" y="837766"/>
                  </a:cubicBezTo>
                  <a:lnTo>
                    <a:pt x="0" y="69383"/>
                  </a:lnTo>
                  <a:cubicBezTo>
                    <a:pt x="0" y="31064"/>
                    <a:pt x="31064" y="0"/>
                    <a:pt x="69383" y="0"/>
                  </a:cubicBezTo>
                  <a:close/>
                </a:path>
              </a:pathLst>
            </a:custGeom>
            <a:solidFill>
              <a:srgbClr val="FFFFFF"/>
            </a:solidFill>
          </p:spPr>
        </p:sp>
        <p:sp>
          <p:nvSpPr>
            <p:cNvPr id="17" name="TextBox 17"/>
            <p:cNvSpPr txBox="1"/>
            <p:nvPr/>
          </p:nvSpPr>
          <p:spPr>
            <a:xfrm>
              <a:off x="0" y="-38100"/>
              <a:ext cx="1649400" cy="945249"/>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1647241" y="2238286"/>
            <a:ext cx="5690701" cy="3129814"/>
            <a:chOff x="0" y="0"/>
            <a:chExt cx="1649400" cy="907149"/>
          </a:xfrm>
        </p:grpSpPr>
        <p:sp>
          <p:nvSpPr>
            <p:cNvPr id="19" name="Freeform 19"/>
            <p:cNvSpPr/>
            <p:nvPr/>
          </p:nvSpPr>
          <p:spPr>
            <a:xfrm>
              <a:off x="0" y="0"/>
              <a:ext cx="1649400" cy="907149"/>
            </a:xfrm>
            <a:custGeom>
              <a:avLst/>
              <a:gdLst/>
              <a:ahLst/>
              <a:cxnLst/>
              <a:rect l="l" t="t" r="r" b="b"/>
              <a:pathLst>
                <a:path w="1649400" h="907149">
                  <a:moveTo>
                    <a:pt x="69383" y="0"/>
                  </a:moveTo>
                  <a:lnTo>
                    <a:pt x="1580017" y="0"/>
                  </a:lnTo>
                  <a:cubicBezTo>
                    <a:pt x="1618336" y="0"/>
                    <a:pt x="1649400" y="31064"/>
                    <a:pt x="1649400" y="69383"/>
                  </a:cubicBezTo>
                  <a:lnTo>
                    <a:pt x="1649400" y="837766"/>
                  </a:lnTo>
                  <a:cubicBezTo>
                    <a:pt x="1649400" y="876085"/>
                    <a:pt x="1618336" y="907149"/>
                    <a:pt x="1580017" y="907149"/>
                  </a:cubicBezTo>
                  <a:lnTo>
                    <a:pt x="69383" y="907149"/>
                  </a:lnTo>
                  <a:cubicBezTo>
                    <a:pt x="31064" y="907149"/>
                    <a:pt x="0" y="876085"/>
                    <a:pt x="0" y="837766"/>
                  </a:cubicBezTo>
                  <a:lnTo>
                    <a:pt x="0" y="69383"/>
                  </a:lnTo>
                  <a:cubicBezTo>
                    <a:pt x="0" y="31064"/>
                    <a:pt x="31064" y="0"/>
                    <a:pt x="69383" y="0"/>
                  </a:cubicBezTo>
                  <a:close/>
                </a:path>
              </a:pathLst>
            </a:custGeom>
            <a:solidFill>
              <a:srgbClr val="FFFFFF"/>
            </a:solidFill>
          </p:spPr>
        </p:sp>
        <p:sp>
          <p:nvSpPr>
            <p:cNvPr id="20" name="TextBox 20"/>
            <p:cNvSpPr txBox="1"/>
            <p:nvPr/>
          </p:nvSpPr>
          <p:spPr>
            <a:xfrm>
              <a:off x="0" y="-38100"/>
              <a:ext cx="1649400" cy="945249"/>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1433965" y="6227472"/>
            <a:ext cx="6117252" cy="3669355"/>
            <a:chOff x="0" y="0"/>
            <a:chExt cx="1773032" cy="1063531"/>
          </a:xfrm>
        </p:grpSpPr>
        <p:sp>
          <p:nvSpPr>
            <p:cNvPr id="22" name="Freeform 22"/>
            <p:cNvSpPr/>
            <p:nvPr/>
          </p:nvSpPr>
          <p:spPr>
            <a:xfrm>
              <a:off x="0" y="0"/>
              <a:ext cx="1773032" cy="1063531"/>
            </a:xfrm>
            <a:custGeom>
              <a:avLst/>
              <a:gdLst/>
              <a:ahLst/>
              <a:cxnLst/>
              <a:rect l="l" t="t" r="r" b="b"/>
              <a:pathLst>
                <a:path w="1773032" h="1063531">
                  <a:moveTo>
                    <a:pt x="64545" y="0"/>
                  </a:moveTo>
                  <a:lnTo>
                    <a:pt x="1708487" y="0"/>
                  </a:lnTo>
                  <a:cubicBezTo>
                    <a:pt x="1744134" y="0"/>
                    <a:pt x="1773032" y="28898"/>
                    <a:pt x="1773032" y="64545"/>
                  </a:cubicBezTo>
                  <a:lnTo>
                    <a:pt x="1773032" y="998986"/>
                  </a:lnTo>
                  <a:cubicBezTo>
                    <a:pt x="1773032" y="1016104"/>
                    <a:pt x="1766232" y="1032521"/>
                    <a:pt x="1754127" y="1044626"/>
                  </a:cubicBezTo>
                  <a:cubicBezTo>
                    <a:pt x="1742023" y="1056730"/>
                    <a:pt x="1725606" y="1063531"/>
                    <a:pt x="1708487" y="1063531"/>
                  </a:cubicBezTo>
                  <a:lnTo>
                    <a:pt x="64545" y="1063531"/>
                  </a:lnTo>
                  <a:cubicBezTo>
                    <a:pt x="28898" y="1063531"/>
                    <a:pt x="0" y="1034633"/>
                    <a:pt x="0" y="998986"/>
                  </a:cubicBezTo>
                  <a:lnTo>
                    <a:pt x="0" y="64545"/>
                  </a:lnTo>
                  <a:cubicBezTo>
                    <a:pt x="0" y="28898"/>
                    <a:pt x="28898" y="0"/>
                    <a:pt x="64545" y="0"/>
                  </a:cubicBezTo>
                  <a:close/>
                </a:path>
              </a:pathLst>
            </a:custGeom>
            <a:solidFill>
              <a:srgbClr val="DBF4D7"/>
            </a:solidFill>
          </p:spPr>
        </p:sp>
        <p:sp>
          <p:nvSpPr>
            <p:cNvPr id="23" name="TextBox 23"/>
            <p:cNvSpPr txBox="1"/>
            <p:nvPr/>
          </p:nvSpPr>
          <p:spPr>
            <a:xfrm>
              <a:off x="0" y="-38100"/>
              <a:ext cx="1773032" cy="1101631"/>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a:off x="12237026" y="6098612"/>
            <a:ext cx="4511131" cy="390390"/>
            <a:chOff x="0" y="0"/>
            <a:chExt cx="1307512" cy="113151"/>
          </a:xfrm>
        </p:grpSpPr>
        <p:sp>
          <p:nvSpPr>
            <p:cNvPr id="25" name="Freeform 25"/>
            <p:cNvSpPr/>
            <p:nvPr/>
          </p:nvSpPr>
          <p:spPr>
            <a:xfrm>
              <a:off x="0" y="0"/>
              <a:ext cx="1307512" cy="113151"/>
            </a:xfrm>
            <a:custGeom>
              <a:avLst/>
              <a:gdLst/>
              <a:ahLst/>
              <a:cxnLst/>
              <a:rect l="l" t="t" r="r" b="b"/>
              <a:pathLst>
                <a:path w="1307512" h="113151">
                  <a:moveTo>
                    <a:pt x="56576" y="0"/>
                  </a:moveTo>
                  <a:lnTo>
                    <a:pt x="1250936" y="0"/>
                  </a:lnTo>
                  <a:cubicBezTo>
                    <a:pt x="1282182" y="0"/>
                    <a:pt x="1307512" y="25330"/>
                    <a:pt x="1307512" y="56576"/>
                  </a:cubicBezTo>
                  <a:lnTo>
                    <a:pt x="1307512" y="56576"/>
                  </a:lnTo>
                  <a:cubicBezTo>
                    <a:pt x="1307512" y="87821"/>
                    <a:pt x="1282182" y="113151"/>
                    <a:pt x="1250936" y="113151"/>
                  </a:cubicBezTo>
                  <a:lnTo>
                    <a:pt x="56576" y="113151"/>
                  </a:lnTo>
                  <a:cubicBezTo>
                    <a:pt x="25330" y="113151"/>
                    <a:pt x="0" y="87821"/>
                    <a:pt x="0" y="56576"/>
                  </a:cubicBezTo>
                  <a:lnTo>
                    <a:pt x="0" y="56576"/>
                  </a:lnTo>
                  <a:cubicBezTo>
                    <a:pt x="0" y="25330"/>
                    <a:pt x="25330" y="0"/>
                    <a:pt x="56576" y="0"/>
                  </a:cubicBezTo>
                  <a:close/>
                </a:path>
              </a:pathLst>
            </a:custGeom>
            <a:solidFill>
              <a:srgbClr val="ACDDA4"/>
            </a:solidFill>
          </p:spPr>
        </p:sp>
        <p:sp>
          <p:nvSpPr>
            <p:cNvPr id="26" name="TextBox 26"/>
            <p:cNvSpPr txBox="1"/>
            <p:nvPr/>
          </p:nvSpPr>
          <p:spPr>
            <a:xfrm>
              <a:off x="0" y="-38100"/>
              <a:ext cx="1307512" cy="151251"/>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11647241" y="6497243"/>
            <a:ext cx="5690701" cy="3129814"/>
            <a:chOff x="0" y="0"/>
            <a:chExt cx="1649400" cy="907149"/>
          </a:xfrm>
        </p:grpSpPr>
        <p:sp>
          <p:nvSpPr>
            <p:cNvPr id="28" name="Freeform 28"/>
            <p:cNvSpPr/>
            <p:nvPr/>
          </p:nvSpPr>
          <p:spPr>
            <a:xfrm>
              <a:off x="0" y="0"/>
              <a:ext cx="1649400" cy="907149"/>
            </a:xfrm>
            <a:custGeom>
              <a:avLst/>
              <a:gdLst/>
              <a:ahLst/>
              <a:cxnLst/>
              <a:rect l="l" t="t" r="r" b="b"/>
              <a:pathLst>
                <a:path w="1649400" h="907149">
                  <a:moveTo>
                    <a:pt x="69383" y="0"/>
                  </a:moveTo>
                  <a:lnTo>
                    <a:pt x="1580017" y="0"/>
                  </a:lnTo>
                  <a:cubicBezTo>
                    <a:pt x="1618336" y="0"/>
                    <a:pt x="1649400" y="31064"/>
                    <a:pt x="1649400" y="69383"/>
                  </a:cubicBezTo>
                  <a:lnTo>
                    <a:pt x="1649400" y="837766"/>
                  </a:lnTo>
                  <a:cubicBezTo>
                    <a:pt x="1649400" y="876085"/>
                    <a:pt x="1618336" y="907149"/>
                    <a:pt x="1580017" y="907149"/>
                  </a:cubicBezTo>
                  <a:lnTo>
                    <a:pt x="69383" y="907149"/>
                  </a:lnTo>
                  <a:cubicBezTo>
                    <a:pt x="31064" y="907149"/>
                    <a:pt x="0" y="876085"/>
                    <a:pt x="0" y="837766"/>
                  </a:cubicBezTo>
                  <a:lnTo>
                    <a:pt x="0" y="69383"/>
                  </a:lnTo>
                  <a:cubicBezTo>
                    <a:pt x="0" y="31064"/>
                    <a:pt x="31064" y="0"/>
                    <a:pt x="69383" y="0"/>
                  </a:cubicBezTo>
                  <a:close/>
                </a:path>
              </a:pathLst>
            </a:custGeom>
            <a:solidFill>
              <a:srgbClr val="FFFFFF"/>
            </a:solidFill>
          </p:spPr>
        </p:sp>
        <p:sp>
          <p:nvSpPr>
            <p:cNvPr id="29" name="TextBox 29"/>
            <p:cNvSpPr txBox="1"/>
            <p:nvPr/>
          </p:nvSpPr>
          <p:spPr>
            <a:xfrm>
              <a:off x="0" y="-38100"/>
              <a:ext cx="1649400" cy="945249"/>
            </a:xfrm>
            <a:prstGeom prst="rect">
              <a:avLst/>
            </a:prstGeom>
          </p:spPr>
          <p:txBody>
            <a:bodyPr lIns="50800" tIns="50800" rIns="50800" bIns="50800" rtlCol="0" anchor="ctr"/>
            <a:lstStyle/>
            <a:p>
              <a:pPr algn="ctr">
                <a:lnSpc>
                  <a:spcPts val="2659"/>
                </a:lnSpc>
              </a:pPr>
              <a:endParaRPr/>
            </a:p>
          </p:txBody>
        </p:sp>
      </p:grpSp>
      <p:sp>
        <p:nvSpPr>
          <p:cNvPr id="30" name="Freeform 30">
            <a:hlinkClick r:id="rId2" tooltip="https://drive.google.com/file/d/1vhqCacPQDjQnn-8QLRU2DxTZbiKa4Heg/view?usp=sharing"/>
          </p:cNvPr>
          <p:cNvSpPr/>
          <p:nvPr/>
        </p:nvSpPr>
        <p:spPr>
          <a:xfrm>
            <a:off x="6342891" y="2857834"/>
            <a:ext cx="492036" cy="387785"/>
          </a:xfrm>
          <a:custGeom>
            <a:avLst/>
            <a:gdLst/>
            <a:ahLst/>
            <a:cxnLst/>
            <a:rect l="l" t="t" r="r" b="b"/>
            <a:pathLst>
              <a:path w="492036" h="387785">
                <a:moveTo>
                  <a:pt x="0" y="0"/>
                </a:moveTo>
                <a:lnTo>
                  <a:pt x="492036" y="0"/>
                </a:lnTo>
                <a:lnTo>
                  <a:pt x="492036" y="387785"/>
                </a:lnTo>
                <a:lnTo>
                  <a:pt x="0" y="38778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1" name="TextBox 31"/>
          <p:cNvSpPr txBox="1"/>
          <p:nvPr/>
        </p:nvSpPr>
        <p:spPr>
          <a:xfrm>
            <a:off x="1241975" y="2800684"/>
            <a:ext cx="5690701" cy="2230545"/>
          </a:xfrm>
          <a:prstGeom prst="rect">
            <a:avLst/>
          </a:prstGeom>
        </p:spPr>
        <p:txBody>
          <a:bodyPr lIns="0" tIns="0" rIns="0" bIns="0" rtlCol="0" anchor="t">
            <a:spAutoFit/>
          </a:bodyPr>
          <a:lstStyle/>
          <a:p>
            <a:pPr marL="552328" lvl="1" indent="-276164" algn="l">
              <a:lnSpc>
                <a:spcPts val="3581"/>
              </a:lnSpc>
              <a:buFont typeface="Arial"/>
              <a:buChar char="•"/>
            </a:pPr>
            <a:r>
              <a:rPr lang="en-US" sz="2558">
                <a:solidFill>
                  <a:srgbClr val="504D4D"/>
                </a:solidFill>
                <a:latin typeface="Roboto Condensed"/>
                <a:ea typeface="Roboto Condensed"/>
                <a:cs typeface="Roboto Condensed"/>
                <a:sym typeface="Roboto Condensed"/>
              </a:rPr>
              <a:t>Multilingual Spoken words Corpus</a:t>
            </a:r>
          </a:p>
          <a:p>
            <a:pPr marL="552328" lvl="1" indent="-276164" algn="l">
              <a:lnSpc>
                <a:spcPts val="3581"/>
              </a:lnSpc>
              <a:buFont typeface="Arial"/>
              <a:buChar char="•"/>
            </a:pPr>
            <a:r>
              <a:rPr lang="en-US" sz="2558">
                <a:solidFill>
                  <a:srgbClr val="504D4D"/>
                </a:solidFill>
                <a:latin typeface="Roboto Condensed"/>
                <a:ea typeface="Roboto Condensed"/>
                <a:cs typeface="Roboto Condensed"/>
                <a:sym typeface="Roboto Condensed"/>
              </a:rPr>
              <a:t>Few-Shot Keyword Spotting in Any Language</a:t>
            </a:r>
          </a:p>
          <a:p>
            <a:pPr marL="552328" lvl="1" indent="-276164" algn="l">
              <a:lnSpc>
                <a:spcPts val="3581"/>
              </a:lnSpc>
              <a:buFont typeface="Arial"/>
              <a:buChar char="•"/>
            </a:pPr>
            <a:r>
              <a:rPr lang="en-US" sz="2558">
                <a:solidFill>
                  <a:srgbClr val="504D4D"/>
                </a:solidFill>
                <a:latin typeface="Roboto Condensed"/>
                <a:ea typeface="Roboto Condensed"/>
                <a:cs typeface="Roboto Condensed"/>
                <a:sym typeface="Roboto Condensed"/>
              </a:rPr>
              <a:t>Few-Shot Keyword Spotting from Mixed Speech</a:t>
            </a:r>
          </a:p>
        </p:txBody>
      </p:sp>
      <p:sp>
        <p:nvSpPr>
          <p:cNvPr id="32" name="Freeform 32">
            <a:hlinkClick r:id="rId5" tooltip="https://arxiv.org/abs/2104.01454"/>
          </p:cNvPr>
          <p:cNvSpPr/>
          <p:nvPr/>
        </p:nvSpPr>
        <p:spPr>
          <a:xfrm>
            <a:off x="3257418" y="3749270"/>
            <a:ext cx="486808" cy="383665"/>
          </a:xfrm>
          <a:custGeom>
            <a:avLst/>
            <a:gdLst/>
            <a:ahLst/>
            <a:cxnLst/>
            <a:rect l="l" t="t" r="r" b="b"/>
            <a:pathLst>
              <a:path w="486808" h="383665">
                <a:moveTo>
                  <a:pt x="0" y="0"/>
                </a:moveTo>
                <a:lnTo>
                  <a:pt x="486807" y="0"/>
                </a:lnTo>
                <a:lnTo>
                  <a:pt x="486807" y="383664"/>
                </a:lnTo>
                <a:lnTo>
                  <a:pt x="0" y="3836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3" name="TextBox 33"/>
          <p:cNvSpPr txBox="1"/>
          <p:nvPr/>
        </p:nvSpPr>
        <p:spPr>
          <a:xfrm>
            <a:off x="1831760" y="1777201"/>
            <a:ext cx="4511131" cy="447990"/>
          </a:xfrm>
          <a:prstGeom prst="rect">
            <a:avLst/>
          </a:prstGeom>
        </p:spPr>
        <p:txBody>
          <a:bodyPr lIns="0" tIns="0" rIns="0" bIns="0" rtlCol="0" anchor="t">
            <a:spAutoFit/>
          </a:bodyPr>
          <a:lstStyle/>
          <a:p>
            <a:pPr algn="ctr">
              <a:lnSpc>
                <a:spcPts val="3657"/>
              </a:lnSpc>
            </a:pPr>
            <a:r>
              <a:rPr lang="en-US" sz="2612" b="1">
                <a:solidFill>
                  <a:srgbClr val="504D4D"/>
                </a:solidFill>
                <a:latin typeface="Roboto Condensed Bold"/>
                <a:ea typeface="Roboto Condensed Bold"/>
                <a:cs typeface="Roboto Condensed Bold"/>
                <a:sym typeface="Roboto Condensed Bold"/>
              </a:rPr>
              <a:t>RESEARCH</a:t>
            </a:r>
          </a:p>
        </p:txBody>
      </p:sp>
      <p:sp>
        <p:nvSpPr>
          <p:cNvPr id="34" name="TextBox 34"/>
          <p:cNvSpPr txBox="1"/>
          <p:nvPr/>
        </p:nvSpPr>
        <p:spPr>
          <a:xfrm>
            <a:off x="12237026" y="1716170"/>
            <a:ext cx="4511131" cy="447990"/>
          </a:xfrm>
          <a:prstGeom prst="rect">
            <a:avLst/>
          </a:prstGeom>
        </p:spPr>
        <p:txBody>
          <a:bodyPr lIns="0" tIns="0" rIns="0" bIns="0" rtlCol="0" anchor="t">
            <a:spAutoFit/>
          </a:bodyPr>
          <a:lstStyle/>
          <a:p>
            <a:pPr algn="ctr">
              <a:lnSpc>
                <a:spcPts val="3657"/>
              </a:lnSpc>
            </a:pPr>
            <a:r>
              <a:rPr lang="en-US" sz="2612" b="1">
                <a:solidFill>
                  <a:srgbClr val="504D4D"/>
                </a:solidFill>
                <a:latin typeface="Roboto Condensed Bold"/>
                <a:ea typeface="Roboto Condensed Bold"/>
                <a:cs typeface="Roboto Condensed Bold"/>
                <a:sym typeface="Roboto Condensed Bold"/>
              </a:rPr>
              <a:t>GITHUB</a:t>
            </a:r>
          </a:p>
        </p:txBody>
      </p:sp>
      <p:sp>
        <p:nvSpPr>
          <p:cNvPr id="35" name="Freeform 35">
            <a:hlinkClick r:id="rId6" tooltip="https://www.semanticscholar.org/reader/30c7cebb9da79c9753e5eb814652842918d8a65e"/>
          </p:cNvPr>
          <p:cNvSpPr/>
          <p:nvPr/>
        </p:nvSpPr>
        <p:spPr>
          <a:xfrm>
            <a:off x="2958661" y="4611107"/>
            <a:ext cx="533067" cy="420122"/>
          </a:xfrm>
          <a:custGeom>
            <a:avLst/>
            <a:gdLst/>
            <a:ahLst/>
            <a:cxnLst/>
            <a:rect l="l" t="t" r="r" b="b"/>
            <a:pathLst>
              <a:path w="533067" h="420122">
                <a:moveTo>
                  <a:pt x="0" y="0"/>
                </a:moveTo>
                <a:lnTo>
                  <a:pt x="533067" y="0"/>
                </a:lnTo>
                <a:lnTo>
                  <a:pt x="533067" y="420123"/>
                </a:lnTo>
                <a:lnTo>
                  <a:pt x="0" y="4201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6" name="TextBox 36"/>
          <p:cNvSpPr txBox="1"/>
          <p:nvPr/>
        </p:nvSpPr>
        <p:spPr>
          <a:xfrm>
            <a:off x="11473266" y="2659345"/>
            <a:ext cx="5690701" cy="2230545"/>
          </a:xfrm>
          <a:prstGeom prst="rect">
            <a:avLst/>
          </a:prstGeom>
        </p:spPr>
        <p:txBody>
          <a:bodyPr lIns="0" tIns="0" rIns="0" bIns="0" rtlCol="0" anchor="t">
            <a:spAutoFit/>
          </a:bodyPr>
          <a:lstStyle/>
          <a:p>
            <a:pPr marL="552328" lvl="1" indent="-276164" algn="l">
              <a:lnSpc>
                <a:spcPts val="3581"/>
              </a:lnSpc>
              <a:buFont typeface="Arial"/>
              <a:buChar char="•"/>
            </a:pPr>
            <a:r>
              <a:rPr lang="en-US" sz="2558">
                <a:solidFill>
                  <a:srgbClr val="504D4D"/>
                </a:solidFill>
                <a:latin typeface="Roboto Condensed"/>
                <a:ea typeface="Roboto Condensed"/>
                <a:cs typeface="Roboto Condensed"/>
                <a:sym typeface="Roboto Condensed"/>
              </a:rPr>
              <a:t>Harvard-Edge-Multilingual-KWS</a:t>
            </a:r>
          </a:p>
          <a:p>
            <a:pPr marL="552328" lvl="1" indent="-276164" algn="l">
              <a:lnSpc>
                <a:spcPts val="3581"/>
              </a:lnSpc>
              <a:buFont typeface="Arial"/>
              <a:buChar char="•"/>
            </a:pPr>
            <a:r>
              <a:rPr lang="en-US" sz="2558">
                <a:solidFill>
                  <a:srgbClr val="504D4D"/>
                </a:solidFill>
                <a:latin typeface="Roboto Condensed"/>
                <a:ea typeface="Roboto Condensed"/>
                <a:cs typeface="Roboto Condensed"/>
                <a:sym typeface="Roboto Condensed"/>
              </a:rPr>
              <a:t>Plug-and-Play Multilingual Few-shot Spoken Words Recognition</a:t>
            </a:r>
          </a:p>
          <a:p>
            <a:pPr marL="552328" lvl="1" indent="-276164" algn="l">
              <a:lnSpc>
                <a:spcPts val="3581"/>
              </a:lnSpc>
              <a:buFont typeface="Arial"/>
              <a:buChar char="•"/>
            </a:pPr>
            <a:r>
              <a:rPr lang="en-US" sz="2558">
                <a:solidFill>
                  <a:srgbClr val="504D4D"/>
                </a:solidFill>
                <a:latin typeface="Roboto Condensed"/>
                <a:ea typeface="Roboto Condensed"/>
                <a:cs typeface="Roboto Condensed"/>
                <a:sym typeface="Roboto Condensed"/>
              </a:rPr>
              <a:t>Few-Shot Keyword Spotting with Prototypical Networks.</a:t>
            </a:r>
          </a:p>
        </p:txBody>
      </p:sp>
      <p:sp>
        <p:nvSpPr>
          <p:cNvPr id="37" name="Freeform 37">
            <a:hlinkClick r:id="rId7" tooltip="https://github.com/harvard-edge/multilingual_kws/tree/main?tab=readme-ov-file"/>
          </p:cNvPr>
          <p:cNvSpPr/>
          <p:nvPr/>
        </p:nvSpPr>
        <p:spPr>
          <a:xfrm>
            <a:off x="16261349" y="2666002"/>
            <a:ext cx="486808" cy="383665"/>
          </a:xfrm>
          <a:custGeom>
            <a:avLst/>
            <a:gdLst/>
            <a:ahLst/>
            <a:cxnLst/>
            <a:rect l="l" t="t" r="r" b="b"/>
            <a:pathLst>
              <a:path w="486808" h="383665">
                <a:moveTo>
                  <a:pt x="0" y="0"/>
                </a:moveTo>
                <a:lnTo>
                  <a:pt x="486807" y="0"/>
                </a:lnTo>
                <a:lnTo>
                  <a:pt x="486807" y="383665"/>
                </a:lnTo>
                <a:lnTo>
                  <a:pt x="0" y="3836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8" name="Freeform 38">
            <a:hlinkClick r:id="rId8" tooltip="https://github.com/FewshotML/plix/blob/main/README.md"/>
          </p:cNvPr>
          <p:cNvSpPr/>
          <p:nvPr/>
        </p:nvSpPr>
        <p:spPr>
          <a:xfrm>
            <a:off x="15508232" y="3557437"/>
            <a:ext cx="486808" cy="383665"/>
          </a:xfrm>
          <a:custGeom>
            <a:avLst/>
            <a:gdLst/>
            <a:ahLst/>
            <a:cxnLst/>
            <a:rect l="l" t="t" r="r" b="b"/>
            <a:pathLst>
              <a:path w="486808" h="383665">
                <a:moveTo>
                  <a:pt x="0" y="0"/>
                </a:moveTo>
                <a:lnTo>
                  <a:pt x="486807" y="0"/>
                </a:lnTo>
                <a:lnTo>
                  <a:pt x="486807" y="383665"/>
                </a:lnTo>
                <a:lnTo>
                  <a:pt x="0" y="3836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9" name="Freeform 39">
            <a:hlinkClick r:id="rId9" tooltip="https://github.com/ArchitParnami/Few-Shot-KWS"/>
          </p:cNvPr>
          <p:cNvSpPr/>
          <p:nvPr/>
        </p:nvSpPr>
        <p:spPr>
          <a:xfrm>
            <a:off x="15021424" y="4437504"/>
            <a:ext cx="486808" cy="383665"/>
          </a:xfrm>
          <a:custGeom>
            <a:avLst/>
            <a:gdLst/>
            <a:ahLst/>
            <a:cxnLst/>
            <a:rect l="l" t="t" r="r" b="b"/>
            <a:pathLst>
              <a:path w="486808" h="383665">
                <a:moveTo>
                  <a:pt x="0" y="0"/>
                </a:moveTo>
                <a:lnTo>
                  <a:pt x="486808" y="0"/>
                </a:lnTo>
                <a:lnTo>
                  <a:pt x="486808" y="383664"/>
                </a:lnTo>
                <a:lnTo>
                  <a:pt x="0" y="3836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0" name="Group 40"/>
          <p:cNvGrpSpPr/>
          <p:nvPr/>
        </p:nvGrpSpPr>
        <p:grpSpPr>
          <a:xfrm>
            <a:off x="1028700" y="6227472"/>
            <a:ext cx="6117252" cy="3669355"/>
            <a:chOff x="0" y="0"/>
            <a:chExt cx="1773032" cy="1063531"/>
          </a:xfrm>
        </p:grpSpPr>
        <p:sp>
          <p:nvSpPr>
            <p:cNvPr id="41" name="Freeform 41"/>
            <p:cNvSpPr/>
            <p:nvPr/>
          </p:nvSpPr>
          <p:spPr>
            <a:xfrm>
              <a:off x="0" y="0"/>
              <a:ext cx="1773032" cy="1063531"/>
            </a:xfrm>
            <a:custGeom>
              <a:avLst/>
              <a:gdLst/>
              <a:ahLst/>
              <a:cxnLst/>
              <a:rect l="l" t="t" r="r" b="b"/>
              <a:pathLst>
                <a:path w="1773032" h="1063531">
                  <a:moveTo>
                    <a:pt x="64545" y="0"/>
                  </a:moveTo>
                  <a:lnTo>
                    <a:pt x="1708487" y="0"/>
                  </a:lnTo>
                  <a:cubicBezTo>
                    <a:pt x="1744134" y="0"/>
                    <a:pt x="1773032" y="28898"/>
                    <a:pt x="1773032" y="64545"/>
                  </a:cubicBezTo>
                  <a:lnTo>
                    <a:pt x="1773032" y="998986"/>
                  </a:lnTo>
                  <a:cubicBezTo>
                    <a:pt x="1773032" y="1016104"/>
                    <a:pt x="1766232" y="1032521"/>
                    <a:pt x="1754127" y="1044626"/>
                  </a:cubicBezTo>
                  <a:cubicBezTo>
                    <a:pt x="1742023" y="1056730"/>
                    <a:pt x="1725606" y="1063531"/>
                    <a:pt x="1708487" y="1063531"/>
                  </a:cubicBezTo>
                  <a:lnTo>
                    <a:pt x="64545" y="1063531"/>
                  </a:lnTo>
                  <a:cubicBezTo>
                    <a:pt x="28898" y="1063531"/>
                    <a:pt x="0" y="1034633"/>
                    <a:pt x="0" y="998986"/>
                  </a:cubicBezTo>
                  <a:lnTo>
                    <a:pt x="0" y="64545"/>
                  </a:lnTo>
                  <a:cubicBezTo>
                    <a:pt x="0" y="28898"/>
                    <a:pt x="28898" y="0"/>
                    <a:pt x="64545" y="0"/>
                  </a:cubicBezTo>
                  <a:close/>
                </a:path>
              </a:pathLst>
            </a:custGeom>
            <a:solidFill>
              <a:srgbClr val="F7C289"/>
            </a:solidFill>
          </p:spPr>
        </p:sp>
        <p:sp>
          <p:nvSpPr>
            <p:cNvPr id="42" name="TextBox 42"/>
            <p:cNvSpPr txBox="1"/>
            <p:nvPr/>
          </p:nvSpPr>
          <p:spPr>
            <a:xfrm>
              <a:off x="0" y="-38100"/>
              <a:ext cx="1773032" cy="1101631"/>
            </a:xfrm>
            <a:prstGeom prst="rect">
              <a:avLst/>
            </a:prstGeom>
          </p:spPr>
          <p:txBody>
            <a:bodyPr lIns="50800" tIns="50800" rIns="50800" bIns="50800" rtlCol="0" anchor="ctr"/>
            <a:lstStyle/>
            <a:p>
              <a:pPr algn="ctr">
                <a:lnSpc>
                  <a:spcPts val="2659"/>
                </a:lnSpc>
                <a:spcBef>
                  <a:spcPct val="0"/>
                </a:spcBef>
              </a:pPr>
              <a:endParaRPr/>
            </a:p>
          </p:txBody>
        </p:sp>
      </p:grpSp>
      <p:grpSp>
        <p:nvGrpSpPr>
          <p:cNvPr id="43" name="Group 43"/>
          <p:cNvGrpSpPr/>
          <p:nvPr/>
        </p:nvGrpSpPr>
        <p:grpSpPr>
          <a:xfrm>
            <a:off x="1831760" y="6032277"/>
            <a:ext cx="4511131" cy="390390"/>
            <a:chOff x="0" y="0"/>
            <a:chExt cx="1307512" cy="113151"/>
          </a:xfrm>
        </p:grpSpPr>
        <p:sp>
          <p:nvSpPr>
            <p:cNvPr id="44" name="Freeform 44"/>
            <p:cNvSpPr/>
            <p:nvPr/>
          </p:nvSpPr>
          <p:spPr>
            <a:xfrm>
              <a:off x="0" y="0"/>
              <a:ext cx="1307512" cy="113151"/>
            </a:xfrm>
            <a:custGeom>
              <a:avLst/>
              <a:gdLst/>
              <a:ahLst/>
              <a:cxnLst/>
              <a:rect l="l" t="t" r="r" b="b"/>
              <a:pathLst>
                <a:path w="1307512" h="113151">
                  <a:moveTo>
                    <a:pt x="56576" y="0"/>
                  </a:moveTo>
                  <a:lnTo>
                    <a:pt x="1250936" y="0"/>
                  </a:lnTo>
                  <a:cubicBezTo>
                    <a:pt x="1282182" y="0"/>
                    <a:pt x="1307512" y="25330"/>
                    <a:pt x="1307512" y="56576"/>
                  </a:cubicBezTo>
                  <a:lnTo>
                    <a:pt x="1307512" y="56576"/>
                  </a:lnTo>
                  <a:cubicBezTo>
                    <a:pt x="1307512" y="87821"/>
                    <a:pt x="1282182" y="113151"/>
                    <a:pt x="1250936" y="113151"/>
                  </a:cubicBezTo>
                  <a:lnTo>
                    <a:pt x="56576" y="113151"/>
                  </a:lnTo>
                  <a:cubicBezTo>
                    <a:pt x="25330" y="113151"/>
                    <a:pt x="0" y="87821"/>
                    <a:pt x="0" y="56576"/>
                  </a:cubicBezTo>
                  <a:lnTo>
                    <a:pt x="0" y="56576"/>
                  </a:lnTo>
                  <a:cubicBezTo>
                    <a:pt x="0" y="25330"/>
                    <a:pt x="25330" y="0"/>
                    <a:pt x="56576" y="0"/>
                  </a:cubicBezTo>
                  <a:close/>
                </a:path>
              </a:pathLst>
            </a:custGeom>
            <a:solidFill>
              <a:srgbClr val="E69A48"/>
            </a:solidFill>
          </p:spPr>
        </p:sp>
        <p:sp>
          <p:nvSpPr>
            <p:cNvPr id="45" name="TextBox 45"/>
            <p:cNvSpPr txBox="1"/>
            <p:nvPr/>
          </p:nvSpPr>
          <p:spPr>
            <a:xfrm>
              <a:off x="0" y="-38100"/>
              <a:ext cx="1307512" cy="151251"/>
            </a:xfrm>
            <a:prstGeom prst="rect">
              <a:avLst/>
            </a:prstGeom>
          </p:spPr>
          <p:txBody>
            <a:bodyPr lIns="50800" tIns="50800" rIns="50800" bIns="50800" rtlCol="0" anchor="ctr"/>
            <a:lstStyle/>
            <a:p>
              <a:pPr algn="ctr">
                <a:lnSpc>
                  <a:spcPts val="2659"/>
                </a:lnSpc>
              </a:pPr>
              <a:endParaRPr/>
            </a:p>
          </p:txBody>
        </p:sp>
      </p:grpSp>
      <p:grpSp>
        <p:nvGrpSpPr>
          <p:cNvPr id="46" name="Group 46"/>
          <p:cNvGrpSpPr/>
          <p:nvPr/>
        </p:nvGrpSpPr>
        <p:grpSpPr>
          <a:xfrm>
            <a:off x="1241975" y="6518367"/>
            <a:ext cx="5690701" cy="3108690"/>
            <a:chOff x="0" y="0"/>
            <a:chExt cx="1649400" cy="901027"/>
          </a:xfrm>
        </p:grpSpPr>
        <p:sp>
          <p:nvSpPr>
            <p:cNvPr id="47" name="Freeform 47"/>
            <p:cNvSpPr/>
            <p:nvPr/>
          </p:nvSpPr>
          <p:spPr>
            <a:xfrm>
              <a:off x="0" y="0"/>
              <a:ext cx="1649400" cy="901027"/>
            </a:xfrm>
            <a:custGeom>
              <a:avLst/>
              <a:gdLst/>
              <a:ahLst/>
              <a:cxnLst/>
              <a:rect l="l" t="t" r="r" b="b"/>
              <a:pathLst>
                <a:path w="1649400" h="901027">
                  <a:moveTo>
                    <a:pt x="69383" y="0"/>
                  </a:moveTo>
                  <a:lnTo>
                    <a:pt x="1580017" y="0"/>
                  </a:lnTo>
                  <a:cubicBezTo>
                    <a:pt x="1618336" y="0"/>
                    <a:pt x="1649400" y="31064"/>
                    <a:pt x="1649400" y="69383"/>
                  </a:cubicBezTo>
                  <a:lnTo>
                    <a:pt x="1649400" y="831644"/>
                  </a:lnTo>
                  <a:cubicBezTo>
                    <a:pt x="1649400" y="869963"/>
                    <a:pt x="1618336" y="901027"/>
                    <a:pt x="1580017" y="901027"/>
                  </a:cubicBezTo>
                  <a:lnTo>
                    <a:pt x="69383" y="901027"/>
                  </a:lnTo>
                  <a:cubicBezTo>
                    <a:pt x="31064" y="901027"/>
                    <a:pt x="0" y="869963"/>
                    <a:pt x="0" y="831644"/>
                  </a:cubicBezTo>
                  <a:lnTo>
                    <a:pt x="0" y="69383"/>
                  </a:lnTo>
                  <a:cubicBezTo>
                    <a:pt x="0" y="31064"/>
                    <a:pt x="31064" y="0"/>
                    <a:pt x="69383" y="0"/>
                  </a:cubicBezTo>
                  <a:close/>
                </a:path>
              </a:pathLst>
            </a:custGeom>
            <a:solidFill>
              <a:srgbClr val="FFFFFF"/>
            </a:solidFill>
          </p:spPr>
        </p:sp>
        <p:sp>
          <p:nvSpPr>
            <p:cNvPr id="48" name="TextBox 48"/>
            <p:cNvSpPr txBox="1"/>
            <p:nvPr/>
          </p:nvSpPr>
          <p:spPr>
            <a:xfrm>
              <a:off x="0" y="-38100"/>
              <a:ext cx="1649400" cy="939127"/>
            </a:xfrm>
            <a:prstGeom prst="rect">
              <a:avLst/>
            </a:prstGeom>
          </p:spPr>
          <p:txBody>
            <a:bodyPr lIns="50800" tIns="50800" rIns="50800" bIns="50800" rtlCol="0" anchor="ctr"/>
            <a:lstStyle/>
            <a:p>
              <a:pPr algn="ctr">
                <a:lnSpc>
                  <a:spcPts val="2659"/>
                </a:lnSpc>
              </a:pPr>
              <a:endParaRPr/>
            </a:p>
          </p:txBody>
        </p:sp>
      </p:grpSp>
      <p:sp>
        <p:nvSpPr>
          <p:cNvPr id="49" name="TextBox 49"/>
          <p:cNvSpPr txBox="1"/>
          <p:nvPr/>
        </p:nvSpPr>
        <p:spPr>
          <a:xfrm>
            <a:off x="1831760" y="5975127"/>
            <a:ext cx="4511131" cy="447990"/>
          </a:xfrm>
          <a:prstGeom prst="rect">
            <a:avLst/>
          </a:prstGeom>
        </p:spPr>
        <p:txBody>
          <a:bodyPr lIns="0" tIns="0" rIns="0" bIns="0" rtlCol="0" anchor="t">
            <a:spAutoFit/>
          </a:bodyPr>
          <a:lstStyle/>
          <a:p>
            <a:pPr algn="ctr">
              <a:lnSpc>
                <a:spcPts val="3657"/>
              </a:lnSpc>
            </a:pPr>
            <a:r>
              <a:rPr lang="en-US" sz="2612" b="1">
                <a:solidFill>
                  <a:srgbClr val="504D4D"/>
                </a:solidFill>
                <a:latin typeface="Roboto Condensed Bold"/>
                <a:ea typeface="Roboto Condensed Bold"/>
                <a:cs typeface="Roboto Condensed Bold"/>
                <a:sym typeface="Roboto Condensed Bold"/>
              </a:rPr>
              <a:t>DATASETS</a:t>
            </a:r>
          </a:p>
        </p:txBody>
      </p:sp>
      <p:grpSp>
        <p:nvGrpSpPr>
          <p:cNvPr id="50" name="Group 50"/>
          <p:cNvGrpSpPr/>
          <p:nvPr/>
        </p:nvGrpSpPr>
        <p:grpSpPr>
          <a:xfrm>
            <a:off x="1068000" y="6851742"/>
            <a:ext cx="5864676" cy="2621070"/>
            <a:chOff x="0" y="0"/>
            <a:chExt cx="7819568" cy="3494760"/>
          </a:xfrm>
        </p:grpSpPr>
        <p:sp>
          <p:nvSpPr>
            <p:cNvPr id="51" name="TextBox 51"/>
            <p:cNvSpPr txBox="1"/>
            <p:nvPr/>
          </p:nvSpPr>
          <p:spPr>
            <a:xfrm>
              <a:off x="0" y="-57150"/>
              <a:ext cx="7819568" cy="3551910"/>
            </a:xfrm>
            <a:prstGeom prst="rect">
              <a:avLst/>
            </a:prstGeom>
          </p:spPr>
          <p:txBody>
            <a:bodyPr lIns="0" tIns="0" rIns="0" bIns="0" rtlCol="0" anchor="t">
              <a:spAutoFit/>
            </a:bodyPr>
            <a:lstStyle/>
            <a:p>
              <a:pPr marL="552328" lvl="1" indent="-276164" algn="l">
                <a:lnSpc>
                  <a:spcPts val="3581"/>
                </a:lnSpc>
                <a:buFont typeface="Arial"/>
                <a:buChar char="•"/>
              </a:pPr>
              <a:r>
                <a:rPr lang="en-US" sz="2558">
                  <a:solidFill>
                    <a:srgbClr val="504D4D"/>
                  </a:solidFill>
                  <a:latin typeface="Roboto Condensed"/>
                  <a:ea typeface="Roboto Condensed"/>
                  <a:cs typeface="Roboto Condensed"/>
                  <a:sym typeface="Roboto Condensed"/>
                </a:rPr>
                <a:t>Speech Commands: A Dataset for Limited-Vocabulary Speech </a:t>
              </a:r>
            </a:p>
            <a:p>
              <a:pPr algn="l">
                <a:lnSpc>
                  <a:spcPts val="3581"/>
                </a:lnSpc>
              </a:pPr>
              <a:r>
                <a:rPr lang="en-US" sz="2558">
                  <a:solidFill>
                    <a:srgbClr val="504D4D"/>
                  </a:solidFill>
                  <a:latin typeface="Roboto Condensed"/>
                  <a:ea typeface="Roboto Condensed"/>
                  <a:cs typeface="Roboto Condensed"/>
                  <a:sym typeface="Roboto Condensed"/>
                </a:rPr>
                <a:t>        Recognition</a:t>
              </a:r>
            </a:p>
            <a:p>
              <a:pPr marL="552328" lvl="1" indent="-276164" algn="l">
                <a:lnSpc>
                  <a:spcPts val="3581"/>
                </a:lnSpc>
                <a:buFont typeface="Arial"/>
                <a:buChar char="•"/>
              </a:pPr>
              <a:r>
                <a:rPr lang="en-US" sz="2558">
                  <a:solidFill>
                    <a:srgbClr val="504D4D"/>
                  </a:solidFill>
                  <a:latin typeface="Roboto Condensed"/>
                  <a:ea typeface="Roboto Condensed"/>
                  <a:cs typeface="Roboto Condensed"/>
                  <a:sym typeface="Roboto Condensed"/>
                </a:rPr>
                <a:t>Hugging-face-audio-keyword-spotting </a:t>
              </a:r>
            </a:p>
            <a:p>
              <a:pPr marL="552328" lvl="1" indent="-276164" algn="l">
                <a:lnSpc>
                  <a:spcPts val="3581"/>
                </a:lnSpc>
                <a:buFont typeface="Arial"/>
                <a:buChar char="•"/>
              </a:pPr>
              <a:r>
                <a:rPr lang="en-US" sz="2558">
                  <a:solidFill>
                    <a:srgbClr val="504D4D"/>
                  </a:solidFill>
                  <a:latin typeface="Roboto Condensed"/>
                  <a:ea typeface="Roboto Condensed"/>
                  <a:cs typeface="Roboto Condensed"/>
                  <a:sym typeface="Roboto Condensed"/>
                </a:rPr>
                <a:t>MLCommons Multilingual Spoken Words Dataset</a:t>
              </a:r>
            </a:p>
          </p:txBody>
        </p:sp>
        <p:sp>
          <p:nvSpPr>
            <p:cNvPr id="52" name="Freeform 52">
              <a:hlinkClick r:id="rId10" tooltip="https://paperswithcode.com/dataset/speech-commands"/>
            </p:cNvPr>
            <p:cNvSpPr/>
            <p:nvPr/>
          </p:nvSpPr>
          <p:spPr>
            <a:xfrm>
              <a:off x="3144723" y="1158755"/>
              <a:ext cx="649077" cy="511553"/>
            </a:xfrm>
            <a:custGeom>
              <a:avLst/>
              <a:gdLst/>
              <a:ahLst/>
              <a:cxnLst/>
              <a:rect l="l" t="t" r="r" b="b"/>
              <a:pathLst>
                <a:path w="649077" h="511553">
                  <a:moveTo>
                    <a:pt x="0" y="0"/>
                  </a:moveTo>
                  <a:lnTo>
                    <a:pt x="649078" y="0"/>
                  </a:lnTo>
                  <a:lnTo>
                    <a:pt x="649078" y="511552"/>
                  </a:lnTo>
                  <a:lnTo>
                    <a:pt x="0" y="5115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3" name="Freeform 53">
              <a:hlinkClick r:id="rId11" tooltip="https://huggingface.co/datasets/sil-ai/audio-keyword-spotting"/>
            </p:cNvPr>
            <p:cNvSpPr/>
            <p:nvPr/>
          </p:nvSpPr>
          <p:spPr>
            <a:xfrm>
              <a:off x="7170491" y="1747380"/>
              <a:ext cx="649077" cy="511553"/>
            </a:xfrm>
            <a:custGeom>
              <a:avLst/>
              <a:gdLst/>
              <a:ahLst/>
              <a:cxnLst/>
              <a:rect l="l" t="t" r="r" b="b"/>
              <a:pathLst>
                <a:path w="649077" h="511553">
                  <a:moveTo>
                    <a:pt x="0" y="0"/>
                  </a:moveTo>
                  <a:lnTo>
                    <a:pt x="649077" y="0"/>
                  </a:lnTo>
                  <a:lnTo>
                    <a:pt x="649077" y="511553"/>
                  </a:lnTo>
                  <a:lnTo>
                    <a:pt x="0" y="5115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4" name="Freeform 54">
              <a:hlinkClick r:id="rId12" tooltip="https://mlcommons.org/datasets/multilingual-spoken-words/"/>
            </p:cNvPr>
            <p:cNvSpPr/>
            <p:nvPr/>
          </p:nvSpPr>
          <p:spPr>
            <a:xfrm>
              <a:off x="2276208" y="2983208"/>
              <a:ext cx="649077" cy="511553"/>
            </a:xfrm>
            <a:custGeom>
              <a:avLst/>
              <a:gdLst/>
              <a:ahLst/>
              <a:cxnLst/>
              <a:rect l="l" t="t" r="r" b="b"/>
              <a:pathLst>
                <a:path w="649077" h="511553">
                  <a:moveTo>
                    <a:pt x="0" y="0"/>
                  </a:moveTo>
                  <a:lnTo>
                    <a:pt x="649077" y="0"/>
                  </a:lnTo>
                  <a:lnTo>
                    <a:pt x="649077" y="511552"/>
                  </a:lnTo>
                  <a:lnTo>
                    <a:pt x="0" y="5115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55" name="TextBox 55"/>
          <p:cNvSpPr txBox="1"/>
          <p:nvPr/>
        </p:nvSpPr>
        <p:spPr>
          <a:xfrm>
            <a:off x="11433965" y="6785076"/>
            <a:ext cx="5864676" cy="3125895"/>
          </a:xfrm>
          <a:prstGeom prst="rect">
            <a:avLst/>
          </a:prstGeom>
        </p:spPr>
        <p:txBody>
          <a:bodyPr lIns="0" tIns="0" rIns="0" bIns="0" rtlCol="0" anchor="t">
            <a:spAutoFit/>
          </a:bodyPr>
          <a:lstStyle/>
          <a:p>
            <a:pPr marL="552328" lvl="1" indent="-276164" algn="l">
              <a:lnSpc>
                <a:spcPts val="3581"/>
              </a:lnSpc>
              <a:buFont typeface="Arial"/>
              <a:buChar char="•"/>
            </a:pPr>
            <a:r>
              <a:rPr lang="en-US" sz="2558">
                <a:solidFill>
                  <a:srgbClr val="504D4D"/>
                </a:solidFill>
                <a:latin typeface="Roboto Condensed"/>
                <a:ea typeface="Roboto Condensed"/>
                <a:cs typeface="Roboto Condensed"/>
                <a:sym typeface="Roboto Condensed"/>
              </a:rPr>
              <a:t>Keyword Spotting in Noise Using MFCC and LSTM Networks</a:t>
            </a:r>
          </a:p>
          <a:p>
            <a:pPr marL="552328" lvl="1" indent="-276164" algn="l">
              <a:lnSpc>
                <a:spcPts val="3581"/>
              </a:lnSpc>
              <a:buFont typeface="Arial"/>
              <a:buChar char="•"/>
            </a:pPr>
            <a:r>
              <a:rPr lang="en-US" sz="2558">
                <a:solidFill>
                  <a:srgbClr val="504D4D"/>
                </a:solidFill>
                <a:latin typeface="Roboto Condensed"/>
                <a:ea typeface="Roboto Condensed"/>
                <a:cs typeface="Roboto Condensed"/>
                <a:sym typeface="Roboto Condensed"/>
              </a:rPr>
              <a:t>Simple audio recognition: Recognizing keywords </a:t>
            </a:r>
          </a:p>
          <a:p>
            <a:pPr marL="552328" lvl="1" indent="-276164" algn="l">
              <a:lnSpc>
                <a:spcPts val="3581"/>
              </a:lnSpc>
              <a:buFont typeface="Arial"/>
              <a:buChar char="•"/>
            </a:pPr>
            <a:r>
              <a:rPr lang="en-US" sz="2558">
                <a:solidFill>
                  <a:srgbClr val="504D4D"/>
                </a:solidFill>
                <a:latin typeface="Roboto Condensed"/>
                <a:ea typeface="Roboto Condensed"/>
                <a:cs typeface="Roboto Condensed"/>
                <a:sym typeface="Roboto Condensed"/>
              </a:rPr>
              <a:t>Training an audio keyword spotter with PyTorch</a:t>
            </a:r>
          </a:p>
          <a:p>
            <a:pPr algn="l">
              <a:lnSpc>
                <a:spcPts val="3581"/>
              </a:lnSpc>
            </a:pPr>
            <a:endParaRPr lang="en-US" sz="2558">
              <a:solidFill>
                <a:srgbClr val="504D4D"/>
              </a:solidFill>
              <a:latin typeface="Roboto Condensed"/>
              <a:ea typeface="Roboto Condensed"/>
              <a:cs typeface="Roboto Condensed"/>
              <a:sym typeface="Roboto Condensed"/>
            </a:endParaRPr>
          </a:p>
        </p:txBody>
      </p:sp>
      <p:sp>
        <p:nvSpPr>
          <p:cNvPr id="56" name="Freeform 56">
            <a:hlinkClick r:id="rId13" tooltip="https://www.mathworks.com/help/audio/ug/keyword-spotting-in-noise-using-mfcc-and-lstm-networks.html"/>
          </p:cNvPr>
          <p:cNvSpPr/>
          <p:nvPr/>
        </p:nvSpPr>
        <p:spPr>
          <a:xfrm>
            <a:off x="14666566" y="7250596"/>
            <a:ext cx="486808" cy="383665"/>
          </a:xfrm>
          <a:custGeom>
            <a:avLst/>
            <a:gdLst/>
            <a:ahLst/>
            <a:cxnLst/>
            <a:rect l="l" t="t" r="r" b="b"/>
            <a:pathLst>
              <a:path w="486808" h="383665">
                <a:moveTo>
                  <a:pt x="0" y="0"/>
                </a:moveTo>
                <a:lnTo>
                  <a:pt x="486808" y="0"/>
                </a:lnTo>
                <a:lnTo>
                  <a:pt x="486808" y="383664"/>
                </a:lnTo>
                <a:lnTo>
                  <a:pt x="0" y="3836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7" name="Freeform 57">
            <a:hlinkClick r:id="rId11" tooltip="https://huggingface.co/datasets/sil-ai/audio-keyword-spotting"/>
          </p:cNvPr>
          <p:cNvSpPr/>
          <p:nvPr/>
        </p:nvSpPr>
        <p:spPr>
          <a:xfrm>
            <a:off x="13388250" y="8162277"/>
            <a:ext cx="486808" cy="383665"/>
          </a:xfrm>
          <a:custGeom>
            <a:avLst/>
            <a:gdLst/>
            <a:ahLst/>
            <a:cxnLst/>
            <a:rect l="l" t="t" r="r" b="b"/>
            <a:pathLst>
              <a:path w="486808" h="383665">
                <a:moveTo>
                  <a:pt x="0" y="0"/>
                </a:moveTo>
                <a:lnTo>
                  <a:pt x="486808" y="0"/>
                </a:lnTo>
                <a:lnTo>
                  <a:pt x="486808" y="383665"/>
                </a:lnTo>
                <a:lnTo>
                  <a:pt x="0" y="3836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8" name="Freeform 58">
            <a:hlinkClick r:id="rId14" tooltip="https://microsoft.github.io/ELL/tutorials/Training-audio-keyword-spotter-with-pytorch/"/>
          </p:cNvPr>
          <p:cNvSpPr/>
          <p:nvPr/>
        </p:nvSpPr>
        <p:spPr>
          <a:xfrm>
            <a:off x="13388250" y="9066468"/>
            <a:ext cx="486808" cy="383665"/>
          </a:xfrm>
          <a:custGeom>
            <a:avLst/>
            <a:gdLst/>
            <a:ahLst/>
            <a:cxnLst/>
            <a:rect l="l" t="t" r="r" b="b"/>
            <a:pathLst>
              <a:path w="486808" h="383665">
                <a:moveTo>
                  <a:pt x="0" y="0"/>
                </a:moveTo>
                <a:lnTo>
                  <a:pt x="486808" y="0"/>
                </a:lnTo>
                <a:lnTo>
                  <a:pt x="486808" y="383664"/>
                </a:lnTo>
                <a:lnTo>
                  <a:pt x="0" y="3836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9" name="AutoShape 59"/>
          <p:cNvSpPr/>
          <p:nvPr/>
        </p:nvSpPr>
        <p:spPr>
          <a:xfrm flipH="1">
            <a:off x="7218023" y="6860869"/>
            <a:ext cx="1899220" cy="1243604"/>
          </a:xfrm>
          <a:prstGeom prst="line">
            <a:avLst/>
          </a:prstGeom>
          <a:ln w="114300" cap="flat">
            <a:solidFill>
              <a:srgbClr val="7ED957"/>
            </a:solidFill>
            <a:prstDash val="solid"/>
            <a:headEnd type="none" w="sm" len="sm"/>
            <a:tailEnd type="oval" w="lg" len="lg"/>
          </a:ln>
        </p:spPr>
      </p:sp>
      <p:sp>
        <p:nvSpPr>
          <p:cNvPr id="60" name="Freeform 60"/>
          <p:cNvSpPr/>
          <p:nvPr/>
        </p:nvSpPr>
        <p:spPr>
          <a:xfrm>
            <a:off x="7900846" y="4821168"/>
            <a:ext cx="2952199" cy="2039701"/>
          </a:xfrm>
          <a:custGeom>
            <a:avLst/>
            <a:gdLst/>
            <a:ahLst/>
            <a:cxnLst/>
            <a:rect l="l" t="t" r="r" b="b"/>
            <a:pathLst>
              <a:path w="2952199" h="2039701">
                <a:moveTo>
                  <a:pt x="0" y="0"/>
                </a:moveTo>
                <a:lnTo>
                  <a:pt x="2952199" y="0"/>
                </a:lnTo>
                <a:lnTo>
                  <a:pt x="2952199" y="2039702"/>
                </a:lnTo>
                <a:lnTo>
                  <a:pt x="0" y="2039702"/>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61" name="AutoShape 61"/>
          <p:cNvSpPr/>
          <p:nvPr/>
        </p:nvSpPr>
        <p:spPr>
          <a:xfrm flipH="1" flipV="1">
            <a:off x="7256049" y="3961874"/>
            <a:ext cx="1366002" cy="1509173"/>
          </a:xfrm>
          <a:prstGeom prst="line">
            <a:avLst/>
          </a:prstGeom>
          <a:ln w="114300" cap="flat">
            <a:solidFill>
              <a:srgbClr val="7ED957"/>
            </a:solidFill>
            <a:prstDash val="solid"/>
            <a:headEnd type="none" w="sm" len="sm"/>
            <a:tailEnd type="oval" w="lg" len="lg"/>
          </a:ln>
        </p:spPr>
      </p:sp>
      <p:sp>
        <p:nvSpPr>
          <p:cNvPr id="62" name="AutoShape 62"/>
          <p:cNvSpPr/>
          <p:nvPr/>
        </p:nvSpPr>
        <p:spPr>
          <a:xfrm flipV="1">
            <a:off x="9665951" y="3822094"/>
            <a:ext cx="1768014" cy="1067796"/>
          </a:xfrm>
          <a:prstGeom prst="line">
            <a:avLst/>
          </a:prstGeom>
          <a:ln w="114300" cap="flat">
            <a:solidFill>
              <a:srgbClr val="7ED957"/>
            </a:solidFill>
            <a:prstDash val="solid"/>
            <a:headEnd type="none" w="sm" len="sm"/>
            <a:tailEnd type="oval" w="lg" len="lg"/>
          </a:ln>
        </p:spPr>
      </p:sp>
      <p:sp>
        <p:nvSpPr>
          <p:cNvPr id="63" name="AutoShape 63"/>
          <p:cNvSpPr/>
          <p:nvPr/>
        </p:nvSpPr>
        <p:spPr>
          <a:xfrm>
            <a:off x="10844181" y="6489002"/>
            <a:ext cx="589784" cy="1887597"/>
          </a:xfrm>
          <a:prstGeom prst="line">
            <a:avLst/>
          </a:prstGeom>
          <a:ln w="114300" cap="flat">
            <a:solidFill>
              <a:srgbClr val="7ED957"/>
            </a:solidFill>
            <a:prstDash val="solid"/>
            <a:headEnd type="none" w="sm" len="sm"/>
            <a:tailEnd type="oval" w="lg" len="lg"/>
          </a:ln>
        </p:spPr>
      </p:sp>
      <p:sp>
        <p:nvSpPr>
          <p:cNvPr id="64" name="TextBox 64"/>
          <p:cNvSpPr txBox="1"/>
          <p:nvPr/>
        </p:nvSpPr>
        <p:spPr>
          <a:xfrm>
            <a:off x="12197725" y="6041462"/>
            <a:ext cx="4511131" cy="448311"/>
          </a:xfrm>
          <a:prstGeom prst="rect">
            <a:avLst/>
          </a:prstGeom>
        </p:spPr>
        <p:txBody>
          <a:bodyPr lIns="0" tIns="0" rIns="0" bIns="0" rtlCol="0" anchor="t">
            <a:spAutoFit/>
          </a:bodyPr>
          <a:lstStyle/>
          <a:p>
            <a:pPr algn="ctr">
              <a:lnSpc>
                <a:spcPts val="3639"/>
              </a:lnSpc>
              <a:spcBef>
                <a:spcPct val="0"/>
              </a:spcBef>
            </a:pPr>
            <a:r>
              <a:rPr lang="en-US" sz="2599">
                <a:solidFill>
                  <a:srgbClr val="504D4D"/>
                </a:solidFill>
                <a:latin typeface="Open Sans Extra Bold"/>
                <a:ea typeface="Open Sans Extra Bold"/>
                <a:cs typeface="Open Sans Extra Bold"/>
                <a:sym typeface="Open Sans Extra Bold"/>
              </a:rPr>
              <a:t>OTHERS</a:t>
            </a:r>
          </a:p>
        </p:txBody>
      </p:sp>
      <p:sp>
        <p:nvSpPr>
          <p:cNvPr id="65" name="Freeform 65"/>
          <p:cNvSpPr/>
          <p:nvPr/>
        </p:nvSpPr>
        <p:spPr>
          <a:xfrm>
            <a:off x="8995801" y="5471048"/>
            <a:ext cx="1114294" cy="1122457"/>
          </a:xfrm>
          <a:custGeom>
            <a:avLst/>
            <a:gdLst/>
            <a:ahLst/>
            <a:cxnLst/>
            <a:rect l="l" t="t" r="r" b="b"/>
            <a:pathLst>
              <a:path w="1114294" h="1122457">
                <a:moveTo>
                  <a:pt x="0" y="0"/>
                </a:moveTo>
                <a:lnTo>
                  <a:pt x="1114294" y="0"/>
                </a:lnTo>
                <a:lnTo>
                  <a:pt x="1114294" y="1122457"/>
                </a:lnTo>
                <a:lnTo>
                  <a:pt x="0" y="112245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grpSp>
        <p:nvGrpSpPr>
          <p:cNvPr id="66" name="Group 66"/>
          <p:cNvGrpSpPr/>
          <p:nvPr/>
        </p:nvGrpSpPr>
        <p:grpSpPr>
          <a:xfrm>
            <a:off x="9244935" y="5724263"/>
            <a:ext cx="616027" cy="616027"/>
            <a:chOff x="0" y="0"/>
            <a:chExt cx="6350000" cy="6350000"/>
          </a:xfrm>
        </p:grpSpPr>
        <p:sp>
          <p:nvSpPr>
            <p:cNvPr id="67" name="Freeform 6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504D4D"/>
            </a:solidFill>
          </p:spPr>
        </p:sp>
      </p:grpSp>
      <p:grpSp>
        <p:nvGrpSpPr>
          <p:cNvPr id="68" name="Group 68"/>
          <p:cNvGrpSpPr>
            <a:grpSpLocks noChangeAspect="1"/>
          </p:cNvGrpSpPr>
          <p:nvPr/>
        </p:nvGrpSpPr>
        <p:grpSpPr>
          <a:xfrm>
            <a:off x="9357007" y="5836336"/>
            <a:ext cx="391882" cy="391882"/>
            <a:chOff x="0" y="0"/>
            <a:chExt cx="495300" cy="495300"/>
          </a:xfrm>
        </p:grpSpPr>
        <p:sp>
          <p:nvSpPr>
            <p:cNvPr id="69" name="Freeform 69"/>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747272"/>
            </a:solidFill>
          </p:spPr>
        </p:sp>
        <p:sp>
          <p:nvSpPr>
            <p:cNvPr id="70" name="Freeform 70"/>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504D4D"/>
            </a:solidFill>
          </p:spPr>
        </p:sp>
      </p:grpSp>
      <p:grpSp>
        <p:nvGrpSpPr>
          <p:cNvPr id="71" name="Group 71"/>
          <p:cNvGrpSpPr/>
          <p:nvPr/>
        </p:nvGrpSpPr>
        <p:grpSpPr>
          <a:xfrm>
            <a:off x="9424675" y="5904003"/>
            <a:ext cx="256548" cy="256548"/>
            <a:chOff x="0" y="0"/>
            <a:chExt cx="6350000" cy="6350000"/>
          </a:xfrm>
        </p:grpSpPr>
        <p:sp>
          <p:nvSpPr>
            <p:cNvPr id="72" name="Freeform 7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47272"/>
            </a:solidFill>
          </p:spPr>
        </p:sp>
      </p:grpSp>
      <p:sp>
        <p:nvSpPr>
          <p:cNvPr id="73" name="Freeform 73"/>
          <p:cNvSpPr/>
          <p:nvPr/>
        </p:nvSpPr>
        <p:spPr>
          <a:xfrm>
            <a:off x="9496294" y="5980013"/>
            <a:ext cx="113309" cy="104527"/>
          </a:xfrm>
          <a:custGeom>
            <a:avLst/>
            <a:gdLst/>
            <a:ahLst/>
            <a:cxnLst/>
            <a:rect l="l" t="t" r="r" b="b"/>
            <a:pathLst>
              <a:path w="113309" h="104527">
                <a:moveTo>
                  <a:pt x="0" y="0"/>
                </a:moveTo>
                <a:lnTo>
                  <a:pt x="113309" y="0"/>
                </a:lnTo>
                <a:lnTo>
                  <a:pt x="113309" y="104527"/>
                </a:lnTo>
                <a:lnTo>
                  <a:pt x="0" y="104527"/>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74" name="Freeform 74"/>
          <p:cNvSpPr/>
          <p:nvPr/>
        </p:nvSpPr>
        <p:spPr>
          <a:xfrm>
            <a:off x="291464" y="359325"/>
            <a:ext cx="2565130" cy="601697"/>
          </a:xfrm>
          <a:custGeom>
            <a:avLst/>
            <a:gdLst/>
            <a:ahLst/>
            <a:cxnLst/>
            <a:rect l="l" t="t" r="r" b="b"/>
            <a:pathLst>
              <a:path w="2565130" h="601697">
                <a:moveTo>
                  <a:pt x="0" y="0"/>
                </a:moveTo>
                <a:lnTo>
                  <a:pt x="2565130" y="0"/>
                </a:lnTo>
                <a:lnTo>
                  <a:pt x="2565130" y="601697"/>
                </a:lnTo>
                <a:lnTo>
                  <a:pt x="0" y="601697"/>
                </a:lnTo>
                <a:lnTo>
                  <a:pt x="0" y="0"/>
                </a:lnTo>
                <a:close/>
              </a:path>
            </a:pathLst>
          </a:custGeom>
          <a:blipFill>
            <a:blip r:embed="rId21"/>
            <a:stretch>
              <a:fillRect/>
            </a:stretch>
          </a:blipFill>
        </p:spPr>
      </p:sp>
      <p:sp>
        <p:nvSpPr>
          <p:cNvPr id="75" name="Freeform 75"/>
          <p:cNvSpPr/>
          <p:nvPr/>
        </p:nvSpPr>
        <p:spPr>
          <a:xfrm>
            <a:off x="14705866" y="122064"/>
            <a:ext cx="3369862" cy="1723612"/>
          </a:xfrm>
          <a:custGeom>
            <a:avLst/>
            <a:gdLst/>
            <a:ahLst/>
            <a:cxnLst/>
            <a:rect l="l" t="t" r="r" b="b"/>
            <a:pathLst>
              <a:path w="3369862" h="1723612">
                <a:moveTo>
                  <a:pt x="0" y="0"/>
                </a:moveTo>
                <a:lnTo>
                  <a:pt x="3369863" y="0"/>
                </a:lnTo>
                <a:lnTo>
                  <a:pt x="3369863" y="1723613"/>
                </a:lnTo>
                <a:lnTo>
                  <a:pt x="0" y="1723613"/>
                </a:lnTo>
                <a:lnTo>
                  <a:pt x="0" y="0"/>
                </a:lnTo>
                <a:close/>
              </a:path>
            </a:pathLst>
          </a:custGeom>
          <a:blipFill>
            <a:blip r:embed="rId22"/>
            <a:stretch>
              <a:fillRect b="-46"/>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659</Words>
  <Application>Microsoft Office PowerPoint</Application>
  <PresentationFormat>Custom</PresentationFormat>
  <Paragraphs>75</Paragraphs>
  <Slides>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Times New Roman Bold</vt:lpstr>
      <vt:lpstr>Poppins Bold</vt:lpstr>
      <vt:lpstr>Roboto Condensed</vt:lpstr>
      <vt:lpstr>Calibri</vt:lpstr>
      <vt:lpstr>Alegreya Bold</vt:lpstr>
      <vt:lpstr>Open Sans Extra Bold</vt:lpstr>
      <vt:lpstr>Arial</vt:lpstr>
      <vt:lpstr>Arial Bold</vt:lpstr>
      <vt:lpstr>Poppins</vt:lpstr>
      <vt:lpstr>Garamond Bold</vt:lpstr>
      <vt:lpstr>Poppins Ultra-Bold</vt:lpstr>
      <vt:lpstr>Roboto Condensed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CodeWrapper's_SIH2024_Idea_PPT</dc:title>
  <cp:lastModifiedBy>Nitesh saini</cp:lastModifiedBy>
  <cp:revision>2</cp:revision>
  <dcterms:created xsi:type="dcterms:W3CDTF">2006-08-16T00:00:00Z</dcterms:created>
  <dcterms:modified xsi:type="dcterms:W3CDTF">2024-09-15T22:19:19Z</dcterms:modified>
  <dc:identifier>DAGQWcL_kgM</dc:identifier>
</cp:coreProperties>
</file>