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Lst>
  <p:sldSz cx="12192000" cy="6858000"/>
  <p:notesSz cx="6858000" cy="9144000"/>
  <p:embeddedFontLst>
    <p:embeddedFont>
      <p:font typeface="Garamond" panose="02020404030301010803" pitchFamily="18" charset="0"/>
      <p:regular r:id="rId15"/>
      <p:bold r:id="rId16"/>
      <p:italic r:id="rId17"/>
      <p:boldItalic r:id="rId18"/>
    </p:embeddedFont>
    <p:embeddedFont>
      <p:font typeface="Play"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lDn34L9+tkk42IlAOsIqiLfR0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8a9bbb15fe_1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8a9bbb15fe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8a9bbb15fe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8a9bbb15fe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8a9bbb15fe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8a9bbb15fe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a9bbb15fe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8a9bbb15f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8a9bbb15f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8a9bbb15f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8a9bbb15f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8a9bbb15f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8a9bbb15fe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8a9bbb15f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8a9bbb15fe_1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8a9bbb15fe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8a9bbb15fe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8a9bbb15f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8a9bbb15f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8a9bbb15f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8a9bbb15f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8a9bbb15f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a:blip r:embed="rId3">
            <a:alphaModFix/>
          </a:blip>
          <a:stretch>
            <a:fillRect/>
          </a:stretch>
        </p:blipFill>
        <p:spPr>
          <a:xfrm>
            <a:off x="152400" y="152400"/>
            <a:ext cx="11268644" cy="65532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g28a9bbb15fe_1_35"/>
          <p:cNvPicPr preferRelativeResize="0"/>
          <p:nvPr/>
        </p:nvPicPr>
        <p:blipFill>
          <a:blip r:embed="rId3">
            <a:alphaModFix/>
          </a:blip>
          <a:stretch>
            <a:fillRect/>
          </a:stretch>
        </p:blipFill>
        <p:spPr>
          <a:xfrm>
            <a:off x="67625" y="1801900"/>
            <a:ext cx="11887201" cy="4949876"/>
          </a:xfrm>
          <a:prstGeom prst="rect">
            <a:avLst/>
          </a:prstGeom>
          <a:noFill/>
          <a:ln>
            <a:noFill/>
          </a:ln>
        </p:spPr>
      </p:pic>
      <p:sp>
        <p:nvSpPr>
          <p:cNvPr id="165" name="Google Shape;165;g28a9bbb15fe_1_35"/>
          <p:cNvSpPr txBox="1"/>
          <p:nvPr/>
        </p:nvSpPr>
        <p:spPr>
          <a:xfrm>
            <a:off x="183000" y="0"/>
            <a:ext cx="11375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1F497D"/>
                </a:solidFill>
                <a:latin typeface="Garamond"/>
                <a:ea typeface="Garamond"/>
                <a:cs typeface="Garamond"/>
                <a:sym typeface="Garamond"/>
              </a:rPr>
              <a:t>SMART INDIA HACKATHON 2024</a:t>
            </a:r>
            <a:endParaRPr/>
          </a:p>
        </p:txBody>
      </p:sp>
      <p:sp>
        <p:nvSpPr>
          <p:cNvPr id="166" name="Google Shape;166;g28a9bbb15fe_1_35" descr="Your startup LOGO"/>
          <p:cNvSpPr/>
          <p:nvPr/>
        </p:nvSpPr>
        <p:spPr>
          <a:xfrm>
            <a:off x="183000" y="223100"/>
            <a:ext cx="1636500" cy="807300"/>
          </a:xfrm>
          <a:prstGeom prst="ellipse">
            <a:avLst/>
          </a:prstGeom>
          <a:solidFill>
            <a:srgbClr val="FFFFFF"/>
          </a:solidFill>
          <a:ln w="25400" cap="flat" cmpd="sng">
            <a:solidFill>
              <a:srgbClr val="8064A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latin typeface="Calibri"/>
                <a:ea typeface="Calibri"/>
                <a:cs typeface="Calibri"/>
                <a:sym typeface="Calibri"/>
              </a:rPr>
              <a:t>Code</a:t>
            </a:r>
            <a:endParaRPr sz="1800">
              <a:latin typeface="Calibri"/>
              <a:ea typeface="Calibri"/>
              <a:cs typeface="Calibri"/>
              <a:sym typeface="Calibri"/>
            </a:endParaRPr>
          </a:p>
          <a:p>
            <a:pPr marL="0" marR="0" lvl="0" indent="0" algn="ctr" rtl="0">
              <a:spcBef>
                <a:spcPts val="0"/>
              </a:spcBef>
              <a:spcAft>
                <a:spcPts val="0"/>
              </a:spcAft>
              <a:buNone/>
            </a:pPr>
            <a:r>
              <a:rPr lang="en-US" sz="1800">
                <a:latin typeface="Calibri"/>
                <a:ea typeface="Calibri"/>
                <a:cs typeface="Calibri"/>
                <a:sym typeface="Calibri"/>
              </a:rPr>
              <a:t>Wrapper’s</a:t>
            </a:r>
            <a:endParaRPr sz="1800">
              <a:latin typeface="Calibri"/>
              <a:ea typeface="Calibri"/>
              <a:cs typeface="Calibri"/>
              <a:sym typeface="Calibri"/>
            </a:endParaRPr>
          </a:p>
        </p:txBody>
      </p:sp>
      <p:pic>
        <p:nvPicPr>
          <p:cNvPr id="167" name="Google Shape;167;g28a9bbb15fe_1_35"/>
          <p:cNvPicPr preferRelativeResize="0"/>
          <p:nvPr/>
        </p:nvPicPr>
        <p:blipFill rotWithShape="1">
          <a:blip r:embed="rId4">
            <a:alphaModFix/>
          </a:blip>
          <a:srcRect/>
          <a:stretch/>
        </p:blipFill>
        <p:spPr>
          <a:xfrm>
            <a:off x="9803911" y="81376"/>
            <a:ext cx="2246575" cy="1149075"/>
          </a:xfrm>
          <a:prstGeom prst="rect">
            <a:avLst/>
          </a:prstGeom>
          <a:noFill/>
          <a:ln>
            <a:noFill/>
          </a:ln>
        </p:spPr>
      </p:pic>
      <p:sp>
        <p:nvSpPr>
          <p:cNvPr id="168" name="Google Shape;168;g28a9bbb15fe_1_35"/>
          <p:cNvSpPr/>
          <p:nvPr/>
        </p:nvSpPr>
        <p:spPr>
          <a:xfrm>
            <a:off x="3402450" y="1030400"/>
            <a:ext cx="5387100" cy="6558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FEASIBILITY AND VIABILITY</a:t>
            </a:r>
            <a:endParaRPr sz="2400" b="1"/>
          </a:p>
        </p:txBody>
      </p:sp>
      <p:pic>
        <p:nvPicPr>
          <p:cNvPr id="169" name="Google Shape;169;g28a9bbb15fe_1_35"/>
          <p:cNvPicPr preferRelativeResize="0"/>
          <p:nvPr/>
        </p:nvPicPr>
        <p:blipFill>
          <a:blip r:embed="rId5">
            <a:alphaModFix/>
          </a:blip>
          <a:stretch>
            <a:fillRect/>
          </a:stretch>
        </p:blipFill>
        <p:spPr>
          <a:xfrm>
            <a:off x="252975" y="3956750"/>
            <a:ext cx="2795025" cy="967275"/>
          </a:xfrm>
          <a:prstGeom prst="rect">
            <a:avLst/>
          </a:prstGeom>
          <a:noFill/>
          <a:ln>
            <a:noFill/>
          </a:ln>
        </p:spPr>
      </p:pic>
      <p:pic>
        <p:nvPicPr>
          <p:cNvPr id="170" name="Google Shape;170;g28a9bbb15fe_1_35"/>
          <p:cNvPicPr preferRelativeResize="0"/>
          <p:nvPr/>
        </p:nvPicPr>
        <p:blipFill>
          <a:blip r:embed="rId6">
            <a:alphaModFix/>
          </a:blip>
          <a:stretch>
            <a:fillRect/>
          </a:stretch>
        </p:blipFill>
        <p:spPr>
          <a:xfrm>
            <a:off x="8688475" y="3956750"/>
            <a:ext cx="3503524" cy="967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28a9bbb15fe_1_54"/>
          <p:cNvSpPr txBox="1"/>
          <p:nvPr/>
        </p:nvSpPr>
        <p:spPr>
          <a:xfrm>
            <a:off x="183000" y="0"/>
            <a:ext cx="11375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1F497D"/>
                </a:solidFill>
                <a:latin typeface="Garamond"/>
                <a:ea typeface="Garamond"/>
                <a:cs typeface="Garamond"/>
                <a:sym typeface="Garamond"/>
              </a:rPr>
              <a:t>SMART INDIA HACKATHON 2024</a:t>
            </a:r>
            <a:endParaRPr/>
          </a:p>
        </p:txBody>
      </p:sp>
      <p:sp>
        <p:nvSpPr>
          <p:cNvPr id="176" name="Google Shape;176;g28a9bbb15fe_1_54" descr="Your startup LOGO"/>
          <p:cNvSpPr/>
          <p:nvPr/>
        </p:nvSpPr>
        <p:spPr>
          <a:xfrm>
            <a:off x="183000" y="223100"/>
            <a:ext cx="1636500" cy="807300"/>
          </a:xfrm>
          <a:prstGeom prst="ellipse">
            <a:avLst/>
          </a:prstGeom>
          <a:solidFill>
            <a:srgbClr val="FFFFFF"/>
          </a:solidFill>
          <a:ln w="25400" cap="flat" cmpd="sng">
            <a:solidFill>
              <a:srgbClr val="8064A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latin typeface="Calibri"/>
                <a:ea typeface="Calibri"/>
                <a:cs typeface="Calibri"/>
                <a:sym typeface="Calibri"/>
              </a:rPr>
              <a:t>Code</a:t>
            </a:r>
            <a:endParaRPr sz="1800">
              <a:latin typeface="Calibri"/>
              <a:ea typeface="Calibri"/>
              <a:cs typeface="Calibri"/>
              <a:sym typeface="Calibri"/>
            </a:endParaRPr>
          </a:p>
          <a:p>
            <a:pPr marL="0" marR="0" lvl="0" indent="0" algn="ctr" rtl="0">
              <a:spcBef>
                <a:spcPts val="0"/>
              </a:spcBef>
              <a:spcAft>
                <a:spcPts val="0"/>
              </a:spcAft>
              <a:buNone/>
            </a:pPr>
            <a:r>
              <a:rPr lang="en-US" sz="1800">
                <a:latin typeface="Calibri"/>
                <a:ea typeface="Calibri"/>
                <a:cs typeface="Calibri"/>
                <a:sym typeface="Calibri"/>
              </a:rPr>
              <a:t>Wrapper’s</a:t>
            </a:r>
            <a:endParaRPr sz="1800">
              <a:latin typeface="Calibri"/>
              <a:ea typeface="Calibri"/>
              <a:cs typeface="Calibri"/>
              <a:sym typeface="Calibri"/>
            </a:endParaRPr>
          </a:p>
        </p:txBody>
      </p:sp>
      <p:pic>
        <p:nvPicPr>
          <p:cNvPr id="177" name="Google Shape;177;g28a9bbb15fe_1_54"/>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178" name="Google Shape;178;g28a9bbb15fe_1_54"/>
          <p:cNvPicPr preferRelativeResize="0"/>
          <p:nvPr/>
        </p:nvPicPr>
        <p:blipFill>
          <a:blip r:embed="rId4">
            <a:alphaModFix/>
          </a:blip>
          <a:stretch>
            <a:fillRect/>
          </a:stretch>
        </p:blipFill>
        <p:spPr>
          <a:xfrm>
            <a:off x="444700" y="1149074"/>
            <a:ext cx="11113700" cy="5627550"/>
          </a:xfrm>
          <a:prstGeom prst="rect">
            <a:avLst/>
          </a:prstGeom>
          <a:noFill/>
          <a:ln>
            <a:noFill/>
          </a:ln>
        </p:spPr>
      </p:pic>
      <p:sp>
        <p:nvSpPr>
          <p:cNvPr id="179" name="Google Shape;179;g28a9bbb15fe_1_54"/>
          <p:cNvSpPr txBox="1"/>
          <p:nvPr/>
        </p:nvSpPr>
        <p:spPr>
          <a:xfrm>
            <a:off x="1174225" y="1801950"/>
            <a:ext cx="10087200" cy="3411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2400" b="1" dirty="0">
                <a:solidFill>
                  <a:schemeClr val="dk1"/>
                </a:solidFill>
              </a:rPr>
              <a:t>Current Status of the Prototype</a:t>
            </a:r>
            <a:r>
              <a:rPr lang="en-US" sz="2400" dirty="0">
                <a:solidFill>
                  <a:schemeClr val="dk1"/>
                </a:solidFill>
              </a:rPr>
              <a:t>:</a:t>
            </a:r>
            <a:endParaRPr sz="2400" dirty="0">
              <a:solidFill>
                <a:schemeClr val="dk1"/>
              </a:solidFill>
            </a:endParaRPr>
          </a:p>
          <a:p>
            <a:pPr marL="0" lvl="0" indent="0" algn="l" rtl="0">
              <a:lnSpc>
                <a:spcPct val="115000"/>
              </a:lnSpc>
              <a:spcBef>
                <a:spcPts val="1200"/>
              </a:spcBef>
              <a:spcAft>
                <a:spcPts val="0"/>
              </a:spcAft>
              <a:buNone/>
            </a:pPr>
            <a:endParaRPr sz="2400" dirty="0">
              <a:solidFill>
                <a:schemeClr val="dk1"/>
              </a:solidFill>
            </a:endParaRPr>
          </a:p>
          <a:p>
            <a:pPr marL="457200" lvl="0" indent="-381000" algn="l" rtl="0">
              <a:lnSpc>
                <a:spcPct val="115000"/>
              </a:lnSpc>
              <a:spcBef>
                <a:spcPts val="1200"/>
              </a:spcBef>
              <a:spcAft>
                <a:spcPts val="0"/>
              </a:spcAft>
              <a:buClr>
                <a:schemeClr val="dk1"/>
              </a:buClr>
              <a:buSzPts val="2400"/>
              <a:buChar char="●"/>
            </a:pPr>
            <a:r>
              <a:rPr lang="en-US" sz="2400" b="1" dirty="0">
                <a:solidFill>
                  <a:schemeClr val="dk1"/>
                </a:solidFill>
              </a:rPr>
              <a:t>Rating</a:t>
            </a:r>
            <a:r>
              <a:rPr lang="en-US" sz="2400" dirty="0">
                <a:solidFill>
                  <a:schemeClr val="dk1"/>
                </a:solidFill>
              </a:rPr>
              <a:t>: 3 out of 5</a:t>
            </a:r>
            <a:endParaRPr sz="2400" dirty="0">
              <a:solidFill>
                <a:schemeClr val="dk1"/>
              </a:solidFill>
            </a:endParaRPr>
          </a:p>
          <a:p>
            <a:pPr marL="457200" lvl="0" indent="-381000" algn="l" rtl="0">
              <a:lnSpc>
                <a:spcPct val="115000"/>
              </a:lnSpc>
              <a:spcBef>
                <a:spcPts val="0"/>
              </a:spcBef>
              <a:spcAft>
                <a:spcPts val="0"/>
              </a:spcAft>
              <a:buClr>
                <a:schemeClr val="dk1"/>
              </a:buClr>
              <a:buSzPts val="2400"/>
              <a:buChar char="●"/>
            </a:pPr>
            <a:r>
              <a:rPr lang="en-US" sz="2400" b="1" dirty="0">
                <a:solidFill>
                  <a:schemeClr val="dk1"/>
                </a:solidFill>
              </a:rPr>
              <a:t>Progress</a:t>
            </a:r>
            <a:r>
              <a:rPr lang="en-US" sz="2400" dirty="0">
                <a:solidFill>
                  <a:schemeClr val="dk1"/>
                </a:solidFill>
              </a:rPr>
              <a:t>: Pre-trained models for object detection have been implemented. The integration of the chatbot is in progress, but further work is needed to optimize and refine the solution for seamless interaction between image recognition and conversational AI​</a:t>
            </a:r>
            <a:endParaRPr sz="2400"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28a9bbb15fe_1_28"/>
          <p:cNvSpPr txBox="1"/>
          <p:nvPr/>
        </p:nvSpPr>
        <p:spPr>
          <a:xfrm>
            <a:off x="183000" y="0"/>
            <a:ext cx="11375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1F497D"/>
                </a:solidFill>
                <a:latin typeface="Garamond"/>
                <a:ea typeface="Garamond"/>
                <a:cs typeface="Garamond"/>
                <a:sym typeface="Garamond"/>
              </a:rPr>
              <a:t>SMART INDIA HACKATHON 2024</a:t>
            </a:r>
            <a:endParaRPr/>
          </a:p>
        </p:txBody>
      </p:sp>
      <p:sp>
        <p:nvSpPr>
          <p:cNvPr id="185" name="Google Shape;185;g28a9bbb15fe_1_28" descr="Your startup LOGO"/>
          <p:cNvSpPr/>
          <p:nvPr/>
        </p:nvSpPr>
        <p:spPr>
          <a:xfrm>
            <a:off x="183000" y="223100"/>
            <a:ext cx="1636500" cy="807300"/>
          </a:xfrm>
          <a:prstGeom prst="ellipse">
            <a:avLst/>
          </a:prstGeom>
          <a:solidFill>
            <a:srgbClr val="FFFFFF"/>
          </a:solidFill>
          <a:ln w="25400" cap="flat" cmpd="sng">
            <a:solidFill>
              <a:srgbClr val="8064A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latin typeface="Calibri"/>
                <a:ea typeface="Calibri"/>
                <a:cs typeface="Calibri"/>
                <a:sym typeface="Calibri"/>
              </a:rPr>
              <a:t>Code</a:t>
            </a:r>
            <a:endParaRPr sz="1800">
              <a:latin typeface="Calibri"/>
              <a:ea typeface="Calibri"/>
              <a:cs typeface="Calibri"/>
              <a:sym typeface="Calibri"/>
            </a:endParaRPr>
          </a:p>
          <a:p>
            <a:pPr marL="0" marR="0" lvl="0" indent="0" algn="ctr" rtl="0">
              <a:spcBef>
                <a:spcPts val="0"/>
              </a:spcBef>
              <a:spcAft>
                <a:spcPts val="0"/>
              </a:spcAft>
              <a:buNone/>
            </a:pPr>
            <a:r>
              <a:rPr lang="en-US" sz="1800">
                <a:latin typeface="Calibri"/>
                <a:ea typeface="Calibri"/>
                <a:cs typeface="Calibri"/>
                <a:sym typeface="Calibri"/>
              </a:rPr>
              <a:t>Wrapper’s</a:t>
            </a:r>
            <a:endParaRPr sz="1800">
              <a:latin typeface="Calibri"/>
              <a:ea typeface="Calibri"/>
              <a:cs typeface="Calibri"/>
              <a:sym typeface="Calibri"/>
            </a:endParaRPr>
          </a:p>
        </p:txBody>
      </p:sp>
      <p:pic>
        <p:nvPicPr>
          <p:cNvPr id="186" name="Google Shape;186;g28a9bbb15fe_1_28"/>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187" name="Google Shape;187;g28a9bbb15fe_1_28"/>
          <p:cNvPicPr preferRelativeResize="0"/>
          <p:nvPr/>
        </p:nvPicPr>
        <p:blipFill>
          <a:blip r:embed="rId4">
            <a:alphaModFix/>
          </a:blip>
          <a:stretch>
            <a:fillRect/>
          </a:stretch>
        </p:blipFill>
        <p:spPr>
          <a:xfrm>
            <a:off x="44168" y="1225962"/>
            <a:ext cx="11981500" cy="5190525"/>
          </a:xfrm>
          <a:prstGeom prst="rect">
            <a:avLst/>
          </a:prstGeom>
          <a:noFill/>
          <a:ln>
            <a:noFill/>
          </a:ln>
        </p:spPr>
      </p:pic>
      <p:sp>
        <p:nvSpPr>
          <p:cNvPr id="188" name="Google Shape;188;g28a9bbb15fe_1_28"/>
          <p:cNvSpPr txBox="1"/>
          <p:nvPr/>
        </p:nvSpPr>
        <p:spPr>
          <a:xfrm>
            <a:off x="253998" y="890787"/>
            <a:ext cx="11765700" cy="552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dirty="0">
              <a:solidFill>
                <a:schemeClr val="dk1"/>
              </a:solidFill>
            </a:endParaRPr>
          </a:p>
          <a:p>
            <a:pPr marL="0" lvl="0" indent="0" algn="l" rtl="0">
              <a:lnSpc>
                <a:spcPct val="115000"/>
              </a:lnSpc>
              <a:spcBef>
                <a:spcPts val="0"/>
              </a:spcBef>
              <a:spcAft>
                <a:spcPts val="0"/>
              </a:spcAft>
              <a:buNone/>
            </a:pPr>
            <a:r>
              <a:rPr lang="en-US" sz="2000" b="1" dirty="0">
                <a:solidFill>
                  <a:schemeClr val="dk1"/>
                </a:solidFill>
              </a:rPr>
              <a:t>Resources Involved</a:t>
            </a:r>
            <a:r>
              <a:rPr lang="en-US" sz="2000" dirty="0">
                <a:solidFill>
                  <a:schemeClr val="dk1"/>
                </a:solidFill>
              </a:rPr>
              <a:t>:</a:t>
            </a:r>
            <a:endParaRPr sz="2000" dirty="0">
              <a:solidFill>
                <a:schemeClr val="dk1"/>
              </a:solidFill>
            </a:endParaRPr>
          </a:p>
          <a:p>
            <a:pPr marL="457200" lvl="0" indent="-355600" algn="l" rtl="0">
              <a:lnSpc>
                <a:spcPct val="115000"/>
              </a:lnSpc>
              <a:spcBef>
                <a:spcPts val="1200"/>
              </a:spcBef>
              <a:spcAft>
                <a:spcPts val="0"/>
              </a:spcAft>
              <a:buClr>
                <a:schemeClr val="dk1"/>
              </a:buClr>
              <a:buSzPts val="2000"/>
              <a:buChar char="●"/>
            </a:pPr>
            <a:r>
              <a:rPr lang="en-US" sz="2000" b="1" dirty="0">
                <a:solidFill>
                  <a:schemeClr val="dk1"/>
                </a:solidFill>
              </a:rPr>
              <a:t>Image Recognition</a:t>
            </a:r>
            <a:r>
              <a:rPr lang="en-US" sz="2000" dirty="0">
                <a:solidFill>
                  <a:schemeClr val="dk1"/>
                </a:solidFill>
              </a:rPr>
              <a:t>: The use of the Mask-RCNN model for object detection and segmentation is computationally expensive due to the complexity of deep learning networks, especially when processing high-resolution images or multiple objects. However, Mask-RCNN is efficient for applications requiring accurate object detection with segmentation.</a:t>
            </a:r>
            <a:endParaRPr sz="2000" dirty="0">
              <a:solidFill>
                <a:schemeClr val="dk1"/>
              </a:solidFill>
            </a:endParaRPr>
          </a:p>
          <a:p>
            <a:pPr marL="457200" lvl="0" indent="-355600" algn="l" rtl="0">
              <a:lnSpc>
                <a:spcPct val="115000"/>
              </a:lnSpc>
              <a:spcBef>
                <a:spcPts val="0"/>
              </a:spcBef>
              <a:spcAft>
                <a:spcPts val="0"/>
              </a:spcAft>
              <a:buClr>
                <a:schemeClr val="dk1"/>
              </a:buClr>
              <a:buSzPts val="2000"/>
              <a:buChar char="●"/>
            </a:pPr>
            <a:r>
              <a:rPr lang="en-US" sz="2000" b="1" dirty="0">
                <a:solidFill>
                  <a:schemeClr val="dk1"/>
                </a:solidFill>
              </a:rPr>
              <a:t>NLP</a:t>
            </a:r>
            <a:r>
              <a:rPr lang="en-US" sz="2000" dirty="0">
                <a:solidFill>
                  <a:schemeClr val="dk1"/>
                </a:solidFill>
              </a:rPr>
              <a:t>: The combination of generative and discriminative decoders along with self-attention mechanisms can be computationally intensive depending on the model size. The use of LSTM for handling dialogue history adds an additional computational layer, but it is effective for maintaining context.</a:t>
            </a:r>
            <a:endParaRPr sz="2000" dirty="0">
              <a:solidFill>
                <a:schemeClr val="dk1"/>
              </a:solidFill>
            </a:endParaRPr>
          </a:p>
          <a:p>
            <a:pPr marL="457200" lvl="0" indent="-355600" algn="l" rtl="0">
              <a:lnSpc>
                <a:spcPct val="115000"/>
              </a:lnSpc>
              <a:spcBef>
                <a:spcPts val="0"/>
              </a:spcBef>
              <a:spcAft>
                <a:spcPts val="0"/>
              </a:spcAft>
              <a:buClr>
                <a:schemeClr val="dk1"/>
              </a:buClr>
              <a:buSzPts val="2000"/>
              <a:buChar char="●"/>
            </a:pPr>
            <a:r>
              <a:rPr lang="en-US" sz="2000" b="1" dirty="0">
                <a:solidFill>
                  <a:schemeClr val="dk1"/>
                </a:solidFill>
              </a:rPr>
              <a:t>Model Training</a:t>
            </a:r>
            <a:r>
              <a:rPr lang="en-US" sz="2000" dirty="0">
                <a:solidFill>
                  <a:schemeClr val="dk1"/>
                </a:solidFill>
              </a:rPr>
              <a:t>: The use of open-source libraries (TensorFlow, </a:t>
            </a:r>
            <a:r>
              <a:rPr lang="en-US" sz="2000" dirty="0" err="1">
                <a:solidFill>
                  <a:schemeClr val="dk1"/>
                </a:solidFill>
              </a:rPr>
              <a:t>PyTorch</a:t>
            </a:r>
            <a:r>
              <a:rPr lang="en-US" sz="2000" dirty="0">
                <a:solidFill>
                  <a:schemeClr val="dk1"/>
                </a:solidFill>
              </a:rPr>
              <a:t>) and pre-trained models reduces training time and computational resources since it avoids training from scratch.</a:t>
            </a:r>
            <a:endParaRPr sz="2000" dirty="0">
              <a:solidFill>
                <a:schemeClr val="dk1"/>
              </a:solidFill>
            </a:endParaRPr>
          </a:p>
          <a:p>
            <a:pPr marL="457200" lvl="0" indent="-355600" algn="l" rtl="0">
              <a:lnSpc>
                <a:spcPct val="115000"/>
              </a:lnSpc>
              <a:spcBef>
                <a:spcPts val="0"/>
              </a:spcBef>
              <a:spcAft>
                <a:spcPts val="0"/>
              </a:spcAft>
              <a:buClr>
                <a:schemeClr val="dk1"/>
              </a:buClr>
              <a:buSzPts val="2000"/>
              <a:buChar char="●"/>
            </a:pPr>
            <a:r>
              <a:rPr lang="en-US" sz="2000" b="1" dirty="0">
                <a:solidFill>
                  <a:schemeClr val="dk1"/>
                </a:solidFill>
              </a:rPr>
              <a:t>Deployment</a:t>
            </a:r>
            <a:r>
              <a:rPr lang="en-US" sz="2000" dirty="0">
                <a:solidFill>
                  <a:schemeClr val="dk1"/>
                </a:solidFill>
              </a:rPr>
              <a:t>: With cloud-based deployment options, the project can leverage GPU/TPU instances for inference, reducing the strain on computational resources during deployment while maintaining efficiency for real-time responses.</a:t>
            </a:r>
            <a:endParaRPr sz="2000"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8a9bbb15fe_0_7"/>
          <p:cNvSpPr txBox="1"/>
          <p:nvPr/>
        </p:nvSpPr>
        <p:spPr>
          <a:xfrm>
            <a:off x="183000" y="0"/>
            <a:ext cx="11375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sz="4000" b="1">
                <a:solidFill>
                  <a:srgbClr val="1F497D"/>
                </a:solidFill>
                <a:latin typeface="Garamond"/>
                <a:ea typeface="Garamond"/>
                <a:cs typeface="Garamond"/>
                <a:sym typeface="Garamond"/>
              </a:rPr>
              <a:t>SMART INDIA HACKATHON 2024</a:t>
            </a:r>
            <a:endParaRPr/>
          </a:p>
        </p:txBody>
      </p:sp>
      <p:sp>
        <p:nvSpPr>
          <p:cNvPr id="90" name="Google Shape;90;g28a9bbb15fe_0_7" descr="Your startup LOGO"/>
          <p:cNvSpPr/>
          <p:nvPr/>
        </p:nvSpPr>
        <p:spPr>
          <a:xfrm>
            <a:off x="183000" y="223100"/>
            <a:ext cx="1636500" cy="807300"/>
          </a:xfrm>
          <a:prstGeom prst="ellipse">
            <a:avLst/>
          </a:prstGeom>
          <a:solidFill>
            <a:srgbClr val="FFFFFF"/>
          </a:solidFill>
          <a:ln w="25400" cap="flat" cmpd="sng">
            <a:solidFill>
              <a:srgbClr val="8064A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latin typeface="Calibri"/>
                <a:ea typeface="Calibri"/>
                <a:cs typeface="Calibri"/>
                <a:sym typeface="Calibri"/>
              </a:rPr>
              <a:t>Code</a:t>
            </a:r>
            <a:endParaRPr sz="1800">
              <a:latin typeface="Calibri"/>
              <a:ea typeface="Calibri"/>
              <a:cs typeface="Calibri"/>
              <a:sym typeface="Calibri"/>
            </a:endParaRPr>
          </a:p>
          <a:p>
            <a:pPr marL="0" marR="0" lvl="0" indent="0" algn="ctr" rtl="0">
              <a:spcBef>
                <a:spcPts val="0"/>
              </a:spcBef>
              <a:spcAft>
                <a:spcPts val="0"/>
              </a:spcAft>
              <a:buNone/>
            </a:pPr>
            <a:r>
              <a:rPr lang="en-US" sz="1800">
                <a:latin typeface="Calibri"/>
                <a:ea typeface="Calibri"/>
                <a:cs typeface="Calibri"/>
                <a:sym typeface="Calibri"/>
              </a:rPr>
              <a:t>Wrapper’s</a:t>
            </a:r>
            <a:endParaRPr sz="1800">
              <a:latin typeface="Calibri"/>
              <a:ea typeface="Calibri"/>
              <a:cs typeface="Calibri"/>
              <a:sym typeface="Calibri"/>
            </a:endParaRPr>
          </a:p>
        </p:txBody>
      </p:sp>
      <p:pic>
        <p:nvPicPr>
          <p:cNvPr id="91" name="Google Shape;91;g28a9bbb15fe_0_7"/>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92" name="Google Shape;92;g28a9bbb15fe_0_7"/>
          <p:cNvPicPr preferRelativeResize="0"/>
          <p:nvPr/>
        </p:nvPicPr>
        <p:blipFill>
          <a:blip r:embed="rId4">
            <a:alphaModFix/>
          </a:blip>
          <a:stretch>
            <a:fillRect/>
          </a:stretch>
        </p:blipFill>
        <p:spPr>
          <a:xfrm>
            <a:off x="1143000" y="1444525"/>
            <a:ext cx="9622474" cy="5234051"/>
          </a:xfrm>
          <a:prstGeom prst="rect">
            <a:avLst/>
          </a:prstGeom>
          <a:noFill/>
          <a:ln>
            <a:noFill/>
          </a:ln>
        </p:spPr>
      </p:pic>
      <p:sp>
        <p:nvSpPr>
          <p:cNvPr id="93" name="Google Shape;93;g28a9bbb15fe_0_7"/>
          <p:cNvSpPr txBox="1"/>
          <p:nvPr/>
        </p:nvSpPr>
        <p:spPr>
          <a:xfrm>
            <a:off x="2033050" y="1801950"/>
            <a:ext cx="8135400" cy="4519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2500" b="1">
                <a:solidFill>
                  <a:schemeClr val="dk1"/>
                </a:solidFill>
              </a:rPr>
              <a:t>Specific Problem</a:t>
            </a:r>
            <a:r>
              <a:rPr lang="en-US" sz="2500">
                <a:solidFill>
                  <a:schemeClr val="dk1"/>
                </a:solidFill>
              </a:rPr>
              <a:t>:</a:t>
            </a:r>
            <a:endParaRPr sz="2500">
              <a:solidFill>
                <a:schemeClr val="dk1"/>
              </a:solidFill>
            </a:endParaRPr>
          </a:p>
          <a:p>
            <a:pPr marL="0" lvl="0" indent="0" algn="l" rtl="0">
              <a:lnSpc>
                <a:spcPct val="115000"/>
              </a:lnSpc>
              <a:spcBef>
                <a:spcPts val="1200"/>
              </a:spcBef>
              <a:spcAft>
                <a:spcPts val="0"/>
              </a:spcAft>
              <a:buNone/>
            </a:pPr>
            <a:endParaRPr sz="2500">
              <a:solidFill>
                <a:schemeClr val="dk1"/>
              </a:solidFill>
            </a:endParaRPr>
          </a:p>
          <a:p>
            <a:pPr marL="457200" lvl="0" indent="-387350" algn="l" rtl="0">
              <a:lnSpc>
                <a:spcPct val="115000"/>
              </a:lnSpc>
              <a:spcBef>
                <a:spcPts val="1200"/>
              </a:spcBef>
              <a:spcAft>
                <a:spcPts val="0"/>
              </a:spcAft>
              <a:buClr>
                <a:schemeClr val="dk1"/>
              </a:buClr>
              <a:buSzPts val="2500"/>
              <a:buChar char="●"/>
            </a:pPr>
            <a:r>
              <a:rPr lang="en-US" sz="2500">
                <a:solidFill>
                  <a:schemeClr val="dk1"/>
                </a:solidFill>
              </a:rPr>
              <a:t>Develop an AI chatbot that can recognize objects in images.</a:t>
            </a:r>
            <a:endParaRPr sz="2500">
              <a:solidFill>
                <a:schemeClr val="dk1"/>
              </a:solidFill>
            </a:endParaRPr>
          </a:p>
          <a:p>
            <a:pPr marL="457200" lvl="0" indent="-387350" algn="l" rtl="0">
              <a:lnSpc>
                <a:spcPct val="115000"/>
              </a:lnSpc>
              <a:spcBef>
                <a:spcPts val="0"/>
              </a:spcBef>
              <a:spcAft>
                <a:spcPts val="0"/>
              </a:spcAft>
              <a:buClr>
                <a:schemeClr val="dk1"/>
              </a:buClr>
              <a:buSzPts val="2500"/>
              <a:buChar char="●"/>
            </a:pPr>
            <a:r>
              <a:rPr lang="en-US" sz="2500">
                <a:solidFill>
                  <a:schemeClr val="dk1"/>
                </a:solidFill>
              </a:rPr>
              <a:t>Enable the chatbot to respond accurately to user queries about the images.</a:t>
            </a:r>
            <a:endParaRPr sz="2500">
              <a:solidFill>
                <a:schemeClr val="dk1"/>
              </a:solidFill>
            </a:endParaRPr>
          </a:p>
          <a:p>
            <a:pPr marL="457200" lvl="0" indent="-387350" algn="l" rtl="0">
              <a:lnSpc>
                <a:spcPct val="115000"/>
              </a:lnSpc>
              <a:spcBef>
                <a:spcPts val="0"/>
              </a:spcBef>
              <a:spcAft>
                <a:spcPts val="0"/>
              </a:spcAft>
              <a:buClr>
                <a:schemeClr val="dk1"/>
              </a:buClr>
              <a:buSzPts val="2500"/>
              <a:buChar char="●"/>
            </a:pPr>
            <a:r>
              <a:rPr lang="en-US" sz="2500">
                <a:solidFill>
                  <a:schemeClr val="dk1"/>
                </a:solidFill>
              </a:rPr>
              <a:t>Combine natural language processing (NLP) with image recognition.</a:t>
            </a:r>
            <a:endParaRPr sz="2500">
              <a:solidFill>
                <a:schemeClr val="dk1"/>
              </a:solidFill>
            </a:endParaRPr>
          </a:p>
          <a:p>
            <a:pPr marL="0" lvl="0" indent="0" algn="ctr" rtl="0">
              <a:lnSpc>
                <a:spcPct val="90000"/>
              </a:lnSpc>
              <a:spcBef>
                <a:spcPts val="1200"/>
              </a:spcBef>
              <a:spcAft>
                <a:spcPts val="0"/>
              </a:spcAft>
              <a:buNone/>
            </a:pP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28a9bbb15fe_0_12"/>
          <p:cNvSpPr txBox="1"/>
          <p:nvPr/>
        </p:nvSpPr>
        <p:spPr>
          <a:xfrm>
            <a:off x="183000" y="0"/>
            <a:ext cx="11375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1F497D"/>
                </a:solidFill>
                <a:latin typeface="Garamond"/>
                <a:ea typeface="Garamond"/>
                <a:cs typeface="Garamond"/>
                <a:sym typeface="Garamond"/>
              </a:rPr>
              <a:t>SMART INDIA HACKATHON 2024</a:t>
            </a:r>
            <a:endParaRPr/>
          </a:p>
        </p:txBody>
      </p:sp>
      <p:sp>
        <p:nvSpPr>
          <p:cNvPr id="99" name="Google Shape;99;g28a9bbb15fe_0_12" descr="Your startup LOGO"/>
          <p:cNvSpPr/>
          <p:nvPr/>
        </p:nvSpPr>
        <p:spPr>
          <a:xfrm>
            <a:off x="183000" y="223100"/>
            <a:ext cx="1636500" cy="807300"/>
          </a:xfrm>
          <a:prstGeom prst="ellipse">
            <a:avLst/>
          </a:prstGeom>
          <a:solidFill>
            <a:srgbClr val="FFFFFF"/>
          </a:solidFill>
          <a:ln w="25400" cap="flat" cmpd="sng">
            <a:solidFill>
              <a:srgbClr val="8064A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latin typeface="Calibri"/>
                <a:ea typeface="Calibri"/>
                <a:cs typeface="Calibri"/>
                <a:sym typeface="Calibri"/>
              </a:rPr>
              <a:t>Code</a:t>
            </a:r>
            <a:endParaRPr sz="1800">
              <a:latin typeface="Calibri"/>
              <a:ea typeface="Calibri"/>
              <a:cs typeface="Calibri"/>
              <a:sym typeface="Calibri"/>
            </a:endParaRPr>
          </a:p>
          <a:p>
            <a:pPr marL="0" marR="0" lvl="0" indent="0" algn="ctr" rtl="0">
              <a:spcBef>
                <a:spcPts val="0"/>
              </a:spcBef>
              <a:spcAft>
                <a:spcPts val="0"/>
              </a:spcAft>
              <a:buNone/>
            </a:pPr>
            <a:r>
              <a:rPr lang="en-US" sz="1800">
                <a:latin typeface="Calibri"/>
                <a:ea typeface="Calibri"/>
                <a:cs typeface="Calibri"/>
                <a:sym typeface="Calibri"/>
              </a:rPr>
              <a:t>Wrapper’s</a:t>
            </a:r>
            <a:endParaRPr sz="1800">
              <a:latin typeface="Calibri"/>
              <a:ea typeface="Calibri"/>
              <a:cs typeface="Calibri"/>
              <a:sym typeface="Calibri"/>
            </a:endParaRPr>
          </a:p>
        </p:txBody>
      </p:sp>
      <p:pic>
        <p:nvPicPr>
          <p:cNvPr id="100" name="Google Shape;100;g28a9bbb15fe_0_1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101" name="Google Shape;101;g28a9bbb15fe_0_12"/>
          <p:cNvPicPr preferRelativeResize="0"/>
          <p:nvPr/>
        </p:nvPicPr>
        <p:blipFill>
          <a:blip r:embed="rId4">
            <a:alphaModFix/>
          </a:blip>
          <a:stretch>
            <a:fillRect/>
          </a:stretch>
        </p:blipFill>
        <p:spPr>
          <a:xfrm>
            <a:off x="1001250" y="1453551"/>
            <a:ext cx="9245225" cy="5128651"/>
          </a:xfrm>
          <a:prstGeom prst="rect">
            <a:avLst/>
          </a:prstGeom>
          <a:noFill/>
          <a:ln>
            <a:noFill/>
          </a:ln>
        </p:spPr>
      </p:pic>
      <p:sp>
        <p:nvSpPr>
          <p:cNvPr id="102" name="Google Shape;102;g28a9bbb15fe_0_12"/>
          <p:cNvSpPr txBox="1"/>
          <p:nvPr/>
        </p:nvSpPr>
        <p:spPr>
          <a:xfrm>
            <a:off x="1599000" y="1842550"/>
            <a:ext cx="8756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endParaRPr>
          </a:p>
        </p:txBody>
      </p:sp>
      <p:sp>
        <p:nvSpPr>
          <p:cNvPr id="103" name="Google Shape;103;g28a9bbb15fe_0_12"/>
          <p:cNvSpPr txBox="1"/>
          <p:nvPr/>
        </p:nvSpPr>
        <p:spPr>
          <a:xfrm>
            <a:off x="1720750" y="2036175"/>
            <a:ext cx="8478900" cy="4076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2500" b="1" dirty="0">
                <a:solidFill>
                  <a:schemeClr val="dk1"/>
                </a:solidFill>
              </a:rPr>
              <a:t>Underlying Problem</a:t>
            </a:r>
            <a:r>
              <a:rPr lang="en-US" sz="2500" dirty="0">
                <a:solidFill>
                  <a:schemeClr val="dk1"/>
                </a:solidFill>
              </a:rPr>
              <a:t>:</a:t>
            </a:r>
            <a:endParaRPr sz="2500" dirty="0">
              <a:solidFill>
                <a:schemeClr val="dk1"/>
              </a:solidFill>
            </a:endParaRPr>
          </a:p>
          <a:p>
            <a:pPr marL="0" lvl="0" indent="0" algn="l" rtl="0">
              <a:lnSpc>
                <a:spcPct val="115000"/>
              </a:lnSpc>
              <a:spcBef>
                <a:spcPts val="1200"/>
              </a:spcBef>
              <a:spcAft>
                <a:spcPts val="0"/>
              </a:spcAft>
              <a:buNone/>
            </a:pPr>
            <a:endParaRPr sz="2500" dirty="0">
              <a:solidFill>
                <a:schemeClr val="dk1"/>
              </a:solidFill>
            </a:endParaRPr>
          </a:p>
          <a:p>
            <a:pPr marL="457200" lvl="0" indent="-387350" algn="l" rtl="0">
              <a:lnSpc>
                <a:spcPct val="115000"/>
              </a:lnSpc>
              <a:spcBef>
                <a:spcPts val="1200"/>
              </a:spcBef>
              <a:spcAft>
                <a:spcPts val="0"/>
              </a:spcAft>
              <a:buClr>
                <a:schemeClr val="dk1"/>
              </a:buClr>
              <a:buSzPts val="2500"/>
              <a:buChar char="●"/>
            </a:pPr>
            <a:r>
              <a:rPr lang="en-US" sz="2500" dirty="0">
                <a:solidFill>
                  <a:schemeClr val="dk1"/>
                </a:solidFill>
              </a:rPr>
              <a:t>Integrating image recognition with conversational AI.</a:t>
            </a:r>
            <a:endParaRPr sz="2500" dirty="0">
              <a:solidFill>
                <a:schemeClr val="dk1"/>
              </a:solidFill>
            </a:endParaRPr>
          </a:p>
          <a:p>
            <a:pPr marL="457200" lvl="0" indent="-387350" algn="l" rtl="0">
              <a:lnSpc>
                <a:spcPct val="115000"/>
              </a:lnSpc>
              <a:spcBef>
                <a:spcPts val="0"/>
              </a:spcBef>
              <a:spcAft>
                <a:spcPts val="0"/>
              </a:spcAft>
              <a:buClr>
                <a:schemeClr val="dk1"/>
              </a:buClr>
              <a:buSzPts val="2500"/>
              <a:buChar char="●"/>
            </a:pPr>
            <a:r>
              <a:rPr lang="en-US" sz="2500" dirty="0">
                <a:solidFill>
                  <a:schemeClr val="dk1"/>
                </a:solidFill>
              </a:rPr>
              <a:t>Generating meaningful and grammatically correct responses based on image context.</a:t>
            </a:r>
            <a:endParaRPr sz="2500" dirty="0">
              <a:solidFill>
                <a:schemeClr val="dk1"/>
              </a:solidFill>
            </a:endParaRPr>
          </a:p>
          <a:p>
            <a:pPr marL="457200" lvl="0" indent="-387350" algn="l" rtl="0">
              <a:lnSpc>
                <a:spcPct val="115000"/>
              </a:lnSpc>
              <a:spcBef>
                <a:spcPts val="0"/>
              </a:spcBef>
              <a:spcAft>
                <a:spcPts val="0"/>
              </a:spcAft>
              <a:buClr>
                <a:schemeClr val="dk1"/>
              </a:buClr>
              <a:buSzPts val="2500"/>
              <a:buChar char="●"/>
            </a:pPr>
            <a:r>
              <a:rPr lang="en-US" sz="2500" dirty="0">
                <a:solidFill>
                  <a:schemeClr val="dk1"/>
                </a:solidFill>
              </a:rPr>
              <a:t>Ensuring accurate object detection and understanding of user queries.</a:t>
            </a:r>
            <a:endParaRPr sz="2500" dirty="0">
              <a:solidFill>
                <a:schemeClr val="dk1"/>
              </a:solidFill>
            </a:endParaRPr>
          </a:p>
          <a:p>
            <a:pPr marL="0" lvl="0" indent="0" algn="ctr" rtl="0">
              <a:lnSpc>
                <a:spcPct val="90000"/>
              </a:lnSpc>
              <a:spcBef>
                <a:spcPts val="1200"/>
              </a:spcBef>
              <a:spcAft>
                <a:spcPts val="0"/>
              </a:spcAft>
              <a:buNone/>
            </a:pPr>
            <a:endParaRPr sz="2400"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8a9bbb15fe_0_23"/>
          <p:cNvSpPr txBox="1"/>
          <p:nvPr/>
        </p:nvSpPr>
        <p:spPr>
          <a:xfrm>
            <a:off x="183000" y="0"/>
            <a:ext cx="11375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1F497D"/>
                </a:solidFill>
                <a:latin typeface="Garamond"/>
                <a:ea typeface="Garamond"/>
                <a:cs typeface="Garamond"/>
                <a:sym typeface="Garamond"/>
              </a:rPr>
              <a:t>SMART INDIA HACKATHON 2024</a:t>
            </a:r>
            <a:endParaRPr/>
          </a:p>
        </p:txBody>
      </p:sp>
      <p:sp>
        <p:nvSpPr>
          <p:cNvPr id="109" name="Google Shape;109;g28a9bbb15fe_0_23" descr="Your startup LOGO"/>
          <p:cNvSpPr/>
          <p:nvPr/>
        </p:nvSpPr>
        <p:spPr>
          <a:xfrm>
            <a:off x="183000" y="223100"/>
            <a:ext cx="1636500" cy="807300"/>
          </a:xfrm>
          <a:prstGeom prst="ellipse">
            <a:avLst/>
          </a:prstGeom>
          <a:solidFill>
            <a:srgbClr val="FFFFFF"/>
          </a:solidFill>
          <a:ln w="25400" cap="flat" cmpd="sng">
            <a:solidFill>
              <a:srgbClr val="8064A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latin typeface="Calibri"/>
                <a:ea typeface="Calibri"/>
                <a:cs typeface="Calibri"/>
                <a:sym typeface="Calibri"/>
              </a:rPr>
              <a:t>Code</a:t>
            </a:r>
            <a:endParaRPr sz="1800">
              <a:latin typeface="Calibri"/>
              <a:ea typeface="Calibri"/>
              <a:cs typeface="Calibri"/>
              <a:sym typeface="Calibri"/>
            </a:endParaRPr>
          </a:p>
          <a:p>
            <a:pPr marL="0" marR="0" lvl="0" indent="0" algn="ctr" rtl="0">
              <a:spcBef>
                <a:spcPts val="0"/>
              </a:spcBef>
              <a:spcAft>
                <a:spcPts val="0"/>
              </a:spcAft>
              <a:buNone/>
            </a:pPr>
            <a:r>
              <a:rPr lang="en-US" sz="1800">
                <a:latin typeface="Calibri"/>
                <a:ea typeface="Calibri"/>
                <a:cs typeface="Calibri"/>
                <a:sym typeface="Calibri"/>
              </a:rPr>
              <a:t>Wrapper’s</a:t>
            </a:r>
            <a:endParaRPr sz="1800">
              <a:latin typeface="Calibri"/>
              <a:ea typeface="Calibri"/>
              <a:cs typeface="Calibri"/>
              <a:sym typeface="Calibri"/>
            </a:endParaRPr>
          </a:p>
        </p:txBody>
      </p:sp>
      <p:pic>
        <p:nvPicPr>
          <p:cNvPr id="110" name="Google Shape;110;g28a9bbb15fe_0_23"/>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111" name="Google Shape;111;g28a9bbb15fe_0_23"/>
          <p:cNvPicPr preferRelativeResize="0"/>
          <p:nvPr/>
        </p:nvPicPr>
        <p:blipFill>
          <a:blip r:embed="rId4">
            <a:alphaModFix/>
          </a:blip>
          <a:stretch>
            <a:fillRect/>
          </a:stretch>
        </p:blipFill>
        <p:spPr>
          <a:xfrm>
            <a:off x="891673" y="1366100"/>
            <a:ext cx="10093500" cy="5128651"/>
          </a:xfrm>
          <a:prstGeom prst="rect">
            <a:avLst/>
          </a:prstGeom>
          <a:noFill/>
          <a:ln>
            <a:noFill/>
          </a:ln>
        </p:spPr>
      </p:pic>
      <p:sp>
        <p:nvSpPr>
          <p:cNvPr id="112" name="Google Shape;112;g28a9bbb15fe_0_23"/>
          <p:cNvSpPr txBox="1">
            <a:spLocks noGrp="1"/>
          </p:cNvSpPr>
          <p:nvPr>
            <p:ph type="subTitle" idx="1"/>
          </p:nvPr>
        </p:nvSpPr>
        <p:spPr>
          <a:xfrm>
            <a:off x="1163900" y="1911250"/>
            <a:ext cx="9707100" cy="46374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US" b="1" dirty="0"/>
              <a:t>Industry/Ministry Associated</a:t>
            </a:r>
            <a:r>
              <a:rPr lang="en-US" dirty="0"/>
              <a:t>:</a:t>
            </a:r>
            <a:endParaRPr dirty="0"/>
          </a:p>
          <a:p>
            <a:pPr marL="0" lvl="0" indent="0" algn="l" rtl="0">
              <a:spcBef>
                <a:spcPts val="1000"/>
              </a:spcBef>
              <a:spcAft>
                <a:spcPts val="0"/>
              </a:spcAft>
              <a:buClr>
                <a:schemeClr val="dk1"/>
              </a:buClr>
              <a:buSzPts val="1100"/>
              <a:buFont typeface="Arial"/>
              <a:buNone/>
            </a:pPr>
            <a:endParaRPr dirty="0"/>
          </a:p>
          <a:p>
            <a:pPr marL="457200" lvl="0" indent="-381000" algn="l" rtl="0">
              <a:lnSpc>
                <a:spcPct val="115000"/>
              </a:lnSpc>
              <a:spcBef>
                <a:spcPts val="1200"/>
              </a:spcBef>
              <a:spcAft>
                <a:spcPts val="0"/>
              </a:spcAft>
              <a:buSzPts val="2400"/>
              <a:buChar char="●"/>
            </a:pPr>
            <a:r>
              <a:rPr lang="en-US" b="1" dirty="0"/>
              <a:t>Industry</a:t>
            </a:r>
            <a:r>
              <a:rPr lang="en-US" dirty="0"/>
              <a:t>: Bharat Electronics Limited (BEL).</a:t>
            </a:r>
            <a:endParaRPr dirty="0"/>
          </a:p>
          <a:p>
            <a:pPr marL="457200" lvl="0" indent="-381000" algn="l" rtl="0">
              <a:lnSpc>
                <a:spcPct val="115000"/>
              </a:lnSpc>
              <a:spcBef>
                <a:spcPts val="0"/>
              </a:spcBef>
              <a:spcAft>
                <a:spcPts val="0"/>
              </a:spcAft>
              <a:buSzPts val="2400"/>
              <a:buChar char="●"/>
            </a:pPr>
            <a:r>
              <a:rPr lang="en-US" b="1" dirty="0"/>
              <a:t>Connection</a:t>
            </a:r>
            <a:r>
              <a:rPr lang="en-US" dirty="0"/>
              <a:t>: BEL, a government-owned electronics company, is focused on the development of advanced software solutions for automation and smart technologies. The chatbot solution aligns with BEL’s goal of leveraging AI and automation for smarter, more efficient platforms.</a:t>
            </a:r>
            <a:endParaRPr dirty="0"/>
          </a:p>
          <a:p>
            <a:pPr marL="0" lvl="0" indent="0" algn="ctr" rtl="0">
              <a:spcBef>
                <a:spcPts val="120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8a9bbb15fe_0_28"/>
          <p:cNvSpPr txBox="1">
            <a:spLocks noGrp="1"/>
          </p:cNvSpPr>
          <p:nvPr>
            <p:ph type="subTitle" idx="1"/>
          </p:nvPr>
        </p:nvSpPr>
        <p:spPr>
          <a:xfrm>
            <a:off x="709825" y="1546950"/>
            <a:ext cx="5227500" cy="45030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sp>
        <p:nvSpPr>
          <p:cNvPr id="118" name="Google Shape;118;g28a9bbb15fe_0_28"/>
          <p:cNvSpPr txBox="1"/>
          <p:nvPr/>
        </p:nvSpPr>
        <p:spPr>
          <a:xfrm>
            <a:off x="183000" y="0"/>
            <a:ext cx="11375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1F497D"/>
                </a:solidFill>
                <a:latin typeface="Garamond"/>
                <a:ea typeface="Garamond"/>
                <a:cs typeface="Garamond"/>
                <a:sym typeface="Garamond"/>
              </a:rPr>
              <a:t>SMART INDIA HACKATHON 2024</a:t>
            </a:r>
            <a:endParaRPr/>
          </a:p>
        </p:txBody>
      </p:sp>
      <p:sp>
        <p:nvSpPr>
          <p:cNvPr id="119" name="Google Shape;119;g28a9bbb15fe_0_28" descr="Your startup LOGO"/>
          <p:cNvSpPr/>
          <p:nvPr/>
        </p:nvSpPr>
        <p:spPr>
          <a:xfrm>
            <a:off x="183000" y="223100"/>
            <a:ext cx="1636500" cy="807300"/>
          </a:xfrm>
          <a:prstGeom prst="ellipse">
            <a:avLst/>
          </a:prstGeom>
          <a:solidFill>
            <a:srgbClr val="FFFFFF"/>
          </a:solidFill>
          <a:ln w="25400" cap="flat" cmpd="sng">
            <a:solidFill>
              <a:srgbClr val="8064A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latin typeface="Calibri"/>
                <a:ea typeface="Calibri"/>
                <a:cs typeface="Calibri"/>
                <a:sym typeface="Calibri"/>
              </a:rPr>
              <a:t>Code</a:t>
            </a:r>
            <a:endParaRPr sz="1800">
              <a:latin typeface="Calibri"/>
              <a:ea typeface="Calibri"/>
              <a:cs typeface="Calibri"/>
              <a:sym typeface="Calibri"/>
            </a:endParaRPr>
          </a:p>
          <a:p>
            <a:pPr marL="0" marR="0" lvl="0" indent="0" algn="ctr" rtl="0">
              <a:spcBef>
                <a:spcPts val="0"/>
              </a:spcBef>
              <a:spcAft>
                <a:spcPts val="0"/>
              </a:spcAft>
              <a:buNone/>
            </a:pPr>
            <a:r>
              <a:rPr lang="en-US" sz="1800">
                <a:latin typeface="Calibri"/>
                <a:ea typeface="Calibri"/>
                <a:cs typeface="Calibri"/>
                <a:sym typeface="Calibri"/>
              </a:rPr>
              <a:t>Wrapper’s</a:t>
            </a:r>
            <a:endParaRPr sz="1800">
              <a:latin typeface="Calibri"/>
              <a:ea typeface="Calibri"/>
              <a:cs typeface="Calibri"/>
              <a:sym typeface="Calibri"/>
            </a:endParaRPr>
          </a:p>
        </p:txBody>
      </p:sp>
      <p:pic>
        <p:nvPicPr>
          <p:cNvPr id="120" name="Google Shape;120;g28a9bbb15fe_0_28"/>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121" name="Google Shape;121;g28a9bbb15fe_0_28"/>
          <p:cNvPicPr preferRelativeResize="0"/>
          <p:nvPr/>
        </p:nvPicPr>
        <p:blipFill>
          <a:blip r:embed="rId4">
            <a:alphaModFix/>
          </a:blip>
          <a:stretch>
            <a:fillRect/>
          </a:stretch>
        </p:blipFill>
        <p:spPr>
          <a:xfrm>
            <a:off x="444700" y="1095123"/>
            <a:ext cx="11113700" cy="5566599"/>
          </a:xfrm>
          <a:prstGeom prst="rect">
            <a:avLst/>
          </a:prstGeom>
          <a:noFill/>
          <a:ln>
            <a:noFill/>
          </a:ln>
        </p:spPr>
      </p:pic>
      <p:sp>
        <p:nvSpPr>
          <p:cNvPr id="122" name="Google Shape;122;g28a9bbb15fe_0_28"/>
          <p:cNvSpPr txBox="1"/>
          <p:nvPr/>
        </p:nvSpPr>
        <p:spPr>
          <a:xfrm>
            <a:off x="6851150" y="4462700"/>
            <a:ext cx="5449200" cy="5172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1000"/>
              </a:spcBef>
              <a:spcAft>
                <a:spcPts val="0"/>
              </a:spcAft>
              <a:buNone/>
            </a:pPr>
            <a:endParaRPr sz="2400">
              <a:solidFill>
                <a:schemeClr val="dk1"/>
              </a:solidFill>
            </a:endParaRPr>
          </a:p>
        </p:txBody>
      </p:sp>
      <p:sp>
        <p:nvSpPr>
          <p:cNvPr id="123" name="Google Shape;123;g28a9bbb15fe_0_28"/>
          <p:cNvSpPr txBox="1"/>
          <p:nvPr/>
        </p:nvSpPr>
        <p:spPr>
          <a:xfrm>
            <a:off x="1545875" y="1295175"/>
            <a:ext cx="9231600" cy="549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2400" b="1" dirty="0">
                <a:solidFill>
                  <a:schemeClr val="dk1"/>
                </a:solidFill>
              </a:rPr>
              <a:t>Current State-of-the-Art Solutions</a:t>
            </a:r>
            <a:r>
              <a:rPr lang="en-US" sz="2400" dirty="0">
                <a:solidFill>
                  <a:schemeClr val="dk1"/>
                </a:solidFill>
              </a:rPr>
              <a:t>:</a:t>
            </a:r>
            <a:endParaRPr sz="2400" dirty="0">
              <a:solidFill>
                <a:schemeClr val="dk1"/>
              </a:solidFill>
            </a:endParaRPr>
          </a:p>
          <a:p>
            <a:pPr marL="457200" lvl="0" indent="-381000" algn="l" rtl="0">
              <a:lnSpc>
                <a:spcPct val="115000"/>
              </a:lnSpc>
              <a:spcBef>
                <a:spcPts val="1200"/>
              </a:spcBef>
              <a:spcAft>
                <a:spcPts val="0"/>
              </a:spcAft>
              <a:buClr>
                <a:schemeClr val="dk1"/>
              </a:buClr>
              <a:buSzPts val="2400"/>
              <a:buChar char="●"/>
            </a:pPr>
            <a:r>
              <a:rPr lang="en-US" sz="2400" b="1" dirty="0">
                <a:solidFill>
                  <a:schemeClr val="dk1"/>
                </a:solidFill>
              </a:rPr>
              <a:t>Google Cloud Vision API</a:t>
            </a:r>
            <a:r>
              <a:rPr lang="en-US" sz="2400" dirty="0">
                <a:solidFill>
                  <a:schemeClr val="dk1"/>
                </a:solidFill>
              </a:rPr>
              <a:t>: Provides image recognition and object detection with some basic integration of NLP.</a:t>
            </a:r>
            <a:endParaRPr sz="2400" dirty="0">
              <a:solidFill>
                <a:schemeClr val="dk1"/>
              </a:solidFill>
            </a:endParaRPr>
          </a:p>
          <a:p>
            <a:pPr marL="457200" lvl="0" indent="-381000" algn="l" rtl="0">
              <a:lnSpc>
                <a:spcPct val="115000"/>
              </a:lnSpc>
              <a:spcBef>
                <a:spcPts val="0"/>
              </a:spcBef>
              <a:spcAft>
                <a:spcPts val="0"/>
              </a:spcAft>
              <a:buClr>
                <a:schemeClr val="dk1"/>
              </a:buClr>
              <a:buSzPts val="2400"/>
              <a:buChar char="●"/>
            </a:pPr>
            <a:r>
              <a:rPr lang="en-US" sz="2400" b="1" dirty="0">
                <a:solidFill>
                  <a:schemeClr val="dk1"/>
                </a:solidFill>
              </a:rPr>
              <a:t>Microsoft Azure Computer Vision</a:t>
            </a:r>
            <a:r>
              <a:rPr lang="en-US" sz="2400" dirty="0">
                <a:solidFill>
                  <a:schemeClr val="dk1"/>
                </a:solidFill>
              </a:rPr>
              <a:t>: Offers image analysis with NLP capabilities for building conversational bots.</a:t>
            </a:r>
            <a:endParaRPr sz="2400" dirty="0">
              <a:solidFill>
                <a:schemeClr val="dk1"/>
              </a:solidFill>
            </a:endParaRPr>
          </a:p>
          <a:p>
            <a:pPr marL="457200" lvl="0" indent="-381000" algn="l" rtl="0">
              <a:lnSpc>
                <a:spcPct val="115000"/>
              </a:lnSpc>
              <a:spcBef>
                <a:spcPts val="0"/>
              </a:spcBef>
              <a:spcAft>
                <a:spcPts val="0"/>
              </a:spcAft>
              <a:buClr>
                <a:schemeClr val="dk1"/>
              </a:buClr>
              <a:buSzPts val="2400"/>
              <a:buChar char="●"/>
            </a:pPr>
            <a:r>
              <a:rPr lang="en-US" sz="2400" b="1" dirty="0">
                <a:solidFill>
                  <a:schemeClr val="dk1"/>
                </a:solidFill>
              </a:rPr>
              <a:t>IBM Watson Visual Recognition</a:t>
            </a:r>
            <a:r>
              <a:rPr lang="en-US" sz="2400" dirty="0">
                <a:solidFill>
                  <a:schemeClr val="dk1"/>
                </a:solidFill>
              </a:rPr>
              <a:t>: Allows users to integrate object detection with natural language understanding for conversational AI.</a:t>
            </a:r>
            <a:endParaRPr sz="2400" dirty="0">
              <a:solidFill>
                <a:schemeClr val="dk1"/>
              </a:solidFill>
            </a:endParaRPr>
          </a:p>
          <a:p>
            <a:pPr marL="457200" lvl="0" indent="-381000" algn="l" rtl="0">
              <a:lnSpc>
                <a:spcPct val="115000"/>
              </a:lnSpc>
              <a:spcBef>
                <a:spcPts val="0"/>
              </a:spcBef>
              <a:spcAft>
                <a:spcPts val="0"/>
              </a:spcAft>
              <a:buClr>
                <a:schemeClr val="dk1"/>
              </a:buClr>
              <a:buSzPts val="2400"/>
              <a:buChar char="●"/>
            </a:pPr>
            <a:r>
              <a:rPr lang="en-US" sz="2400" b="1" dirty="0">
                <a:solidFill>
                  <a:schemeClr val="dk1"/>
                </a:solidFill>
              </a:rPr>
              <a:t>OpenAI's CLIP (Contrastive Language–Image Pre-training)</a:t>
            </a:r>
            <a:r>
              <a:rPr lang="en-US" sz="2400" dirty="0">
                <a:solidFill>
                  <a:schemeClr val="dk1"/>
                </a:solidFill>
              </a:rPr>
              <a:t>: Combines image recognition with text understanding, useful for image-captioning and question-answering tasks.</a:t>
            </a:r>
            <a:endParaRPr sz="2400" dirty="0">
              <a:solidFill>
                <a:schemeClr val="dk1"/>
              </a:solidFill>
            </a:endParaRPr>
          </a:p>
          <a:p>
            <a:pPr marL="0" lvl="0" indent="0" algn="ctr" rtl="0">
              <a:lnSpc>
                <a:spcPct val="90000"/>
              </a:lnSpc>
              <a:spcBef>
                <a:spcPts val="1200"/>
              </a:spcBef>
              <a:spcAft>
                <a:spcPts val="0"/>
              </a:spcAft>
              <a:buNone/>
            </a:pPr>
            <a:endParaRPr sz="24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28a9bbb15fe_1_98"/>
          <p:cNvPicPr preferRelativeResize="0"/>
          <p:nvPr/>
        </p:nvPicPr>
        <p:blipFill>
          <a:blip r:embed="rId3">
            <a:alphaModFix/>
          </a:blip>
          <a:stretch>
            <a:fillRect/>
          </a:stretch>
        </p:blipFill>
        <p:spPr>
          <a:xfrm>
            <a:off x="278451" y="1121125"/>
            <a:ext cx="11113700" cy="5627550"/>
          </a:xfrm>
          <a:prstGeom prst="rect">
            <a:avLst/>
          </a:prstGeom>
          <a:noFill/>
          <a:ln>
            <a:noFill/>
          </a:ln>
        </p:spPr>
      </p:pic>
      <p:sp>
        <p:nvSpPr>
          <p:cNvPr id="129" name="Google Shape;129;g28a9bbb15fe_1_98"/>
          <p:cNvSpPr txBox="1"/>
          <p:nvPr/>
        </p:nvSpPr>
        <p:spPr>
          <a:xfrm>
            <a:off x="502800" y="2029900"/>
            <a:ext cx="10665000" cy="4648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2400" b="1" dirty="0">
                <a:solidFill>
                  <a:schemeClr val="dk1"/>
                </a:solidFill>
              </a:rPr>
              <a:t>Identified Problems/Shortcomings</a:t>
            </a:r>
            <a:r>
              <a:rPr lang="en-US" sz="2400" dirty="0">
                <a:solidFill>
                  <a:schemeClr val="dk1"/>
                </a:solidFill>
              </a:rPr>
              <a:t>:</a:t>
            </a:r>
            <a:endParaRPr sz="2400" dirty="0">
              <a:solidFill>
                <a:schemeClr val="dk1"/>
              </a:solidFill>
            </a:endParaRPr>
          </a:p>
          <a:p>
            <a:pPr marL="457200" lvl="0" indent="-381000" algn="l" rtl="0">
              <a:lnSpc>
                <a:spcPct val="115000"/>
              </a:lnSpc>
              <a:spcBef>
                <a:spcPts val="1200"/>
              </a:spcBef>
              <a:spcAft>
                <a:spcPts val="0"/>
              </a:spcAft>
              <a:buClr>
                <a:schemeClr val="dk1"/>
              </a:buClr>
              <a:buSzPts val="2400"/>
              <a:buChar char="●"/>
            </a:pPr>
            <a:r>
              <a:rPr lang="en-US" sz="2400" b="1" dirty="0">
                <a:solidFill>
                  <a:schemeClr val="dk1"/>
                </a:solidFill>
              </a:rPr>
              <a:t>Limited Contextual Understanding</a:t>
            </a:r>
            <a:r>
              <a:rPr lang="en-US" sz="2400" dirty="0">
                <a:solidFill>
                  <a:schemeClr val="dk1"/>
                </a:solidFill>
              </a:rPr>
              <a:t>: Current solutions may struggle to provide in-depth, conversational responses based on image context.</a:t>
            </a:r>
            <a:endParaRPr sz="2400" dirty="0">
              <a:solidFill>
                <a:schemeClr val="dk1"/>
              </a:solidFill>
            </a:endParaRPr>
          </a:p>
          <a:p>
            <a:pPr marL="457200" lvl="0" indent="-381000" algn="l" rtl="0">
              <a:lnSpc>
                <a:spcPct val="115000"/>
              </a:lnSpc>
              <a:spcBef>
                <a:spcPts val="0"/>
              </a:spcBef>
              <a:spcAft>
                <a:spcPts val="0"/>
              </a:spcAft>
              <a:buClr>
                <a:schemeClr val="dk1"/>
              </a:buClr>
              <a:buSzPts val="2400"/>
              <a:buChar char="●"/>
            </a:pPr>
            <a:r>
              <a:rPr lang="en-US" sz="2400" b="1" dirty="0">
                <a:solidFill>
                  <a:schemeClr val="dk1"/>
                </a:solidFill>
              </a:rPr>
              <a:t>Integration of NLP and Image Recognition</a:t>
            </a:r>
            <a:r>
              <a:rPr lang="en-US" sz="2400" dirty="0">
                <a:solidFill>
                  <a:schemeClr val="dk1"/>
                </a:solidFill>
              </a:rPr>
              <a:t>: Existing systems may not fully integrate the two technologies seamlessly, leading to mismatched or vague responses.</a:t>
            </a:r>
            <a:endParaRPr sz="2400" dirty="0">
              <a:solidFill>
                <a:schemeClr val="dk1"/>
              </a:solidFill>
            </a:endParaRPr>
          </a:p>
          <a:p>
            <a:pPr marL="457200" lvl="0" indent="-381000" algn="l" rtl="0">
              <a:lnSpc>
                <a:spcPct val="115000"/>
              </a:lnSpc>
              <a:spcBef>
                <a:spcPts val="0"/>
              </a:spcBef>
              <a:spcAft>
                <a:spcPts val="0"/>
              </a:spcAft>
              <a:buClr>
                <a:schemeClr val="dk1"/>
              </a:buClr>
              <a:buSzPts val="2400"/>
              <a:buChar char="●"/>
            </a:pPr>
            <a:r>
              <a:rPr lang="en-US" sz="2400" b="1" dirty="0">
                <a:solidFill>
                  <a:schemeClr val="dk1"/>
                </a:solidFill>
              </a:rPr>
              <a:t>Lexical and Grammatical Accuracy</a:t>
            </a:r>
            <a:r>
              <a:rPr lang="en-US" sz="2400" dirty="0">
                <a:solidFill>
                  <a:schemeClr val="dk1"/>
                </a:solidFill>
              </a:rPr>
              <a:t>: Some chatbots fail to generate responses that are grammatically accurate or contextually relevant during real-time interactions.</a:t>
            </a:r>
            <a:endParaRPr sz="2400" dirty="0">
              <a:solidFill>
                <a:schemeClr val="dk1"/>
              </a:solidFill>
            </a:endParaRPr>
          </a:p>
          <a:p>
            <a:pPr marL="0" lvl="0" indent="0" algn="ctr" rtl="0">
              <a:lnSpc>
                <a:spcPct val="90000"/>
              </a:lnSpc>
              <a:spcBef>
                <a:spcPts val="1200"/>
              </a:spcBef>
              <a:spcAft>
                <a:spcPts val="0"/>
              </a:spcAft>
              <a:buNone/>
            </a:pPr>
            <a:endParaRPr sz="2400" dirty="0">
              <a:solidFill>
                <a:schemeClr val="dk1"/>
              </a:solidFill>
            </a:endParaRPr>
          </a:p>
        </p:txBody>
      </p:sp>
      <p:sp>
        <p:nvSpPr>
          <p:cNvPr id="130" name="Google Shape;130;g28a9bbb15fe_1_98"/>
          <p:cNvSpPr txBox="1"/>
          <p:nvPr/>
        </p:nvSpPr>
        <p:spPr>
          <a:xfrm>
            <a:off x="183000" y="0"/>
            <a:ext cx="11375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1F497D"/>
                </a:solidFill>
                <a:latin typeface="Garamond"/>
                <a:ea typeface="Garamond"/>
                <a:cs typeface="Garamond"/>
                <a:sym typeface="Garamond"/>
              </a:rPr>
              <a:t>SMART INDIA HACKATHON 2024</a:t>
            </a:r>
            <a:endParaRPr/>
          </a:p>
        </p:txBody>
      </p:sp>
      <p:sp>
        <p:nvSpPr>
          <p:cNvPr id="131" name="Google Shape;131;g28a9bbb15fe_1_98" descr="Your startup LOGO"/>
          <p:cNvSpPr/>
          <p:nvPr/>
        </p:nvSpPr>
        <p:spPr>
          <a:xfrm>
            <a:off x="183000" y="223100"/>
            <a:ext cx="1636500" cy="807300"/>
          </a:xfrm>
          <a:prstGeom prst="ellipse">
            <a:avLst/>
          </a:prstGeom>
          <a:solidFill>
            <a:srgbClr val="FFFFFF"/>
          </a:solidFill>
          <a:ln w="25400" cap="flat" cmpd="sng">
            <a:solidFill>
              <a:srgbClr val="8064A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latin typeface="Calibri"/>
                <a:ea typeface="Calibri"/>
                <a:cs typeface="Calibri"/>
                <a:sym typeface="Calibri"/>
              </a:rPr>
              <a:t>Code</a:t>
            </a:r>
            <a:endParaRPr sz="1800">
              <a:latin typeface="Calibri"/>
              <a:ea typeface="Calibri"/>
              <a:cs typeface="Calibri"/>
              <a:sym typeface="Calibri"/>
            </a:endParaRPr>
          </a:p>
          <a:p>
            <a:pPr marL="0" marR="0" lvl="0" indent="0" algn="ctr" rtl="0">
              <a:spcBef>
                <a:spcPts val="0"/>
              </a:spcBef>
              <a:spcAft>
                <a:spcPts val="0"/>
              </a:spcAft>
              <a:buNone/>
            </a:pPr>
            <a:r>
              <a:rPr lang="en-US" sz="1800">
                <a:latin typeface="Calibri"/>
                <a:ea typeface="Calibri"/>
                <a:cs typeface="Calibri"/>
                <a:sym typeface="Calibri"/>
              </a:rPr>
              <a:t>Wrapper’s</a:t>
            </a:r>
            <a:endParaRPr sz="1800">
              <a:latin typeface="Calibri"/>
              <a:ea typeface="Calibri"/>
              <a:cs typeface="Calibri"/>
              <a:sym typeface="Calibri"/>
            </a:endParaRPr>
          </a:p>
        </p:txBody>
      </p:sp>
      <p:pic>
        <p:nvPicPr>
          <p:cNvPr id="132" name="Google Shape;132;g28a9bbb15fe_1_98"/>
          <p:cNvPicPr preferRelativeResize="0"/>
          <p:nvPr/>
        </p:nvPicPr>
        <p:blipFill rotWithShape="1">
          <a:blip r:embed="rId4">
            <a:alphaModFix/>
          </a:blip>
          <a:srcRect/>
          <a:stretch/>
        </p:blipFill>
        <p:spPr>
          <a:xfrm>
            <a:off x="9803911" y="81376"/>
            <a:ext cx="2246575" cy="1149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sp>
        <p:nvSpPr>
          <p:cNvPr id="145" name="Google Shape;145;g28a9bbb15fe_0_38"/>
          <p:cNvSpPr txBox="1"/>
          <p:nvPr/>
        </p:nvSpPr>
        <p:spPr>
          <a:xfrm>
            <a:off x="183000" y="0"/>
            <a:ext cx="11375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1F497D"/>
                </a:solidFill>
                <a:latin typeface="Garamond"/>
                <a:ea typeface="Garamond"/>
                <a:cs typeface="Garamond"/>
                <a:sym typeface="Garamond"/>
              </a:rPr>
              <a:t>SMART INDIA HACKATHON 2024</a:t>
            </a:r>
            <a:endParaRPr/>
          </a:p>
        </p:txBody>
      </p:sp>
      <p:sp>
        <p:nvSpPr>
          <p:cNvPr id="146" name="Google Shape;146;g28a9bbb15fe_0_38" descr="Your startup LOGO"/>
          <p:cNvSpPr/>
          <p:nvPr/>
        </p:nvSpPr>
        <p:spPr>
          <a:xfrm>
            <a:off x="183000" y="223100"/>
            <a:ext cx="1636500" cy="807300"/>
          </a:xfrm>
          <a:prstGeom prst="ellipse">
            <a:avLst/>
          </a:prstGeom>
          <a:solidFill>
            <a:srgbClr val="FFFFFF"/>
          </a:solidFill>
          <a:ln w="25400" cap="flat" cmpd="sng">
            <a:solidFill>
              <a:srgbClr val="8064A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latin typeface="Calibri"/>
                <a:ea typeface="Calibri"/>
                <a:cs typeface="Calibri"/>
                <a:sym typeface="Calibri"/>
              </a:rPr>
              <a:t>Code</a:t>
            </a:r>
            <a:endParaRPr sz="1800">
              <a:latin typeface="Calibri"/>
              <a:ea typeface="Calibri"/>
              <a:cs typeface="Calibri"/>
              <a:sym typeface="Calibri"/>
            </a:endParaRPr>
          </a:p>
          <a:p>
            <a:pPr marL="0" marR="0" lvl="0" indent="0" algn="ctr" rtl="0">
              <a:spcBef>
                <a:spcPts val="0"/>
              </a:spcBef>
              <a:spcAft>
                <a:spcPts val="0"/>
              </a:spcAft>
              <a:buNone/>
            </a:pPr>
            <a:r>
              <a:rPr lang="en-US" sz="1800">
                <a:latin typeface="Calibri"/>
                <a:ea typeface="Calibri"/>
                <a:cs typeface="Calibri"/>
                <a:sym typeface="Calibri"/>
              </a:rPr>
              <a:t>Wrapper’s</a:t>
            </a:r>
            <a:endParaRPr sz="1800">
              <a:latin typeface="Calibri"/>
              <a:ea typeface="Calibri"/>
              <a:cs typeface="Calibri"/>
              <a:sym typeface="Calibri"/>
            </a:endParaRPr>
          </a:p>
        </p:txBody>
      </p:sp>
      <p:pic>
        <p:nvPicPr>
          <p:cNvPr id="147" name="Google Shape;147;g28a9bbb15fe_0_38"/>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148" name="Google Shape;148;g28a9bbb15fe_0_38"/>
          <p:cNvPicPr preferRelativeResize="0"/>
          <p:nvPr/>
        </p:nvPicPr>
        <p:blipFill>
          <a:blip r:embed="rId4">
            <a:alphaModFix/>
          </a:blip>
          <a:stretch>
            <a:fillRect/>
          </a:stretch>
        </p:blipFill>
        <p:spPr>
          <a:xfrm>
            <a:off x="152400" y="1900825"/>
            <a:ext cx="11887201" cy="4444700"/>
          </a:xfrm>
          <a:prstGeom prst="rect">
            <a:avLst/>
          </a:prstGeom>
          <a:noFill/>
          <a:ln>
            <a:noFill/>
          </a:ln>
        </p:spPr>
      </p:pic>
      <p:sp>
        <p:nvSpPr>
          <p:cNvPr id="149" name="Google Shape;149;g28a9bbb15fe_0_38"/>
          <p:cNvSpPr/>
          <p:nvPr/>
        </p:nvSpPr>
        <p:spPr>
          <a:xfrm>
            <a:off x="3512550" y="1186663"/>
            <a:ext cx="5166900" cy="6705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t>Technical Approach</a:t>
            </a:r>
            <a:endParaRPr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8a9bbb15fe_0_33"/>
          <p:cNvSpPr txBox="1"/>
          <p:nvPr/>
        </p:nvSpPr>
        <p:spPr>
          <a:xfrm>
            <a:off x="183000" y="0"/>
            <a:ext cx="11375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1F497D"/>
                </a:solidFill>
                <a:latin typeface="Garamond"/>
                <a:ea typeface="Garamond"/>
                <a:cs typeface="Garamond"/>
                <a:sym typeface="Garamond"/>
              </a:rPr>
              <a:t>SMART INDIA HACKATHON 2024</a:t>
            </a:r>
            <a:endParaRPr/>
          </a:p>
        </p:txBody>
      </p:sp>
      <p:sp>
        <p:nvSpPr>
          <p:cNvPr id="138" name="Google Shape;138;g28a9bbb15fe_0_33" descr="Your startup LOGO"/>
          <p:cNvSpPr/>
          <p:nvPr/>
        </p:nvSpPr>
        <p:spPr>
          <a:xfrm>
            <a:off x="183000" y="223100"/>
            <a:ext cx="1636500" cy="807300"/>
          </a:xfrm>
          <a:prstGeom prst="ellipse">
            <a:avLst/>
          </a:prstGeom>
          <a:solidFill>
            <a:srgbClr val="FFFFFF"/>
          </a:solidFill>
          <a:ln w="25400" cap="flat" cmpd="sng">
            <a:solidFill>
              <a:srgbClr val="8064A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latin typeface="Calibri"/>
                <a:ea typeface="Calibri"/>
                <a:cs typeface="Calibri"/>
                <a:sym typeface="Calibri"/>
              </a:rPr>
              <a:t>Code</a:t>
            </a:r>
            <a:endParaRPr sz="1800">
              <a:latin typeface="Calibri"/>
              <a:ea typeface="Calibri"/>
              <a:cs typeface="Calibri"/>
              <a:sym typeface="Calibri"/>
            </a:endParaRPr>
          </a:p>
          <a:p>
            <a:pPr marL="0" marR="0" lvl="0" indent="0" algn="ctr" rtl="0">
              <a:spcBef>
                <a:spcPts val="0"/>
              </a:spcBef>
              <a:spcAft>
                <a:spcPts val="0"/>
              </a:spcAft>
              <a:buNone/>
            </a:pPr>
            <a:r>
              <a:rPr lang="en-US" sz="1800">
                <a:latin typeface="Calibri"/>
                <a:ea typeface="Calibri"/>
                <a:cs typeface="Calibri"/>
                <a:sym typeface="Calibri"/>
              </a:rPr>
              <a:t>Wrapper’s</a:t>
            </a:r>
            <a:endParaRPr sz="1800">
              <a:latin typeface="Calibri"/>
              <a:ea typeface="Calibri"/>
              <a:cs typeface="Calibri"/>
              <a:sym typeface="Calibri"/>
            </a:endParaRPr>
          </a:p>
        </p:txBody>
      </p:sp>
      <p:pic>
        <p:nvPicPr>
          <p:cNvPr id="139" name="Google Shape;139;g28a9bbb15fe_0_33"/>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140" name="Google Shape;140;g28a9bbb15fe_0_33"/>
          <p:cNvPicPr preferRelativeResize="0"/>
          <p:nvPr/>
        </p:nvPicPr>
        <p:blipFill>
          <a:blip r:embed="rId4">
            <a:alphaModFix/>
          </a:blip>
          <a:stretch>
            <a:fillRect/>
          </a:stretch>
        </p:blipFill>
        <p:spPr>
          <a:xfrm>
            <a:off x="152400" y="1382850"/>
            <a:ext cx="11813074" cy="53227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8a9bbb15fe_0_43"/>
          <p:cNvSpPr txBox="1"/>
          <p:nvPr/>
        </p:nvSpPr>
        <p:spPr>
          <a:xfrm>
            <a:off x="183000" y="0"/>
            <a:ext cx="11375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1F497D"/>
                </a:solidFill>
                <a:latin typeface="Garamond"/>
                <a:ea typeface="Garamond"/>
                <a:cs typeface="Garamond"/>
                <a:sym typeface="Garamond"/>
              </a:rPr>
              <a:t>SMART INDIA HACKATHON 2024</a:t>
            </a:r>
            <a:endParaRPr/>
          </a:p>
        </p:txBody>
      </p:sp>
      <p:sp>
        <p:nvSpPr>
          <p:cNvPr id="155" name="Google Shape;155;g28a9bbb15fe_0_43" descr="Your startup LOGO"/>
          <p:cNvSpPr/>
          <p:nvPr/>
        </p:nvSpPr>
        <p:spPr>
          <a:xfrm>
            <a:off x="183000" y="223100"/>
            <a:ext cx="1636500" cy="807300"/>
          </a:xfrm>
          <a:prstGeom prst="ellipse">
            <a:avLst/>
          </a:prstGeom>
          <a:solidFill>
            <a:srgbClr val="FFFFFF"/>
          </a:solidFill>
          <a:ln w="25400" cap="flat" cmpd="sng">
            <a:solidFill>
              <a:srgbClr val="8064A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latin typeface="Calibri"/>
                <a:ea typeface="Calibri"/>
                <a:cs typeface="Calibri"/>
                <a:sym typeface="Calibri"/>
              </a:rPr>
              <a:t>Code</a:t>
            </a:r>
            <a:endParaRPr sz="1800">
              <a:latin typeface="Calibri"/>
              <a:ea typeface="Calibri"/>
              <a:cs typeface="Calibri"/>
              <a:sym typeface="Calibri"/>
            </a:endParaRPr>
          </a:p>
          <a:p>
            <a:pPr marL="0" marR="0" lvl="0" indent="0" algn="ctr" rtl="0">
              <a:spcBef>
                <a:spcPts val="0"/>
              </a:spcBef>
              <a:spcAft>
                <a:spcPts val="0"/>
              </a:spcAft>
              <a:buNone/>
            </a:pPr>
            <a:r>
              <a:rPr lang="en-US" sz="1800">
                <a:latin typeface="Calibri"/>
                <a:ea typeface="Calibri"/>
                <a:cs typeface="Calibri"/>
                <a:sym typeface="Calibri"/>
              </a:rPr>
              <a:t>Wrapper’s</a:t>
            </a:r>
            <a:endParaRPr sz="1800">
              <a:latin typeface="Calibri"/>
              <a:ea typeface="Calibri"/>
              <a:cs typeface="Calibri"/>
              <a:sym typeface="Calibri"/>
            </a:endParaRPr>
          </a:p>
        </p:txBody>
      </p:sp>
      <p:pic>
        <p:nvPicPr>
          <p:cNvPr id="156" name="Google Shape;156;g28a9bbb15fe_0_43"/>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157" name="Google Shape;157;g28a9bbb15fe_0_43"/>
          <p:cNvPicPr preferRelativeResize="0"/>
          <p:nvPr/>
        </p:nvPicPr>
        <p:blipFill>
          <a:blip r:embed="rId4">
            <a:alphaModFix/>
          </a:blip>
          <a:stretch>
            <a:fillRect/>
          </a:stretch>
        </p:blipFill>
        <p:spPr>
          <a:xfrm>
            <a:off x="499225" y="1030400"/>
            <a:ext cx="11113700" cy="5627550"/>
          </a:xfrm>
          <a:prstGeom prst="rect">
            <a:avLst/>
          </a:prstGeom>
          <a:noFill/>
          <a:ln>
            <a:noFill/>
          </a:ln>
        </p:spPr>
      </p:pic>
      <p:sp>
        <p:nvSpPr>
          <p:cNvPr id="158" name="Google Shape;158;g28a9bbb15fe_0_43"/>
          <p:cNvSpPr txBox="1"/>
          <p:nvPr/>
        </p:nvSpPr>
        <p:spPr>
          <a:xfrm>
            <a:off x="1119525" y="1954950"/>
            <a:ext cx="10493400" cy="4967700"/>
          </a:xfrm>
          <a:prstGeom prst="rect">
            <a:avLst/>
          </a:prstGeom>
          <a:noFill/>
          <a:ln>
            <a:noFill/>
          </a:ln>
        </p:spPr>
        <p:txBody>
          <a:bodyPr spcFirstLastPara="1" wrap="square" lIns="91425" tIns="91425" rIns="91425" bIns="91425" anchor="t" anchorCtr="0">
            <a:spAutoFit/>
          </a:bodyPr>
          <a:lstStyle/>
          <a:p>
            <a:pPr marL="457200" lvl="0" indent="-381000" algn="l" rtl="0">
              <a:lnSpc>
                <a:spcPct val="90000"/>
              </a:lnSpc>
              <a:spcBef>
                <a:spcPts val="1000"/>
              </a:spcBef>
              <a:spcAft>
                <a:spcPts val="0"/>
              </a:spcAft>
              <a:buClr>
                <a:schemeClr val="dk1"/>
              </a:buClr>
              <a:buSzPts val="2400"/>
              <a:buChar char="●"/>
            </a:pPr>
            <a:r>
              <a:rPr lang="en-US" sz="2400" b="1" dirty="0">
                <a:solidFill>
                  <a:schemeClr val="dk1"/>
                </a:solidFill>
              </a:rPr>
              <a:t>Mask-RCNN for Image Segmentation</a:t>
            </a:r>
            <a:r>
              <a:rPr lang="en-US" sz="2400" dirty="0">
                <a:solidFill>
                  <a:schemeClr val="dk1"/>
                </a:solidFill>
              </a:rPr>
              <a:t>: Utilizing the Mask-RCNN model allows the chatbot to not only recognize objects but also segment them, enhancing accuracy in complex visual environments.</a:t>
            </a:r>
            <a:endParaRPr sz="2400" dirty="0">
              <a:solidFill>
                <a:schemeClr val="dk1"/>
              </a:solidFill>
            </a:endParaRPr>
          </a:p>
          <a:p>
            <a:pPr marL="457200" lvl="0" indent="-381000" algn="l" rtl="0">
              <a:lnSpc>
                <a:spcPct val="90000"/>
              </a:lnSpc>
              <a:spcBef>
                <a:spcPts val="0"/>
              </a:spcBef>
              <a:spcAft>
                <a:spcPts val="0"/>
              </a:spcAft>
              <a:buClr>
                <a:schemeClr val="dk1"/>
              </a:buClr>
              <a:buSzPts val="2400"/>
              <a:buChar char="●"/>
            </a:pPr>
            <a:r>
              <a:rPr lang="en-US" sz="2400" b="1" dirty="0">
                <a:solidFill>
                  <a:schemeClr val="dk1"/>
                </a:solidFill>
              </a:rPr>
              <a:t>Advanced NLP Integration</a:t>
            </a:r>
            <a:r>
              <a:rPr lang="en-US" sz="2400" dirty="0">
                <a:solidFill>
                  <a:schemeClr val="dk1"/>
                </a:solidFill>
              </a:rPr>
              <a:t>: Combining generative and discriminative decoders ensures precise, context-aware responses to user queries, both free-form and predefined.</a:t>
            </a:r>
            <a:endParaRPr sz="2400" dirty="0">
              <a:solidFill>
                <a:schemeClr val="dk1"/>
              </a:solidFill>
            </a:endParaRPr>
          </a:p>
          <a:p>
            <a:pPr marL="457200" lvl="0" indent="-381000" algn="l" rtl="0">
              <a:lnSpc>
                <a:spcPct val="90000"/>
              </a:lnSpc>
              <a:spcBef>
                <a:spcPts val="0"/>
              </a:spcBef>
              <a:spcAft>
                <a:spcPts val="0"/>
              </a:spcAft>
              <a:buClr>
                <a:schemeClr val="dk1"/>
              </a:buClr>
              <a:buSzPts val="2400"/>
              <a:buChar char="●"/>
            </a:pPr>
            <a:r>
              <a:rPr lang="en-US" sz="2400" b="1" dirty="0">
                <a:solidFill>
                  <a:schemeClr val="dk1"/>
                </a:solidFill>
              </a:rPr>
              <a:t>Late Fusion Encoder for Multi-Modal Input</a:t>
            </a:r>
            <a:r>
              <a:rPr lang="en-US" sz="2400" dirty="0">
                <a:solidFill>
                  <a:schemeClr val="dk1"/>
                </a:solidFill>
              </a:rPr>
              <a:t>: The fusion of image features and conversation history through VGG-16 and LSTM models ensures the chatbot delivers coherent responses based on both visual and textual context.</a:t>
            </a:r>
            <a:endParaRPr sz="2400" dirty="0">
              <a:solidFill>
                <a:schemeClr val="dk1"/>
              </a:solidFill>
            </a:endParaRPr>
          </a:p>
          <a:p>
            <a:pPr marL="457200" lvl="0" indent="-381000" algn="l" rtl="0">
              <a:lnSpc>
                <a:spcPct val="90000"/>
              </a:lnSpc>
              <a:spcBef>
                <a:spcPts val="0"/>
              </a:spcBef>
              <a:spcAft>
                <a:spcPts val="0"/>
              </a:spcAft>
              <a:buClr>
                <a:schemeClr val="dk1"/>
              </a:buClr>
              <a:buSzPts val="2400"/>
              <a:buChar char="●"/>
            </a:pPr>
            <a:r>
              <a:rPr lang="en-US" sz="2400" b="1" dirty="0">
                <a:solidFill>
                  <a:schemeClr val="dk1"/>
                </a:solidFill>
              </a:rPr>
              <a:t>Competitive Edge</a:t>
            </a:r>
            <a:r>
              <a:rPr lang="en-US" sz="2400" dirty="0">
                <a:solidFill>
                  <a:schemeClr val="dk1"/>
                </a:solidFill>
              </a:rPr>
              <a:t>: Few solutions in the market seamlessly integrate conversational AI with image recognition, giving this chatbot a significant advantage</a:t>
            </a:r>
            <a:endParaRPr sz="2400" dirty="0">
              <a:solidFill>
                <a:schemeClr val="dk1"/>
              </a:solidFill>
            </a:endParaRPr>
          </a:p>
          <a:p>
            <a:pPr marL="0" lvl="0" indent="0" algn="ctr" rtl="0">
              <a:lnSpc>
                <a:spcPct val="90000"/>
              </a:lnSpc>
              <a:spcBef>
                <a:spcPts val="1000"/>
              </a:spcBef>
              <a:spcAft>
                <a:spcPts val="0"/>
              </a:spcAft>
              <a:buNone/>
            </a:pPr>
            <a:endParaRPr sz="2400" dirty="0">
              <a:solidFill>
                <a:schemeClr val="dk1"/>
              </a:solidFill>
            </a:endParaRPr>
          </a:p>
        </p:txBody>
      </p:sp>
      <p:sp>
        <p:nvSpPr>
          <p:cNvPr id="159" name="Google Shape;159;g28a9bbb15fe_0_43"/>
          <p:cNvSpPr txBox="1"/>
          <p:nvPr/>
        </p:nvSpPr>
        <p:spPr>
          <a:xfrm>
            <a:off x="1018075" y="1253500"/>
            <a:ext cx="3950400" cy="501399"/>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US" sz="2400" b="1" dirty="0">
                <a:solidFill>
                  <a:schemeClr val="dk1"/>
                </a:solidFill>
              </a:rPr>
              <a:t>Novelty of the Solution :</a:t>
            </a:r>
            <a:endParaRPr sz="2800" dirty="0">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TotalTime>
  <Words>672</Words>
  <Application>Microsoft Office PowerPoint</Application>
  <PresentationFormat>Widescreen</PresentationFormat>
  <Paragraphs>73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Garamond</vt:lpstr>
      <vt:lpstr>Arial</vt:lpstr>
      <vt:lpstr>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Vivek Singh Baghel</dc:creator>
  <cp:lastModifiedBy>Nitesh saini</cp:lastModifiedBy>
  <cp:revision>3</cp:revision>
  <dcterms:created xsi:type="dcterms:W3CDTF">2024-09-04T12:20:03Z</dcterms:created>
  <dcterms:modified xsi:type="dcterms:W3CDTF">2024-09-15T22:05:31Z</dcterms:modified>
</cp:coreProperties>
</file>