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Poppins Bold" charset="1" panose="00000800000000000000"/>
      <p:regular r:id="rId12"/>
    </p:embeddedFont>
    <p:embeddedFont>
      <p:font typeface="Arial Bold" charset="1" panose="020B0802020202020204"/>
      <p:regular r:id="rId13"/>
    </p:embeddedFont>
    <p:embeddedFont>
      <p:font typeface="Arial" charset="1" panose="020B0502020202020204"/>
      <p:regular r:id="rId14"/>
    </p:embeddedFont>
    <p:embeddedFont>
      <p:font typeface="Poppins" charset="1" panose="00000500000000000000"/>
      <p:regular r:id="rId15"/>
    </p:embeddedFont>
    <p:embeddedFont>
      <p:font typeface="Inter Bold" charset="1" panose="020B0802030000000004"/>
      <p:regular r:id="rId16"/>
    </p:embeddedFont>
    <p:embeddedFont>
      <p:font typeface="Now Bold" charset="1" panose="00000800000000000000"/>
      <p:regular r:id="rId17"/>
    </p:embeddedFont>
    <p:embeddedFont>
      <p:font typeface="Alegreya Bold" charset="1" panose="00000800000000000000"/>
      <p:regular r:id="rId18"/>
    </p:embeddedFont>
    <p:embeddedFont>
      <p:font typeface="Inter" charset="1" panose="020B0502030000000004"/>
      <p:regular r:id="rId19"/>
    </p:embeddedFont>
    <p:embeddedFont>
      <p:font typeface="Roboto Condensed" charset="1" panose="02000000000000000000"/>
      <p:regular r:id="rId20"/>
    </p:embeddedFont>
    <p:embeddedFont>
      <p:font typeface="Roboto Condensed Bold" charset="1" panose="02000000000000000000"/>
      <p:regular r:id="rId21"/>
    </p:embeddedFont>
    <p:embeddedFont>
      <p:font typeface="Open Sans Extra Bold" charset="1" panose="020B090603080402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13.png" Type="http://schemas.openxmlformats.org/officeDocument/2006/relationships/image"/><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1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2.jpeg" Type="http://schemas.openxmlformats.org/officeDocument/2006/relationships/image"/><Relationship Id="rId12" Target="../media/image23.png" Type="http://schemas.openxmlformats.org/officeDocument/2006/relationships/image"/><Relationship Id="rId13" Target="../media/image24.png" Type="http://schemas.openxmlformats.org/officeDocument/2006/relationships/image"/><Relationship Id="rId14" Target="../media/image25.png" Type="http://schemas.openxmlformats.org/officeDocument/2006/relationships/image"/><Relationship Id="rId15" Target="../media/image26.png" Type="http://schemas.openxmlformats.org/officeDocument/2006/relationships/image"/><Relationship Id="rId16" Target="../media/image27.png" Type="http://schemas.openxmlformats.org/officeDocument/2006/relationships/image"/><Relationship Id="rId17" Target="../media/image13.png" Type="http://schemas.openxmlformats.org/officeDocument/2006/relationships/image"/><Relationship Id="rId2" Target="../media/image4.png" Type="http://schemas.openxmlformats.org/officeDocument/2006/relationships/image"/><Relationship Id="rId3" Target="../media/image14.jpe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 Id="rId7" Target="../media/image18.png" Type="http://schemas.openxmlformats.org/officeDocument/2006/relationships/image"/><Relationship Id="rId8" Target="../media/image19.png" Type="http://schemas.openxmlformats.org/officeDocument/2006/relationships/image"/><Relationship Id="rId9" Target="../media/image2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svg" Type="http://schemas.openxmlformats.org/officeDocument/2006/relationships/image"/><Relationship Id="rId11" Target="../media/image36.png" Type="http://schemas.openxmlformats.org/officeDocument/2006/relationships/image"/><Relationship Id="rId12" Target="../media/image37.svg" Type="http://schemas.openxmlformats.org/officeDocument/2006/relationships/image"/><Relationship Id="rId13" Target="../media/image38.png" Type="http://schemas.openxmlformats.org/officeDocument/2006/relationships/image"/><Relationship Id="rId14" Target="../media/image39.svg" Type="http://schemas.openxmlformats.org/officeDocument/2006/relationships/image"/><Relationship Id="rId15" Target="../media/image40.png" Type="http://schemas.openxmlformats.org/officeDocument/2006/relationships/image"/><Relationship Id="rId16" Target="../media/image13.png" Type="http://schemas.openxmlformats.org/officeDocument/2006/relationships/image"/><Relationship Id="rId2" Target="../media/image4.pn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 Id="rId7" Target="../media/image32.png" Type="http://schemas.openxmlformats.org/officeDocument/2006/relationships/image"/><Relationship Id="rId8" Target="../media/image33.svg" Type="http://schemas.openxmlformats.org/officeDocument/2006/relationships/image"/><Relationship Id="rId9" Target="../media/image3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8.svg" Type="http://schemas.openxmlformats.org/officeDocument/2006/relationships/image"/><Relationship Id="rId11" Target="../media/image49.png" Type="http://schemas.openxmlformats.org/officeDocument/2006/relationships/image"/><Relationship Id="rId12" Target="../media/image50.svg" Type="http://schemas.openxmlformats.org/officeDocument/2006/relationships/image"/><Relationship Id="rId13" Target="../media/image51.png" Type="http://schemas.openxmlformats.org/officeDocument/2006/relationships/image"/><Relationship Id="rId14" Target="../media/image52.svg" Type="http://schemas.openxmlformats.org/officeDocument/2006/relationships/image"/><Relationship Id="rId15" Target="../media/image13.png" Type="http://schemas.openxmlformats.org/officeDocument/2006/relationships/image"/><Relationship Id="rId2" Target="../media/image4.png" Type="http://schemas.openxmlformats.org/officeDocument/2006/relationships/image"/><Relationship Id="rId3" Target="../media/image41.png" Type="http://schemas.openxmlformats.org/officeDocument/2006/relationships/image"/><Relationship Id="rId4" Target="../media/image42.svg" Type="http://schemas.openxmlformats.org/officeDocument/2006/relationships/image"/><Relationship Id="rId5" Target="../media/image43.png" Type="http://schemas.openxmlformats.org/officeDocument/2006/relationships/image"/><Relationship Id="rId6" Target="../media/image44.svg" Type="http://schemas.openxmlformats.org/officeDocument/2006/relationships/image"/><Relationship Id="rId7" Target="../media/image45.png" Type="http://schemas.openxmlformats.org/officeDocument/2006/relationships/image"/><Relationship Id="rId8" Target="../media/image46.svg" Type="http://schemas.openxmlformats.org/officeDocument/2006/relationships/image"/><Relationship Id="rId9" Target="../media/image4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https://cocodataset.org/#download" TargetMode="External" Type="http://schemas.openxmlformats.org/officeDocument/2006/relationships/hyperlink"/><Relationship Id="rId11" Target="https://visdial.csail.mit.edu" TargetMode="External" Type="http://schemas.openxmlformats.org/officeDocument/2006/relationships/hyperlink"/><Relationship Id="rId12" Target="https://mlcommons.org/datasets/multilingual-spoken-words/" TargetMode="External" Type="http://schemas.openxmlformats.org/officeDocument/2006/relationships/hyperlink"/><Relationship Id="rId13" Target="https://storage.googleapis.com/openimages/web/index.html" TargetMode="External" Type="http://schemas.openxmlformats.org/officeDocument/2006/relationships/hyperlink"/><Relationship Id="rId14" Target="https://www.kaggle.com/datasets" TargetMode="External" Type="http://schemas.openxmlformats.org/officeDocument/2006/relationships/hyperlink"/><Relationship Id="rId15" Target="https://dialogflow.cloud.google.com" TargetMode="External" Type="http://schemas.openxmlformats.org/officeDocument/2006/relationships/hyperlink"/><Relationship Id="rId16" Target="../media/image55.png" Type="http://schemas.openxmlformats.org/officeDocument/2006/relationships/image"/><Relationship Id="rId17" Target="../media/image56.svg" Type="http://schemas.openxmlformats.org/officeDocument/2006/relationships/image"/><Relationship Id="rId18" Target="../media/image57.png" Type="http://schemas.openxmlformats.org/officeDocument/2006/relationships/image"/><Relationship Id="rId19" Target="../media/image58.svg" Type="http://schemas.openxmlformats.org/officeDocument/2006/relationships/image"/><Relationship Id="rId2" Target="../media/image53.png" Type="http://schemas.openxmlformats.org/officeDocument/2006/relationships/image"/><Relationship Id="rId20" Target="../media/image59.png" Type="http://schemas.openxmlformats.org/officeDocument/2006/relationships/image"/><Relationship Id="rId21" Target="../media/image60.svg" Type="http://schemas.openxmlformats.org/officeDocument/2006/relationships/image"/><Relationship Id="rId22" Target="https://github.com/OlafenwaMoses/ImageAI" TargetMode="External" Type="http://schemas.openxmlformats.org/officeDocument/2006/relationships/hyperlink"/><Relationship Id="rId23" Target="https://github.com/huggingface/transformers" TargetMode="External" Type="http://schemas.openxmlformats.org/officeDocument/2006/relationships/hyperlink"/><Relationship Id="rId24" Target="https://tensorflow-object-detection-api-tutorial.readthedocs.io/en/latest/" TargetMode="External" Type="http://schemas.openxmlformats.org/officeDocument/2006/relationships/hyperlink"/><Relationship Id="rId25" Target="../media/image13.png" Type="http://schemas.openxmlformats.org/officeDocument/2006/relationships/image"/><Relationship Id="rId3" Target="../media/image54.svg" Type="http://schemas.openxmlformats.org/officeDocument/2006/relationships/image"/><Relationship Id="rId4" Target="https://web.stanford.edu/class/archive/cs/cs224n/cs224n.1214/reports/final_reports/report015.pdf" TargetMode="External" Type="http://schemas.openxmlformats.org/officeDocument/2006/relationships/hyperlink"/><Relationship Id="rId5" Target="https://arxiv.org/abs/1703.06870" TargetMode="External" Type="http://schemas.openxmlformats.org/officeDocument/2006/relationships/hyperlink"/><Relationship Id="rId6" Target="https://www.jmlr.org/papers/volume3/bengio03a/bengio03a.pdf" TargetMode="External" Type="http://schemas.openxmlformats.org/officeDocument/2006/relationships/hyperlink"/><Relationship Id="rId7" Target="https://github.com/facebookresearch/maskrcnn-benchmark" TargetMode="External" Type="http://schemas.openxmlformats.org/officeDocument/2006/relationships/hyperlink"/><Relationship Id="rId8" Target="https://github.com/nltk/nltk" TargetMode="External" Type="http://schemas.openxmlformats.org/officeDocument/2006/relationships/hyperlink"/><Relationship Id="rId9" Target="https://github.com/django/django"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286000" y="0"/>
            <a:ext cx="13716000" cy="10287000"/>
            <a:chOff x="0" y="0"/>
            <a:chExt cx="18288000" cy="13716000"/>
          </a:xfrm>
        </p:grpSpPr>
        <p:sp>
          <p:nvSpPr>
            <p:cNvPr name="Freeform 3" id="3"/>
            <p:cNvSpPr/>
            <p:nvPr/>
          </p:nvSpPr>
          <p:spPr>
            <a:xfrm flipH="false" flipV="false" rot="0">
              <a:off x="0" y="0"/>
              <a:ext cx="18288000" cy="13716000"/>
            </a:xfrm>
            <a:custGeom>
              <a:avLst/>
              <a:gdLst/>
              <a:ahLst/>
              <a:cxnLst/>
              <a:rect r="r" b="b" t="t" l="l"/>
              <a:pathLst>
                <a:path h="13716000" w="18288000">
                  <a:moveTo>
                    <a:pt x="0" y="0"/>
                  </a:moveTo>
                  <a:lnTo>
                    <a:pt x="18288000" y="0"/>
                  </a:lnTo>
                  <a:lnTo>
                    <a:pt x="18288000" y="13716000"/>
                  </a:lnTo>
                  <a:lnTo>
                    <a:pt x="0" y="13716000"/>
                  </a:lnTo>
                  <a:close/>
                </a:path>
              </a:pathLst>
            </a:custGeom>
            <a:solidFill>
              <a:srgbClr val="FFFFFF"/>
            </a:solidFill>
          </p:spPr>
        </p:sp>
      </p:grpSp>
      <p:sp>
        <p:nvSpPr>
          <p:cNvPr name="Freeform 4" id="4"/>
          <p:cNvSpPr/>
          <p:nvPr/>
        </p:nvSpPr>
        <p:spPr>
          <a:xfrm flipH="false" flipV="false" rot="0">
            <a:off x="9143998" y="1668750"/>
            <a:ext cx="7676891" cy="7829106"/>
          </a:xfrm>
          <a:custGeom>
            <a:avLst/>
            <a:gdLst/>
            <a:ahLst/>
            <a:cxnLst/>
            <a:rect r="r" b="b" t="t" l="l"/>
            <a:pathLst>
              <a:path h="7829106" w="7676891">
                <a:moveTo>
                  <a:pt x="0" y="0"/>
                </a:moveTo>
                <a:lnTo>
                  <a:pt x="7676891" y="0"/>
                </a:lnTo>
                <a:lnTo>
                  <a:pt x="7676891" y="7829106"/>
                </a:lnTo>
                <a:lnTo>
                  <a:pt x="0" y="78291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204775" y="3310386"/>
            <a:ext cx="5282250" cy="5649525"/>
          </a:xfrm>
          <a:custGeom>
            <a:avLst/>
            <a:gdLst/>
            <a:ahLst/>
            <a:cxnLst/>
            <a:rect r="r" b="b" t="t" l="l"/>
            <a:pathLst>
              <a:path h="5649525" w="5282250">
                <a:moveTo>
                  <a:pt x="0" y="0"/>
                </a:moveTo>
                <a:lnTo>
                  <a:pt x="5282250" y="0"/>
                </a:lnTo>
                <a:lnTo>
                  <a:pt x="5282250" y="5649525"/>
                </a:lnTo>
                <a:lnTo>
                  <a:pt x="0" y="5649525"/>
                </a:lnTo>
                <a:lnTo>
                  <a:pt x="0" y="0"/>
                </a:lnTo>
                <a:close/>
              </a:path>
            </a:pathLst>
          </a:custGeom>
          <a:blipFill>
            <a:blip r:embed="rId4"/>
            <a:stretch>
              <a:fillRect l="0" t="0" r="-149476" b="0"/>
            </a:stretch>
          </a:blipFill>
        </p:spPr>
      </p:sp>
      <p:sp>
        <p:nvSpPr>
          <p:cNvPr name="TextBox 6" id="6"/>
          <p:cNvSpPr txBox="true"/>
          <p:nvPr/>
        </p:nvSpPr>
        <p:spPr>
          <a:xfrm rot="0">
            <a:off x="1959954" y="1436102"/>
            <a:ext cx="12618750" cy="771525"/>
          </a:xfrm>
          <a:prstGeom prst="rect">
            <a:avLst/>
          </a:prstGeom>
        </p:spPr>
        <p:txBody>
          <a:bodyPr anchor="t" rtlCol="false" tIns="0" lIns="0" bIns="0" rIns="0">
            <a:spAutoFit/>
          </a:bodyPr>
          <a:lstStyle/>
          <a:p>
            <a:pPr algn="ctr">
              <a:lnSpc>
                <a:spcPts val="5759"/>
              </a:lnSpc>
            </a:pPr>
            <a:r>
              <a:rPr lang="en-US" b="true" sz="4800">
                <a:solidFill>
                  <a:srgbClr val="000000"/>
                </a:solidFill>
                <a:latin typeface="Poppins Bold"/>
                <a:ea typeface="Poppins Bold"/>
                <a:cs typeface="Poppins Bold"/>
                <a:sym typeface="Poppins Bold"/>
              </a:rPr>
              <a:t>TITLE PAGE</a:t>
            </a:r>
          </a:p>
        </p:txBody>
      </p:sp>
      <p:sp>
        <p:nvSpPr>
          <p:cNvPr name="TextBox 7" id="7"/>
          <p:cNvSpPr txBox="true"/>
          <p:nvPr/>
        </p:nvSpPr>
        <p:spPr>
          <a:xfrm rot="0">
            <a:off x="588354" y="243327"/>
            <a:ext cx="15361950" cy="981075"/>
          </a:xfrm>
          <a:prstGeom prst="rect">
            <a:avLst/>
          </a:prstGeom>
        </p:spPr>
        <p:txBody>
          <a:bodyPr anchor="t" rtlCol="false" tIns="0" lIns="0" bIns="0" rIns="0">
            <a:spAutoFit/>
          </a:bodyPr>
          <a:lstStyle/>
          <a:p>
            <a:pPr algn="ctr">
              <a:lnSpc>
                <a:spcPts val="7200"/>
              </a:lnSpc>
            </a:pPr>
            <a:r>
              <a:rPr lang="en-US" b="true" sz="6000">
                <a:solidFill>
                  <a:srgbClr val="1F497D"/>
                </a:solidFill>
                <a:latin typeface="Poppins Bold"/>
                <a:ea typeface="Poppins Bold"/>
                <a:cs typeface="Poppins Bold"/>
                <a:sym typeface="Poppins Bold"/>
              </a:rPr>
              <a:t>SMART INDIA HACKATHON 2024</a:t>
            </a:r>
          </a:p>
        </p:txBody>
      </p:sp>
      <p:sp>
        <p:nvSpPr>
          <p:cNvPr name="TextBox 8" id="8"/>
          <p:cNvSpPr txBox="true"/>
          <p:nvPr/>
        </p:nvSpPr>
        <p:spPr>
          <a:xfrm rot="0">
            <a:off x="588354" y="3112750"/>
            <a:ext cx="8704200" cy="5890260"/>
          </a:xfrm>
          <a:prstGeom prst="rect">
            <a:avLst/>
          </a:prstGeom>
        </p:spPr>
        <p:txBody>
          <a:bodyPr anchor="t" rtlCol="false" tIns="0" lIns="0" bIns="0" rIns="0">
            <a:spAutoFit/>
          </a:bodyPr>
          <a:lstStyle/>
          <a:p>
            <a:pPr algn="l">
              <a:lnSpc>
                <a:spcPts val="2520"/>
              </a:lnSpc>
            </a:pPr>
          </a:p>
          <a:p>
            <a:pPr algn="just" marL="545782" indent="-272891" lvl="1">
              <a:lnSpc>
                <a:spcPts val="6480"/>
              </a:lnSpc>
              <a:buFont typeface="Arial"/>
              <a:buChar char="•"/>
            </a:pPr>
            <a:r>
              <a:rPr lang="en-US" b="true" sz="2700">
                <a:solidFill>
                  <a:srgbClr val="000000"/>
                </a:solidFill>
                <a:latin typeface="Arial Bold"/>
                <a:ea typeface="Arial Bold"/>
                <a:cs typeface="Arial Bold"/>
                <a:sym typeface="Arial Bold"/>
              </a:rPr>
              <a:t>Problem Statement ID – </a:t>
            </a:r>
            <a:r>
              <a:rPr lang="en-US" sz="2700">
                <a:solidFill>
                  <a:srgbClr val="000000"/>
                </a:solidFill>
                <a:latin typeface="Arial"/>
                <a:ea typeface="Arial"/>
                <a:cs typeface="Arial"/>
                <a:sym typeface="Arial"/>
              </a:rPr>
              <a:t>SIH1604</a:t>
            </a:r>
          </a:p>
          <a:p>
            <a:pPr algn="just" marL="545782" indent="-272891" lvl="1">
              <a:lnSpc>
                <a:spcPts val="6480"/>
              </a:lnSpc>
              <a:buFont typeface="Arial"/>
              <a:buChar char="•"/>
            </a:pPr>
            <a:r>
              <a:rPr lang="en-US" b="true" sz="2700">
                <a:solidFill>
                  <a:srgbClr val="000000"/>
                </a:solidFill>
                <a:latin typeface="Arial Bold"/>
                <a:ea typeface="Arial Bold"/>
                <a:cs typeface="Arial Bold"/>
                <a:sym typeface="Arial Bold"/>
              </a:rPr>
              <a:t>Problem Statement Title - </a:t>
            </a:r>
            <a:r>
              <a:rPr lang="en-US" sz="2700">
                <a:solidFill>
                  <a:srgbClr val="000000"/>
                </a:solidFill>
                <a:latin typeface="Arial"/>
                <a:ea typeface="Arial"/>
                <a:cs typeface="Arial"/>
                <a:sym typeface="Arial"/>
              </a:rPr>
              <a:t>Conversational Image Recognition Chatbot</a:t>
            </a:r>
          </a:p>
          <a:p>
            <a:pPr algn="just" marL="545782" indent="-272891" lvl="1">
              <a:lnSpc>
                <a:spcPts val="6480"/>
              </a:lnSpc>
              <a:buFont typeface="Arial"/>
              <a:buChar char="•"/>
            </a:pPr>
            <a:r>
              <a:rPr lang="en-US" b="true" sz="2700">
                <a:solidFill>
                  <a:srgbClr val="000000"/>
                </a:solidFill>
                <a:latin typeface="Arial Bold"/>
                <a:ea typeface="Arial Bold"/>
                <a:cs typeface="Arial Bold"/>
                <a:sym typeface="Arial Bold"/>
              </a:rPr>
              <a:t>Theme- </a:t>
            </a:r>
            <a:r>
              <a:rPr lang="en-US" sz="2700">
                <a:solidFill>
                  <a:srgbClr val="000000"/>
                </a:solidFill>
                <a:latin typeface="Arial"/>
                <a:ea typeface="Arial"/>
                <a:cs typeface="Arial"/>
                <a:sym typeface="Arial"/>
              </a:rPr>
              <a:t>Smart Automation</a:t>
            </a:r>
          </a:p>
          <a:p>
            <a:pPr algn="just" marL="545782" indent="-272891" lvl="1">
              <a:lnSpc>
                <a:spcPts val="6480"/>
              </a:lnSpc>
              <a:buFont typeface="Arial"/>
              <a:buChar char="•"/>
            </a:pPr>
            <a:r>
              <a:rPr lang="en-US" b="true" sz="2700">
                <a:solidFill>
                  <a:srgbClr val="000000"/>
                </a:solidFill>
                <a:latin typeface="Arial Bold"/>
                <a:ea typeface="Arial Bold"/>
                <a:cs typeface="Arial Bold"/>
                <a:sym typeface="Arial Bold"/>
              </a:rPr>
              <a:t>PS Category- </a:t>
            </a:r>
            <a:r>
              <a:rPr lang="en-US" sz="2700">
                <a:solidFill>
                  <a:srgbClr val="000000"/>
                </a:solidFill>
                <a:latin typeface="Arial"/>
                <a:ea typeface="Arial"/>
                <a:cs typeface="Arial"/>
                <a:sym typeface="Arial"/>
              </a:rPr>
              <a:t>Software</a:t>
            </a:r>
          </a:p>
          <a:p>
            <a:pPr algn="just" marL="545782" indent="-272891" lvl="1">
              <a:lnSpc>
                <a:spcPts val="6480"/>
              </a:lnSpc>
              <a:buFont typeface="Arial"/>
              <a:buChar char="•"/>
            </a:pPr>
            <a:r>
              <a:rPr lang="en-US" b="true" sz="2700">
                <a:solidFill>
                  <a:srgbClr val="000000"/>
                </a:solidFill>
                <a:latin typeface="Arial Bold"/>
                <a:ea typeface="Arial Bold"/>
                <a:cs typeface="Arial Bold"/>
                <a:sym typeface="Arial Bold"/>
              </a:rPr>
              <a:t>Team ID- </a:t>
            </a:r>
          </a:p>
          <a:p>
            <a:pPr algn="just" marL="545782" indent="-272891" lvl="1">
              <a:lnSpc>
                <a:spcPts val="6480"/>
              </a:lnSpc>
              <a:buFont typeface="Arial"/>
              <a:buChar char="•"/>
            </a:pPr>
            <a:r>
              <a:rPr lang="en-US" b="true" sz="2700">
                <a:solidFill>
                  <a:srgbClr val="000000"/>
                </a:solidFill>
                <a:latin typeface="Arial Bold"/>
                <a:ea typeface="Arial Bold"/>
                <a:cs typeface="Arial Bold"/>
                <a:sym typeface="Arial Bold"/>
              </a:rPr>
              <a:t>Team Name - </a:t>
            </a:r>
            <a:r>
              <a:rPr lang="en-US" sz="2700">
                <a:solidFill>
                  <a:srgbClr val="000000"/>
                </a:solidFill>
                <a:latin typeface="Arial"/>
                <a:ea typeface="Arial"/>
                <a:cs typeface="Arial"/>
                <a:sym typeface="Arial"/>
              </a:rPr>
              <a:t>CodeWrapper’s</a:t>
            </a:r>
          </a:p>
        </p:txBody>
      </p:sp>
      <p:sp>
        <p:nvSpPr>
          <p:cNvPr name="Freeform 9" id="9"/>
          <p:cNvSpPr/>
          <p:nvPr/>
        </p:nvSpPr>
        <p:spPr>
          <a:xfrm flipH="false" flipV="false" rot="0">
            <a:off x="14705866" y="122064"/>
            <a:ext cx="3369862" cy="1723612"/>
          </a:xfrm>
          <a:custGeom>
            <a:avLst/>
            <a:gdLst/>
            <a:ahLst/>
            <a:cxnLst/>
            <a:rect r="r" b="b" t="t" l="l"/>
            <a:pathLst>
              <a:path h="1723612" w="3369862">
                <a:moveTo>
                  <a:pt x="0" y="0"/>
                </a:moveTo>
                <a:lnTo>
                  <a:pt x="3369863" y="0"/>
                </a:lnTo>
                <a:lnTo>
                  <a:pt x="3369863" y="1723613"/>
                </a:lnTo>
                <a:lnTo>
                  <a:pt x="0" y="1723613"/>
                </a:lnTo>
                <a:lnTo>
                  <a:pt x="0" y="0"/>
                </a:lnTo>
                <a:close/>
              </a:path>
            </a:pathLst>
          </a:custGeom>
          <a:blipFill>
            <a:blip r:embed="rId5"/>
            <a:stretch>
              <a:fillRect l="0" t="0" r="0" b="-46"/>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0" y="583163"/>
            <a:ext cx="18288000" cy="704850"/>
          </a:xfrm>
          <a:prstGeom prst="rect">
            <a:avLst/>
          </a:prstGeom>
        </p:spPr>
        <p:txBody>
          <a:bodyPr anchor="t" rtlCol="false" tIns="0" lIns="0" bIns="0" rIns="0">
            <a:spAutoFit/>
          </a:bodyPr>
          <a:lstStyle/>
          <a:p>
            <a:pPr algn="ctr">
              <a:lnSpc>
                <a:spcPts val="4920"/>
              </a:lnSpc>
            </a:pPr>
            <a:r>
              <a:rPr lang="en-US" b="true" sz="4100">
                <a:solidFill>
                  <a:srgbClr val="000000"/>
                </a:solidFill>
                <a:latin typeface="Arial Bold"/>
                <a:ea typeface="Arial Bold"/>
                <a:cs typeface="Arial Bold"/>
                <a:sym typeface="Arial Bold"/>
              </a:rPr>
              <a:t>Conversational Image Recognition Chatbot</a:t>
            </a:r>
          </a:p>
        </p:txBody>
      </p:sp>
      <p:sp>
        <p:nvSpPr>
          <p:cNvPr name="Freeform 3" id="3"/>
          <p:cNvSpPr/>
          <p:nvPr/>
        </p:nvSpPr>
        <p:spPr>
          <a:xfrm flipH="false" flipV="false" rot="0">
            <a:off x="14705866" y="122064"/>
            <a:ext cx="3369862" cy="1723612"/>
          </a:xfrm>
          <a:custGeom>
            <a:avLst/>
            <a:gdLst/>
            <a:ahLst/>
            <a:cxnLst/>
            <a:rect r="r" b="b" t="t" l="l"/>
            <a:pathLst>
              <a:path h="1723612" w="3369862">
                <a:moveTo>
                  <a:pt x="0" y="0"/>
                </a:moveTo>
                <a:lnTo>
                  <a:pt x="3369863" y="0"/>
                </a:lnTo>
                <a:lnTo>
                  <a:pt x="3369863" y="1723613"/>
                </a:lnTo>
                <a:lnTo>
                  <a:pt x="0" y="1723613"/>
                </a:lnTo>
                <a:lnTo>
                  <a:pt x="0" y="0"/>
                </a:lnTo>
                <a:close/>
              </a:path>
            </a:pathLst>
          </a:custGeom>
          <a:blipFill>
            <a:blip r:embed="rId2"/>
            <a:stretch>
              <a:fillRect l="0" t="0" r="0" b="-46"/>
            </a:stretch>
          </a:blipFill>
        </p:spPr>
      </p:sp>
      <p:sp>
        <p:nvSpPr>
          <p:cNvPr name="TextBox 4" id="4"/>
          <p:cNvSpPr txBox="true"/>
          <p:nvPr/>
        </p:nvSpPr>
        <p:spPr>
          <a:xfrm rot="0">
            <a:off x="6508053" y="1625873"/>
            <a:ext cx="5762518" cy="752475"/>
          </a:xfrm>
          <a:prstGeom prst="rect">
            <a:avLst/>
          </a:prstGeom>
        </p:spPr>
        <p:txBody>
          <a:bodyPr anchor="t" rtlCol="false" tIns="0" lIns="0" bIns="0" rIns="0">
            <a:spAutoFit/>
          </a:bodyPr>
          <a:lstStyle/>
          <a:p>
            <a:pPr algn="ctr" marL="0" indent="0" lvl="0">
              <a:lnSpc>
                <a:spcPts val="5400"/>
              </a:lnSpc>
              <a:spcBef>
                <a:spcPct val="0"/>
              </a:spcBef>
            </a:pPr>
            <a:r>
              <a:rPr lang="en-US" sz="5000">
                <a:solidFill>
                  <a:srgbClr val="000000"/>
                </a:solidFill>
                <a:latin typeface="Poppins"/>
                <a:ea typeface="Poppins"/>
                <a:cs typeface="Poppins"/>
                <a:sym typeface="Poppins"/>
              </a:rPr>
              <a:t>Proposed Solution</a:t>
            </a:r>
          </a:p>
        </p:txBody>
      </p:sp>
      <p:sp>
        <p:nvSpPr>
          <p:cNvPr name="TextBox 5" id="5"/>
          <p:cNvSpPr txBox="true"/>
          <p:nvPr/>
        </p:nvSpPr>
        <p:spPr>
          <a:xfrm rot="0">
            <a:off x="1028700" y="2552587"/>
            <a:ext cx="16721224" cy="1276858"/>
          </a:xfrm>
          <a:prstGeom prst="rect">
            <a:avLst/>
          </a:prstGeom>
        </p:spPr>
        <p:txBody>
          <a:bodyPr anchor="t" rtlCol="false" tIns="0" lIns="0" bIns="0" rIns="0">
            <a:spAutoFit/>
          </a:bodyPr>
          <a:lstStyle/>
          <a:p>
            <a:pPr algn="ctr">
              <a:lnSpc>
                <a:spcPts val="2485"/>
              </a:lnSpc>
            </a:pPr>
            <a:r>
              <a:rPr lang="en-US" sz="2199" b="true">
                <a:solidFill>
                  <a:srgbClr val="451952"/>
                </a:solidFill>
                <a:latin typeface="Poppins Bold"/>
                <a:ea typeface="Poppins Bold"/>
                <a:cs typeface="Poppins Bold"/>
                <a:sym typeface="Poppins Bold"/>
              </a:rPr>
              <a:t>Develop a chatbot capable of recognizing objects in images and answering relevant user questions. The chatbot integrates advanced deep learning models for both image recognition and natural language processing to deliver accurate and context-aware responses.</a:t>
            </a:r>
          </a:p>
          <a:p>
            <a:pPr algn="ctr">
              <a:lnSpc>
                <a:spcPts val="2485"/>
              </a:lnSpc>
            </a:pPr>
          </a:p>
        </p:txBody>
      </p:sp>
      <p:grpSp>
        <p:nvGrpSpPr>
          <p:cNvPr name="Group 6" id="6"/>
          <p:cNvGrpSpPr/>
          <p:nvPr/>
        </p:nvGrpSpPr>
        <p:grpSpPr>
          <a:xfrm rot="0">
            <a:off x="1558443" y="4347875"/>
            <a:ext cx="4750393" cy="5456851"/>
            <a:chOff x="0" y="0"/>
            <a:chExt cx="1232151" cy="1415391"/>
          </a:xfrm>
        </p:grpSpPr>
        <p:sp>
          <p:nvSpPr>
            <p:cNvPr name="Freeform 7" id="7"/>
            <p:cNvSpPr/>
            <p:nvPr/>
          </p:nvSpPr>
          <p:spPr>
            <a:xfrm flipH="false" flipV="false" rot="0">
              <a:off x="0" y="0"/>
              <a:ext cx="1232151" cy="1415391"/>
            </a:xfrm>
            <a:custGeom>
              <a:avLst/>
              <a:gdLst/>
              <a:ahLst/>
              <a:cxnLst/>
              <a:rect r="r" b="b" t="t" l="l"/>
              <a:pathLst>
                <a:path h="1415391" w="1232151">
                  <a:moveTo>
                    <a:pt x="29335" y="0"/>
                  </a:moveTo>
                  <a:lnTo>
                    <a:pt x="1202815" y="0"/>
                  </a:lnTo>
                  <a:cubicBezTo>
                    <a:pt x="1210596" y="0"/>
                    <a:pt x="1218057" y="3091"/>
                    <a:pt x="1223559" y="8592"/>
                  </a:cubicBezTo>
                  <a:cubicBezTo>
                    <a:pt x="1229060" y="14094"/>
                    <a:pt x="1232151" y="21555"/>
                    <a:pt x="1232151" y="29335"/>
                  </a:cubicBezTo>
                  <a:lnTo>
                    <a:pt x="1232151" y="1386056"/>
                  </a:lnTo>
                  <a:cubicBezTo>
                    <a:pt x="1232151" y="1393836"/>
                    <a:pt x="1229060" y="1401297"/>
                    <a:pt x="1223559" y="1406799"/>
                  </a:cubicBezTo>
                  <a:cubicBezTo>
                    <a:pt x="1218057" y="1412300"/>
                    <a:pt x="1210596" y="1415391"/>
                    <a:pt x="1202815" y="1415391"/>
                  </a:cubicBezTo>
                  <a:lnTo>
                    <a:pt x="29335" y="1415391"/>
                  </a:lnTo>
                  <a:cubicBezTo>
                    <a:pt x="21555" y="1415391"/>
                    <a:pt x="14094" y="1412300"/>
                    <a:pt x="8592" y="1406799"/>
                  </a:cubicBezTo>
                  <a:cubicBezTo>
                    <a:pt x="3091" y="1401297"/>
                    <a:pt x="0" y="1393836"/>
                    <a:pt x="0" y="1386056"/>
                  </a:cubicBezTo>
                  <a:lnTo>
                    <a:pt x="0" y="29335"/>
                  </a:lnTo>
                  <a:cubicBezTo>
                    <a:pt x="0" y="21555"/>
                    <a:pt x="3091" y="14094"/>
                    <a:pt x="8592" y="8592"/>
                  </a:cubicBezTo>
                  <a:cubicBezTo>
                    <a:pt x="14094" y="3091"/>
                    <a:pt x="21555" y="0"/>
                    <a:pt x="29335" y="0"/>
                  </a:cubicBezTo>
                  <a:close/>
                </a:path>
              </a:pathLst>
            </a:custGeom>
            <a:solidFill>
              <a:srgbClr val="000000">
                <a:alpha val="0"/>
              </a:srgbClr>
            </a:solidFill>
            <a:ln w="57150" cap="sq">
              <a:solidFill>
                <a:srgbClr val="138B43"/>
              </a:solidFill>
              <a:prstDash val="solid"/>
              <a:miter/>
            </a:ln>
          </p:spPr>
        </p:sp>
        <p:sp>
          <p:nvSpPr>
            <p:cNvPr name="TextBox 8" id="8"/>
            <p:cNvSpPr txBox="true"/>
            <p:nvPr/>
          </p:nvSpPr>
          <p:spPr>
            <a:xfrm>
              <a:off x="0" y="76200"/>
              <a:ext cx="1232151" cy="1339191"/>
            </a:xfrm>
            <a:prstGeom prst="rect">
              <a:avLst/>
            </a:prstGeom>
          </p:spPr>
          <p:txBody>
            <a:bodyPr anchor="ctr" rtlCol="false" tIns="50800" lIns="50800" bIns="50800" rIns="50800"/>
            <a:lstStyle/>
            <a:p>
              <a:pPr algn="ctr">
                <a:lnSpc>
                  <a:spcPts val="1925"/>
                </a:lnSpc>
              </a:pPr>
            </a:p>
          </p:txBody>
        </p:sp>
      </p:grpSp>
      <p:sp>
        <p:nvSpPr>
          <p:cNvPr name="TextBox 9" id="9"/>
          <p:cNvSpPr txBox="true"/>
          <p:nvPr/>
        </p:nvSpPr>
        <p:spPr>
          <a:xfrm rot="0">
            <a:off x="2187228" y="5026049"/>
            <a:ext cx="3492822" cy="628609"/>
          </a:xfrm>
          <a:prstGeom prst="rect">
            <a:avLst/>
          </a:prstGeom>
        </p:spPr>
        <p:txBody>
          <a:bodyPr anchor="t" rtlCol="false" tIns="0" lIns="0" bIns="0" rIns="0">
            <a:spAutoFit/>
          </a:bodyPr>
          <a:lstStyle/>
          <a:p>
            <a:pPr algn="ctr">
              <a:lnSpc>
                <a:spcPts val="2398"/>
              </a:lnSpc>
            </a:pPr>
            <a:r>
              <a:rPr lang="en-US" sz="2498" spc="-204">
                <a:solidFill>
                  <a:srgbClr val="F16822"/>
                </a:solidFill>
                <a:latin typeface="Poppins"/>
                <a:ea typeface="Poppins"/>
                <a:cs typeface="Poppins"/>
                <a:sym typeface="Poppins"/>
              </a:rPr>
              <a:t>Image Recognition through Mask-RCNN</a:t>
            </a:r>
          </a:p>
        </p:txBody>
      </p:sp>
      <p:sp>
        <p:nvSpPr>
          <p:cNvPr name="TextBox 10" id="10"/>
          <p:cNvSpPr txBox="true"/>
          <p:nvPr/>
        </p:nvSpPr>
        <p:spPr>
          <a:xfrm rot="0">
            <a:off x="1813435" y="5854683"/>
            <a:ext cx="4240409" cy="3460002"/>
          </a:xfrm>
          <a:prstGeom prst="rect">
            <a:avLst/>
          </a:prstGeom>
        </p:spPr>
        <p:txBody>
          <a:bodyPr anchor="t" rtlCol="false" tIns="0" lIns="0" bIns="0" rIns="0">
            <a:spAutoFit/>
          </a:bodyPr>
          <a:lstStyle/>
          <a:p>
            <a:pPr algn="just">
              <a:lnSpc>
                <a:spcPts val="2491"/>
              </a:lnSpc>
              <a:spcBef>
                <a:spcPct val="0"/>
              </a:spcBef>
            </a:pPr>
            <a:r>
              <a:rPr lang="en-US" sz="1779" spc="-30">
                <a:solidFill>
                  <a:srgbClr val="000000"/>
                </a:solidFill>
                <a:latin typeface="Poppins"/>
                <a:ea typeface="Poppins"/>
                <a:cs typeface="Poppins"/>
                <a:sym typeface="Poppins"/>
              </a:rPr>
              <a:t>The chatbot leverages the Mask-RCNN model to detect and segment objects within images. This state-of-the-art model not only identifies objects but also provides detailed segmentation masks, helping to isolate individual items. By utilizing the COCO dataset, the chatbot ensures high accuracy in recognizing objects, even in complex visual environments with multiple elements.</a:t>
            </a:r>
          </a:p>
        </p:txBody>
      </p:sp>
      <p:grpSp>
        <p:nvGrpSpPr>
          <p:cNvPr name="Group 11" id="11"/>
          <p:cNvGrpSpPr/>
          <p:nvPr/>
        </p:nvGrpSpPr>
        <p:grpSpPr>
          <a:xfrm rot="0">
            <a:off x="11979165" y="4347875"/>
            <a:ext cx="4750393" cy="5456851"/>
            <a:chOff x="0" y="0"/>
            <a:chExt cx="1232151" cy="1415391"/>
          </a:xfrm>
        </p:grpSpPr>
        <p:sp>
          <p:nvSpPr>
            <p:cNvPr name="Freeform 12" id="12"/>
            <p:cNvSpPr/>
            <p:nvPr/>
          </p:nvSpPr>
          <p:spPr>
            <a:xfrm flipH="false" flipV="false" rot="0">
              <a:off x="0" y="0"/>
              <a:ext cx="1232151" cy="1415391"/>
            </a:xfrm>
            <a:custGeom>
              <a:avLst/>
              <a:gdLst/>
              <a:ahLst/>
              <a:cxnLst/>
              <a:rect r="r" b="b" t="t" l="l"/>
              <a:pathLst>
                <a:path h="1415391" w="1232151">
                  <a:moveTo>
                    <a:pt x="29335" y="0"/>
                  </a:moveTo>
                  <a:lnTo>
                    <a:pt x="1202815" y="0"/>
                  </a:lnTo>
                  <a:cubicBezTo>
                    <a:pt x="1210596" y="0"/>
                    <a:pt x="1218057" y="3091"/>
                    <a:pt x="1223559" y="8592"/>
                  </a:cubicBezTo>
                  <a:cubicBezTo>
                    <a:pt x="1229060" y="14094"/>
                    <a:pt x="1232151" y="21555"/>
                    <a:pt x="1232151" y="29335"/>
                  </a:cubicBezTo>
                  <a:lnTo>
                    <a:pt x="1232151" y="1386056"/>
                  </a:lnTo>
                  <a:cubicBezTo>
                    <a:pt x="1232151" y="1393836"/>
                    <a:pt x="1229060" y="1401297"/>
                    <a:pt x="1223559" y="1406799"/>
                  </a:cubicBezTo>
                  <a:cubicBezTo>
                    <a:pt x="1218057" y="1412300"/>
                    <a:pt x="1210596" y="1415391"/>
                    <a:pt x="1202815" y="1415391"/>
                  </a:cubicBezTo>
                  <a:lnTo>
                    <a:pt x="29335" y="1415391"/>
                  </a:lnTo>
                  <a:cubicBezTo>
                    <a:pt x="21555" y="1415391"/>
                    <a:pt x="14094" y="1412300"/>
                    <a:pt x="8592" y="1406799"/>
                  </a:cubicBezTo>
                  <a:cubicBezTo>
                    <a:pt x="3091" y="1401297"/>
                    <a:pt x="0" y="1393836"/>
                    <a:pt x="0" y="1386056"/>
                  </a:cubicBezTo>
                  <a:lnTo>
                    <a:pt x="0" y="29335"/>
                  </a:lnTo>
                  <a:cubicBezTo>
                    <a:pt x="0" y="21555"/>
                    <a:pt x="3091" y="14094"/>
                    <a:pt x="8592" y="8592"/>
                  </a:cubicBezTo>
                  <a:cubicBezTo>
                    <a:pt x="14094" y="3091"/>
                    <a:pt x="21555" y="0"/>
                    <a:pt x="29335" y="0"/>
                  </a:cubicBezTo>
                  <a:close/>
                </a:path>
              </a:pathLst>
            </a:custGeom>
            <a:solidFill>
              <a:srgbClr val="000000">
                <a:alpha val="0"/>
              </a:srgbClr>
            </a:solidFill>
            <a:ln w="57150" cap="sq">
              <a:solidFill>
                <a:srgbClr val="138B43"/>
              </a:solidFill>
              <a:prstDash val="solid"/>
              <a:miter/>
            </a:ln>
          </p:spPr>
        </p:sp>
        <p:sp>
          <p:nvSpPr>
            <p:cNvPr name="TextBox 13" id="13"/>
            <p:cNvSpPr txBox="true"/>
            <p:nvPr/>
          </p:nvSpPr>
          <p:spPr>
            <a:xfrm>
              <a:off x="0" y="76200"/>
              <a:ext cx="1232151" cy="1339191"/>
            </a:xfrm>
            <a:prstGeom prst="rect">
              <a:avLst/>
            </a:prstGeom>
          </p:spPr>
          <p:txBody>
            <a:bodyPr anchor="ctr" rtlCol="false" tIns="50800" lIns="50800" bIns="50800" rIns="50800"/>
            <a:lstStyle/>
            <a:p>
              <a:pPr algn="ctr">
                <a:lnSpc>
                  <a:spcPts val="1925"/>
                </a:lnSpc>
              </a:pPr>
            </a:p>
          </p:txBody>
        </p:sp>
      </p:grpSp>
      <p:sp>
        <p:nvSpPr>
          <p:cNvPr name="TextBox 14" id="14"/>
          <p:cNvSpPr txBox="true"/>
          <p:nvPr/>
        </p:nvSpPr>
        <p:spPr>
          <a:xfrm rot="0">
            <a:off x="12346849" y="5018054"/>
            <a:ext cx="3964407" cy="628609"/>
          </a:xfrm>
          <a:prstGeom prst="rect">
            <a:avLst/>
          </a:prstGeom>
        </p:spPr>
        <p:txBody>
          <a:bodyPr anchor="t" rtlCol="false" tIns="0" lIns="0" bIns="0" rIns="0">
            <a:spAutoFit/>
          </a:bodyPr>
          <a:lstStyle/>
          <a:p>
            <a:pPr algn="ctr">
              <a:lnSpc>
                <a:spcPts val="2398"/>
              </a:lnSpc>
            </a:pPr>
            <a:r>
              <a:rPr lang="en-US" sz="2498" spc="-204">
                <a:solidFill>
                  <a:srgbClr val="F16822"/>
                </a:solidFill>
                <a:latin typeface="Poppins"/>
                <a:ea typeface="Poppins"/>
                <a:cs typeface="Poppins"/>
                <a:sym typeface="Poppins"/>
              </a:rPr>
              <a:t>Natural Language Processing for Accurate Responses</a:t>
            </a:r>
          </a:p>
        </p:txBody>
      </p:sp>
      <p:sp>
        <p:nvSpPr>
          <p:cNvPr name="TextBox 15" id="15"/>
          <p:cNvSpPr txBox="true"/>
          <p:nvPr/>
        </p:nvSpPr>
        <p:spPr>
          <a:xfrm rot="0">
            <a:off x="12128825" y="5980038"/>
            <a:ext cx="4451071" cy="3460002"/>
          </a:xfrm>
          <a:prstGeom prst="rect">
            <a:avLst/>
          </a:prstGeom>
        </p:spPr>
        <p:txBody>
          <a:bodyPr anchor="t" rtlCol="false" tIns="0" lIns="0" bIns="0" rIns="0">
            <a:spAutoFit/>
          </a:bodyPr>
          <a:lstStyle/>
          <a:p>
            <a:pPr algn="just">
              <a:lnSpc>
                <a:spcPts val="2491"/>
              </a:lnSpc>
              <a:spcBef>
                <a:spcPct val="0"/>
              </a:spcBef>
            </a:pPr>
            <a:r>
              <a:rPr lang="en-US" sz="1779" spc="-30">
                <a:solidFill>
                  <a:srgbClr val="000000"/>
                </a:solidFill>
                <a:latin typeface="Poppins"/>
                <a:ea typeface="Poppins"/>
                <a:cs typeface="Poppins"/>
                <a:sym typeface="Poppins"/>
              </a:rPr>
              <a:t>The chatbot uses a combination of generative and discriminative decoders to generate responses to user queries. These decoders allow the chatbot to produce both free-form text and select optimal answers from predefined choices. Advanced self-attention mechanisms ensure that the system can analyze both the image and prior queries to provide grammatically correct.</a:t>
            </a:r>
          </a:p>
        </p:txBody>
      </p:sp>
      <p:grpSp>
        <p:nvGrpSpPr>
          <p:cNvPr name="Group 16" id="16"/>
          <p:cNvGrpSpPr/>
          <p:nvPr/>
        </p:nvGrpSpPr>
        <p:grpSpPr>
          <a:xfrm rot="0">
            <a:off x="6699936" y="4347875"/>
            <a:ext cx="4750393" cy="5456851"/>
            <a:chOff x="0" y="0"/>
            <a:chExt cx="1232151" cy="1415391"/>
          </a:xfrm>
        </p:grpSpPr>
        <p:sp>
          <p:nvSpPr>
            <p:cNvPr name="Freeform 17" id="17"/>
            <p:cNvSpPr/>
            <p:nvPr/>
          </p:nvSpPr>
          <p:spPr>
            <a:xfrm flipH="false" flipV="false" rot="0">
              <a:off x="0" y="0"/>
              <a:ext cx="1232151" cy="1415391"/>
            </a:xfrm>
            <a:custGeom>
              <a:avLst/>
              <a:gdLst/>
              <a:ahLst/>
              <a:cxnLst/>
              <a:rect r="r" b="b" t="t" l="l"/>
              <a:pathLst>
                <a:path h="1415391" w="1232151">
                  <a:moveTo>
                    <a:pt x="29335" y="0"/>
                  </a:moveTo>
                  <a:lnTo>
                    <a:pt x="1202815" y="0"/>
                  </a:lnTo>
                  <a:cubicBezTo>
                    <a:pt x="1210596" y="0"/>
                    <a:pt x="1218057" y="3091"/>
                    <a:pt x="1223559" y="8592"/>
                  </a:cubicBezTo>
                  <a:cubicBezTo>
                    <a:pt x="1229060" y="14094"/>
                    <a:pt x="1232151" y="21555"/>
                    <a:pt x="1232151" y="29335"/>
                  </a:cubicBezTo>
                  <a:lnTo>
                    <a:pt x="1232151" y="1386056"/>
                  </a:lnTo>
                  <a:cubicBezTo>
                    <a:pt x="1232151" y="1393836"/>
                    <a:pt x="1229060" y="1401297"/>
                    <a:pt x="1223559" y="1406799"/>
                  </a:cubicBezTo>
                  <a:cubicBezTo>
                    <a:pt x="1218057" y="1412300"/>
                    <a:pt x="1210596" y="1415391"/>
                    <a:pt x="1202815" y="1415391"/>
                  </a:cubicBezTo>
                  <a:lnTo>
                    <a:pt x="29335" y="1415391"/>
                  </a:lnTo>
                  <a:cubicBezTo>
                    <a:pt x="21555" y="1415391"/>
                    <a:pt x="14094" y="1412300"/>
                    <a:pt x="8592" y="1406799"/>
                  </a:cubicBezTo>
                  <a:cubicBezTo>
                    <a:pt x="3091" y="1401297"/>
                    <a:pt x="0" y="1393836"/>
                    <a:pt x="0" y="1386056"/>
                  </a:cubicBezTo>
                  <a:lnTo>
                    <a:pt x="0" y="29335"/>
                  </a:lnTo>
                  <a:cubicBezTo>
                    <a:pt x="0" y="21555"/>
                    <a:pt x="3091" y="14094"/>
                    <a:pt x="8592" y="8592"/>
                  </a:cubicBezTo>
                  <a:cubicBezTo>
                    <a:pt x="14094" y="3091"/>
                    <a:pt x="21555" y="0"/>
                    <a:pt x="29335" y="0"/>
                  </a:cubicBezTo>
                  <a:close/>
                </a:path>
              </a:pathLst>
            </a:custGeom>
            <a:solidFill>
              <a:srgbClr val="000000">
                <a:alpha val="0"/>
              </a:srgbClr>
            </a:solidFill>
            <a:ln w="57150" cap="sq">
              <a:solidFill>
                <a:srgbClr val="138B43"/>
              </a:solidFill>
              <a:prstDash val="solid"/>
              <a:miter/>
            </a:ln>
          </p:spPr>
        </p:sp>
        <p:sp>
          <p:nvSpPr>
            <p:cNvPr name="TextBox 18" id="18"/>
            <p:cNvSpPr txBox="true"/>
            <p:nvPr/>
          </p:nvSpPr>
          <p:spPr>
            <a:xfrm>
              <a:off x="0" y="76200"/>
              <a:ext cx="1232151" cy="1339191"/>
            </a:xfrm>
            <a:prstGeom prst="rect">
              <a:avLst/>
            </a:prstGeom>
          </p:spPr>
          <p:txBody>
            <a:bodyPr anchor="ctr" rtlCol="false" tIns="50800" lIns="50800" bIns="50800" rIns="50800"/>
            <a:lstStyle/>
            <a:p>
              <a:pPr algn="ctr">
                <a:lnSpc>
                  <a:spcPts val="1925"/>
                </a:lnSpc>
              </a:pPr>
            </a:p>
          </p:txBody>
        </p:sp>
      </p:grpSp>
      <p:sp>
        <p:nvSpPr>
          <p:cNvPr name="TextBox 19" id="19"/>
          <p:cNvSpPr txBox="true"/>
          <p:nvPr/>
        </p:nvSpPr>
        <p:spPr>
          <a:xfrm rot="0">
            <a:off x="7566414" y="5035574"/>
            <a:ext cx="3155171" cy="628609"/>
          </a:xfrm>
          <a:prstGeom prst="rect">
            <a:avLst/>
          </a:prstGeom>
        </p:spPr>
        <p:txBody>
          <a:bodyPr anchor="t" rtlCol="false" tIns="0" lIns="0" bIns="0" rIns="0">
            <a:spAutoFit/>
          </a:bodyPr>
          <a:lstStyle/>
          <a:p>
            <a:pPr algn="ctr">
              <a:lnSpc>
                <a:spcPts val="2398"/>
              </a:lnSpc>
            </a:pPr>
            <a:r>
              <a:rPr lang="en-US" sz="2498" spc="-204">
                <a:solidFill>
                  <a:srgbClr val="F16822"/>
                </a:solidFill>
                <a:latin typeface="Poppins"/>
                <a:ea typeface="Poppins"/>
                <a:cs typeface="Poppins"/>
                <a:sym typeface="Poppins"/>
              </a:rPr>
              <a:t> </a:t>
            </a:r>
            <a:r>
              <a:rPr lang="en-US" sz="2498" spc="-204">
                <a:solidFill>
                  <a:srgbClr val="F16822"/>
                </a:solidFill>
                <a:latin typeface="Poppins"/>
                <a:ea typeface="Poppins"/>
                <a:cs typeface="Poppins"/>
                <a:sym typeface="Poppins"/>
              </a:rPr>
              <a:t>Late Fusion Encoder for Multi-Modal Input</a:t>
            </a:r>
          </a:p>
        </p:txBody>
      </p:sp>
      <p:sp>
        <p:nvSpPr>
          <p:cNvPr name="TextBox 20" id="20"/>
          <p:cNvSpPr txBox="true"/>
          <p:nvPr/>
        </p:nvSpPr>
        <p:spPr>
          <a:xfrm rot="0">
            <a:off x="7053181" y="5854683"/>
            <a:ext cx="4181637" cy="3774327"/>
          </a:xfrm>
          <a:prstGeom prst="rect">
            <a:avLst/>
          </a:prstGeom>
        </p:spPr>
        <p:txBody>
          <a:bodyPr anchor="t" rtlCol="false" tIns="0" lIns="0" bIns="0" rIns="0">
            <a:spAutoFit/>
          </a:bodyPr>
          <a:lstStyle/>
          <a:p>
            <a:pPr algn="just">
              <a:lnSpc>
                <a:spcPts val="2491"/>
              </a:lnSpc>
              <a:spcBef>
                <a:spcPct val="0"/>
              </a:spcBef>
            </a:pPr>
            <a:r>
              <a:rPr lang="en-US" sz="1779" spc="-30">
                <a:solidFill>
                  <a:srgbClr val="000000"/>
                </a:solidFill>
                <a:latin typeface="Poppins"/>
                <a:ea typeface="Poppins"/>
                <a:cs typeface="Poppins"/>
                <a:sym typeface="Poppins"/>
              </a:rPr>
              <a:t>The solution incorporates a Late Fusion Encoder to seamlessly merge image data with textual conversation history. By encoding both image features using VGG-16 and user queries via an LSTM model, the chatbot creates a unified vector representation. This enables the system to interpret and respond to user questions by considering both the visual context and the dialogue history.</a:t>
            </a:r>
          </a:p>
        </p:txBody>
      </p:sp>
      <p:sp>
        <p:nvSpPr>
          <p:cNvPr name="Freeform 21" id="21"/>
          <p:cNvSpPr/>
          <p:nvPr/>
        </p:nvSpPr>
        <p:spPr>
          <a:xfrm flipH="false" flipV="false" rot="0">
            <a:off x="1849244" y="3867867"/>
            <a:ext cx="1013620" cy="1013620"/>
          </a:xfrm>
          <a:custGeom>
            <a:avLst/>
            <a:gdLst/>
            <a:ahLst/>
            <a:cxnLst/>
            <a:rect r="r" b="b" t="t" l="l"/>
            <a:pathLst>
              <a:path h="1013620" w="1013620">
                <a:moveTo>
                  <a:pt x="0" y="0"/>
                </a:moveTo>
                <a:lnTo>
                  <a:pt x="1013619" y="0"/>
                </a:lnTo>
                <a:lnTo>
                  <a:pt x="1013619" y="1013620"/>
                </a:lnTo>
                <a:lnTo>
                  <a:pt x="0" y="10136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2" id="22"/>
          <p:cNvSpPr/>
          <p:nvPr/>
        </p:nvSpPr>
        <p:spPr>
          <a:xfrm flipH="false" flipV="false" rot="0">
            <a:off x="1926127" y="3944751"/>
            <a:ext cx="859853" cy="859853"/>
          </a:xfrm>
          <a:custGeom>
            <a:avLst/>
            <a:gdLst/>
            <a:ahLst/>
            <a:cxnLst/>
            <a:rect r="r" b="b" t="t" l="l"/>
            <a:pathLst>
              <a:path h="859853" w="859853">
                <a:moveTo>
                  <a:pt x="0" y="0"/>
                </a:moveTo>
                <a:lnTo>
                  <a:pt x="859853" y="0"/>
                </a:lnTo>
                <a:lnTo>
                  <a:pt x="859853" y="859852"/>
                </a:lnTo>
                <a:lnTo>
                  <a:pt x="0" y="8598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3" id="23"/>
          <p:cNvSpPr txBox="true"/>
          <p:nvPr/>
        </p:nvSpPr>
        <p:spPr>
          <a:xfrm rot="0">
            <a:off x="1849244" y="4074674"/>
            <a:ext cx="1013620" cy="523875"/>
          </a:xfrm>
          <a:prstGeom prst="rect">
            <a:avLst/>
          </a:prstGeom>
        </p:spPr>
        <p:txBody>
          <a:bodyPr anchor="t" rtlCol="false" tIns="0" lIns="0" bIns="0" rIns="0">
            <a:spAutoFit/>
          </a:bodyPr>
          <a:lstStyle/>
          <a:p>
            <a:pPr algn="ctr">
              <a:lnSpc>
                <a:spcPts val="4200"/>
              </a:lnSpc>
            </a:pPr>
            <a:r>
              <a:rPr lang="en-US" b="true" sz="3000" spc="30">
                <a:solidFill>
                  <a:srgbClr val="FFFFFF"/>
                </a:solidFill>
                <a:latin typeface="Inter Bold"/>
                <a:ea typeface="Inter Bold"/>
                <a:cs typeface="Inter Bold"/>
                <a:sym typeface="Inter Bold"/>
              </a:rPr>
              <a:t>01</a:t>
            </a:r>
          </a:p>
        </p:txBody>
      </p:sp>
      <p:sp>
        <p:nvSpPr>
          <p:cNvPr name="Freeform 24" id="24"/>
          <p:cNvSpPr/>
          <p:nvPr/>
        </p:nvSpPr>
        <p:spPr>
          <a:xfrm flipH="false" flipV="false" rot="0">
            <a:off x="6981906" y="3829445"/>
            <a:ext cx="996579" cy="996579"/>
          </a:xfrm>
          <a:custGeom>
            <a:avLst/>
            <a:gdLst/>
            <a:ahLst/>
            <a:cxnLst/>
            <a:rect r="r" b="b" t="t" l="l"/>
            <a:pathLst>
              <a:path h="996579" w="996579">
                <a:moveTo>
                  <a:pt x="0" y="0"/>
                </a:moveTo>
                <a:lnTo>
                  <a:pt x="996579" y="0"/>
                </a:lnTo>
                <a:lnTo>
                  <a:pt x="996579" y="996579"/>
                </a:lnTo>
                <a:lnTo>
                  <a:pt x="0" y="996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5" id="25"/>
          <p:cNvSpPr/>
          <p:nvPr/>
        </p:nvSpPr>
        <p:spPr>
          <a:xfrm flipH="false" flipV="false" rot="0">
            <a:off x="7050270" y="3897808"/>
            <a:ext cx="859853" cy="859853"/>
          </a:xfrm>
          <a:custGeom>
            <a:avLst/>
            <a:gdLst/>
            <a:ahLst/>
            <a:cxnLst/>
            <a:rect r="r" b="b" t="t" l="l"/>
            <a:pathLst>
              <a:path h="859853" w="859853">
                <a:moveTo>
                  <a:pt x="0" y="0"/>
                </a:moveTo>
                <a:lnTo>
                  <a:pt x="859852" y="0"/>
                </a:lnTo>
                <a:lnTo>
                  <a:pt x="859852" y="859852"/>
                </a:lnTo>
                <a:lnTo>
                  <a:pt x="0" y="85985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6" id="26"/>
          <p:cNvSpPr txBox="true"/>
          <p:nvPr/>
        </p:nvSpPr>
        <p:spPr>
          <a:xfrm rot="0">
            <a:off x="6973386" y="4036251"/>
            <a:ext cx="1013620" cy="523875"/>
          </a:xfrm>
          <a:prstGeom prst="rect">
            <a:avLst/>
          </a:prstGeom>
        </p:spPr>
        <p:txBody>
          <a:bodyPr anchor="t" rtlCol="false" tIns="0" lIns="0" bIns="0" rIns="0">
            <a:spAutoFit/>
          </a:bodyPr>
          <a:lstStyle/>
          <a:p>
            <a:pPr algn="ctr">
              <a:lnSpc>
                <a:spcPts val="4200"/>
              </a:lnSpc>
            </a:pPr>
            <a:r>
              <a:rPr lang="en-US" b="true" sz="3000" spc="30">
                <a:solidFill>
                  <a:srgbClr val="FFFFFF"/>
                </a:solidFill>
                <a:latin typeface="Inter Bold"/>
                <a:ea typeface="Inter Bold"/>
                <a:cs typeface="Inter Bold"/>
                <a:sym typeface="Inter Bold"/>
              </a:rPr>
              <a:t>02</a:t>
            </a:r>
          </a:p>
        </p:txBody>
      </p:sp>
      <p:sp>
        <p:nvSpPr>
          <p:cNvPr name="Freeform 27" id="27"/>
          <p:cNvSpPr/>
          <p:nvPr/>
        </p:nvSpPr>
        <p:spPr>
          <a:xfrm flipH="false" flipV="false" rot="0">
            <a:off x="12278486" y="3849585"/>
            <a:ext cx="996579" cy="996579"/>
          </a:xfrm>
          <a:custGeom>
            <a:avLst/>
            <a:gdLst/>
            <a:ahLst/>
            <a:cxnLst/>
            <a:rect r="r" b="b" t="t" l="l"/>
            <a:pathLst>
              <a:path h="996579" w="996579">
                <a:moveTo>
                  <a:pt x="0" y="0"/>
                </a:moveTo>
                <a:lnTo>
                  <a:pt x="996579" y="0"/>
                </a:lnTo>
                <a:lnTo>
                  <a:pt x="996579" y="996579"/>
                </a:lnTo>
                <a:lnTo>
                  <a:pt x="0" y="996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8" id="28"/>
          <p:cNvSpPr/>
          <p:nvPr/>
        </p:nvSpPr>
        <p:spPr>
          <a:xfrm flipH="false" flipV="false" rot="0">
            <a:off x="12346849" y="3926469"/>
            <a:ext cx="859853" cy="859853"/>
          </a:xfrm>
          <a:custGeom>
            <a:avLst/>
            <a:gdLst/>
            <a:ahLst/>
            <a:cxnLst/>
            <a:rect r="r" b="b" t="t" l="l"/>
            <a:pathLst>
              <a:path h="859853" w="859853">
                <a:moveTo>
                  <a:pt x="0" y="0"/>
                </a:moveTo>
                <a:lnTo>
                  <a:pt x="859853" y="0"/>
                </a:lnTo>
                <a:lnTo>
                  <a:pt x="859853" y="859852"/>
                </a:lnTo>
                <a:lnTo>
                  <a:pt x="0" y="85985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9" id="29"/>
          <p:cNvSpPr txBox="true"/>
          <p:nvPr/>
        </p:nvSpPr>
        <p:spPr>
          <a:xfrm rot="0">
            <a:off x="12261445" y="4074674"/>
            <a:ext cx="1013620" cy="523875"/>
          </a:xfrm>
          <a:prstGeom prst="rect">
            <a:avLst/>
          </a:prstGeom>
        </p:spPr>
        <p:txBody>
          <a:bodyPr anchor="t" rtlCol="false" tIns="0" lIns="0" bIns="0" rIns="0">
            <a:spAutoFit/>
          </a:bodyPr>
          <a:lstStyle/>
          <a:p>
            <a:pPr algn="ctr">
              <a:lnSpc>
                <a:spcPts val="4200"/>
              </a:lnSpc>
            </a:pPr>
            <a:r>
              <a:rPr lang="en-US" b="true" sz="3000" spc="30">
                <a:solidFill>
                  <a:srgbClr val="FFFFFF"/>
                </a:solidFill>
                <a:latin typeface="Inter Bold"/>
                <a:ea typeface="Inter Bold"/>
                <a:cs typeface="Inter Bold"/>
                <a:sym typeface="Inter Bold"/>
              </a:rPr>
              <a:t>03</a:t>
            </a:r>
          </a:p>
        </p:txBody>
      </p:sp>
      <p:sp>
        <p:nvSpPr>
          <p:cNvPr name="Freeform 30" id="30"/>
          <p:cNvSpPr/>
          <p:nvPr/>
        </p:nvSpPr>
        <p:spPr>
          <a:xfrm flipH="false" flipV="false" rot="0">
            <a:off x="291464" y="359325"/>
            <a:ext cx="2565130" cy="601697"/>
          </a:xfrm>
          <a:custGeom>
            <a:avLst/>
            <a:gdLst/>
            <a:ahLst/>
            <a:cxnLst/>
            <a:rect r="r" b="b" t="t" l="l"/>
            <a:pathLst>
              <a:path h="601697" w="2565130">
                <a:moveTo>
                  <a:pt x="0" y="0"/>
                </a:moveTo>
                <a:lnTo>
                  <a:pt x="2565130" y="0"/>
                </a:lnTo>
                <a:lnTo>
                  <a:pt x="2565130" y="601697"/>
                </a:lnTo>
                <a:lnTo>
                  <a:pt x="0" y="601697"/>
                </a:lnTo>
                <a:lnTo>
                  <a:pt x="0" y="0"/>
                </a:lnTo>
                <a:close/>
              </a:path>
            </a:pathLst>
          </a:custGeom>
          <a:blipFill>
            <a:blip r:embed="rId11"/>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0" y="469520"/>
            <a:ext cx="18288000" cy="923925"/>
          </a:xfrm>
          <a:prstGeom prst="rect">
            <a:avLst/>
          </a:prstGeom>
        </p:spPr>
        <p:txBody>
          <a:bodyPr anchor="t" rtlCol="false" tIns="0" lIns="0" bIns="0" rIns="0">
            <a:spAutoFit/>
          </a:bodyPr>
          <a:lstStyle/>
          <a:p>
            <a:pPr algn="ctr">
              <a:lnSpc>
                <a:spcPts val="6480"/>
              </a:lnSpc>
            </a:pPr>
            <a:r>
              <a:rPr lang="en-US" b="true" sz="5400">
                <a:solidFill>
                  <a:srgbClr val="000000"/>
                </a:solidFill>
                <a:latin typeface="Arial Bold"/>
                <a:ea typeface="Arial Bold"/>
                <a:cs typeface="Arial Bold"/>
                <a:sym typeface="Arial Bold"/>
              </a:rPr>
              <a:t>Technical Approach</a:t>
            </a:r>
          </a:p>
        </p:txBody>
      </p:sp>
      <p:sp>
        <p:nvSpPr>
          <p:cNvPr name="Freeform 3" id="3"/>
          <p:cNvSpPr/>
          <p:nvPr/>
        </p:nvSpPr>
        <p:spPr>
          <a:xfrm flipH="false" flipV="false" rot="0">
            <a:off x="14705866" y="122064"/>
            <a:ext cx="3369862" cy="1723612"/>
          </a:xfrm>
          <a:custGeom>
            <a:avLst/>
            <a:gdLst/>
            <a:ahLst/>
            <a:cxnLst/>
            <a:rect r="r" b="b" t="t" l="l"/>
            <a:pathLst>
              <a:path h="1723612" w="3369862">
                <a:moveTo>
                  <a:pt x="0" y="0"/>
                </a:moveTo>
                <a:lnTo>
                  <a:pt x="3369863" y="0"/>
                </a:lnTo>
                <a:lnTo>
                  <a:pt x="3369863" y="1723613"/>
                </a:lnTo>
                <a:lnTo>
                  <a:pt x="0" y="1723613"/>
                </a:lnTo>
                <a:lnTo>
                  <a:pt x="0" y="0"/>
                </a:lnTo>
                <a:close/>
              </a:path>
            </a:pathLst>
          </a:custGeom>
          <a:blipFill>
            <a:blip r:embed="rId2"/>
            <a:stretch>
              <a:fillRect l="0" t="0" r="0" b="-46"/>
            </a:stretch>
          </a:blipFill>
        </p:spPr>
      </p:sp>
      <p:sp>
        <p:nvSpPr>
          <p:cNvPr name="Freeform 4" id="4"/>
          <p:cNvSpPr/>
          <p:nvPr/>
        </p:nvSpPr>
        <p:spPr>
          <a:xfrm flipH="false" flipV="false" rot="0">
            <a:off x="475612" y="1723315"/>
            <a:ext cx="17430757" cy="7276717"/>
          </a:xfrm>
          <a:custGeom>
            <a:avLst/>
            <a:gdLst/>
            <a:ahLst/>
            <a:cxnLst/>
            <a:rect r="r" b="b" t="t" l="l"/>
            <a:pathLst>
              <a:path h="7276717" w="17430757">
                <a:moveTo>
                  <a:pt x="0" y="0"/>
                </a:moveTo>
                <a:lnTo>
                  <a:pt x="17430758" y="0"/>
                </a:lnTo>
                <a:lnTo>
                  <a:pt x="17430758" y="7276717"/>
                </a:lnTo>
                <a:lnTo>
                  <a:pt x="0" y="7276717"/>
                </a:lnTo>
                <a:lnTo>
                  <a:pt x="0" y="0"/>
                </a:lnTo>
                <a:close/>
              </a:path>
            </a:pathLst>
          </a:custGeom>
          <a:blipFill>
            <a:blip r:embed="rId3"/>
            <a:stretch>
              <a:fillRect l="-1353" t="0" r="-1353" b="-1486"/>
            </a:stretch>
          </a:blipFill>
        </p:spPr>
      </p:sp>
      <p:grpSp>
        <p:nvGrpSpPr>
          <p:cNvPr name="Group 5" id="5"/>
          <p:cNvGrpSpPr/>
          <p:nvPr/>
        </p:nvGrpSpPr>
        <p:grpSpPr>
          <a:xfrm rot="0">
            <a:off x="860364" y="9114972"/>
            <a:ext cx="993419" cy="99341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073348" y="9326256"/>
            <a:ext cx="570851" cy="570851"/>
          </a:xfrm>
          <a:custGeom>
            <a:avLst/>
            <a:gdLst/>
            <a:ahLst/>
            <a:cxnLst/>
            <a:rect r="r" b="b" t="t" l="l"/>
            <a:pathLst>
              <a:path h="570851" w="570851">
                <a:moveTo>
                  <a:pt x="0" y="0"/>
                </a:moveTo>
                <a:lnTo>
                  <a:pt x="570851" y="0"/>
                </a:lnTo>
                <a:lnTo>
                  <a:pt x="570851" y="570851"/>
                </a:lnTo>
                <a:lnTo>
                  <a:pt x="0" y="570851"/>
                </a:lnTo>
                <a:lnTo>
                  <a:pt x="0" y="0"/>
                </a:lnTo>
                <a:close/>
              </a:path>
            </a:pathLst>
          </a:custGeom>
          <a:blipFill>
            <a:blip r:embed="rId4"/>
            <a:stretch>
              <a:fillRect l="0" t="0" r="0" b="0"/>
            </a:stretch>
          </a:blipFill>
        </p:spPr>
      </p:sp>
      <p:grpSp>
        <p:nvGrpSpPr>
          <p:cNvPr name="Group 9" id="9"/>
          <p:cNvGrpSpPr/>
          <p:nvPr/>
        </p:nvGrpSpPr>
        <p:grpSpPr>
          <a:xfrm rot="0">
            <a:off x="2432801" y="9114972"/>
            <a:ext cx="993419" cy="99341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2591880" y="9326256"/>
            <a:ext cx="593064" cy="593064"/>
          </a:xfrm>
          <a:custGeom>
            <a:avLst/>
            <a:gdLst/>
            <a:ahLst/>
            <a:cxnLst/>
            <a:rect r="r" b="b" t="t" l="l"/>
            <a:pathLst>
              <a:path h="593064" w="593064">
                <a:moveTo>
                  <a:pt x="0" y="0"/>
                </a:moveTo>
                <a:lnTo>
                  <a:pt x="593064" y="0"/>
                </a:lnTo>
                <a:lnTo>
                  <a:pt x="593064" y="593064"/>
                </a:lnTo>
                <a:lnTo>
                  <a:pt x="0" y="593064"/>
                </a:lnTo>
                <a:lnTo>
                  <a:pt x="0" y="0"/>
                </a:lnTo>
                <a:close/>
              </a:path>
            </a:pathLst>
          </a:custGeom>
          <a:blipFill>
            <a:blip r:embed="rId5"/>
            <a:stretch>
              <a:fillRect l="0" t="0" r="0" b="0"/>
            </a:stretch>
          </a:blipFill>
        </p:spPr>
      </p:sp>
      <p:grpSp>
        <p:nvGrpSpPr>
          <p:cNvPr name="Group 13" id="13"/>
          <p:cNvGrpSpPr/>
          <p:nvPr/>
        </p:nvGrpSpPr>
        <p:grpSpPr>
          <a:xfrm rot="0">
            <a:off x="3923041" y="9114972"/>
            <a:ext cx="993419" cy="99341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5427282" y="9114972"/>
            <a:ext cx="993419" cy="993419"/>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6896951" y="9114972"/>
            <a:ext cx="993419" cy="993419"/>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8318994" y="9114972"/>
            <a:ext cx="953291" cy="953291"/>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9741038" y="9114972"/>
            <a:ext cx="993419" cy="993419"/>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8" id="28"/>
          <p:cNvGrpSpPr/>
          <p:nvPr/>
        </p:nvGrpSpPr>
        <p:grpSpPr>
          <a:xfrm rot="0">
            <a:off x="11163082" y="9114972"/>
            <a:ext cx="993419" cy="993419"/>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1" id="31"/>
          <p:cNvGrpSpPr/>
          <p:nvPr/>
        </p:nvGrpSpPr>
        <p:grpSpPr>
          <a:xfrm rot="0">
            <a:off x="12585126" y="9114972"/>
            <a:ext cx="993419" cy="993419"/>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4" id="34"/>
          <p:cNvGrpSpPr/>
          <p:nvPr/>
        </p:nvGrpSpPr>
        <p:grpSpPr>
          <a:xfrm rot="0">
            <a:off x="14007170" y="9114972"/>
            <a:ext cx="1069619" cy="993419"/>
            <a:chOff x="0" y="0"/>
            <a:chExt cx="875146" cy="812800"/>
          </a:xfrm>
        </p:grpSpPr>
        <p:sp>
          <p:nvSpPr>
            <p:cNvPr name="Freeform 35" id="35"/>
            <p:cNvSpPr/>
            <p:nvPr/>
          </p:nvSpPr>
          <p:spPr>
            <a:xfrm flipH="false" flipV="false" rot="0">
              <a:off x="0" y="0"/>
              <a:ext cx="875146" cy="812800"/>
            </a:xfrm>
            <a:custGeom>
              <a:avLst/>
              <a:gdLst/>
              <a:ahLst/>
              <a:cxnLst/>
              <a:rect r="r" b="b" t="t" l="l"/>
              <a:pathLst>
                <a:path h="812800" w="875146">
                  <a:moveTo>
                    <a:pt x="437573" y="0"/>
                  </a:moveTo>
                  <a:cubicBezTo>
                    <a:pt x="195908" y="0"/>
                    <a:pt x="0" y="181951"/>
                    <a:pt x="0" y="406400"/>
                  </a:cubicBezTo>
                  <a:cubicBezTo>
                    <a:pt x="0" y="630849"/>
                    <a:pt x="195908" y="812800"/>
                    <a:pt x="437573" y="812800"/>
                  </a:cubicBezTo>
                  <a:cubicBezTo>
                    <a:pt x="679238" y="812800"/>
                    <a:pt x="875146" y="630849"/>
                    <a:pt x="875146" y="406400"/>
                  </a:cubicBezTo>
                  <a:cubicBezTo>
                    <a:pt x="875146" y="181951"/>
                    <a:pt x="679238" y="0"/>
                    <a:pt x="437573" y="0"/>
                  </a:cubicBezTo>
                  <a:close/>
                </a:path>
              </a:pathLst>
            </a:custGeom>
            <a:solidFill>
              <a:srgbClr val="FBFCFB"/>
            </a:solidFill>
            <a:ln w="38100" cap="sq">
              <a:solidFill>
                <a:srgbClr val="000000"/>
              </a:solidFill>
              <a:prstDash val="solid"/>
              <a:miter/>
            </a:ln>
          </p:spPr>
        </p:sp>
        <p:sp>
          <p:nvSpPr>
            <p:cNvPr name="TextBox 36" id="36"/>
            <p:cNvSpPr txBox="true"/>
            <p:nvPr/>
          </p:nvSpPr>
          <p:spPr>
            <a:xfrm>
              <a:off x="82045" y="38100"/>
              <a:ext cx="711056" cy="698500"/>
            </a:xfrm>
            <a:prstGeom prst="rect">
              <a:avLst/>
            </a:prstGeom>
          </p:spPr>
          <p:txBody>
            <a:bodyPr anchor="ctr" rtlCol="false" tIns="50800" lIns="50800" bIns="50800" rIns="50800"/>
            <a:lstStyle/>
            <a:p>
              <a:pPr algn="ctr">
                <a:lnSpc>
                  <a:spcPts val="2659"/>
                </a:lnSpc>
              </a:pPr>
            </a:p>
          </p:txBody>
        </p:sp>
      </p:grpSp>
      <p:grpSp>
        <p:nvGrpSpPr>
          <p:cNvPr name="Group 37" id="37"/>
          <p:cNvGrpSpPr/>
          <p:nvPr/>
        </p:nvGrpSpPr>
        <p:grpSpPr>
          <a:xfrm rot="0">
            <a:off x="15476838" y="9114972"/>
            <a:ext cx="993419" cy="993419"/>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name="TextBox 39" id="3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0" id="40"/>
          <p:cNvGrpSpPr/>
          <p:nvPr/>
        </p:nvGrpSpPr>
        <p:grpSpPr>
          <a:xfrm rot="0">
            <a:off x="16870122" y="9114972"/>
            <a:ext cx="993419" cy="993419"/>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38100" cap="sq">
              <a:solidFill>
                <a:srgbClr val="000000"/>
              </a:solidFill>
              <a:prstDash val="solid"/>
              <a:miter/>
            </a:ln>
          </p:spPr>
        </p:sp>
        <p:sp>
          <p:nvSpPr>
            <p:cNvPr name="TextBox 42" id="4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3" id="43"/>
          <p:cNvSpPr/>
          <p:nvPr/>
        </p:nvSpPr>
        <p:spPr>
          <a:xfrm flipH="false" flipV="false" rot="0">
            <a:off x="5565501" y="9370155"/>
            <a:ext cx="682408" cy="483053"/>
          </a:xfrm>
          <a:custGeom>
            <a:avLst/>
            <a:gdLst/>
            <a:ahLst/>
            <a:cxnLst/>
            <a:rect r="r" b="b" t="t" l="l"/>
            <a:pathLst>
              <a:path h="483053" w="682408">
                <a:moveTo>
                  <a:pt x="0" y="0"/>
                </a:moveTo>
                <a:lnTo>
                  <a:pt x="682408" y="0"/>
                </a:lnTo>
                <a:lnTo>
                  <a:pt x="682408" y="483053"/>
                </a:lnTo>
                <a:lnTo>
                  <a:pt x="0" y="483053"/>
                </a:lnTo>
                <a:lnTo>
                  <a:pt x="0" y="0"/>
                </a:lnTo>
                <a:close/>
              </a:path>
            </a:pathLst>
          </a:custGeom>
          <a:blipFill>
            <a:blip r:embed="rId6"/>
            <a:stretch>
              <a:fillRect l="0" t="0" r="0" b="0"/>
            </a:stretch>
          </a:blipFill>
        </p:spPr>
      </p:sp>
      <p:sp>
        <p:nvSpPr>
          <p:cNvPr name="Freeform 44" id="44"/>
          <p:cNvSpPr/>
          <p:nvPr/>
        </p:nvSpPr>
        <p:spPr>
          <a:xfrm flipH="false" flipV="false" rot="0">
            <a:off x="7154126" y="9280345"/>
            <a:ext cx="516056" cy="662672"/>
          </a:xfrm>
          <a:custGeom>
            <a:avLst/>
            <a:gdLst/>
            <a:ahLst/>
            <a:cxnLst/>
            <a:rect r="r" b="b" t="t" l="l"/>
            <a:pathLst>
              <a:path h="662672" w="516056">
                <a:moveTo>
                  <a:pt x="0" y="0"/>
                </a:moveTo>
                <a:lnTo>
                  <a:pt x="516056" y="0"/>
                </a:lnTo>
                <a:lnTo>
                  <a:pt x="516056" y="662672"/>
                </a:lnTo>
                <a:lnTo>
                  <a:pt x="0" y="662672"/>
                </a:lnTo>
                <a:lnTo>
                  <a:pt x="0" y="0"/>
                </a:lnTo>
                <a:close/>
              </a:path>
            </a:pathLst>
          </a:custGeom>
          <a:blipFill>
            <a:blip r:embed="rId7"/>
            <a:stretch>
              <a:fillRect l="0" t="0" r="0" b="0"/>
            </a:stretch>
          </a:blipFill>
        </p:spPr>
      </p:sp>
      <p:sp>
        <p:nvSpPr>
          <p:cNvPr name="Freeform 45" id="45"/>
          <p:cNvSpPr/>
          <p:nvPr/>
        </p:nvSpPr>
        <p:spPr>
          <a:xfrm flipH="false" flipV="false" rot="0">
            <a:off x="9960113" y="9317914"/>
            <a:ext cx="562434" cy="562434"/>
          </a:xfrm>
          <a:custGeom>
            <a:avLst/>
            <a:gdLst/>
            <a:ahLst/>
            <a:cxnLst/>
            <a:rect r="r" b="b" t="t" l="l"/>
            <a:pathLst>
              <a:path h="562434" w="562434">
                <a:moveTo>
                  <a:pt x="0" y="0"/>
                </a:moveTo>
                <a:lnTo>
                  <a:pt x="562434" y="0"/>
                </a:lnTo>
                <a:lnTo>
                  <a:pt x="562434" y="562434"/>
                </a:lnTo>
                <a:lnTo>
                  <a:pt x="0" y="562434"/>
                </a:lnTo>
                <a:lnTo>
                  <a:pt x="0" y="0"/>
                </a:lnTo>
                <a:close/>
              </a:path>
            </a:pathLst>
          </a:custGeom>
          <a:blipFill>
            <a:blip r:embed="rId8"/>
            <a:stretch>
              <a:fillRect l="0" t="0" r="0" b="0"/>
            </a:stretch>
          </a:blipFill>
        </p:spPr>
      </p:sp>
      <p:sp>
        <p:nvSpPr>
          <p:cNvPr name="Freeform 46" id="46"/>
          <p:cNvSpPr/>
          <p:nvPr/>
        </p:nvSpPr>
        <p:spPr>
          <a:xfrm flipH="false" flipV="false" rot="0">
            <a:off x="11271913" y="9155100"/>
            <a:ext cx="913163" cy="913163"/>
          </a:xfrm>
          <a:custGeom>
            <a:avLst/>
            <a:gdLst/>
            <a:ahLst/>
            <a:cxnLst/>
            <a:rect r="r" b="b" t="t" l="l"/>
            <a:pathLst>
              <a:path h="913163" w="913163">
                <a:moveTo>
                  <a:pt x="0" y="0"/>
                </a:moveTo>
                <a:lnTo>
                  <a:pt x="913163" y="0"/>
                </a:lnTo>
                <a:lnTo>
                  <a:pt x="913163" y="913163"/>
                </a:lnTo>
                <a:lnTo>
                  <a:pt x="0" y="91316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47" id="47"/>
          <p:cNvSpPr/>
          <p:nvPr/>
        </p:nvSpPr>
        <p:spPr>
          <a:xfrm flipH="false" flipV="false" rot="0">
            <a:off x="12783615" y="9258300"/>
            <a:ext cx="607250" cy="661020"/>
          </a:xfrm>
          <a:custGeom>
            <a:avLst/>
            <a:gdLst/>
            <a:ahLst/>
            <a:cxnLst/>
            <a:rect r="r" b="b" t="t" l="l"/>
            <a:pathLst>
              <a:path h="661020" w="607250">
                <a:moveTo>
                  <a:pt x="0" y="0"/>
                </a:moveTo>
                <a:lnTo>
                  <a:pt x="607251" y="0"/>
                </a:lnTo>
                <a:lnTo>
                  <a:pt x="607251" y="661020"/>
                </a:lnTo>
                <a:lnTo>
                  <a:pt x="0" y="661020"/>
                </a:lnTo>
                <a:lnTo>
                  <a:pt x="0" y="0"/>
                </a:lnTo>
                <a:close/>
              </a:path>
            </a:pathLst>
          </a:custGeom>
          <a:blipFill>
            <a:blip r:embed="rId11"/>
            <a:stretch>
              <a:fillRect l="-4427" t="0" r="-4427" b="0"/>
            </a:stretch>
          </a:blipFill>
        </p:spPr>
      </p:sp>
      <p:sp>
        <p:nvSpPr>
          <p:cNvPr name="Freeform 48" id="48"/>
          <p:cNvSpPr/>
          <p:nvPr/>
        </p:nvSpPr>
        <p:spPr>
          <a:xfrm flipH="false" flipV="false" rot="0">
            <a:off x="14184932" y="9277830"/>
            <a:ext cx="714094" cy="619276"/>
          </a:xfrm>
          <a:custGeom>
            <a:avLst/>
            <a:gdLst/>
            <a:ahLst/>
            <a:cxnLst/>
            <a:rect r="r" b="b" t="t" l="l"/>
            <a:pathLst>
              <a:path h="619276" w="714094">
                <a:moveTo>
                  <a:pt x="0" y="0"/>
                </a:moveTo>
                <a:lnTo>
                  <a:pt x="714094" y="0"/>
                </a:lnTo>
                <a:lnTo>
                  <a:pt x="714094" y="619277"/>
                </a:lnTo>
                <a:lnTo>
                  <a:pt x="0" y="619277"/>
                </a:lnTo>
                <a:lnTo>
                  <a:pt x="0" y="0"/>
                </a:lnTo>
                <a:close/>
              </a:path>
            </a:pathLst>
          </a:custGeom>
          <a:blipFill>
            <a:blip r:embed="rId12"/>
            <a:stretch>
              <a:fillRect l="0" t="0" r="0" b="0"/>
            </a:stretch>
          </a:blipFill>
        </p:spPr>
      </p:sp>
      <p:sp>
        <p:nvSpPr>
          <p:cNvPr name="Freeform 49" id="49"/>
          <p:cNvSpPr/>
          <p:nvPr/>
        </p:nvSpPr>
        <p:spPr>
          <a:xfrm flipH="false" flipV="false" rot="0">
            <a:off x="8535551" y="9251733"/>
            <a:ext cx="520179" cy="628615"/>
          </a:xfrm>
          <a:custGeom>
            <a:avLst/>
            <a:gdLst/>
            <a:ahLst/>
            <a:cxnLst/>
            <a:rect r="r" b="b" t="t" l="l"/>
            <a:pathLst>
              <a:path h="628615" w="520179">
                <a:moveTo>
                  <a:pt x="0" y="0"/>
                </a:moveTo>
                <a:lnTo>
                  <a:pt x="520178" y="0"/>
                </a:lnTo>
                <a:lnTo>
                  <a:pt x="520178" y="628615"/>
                </a:lnTo>
                <a:lnTo>
                  <a:pt x="0" y="628615"/>
                </a:lnTo>
                <a:lnTo>
                  <a:pt x="0" y="0"/>
                </a:lnTo>
                <a:close/>
              </a:path>
            </a:pathLst>
          </a:custGeom>
          <a:blipFill>
            <a:blip r:embed="rId13"/>
            <a:stretch>
              <a:fillRect l="0" t="0" r="0" b="0"/>
            </a:stretch>
          </a:blipFill>
        </p:spPr>
      </p:sp>
      <p:sp>
        <p:nvSpPr>
          <p:cNvPr name="Freeform 50" id="50"/>
          <p:cNvSpPr/>
          <p:nvPr/>
        </p:nvSpPr>
        <p:spPr>
          <a:xfrm flipH="false" flipV="false" rot="0">
            <a:off x="15586405" y="9370155"/>
            <a:ext cx="769469" cy="446031"/>
          </a:xfrm>
          <a:custGeom>
            <a:avLst/>
            <a:gdLst/>
            <a:ahLst/>
            <a:cxnLst/>
            <a:rect r="r" b="b" t="t" l="l"/>
            <a:pathLst>
              <a:path h="446031" w="769469">
                <a:moveTo>
                  <a:pt x="0" y="0"/>
                </a:moveTo>
                <a:lnTo>
                  <a:pt x="769470" y="0"/>
                </a:lnTo>
                <a:lnTo>
                  <a:pt x="769470" y="446031"/>
                </a:lnTo>
                <a:lnTo>
                  <a:pt x="0" y="446031"/>
                </a:lnTo>
                <a:lnTo>
                  <a:pt x="0" y="0"/>
                </a:lnTo>
                <a:close/>
              </a:path>
            </a:pathLst>
          </a:custGeom>
          <a:blipFill>
            <a:blip r:embed="rId14"/>
            <a:stretch>
              <a:fillRect l="0" t="0" r="0" b="0"/>
            </a:stretch>
          </a:blipFill>
        </p:spPr>
      </p:sp>
      <p:sp>
        <p:nvSpPr>
          <p:cNvPr name="Freeform 51" id="51"/>
          <p:cNvSpPr/>
          <p:nvPr/>
        </p:nvSpPr>
        <p:spPr>
          <a:xfrm flipH="false" flipV="false" rot="0">
            <a:off x="4144758" y="9260611"/>
            <a:ext cx="539574" cy="665119"/>
          </a:xfrm>
          <a:custGeom>
            <a:avLst/>
            <a:gdLst/>
            <a:ahLst/>
            <a:cxnLst/>
            <a:rect r="r" b="b" t="t" l="l"/>
            <a:pathLst>
              <a:path h="665119" w="539574">
                <a:moveTo>
                  <a:pt x="0" y="0"/>
                </a:moveTo>
                <a:lnTo>
                  <a:pt x="539574" y="0"/>
                </a:lnTo>
                <a:lnTo>
                  <a:pt x="539574" y="665119"/>
                </a:lnTo>
                <a:lnTo>
                  <a:pt x="0" y="665119"/>
                </a:lnTo>
                <a:lnTo>
                  <a:pt x="0" y="0"/>
                </a:lnTo>
                <a:close/>
              </a:path>
            </a:pathLst>
          </a:custGeom>
          <a:blipFill>
            <a:blip r:embed="rId15"/>
            <a:stretch>
              <a:fillRect l="0" t="0" r="0" b="0"/>
            </a:stretch>
          </a:blipFill>
        </p:spPr>
      </p:sp>
      <p:sp>
        <p:nvSpPr>
          <p:cNvPr name="Freeform 52" id="52"/>
          <p:cNvSpPr/>
          <p:nvPr/>
        </p:nvSpPr>
        <p:spPr>
          <a:xfrm flipH="false" flipV="false" rot="0">
            <a:off x="17051282" y="9274904"/>
            <a:ext cx="650826" cy="650826"/>
          </a:xfrm>
          <a:custGeom>
            <a:avLst/>
            <a:gdLst/>
            <a:ahLst/>
            <a:cxnLst/>
            <a:rect r="r" b="b" t="t" l="l"/>
            <a:pathLst>
              <a:path h="650826" w="650826">
                <a:moveTo>
                  <a:pt x="0" y="0"/>
                </a:moveTo>
                <a:lnTo>
                  <a:pt x="650826" y="0"/>
                </a:lnTo>
                <a:lnTo>
                  <a:pt x="650826" y="650826"/>
                </a:lnTo>
                <a:lnTo>
                  <a:pt x="0" y="650826"/>
                </a:lnTo>
                <a:lnTo>
                  <a:pt x="0" y="0"/>
                </a:lnTo>
                <a:close/>
              </a:path>
            </a:pathLst>
          </a:custGeom>
          <a:blipFill>
            <a:blip r:embed="rId16"/>
            <a:stretch>
              <a:fillRect l="0" t="0" r="0" b="0"/>
            </a:stretch>
          </a:blipFill>
        </p:spPr>
      </p:sp>
      <p:sp>
        <p:nvSpPr>
          <p:cNvPr name="Freeform 53" id="53"/>
          <p:cNvSpPr/>
          <p:nvPr/>
        </p:nvSpPr>
        <p:spPr>
          <a:xfrm flipH="false" flipV="false" rot="0">
            <a:off x="291464" y="359325"/>
            <a:ext cx="2565130" cy="601697"/>
          </a:xfrm>
          <a:custGeom>
            <a:avLst/>
            <a:gdLst/>
            <a:ahLst/>
            <a:cxnLst/>
            <a:rect r="r" b="b" t="t" l="l"/>
            <a:pathLst>
              <a:path h="601697" w="2565130">
                <a:moveTo>
                  <a:pt x="0" y="0"/>
                </a:moveTo>
                <a:lnTo>
                  <a:pt x="2565130" y="0"/>
                </a:lnTo>
                <a:lnTo>
                  <a:pt x="2565130" y="601697"/>
                </a:lnTo>
                <a:lnTo>
                  <a:pt x="0" y="601697"/>
                </a:lnTo>
                <a:lnTo>
                  <a:pt x="0" y="0"/>
                </a:lnTo>
                <a:close/>
              </a:path>
            </a:pathLst>
          </a:custGeom>
          <a:blipFill>
            <a:blip r:embed="rId17"/>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0" y="469520"/>
            <a:ext cx="18288000" cy="923925"/>
          </a:xfrm>
          <a:prstGeom prst="rect">
            <a:avLst/>
          </a:prstGeom>
        </p:spPr>
        <p:txBody>
          <a:bodyPr anchor="t" rtlCol="false" tIns="0" lIns="0" bIns="0" rIns="0">
            <a:spAutoFit/>
          </a:bodyPr>
          <a:lstStyle/>
          <a:p>
            <a:pPr algn="ctr">
              <a:lnSpc>
                <a:spcPts val="6480"/>
              </a:lnSpc>
            </a:pPr>
            <a:r>
              <a:rPr lang="en-US" b="true" sz="5400">
                <a:solidFill>
                  <a:srgbClr val="000000"/>
                </a:solidFill>
                <a:latin typeface="Arial Bold"/>
                <a:ea typeface="Arial Bold"/>
                <a:cs typeface="Arial Bold"/>
                <a:sym typeface="Arial Bold"/>
              </a:rPr>
              <a:t>FEASIBILITY AND VIABILITY</a:t>
            </a:r>
          </a:p>
        </p:txBody>
      </p:sp>
      <p:sp>
        <p:nvSpPr>
          <p:cNvPr name="Freeform 3" id="3"/>
          <p:cNvSpPr/>
          <p:nvPr/>
        </p:nvSpPr>
        <p:spPr>
          <a:xfrm flipH="false" flipV="false" rot="0">
            <a:off x="14705866" y="122064"/>
            <a:ext cx="3369862" cy="1723612"/>
          </a:xfrm>
          <a:custGeom>
            <a:avLst/>
            <a:gdLst/>
            <a:ahLst/>
            <a:cxnLst/>
            <a:rect r="r" b="b" t="t" l="l"/>
            <a:pathLst>
              <a:path h="1723612" w="3369862">
                <a:moveTo>
                  <a:pt x="0" y="0"/>
                </a:moveTo>
                <a:lnTo>
                  <a:pt x="3369863" y="0"/>
                </a:lnTo>
                <a:lnTo>
                  <a:pt x="3369863" y="1723613"/>
                </a:lnTo>
                <a:lnTo>
                  <a:pt x="0" y="1723613"/>
                </a:lnTo>
                <a:lnTo>
                  <a:pt x="0" y="0"/>
                </a:lnTo>
                <a:close/>
              </a:path>
            </a:pathLst>
          </a:custGeom>
          <a:blipFill>
            <a:blip r:embed="rId2"/>
            <a:stretch>
              <a:fillRect l="0" t="0" r="0" b="-46"/>
            </a:stretch>
          </a:blipFill>
        </p:spPr>
      </p:sp>
      <p:grpSp>
        <p:nvGrpSpPr>
          <p:cNvPr name="Group 4" id="4"/>
          <p:cNvGrpSpPr/>
          <p:nvPr/>
        </p:nvGrpSpPr>
        <p:grpSpPr>
          <a:xfrm rot="0">
            <a:off x="6172569" y="2395760"/>
            <a:ext cx="5991990" cy="599199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000000"/>
              </a:solidFill>
              <a:prstDash val="solid"/>
              <a:miter/>
            </a:ln>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746"/>
                </a:lnSpc>
              </a:pPr>
            </a:p>
          </p:txBody>
        </p:sp>
      </p:grpSp>
      <p:grpSp>
        <p:nvGrpSpPr>
          <p:cNvPr name="Group 7" id="7"/>
          <p:cNvGrpSpPr/>
          <p:nvPr/>
        </p:nvGrpSpPr>
        <p:grpSpPr>
          <a:xfrm rot="0">
            <a:off x="6422676" y="1964882"/>
            <a:ext cx="1576348" cy="157634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FFF4"/>
            </a:solidFill>
            <a:ln w="76200" cap="sq">
              <a:solidFill>
                <a:srgbClr val="F16822"/>
              </a:solidFill>
              <a:prstDash val="solid"/>
              <a:miter/>
            </a:ln>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2746"/>
                </a:lnSpc>
              </a:pPr>
            </a:p>
          </p:txBody>
        </p:sp>
      </p:grpSp>
      <p:grpSp>
        <p:nvGrpSpPr>
          <p:cNvPr name="Group 10" id="10"/>
          <p:cNvGrpSpPr/>
          <p:nvPr/>
        </p:nvGrpSpPr>
        <p:grpSpPr>
          <a:xfrm rot="0">
            <a:off x="5384395" y="4534017"/>
            <a:ext cx="1576348" cy="1576348"/>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DF4"/>
            </a:solidFill>
            <a:ln w="76200" cap="sq">
              <a:solidFill>
                <a:srgbClr val="F16822"/>
              </a:solidFill>
              <a:prstDash val="solid"/>
              <a:miter/>
            </a:ln>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2746"/>
                </a:lnSpc>
              </a:pPr>
            </a:p>
          </p:txBody>
        </p:sp>
      </p:grpSp>
      <p:grpSp>
        <p:nvGrpSpPr>
          <p:cNvPr name="Group 13" id="13"/>
          <p:cNvGrpSpPr/>
          <p:nvPr/>
        </p:nvGrpSpPr>
        <p:grpSpPr>
          <a:xfrm rot="0">
            <a:off x="6612023" y="7142327"/>
            <a:ext cx="1576348" cy="157634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DF4"/>
            </a:solidFill>
            <a:ln w="76200" cap="sq">
              <a:solidFill>
                <a:srgbClr val="F16822"/>
              </a:solidFill>
              <a:prstDash val="solid"/>
              <a:miter/>
            </a:ln>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746"/>
                </a:lnSpc>
              </a:pPr>
            </a:p>
          </p:txBody>
        </p:sp>
      </p:grpSp>
      <p:grpSp>
        <p:nvGrpSpPr>
          <p:cNvPr name="Group 16" id="16"/>
          <p:cNvGrpSpPr/>
          <p:nvPr/>
        </p:nvGrpSpPr>
        <p:grpSpPr>
          <a:xfrm rot="0">
            <a:off x="10216678" y="1964882"/>
            <a:ext cx="1576348" cy="1576348"/>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FCFB"/>
            </a:solidFill>
            <a:ln w="76200" cap="sq">
              <a:solidFill>
                <a:srgbClr val="F16822"/>
              </a:solidFill>
              <a:prstDash val="solid"/>
              <a:miter/>
            </a:ln>
          </p:spPr>
        </p:sp>
        <p:sp>
          <p:nvSpPr>
            <p:cNvPr name="TextBox 18" id="18"/>
            <p:cNvSpPr txBox="true"/>
            <p:nvPr/>
          </p:nvSpPr>
          <p:spPr>
            <a:xfrm>
              <a:off x="76200" y="28575"/>
              <a:ext cx="660400" cy="708025"/>
            </a:xfrm>
            <a:prstGeom prst="rect">
              <a:avLst/>
            </a:prstGeom>
          </p:spPr>
          <p:txBody>
            <a:bodyPr anchor="ctr" rtlCol="false" tIns="50800" lIns="50800" bIns="50800" rIns="50800"/>
            <a:lstStyle/>
            <a:p>
              <a:pPr algn="ctr">
                <a:lnSpc>
                  <a:spcPts val="2746"/>
                </a:lnSpc>
              </a:pPr>
            </a:p>
          </p:txBody>
        </p:sp>
      </p:grpSp>
      <p:grpSp>
        <p:nvGrpSpPr>
          <p:cNvPr name="Group 19" id="19"/>
          <p:cNvGrpSpPr/>
          <p:nvPr/>
        </p:nvGrpSpPr>
        <p:grpSpPr>
          <a:xfrm rot="0">
            <a:off x="11484987" y="4479903"/>
            <a:ext cx="1576348" cy="1576348"/>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76200" cap="sq">
              <a:solidFill>
                <a:srgbClr val="F16822"/>
              </a:solidFill>
              <a:prstDash val="solid"/>
              <a:miter/>
            </a:ln>
          </p:spPr>
        </p:sp>
        <p:sp>
          <p:nvSpPr>
            <p:cNvPr name="TextBox 21" id="21"/>
            <p:cNvSpPr txBox="true"/>
            <p:nvPr/>
          </p:nvSpPr>
          <p:spPr>
            <a:xfrm>
              <a:off x="76200" y="28575"/>
              <a:ext cx="660400" cy="708025"/>
            </a:xfrm>
            <a:prstGeom prst="rect">
              <a:avLst/>
            </a:prstGeom>
          </p:spPr>
          <p:txBody>
            <a:bodyPr anchor="ctr" rtlCol="false" tIns="50800" lIns="50800" bIns="50800" rIns="50800"/>
            <a:lstStyle/>
            <a:p>
              <a:pPr algn="ctr">
                <a:lnSpc>
                  <a:spcPts val="2746"/>
                </a:lnSpc>
              </a:pPr>
            </a:p>
          </p:txBody>
        </p:sp>
      </p:grpSp>
      <p:grpSp>
        <p:nvGrpSpPr>
          <p:cNvPr name="Group 22" id="22"/>
          <p:cNvGrpSpPr/>
          <p:nvPr/>
        </p:nvGrpSpPr>
        <p:grpSpPr>
          <a:xfrm rot="0">
            <a:off x="10696813" y="7142327"/>
            <a:ext cx="1576348" cy="1576348"/>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76200" cap="sq">
              <a:solidFill>
                <a:srgbClr val="F16822"/>
              </a:solidFill>
              <a:prstDash val="solid"/>
              <a:miter/>
            </a:ln>
          </p:spPr>
        </p:sp>
        <p:sp>
          <p:nvSpPr>
            <p:cNvPr name="TextBox 24" id="24"/>
            <p:cNvSpPr txBox="true"/>
            <p:nvPr/>
          </p:nvSpPr>
          <p:spPr>
            <a:xfrm>
              <a:off x="76200" y="28575"/>
              <a:ext cx="660400" cy="708025"/>
            </a:xfrm>
            <a:prstGeom prst="rect">
              <a:avLst/>
            </a:prstGeom>
          </p:spPr>
          <p:txBody>
            <a:bodyPr anchor="ctr" rtlCol="false" tIns="50800" lIns="50800" bIns="50800" rIns="50800"/>
            <a:lstStyle/>
            <a:p>
              <a:pPr algn="ctr">
                <a:lnSpc>
                  <a:spcPts val="2746"/>
                </a:lnSpc>
              </a:pPr>
            </a:p>
          </p:txBody>
        </p:sp>
      </p:grpSp>
      <p:sp>
        <p:nvSpPr>
          <p:cNvPr name="Freeform 25" id="25"/>
          <p:cNvSpPr/>
          <p:nvPr/>
        </p:nvSpPr>
        <p:spPr>
          <a:xfrm flipH="false" flipV="false" rot="0">
            <a:off x="6917370" y="2395760"/>
            <a:ext cx="736961" cy="736961"/>
          </a:xfrm>
          <a:custGeom>
            <a:avLst/>
            <a:gdLst/>
            <a:ahLst/>
            <a:cxnLst/>
            <a:rect r="r" b="b" t="t" l="l"/>
            <a:pathLst>
              <a:path h="736961" w="736961">
                <a:moveTo>
                  <a:pt x="0" y="0"/>
                </a:moveTo>
                <a:lnTo>
                  <a:pt x="736962" y="0"/>
                </a:lnTo>
                <a:lnTo>
                  <a:pt x="736962" y="736961"/>
                </a:lnTo>
                <a:lnTo>
                  <a:pt x="0" y="7369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6" id="26"/>
          <p:cNvSpPr/>
          <p:nvPr/>
        </p:nvSpPr>
        <p:spPr>
          <a:xfrm flipH="false" flipV="false" rot="0">
            <a:off x="5810055" y="4886442"/>
            <a:ext cx="742203" cy="742203"/>
          </a:xfrm>
          <a:custGeom>
            <a:avLst/>
            <a:gdLst/>
            <a:ahLst/>
            <a:cxnLst/>
            <a:rect r="r" b="b" t="t" l="l"/>
            <a:pathLst>
              <a:path h="742203" w="742203">
                <a:moveTo>
                  <a:pt x="0" y="0"/>
                </a:moveTo>
                <a:lnTo>
                  <a:pt x="742202" y="0"/>
                </a:lnTo>
                <a:lnTo>
                  <a:pt x="742202" y="742203"/>
                </a:lnTo>
                <a:lnTo>
                  <a:pt x="0" y="7422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7" id="27"/>
          <p:cNvSpPr/>
          <p:nvPr/>
        </p:nvSpPr>
        <p:spPr>
          <a:xfrm flipH="false" flipV="false" rot="0">
            <a:off x="6941903" y="7427898"/>
            <a:ext cx="916588" cy="916588"/>
          </a:xfrm>
          <a:custGeom>
            <a:avLst/>
            <a:gdLst/>
            <a:ahLst/>
            <a:cxnLst/>
            <a:rect r="r" b="b" t="t" l="l"/>
            <a:pathLst>
              <a:path h="916588" w="916588">
                <a:moveTo>
                  <a:pt x="0" y="0"/>
                </a:moveTo>
                <a:lnTo>
                  <a:pt x="916588" y="0"/>
                </a:lnTo>
                <a:lnTo>
                  <a:pt x="916588" y="916589"/>
                </a:lnTo>
                <a:lnTo>
                  <a:pt x="0" y="91658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8" id="28"/>
          <p:cNvSpPr/>
          <p:nvPr/>
        </p:nvSpPr>
        <p:spPr>
          <a:xfrm flipH="false" flipV="false" rot="0">
            <a:off x="10591665" y="2304628"/>
            <a:ext cx="828093" cy="828093"/>
          </a:xfrm>
          <a:custGeom>
            <a:avLst/>
            <a:gdLst/>
            <a:ahLst/>
            <a:cxnLst/>
            <a:rect r="r" b="b" t="t" l="l"/>
            <a:pathLst>
              <a:path h="828093" w="828093">
                <a:moveTo>
                  <a:pt x="0" y="0"/>
                </a:moveTo>
                <a:lnTo>
                  <a:pt x="828093" y="0"/>
                </a:lnTo>
                <a:lnTo>
                  <a:pt x="828093" y="828093"/>
                </a:lnTo>
                <a:lnTo>
                  <a:pt x="0" y="82809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11113886" y="7491403"/>
            <a:ext cx="742203" cy="742203"/>
          </a:xfrm>
          <a:custGeom>
            <a:avLst/>
            <a:gdLst/>
            <a:ahLst/>
            <a:cxnLst/>
            <a:rect r="r" b="b" t="t" l="l"/>
            <a:pathLst>
              <a:path h="742203" w="742203">
                <a:moveTo>
                  <a:pt x="0" y="0"/>
                </a:moveTo>
                <a:lnTo>
                  <a:pt x="742202" y="0"/>
                </a:lnTo>
                <a:lnTo>
                  <a:pt x="742202" y="742202"/>
                </a:lnTo>
                <a:lnTo>
                  <a:pt x="0" y="74220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30" id="30"/>
          <p:cNvSpPr/>
          <p:nvPr/>
        </p:nvSpPr>
        <p:spPr>
          <a:xfrm flipH="false" flipV="false" rot="0">
            <a:off x="11988192" y="4889637"/>
            <a:ext cx="742203" cy="742203"/>
          </a:xfrm>
          <a:custGeom>
            <a:avLst/>
            <a:gdLst/>
            <a:ahLst/>
            <a:cxnLst/>
            <a:rect r="r" b="b" t="t" l="l"/>
            <a:pathLst>
              <a:path h="742203" w="742203">
                <a:moveTo>
                  <a:pt x="0" y="0"/>
                </a:moveTo>
                <a:lnTo>
                  <a:pt x="742203" y="0"/>
                </a:lnTo>
                <a:lnTo>
                  <a:pt x="742203" y="742203"/>
                </a:lnTo>
                <a:lnTo>
                  <a:pt x="0" y="74220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31" id="31"/>
          <p:cNvSpPr/>
          <p:nvPr/>
        </p:nvSpPr>
        <p:spPr>
          <a:xfrm flipH="false" flipV="false" rot="0">
            <a:off x="7663658" y="3805614"/>
            <a:ext cx="3033155" cy="3033155"/>
          </a:xfrm>
          <a:custGeom>
            <a:avLst/>
            <a:gdLst/>
            <a:ahLst/>
            <a:cxnLst/>
            <a:rect r="r" b="b" t="t" l="l"/>
            <a:pathLst>
              <a:path h="3033155" w="3033155">
                <a:moveTo>
                  <a:pt x="0" y="0"/>
                </a:moveTo>
                <a:lnTo>
                  <a:pt x="3033155" y="0"/>
                </a:lnTo>
                <a:lnTo>
                  <a:pt x="3033155" y="3033155"/>
                </a:lnTo>
                <a:lnTo>
                  <a:pt x="0" y="3033155"/>
                </a:lnTo>
                <a:lnTo>
                  <a:pt x="0" y="0"/>
                </a:lnTo>
                <a:close/>
              </a:path>
            </a:pathLst>
          </a:custGeom>
          <a:blipFill>
            <a:blip r:embed="rId15"/>
            <a:stretch>
              <a:fillRect l="0" t="0" r="0" b="0"/>
            </a:stretch>
          </a:blipFill>
        </p:spPr>
      </p:sp>
      <p:sp>
        <p:nvSpPr>
          <p:cNvPr name="TextBox 32" id="32"/>
          <p:cNvSpPr txBox="true"/>
          <p:nvPr/>
        </p:nvSpPr>
        <p:spPr>
          <a:xfrm rot="0">
            <a:off x="3056676" y="2001540"/>
            <a:ext cx="3115893" cy="398000"/>
          </a:xfrm>
          <a:prstGeom prst="rect">
            <a:avLst/>
          </a:prstGeom>
        </p:spPr>
        <p:txBody>
          <a:bodyPr anchor="t" rtlCol="false" tIns="0" lIns="0" bIns="0" rIns="0">
            <a:spAutoFit/>
          </a:bodyPr>
          <a:lstStyle/>
          <a:p>
            <a:pPr algn="ctr">
              <a:lnSpc>
                <a:spcPts val="3157"/>
              </a:lnSpc>
              <a:spcBef>
                <a:spcPct val="0"/>
              </a:spcBef>
            </a:pPr>
            <a:r>
              <a:rPr lang="en-US" b="true" sz="2255">
                <a:solidFill>
                  <a:srgbClr val="000000"/>
                </a:solidFill>
                <a:latin typeface="Now Bold"/>
                <a:ea typeface="Now Bold"/>
                <a:cs typeface="Now Bold"/>
                <a:sym typeface="Now Bold"/>
              </a:rPr>
              <a:t>Technical Feasibility</a:t>
            </a:r>
          </a:p>
        </p:txBody>
      </p:sp>
      <p:sp>
        <p:nvSpPr>
          <p:cNvPr name="TextBox 33" id="33"/>
          <p:cNvSpPr txBox="true"/>
          <p:nvPr/>
        </p:nvSpPr>
        <p:spPr>
          <a:xfrm rot="0">
            <a:off x="1871214" y="2475740"/>
            <a:ext cx="4332388" cy="827071"/>
          </a:xfrm>
          <a:prstGeom prst="rect">
            <a:avLst/>
          </a:prstGeom>
        </p:spPr>
        <p:txBody>
          <a:bodyPr anchor="t" rtlCol="false" tIns="0" lIns="0" bIns="0" rIns="0">
            <a:spAutoFit/>
          </a:bodyPr>
          <a:lstStyle/>
          <a:p>
            <a:pPr algn="r" marL="0" indent="0" lvl="1">
              <a:lnSpc>
                <a:spcPts val="2188"/>
              </a:lnSpc>
              <a:spcBef>
                <a:spcPct val="0"/>
              </a:spcBef>
            </a:pPr>
            <a:r>
              <a:rPr lang="en-US" sz="1563" spc="26">
                <a:solidFill>
                  <a:srgbClr val="000000"/>
                </a:solidFill>
                <a:latin typeface="Poppins"/>
                <a:ea typeface="Poppins"/>
                <a:cs typeface="Poppins"/>
                <a:sym typeface="Poppins"/>
              </a:rPr>
              <a:t>The project uses Mask-RCNN, LSTM, and Late Fusion Encoder for image recognition and NLP, ensuring easy implementation.</a:t>
            </a:r>
          </a:p>
        </p:txBody>
      </p:sp>
      <p:sp>
        <p:nvSpPr>
          <p:cNvPr name="TextBox 34" id="34"/>
          <p:cNvSpPr txBox="true"/>
          <p:nvPr/>
        </p:nvSpPr>
        <p:spPr>
          <a:xfrm rot="0">
            <a:off x="2543526" y="4504952"/>
            <a:ext cx="2449605" cy="381490"/>
          </a:xfrm>
          <a:prstGeom prst="rect">
            <a:avLst/>
          </a:prstGeom>
        </p:spPr>
        <p:txBody>
          <a:bodyPr anchor="t" rtlCol="false" tIns="0" lIns="0" bIns="0" rIns="0">
            <a:spAutoFit/>
          </a:bodyPr>
          <a:lstStyle/>
          <a:p>
            <a:pPr algn="ctr">
              <a:lnSpc>
                <a:spcPts val="3017"/>
              </a:lnSpc>
              <a:spcBef>
                <a:spcPct val="0"/>
              </a:spcBef>
            </a:pPr>
            <a:r>
              <a:rPr lang="en-US" b="true" sz="2155">
                <a:solidFill>
                  <a:srgbClr val="000000"/>
                </a:solidFill>
                <a:latin typeface="Now Bold"/>
                <a:ea typeface="Now Bold"/>
                <a:cs typeface="Now Bold"/>
                <a:sym typeface="Now Bold"/>
              </a:rPr>
              <a:t>Data Availability</a:t>
            </a:r>
          </a:p>
        </p:txBody>
      </p:sp>
      <p:sp>
        <p:nvSpPr>
          <p:cNvPr name="TextBox 35" id="35"/>
          <p:cNvSpPr txBox="true"/>
          <p:nvPr/>
        </p:nvSpPr>
        <p:spPr>
          <a:xfrm rot="0">
            <a:off x="634265" y="4952955"/>
            <a:ext cx="4358866" cy="1103296"/>
          </a:xfrm>
          <a:prstGeom prst="rect">
            <a:avLst/>
          </a:prstGeom>
        </p:spPr>
        <p:txBody>
          <a:bodyPr anchor="t" rtlCol="false" tIns="0" lIns="0" bIns="0" rIns="0">
            <a:spAutoFit/>
          </a:bodyPr>
          <a:lstStyle/>
          <a:p>
            <a:pPr algn="r" marL="0" indent="0" lvl="1">
              <a:lnSpc>
                <a:spcPts val="2188"/>
              </a:lnSpc>
              <a:spcBef>
                <a:spcPct val="0"/>
              </a:spcBef>
            </a:pPr>
            <a:r>
              <a:rPr lang="en-US" sz="1563" spc="26">
                <a:solidFill>
                  <a:srgbClr val="000000"/>
                </a:solidFill>
                <a:latin typeface="Poppins"/>
                <a:ea typeface="Poppins"/>
                <a:cs typeface="Poppins"/>
                <a:sym typeface="Poppins"/>
              </a:rPr>
              <a:t>The COCO and other open-source datasets provide enough labeled data for training, with pre-trained models offering a solid starting point.</a:t>
            </a:r>
          </a:p>
        </p:txBody>
      </p:sp>
      <p:sp>
        <p:nvSpPr>
          <p:cNvPr name="TextBox 36" id="36"/>
          <p:cNvSpPr txBox="true"/>
          <p:nvPr/>
        </p:nvSpPr>
        <p:spPr>
          <a:xfrm rot="0">
            <a:off x="2956012" y="7269688"/>
            <a:ext cx="2854042" cy="395805"/>
          </a:xfrm>
          <a:prstGeom prst="rect">
            <a:avLst/>
          </a:prstGeom>
        </p:spPr>
        <p:txBody>
          <a:bodyPr anchor="t" rtlCol="false" tIns="0" lIns="0" bIns="0" rIns="0">
            <a:spAutoFit/>
          </a:bodyPr>
          <a:lstStyle/>
          <a:p>
            <a:pPr algn="ctr">
              <a:lnSpc>
                <a:spcPts val="3157"/>
              </a:lnSpc>
              <a:spcBef>
                <a:spcPct val="0"/>
              </a:spcBef>
            </a:pPr>
            <a:r>
              <a:rPr lang="en-US" b="true" sz="2255">
                <a:solidFill>
                  <a:srgbClr val="000000"/>
                </a:solidFill>
                <a:latin typeface="Now Bold"/>
                <a:ea typeface="Now Bold"/>
                <a:cs typeface="Now Bold"/>
                <a:sym typeface="Now Bold"/>
              </a:rPr>
              <a:t>Skill Set Feasibility</a:t>
            </a:r>
          </a:p>
        </p:txBody>
      </p:sp>
      <p:sp>
        <p:nvSpPr>
          <p:cNvPr name="TextBox 37" id="37"/>
          <p:cNvSpPr txBox="true"/>
          <p:nvPr/>
        </p:nvSpPr>
        <p:spPr>
          <a:xfrm rot="0">
            <a:off x="1086640" y="7732168"/>
            <a:ext cx="4723415" cy="1029636"/>
          </a:xfrm>
          <a:prstGeom prst="rect">
            <a:avLst/>
          </a:prstGeom>
        </p:spPr>
        <p:txBody>
          <a:bodyPr anchor="t" rtlCol="false" tIns="0" lIns="0" bIns="0" rIns="0">
            <a:spAutoFit/>
          </a:bodyPr>
          <a:lstStyle/>
          <a:p>
            <a:pPr algn="r" marL="0" indent="0" lvl="1">
              <a:lnSpc>
                <a:spcPts val="2048"/>
              </a:lnSpc>
              <a:spcBef>
                <a:spcPct val="0"/>
              </a:spcBef>
            </a:pPr>
            <a:r>
              <a:rPr lang="en-US" sz="1463" spc="24">
                <a:solidFill>
                  <a:srgbClr val="000000"/>
                </a:solidFill>
                <a:latin typeface="Poppins"/>
                <a:ea typeface="Poppins"/>
                <a:cs typeface="Poppins"/>
                <a:sym typeface="Poppins"/>
              </a:rPr>
              <a:t>The project requires Python, deep learning (PyTorch/TensorFlow), and NLP skills, accessible to developers with moderate AI and web experience, ensuring timely execution.</a:t>
            </a:r>
          </a:p>
        </p:txBody>
      </p:sp>
      <p:sp>
        <p:nvSpPr>
          <p:cNvPr name="TextBox 38" id="38"/>
          <p:cNvSpPr txBox="true"/>
          <p:nvPr/>
        </p:nvSpPr>
        <p:spPr>
          <a:xfrm rot="0">
            <a:off x="12273161" y="2141005"/>
            <a:ext cx="2992632" cy="395805"/>
          </a:xfrm>
          <a:prstGeom prst="rect">
            <a:avLst/>
          </a:prstGeom>
        </p:spPr>
        <p:txBody>
          <a:bodyPr anchor="t" rtlCol="false" tIns="0" lIns="0" bIns="0" rIns="0">
            <a:spAutoFit/>
          </a:bodyPr>
          <a:lstStyle/>
          <a:p>
            <a:pPr algn="ctr">
              <a:lnSpc>
                <a:spcPts val="3157"/>
              </a:lnSpc>
              <a:spcBef>
                <a:spcPct val="0"/>
              </a:spcBef>
            </a:pPr>
            <a:r>
              <a:rPr lang="en-US" b="true" sz="2255">
                <a:solidFill>
                  <a:srgbClr val="000000"/>
                </a:solidFill>
                <a:latin typeface="Now Bold"/>
                <a:ea typeface="Now Bold"/>
                <a:cs typeface="Now Bold"/>
                <a:sym typeface="Now Bold"/>
              </a:rPr>
              <a:t>Financial Viability</a:t>
            </a:r>
          </a:p>
        </p:txBody>
      </p:sp>
      <p:sp>
        <p:nvSpPr>
          <p:cNvPr name="TextBox 39" id="39"/>
          <p:cNvSpPr txBox="true"/>
          <p:nvPr/>
        </p:nvSpPr>
        <p:spPr>
          <a:xfrm rot="0">
            <a:off x="12383634" y="2593960"/>
            <a:ext cx="4986139" cy="1379601"/>
          </a:xfrm>
          <a:prstGeom prst="rect">
            <a:avLst/>
          </a:prstGeom>
        </p:spPr>
        <p:txBody>
          <a:bodyPr anchor="t" rtlCol="false" tIns="0" lIns="0" bIns="0" rIns="0">
            <a:spAutoFit/>
          </a:bodyPr>
          <a:lstStyle/>
          <a:p>
            <a:pPr algn="l">
              <a:lnSpc>
                <a:spcPts val="2184"/>
              </a:lnSpc>
              <a:spcBef>
                <a:spcPct val="0"/>
              </a:spcBef>
            </a:pPr>
            <a:r>
              <a:rPr lang="en-US" sz="1560" spc="26">
                <a:solidFill>
                  <a:srgbClr val="000000"/>
                </a:solidFill>
                <a:latin typeface="Poppins"/>
                <a:ea typeface="Poppins"/>
                <a:cs typeface="Poppins"/>
                <a:sym typeface="Poppins"/>
              </a:rPr>
              <a:t>Open-source libraries and pre-trained models cut development costs, while cloud services like AWS and Google Cloud make deployment affordable for both startups and large enterprises.</a:t>
            </a:r>
          </a:p>
        </p:txBody>
      </p:sp>
      <p:sp>
        <p:nvSpPr>
          <p:cNvPr name="TextBox 40" id="40"/>
          <p:cNvSpPr txBox="true"/>
          <p:nvPr/>
        </p:nvSpPr>
        <p:spPr>
          <a:xfrm rot="0">
            <a:off x="13328864" y="4432278"/>
            <a:ext cx="2368118" cy="381490"/>
          </a:xfrm>
          <a:prstGeom prst="rect">
            <a:avLst/>
          </a:prstGeom>
        </p:spPr>
        <p:txBody>
          <a:bodyPr anchor="t" rtlCol="false" tIns="0" lIns="0" bIns="0" rIns="0">
            <a:spAutoFit/>
          </a:bodyPr>
          <a:lstStyle/>
          <a:p>
            <a:pPr algn="ctr">
              <a:lnSpc>
                <a:spcPts val="3017"/>
              </a:lnSpc>
              <a:spcBef>
                <a:spcPct val="0"/>
              </a:spcBef>
            </a:pPr>
            <a:r>
              <a:rPr lang="en-US" b="true" sz="2155">
                <a:solidFill>
                  <a:srgbClr val="000000"/>
                </a:solidFill>
                <a:latin typeface="Now Bold"/>
                <a:ea typeface="Now Bold"/>
                <a:cs typeface="Now Bold"/>
                <a:sym typeface="Now Bold"/>
              </a:rPr>
              <a:t>Market Viability</a:t>
            </a:r>
          </a:p>
        </p:txBody>
      </p:sp>
      <p:sp>
        <p:nvSpPr>
          <p:cNvPr name="TextBox 41" id="41"/>
          <p:cNvSpPr txBox="true"/>
          <p:nvPr/>
        </p:nvSpPr>
        <p:spPr>
          <a:xfrm rot="0">
            <a:off x="13328864" y="4848342"/>
            <a:ext cx="4804093" cy="1103296"/>
          </a:xfrm>
          <a:prstGeom prst="rect">
            <a:avLst/>
          </a:prstGeom>
        </p:spPr>
        <p:txBody>
          <a:bodyPr anchor="t" rtlCol="false" tIns="0" lIns="0" bIns="0" rIns="0">
            <a:spAutoFit/>
          </a:bodyPr>
          <a:lstStyle/>
          <a:p>
            <a:pPr algn="l" marL="0" indent="0" lvl="1">
              <a:lnSpc>
                <a:spcPts val="2188"/>
              </a:lnSpc>
              <a:spcBef>
                <a:spcPct val="0"/>
              </a:spcBef>
            </a:pPr>
            <a:r>
              <a:rPr lang="en-US" sz="1563" spc="26">
                <a:solidFill>
                  <a:srgbClr val="000000"/>
                </a:solidFill>
                <a:latin typeface="Poppins"/>
                <a:ea typeface="Poppins"/>
                <a:cs typeface="Poppins"/>
                <a:sym typeface="Poppins"/>
              </a:rPr>
              <a:t>Combining conversational AI with image recognition offers versatile applications in customer service, healthcare, and education, making it ideal for intelligent automation.</a:t>
            </a:r>
          </a:p>
        </p:txBody>
      </p:sp>
      <p:sp>
        <p:nvSpPr>
          <p:cNvPr name="TextBox 42" id="42"/>
          <p:cNvSpPr txBox="true"/>
          <p:nvPr/>
        </p:nvSpPr>
        <p:spPr>
          <a:xfrm rot="0">
            <a:off x="12730395" y="7046408"/>
            <a:ext cx="3131147" cy="381490"/>
          </a:xfrm>
          <a:prstGeom prst="rect">
            <a:avLst/>
          </a:prstGeom>
        </p:spPr>
        <p:txBody>
          <a:bodyPr anchor="t" rtlCol="false" tIns="0" lIns="0" bIns="0" rIns="0">
            <a:spAutoFit/>
          </a:bodyPr>
          <a:lstStyle/>
          <a:p>
            <a:pPr algn="ctr">
              <a:lnSpc>
                <a:spcPts val="3017"/>
              </a:lnSpc>
              <a:spcBef>
                <a:spcPct val="0"/>
              </a:spcBef>
            </a:pPr>
            <a:r>
              <a:rPr lang="en-US" b="true" sz="2155">
                <a:solidFill>
                  <a:srgbClr val="000000"/>
                </a:solidFill>
                <a:latin typeface="Now Bold"/>
                <a:ea typeface="Now Bold"/>
                <a:cs typeface="Now Bold"/>
                <a:sym typeface="Now Bold"/>
              </a:rPr>
              <a:t>Competitive Viability</a:t>
            </a:r>
          </a:p>
        </p:txBody>
      </p:sp>
      <p:sp>
        <p:nvSpPr>
          <p:cNvPr name="TextBox 43" id="43"/>
          <p:cNvSpPr txBox="true"/>
          <p:nvPr/>
        </p:nvSpPr>
        <p:spPr>
          <a:xfrm rot="0">
            <a:off x="12822847" y="7453303"/>
            <a:ext cx="4435915" cy="1103296"/>
          </a:xfrm>
          <a:prstGeom prst="rect">
            <a:avLst/>
          </a:prstGeom>
        </p:spPr>
        <p:txBody>
          <a:bodyPr anchor="t" rtlCol="false" tIns="0" lIns="0" bIns="0" rIns="0">
            <a:spAutoFit/>
          </a:bodyPr>
          <a:lstStyle/>
          <a:p>
            <a:pPr algn="l" marL="0" indent="0" lvl="1">
              <a:lnSpc>
                <a:spcPts val="2188"/>
              </a:lnSpc>
              <a:spcBef>
                <a:spcPct val="0"/>
              </a:spcBef>
            </a:pPr>
            <a:r>
              <a:rPr lang="en-US" sz="1563" spc="26">
                <a:solidFill>
                  <a:srgbClr val="000000"/>
                </a:solidFill>
                <a:latin typeface="Poppins"/>
                <a:ea typeface="Poppins"/>
                <a:cs typeface="Poppins"/>
                <a:sym typeface="Poppins"/>
              </a:rPr>
              <a:t>Few solutions integrate conversational AI with image recognition seamlessly. This combination offers a competitive edge in the AI chatbot market.</a:t>
            </a:r>
          </a:p>
        </p:txBody>
      </p:sp>
      <p:sp>
        <p:nvSpPr>
          <p:cNvPr name="Freeform 44" id="44"/>
          <p:cNvSpPr/>
          <p:nvPr/>
        </p:nvSpPr>
        <p:spPr>
          <a:xfrm flipH="false" flipV="false" rot="0">
            <a:off x="291464" y="272364"/>
            <a:ext cx="2565130" cy="601697"/>
          </a:xfrm>
          <a:custGeom>
            <a:avLst/>
            <a:gdLst/>
            <a:ahLst/>
            <a:cxnLst/>
            <a:rect r="r" b="b" t="t" l="l"/>
            <a:pathLst>
              <a:path h="601697" w="2565130">
                <a:moveTo>
                  <a:pt x="0" y="0"/>
                </a:moveTo>
                <a:lnTo>
                  <a:pt x="2565130" y="0"/>
                </a:lnTo>
                <a:lnTo>
                  <a:pt x="2565130" y="601697"/>
                </a:lnTo>
                <a:lnTo>
                  <a:pt x="0" y="601697"/>
                </a:lnTo>
                <a:lnTo>
                  <a:pt x="0" y="0"/>
                </a:lnTo>
                <a:close/>
              </a:path>
            </a:pathLst>
          </a:custGeom>
          <a:blipFill>
            <a:blip r:embed="rId16"/>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0" y="514350"/>
            <a:ext cx="18288000" cy="923925"/>
          </a:xfrm>
          <a:prstGeom prst="rect">
            <a:avLst/>
          </a:prstGeom>
        </p:spPr>
        <p:txBody>
          <a:bodyPr anchor="t" rtlCol="false" tIns="0" lIns="0" bIns="0" rIns="0">
            <a:spAutoFit/>
          </a:bodyPr>
          <a:lstStyle/>
          <a:p>
            <a:pPr algn="ctr">
              <a:lnSpc>
                <a:spcPts val="6480"/>
              </a:lnSpc>
            </a:pPr>
            <a:r>
              <a:rPr lang="en-US" b="true" sz="5400">
                <a:solidFill>
                  <a:srgbClr val="000000"/>
                </a:solidFill>
                <a:latin typeface="Arial Bold"/>
                <a:ea typeface="Arial Bold"/>
                <a:cs typeface="Arial Bold"/>
                <a:sym typeface="Arial Bold"/>
              </a:rPr>
              <a:t>IMPACT AND BENEFITS</a:t>
            </a:r>
          </a:p>
        </p:txBody>
      </p:sp>
      <p:sp>
        <p:nvSpPr>
          <p:cNvPr name="Freeform 3" id="3"/>
          <p:cNvSpPr/>
          <p:nvPr/>
        </p:nvSpPr>
        <p:spPr>
          <a:xfrm flipH="false" flipV="false" rot="0">
            <a:off x="14705866" y="122064"/>
            <a:ext cx="3369862" cy="1723612"/>
          </a:xfrm>
          <a:custGeom>
            <a:avLst/>
            <a:gdLst/>
            <a:ahLst/>
            <a:cxnLst/>
            <a:rect r="r" b="b" t="t" l="l"/>
            <a:pathLst>
              <a:path h="1723612" w="3369862">
                <a:moveTo>
                  <a:pt x="0" y="0"/>
                </a:moveTo>
                <a:lnTo>
                  <a:pt x="3369863" y="0"/>
                </a:lnTo>
                <a:lnTo>
                  <a:pt x="3369863" y="1723613"/>
                </a:lnTo>
                <a:lnTo>
                  <a:pt x="0" y="1723613"/>
                </a:lnTo>
                <a:lnTo>
                  <a:pt x="0" y="0"/>
                </a:lnTo>
                <a:close/>
              </a:path>
            </a:pathLst>
          </a:custGeom>
          <a:blipFill>
            <a:blip r:embed="rId2"/>
            <a:stretch>
              <a:fillRect l="0" t="0" r="0" b="-46"/>
            </a:stretch>
          </a:blipFill>
        </p:spPr>
      </p:sp>
      <p:grpSp>
        <p:nvGrpSpPr>
          <p:cNvPr name="Group 4" id="4"/>
          <p:cNvGrpSpPr/>
          <p:nvPr/>
        </p:nvGrpSpPr>
        <p:grpSpPr>
          <a:xfrm rot="0">
            <a:off x="1028700" y="2391944"/>
            <a:ext cx="3399100" cy="3469421"/>
            <a:chOff x="0" y="0"/>
            <a:chExt cx="6089047" cy="6215018"/>
          </a:xfrm>
        </p:grpSpPr>
        <p:sp>
          <p:nvSpPr>
            <p:cNvPr name="Freeform 5" id="5"/>
            <p:cNvSpPr/>
            <p:nvPr/>
          </p:nvSpPr>
          <p:spPr>
            <a:xfrm flipH="false" flipV="false" rot="0">
              <a:off x="31750" y="31750"/>
              <a:ext cx="6025547" cy="6151518"/>
            </a:xfrm>
            <a:custGeom>
              <a:avLst/>
              <a:gdLst/>
              <a:ahLst/>
              <a:cxnLst/>
              <a:rect r="r" b="b" t="t" l="l"/>
              <a:pathLst>
                <a:path h="6151518" w="6025547">
                  <a:moveTo>
                    <a:pt x="5932837" y="6151518"/>
                  </a:moveTo>
                  <a:lnTo>
                    <a:pt x="92710" y="6151518"/>
                  </a:lnTo>
                  <a:cubicBezTo>
                    <a:pt x="41910" y="6151518"/>
                    <a:pt x="0" y="6109608"/>
                    <a:pt x="0" y="6058808"/>
                  </a:cubicBezTo>
                  <a:lnTo>
                    <a:pt x="0" y="92710"/>
                  </a:lnTo>
                  <a:cubicBezTo>
                    <a:pt x="0" y="41910"/>
                    <a:pt x="41910" y="0"/>
                    <a:pt x="92710" y="0"/>
                  </a:cubicBezTo>
                  <a:lnTo>
                    <a:pt x="5931567" y="0"/>
                  </a:lnTo>
                  <a:cubicBezTo>
                    <a:pt x="5982367" y="0"/>
                    <a:pt x="6024277" y="41910"/>
                    <a:pt x="6024277" y="92710"/>
                  </a:cubicBezTo>
                  <a:lnTo>
                    <a:pt x="6024277" y="6057538"/>
                  </a:lnTo>
                  <a:cubicBezTo>
                    <a:pt x="6025547" y="6109608"/>
                    <a:pt x="5983637" y="6151518"/>
                    <a:pt x="5932837" y="6151518"/>
                  </a:cubicBezTo>
                  <a:close/>
                </a:path>
              </a:pathLst>
            </a:custGeom>
            <a:solidFill>
              <a:srgbClr val="FCFFF4"/>
            </a:solidFill>
          </p:spPr>
        </p:sp>
        <p:sp>
          <p:nvSpPr>
            <p:cNvPr name="Freeform 6" id="6"/>
            <p:cNvSpPr/>
            <p:nvPr/>
          </p:nvSpPr>
          <p:spPr>
            <a:xfrm flipH="false" flipV="false" rot="0">
              <a:off x="0" y="0"/>
              <a:ext cx="6089047" cy="6215018"/>
            </a:xfrm>
            <a:custGeom>
              <a:avLst/>
              <a:gdLst/>
              <a:ahLst/>
              <a:cxnLst/>
              <a:rect r="r" b="b" t="t" l="l"/>
              <a:pathLst>
                <a:path h="6215018" w="6089047">
                  <a:moveTo>
                    <a:pt x="5964587" y="59690"/>
                  </a:moveTo>
                  <a:cubicBezTo>
                    <a:pt x="6000147" y="59690"/>
                    <a:pt x="6029357" y="88900"/>
                    <a:pt x="6029357" y="124460"/>
                  </a:cubicBezTo>
                  <a:lnTo>
                    <a:pt x="6029357" y="6090558"/>
                  </a:lnTo>
                  <a:cubicBezTo>
                    <a:pt x="6029357" y="6126118"/>
                    <a:pt x="6000147" y="6155328"/>
                    <a:pt x="5964587" y="6155328"/>
                  </a:cubicBezTo>
                  <a:lnTo>
                    <a:pt x="124460" y="6155328"/>
                  </a:lnTo>
                  <a:cubicBezTo>
                    <a:pt x="88900" y="6155328"/>
                    <a:pt x="59690" y="6126118"/>
                    <a:pt x="59690" y="6090558"/>
                  </a:cubicBezTo>
                  <a:lnTo>
                    <a:pt x="59690" y="124460"/>
                  </a:lnTo>
                  <a:cubicBezTo>
                    <a:pt x="59690" y="88900"/>
                    <a:pt x="88900" y="59690"/>
                    <a:pt x="124460" y="59690"/>
                  </a:cubicBezTo>
                  <a:lnTo>
                    <a:pt x="5964587" y="59690"/>
                  </a:lnTo>
                  <a:moveTo>
                    <a:pt x="5964587" y="0"/>
                  </a:moveTo>
                  <a:lnTo>
                    <a:pt x="124460" y="0"/>
                  </a:lnTo>
                  <a:cubicBezTo>
                    <a:pt x="55880" y="0"/>
                    <a:pt x="0" y="55880"/>
                    <a:pt x="0" y="124460"/>
                  </a:cubicBezTo>
                  <a:lnTo>
                    <a:pt x="0" y="6090558"/>
                  </a:lnTo>
                  <a:cubicBezTo>
                    <a:pt x="0" y="6159138"/>
                    <a:pt x="55880" y="6215018"/>
                    <a:pt x="124460" y="6215018"/>
                  </a:cubicBezTo>
                  <a:lnTo>
                    <a:pt x="5964587" y="6215018"/>
                  </a:lnTo>
                  <a:cubicBezTo>
                    <a:pt x="6033167" y="6215018"/>
                    <a:pt x="6089047" y="6159138"/>
                    <a:pt x="6089047" y="6090558"/>
                  </a:cubicBezTo>
                  <a:lnTo>
                    <a:pt x="6089047" y="124460"/>
                  </a:lnTo>
                  <a:cubicBezTo>
                    <a:pt x="6089047" y="55880"/>
                    <a:pt x="6033167" y="0"/>
                    <a:pt x="5964587" y="0"/>
                  </a:cubicBezTo>
                  <a:close/>
                </a:path>
              </a:pathLst>
            </a:custGeom>
            <a:solidFill>
              <a:srgbClr val="F38B22"/>
            </a:solidFill>
          </p:spPr>
        </p:sp>
      </p:grpSp>
      <p:grpSp>
        <p:nvGrpSpPr>
          <p:cNvPr name="Group 7" id="7"/>
          <p:cNvGrpSpPr/>
          <p:nvPr/>
        </p:nvGrpSpPr>
        <p:grpSpPr>
          <a:xfrm rot="0">
            <a:off x="4640724" y="2391944"/>
            <a:ext cx="3399100" cy="3469421"/>
            <a:chOff x="0" y="0"/>
            <a:chExt cx="6089047" cy="6215018"/>
          </a:xfrm>
        </p:grpSpPr>
        <p:sp>
          <p:nvSpPr>
            <p:cNvPr name="Freeform 8" id="8"/>
            <p:cNvSpPr/>
            <p:nvPr/>
          </p:nvSpPr>
          <p:spPr>
            <a:xfrm flipH="false" flipV="false" rot="0">
              <a:off x="31750" y="31750"/>
              <a:ext cx="6025547" cy="6151518"/>
            </a:xfrm>
            <a:custGeom>
              <a:avLst/>
              <a:gdLst/>
              <a:ahLst/>
              <a:cxnLst/>
              <a:rect r="r" b="b" t="t" l="l"/>
              <a:pathLst>
                <a:path h="6151518" w="6025547">
                  <a:moveTo>
                    <a:pt x="5932837" y="6151518"/>
                  </a:moveTo>
                  <a:lnTo>
                    <a:pt x="92710" y="6151518"/>
                  </a:lnTo>
                  <a:cubicBezTo>
                    <a:pt x="41910" y="6151518"/>
                    <a:pt x="0" y="6109608"/>
                    <a:pt x="0" y="6058808"/>
                  </a:cubicBezTo>
                  <a:lnTo>
                    <a:pt x="0" y="92710"/>
                  </a:lnTo>
                  <a:cubicBezTo>
                    <a:pt x="0" y="41910"/>
                    <a:pt x="41910" y="0"/>
                    <a:pt x="92710" y="0"/>
                  </a:cubicBezTo>
                  <a:lnTo>
                    <a:pt x="5931567" y="0"/>
                  </a:lnTo>
                  <a:cubicBezTo>
                    <a:pt x="5982367" y="0"/>
                    <a:pt x="6024277" y="41910"/>
                    <a:pt x="6024277" y="92710"/>
                  </a:cubicBezTo>
                  <a:lnTo>
                    <a:pt x="6024277" y="6057538"/>
                  </a:lnTo>
                  <a:cubicBezTo>
                    <a:pt x="6025547" y="6109608"/>
                    <a:pt x="5983637" y="6151518"/>
                    <a:pt x="5932837" y="6151518"/>
                  </a:cubicBezTo>
                  <a:close/>
                </a:path>
              </a:pathLst>
            </a:custGeom>
            <a:solidFill>
              <a:srgbClr val="FCFFF4"/>
            </a:solidFill>
          </p:spPr>
        </p:sp>
        <p:sp>
          <p:nvSpPr>
            <p:cNvPr name="Freeform 9" id="9"/>
            <p:cNvSpPr/>
            <p:nvPr/>
          </p:nvSpPr>
          <p:spPr>
            <a:xfrm flipH="false" flipV="false" rot="0">
              <a:off x="0" y="0"/>
              <a:ext cx="6089047" cy="6215018"/>
            </a:xfrm>
            <a:custGeom>
              <a:avLst/>
              <a:gdLst/>
              <a:ahLst/>
              <a:cxnLst/>
              <a:rect r="r" b="b" t="t" l="l"/>
              <a:pathLst>
                <a:path h="6215018" w="6089047">
                  <a:moveTo>
                    <a:pt x="5964587" y="59690"/>
                  </a:moveTo>
                  <a:cubicBezTo>
                    <a:pt x="6000147" y="59690"/>
                    <a:pt x="6029357" y="88900"/>
                    <a:pt x="6029357" y="124460"/>
                  </a:cubicBezTo>
                  <a:lnTo>
                    <a:pt x="6029357" y="6090558"/>
                  </a:lnTo>
                  <a:cubicBezTo>
                    <a:pt x="6029357" y="6126118"/>
                    <a:pt x="6000147" y="6155328"/>
                    <a:pt x="5964587" y="6155328"/>
                  </a:cubicBezTo>
                  <a:lnTo>
                    <a:pt x="124460" y="6155328"/>
                  </a:lnTo>
                  <a:cubicBezTo>
                    <a:pt x="88900" y="6155328"/>
                    <a:pt x="59690" y="6126118"/>
                    <a:pt x="59690" y="6090558"/>
                  </a:cubicBezTo>
                  <a:lnTo>
                    <a:pt x="59690" y="124460"/>
                  </a:lnTo>
                  <a:cubicBezTo>
                    <a:pt x="59690" y="88900"/>
                    <a:pt x="88900" y="59690"/>
                    <a:pt x="124460" y="59690"/>
                  </a:cubicBezTo>
                  <a:lnTo>
                    <a:pt x="5964587" y="59690"/>
                  </a:lnTo>
                  <a:moveTo>
                    <a:pt x="5964587" y="0"/>
                  </a:moveTo>
                  <a:lnTo>
                    <a:pt x="124460" y="0"/>
                  </a:lnTo>
                  <a:cubicBezTo>
                    <a:pt x="55880" y="0"/>
                    <a:pt x="0" y="55880"/>
                    <a:pt x="0" y="124460"/>
                  </a:cubicBezTo>
                  <a:lnTo>
                    <a:pt x="0" y="6090558"/>
                  </a:lnTo>
                  <a:cubicBezTo>
                    <a:pt x="0" y="6159138"/>
                    <a:pt x="55880" y="6215018"/>
                    <a:pt x="124460" y="6215018"/>
                  </a:cubicBezTo>
                  <a:lnTo>
                    <a:pt x="5964587" y="6215018"/>
                  </a:lnTo>
                  <a:cubicBezTo>
                    <a:pt x="6033167" y="6215018"/>
                    <a:pt x="6089047" y="6159138"/>
                    <a:pt x="6089047" y="6090558"/>
                  </a:cubicBezTo>
                  <a:lnTo>
                    <a:pt x="6089047" y="124460"/>
                  </a:lnTo>
                  <a:cubicBezTo>
                    <a:pt x="6089047" y="55880"/>
                    <a:pt x="6033167" y="0"/>
                    <a:pt x="5964587" y="0"/>
                  </a:cubicBezTo>
                  <a:close/>
                </a:path>
              </a:pathLst>
            </a:custGeom>
            <a:solidFill>
              <a:srgbClr val="138B43"/>
            </a:solidFill>
          </p:spPr>
        </p:sp>
      </p:grpSp>
      <p:grpSp>
        <p:nvGrpSpPr>
          <p:cNvPr name="Group 10" id="10"/>
          <p:cNvGrpSpPr/>
          <p:nvPr/>
        </p:nvGrpSpPr>
        <p:grpSpPr>
          <a:xfrm rot="0">
            <a:off x="8252748" y="2391944"/>
            <a:ext cx="3399100" cy="3469421"/>
            <a:chOff x="0" y="0"/>
            <a:chExt cx="6089047" cy="6215018"/>
          </a:xfrm>
        </p:grpSpPr>
        <p:sp>
          <p:nvSpPr>
            <p:cNvPr name="Freeform 11" id="11"/>
            <p:cNvSpPr/>
            <p:nvPr/>
          </p:nvSpPr>
          <p:spPr>
            <a:xfrm flipH="false" flipV="false" rot="0">
              <a:off x="31750" y="31750"/>
              <a:ext cx="6025547" cy="6151518"/>
            </a:xfrm>
            <a:custGeom>
              <a:avLst/>
              <a:gdLst/>
              <a:ahLst/>
              <a:cxnLst/>
              <a:rect r="r" b="b" t="t" l="l"/>
              <a:pathLst>
                <a:path h="6151518" w="6025547">
                  <a:moveTo>
                    <a:pt x="5932837" y="6151518"/>
                  </a:moveTo>
                  <a:lnTo>
                    <a:pt x="92710" y="6151518"/>
                  </a:lnTo>
                  <a:cubicBezTo>
                    <a:pt x="41910" y="6151518"/>
                    <a:pt x="0" y="6109608"/>
                    <a:pt x="0" y="6058808"/>
                  </a:cubicBezTo>
                  <a:lnTo>
                    <a:pt x="0" y="92710"/>
                  </a:lnTo>
                  <a:cubicBezTo>
                    <a:pt x="0" y="41910"/>
                    <a:pt x="41910" y="0"/>
                    <a:pt x="92710" y="0"/>
                  </a:cubicBezTo>
                  <a:lnTo>
                    <a:pt x="5931567" y="0"/>
                  </a:lnTo>
                  <a:cubicBezTo>
                    <a:pt x="5982367" y="0"/>
                    <a:pt x="6024277" y="41910"/>
                    <a:pt x="6024277" y="92710"/>
                  </a:cubicBezTo>
                  <a:lnTo>
                    <a:pt x="6024277" y="6057538"/>
                  </a:lnTo>
                  <a:cubicBezTo>
                    <a:pt x="6025547" y="6109608"/>
                    <a:pt x="5983637" y="6151518"/>
                    <a:pt x="5932837" y="6151518"/>
                  </a:cubicBezTo>
                  <a:close/>
                </a:path>
              </a:pathLst>
            </a:custGeom>
            <a:solidFill>
              <a:srgbClr val="FCFFF4"/>
            </a:solidFill>
          </p:spPr>
        </p:sp>
        <p:sp>
          <p:nvSpPr>
            <p:cNvPr name="Freeform 12" id="12"/>
            <p:cNvSpPr/>
            <p:nvPr/>
          </p:nvSpPr>
          <p:spPr>
            <a:xfrm flipH="false" flipV="false" rot="0">
              <a:off x="0" y="0"/>
              <a:ext cx="6089047" cy="6215018"/>
            </a:xfrm>
            <a:custGeom>
              <a:avLst/>
              <a:gdLst/>
              <a:ahLst/>
              <a:cxnLst/>
              <a:rect r="r" b="b" t="t" l="l"/>
              <a:pathLst>
                <a:path h="6215018" w="6089047">
                  <a:moveTo>
                    <a:pt x="5964587" y="59690"/>
                  </a:moveTo>
                  <a:cubicBezTo>
                    <a:pt x="6000147" y="59690"/>
                    <a:pt x="6029357" y="88900"/>
                    <a:pt x="6029357" y="124460"/>
                  </a:cubicBezTo>
                  <a:lnTo>
                    <a:pt x="6029357" y="6090558"/>
                  </a:lnTo>
                  <a:cubicBezTo>
                    <a:pt x="6029357" y="6126118"/>
                    <a:pt x="6000147" y="6155328"/>
                    <a:pt x="5964587" y="6155328"/>
                  </a:cubicBezTo>
                  <a:lnTo>
                    <a:pt x="124460" y="6155328"/>
                  </a:lnTo>
                  <a:cubicBezTo>
                    <a:pt x="88900" y="6155328"/>
                    <a:pt x="59690" y="6126118"/>
                    <a:pt x="59690" y="6090558"/>
                  </a:cubicBezTo>
                  <a:lnTo>
                    <a:pt x="59690" y="124460"/>
                  </a:lnTo>
                  <a:cubicBezTo>
                    <a:pt x="59690" y="88900"/>
                    <a:pt x="88900" y="59690"/>
                    <a:pt x="124460" y="59690"/>
                  </a:cubicBezTo>
                  <a:lnTo>
                    <a:pt x="5964587" y="59690"/>
                  </a:lnTo>
                  <a:moveTo>
                    <a:pt x="5964587" y="0"/>
                  </a:moveTo>
                  <a:lnTo>
                    <a:pt x="124460" y="0"/>
                  </a:lnTo>
                  <a:cubicBezTo>
                    <a:pt x="55880" y="0"/>
                    <a:pt x="0" y="55880"/>
                    <a:pt x="0" y="124460"/>
                  </a:cubicBezTo>
                  <a:lnTo>
                    <a:pt x="0" y="6090558"/>
                  </a:lnTo>
                  <a:cubicBezTo>
                    <a:pt x="0" y="6159138"/>
                    <a:pt x="55880" y="6215018"/>
                    <a:pt x="124460" y="6215018"/>
                  </a:cubicBezTo>
                  <a:lnTo>
                    <a:pt x="5964587" y="6215018"/>
                  </a:lnTo>
                  <a:cubicBezTo>
                    <a:pt x="6033167" y="6215018"/>
                    <a:pt x="6089047" y="6159138"/>
                    <a:pt x="6089047" y="6090558"/>
                  </a:cubicBezTo>
                  <a:lnTo>
                    <a:pt x="6089047" y="124460"/>
                  </a:lnTo>
                  <a:cubicBezTo>
                    <a:pt x="6089047" y="55880"/>
                    <a:pt x="6033167" y="0"/>
                    <a:pt x="5964587" y="0"/>
                  </a:cubicBezTo>
                  <a:close/>
                </a:path>
              </a:pathLst>
            </a:custGeom>
            <a:solidFill>
              <a:srgbClr val="451952"/>
            </a:solidFill>
          </p:spPr>
        </p:sp>
      </p:grpSp>
      <p:sp>
        <p:nvSpPr>
          <p:cNvPr name="Freeform 13" id="13"/>
          <p:cNvSpPr/>
          <p:nvPr/>
        </p:nvSpPr>
        <p:spPr>
          <a:xfrm flipH="false" flipV="false" rot="-15335">
            <a:off x="1512512" y="1992314"/>
            <a:ext cx="799258" cy="799258"/>
          </a:xfrm>
          <a:custGeom>
            <a:avLst/>
            <a:gdLst/>
            <a:ahLst/>
            <a:cxnLst/>
            <a:rect r="r" b="b" t="t" l="l"/>
            <a:pathLst>
              <a:path h="799258" w="799258">
                <a:moveTo>
                  <a:pt x="0" y="0"/>
                </a:moveTo>
                <a:lnTo>
                  <a:pt x="799258" y="0"/>
                </a:lnTo>
                <a:lnTo>
                  <a:pt x="799258" y="799259"/>
                </a:lnTo>
                <a:lnTo>
                  <a:pt x="0" y="7992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4" id="14"/>
          <p:cNvSpPr/>
          <p:nvPr/>
        </p:nvSpPr>
        <p:spPr>
          <a:xfrm flipH="false" flipV="false" rot="60719">
            <a:off x="1709462" y="2171606"/>
            <a:ext cx="405357" cy="411340"/>
          </a:xfrm>
          <a:custGeom>
            <a:avLst/>
            <a:gdLst/>
            <a:ahLst/>
            <a:cxnLst/>
            <a:rect r="r" b="b" t="t" l="l"/>
            <a:pathLst>
              <a:path h="411340" w="405357">
                <a:moveTo>
                  <a:pt x="0" y="0"/>
                </a:moveTo>
                <a:lnTo>
                  <a:pt x="405358" y="0"/>
                </a:lnTo>
                <a:lnTo>
                  <a:pt x="405358" y="411341"/>
                </a:lnTo>
                <a:lnTo>
                  <a:pt x="0" y="4113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5" id="15"/>
          <p:cNvSpPr txBox="true"/>
          <p:nvPr/>
        </p:nvSpPr>
        <p:spPr>
          <a:xfrm rot="0">
            <a:off x="1510733" y="3075918"/>
            <a:ext cx="2841092" cy="323110"/>
          </a:xfrm>
          <a:prstGeom prst="rect">
            <a:avLst/>
          </a:prstGeom>
        </p:spPr>
        <p:txBody>
          <a:bodyPr anchor="t" rtlCol="false" tIns="0" lIns="0" bIns="0" rIns="0">
            <a:spAutoFit/>
          </a:bodyPr>
          <a:lstStyle/>
          <a:p>
            <a:pPr algn="l">
              <a:lnSpc>
                <a:spcPts val="2665"/>
              </a:lnSpc>
            </a:pPr>
            <a:r>
              <a:rPr lang="en-US" sz="1904" spc="19" b="true">
                <a:solidFill>
                  <a:srgbClr val="F16822"/>
                </a:solidFill>
                <a:latin typeface="Alegreya Bold"/>
                <a:ea typeface="Alegreya Bold"/>
                <a:cs typeface="Alegreya Bold"/>
                <a:sym typeface="Alegreya Bold"/>
              </a:rPr>
              <a:t>Enhanced User Interaction</a:t>
            </a:r>
          </a:p>
        </p:txBody>
      </p:sp>
      <p:sp>
        <p:nvSpPr>
          <p:cNvPr name="TextBox 16" id="16"/>
          <p:cNvSpPr txBox="true"/>
          <p:nvPr/>
        </p:nvSpPr>
        <p:spPr>
          <a:xfrm rot="0">
            <a:off x="5094700" y="3085443"/>
            <a:ext cx="2835857" cy="297075"/>
          </a:xfrm>
          <a:prstGeom prst="rect">
            <a:avLst/>
          </a:prstGeom>
        </p:spPr>
        <p:txBody>
          <a:bodyPr anchor="t" rtlCol="false" tIns="0" lIns="0" bIns="0" rIns="0">
            <a:spAutoFit/>
          </a:bodyPr>
          <a:lstStyle/>
          <a:p>
            <a:pPr algn="l">
              <a:lnSpc>
                <a:spcPts val="2525"/>
              </a:lnSpc>
            </a:pPr>
            <a:r>
              <a:rPr lang="en-US" sz="1804" spc="18" b="true">
                <a:solidFill>
                  <a:srgbClr val="138B43"/>
                </a:solidFill>
                <a:latin typeface="Alegreya Bold"/>
                <a:ea typeface="Alegreya Bold"/>
                <a:cs typeface="Alegreya Bold"/>
                <a:sym typeface="Alegreya Bold"/>
              </a:rPr>
              <a:t>Accessibility of Information</a:t>
            </a:r>
          </a:p>
        </p:txBody>
      </p:sp>
      <p:sp>
        <p:nvSpPr>
          <p:cNvPr name="TextBox 17" id="17"/>
          <p:cNvSpPr txBox="true"/>
          <p:nvPr/>
        </p:nvSpPr>
        <p:spPr>
          <a:xfrm rot="0">
            <a:off x="8679268" y="3066393"/>
            <a:ext cx="2835255" cy="349145"/>
          </a:xfrm>
          <a:prstGeom prst="rect">
            <a:avLst/>
          </a:prstGeom>
        </p:spPr>
        <p:txBody>
          <a:bodyPr anchor="t" rtlCol="false" tIns="0" lIns="0" bIns="0" rIns="0">
            <a:spAutoFit/>
          </a:bodyPr>
          <a:lstStyle/>
          <a:p>
            <a:pPr algn="l">
              <a:lnSpc>
                <a:spcPts val="2805"/>
              </a:lnSpc>
            </a:pPr>
            <a:r>
              <a:rPr lang="en-US" sz="2004" spc="20" b="true">
                <a:solidFill>
                  <a:srgbClr val="451952"/>
                </a:solidFill>
                <a:latin typeface="Alegreya Bold"/>
                <a:ea typeface="Alegreya Bold"/>
                <a:cs typeface="Alegreya Bold"/>
                <a:sym typeface="Alegreya Bold"/>
              </a:rPr>
              <a:t>Personalized Experience</a:t>
            </a:r>
          </a:p>
        </p:txBody>
      </p:sp>
      <p:sp>
        <p:nvSpPr>
          <p:cNvPr name="TextBox 18" id="18"/>
          <p:cNvSpPr txBox="true"/>
          <p:nvPr/>
        </p:nvSpPr>
        <p:spPr>
          <a:xfrm rot="0">
            <a:off x="1506676" y="3589623"/>
            <a:ext cx="2443149" cy="1898409"/>
          </a:xfrm>
          <a:prstGeom prst="rect">
            <a:avLst/>
          </a:prstGeom>
        </p:spPr>
        <p:txBody>
          <a:bodyPr anchor="t" rtlCol="false" tIns="0" lIns="0" bIns="0" rIns="0">
            <a:spAutoFit/>
          </a:bodyPr>
          <a:lstStyle/>
          <a:p>
            <a:pPr algn="l" marL="298912" indent="-149456" lvl="1">
              <a:lnSpc>
                <a:spcPts val="1938"/>
              </a:lnSpc>
              <a:buFont typeface="Arial"/>
              <a:buChar char="•"/>
            </a:pPr>
            <a:r>
              <a:rPr lang="en-US" sz="1384" spc="13">
                <a:solidFill>
                  <a:srgbClr val="000000"/>
                </a:solidFill>
                <a:latin typeface="Inter"/>
                <a:ea typeface="Inter"/>
                <a:cs typeface="Inter"/>
                <a:sym typeface="Inter"/>
              </a:rPr>
              <a:t>The chatbot improves user engagement by providing interactive and informative responses based on visual content, making conversations more dynamic and informative.</a:t>
            </a:r>
          </a:p>
        </p:txBody>
      </p:sp>
      <p:sp>
        <p:nvSpPr>
          <p:cNvPr name="TextBox 19" id="19"/>
          <p:cNvSpPr txBox="true"/>
          <p:nvPr/>
        </p:nvSpPr>
        <p:spPr>
          <a:xfrm rot="0">
            <a:off x="5090642" y="3589623"/>
            <a:ext cx="2443149" cy="2048269"/>
          </a:xfrm>
          <a:prstGeom prst="rect">
            <a:avLst/>
          </a:prstGeom>
        </p:spPr>
        <p:txBody>
          <a:bodyPr anchor="t" rtlCol="false" tIns="0" lIns="0" bIns="0" rIns="0">
            <a:spAutoFit/>
          </a:bodyPr>
          <a:lstStyle/>
          <a:p>
            <a:pPr algn="l" marL="320501" indent="-160251" lvl="1">
              <a:lnSpc>
                <a:spcPts val="2078"/>
              </a:lnSpc>
              <a:buFont typeface="Arial"/>
              <a:buChar char="•"/>
            </a:pPr>
            <a:r>
              <a:rPr lang="en-US" sz="1484" spc="14">
                <a:solidFill>
                  <a:srgbClr val="000000"/>
                </a:solidFill>
                <a:latin typeface="Inter"/>
                <a:ea typeface="Inter"/>
                <a:cs typeface="Inter"/>
                <a:sym typeface="Inter"/>
              </a:rPr>
              <a:t>Users can easily obtain information about images, facilitating learning and understanding across various domains, including education and healthcare.</a:t>
            </a:r>
          </a:p>
        </p:txBody>
      </p:sp>
      <p:sp>
        <p:nvSpPr>
          <p:cNvPr name="TextBox 20" id="20"/>
          <p:cNvSpPr txBox="true"/>
          <p:nvPr/>
        </p:nvSpPr>
        <p:spPr>
          <a:xfrm rot="0">
            <a:off x="8675211" y="3643281"/>
            <a:ext cx="2443149" cy="1791094"/>
          </a:xfrm>
          <a:prstGeom prst="rect">
            <a:avLst/>
          </a:prstGeom>
        </p:spPr>
        <p:txBody>
          <a:bodyPr anchor="t" rtlCol="false" tIns="0" lIns="0" bIns="0" rIns="0">
            <a:spAutoFit/>
          </a:bodyPr>
          <a:lstStyle/>
          <a:p>
            <a:pPr algn="l" marL="320501" indent="-160251" lvl="1">
              <a:lnSpc>
                <a:spcPts val="2078"/>
              </a:lnSpc>
              <a:buFont typeface="Arial"/>
              <a:buChar char="•"/>
            </a:pPr>
            <a:r>
              <a:rPr lang="en-US" sz="1484" spc="14">
                <a:solidFill>
                  <a:srgbClr val="000000"/>
                </a:solidFill>
                <a:latin typeface="Inter"/>
                <a:ea typeface="Inter"/>
                <a:cs typeface="Inter"/>
                <a:sym typeface="Inter"/>
              </a:rPr>
              <a:t>By understanding user queries and context, the chatbot can deliver tailored responses, enhancing user satisfaction and overall experience.</a:t>
            </a:r>
          </a:p>
        </p:txBody>
      </p:sp>
      <p:grpSp>
        <p:nvGrpSpPr>
          <p:cNvPr name="Group 21" id="21"/>
          <p:cNvGrpSpPr/>
          <p:nvPr/>
        </p:nvGrpSpPr>
        <p:grpSpPr>
          <a:xfrm rot="0">
            <a:off x="5090642" y="1990536"/>
            <a:ext cx="802816" cy="802816"/>
            <a:chOff x="0" y="0"/>
            <a:chExt cx="1070421" cy="1070421"/>
          </a:xfrm>
        </p:grpSpPr>
        <p:sp>
          <p:nvSpPr>
            <p:cNvPr name="Freeform 22" id="22"/>
            <p:cNvSpPr/>
            <p:nvPr/>
          </p:nvSpPr>
          <p:spPr>
            <a:xfrm flipH="false" flipV="false" rot="-15335">
              <a:off x="2372" y="2372"/>
              <a:ext cx="1065678" cy="1065678"/>
            </a:xfrm>
            <a:custGeom>
              <a:avLst/>
              <a:gdLst/>
              <a:ahLst/>
              <a:cxnLst/>
              <a:rect r="r" b="b" t="t" l="l"/>
              <a:pathLst>
                <a:path h="1065678" w="1065678">
                  <a:moveTo>
                    <a:pt x="0" y="0"/>
                  </a:moveTo>
                  <a:lnTo>
                    <a:pt x="1065678" y="0"/>
                  </a:lnTo>
                  <a:lnTo>
                    <a:pt x="1065678" y="1065678"/>
                  </a:lnTo>
                  <a:lnTo>
                    <a:pt x="0" y="106567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3" id="23"/>
            <p:cNvSpPr/>
            <p:nvPr/>
          </p:nvSpPr>
          <p:spPr>
            <a:xfrm flipH="false" flipV="false" rot="0">
              <a:off x="230853" y="288300"/>
              <a:ext cx="608716" cy="493821"/>
            </a:xfrm>
            <a:custGeom>
              <a:avLst/>
              <a:gdLst/>
              <a:ahLst/>
              <a:cxnLst/>
              <a:rect r="r" b="b" t="t" l="l"/>
              <a:pathLst>
                <a:path h="493821" w="608716">
                  <a:moveTo>
                    <a:pt x="0" y="0"/>
                  </a:moveTo>
                  <a:lnTo>
                    <a:pt x="608715" y="0"/>
                  </a:lnTo>
                  <a:lnTo>
                    <a:pt x="608715" y="493821"/>
                  </a:lnTo>
                  <a:lnTo>
                    <a:pt x="0" y="49382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grpSp>
        <p:nvGrpSpPr>
          <p:cNvPr name="Group 24" id="24"/>
          <p:cNvGrpSpPr/>
          <p:nvPr/>
        </p:nvGrpSpPr>
        <p:grpSpPr>
          <a:xfrm rot="0">
            <a:off x="8675211" y="1990536"/>
            <a:ext cx="802816" cy="802816"/>
            <a:chOff x="0" y="0"/>
            <a:chExt cx="1070421" cy="1070421"/>
          </a:xfrm>
        </p:grpSpPr>
        <p:sp>
          <p:nvSpPr>
            <p:cNvPr name="Freeform 25" id="25"/>
            <p:cNvSpPr/>
            <p:nvPr/>
          </p:nvSpPr>
          <p:spPr>
            <a:xfrm flipH="false" flipV="false" rot="-15335">
              <a:off x="2372" y="2372"/>
              <a:ext cx="1065678" cy="1065678"/>
            </a:xfrm>
            <a:custGeom>
              <a:avLst/>
              <a:gdLst/>
              <a:ahLst/>
              <a:cxnLst/>
              <a:rect r="r" b="b" t="t" l="l"/>
              <a:pathLst>
                <a:path h="1065678" w="1065678">
                  <a:moveTo>
                    <a:pt x="0" y="0"/>
                  </a:moveTo>
                  <a:lnTo>
                    <a:pt x="1065678" y="0"/>
                  </a:lnTo>
                  <a:lnTo>
                    <a:pt x="1065678" y="1065678"/>
                  </a:lnTo>
                  <a:lnTo>
                    <a:pt x="0" y="106567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6" id="26"/>
            <p:cNvSpPr/>
            <p:nvPr/>
          </p:nvSpPr>
          <p:spPr>
            <a:xfrm flipH="false" flipV="false" rot="0">
              <a:off x="272970" y="297756"/>
              <a:ext cx="524482" cy="435797"/>
            </a:xfrm>
            <a:custGeom>
              <a:avLst/>
              <a:gdLst/>
              <a:ahLst/>
              <a:cxnLst/>
              <a:rect r="r" b="b" t="t" l="l"/>
              <a:pathLst>
                <a:path h="435797" w="524482">
                  <a:moveTo>
                    <a:pt x="0" y="0"/>
                  </a:moveTo>
                  <a:lnTo>
                    <a:pt x="524482" y="0"/>
                  </a:lnTo>
                  <a:lnTo>
                    <a:pt x="524482" y="435797"/>
                  </a:lnTo>
                  <a:lnTo>
                    <a:pt x="0" y="43579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grpSp>
        <p:nvGrpSpPr>
          <p:cNvPr name="Group 27" id="27"/>
          <p:cNvGrpSpPr/>
          <p:nvPr/>
        </p:nvGrpSpPr>
        <p:grpSpPr>
          <a:xfrm rot="0">
            <a:off x="7452581" y="6405647"/>
            <a:ext cx="3399100" cy="3469421"/>
            <a:chOff x="0" y="0"/>
            <a:chExt cx="6089047" cy="6215018"/>
          </a:xfrm>
        </p:grpSpPr>
        <p:sp>
          <p:nvSpPr>
            <p:cNvPr name="Freeform 28" id="28"/>
            <p:cNvSpPr/>
            <p:nvPr/>
          </p:nvSpPr>
          <p:spPr>
            <a:xfrm flipH="false" flipV="false" rot="0">
              <a:off x="31750" y="31750"/>
              <a:ext cx="6025547" cy="6151518"/>
            </a:xfrm>
            <a:custGeom>
              <a:avLst/>
              <a:gdLst/>
              <a:ahLst/>
              <a:cxnLst/>
              <a:rect r="r" b="b" t="t" l="l"/>
              <a:pathLst>
                <a:path h="6151518" w="6025547">
                  <a:moveTo>
                    <a:pt x="5932837" y="6151518"/>
                  </a:moveTo>
                  <a:lnTo>
                    <a:pt x="92710" y="6151518"/>
                  </a:lnTo>
                  <a:cubicBezTo>
                    <a:pt x="41910" y="6151518"/>
                    <a:pt x="0" y="6109608"/>
                    <a:pt x="0" y="6058808"/>
                  </a:cubicBezTo>
                  <a:lnTo>
                    <a:pt x="0" y="92710"/>
                  </a:lnTo>
                  <a:cubicBezTo>
                    <a:pt x="0" y="41910"/>
                    <a:pt x="41910" y="0"/>
                    <a:pt x="92710" y="0"/>
                  </a:cubicBezTo>
                  <a:lnTo>
                    <a:pt x="5931567" y="0"/>
                  </a:lnTo>
                  <a:cubicBezTo>
                    <a:pt x="5982367" y="0"/>
                    <a:pt x="6024277" y="41910"/>
                    <a:pt x="6024277" y="92710"/>
                  </a:cubicBezTo>
                  <a:lnTo>
                    <a:pt x="6024277" y="6057538"/>
                  </a:lnTo>
                  <a:cubicBezTo>
                    <a:pt x="6025547" y="6109608"/>
                    <a:pt x="5983637" y="6151518"/>
                    <a:pt x="5932837" y="6151518"/>
                  </a:cubicBezTo>
                  <a:close/>
                </a:path>
              </a:pathLst>
            </a:custGeom>
            <a:solidFill>
              <a:srgbClr val="FCFFF4"/>
            </a:solidFill>
          </p:spPr>
        </p:sp>
        <p:sp>
          <p:nvSpPr>
            <p:cNvPr name="Freeform 29" id="29"/>
            <p:cNvSpPr/>
            <p:nvPr/>
          </p:nvSpPr>
          <p:spPr>
            <a:xfrm flipH="false" flipV="false" rot="0">
              <a:off x="0" y="0"/>
              <a:ext cx="6089047" cy="6215018"/>
            </a:xfrm>
            <a:custGeom>
              <a:avLst/>
              <a:gdLst/>
              <a:ahLst/>
              <a:cxnLst/>
              <a:rect r="r" b="b" t="t" l="l"/>
              <a:pathLst>
                <a:path h="6215018" w="6089047">
                  <a:moveTo>
                    <a:pt x="5964587" y="59690"/>
                  </a:moveTo>
                  <a:cubicBezTo>
                    <a:pt x="6000147" y="59690"/>
                    <a:pt x="6029357" y="88900"/>
                    <a:pt x="6029357" y="124460"/>
                  </a:cubicBezTo>
                  <a:lnTo>
                    <a:pt x="6029357" y="6090558"/>
                  </a:lnTo>
                  <a:cubicBezTo>
                    <a:pt x="6029357" y="6126118"/>
                    <a:pt x="6000147" y="6155328"/>
                    <a:pt x="5964587" y="6155328"/>
                  </a:cubicBezTo>
                  <a:lnTo>
                    <a:pt x="124460" y="6155328"/>
                  </a:lnTo>
                  <a:cubicBezTo>
                    <a:pt x="88900" y="6155328"/>
                    <a:pt x="59690" y="6126118"/>
                    <a:pt x="59690" y="6090558"/>
                  </a:cubicBezTo>
                  <a:lnTo>
                    <a:pt x="59690" y="124460"/>
                  </a:lnTo>
                  <a:cubicBezTo>
                    <a:pt x="59690" y="88900"/>
                    <a:pt x="88900" y="59690"/>
                    <a:pt x="124460" y="59690"/>
                  </a:cubicBezTo>
                  <a:lnTo>
                    <a:pt x="5964587" y="59690"/>
                  </a:lnTo>
                  <a:moveTo>
                    <a:pt x="5964587" y="0"/>
                  </a:moveTo>
                  <a:lnTo>
                    <a:pt x="124460" y="0"/>
                  </a:lnTo>
                  <a:cubicBezTo>
                    <a:pt x="55880" y="0"/>
                    <a:pt x="0" y="55880"/>
                    <a:pt x="0" y="124460"/>
                  </a:cubicBezTo>
                  <a:lnTo>
                    <a:pt x="0" y="6090558"/>
                  </a:lnTo>
                  <a:cubicBezTo>
                    <a:pt x="0" y="6159138"/>
                    <a:pt x="55880" y="6215018"/>
                    <a:pt x="124460" y="6215018"/>
                  </a:cubicBezTo>
                  <a:lnTo>
                    <a:pt x="5964587" y="6215018"/>
                  </a:lnTo>
                  <a:cubicBezTo>
                    <a:pt x="6033167" y="6215018"/>
                    <a:pt x="6089047" y="6159138"/>
                    <a:pt x="6089047" y="6090558"/>
                  </a:cubicBezTo>
                  <a:lnTo>
                    <a:pt x="6089047" y="124460"/>
                  </a:lnTo>
                  <a:cubicBezTo>
                    <a:pt x="6089047" y="55880"/>
                    <a:pt x="6033167" y="0"/>
                    <a:pt x="5964587" y="0"/>
                  </a:cubicBezTo>
                  <a:close/>
                </a:path>
              </a:pathLst>
            </a:custGeom>
            <a:solidFill>
              <a:srgbClr val="F38B22"/>
            </a:solidFill>
          </p:spPr>
        </p:sp>
      </p:grpSp>
      <p:grpSp>
        <p:nvGrpSpPr>
          <p:cNvPr name="Group 30" id="30"/>
          <p:cNvGrpSpPr/>
          <p:nvPr/>
        </p:nvGrpSpPr>
        <p:grpSpPr>
          <a:xfrm rot="0">
            <a:off x="11064605" y="6405647"/>
            <a:ext cx="3399100" cy="3469421"/>
            <a:chOff x="0" y="0"/>
            <a:chExt cx="6089047" cy="6215018"/>
          </a:xfrm>
        </p:grpSpPr>
        <p:sp>
          <p:nvSpPr>
            <p:cNvPr name="Freeform 31" id="31"/>
            <p:cNvSpPr/>
            <p:nvPr/>
          </p:nvSpPr>
          <p:spPr>
            <a:xfrm flipH="false" flipV="false" rot="0">
              <a:off x="31750" y="31750"/>
              <a:ext cx="6025547" cy="6151518"/>
            </a:xfrm>
            <a:custGeom>
              <a:avLst/>
              <a:gdLst/>
              <a:ahLst/>
              <a:cxnLst/>
              <a:rect r="r" b="b" t="t" l="l"/>
              <a:pathLst>
                <a:path h="6151518" w="6025547">
                  <a:moveTo>
                    <a:pt x="5932837" y="6151518"/>
                  </a:moveTo>
                  <a:lnTo>
                    <a:pt x="92710" y="6151518"/>
                  </a:lnTo>
                  <a:cubicBezTo>
                    <a:pt x="41910" y="6151518"/>
                    <a:pt x="0" y="6109608"/>
                    <a:pt x="0" y="6058808"/>
                  </a:cubicBezTo>
                  <a:lnTo>
                    <a:pt x="0" y="92710"/>
                  </a:lnTo>
                  <a:cubicBezTo>
                    <a:pt x="0" y="41910"/>
                    <a:pt x="41910" y="0"/>
                    <a:pt x="92710" y="0"/>
                  </a:cubicBezTo>
                  <a:lnTo>
                    <a:pt x="5931567" y="0"/>
                  </a:lnTo>
                  <a:cubicBezTo>
                    <a:pt x="5982367" y="0"/>
                    <a:pt x="6024277" y="41910"/>
                    <a:pt x="6024277" y="92710"/>
                  </a:cubicBezTo>
                  <a:lnTo>
                    <a:pt x="6024277" y="6057538"/>
                  </a:lnTo>
                  <a:cubicBezTo>
                    <a:pt x="6025547" y="6109608"/>
                    <a:pt x="5983637" y="6151518"/>
                    <a:pt x="5932837" y="6151518"/>
                  </a:cubicBezTo>
                  <a:close/>
                </a:path>
              </a:pathLst>
            </a:custGeom>
            <a:solidFill>
              <a:srgbClr val="FCFFF4"/>
            </a:solidFill>
          </p:spPr>
        </p:sp>
        <p:sp>
          <p:nvSpPr>
            <p:cNvPr name="Freeform 32" id="32"/>
            <p:cNvSpPr/>
            <p:nvPr/>
          </p:nvSpPr>
          <p:spPr>
            <a:xfrm flipH="false" flipV="false" rot="0">
              <a:off x="0" y="0"/>
              <a:ext cx="6089047" cy="6215018"/>
            </a:xfrm>
            <a:custGeom>
              <a:avLst/>
              <a:gdLst/>
              <a:ahLst/>
              <a:cxnLst/>
              <a:rect r="r" b="b" t="t" l="l"/>
              <a:pathLst>
                <a:path h="6215018" w="6089047">
                  <a:moveTo>
                    <a:pt x="5964587" y="59690"/>
                  </a:moveTo>
                  <a:cubicBezTo>
                    <a:pt x="6000147" y="59690"/>
                    <a:pt x="6029357" y="88900"/>
                    <a:pt x="6029357" y="124460"/>
                  </a:cubicBezTo>
                  <a:lnTo>
                    <a:pt x="6029357" y="6090558"/>
                  </a:lnTo>
                  <a:cubicBezTo>
                    <a:pt x="6029357" y="6126118"/>
                    <a:pt x="6000147" y="6155328"/>
                    <a:pt x="5964587" y="6155328"/>
                  </a:cubicBezTo>
                  <a:lnTo>
                    <a:pt x="124460" y="6155328"/>
                  </a:lnTo>
                  <a:cubicBezTo>
                    <a:pt x="88900" y="6155328"/>
                    <a:pt x="59690" y="6126118"/>
                    <a:pt x="59690" y="6090558"/>
                  </a:cubicBezTo>
                  <a:lnTo>
                    <a:pt x="59690" y="124460"/>
                  </a:lnTo>
                  <a:cubicBezTo>
                    <a:pt x="59690" y="88900"/>
                    <a:pt x="88900" y="59690"/>
                    <a:pt x="124460" y="59690"/>
                  </a:cubicBezTo>
                  <a:lnTo>
                    <a:pt x="5964587" y="59690"/>
                  </a:lnTo>
                  <a:moveTo>
                    <a:pt x="5964587" y="0"/>
                  </a:moveTo>
                  <a:lnTo>
                    <a:pt x="124460" y="0"/>
                  </a:lnTo>
                  <a:cubicBezTo>
                    <a:pt x="55880" y="0"/>
                    <a:pt x="0" y="55880"/>
                    <a:pt x="0" y="124460"/>
                  </a:cubicBezTo>
                  <a:lnTo>
                    <a:pt x="0" y="6090558"/>
                  </a:lnTo>
                  <a:cubicBezTo>
                    <a:pt x="0" y="6159138"/>
                    <a:pt x="55880" y="6215018"/>
                    <a:pt x="124460" y="6215018"/>
                  </a:cubicBezTo>
                  <a:lnTo>
                    <a:pt x="5964587" y="6215018"/>
                  </a:lnTo>
                  <a:cubicBezTo>
                    <a:pt x="6033167" y="6215018"/>
                    <a:pt x="6089047" y="6159138"/>
                    <a:pt x="6089047" y="6090558"/>
                  </a:cubicBezTo>
                  <a:lnTo>
                    <a:pt x="6089047" y="124460"/>
                  </a:lnTo>
                  <a:cubicBezTo>
                    <a:pt x="6089047" y="55880"/>
                    <a:pt x="6033167" y="0"/>
                    <a:pt x="5964587" y="0"/>
                  </a:cubicBezTo>
                  <a:close/>
                </a:path>
              </a:pathLst>
            </a:custGeom>
            <a:solidFill>
              <a:srgbClr val="138B43"/>
            </a:solidFill>
          </p:spPr>
        </p:sp>
      </p:grpSp>
      <p:grpSp>
        <p:nvGrpSpPr>
          <p:cNvPr name="Group 33" id="33"/>
          <p:cNvGrpSpPr/>
          <p:nvPr/>
        </p:nvGrpSpPr>
        <p:grpSpPr>
          <a:xfrm rot="0">
            <a:off x="14676629" y="6405647"/>
            <a:ext cx="3399100" cy="3469421"/>
            <a:chOff x="0" y="0"/>
            <a:chExt cx="6089047" cy="6215018"/>
          </a:xfrm>
        </p:grpSpPr>
        <p:sp>
          <p:nvSpPr>
            <p:cNvPr name="Freeform 34" id="34"/>
            <p:cNvSpPr/>
            <p:nvPr/>
          </p:nvSpPr>
          <p:spPr>
            <a:xfrm flipH="false" flipV="false" rot="0">
              <a:off x="31750" y="31750"/>
              <a:ext cx="6025547" cy="6151518"/>
            </a:xfrm>
            <a:custGeom>
              <a:avLst/>
              <a:gdLst/>
              <a:ahLst/>
              <a:cxnLst/>
              <a:rect r="r" b="b" t="t" l="l"/>
              <a:pathLst>
                <a:path h="6151518" w="6025547">
                  <a:moveTo>
                    <a:pt x="5932837" y="6151518"/>
                  </a:moveTo>
                  <a:lnTo>
                    <a:pt x="92710" y="6151518"/>
                  </a:lnTo>
                  <a:cubicBezTo>
                    <a:pt x="41910" y="6151518"/>
                    <a:pt x="0" y="6109608"/>
                    <a:pt x="0" y="6058808"/>
                  </a:cubicBezTo>
                  <a:lnTo>
                    <a:pt x="0" y="92710"/>
                  </a:lnTo>
                  <a:cubicBezTo>
                    <a:pt x="0" y="41910"/>
                    <a:pt x="41910" y="0"/>
                    <a:pt x="92710" y="0"/>
                  </a:cubicBezTo>
                  <a:lnTo>
                    <a:pt x="5931567" y="0"/>
                  </a:lnTo>
                  <a:cubicBezTo>
                    <a:pt x="5982367" y="0"/>
                    <a:pt x="6024277" y="41910"/>
                    <a:pt x="6024277" y="92710"/>
                  </a:cubicBezTo>
                  <a:lnTo>
                    <a:pt x="6024277" y="6057538"/>
                  </a:lnTo>
                  <a:cubicBezTo>
                    <a:pt x="6025547" y="6109608"/>
                    <a:pt x="5983637" y="6151518"/>
                    <a:pt x="5932837" y="6151518"/>
                  </a:cubicBezTo>
                  <a:close/>
                </a:path>
              </a:pathLst>
            </a:custGeom>
            <a:solidFill>
              <a:srgbClr val="FCFFF4"/>
            </a:solidFill>
          </p:spPr>
        </p:sp>
        <p:sp>
          <p:nvSpPr>
            <p:cNvPr name="Freeform 35" id="35"/>
            <p:cNvSpPr/>
            <p:nvPr/>
          </p:nvSpPr>
          <p:spPr>
            <a:xfrm flipH="false" flipV="false" rot="0">
              <a:off x="0" y="0"/>
              <a:ext cx="6089047" cy="6215018"/>
            </a:xfrm>
            <a:custGeom>
              <a:avLst/>
              <a:gdLst/>
              <a:ahLst/>
              <a:cxnLst/>
              <a:rect r="r" b="b" t="t" l="l"/>
              <a:pathLst>
                <a:path h="6215018" w="6089047">
                  <a:moveTo>
                    <a:pt x="5964587" y="59690"/>
                  </a:moveTo>
                  <a:cubicBezTo>
                    <a:pt x="6000147" y="59690"/>
                    <a:pt x="6029357" y="88900"/>
                    <a:pt x="6029357" y="124460"/>
                  </a:cubicBezTo>
                  <a:lnTo>
                    <a:pt x="6029357" y="6090558"/>
                  </a:lnTo>
                  <a:cubicBezTo>
                    <a:pt x="6029357" y="6126118"/>
                    <a:pt x="6000147" y="6155328"/>
                    <a:pt x="5964587" y="6155328"/>
                  </a:cubicBezTo>
                  <a:lnTo>
                    <a:pt x="124460" y="6155328"/>
                  </a:lnTo>
                  <a:cubicBezTo>
                    <a:pt x="88900" y="6155328"/>
                    <a:pt x="59690" y="6126118"/>
                    <a:pt x="59690" y="6090558"/>
                  </a:cubicBezTo>
                  <a:lnTo>
                    <a:pt x="59690" y="124460"/>
                  </a:lnTo>
                  <a:cubicBezTo>
                    <a:pt x="59690" y="88900"/>
                    <a:pt x="88900" y="59690"/>
                    <a:pt x="124460" y="59690"/>
                  </a:cubicBezTo>
                  <a:lnTo>
                    <a:pt x="5964587" y="59690"/>
                  </a:lnTo>
                  <a:moveTo>
                    <a:pt x="5964587" y="0"/>
                  </a:moveTo>
                  <a:lnTo>
                    <a:pt x="124460" y="0"/>
                  </a:lnTo>
                  <a:cubicBezTo>
                    <a:pt x="55880" y="0"/>
                    <a:pt x="0" y="55880"/>
                    <a:pt x="0" y="124460"/>
                  </a:cubicBezTo>
                  <a:lnTo>
                    <a:pt x="0" y="6090558"/>
                  </a:lnTo>
                  <a:cubicBezTo>
                    <a:pt x="0" y="6159138"/>
                    <a:pt x="55880" y="6215018"/>
                    <a:pt x="124460" y="6215018"/>
                  </a:cubicBezTo>
                  <a:lnTo>
                    <a:pt x="5964587" y="6215018"/>
                  </a:lnTo>
                  <a:cubicBezTo>
                    <a:pt x="6033167" y="6215018"/>
                    <a:pt x="6089047" y="6159138"/>
                    <a:pt x="6089047" y="6090558"/>
                  </a:cubicBezTo>
                  <a:lnTo>
                    <a:pt x="6089047" y="124460"/>
                  </a:lnTo>
                  <a:cubicBezTo>
                    <a:pt x="6089047" y="55880"/>
                    <a:pt x="6033167" y="0"/>
                    <a:pt x="5964587" y="0"/>
                  </a:cubicBezTo>
                  <a:close/>
                </a:path>
              </a:pathLst>
            </a:custGeom>
            <a:solidFill>
              <a:srgbClr val="451952"/>
            </a:solidFill>
          </p:spPr>
        </p:sp>
      </p:grpSp>
      <p:sp>
        <p:nvSpPr>
          <p:cNvPr name="Freeform 36" id="36"/>
          <p:cNvSpPr/>
          <p:nvPr/>
        </p:nvSpPr>
        <p:spPr>
          <a:xfrm flipH="false" flipV="false" rot="-15335">
            <a:off x="7936393" y="6006018"/>
            <a:ext cx="799258" cy="799258"/>
          </a:xfrm>
          <a:custGeom>
            <a:avLst/>
            <a:gdLst/>
            <a:ahLst/>
            <a:cxnLst/>
            <a:rect r="r" b="b" t="t" l="l"/>
            <a:pathLst>
              <a:path h="799258" w="799258">
                <a:moveTo>
                  <a:pt x="0" y="0"/>
                </a:moveTo>
                <a:lnTo>
                  <a:pt x="799258" y="0"/>
                </a:lnTo>
                <a:lnTo>
                  <a:pt x="799258" y="799259"/>
                </a:lnTo>
                <a:lnTo>
                  <a:pt x="0" y="7992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7" id="37"/>
          <p:cNvSpPr/>
          <p:nvPr/>
        </p:nvSpPr>
        <p:spPr>
          <a:xfrm flipH="false" flipV="false" rot="60719">
            <a:off x="8133344" y="6185310"/>
            <a:ext cx="405357" cy="411340"/>
          </a:xfrm>
          <a:custGeom>
            <a:avLst/>
            <a:gdLst/>
            <a:ahLst/>
            <a:cxnLst/>
            <a:rect r="r" b="b" t="t" l="l"/>
            <a:pathLst>
              <a:path h="411340" w="405357">
                <a:moveTo>
                  <a:pt x="0" y="0"/>
                </a:moveTo>
                <a:lnTo>
                  <a:pt x="405357" y="0"/>
                </a:lnTo>
                <a:lnTo>
                  <a:pt x="405357" y="411341"/>
                </a:lnTo>
                <a:lnTo>
                  <a:pt x="0" y="4113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8" id="38"/>
          <p:cNvSpPr txBox="true"/>
          <p:nvPr/>
        </p:nvSpPr>
        <p:spPr>
          <a:xfrm rot="0">
            <a:off x="7934614" y="7099147"/>
            <a:ext cx="2917067" cy="264055"/>
          </a:xfrm>
          <a:prstGeom prst="rect">
            <a:avLst/>
          </a:prstGeom>
        </p:spPr>
        <p:txBody>
          <a:bodyPr anchor="t" rtlCol="false" tIns="0" lIns="0" bIns="0" rIns="0">
            <a:spAutoFit/>
          </a:bodyPr>
          <a:lstStyle/>
          <a:p>
            <a:pPr algn="l">
              <a:lnSpc>
                <a:spcPts val="2245"/>
              </a:lnSpc>
            </a:pPr>
            <a:r>
              <a:rPr lang="en-US" sz="1604" spc="16" b="true">
                <a:solidFill>
                  <a:srgbClr val="F16822"/>
                </a:solidFill>
                <a:latin typeface="Alegreya Bold"/>
                <a:ea typeface="Alegreya Bold"/>
                <a:cs typeface="Alegreya Bold"/>
                <a:sym typeface="Alegreya Bold"/>
              </a:rPr>
              <a:t>Advancement in AI Technologies</a:t>
            </a:r>
          </a:p>
        </p:txBody>
      </p:sp>
      <p:sp>
        <p:nvSpPr>
          <p:cNvPr name="TextBox 39" id="39"/>
          <p:cNvSpPr txBox="true"/>
          <p:nvPr/>
        </p:nvSpPr>
        <p:spPr>
          <a:xfrm rot="0">
            <a:off x="11518581" y="7099147"/>
            <a:ext cx="2945124" cy="297075"/>
          </a:xfrm>
          <a:prstGeom prst="rect">
            <a:avLst/>
          </a:prstGeom>
        </p:spPr>
        <p:txBody>
          <a:bodyPr anchor="t" rtlCol="false" tIns="0" lIns="0" bIns="0" rIns="0">
            <a:spAutoFit/>
          </a:bodyPr>
          <a:lstStyle/>
          <a:p>
            <a:pPr algn="l">
              <a:lnSpc>
                <a:spcPts val="2525"/>
              </a:lnSpc>
            </a:pPr>
            <a:r>
              <a:rPr lang="en-US" sz="1804" spc="18" b="true">
                <a:solidFill>
                  <a:srgbClr val="138B43"/>
                </a:solidFill>
                <a:latin typeface="Alegreya Bold"/>
                <a:ea typeface="Alegreya Bold"/>
                <a:cs typeface="Alegreya Bold"/>
                <a:sym typeface="Alegreya Bold"/>
              </a:rPr>
              <a:t>Application in Diverse Fields:</a:t>
            </a:r>
          </a:p>
        </p:txBody>
      </p:sp>
      <p:sp>
        <p:nvSpPr>
          <p:cNvPr name="TextBox 40" id="40"/>
          <p:cNvSpPr txBox="true"/>
          <p:nvPr/>
        </p:nvSpPr>
        <p:spPr>
          <a:xfrm rot="0">
            <a:off x="15103150" y="7080097"/>
            <a:ext cx="2972579" cy="395704"/>
          </a:xfrm>
          <a:prstGeom prst="rect">
            <a:avLst/>
          </a:prstGeom>
        </p:spPr>
        <p:txBody>
          <a:bodyPr anchor="t" rtlCol="false" tIns="0" lIns="0" bIns="0" rIns="0">
            <a:spAutoFit/>
          </a:bodyPr>
          <a:lstStyle/>
          <a:p>
            <a:pPr algn="l">
              <a:lnSpc>
                <a:spcPts val="3225"/>
              </a:lnSpc>
            </a:pPr>
            <a:r>
              <a:rPr lang="en-US" sz="2304" spc="23" b="true">
                <a:solidFill>
                  <a:srgbClr val="451952"/>
                </a:solidFill>
                <a:latin typeface="Alegreya Bold"/>
                <a:ea typeface="Alegreya Bold"/>
                <a:cs typeface="Alegreya Bold"/>
                <a:sym typeface="Alegreya Bold"/>
              </a:rPr>
              <a:t>Improved Accessibility</a:t>
            </a:r>
          </a:p>
        </p:txBody>
      </p:sp>
      <p:sp>
        <p:nvSpPr>
          <p:cNvPr name="TextBox 41" id="41"/>
          <p:cNvSpPr txBox="true"/>
          <p:nvPr/>
        </p:nvSpPr>
        <p:spPr>
          <a:xfrm rot="0">
            <a:off x="7983282" y="7487027"/>
            <a:ext cx="2113614" cy="2211300"/>
          </a:xfrm>
          <a:prstGeom prst="rect">
            <a:avLst/>
          </a:prstGeom>
        </p:spPr>
        <p:txBody>
          <a:bodyPr anchor="t" rtlCol="false" tIns="0" lIns="0" bIns="0" rIns="0">
            <a:spAutoFit/>
          </a:bodyPr>
          <a:lstStyle/>
          <a:p>
            <a:pPr algn="l" marL="277272" indent="-138636" lvl="1">
              <a:lnSpc>
                <a:spcPts val="1797"/>
              </a:lnSpc>
              <a:buFont typeface="Arial"/>
              <a:buChar char="•"/>
            </a:pPr>
            <a:r>
              <a:rPr lang="en-US" sz="1284" spc="12">
                <a:solidFill>
                  <a:srgbClr val="000000"/>
                </a:solidFill>
                <a:latin typeface="Inter"/>
                <a:ea typeface="Inter"/>
                <a:cs typeface="Inter"/>
                <a:sym typeface="Inter"/>
              </a:rPr>
              <a:t>This project contributes to the evolution of AI by integrating natural language processing with image recognition, pushing the boundaries of conversational agents.</a:t>
            </a:r>
          </a:p>
          <a:p>
            <a:pPr algn="l">
              <a:lnSpc>
                <a:spcPts val="1797"/>
              </a:lnSpc>
            </a:pPr>
          </a:p>
        </p:txBody>
      </p:sp>
      <p:sp>
        <p:nvSpPr>
          <p:cNvPr name="TextBox 42" id="42"/>
          <p:cNvSpPr txBox="true"/>
          <p:nvPr/>
        </p:nvSpPr>
        <p:spPr>
          <a:xfrm rot="0">
            <a:off x="11542581" y="7513203"/>
            <a:ext cx="2443149" cy="1898409"/>
          </a:xfrm>
          <a:prstGeom prst="rect">
            <a:avLst/>
          </a:prstGeom>
        </p:spPr>
        <p:txBody>
          <a:bodyPr anchor="t" rtlCol="false" tIns="0" lIns="0" bIns="0" rIns="0">
            <a:spAutoFit/>
          </a:bodyPr>
          <a:lstStyle/>
          <a:p>
            <a:pPr algn="l" marL="298912" indent="-149456" lvl="1">
              <a:lnSpc>
                <a:spcPts val="1938"/>
              </a:lnSpc>
              <a:buFont typeface="Arial"/>
              <a:buChar char="•"/>
            </a:pPr>
            <a:r>
              <a:rPr lang="en-US" sz="1384" spc="13">
                <a:solidFill>
                  <a:srgbClr val="000000"/>
                </a:solidFill>
                <a:latin typeface="Inter"/>
                <a:ea typeface="Inter"/>
                <a:cs typeface="Inter"/>
                <a:sym typeface="Inter"/>
              </a:rPr>
              <a:t>The technology can be applied in sectors like education, healthcare, and customer service, improving efficiency and effectiveness in information dissemination.</a:t>
            </a:r>
          </a:p>
        </p:txBody>
      </p:sp>
      <p:sp>
        <p:nvSpPr>
          <p:cNvPr name="TextBox 43" id="43"/>
          <p:cNvSpPr txBox="true"/>
          <p:nvPr/>
        </p:nvSpPr>
        <p:spPr>
          <a:xfrm rot="0">
            <a:off x="15099092" y="7513203"/>
            <a:ext cx="2443149" cy="1898409"/>
          </a:xfrm>
          <a:prstGeom prst="rect">
            <a:avLst/>
          </a:prstGeom>
        </p:spPr>
        <p:txBody>
          <a:bodyPr anchor="t" rtlCol="false" tIns="0" lIns="0" bIns="0" rIns="0">
            <a:spAutoFit/>
          </a:bodyPr>
          <a:lstStyle/>
          <a:p>
            <a:pPr algn="l" marL="298912" indent="-149456" lvl="1">
              <a:lnSpc>
                <a:spcPts val="1938"/>
              </a:lnSpc>
              <a:buFont typeface="Arial"/>
              <a:buChar char="•"/>
            </a:pPr>
            <a:r>
              <a:rPr lang="en-US" sz="1384" spc="13">
                <a:solidFill>
                  <a:srgbClr val="000000"/>
                </a:solidFill>
                <a:latin typeface="Inter"/>
                <a:ea typeface="Inter"/>
                <a:cs typeface="Inter"/>
                <a:sym typeface="Inter"/>
              </a:rPr>
              <a:t>By enabling image recognition and conversational capabilities, the chatbot can assist users with visual impairments, promoting inclusivity and accessibility.</a:t>
            </a:r>
          </a:p>
        </p:txBody>
      </p:sp>
      <p:grpSp>
        <p:nvGrpSpPr>
          <p:cNvPr name="Group 44" id="44"/>
          <p:cNvGrpSpPr/>
          <p:nvPr/>
        </p:nvGrpSpPr>
        <p:grpSpPr>
          <a:xfrm rot="0">
            <a:off x="11514523" y="6004239"/>
            <a:ext cx="802816" cy="802816"/>
            <a:chOff x="0" y="0"/>
            <a:chExt cx="1070421" cy="1070421"/>
          </a:xfrm>
        </p:grpSpPr>
        <p:sp>
          <p:nvSpPr>
            <p:cNvPr name="Freeform 45" id="45"/>
            <p:cNvSpPr/>
            <p:nvPr/>
          </p:nvSpPr>
          <p:spPr>
            <a:xfrm flipH="false" flipV="false" rot="-15335">
              <a:off x="2372" y="2372"/>
              <a:ext cx="1065678" cy="1065678"/>
            </a:xfrm>
            <a:custGeom>
              <a:avLst/>
              <a:gdLst/>
              <a:ahLst/>
              <a:cxnLst/>
              <a:rect r="r" b="b" t="t" l="l"/>
              <a:pathLst>
                <a:path h="1065678" w="1065678">
                  <a:moveTo>
                    <a:pt x="0" y="0"/>
                  </a:moveTo>
                  <a:lnTo>
                    <a:pt x="1065678" y="0"/>
                  </a:lnTo>
                  <a:lnTo>
                    <a:pt x="1065678" y="1065678"/>
                  </a:lnTo>
                  <a:lnTo>
                    <a:pt x="0" y="106567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46" id="46"/>
            <p:cNvSpPr/>
            <p:nvPr/>
          </p:nvSpPr>
          <p:spPr>
            <a:xfrm flipH="false" flipV="false" rot="0">
              <a:off x="230853" y="288300"/>
              <a:ext cx="608716" cy="493821"/>
            </a:xfrm>
            <a:custGeom>
              <a:avLst/>
              <a:gdLst/>
              <a:ahLst/>
              <a:cxnLst/>
              <a:rect r="r" b="b" t="t" l="l"/>
              <a:pathLst>
                <a:path h="493821" w="608716">
                  <a:moveTo>
                    <a:pt x="0" y="0"/>
                  </a:moveTo>
                  <a:lnTo>
                    <a:pt x="608715" y="0"/>
                  </a:lnTo>
                  <a:lnTo>
                    <a:pt x="608715" y="493821"/>
                  </a:lnTo>
                  <a:lnTo>
                    <a:pt x="0" y="49382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grpSp>
        <p:nvGrpSpPr>
          <p:cNvPr name="Group 47" id="47"/>
          <p:cNvGrpSpPr/>
          <p:nvPr/>
        </p:nvGrpSpPr>
        <p:grpSpPr>
          <a:xfrm rot="0">
            <a:off x="15099092" y="6004239"/>
            <a:ext cx="802816" cy="802816"/>
            <a:chOff x="0" y="0"/>
            <a:chExt cx="1070421" cy="1070421"/>
          </a:xfrm>
        </p:grpSpPr>
        <p:sp>
          <p:nvSpPr>
            <p:cNvPr name="Freeform 48" id="48"/>
            <p:cNvSpPr/>
            <p:nvPr/>
          </p:nvSpPr>
          <p:spPr>
            <a:xfrm flipH="false" flipV="false" rot="-15335">
              <a:off x="2372" y="2372"/>
              <a:ext cx="1065678" cy="1065678"/>
            </a:xfrm>
            <a:custGeom>
              <a:avLst/>
              <a:gdLst/>
              <a:ahLst/>
              <a:cxnLst/>
              <a:rect r="r" b="b" t="t" l="l"/>
              <a:pathLst>
                <a:path h="1065678" w="1065678">
                  <a:moveTo>
                    <a:pt x="0" y="0"/>
                  </a:moveTo>
                  <a:lnTo>
                    <a:pt x="1065678" y="0"/>
                  </a:lnTo>
                  <a:lnTo>
                    <a:pt x="1065678" y="1065678"/>
                  </a:lnTo>
                  <a:lnTo>
                    <a:pt x="0" y="106567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49" id="49"/>
            <p:cNvSpPr/>
            <p:nvPr/>
          </p:nvSpPr>
          <p:spPr>
            <a:xfrm flipH="false" flipV="false" rot="0">
              <a:off x="272970" y="297756"/>
              <a:ext cx="524482" cy="435797"/>
            </a:xfrm>
            <a:custGeom>
              <a:avLst/>
              <a:gdLst/>
              <a:ahLst/>
              <a:cxnLst/>
              <a:rect r="r" b="b" t="t" l="l"/>
              <a:pathLst>
                <a:path h="435797" w="524482">
                  <a:moveTo>
                    <a:pt x="0" y="0"/>
                  </a:moveTo>
                  <a:lnTo>
                    <a:pt x="524482" y="0"/>
                  </a:lnTo>
                  <a:lnTo>
                    <a:pt x="524482" y="435797"/>
                  </a:lnTo>
                  <a:lnTo>
                    <a:pt x="0" y="43579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grpSp>
        <p:nvGrpSpPr>
          <p:cNvPr name="Group 50" id="50"/>
          <p:cNvGrpSpPr/>
          <p:nvPr/>
        </p:nvGrpSpPr>
        <p:grpSpPr>
          <a:xfrm rot="0">
            <a:off x="2187209" y="6517052"/>
            <a:ext cx="2741248" cy="2741248"/>
            <a:chOff x="0" y="0"/>
            <a:chExt cx="3654997" cy="3654997"/>
          </a:xfrm>
        </p:grpSpPr>
        <p:grpSp>
          <p:nvGrpSpPr>
            <p:cNvPr name="Group 51" id="51"/>
            <p:cNvGrpSpPr/>
            <p:nvPr/>
          </p:nvGrpSpPr>
          <p:grpSpPr>
            <a:xfrm rot="0">
              <a:off x="0" y="0"/>
              <a:ext cx="3654997" cy="3654997"/>
              <a:chOff x="0" y="0"/>
              <a:chExt cx="6350000" cy="6350000"/>
            </a:xfrm>
          </p:grpSpPr>
          <p:sp>
            <p:nvSpPr>
              <p:cNvPr name="Freeform 52" id="5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38B43"/>
              </a:solidFill>
            </p:spPr>
          </p:sp>
        </p:grpSp>
        <p:grpSp>
          <p:nvGrpSpPr>
            <p:cNvPr name="Group 53" id="53"/>
            <p:cNvGrpSpPr/>
            <p:nvPr/>
          </p:nvGrpSpPr>
          <p:grpSpPr>
            <a:xfrm rot="0">
              <a:off x="281837" y="297802"/>
              <a:ext cx="3091323" cy="3091323"/>
              <a:chOff x="0" y="0"/>
              <a:chExt cx="6350000" cy="6350000"/>
            </a:xfrm>
          </p:grpSpPr>
          <p:sp>
            <p:nvSpPr>
              <p:cNvPr name="Freeform 54" id="5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BFCFB"/>
              </a:solidFill>
            </p:spPr>
          </p:sp>
        </p:grpSp>
      </p:grpSp>
      <p:sp>
        <p:nvSpPr>
          <p:cNvPr name="AutoShape 55" id="55"/>
          <p:cNvSpPr/>
          <p:nvPr/>
        </p:nvSpPr>
        <p:spPr>
          <a:xfrm flipH="true" flipV="true">
            <a:off x="11915931" y="4126654"/>
            <a:ext cx="2041741" cy="2139"/>
          </a:xfrm>
          <a:prstGeom prst="line">
            <a:avLst/>
          </a:prstGeom>
          <a:ln cap="flat" w="38100">
            <a:solidFill>
              <a:srgbClr val="000000"/>
            </a:solidFill>
            <a:prstDash val="solid"/>
            <a:headEnd type="none" len="sm" w="sm"/>
            <a:tailEnd type="triangle" len="med" w="lg"/>
          </a:ln>
        </p:spPr>
      </p:sp>
      <p:sp>
        <p:nvSpPr>
          <p:cNvPr name="AutoShape 56" id="56"/>
          <p:cNvSpPr/>
          <p:nvPr/>
        </p:nvSpPr>
        <p:spPr>
          <a:xfrm>
            <a:off x="4928456" y="7887676"/>
            <a:ext cx="2004236" cy="0"/>
          </a:xfrm>
          <a:prstGeom prst="line">
            <a:avLst/>
          </a:prstGeom>
          <a:ln cap="flat" w="38100">
            <a:solidFill>
              <a:srgbClr val="000000"/>
            </a:solidFill>
            <a:prstDash val="solid"/>
            <a:headEnd type="none" len="sm" w="sm"/>
            <a:tailEnd type="triangle" len="med" w="lg"/>
          </a:ln>
        </p:spPr>
      </p:sp>
      <p:grpSp>
        <p:nvGrpSpPr>
          <p:cNvPr name="Group 57" id="57"/>
          <p:cNvGrpSpPr/>
          <p:nvPr/>
        </p:nvGrpSpPr>
        <p:grpSpPr>
          <a:xfrm rot="0">
            <a:off x="2663847" y="6993691"/>
            <a:ext cx="1787971" cy="1787971"/>
            <a:chOff x="0" y="0"/>
            <a:chExt cx="812800" cy="812800"/>
          </a:xfrm>
        </p:grpSpPr>
        <p:sp>
          <p:nvSpPr>
            <p:cNvPr name="Freeform 58" id="5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BF4D7"/>
            </a:solidFill>
          </p:spPr>
        </p:sp>
        <p:sp>
          <p:nvSpPr>
            <p:cNvPr name="TextBox 59" id="59"/>
            <p:cNvSpPr txBox="true"/>
            <p:nvPr/>
          </p:nvSpPr>
          <p:spPr>
            <a:xfrm>
              <a:off x="76200" y="28575"/>
              <a:ext cx="660400" cy="708025"/>
            </a:xfrm>
            <a:prstGeom prst="rect">
              <a:avLst/>
            </a:prstGeom>
          </p:spPr>
          <p:txBody>
            <a:bodyPr anchor="ctr" rtlCol="false" tIns="50800" lIns="50800" bIns="50800" rIns="50800"/>
            <a:lstStyle/>
            <a:p>
              <a:pPr algn="ctr">
                <a:lnSpc>
                  <a:spcPts val="2746"/>
                </a:lnSpc>
              </a:pPr>
            </a:p>
          </p:txBody>
        </p:sp>
      </p:grpSp>
      <p:sp>
        <p:nvSpPr>
          <p:cNvPr name="TextBox 60" id="60"/>
          <p:cNvSpPr txBox="true"/>
          <p:nvPr/>
        </p:nvSpPr>
        <p:spPr>
          <a:xfrm rot="0">
            <a:off x="2763840" y="7626691"/>
            <a:ext cx="1587984" cy="464820"/>
          </a:xfrm>
          <a:prstGeom prst="rect">
            <a:avLst/>
          </a:prstGeom>
        </p:spPr>
        <p:txBody>
          <a:bodyPr anchor="t" rtlCol="false" tIns="0" lIns="0" bIns="0" rIns="0">
            <a:spAutoFit/>
          </a:bodyPr>
          <a:lstStyle/>
          <a:p>
            <a:pPr algn="ctr">
              <a:lnSpc>
                <a:spcPts val="3779"/>
              </a:lnSpc>
            </a:pPr>
            <a:r>
              <a:rPr lang="en-US" b="true" sz="2699" spc="172">
                <a:solidFill>
                  <a:srgbClr val="000000"/>
                </a:solidFill>
                <a:latin typeface="Inter Bold"/>
                <a:ea typeface="Inter Bold"/>
                <a:cs typeface="Inter Bold"/>
                <a:sym typeface="Inter Bold"/>
              </a:rPr>
              <a:t>Impacts</a:t>
            </a:r>
          </a:p>
        </p:txBody>
      </p:sp>
      <p:grpSp>
        <p:nvGrpSpPr>
          <p:cNvPr name="Group 61" id="61"/>
          <p:cNvGrpSpPr/>
          <p:nvPr/>
        </p:nvGrpSpPr>
        <p:grpSpPr>
          <a:xfrm rot="0">
            <a:off x="14131830" y="2554334"/>
            <a:ext cx="2741248" cy="2741248"/>
            <a:chOff x="0" y="0"/>
            <a:chExt cx="3654997" cy="3654997"/>
          </a:xfrm>
        </p:grpSpPr>
        <p:grpSp>
          <p:nvGrpSpPr>
            <p:cNvPr name="Group 62" id="62"/>
            <p:cNvGrpSpPr/>
            <p:nvPr/>
          </p:nvGrpSpPr>
          <p:grpSpPr>
            <a:xfrm rot="0">
              <a:off x="0" y="0"/>
              <a:ext cx="3654997" cy="3654997"/>
              <a:chOff x="0" y="0"/>
              <a:chExt cx="6350000" cy="6350000"/>
            </a:xfrm>
          </p:grpSpPr>
          <p:sp>
            <p:nvSpPr>
              <p:cNvPr name="Freeform 63" id="6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6822"/>
              </a:solidFill>
            </p:spPr>
          </p:sp>
        </p:grpSp>
        <p:grpSp>
          <p:nvGrpSpPr>
            <p:cNvPr name="Group 64" id="64"/>
            <p:cNvGrpSpPr/>
            <p:nvPr/>
          </p:nvGrpSpPr>
          <p:grpSpPr>
            <a:xfrm rot="0">
              <a:off x="281837" y="297802"/>
              <a:ext cx="3091323" cy="3091323"/>
              <a:chOff x="0" y="0"/>
              <a:chExt cx="6350000" cy="6350000"/>
            </a:xfrm>
          </p:grpSpPr>
          <p:sp>
            <p:nvSpPr>
              <p:cNvPr name="Freeform 65" id="6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BFCFB"/>
              </a:solidFill>
            </p:spPr>
          </p:sp>
        </p:grpSp>
      </p:grpSp>
      <p:grpSp>
        <p:nvGrpSpPr>
          <p:cNvPr name="Group 66" id="66"/>
          <p:cNvGrpSpPr/>
          <p:nvPr/>
        </p:nvGrpSpPr>
        <p:grpSpPr>
          <a:xfrm rot="0">
            <a:off x="14608469" y="3030972"/>
            <a:ext cx="1787971" cy="1787971"/>
            <a:chOff x="0" y="0"/>
            <a:chExt cx="812800" cy="812800"/>
          </a:xfrm>
        </p:grpSpPr>
        <p:sp>
          <p:nvSpPr>
            <p:cNvPr name="Freeform 67" id="6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BA4"/>
            </a:solidFill>
          </p:spPr>
        </p:sp>
        <p:sp>
          <p:nvSpPr>
            <p:cNvPr name="TextBox 68" id="68"/>
            <p:cNvSpPr txBox="true"/>
            <p:nvPr/>
          </p:nvSpPr>
          <p:spPr>
            <a:xfrm>
              <a:off x="76200" y="28575"/>
              <a:ext cx="660400" cy="708025"/>
            </a:xfrm>
            <a:prstGeom prst="rect">
              <a:avLst/>
            </a:prstGeom>
          </p:spPr>
          <p:txBody>
            <a:bodyPr anchor="ctr" rtlCol="false" tIns="50800" lIns="50800" bIns="50800" rIns="50800"/>
            <a:lstStyle/>
            <a:p>
              <a:pPr algn="ctr">
                <a:lnSpc>
                  <a:spcPts val="2746"/>
                </a:lnSpc>
              </a:pPr>
            </a:p>
          </p:txBody>
        </p:sp>
      </p:grpSp>
      <p:sp>
        <p:nvSpPr>
          <p:cNvPr name="TextBox 69" id="69"/>
          <p:cNvSpPr txBox="true"/>
          <p:nvPr/>
        </p:nvSpPr>
        <p:spPr>
          <a:xfrm rot="0">
            <a:off x="14708462" y="3663973"/>
            <a:ext cx="1587984" cy="464820"/>
          </a:xfrm>
          <a:prstGeom prst="rect">
            <a:avLst/>
          </a:prstGeom>
        </p:spPr>
        <p:txBody>
          <a:bodyPr anchor="t" rtlCol="false" tIns="0" lIns="0" bIns="0" rIns="0">
            <a:spAutoFit/>
          </a:bodyPr>
          <a:lstStyle/>
          <a:p>
            <a:pPr algn="ctr">
              <a:lnSpc>
                <a:spcPts val="3779"/>
              </a:lnSpc>
            </a:pPr>
            <a:r>
              <a:rPr lang="en-US" b="true" sz="2699" spc="172">
                <a:solidFill>
                  <a:srgbClr val="F16822"/>
                </a:solidFill>
                <a:latin typeface="Inter Bold"/>
                <a:ea typeface="Inter Bold"/>
                <a:cs typeface="Inter Bold"/>
                <a:sym typeface="Inter Bold"/>
              </a:rPr>
              <a:t>Benefits</a:t>
            </a:r>
          </a:p>
        </p:txBody>
      </p:sp>
      <p:sp>
        <p:nvSpPr>
          <p:cNvPr name="Freeform 70" id="70"/>
          <p:cNvSpPr/>
          <p:nvPr/>
        </p:nvSpPr>
        <p:spPr>
          <a:xfrm flipH="false" flipV="false" rot="0">
            <a:off x="291464" y="359325"/>
            <a:ext cx="2565130" cy="601697"/>
          </a:xfrm>
          <a:custGeom>
            <a:avLst/>
            <a:gdLst/>
            <a:ahLst/>
            <a:cxnLst/>
            <a:rect r="r" b="b" t="t" l="l"/>
            <a:pathLst>
              <a:path h="601697" w="2565130">
                <a:moveTo>
                  <a:pt x="0" y="0"/>
                </a:moveTo>
                <a:lnTo>
                  <a:pt x="2565130" y="0"/>
                </a:lnTo>
                <a:lnTo>
                  <a:pt x="2565130" y="601697"/>
                </a:lnTo>
                <a:lnTo>
                  <a:pt x="0" y="601697"/>
                </a:lnTo>
                <a:lnTo>
                  <a:pt x="0" y="0"/>
                </a:lnTo>
                <a:close/>
              </a:path>
            </a:pathLst>
          </a:custGeom>
          <a:blipFill>
            <a:blip r:embed="rId15"/>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0" y="514350"/>
            <a:ext cx="18288000" cy="923925"/>
          </a:xfrm>
          <a:prstGeom prst="rect">
            <a:avLst/>
          </a:prstGeom>
        </p:spPr>
        <p:txBody>
          <a:bodyPr anchor="t" rtlCol="false" tIns="0" lIns="0" bIns="0" rIns="0">
            <a:spAutoFit/>
          </a:bodyPr>
          <a:lstStyle/>
          <a:p>
            <a:pPr algn="ctr">
              <a:lnSpc>
                <a:spcPts val="6480"/>
              </a:lnSpc>
            </a:pPr>
            <a:r>
              <a:rPr lang="en-US" b="true" sz="5400">
                <a:solidFill>
                  <a:srgbClr val="000000"/>
                </a:solidFill>
                <a:latin typeface="Arial Bold"/>
                <a:ea typeface="Arial Bold"/>
                <a:cs typeface="Arial Bold"/>
                <a:sym typeface="Arial Bold"/>
              </a:rPr>
              <a:t>RESEARCH AND REFERENCES</a:t>
            </a:r>
          </a:p>
        </p:txBody>
      </p:sp>
      <p:grpSp>
        <p:nvGrpSpPr>
          <p:cNvPr name="Group 3" id="3"/>
          <p:cNvGrpSpPr/>
          <p:nvPr/>
        </p:nvGrpSpPr>
        <p:grpSpPr>
          <a:xfrm rot="0">
            <a:off x="1028700" y="2029547"/>
            <a:ext cx="6117252" cy="3669355"/>
            <a:chOff x="0" y="0"/>
            <a:chExt cx="1773032" cy="1063531"/>
          </a:xfrm>
        </p:grpSpPr>
        <p:sp>
          <p:nvSpPr>
            <p:cNvPr name="Freeform 4" id="4"/>
            <p:cNvSpPr/>
            <p:nvPr/>
          </p:nvSpPr>
          <p:spPr>
            <a:xfrm flipH="false" flipV="false" rot="0">
              <a:off x="0" y="0"/>
              <a:ext cx="1773032" cy="1063531"/>
            </a:xfrm>
            <a:custGeom>
              <a:avLst/>
              <a:gdLst/>
              <a:ahLst/>
              <a:cxnLst/>
              <a:rect r="r" b="b" t="t" l="l"/>
              <a:pathLst>
                <a:path h="1063531" w="1773032">
                  <a:moveTo>
                    <a:pt x="64545" y="0"/>
                  </a:moveTo>
                  <a:lnTo>
                    <a:pt x="1708487" y="0"/>
                  </a:lnTo>
                  <a:cubicBezTo>
                    <a:pt x="1744134" y="0"/>
                    <a:pt x="1773032" y="28898"/>
                    <a:pt x="1773032" y="64545"/>
                  </a:cubicBezTo>
                  <a:lnTo>
                    <a:pt x="1773032" y="998986"/>
                  </a:lnTo>
                  <a:cubicBezTo>
                    <a:pt x="1773032" y="1016104"/>
                    <a:pt x="1766232" y="1032521"/>
                    <a:pt x="1754127" y="1044626"/>
                  </a:cubicBezTo>
                  <a:cubicBezTo>
                    <a:pt x="1742023" y="1056730"/>
                    <a:pt x="1725606" y="1063531"/>
                    <a:pt x="1708487" y="1063531"/>
                  </a:cubicBezTo>
                  <a:lnTo>
                    <a:pt x="64545" y="1063531"/>
                  </a:lnTo>
                  <a:cubicBezTo>
                    <a:pt x="28898" y="1063531"/>
                    <a:pt x="0" y="1034633"/>
                    <a:pt x="0" y="998986"/>
                  </a:cubicBezTo>
                  <a:lnTo>
                    <a:pt x="0" y="64545"/>
                  </a:lnTo>
                  <a:cubicBezTo>
                    <a:pt x="0" y="28898"/>
                    <a:pt x="28898" y="0"/>
                    <a:pt x="64545" y="0"/>
                  </a:cubicBezTo>
                  <a:close/>
                </a:path>
              </a:pathLst>
            </a:custGeom>
            <a:solidFill>
              <a:srgbClr val="DBF4D7"/>
            </a:solidFill>
          </p:spPr>
        </p:sp>
        <p:sp>
          <p:nvSpPr>
            <p:cNvPr name="TextBox 5" id="5"/>
            <p:cNvSpPr txBox="true"/>
            <p:nvPr/>
          </p:nvSpPr>
          <p:spPr>
            <a:xfrm>
              <a:off x="0" y="-38100"/>
              <a:ext cx="1773032" cy="1101631"/>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1394665" y="1733237"/>
            <a:ext cx="6117252" cy="3669355"/>
            <a:chOff x="0" y="0"/>
            <a:chExt cx="1773032" cy="1063531"/>
          </a:xfrm>
        </p:grpSpPr>
        <p:sp>
          <p:nvSpPr>
            <p:cNvPr name="Freeform 7" id="7"/>
            <p:cNvSpPr/>
            <p:nvPr/>
          </p:nvSpPr>
          <p:spPr>
            <a:xfrm flipH="false" flipV="false" rot="0">
              <a:off x="0" y="0"/>
              <a:ext cx="1773032" cy="1063531"/>
            </a:xfrm>
            <a:custGeom>
              <a:avLst/>
              <a:gdLst/>
              <a:ahLst/>
              <a:cxnLst/>
              <a:rect r="r" b="b" t="t" l="l"/>
              <a:pathLst>
                <a:path h="1063531" w="1773032">
                  <a:moveTo>
                    <a:pt x="64545" y="0"/>
                  </a:moveTo>
                  <a:lnTo>
                    <a:pt x="1708487" y="0"/>
                  </a:lnTo>
                  <a:cubicBezTo>
                    <a:pt x="1744134" y="0"/>
                    <a:pt x="1773032" y="28898"/>
                    <a:pt x="1773032" y="64545"/>
                  </a:cubicBezTo>
                  <a:lnTo>
                    <a:pt x="1773032" y="998986"/>
                  </a:lnTo>
                  <a:cubicBezTo>
                    <a:pt x="1773032" y="1016104"/>
                    <a:pt x="1766232" y="1032521"/>
                    <a:pt x="1754127" y="1044626"/>
                  </a:cubicBezTo>
                  <a:cubicBezTo>
                    <a:pt x="1742023" y="1056730"/>
                    <a:pt x="1725606" y="1063531"/>
                    <a:pt x="1708487" y="1063531"/>
                  </a:cubicBezTo>
                  <a:lnTo>
                    <a:pt x="64545" y="1063531"/>
                  </a:lnTo>
                  <a:cubicBezTo>
                    <a:pt x="28898" y="1063531"/>
                    <a:pt x="0" y="1034633"/>
                    <a:pt x="0" y="998986"/>
                  </a:cubicBezTo>
                  <a:lnTo>
                    <a:pt x="0" y="64545"/>
                  </a:lnTo>
                  <a:cubicBezTo>
                    <a:pt x="0" y="28898"/>
                    <a:pt x="28898" y="0"/>
                    <a:pt x="64545" y="0"/>
                  </a:cubicBezTo>
                  <a:close/>
                </a:path>
              </a:pathLst>
            </a:custGeom>
            <a:solidFill>
              <a:srgbClr val="F7C289"/>
            </a:solidFill>
          </p:spPr>
        </p:sp>
        <p:sp>
          <p:nvSpPr>
            <p:cNvPr name="TextBox 8" id="8"/>
            <p:cNvSpPr txBox="true"/>
            <p:nvPr/>
          </p:nvSpPr>
          <p:spPr>
            <a:xfrm>
              <a:off x="0" y="-38100"/>
              <a:ext cx="1773032" cy="1101631"/>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831760" y="1834351"/>
            <a:ext cx="4511131" cy="390390"/>
            <a:chOff x="0" y="0"/>
            <a:chExt cx="1307512" cy="113151"/>
          </a:xfrm>
        </p:grpSpPr>
        <p:sp>
          <p:nvSpPr>
            <p:cNvPr name="Freeform 10" id="10"/>
            <p:cNvSpPr/>
            <p:nvPr/>
          </p:nvSpPr>
          <p:spPr>
            <a:xfrm flipH="false" flipV="false" rot="0">
              <a:off x="0" y="0"/>
              <a:ext cx="1307512" cy="113151"/>
            </a:xfrm>
            <a:custGeom>
              <a:avLst/>
              <a:gdLst/>
              <a:ahLst/>
              <a:cxnLst/>
              <a:rect r="r" b="b" t="t" l="l"/>
              <a:pathLst>
                <a:path h="113151" w="1307512">
                  <a:moveTo>
                    <a:pt x="56576" y="0"/>
                  </a:moveTo>
                  <a:lnTo>
                    <a:pt x="1250936" y="0"/>
                  </a:lnTo>
                  <a:cubicBezTo>
                    <a:pt x="1282182" y="0"/>
                    <a:pt x="1307512" y="25330"/>
                    <a:pt x="1307512" y="56576"/>
                  </a:cubicBezTo>
                  <a:lnTo>
                    <a:pt x="1307512" y="56576"/>
                  </a:lnTo>
                  <a:cubicBezTo>
                    <a:pt x="1307512" y="87821"/>
                    <a:pt x="1282182" y="113151"/>
                    <a:pt x="1250936" y="113151"/>
                  </a:cubicBezTo>
                  <a:lnTo>
                    <a:pt x="56576" y="113151"/>
                  </a:lnTo>
                  <a:cubicBezTo>
                    <a:pt x="25330" y="113151"/>
                    <a:pt x="0" y="87821"/>
                    <a:pt x="0" y="56576"/>
                  </a:cubicBezTo>
                  <a:lnTo>
                    <a:pt x="0" y="56576"/>
                  </a:lnTo>
                  <a:cubicBezTo>
                    <a:pt x="0" y="25330"/>
                    <a:pt x="25330" y="0"/>
                    <a:pt x="56576" y="0"/>
                  </a:cubicBezTo>
                  <a:close/>
                </a:path>
              </a:pathLst>
            </a:custGeom>
            <a:solidFill>
              <a:srgbClr val="ACDDA4"/>
            </a:solidFill>
          </p:spPr>
        </p:sp>
        <p:sp>
          <p:nvSpPr>
            <p:cNvPr name="TextBox 11" id="11"/>
            <p:cNvSpPr txBox="true"/>
            <p:nvPr/>
          </p:nvSpPr>
          <p:spPr>
            <a:xfrm>
              <a:off x="0" y="-38100"/>
              <a:ext cx="1307512" cy="151251"/>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2197725" y="1519140"/>
            <a:ext cx="4511131" cy="390390"/>
            <a:chOff x="0" y="0"/>
            <a:chExt cx="1307512" cy="113151"/>
          </a:xfrm>
        </p:grpSpPr>
        <p:sp>
          <p:nvSpPr>
            <p:cNvPr name="Freeform 13" id="13"/>
            <p:cNvSpPr/>
            <p:nvPr/>
          </p:nvSpPr>
          <p:spPr>
            <a:xfrm flipH="false" flipV="false" rot="0">
              <a:off x="0" y="0"/>
              <a:ext cx="1307512" cy="113151"/>
            </a:xfrm>
            <a:custGeom>
              <a:avLst/>
              <a:gdLst/>
              <a:ahLst/>
              <a:cxnLst/>
              <a:rect r="r" b="b" t="t" l="l"/>
              <a:pathLst>
                <a:path h="113151" w="1307512">
                  <a:moveTo>
                    <a:pt x="56576" y="0"/>
                  </a:moveTo>
                  <a:lnTo>
                    <a:pt x="1250936" y="0"/>
                  </a:lnTo>
                  <a:cubicBezTo>
                    <a:pt x="1282182" y="0"/>
                    <a:pt x="1307512" y="25330"/>
                    <a:pt x="1307512" y="56576"/>
                  </a:cubicBezTo>
                  <a:lnTo>
                    <a:pt x="1307512" y="56576"/>
                  </a:lnTo>
                  <a:cubicBezTo>
                    <a:pt x="1307512" y="87821"/>
                    <a:pt x="1282182" y="113151"/>
                    <a:pt x="1250936" y="113151"/>
                  </a:cubicBezTo>
                  <a:lnTo>
                    <a:pt x="56576" y="113151"/>
                  </a:lnTo>
                  <a:cubicBezTo>
                    <a:pt x="25330" y="113151"/>
                    <a:pt x="0" y="87821"/>
                    <a:pt x="0" y="56576"/>
                  </a:cubicBezTo>
                  <a:lnTo>
                    <a:pt x="0" y="56576"/>
                  </a:lnTo>
                  <a:cubicBezTo>
                    <a:pt x="0" y="25330"/>
                    <a:pt x="25330" y="0"/>
                    <a:pt x="56576" y="0"/>
                  </a:cubicBezTo>
                  <a:close/>
                </a:path>
              </a:pathLst>
            </a:custGeom>
            <a:solidFill>
              <a:srgbClr val="E69A48"/>
            </a:solidFill>
          </p:spPr>
        </p:sp>
        <p:sp>
          <p:nvSpPr>
            <p:cNvPr name="TextBox 14" id="14"/>
            <p:cNvSpPr txBox="true"/>
            <p:nvPr/>
          </p:nvSpPr>
          <p:spPr>
            <a:xfrm>
              <a:off x="0" y="-38100"/>
              <a:ext cx="1307512" cy="151251"/>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241975" y="2299317"/>
            <a:ext cx="5690701" cy="3129814"/>
            <a:chOff x="0" y="0"/>
            <a:chExt cx="1649400" cy="907149"/>
          </a:xfrm>
        </p:grpSpPr>
        <p:sp>
          <p:nvSpPr>
            <p:cNvPr name="Freeform 16" id="16"/>
            <p:cNvSpPr/>
            <p:nvPr/>
          </p:nvSpPr>
          <p:spPr>
            <a:xfrm flipH="false" flipV="false" rot="0">
              <a:off x="0" y="0"/>
              <a:ext cx="1649400" cy="907149"/>
            </a:xfrm>
            <a:custGeom>
              <a:avLst/>
              <a:gdLst/>
              <a:ahLst/>
              <a:cxnLst/>
              <a:rect r="r" b="b" t="t" l="l"/>
              <a:pathLst>
                <a:path h="907149" w="1649400">
                  <a:moveTo>
                    <a:pt x="69383" y="0"/>
                  </a:moveTo>
                  <a:lnTo>
                    <a:pt x="1580017" y="0"/>
                  </a:lnTo>
                  <a:cubicBezTo>
                    <a:pt x="1618336" y="0"/>
                    <a:pt x="1649400" y="31064"/>
                    <a:pt x="1649400" y="69383"/>
                  </a:cubicBezTo>
                  <a:lnTo>
                    <a:pt x="1649400" y="837766"/>
                  </a:lnTo>
                  <a:cubicBezTo>
                    <a:pt x="1649400" y="876085"/>
                    <a:pt x="1618336" y="907149"/>
                    <a:pt x="1580017" y="907149"/>
                  </a:cubicBezTo>
                  <a:lnTo>
                    <a:pt x="69383" y="907149"/>
                  </a:lnTo>
                  <a:cubicBezTo>
                    <a:pt x="31064" y="907149"/>
                    <a:pt x="0" y="876085"/>
                    <a:pt x="0" y="837766"/>
                  </a:cubicBezTo>
                  <a:lnTo>
                    <a:pt x="0" y="69383"/>
                  </a:lnTo>
                  <a:cubicBezTo>
                    <a:pt x="0" y="31064"/>
                    <a:pt x="31064" y="0"/>
                    <a:pt x="69383" y="0"/>
                  </a:cubicBezTo>
                  <a:close/>
                </a:path>
              </a:pathLst>
            </a:custGeom>
            <a:solidFill>
              <a:srgbClr val="FFFFFF"/>
            </a:solidFill>
          </p:spPr>
        </p:sp>
        <p:sp>
          <p:nvSpPr>
            <p:cNvPr name="TextBox 17" id="17"/>
            <p:cNvSpPr txBox="true"/>
            <p:nvPr/>
          </p:nvSpPr>
          <p:spPr>
            <a:xfrm>
              <a:off x="0" y="-38100"/>
              <a:ext cx="1649400" cy="945249"/>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1607940" y="1984106"/>
            <a:ext cx="5690701" cy="3129814"/>
            <a:chOff x="0" y="0"/>
            <a:chExt cx="1649400" cy="907149"/>
          </a:xfrm>
        </p:grpSpPr>
        <p:sp>
          <p:nvSpPr>
            <p:cNvPr name="Freeform 19" id="19"/>
            <p:cNvSpPr/>
            <p:nvPr/>
          </p:nvSpPr>
          <p:spPr>
            <a:xfrm flipH="false" flipV="false" rot="0">
              <a:off x="0" y="0"/>
              <a:ext cx="1649400" cy="907149"/>
            </a:xfrm>
            <a:custGeom>
              <a:avLst/>
              <a:gdLst/>
              <a:ahLst/>
              <a:cxnLst/>
              <a:rect r="r" b="b" t="t" l="l"/>
              <a:pathLst>
                <a:path h="907149" w="1649400">
                  <a:moveTo>
                    <a:pt x="69383" y="0"/>
                  </a:moveTo>
                  <a:lnTo>
                    <a:pt x="1580017" y="0"/>
                  </a:lnTo>
                  <a:cubicBezTo>
                    <a:pt x="1618336" y="0"/>
                    <a:pt x="1649400" y="31064"/>
                    <a:pt x="1649400" y="69383"/>
                  </a:cubicBezTo>
                  <a:lnTo>
                    <a:pt x="1649400" y="837766"/>
                  </a:lnTo>
                  <a:cubicBezTo>
                    <a:pt x="1649400" y="876085"/>
                    <a:pt x="1618336" y="907149"/>
                    <a:pt x="1580017" y="907149"/>
                  </a:cubicBezTo>
                  <a:lnTo>
                    <a:pt x="69383" y="907149"/>
                  </a:lnTo>
                  <a:cubicBezTo>
                    <a:pt x="31064" y="907149"/>
                    <a:pt x="0" y="876085"/>
                    <a:pt x="0" y="837766"/>
                  </a:cubicBezTo>
                  <a:lnTo>
                    <a:pt x="0" y="69383"/>
                  </a:lnTo>
                  <a:cubicBezTo>
                    <a:pt x="0" y="31064"/>
                    <a:pt x="31064" y="0"/>
                    <a:pt x="69383" y="0"/>
                  </a:cubicBezTo>
                  <a:close/>
                </a:path>
              </a:pathLst>
            </a:custGeom>
            <a:solidFill>
              <a:srgbClr val="FFFFFF"/>
            </a:solidFill>
          </p:spPr>
        </p:sp>
        <p:sp>
          <p:nvSpPr>
            <p:cNvPr name="TextBox 20" id="20"/>
            <p:cNvSpPr txBox="true"/>
            <p:nvPr/>
          </p:nvSpPr>
          <p:spPr>
            <a:xfrm>
              <a:off x="0" y="-38100"/>
              <a:ext cx="1649400" cy="945249"/>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1433965" y="6227472"/>
            <a:ext cx="6117252" cy="3669355"/>
            <a:chOff x="0" y="0"/>
            <a:chExt cx="1773032" cy="1063531"/>
          </a:xfrm>
        </p:grpSpPr>
        <p:sp>
          <p:nvSpPr>
            <p:cNvPr name="Freeform 22" id="22"/>
            <p:cNvSpPr/>
            <p:nvPr/>
          </p:nvSpPr>
          <p:spPr>
            <a:xfrm flipH="false" flipV="false" rot="0">
              <a:off x="0" y="0"/>
              <a:ext cx="1773032" cy="1063531"/>
            </a:xfrm>
            <a:custGeom>
              <a:avLst/>
              <a:gdLst/>
              <a:ahLst/>
              <a:cxnLst/>
              <a:rect r="r" b="b" t="t" l="l"/>
              <a:pathLst>
                <a:path h="1063531" w="1773032">
                  <a:moveTo>
                    <a:pt x="64545" y="0"/>
                  </a:moveTo>
                  <a:lnTo>
                    <a:pt x="1708487" y="0"/>
                  </a:lnTo>
                  <a:cubicBezTo>
                    <a:pt x="1744134" y="0"/>
                    <a:pt x="1773032" y="28898"/>
                    <a:pt x="1773032" y="64545"/>
                  </a:cubicBezTo>
                  <a:lnTo>
                    <a:pt x="1773032" y="998986"/>
                  </a:lnTo>
                  <a:cubicBezTo>
                    <a:pt x="1773032" y="1016104"/>
                    <a:pt x="1766232" y="1032521"/>
                    <a:pt x="1754127" y="1044626"/>
                  </a:cubicBezTo>
                  <a:cubicBezTo>
                    <a:pt x="1742023" y="1056730"/>
                    <a:pt x="1725606" y="1063531"/>
                    <a:pt x="1708487" y="1063531"/>
                  </a:cubicBezTo>
                  <a:lnTo>
                    <a:pt x="64545" y="1063531"/>
                  </a:lnTo>
                  <a:cubicBezTo>
                    <a:pt x="28898" y="1063531"/>
                    <a:pt x="0" y="1034633"/>
                    <a:pt x="0" y="998986"/>
                  </a:cubicBezTo>
                  <a:lnTo>
                    <a:pt x="0" y="64545"/>
                  </a:lnTo>
                  <a:cubicBezTo>
                    <a:pt x="0" y="28898"/>
                    <a:pt x="28898" y="0"/>
                    <a:pt x="64545" y="0"/>
                  </a:cubicBezTo>
                  <a:close/>
                </a:path>
              </a:pathLst>
            </a:custGeom>
            <a:solidFill>
              <a:srgbClr val="DBF4D7"/>
            </a:solidFill>
          </p:spPr>
        </p:sp>
        <p:sp>
          <p:nvSpPr>
            <p:cNvPr name="TextBox 23" id="23"/>
            <p:cNvSpPr txBox="true"/>
            <p:nvPr/>
          </p:nvSpPr>
          <p:spPr>
            <a:xfrm>
              <a:off x="0" y="-38100"/>
              <a:ext cx="1773032" cy="1101631"/>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12237026" y="6098612"/>
            <a:ext cx="4511131" cy="390390"/>
            <a:chOff x="0" y="0"/>
            <a:chExt cx="1307512" cy="113151"/>
          </a:xfrm>
        </p:grpSpPr>
        <p:sp>
          <p:nvSpPr>
            <p:cNvPr name="Freeform 25" id="25"/>
            <p:cNvSpPr/>
            <p:nvPr/>
          </p:nvSpPr>
          <p:spPr>
            <a:xfrm flipH="false" flipV="false" rot="0">
              <a:off x="0" y="0"/>
              <a:ext cx="1307512" cy="113151"/>
            </a:xfrm>
            <a:custGeom>
              <a:avLst/>
              <a:gdLst/>
              <a:ahLst/>
              <a:cxnLst/>
              <a:rect r="r" b="b" t="t" l="l"/>
              <a:pathLst>
                <a:path h="113151" w="1307512">
                  <a:moveTo>
                    <a:pt x="56576" y="0"/>
                  </a:moveTo>
                  <a:lnTo>
                    <a:pt x="1250936" y="0"/>
                  </a:lnTo>
                  <a:cubicBezTo>
                    <a:pt x="1282182" y="0"/>
                    <a:pt x="1307512" y="25330"/>
                    <a:pt x="1307512" y="56576"/>
                  </a:cubicBezTo>
                  <a:lnTo>
                    <a:pt x="1307512" y="56576"/>
                  </a:lnTo>
                  <a:cubicBezTo>
                    <a:pt x="1307512" y="87821"/>
                    <a:pt x="1282182" y="113151"/>
                    <a:pt x="1250936" y="113151"/>
                  </a:cubicBezTo>
                  <a:lnTo>
                    <a:pt x="56576" y="113151"/>
                  </a:lnTo>
                  <a:cubicBezTo>
                    <a:pt x="25330" y="113151"/>
                    <a:pt x="0" y="87821"/>
                    <a:pt x="0" y="56576"/>
                  </a:cubicBezTo>
                  <a:lnTo>
                    <a:pt x="0" y="56576"/>
                  </a:lnTo>
                  <a:cubicBezTo>
                    <a:pt x="0" y="25330"/>
                    <a:pt x="25330" y="0"/>
                    <a:pt x="56576" y="0"/>
                  </a:cubicBezTo>
                  <a:close/>
                </a:path>
              </a:pathLst>
            </a:custGeom>
            <a:solidFill>
              <a:srgbClr val="ACDDA4"/>
            </a:solidFill>
          </p:spPr>
        </p:sp>
        <p:sp>
          <p:nvSpPr>
            <p:cNvPr name="TextBox 26" id="26"/>
            <p:cNvSpPr txBox="true"/>
            <p:nvPr/>
          </p:nvSpPr>
          <p:spPr>
            <a:xfrm>
              <a:off x="0" y="-38100"/>
              <a:ext cx="1307512" cy="151251"/>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11647241" y="6497243"/>
            <a:ext cx="5690701" cy="3129814"/>
            <a:chOff x="0" y="0"/>
            <a:chExt cx="1649400" cy="907149"/>
          </a:xfrm>
        </p:grpSpPr>
        <p:sp>
          <p:nvSpPr>
            <p:cNvPr name="Freeform 28" id="28"/>
            <p:cNvSpPr/>
            <p:nvPr/>
          </p:nvSpPr>
          <p:spPr>
            <a:xfrm flipH="false" flipV="false" rot="0">
              <a:off x="0" y="0"/>
              <a:ext cx="1649400" cy="907149"/>
            </a:xfrm>
            <a:custGeom>
              <a:avLst/>
              <a:gdLst/>
              <a:ahLst/>
              <a:cxnLst/>
              <a:rect r="r" b="b" t="t" l="l"/>
              <a:pathLst>
                <a:path h="907149" w="1649400">
                  <a:moveTo>
                    <a:pt x="69383" y="0"/>
                  </a:moveTo>
                  <a:lnTo>
                    <a:pt x="1580017" y="0"/>
                  </a:lnTo>
                  <a:cubicBezTo>
                    <a:pt x="1618336" y="0"/>
                    <a:pt x="1649400" y="31064"/>
                    <a:pt x="1649400" y="69383"/>
                  </a:cubicBezTo>
                  <a:lnTo>
                    <a:pt x="1649400" y="837766"/>
                  </a:lnTo>
                  <a:cubicBezTo>
                    <a:pt x="1649400" y="876085"/>
                    <a:pt x="1618336" y="907149"/>
                    <a:pt x="1580017" y="907149"/>
                  </a:cubicBezTo>
                  <a:lnTo>
                    <a:pt x="69383" y="907149"/>
                  </a:lnTo>
                  <a:cubicBezTo>
                    <a:pt x="31064" y="907149"/>
                    <a:pt x="0" y="876085"/>
                    <a:pt x="0" y="837766"/>
                  </a:cubicBezTo>
                  <a:lnTo>
                    <a:pt x="0" y="69383"/>
                  </a:lnTo>
                  <a:cubicBezTo>
                    <a:pt x="0" y="31064"/>
                    <a:pt x="31064" y="0"/>
                    <a:pt x="69383" y="0"/>
                  </a:cubicBezTo>
                  <a:close/>
                </a:path>
              </a:pathLst>
            </a:custGeom>
            <a:solidFill>
              <a:srgbClr val="FFFFFF"/>
            </a:solidFill>
          </p:spPr>
        </p:sp>
        <p:sp>
          <p:nvSpPr>
            <p:cNvPr name="TextBox 29" id="29"/>
            <p:cNvSpPr txBox="true"/>
            <p:nvPr/>
          </p:nvSpPr>
          <p:spPr>
            <a:xfrm>
              <a:off x="0" y="-38100"/>
              <a:ext cx="1649400" cy="945249"/>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1154988" y="2496539"/>
            <a:ext cx="5690701" cy="1782870"/>
          </a:xfrm>
          <a:prstGeom prst="rect">
            <a:avLst/>
          </a:prstGeom>
        </p:spPr>
        <p:txBody>
          <a:bodyPr anchor="t" rtlCol="false" tIns="0" lIns="0" bIns="0" rIns="0">
            <a:spAutoFit/>
          </a:bodyPr>
          <a:lstStyle/>
          <a:p>
            <a:pPr algn="l" marL="552328" indent="-276164" lvl="1">
              <a:lnSpc>
                <a:spcPts val="3581"/>
              </a:lnSpc>
              <a:buFont typeface="Arial"/>
              <a:buChar char="•"/>
            </a:pPr>
            <a:r>
              <a:rPr lang="en-US" sz="2558">
                <a:solidFill>
                  <a:srgbClr val="000000"/>
                </a:solidFill>
                <a:latin typeface="Roboto Condensed"/>
                <a:ea typeface="Roboto Condensed"/>
                <a:cs typeface="Roboto Condensed"/>
                <a:sym typeface="Roboto Condensed"/>
              </a:rPr>
              <a:t>Conversational and Image Recognition Chatbot</a:t>
            </a:r>
          </a:p>
          <a:p>
            <a:pPr algn="l" marL="552328" indent="-276164" lvl="1">
              <a:lnSpc>
                <a:spcPts val="3581"/>
              </a:lnSpc>
              <a:buFont typeface="Arial"/>
              <a:buChar char="•"/>
            </a:pPr>
            <a:r>
              <a:rPr lang="en-US" sz="2558">
                <a:solidFill>
                  <a:srgbClr val="000000"/>
                </a:solidFill>
                <a:latin typeface="Roboto Condensed"/>
                <a:ea typeface="Roboto Condensed"/>
                <a:cs typeface="Roboto Condensed"/>
                <a:sym typeface="Roboto Condensed"/>
              </a:rPr>
              <a:t>Mask R-CNN</a:t>
            </a:r>
          </a:p>
          <a:p>
            <a:pPr algn="l" marL="552328" indent="-276164" lvl="1">
              <a:lnSpc>
                <a:spcPts val="3581"/>
              </a:lnSpc>
              <a:buFont typeface="Arial"/>
              <a:buChar char="•"/>
            </a:pPr>
            <a:r>
              <a:rPr lang="en-US" sz="2558">
                <a:solidFill>
                  <a:srgbClr val="000000"/>
                </a:solidFill>
                <a:latin typeface="Roboto Condensed"/>
                <a:ea typeface="Roboto Condensed"/>
                <a:cs typeface="Roboto Condensed"/>
                <a:sym typeface="Roboto Condensed"/>
              </a:rPr>
              <a:t>A Neural Probabilistic Language Model</a:t>
            </a:r>
          </a:p>
        </p:txBody>
      </p:sp>
      <p:sp>
        <p:nvSpPr>
          <p:cNvPr name="Freeform 31" id="31">
            <a:hlinkClick r:id="rId4" tooltip="https://web.stanford.edu/class/archive/cs/cs224n/cs224n.1214/reports/final_reports/report015.pdf"/>
          </p:cNvPr>
          <p:cNvSpPr/>
          <p:nvPr/>
        </p:nvSpPr>
        <p:spPr>
          <a:xfrm flipH="false" flipV="false" rot="0">
            <a:off x="2958661" y="2943596"/>
            <a:ext cx="492036" cy="387785"/>
          </a:xfrm>
          <a:custGeom>
            <a:avLst/>
            <a:gdLst/>
            <a:ahLst/>
            <a:cxnLst/>
            <a:rect r="r" b="b" t="t" l="l"/>
            <a:pathLst>
              <a:path h="387785" w="492036">
                <a:moveTo>
                  <a:pt x="0" y="0"/>
                </a:moveTo>
                <a:lnTo>
                  <a:pt x="492036" y="0"/>
                </a:lnTo>
                <a:lnTo>
                  <a:pt x="492036" y="387785"/>
                </a:lnTo>
                <a:lnTo>
                  <a:pt x="0" y="3877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a:hlinkClick r:id="rId5" tooltip="https://arxiv.org/abs/1703.06870"/>
          </p:cNvPr>
          <p:cNvSpPr/>
          <p:nvPr/>
        </p:nvSpPr>
        <p:spPr>
          <a:xfrm flipH="false" flipV="false" rot="0">
            <a:off x="3491728" y="3448554"/>
            <a:ext cx="486808" cy="383665"/>
          </a:xfrm>
          <a:custGeom>
            <a:avLst/>
            <a:gdLst/>
            <a:ahLst/>
            <a:cxnLst/>
            <a:rect r="r" b="b" t="t" l="l"/>
            <a:pathLst>
              <a:path h="383665" w="486808">
                <a:moveTo>
                  <a:pt x="0" y="0"/>
                </a:moveTo>
                <a:lnTo>
                  <a:pt x="486808" y="0"/>
                </a:lnTo>
                <a:lnTo>
                  <a:pt x="486808" y="383665"/>
                </a:lnTo>
                <a:lnTo>
                  <a:pt x="0" y="383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3" id="33"/>
          <p:cNvSpPr txBox="true"/>
          <p:nvPr/>
        </p:nvSpPr>
        <p:spPr>
          <a:xfrm rot="0">
            <a:off x="1831760" y="1777201"/>
            <a:ext cx="4511131" cy="447990"/>
          </a:xfrm>
          <a:prstGeom prst="rect">
            <a:avLst/>
          </a:prstGeom>
        </p:spPr>
        <p:txBody>
          <a:bodyPr anchor="t" rtlCol="false" tIns="0" lIns="0" bIns="0" rIns="0">
            <a:spAutoFit/>
          </a:bodyPr>
          <a:lstStyle/>
          <a:p>
            <a:pPr algn="ctr">
              <a:lnSpc>
                <a:spcPts val="3657"/>
              </a:lnSpc>
            </a:pPr>
            <a:r>
              <a:rPr lang="en-US" sz="2612" b="true">
                <a:solidFill>
                  <a:srgbClr val="000000"/>
                </a:solidFill>
                <a:latin typeface="Roboto Condensed Bold"/>
                <a:ea typeface="Roboto Condensed Bold"/>
                <a:cs typeface="Roboto Condensed Bold"/>
                <a:sym typeface="Roboto Condensed Bold"/>
              </a:rPr>
              <a:t>RESEARCH</a:t>
            </a:r>
          </a:p>
        </p:txBody>
      </p:sp>
      <p:sp>
        <p:nvSpPr>
          <p:cNvPr name="TextBox 34" id="34"/>
          <p:cNvSpPr txBox="true"/>
          <p:nvPr/>
        </p:nvSpPr>
        <p:spPr>
          <a:xfrm rot="0">
            <a:off x="12197725" y="1461990"/>
            <a:ext cx="4511131" cy="447990"/>
          </a:xfrm>
          <a:prstGeom prst="rect">
            <a:avLst/>
          </a:prstGeom>
        </p:spPr>
        <p:txBody>
          <a:bodyPr anchor="t" rtlCol="false" tIns="0" lIns="0" bIns="0" rIns="0">
            <a:spAutoFit/>
          </a:bodyPr>
          <a:lstStyle/>
          <a:p>
            <a:pPr algn="ctr">
              <a:lnSpc>
                <a:spcPts val="3657"/>
              </a:lnSpc>
            </a:pPr>
            <a:r>
              <a:rPr lang="en-US" sz="2612" b="true">
                <a:solidFill>
                  <a:srgbClr val="000000"/>
                </a:solidFill>
                <a:latin typeface="Roboto Condensed Bold"/>
                <a:ea typeface="Roboto Condensed Bold"/>
                <a:cs typeface="Roboto Condensed Bold"/>
                <a:sym typeface="Roboto Condensed Bold"/>
              </a:rPr>
              <a:t>GITHUB</a:t>
            </a:r>
          </a:p>
        </p:txBody>
      </p:sp>
      <p:sp>
        <p:nvSpPr>
          <p:cNvPr name="Freeform 35" id="35">
            <a:hlinkClick r:id="rId6" tooltip="https://www.jmlr.org/papers/volume3/bengio03a/bengio03a.pdf"/>
          </p:cNvPr>
          <p:cNvSpPr/>
          <p:nvPr/>
        </p:nvSpPr>
        <p:spPr>
          <a:xfrm flipH="false" flipV="false" rot="0">
            <a:off x="1731712" y="4328405"/>
            <a:ext cx="533067" cy="420122"/>
          </a:xfrm>
          <a:custGeom>
            <a:avLst/>
            <a:gdLst/>
            <a:ahLst/>
            <a:cxnLst/>
            <a:rect r="r" b="b" t="t" l="l"/>
            <a:pathLst>
              <a:path h="420122" w="533067">
                <a:moveTo>
                  <a:pt x="0" y="0"/>
                </a:moveTo>
                <a:lnTo>
                  <a:pt x="533068" y="0"/>
                </a:lnTo>
                <a:lnTo>
                  <a:pt x="533068" y="420123"/>
                </a:lnTo>
                <a:lnTo>
                  <a:pt x="0" y="4201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6" id="36"/>
          <p:cNvSpPr txBox="true"/>
          <p:nvPr/>
        </p:nvSpPr>
        <p:spPr>
          <a:xfrm rot="0">
            <a:off x="11607940" y="2405165"/>
            <a:ext cx="5690701" cy="2230545"/>
          </a:xfrm>
          <a:prstGeom prst="rect">
            <a:avLst/>
          </a:prstGeom>
        </p:spPr>
        <p:txBody>
          <a:bodyPr anchor="t" rtlCol="false" tIns="0" lIns="0" bIns="0" rIns="0">
            <a:spAutoFit/>
          </a:bodyPr>
          <a:lstStyle/>
          <a:p>
            <a:pPr algn="l" marL="552328" indent="-276164" lvl="1">
              <a:lnSpc>
                <a:spcPts val="3581"/>
              </a:lnSpc>
              <a:buFont typeface="Arial"/>
              <a:buChar char="•"/>
            </a:pPr>
            <a:r>
              <a:rPr lang="en-US" sz="2558">
                <a:solidFill>
                  <a:srgbClr val="000000"/>
                </a:solidFill>
                <a:latin typeface="Roboto Condensed"/>
                <a:ea typeface="Roboto Condensed"/>
                <a:cs typeface="Roboto Condensed"/>
                <a:sym typeface="Roboto Condensed"/>
              </a:rPr>
              <a:t>Mask R-CNN Benchmark</a:t>
            </a:r>
          </a:p>
          <a:p>
            <a:pPr algn="l" marL="552328" indent="-276164" lvl="1">
              <a:lnSpc>
                <a:spcPts val="3581"/>
              </a:lnSpc>
              <a:buFont typeface="Arial"/>
              <a:buChar char="•"/>
            </a:pPr>
            <a:r>
              <a:rPr lang="en-US" sz="2558">
                <a:solidFill>
                  <a:srgbClr val="000000"/>
                </a:solidFill>
                <a:latin typeface="Roboto Condensed"/>
                <a:ea typeface="Roboto Condensed"/>
                <a:cs typeface="Roboto Condensed"/>
                <a:sym typeface="Roboto Condensed"/>
              </a:rPr>
              <a:t>NLTK</a:t>
            </a:r>
          </a:p>
          <a:p>
            <a:pPr algn="l" marL="552328" indent="-276164" lvl="1">
              <a:lnSpc>
                <a:spcPts val="3581"/>
              </a:lnSpc>
              <a:buFont typeface="Arial"/>
              <a:buChar char="•"/>
            </a:pPr>
            <a:r>
              <a:rPr lang="en-US" sz="2558">
                <a:solidFill>
                  <a:srgbClr val="000000"/>
                </a:solidFill>
                <a:latin typeface="Roboto Condensed"/>
                <a:ea typeface="Roboto Condensed"/>
                <a:cs typeface="Roboto Condensed"/>
                <a:sym typeface="Roboto Condensed"/>
              </a:rPr>
              <a:t>Django</a:t>
            </a:r>
          </a:p>
          <a:p>
            <a:pPr algn="l" marL="552328" indent="-276164" lvl="1">
              <a:lnSpc>
                <a:spcPts val="3581"/>
              </a:lnSpc>
              <a:buFont typeface="Arial"/>
              <a:buChar char="•"/>
            </a:pPr>
            <a:r>
              <a:rPr lang="en-US" sz="2558">
                <a:solidFill>
                  <a:srgbClr val="000000"/>
                </a:solidFill>
                <a:latin typeface="Roboto Condensed"/>
                <a:ea typeface="Roboto Condensed"/>
                <a:cs typeface="Roboto Condensed"/>
                <a:sym typeface="Roboto Condensed"/>
              </a:rPr>
              <a:t>ImageAI</a:t>
            </a:r>
          </a:p>
          <a:p>
            <a:pPr algn="l" marL="552328" indent="-276164" lvl="1">
              <a:lnSpc>
                <a:spcPts val="3581"/>
              </a:lnSpc>
              <a:buFont typeface="Arial"/>
              <a:buChar char="•"/>
            </a:pPr>
            <a:r>
              <a:rPr lang="en-US" sz="2558">
                <a:solidFill>
                  <a:srgbClr val="000000"/>
                </a:solidFill>
                <a:latin typeface="Roboto Condensed"/>
                <a:ea typeface="Roboto Condensed"/>
                <a:cs typeface="Roboto Condensed"/>
                <a:sym typeface="Roboto Condensed"/>
              </a:rPr>
              <a:t>Transformers</a:t>
            </a:r>
          </a:p>
        </p:txBody>
      </p:sp>
      <p:sp>
        <p:nvSpPr>
          <p:cNvPr name="Freeform 37" id="37">
            <a:hlinkClick r:id="rId7" tooltip="https://github.com/facebookresearch/maskrcnn-benchmark"/>
          </p:cNvPr>
          <p:cNvSpPr/>
          <p:nvPr/>
        </p:nvSpPr>
        <p:spPr>
          <a:xfrm flipH="false" flipV="false" rot="0">
            <a:off x="15569257" y="2462315"/>
            <a:ext cx="526108" cy="414638"/>
          </a:xfrm>
          <a:custGeom>
            <a:avLst/>
            <a:gdLst/>
            <a:ahLst/>
            <a:cxnLst/>
            <a:rect r="r" b="b" t="t" l="l"/>
            <a:pathLst>
              <a:path h="414638" w="526108">
                <a:moveTo>
                  <a:pt x="0" y="0"/>
                </a:moveTo>
                <a:lnTo>
                  <a:pt x="526108" y="0"/>
                </a:lnTo>
                <a:lnTo>
                  <a:pt x="526108" y="414639"/>
                </a:lnTo>
                <a:lnTo>
                  <a:pt x="0" y="4146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8" id="38">
            <a:hlinkClick r:id="rId8" tooltip="https://github.com/nltk/nltk"/>
          </p:cNvPr>
          <p:cNvSpPr/>
          <p:nvPr/>
        </p:nvSpPr>
        <p:spPr>
          <a:xfrm flipH="false" flipV="false" rot="0">
            <a:off x="13110993" y="2943596"/>
            <a:ext cx="486808" cy="383665"/>
          </a:xfrm>
          <a:custGeom>
            <a:avLst/>
            <a:gdLst/>
            <a:ahLst/>
            <a:cxnLst/>
            <a:rect r="r" b="b" t="t" l="l"/>
            <a:pathLst>
              <a:path h="383665" w="486808">
                <a:moveTo>
                  <a:pt x="0" y="0"/>
                </a:moveTo>
                <a:lnTo>
                  <a:pt x="486807" y="0"/>
                </a:lnTo>
                <a:lnTo>
                  <a:pt x="486807" y="383665"/>
                </a:lnTo>
                <a:lnTo>
                  <a:pt x="0" y="383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9" id="39">
            <a:hlinkClick r:id="rId9" tooltip="https://github.com/django/django"/>
          </p:cNvPr>
          <p:cNvSpPr/>
          <p:nvPr/>
        </p:nvSpPr>
        <p:spPr>
          <a:xfrm flipH="false" flipV="false" rot="0">
            <a:off x="13388250" y="3376083"/>
            <a:ext cx="486808" cy="383665"/>
          </a:xfrm>
          <a:custGeom>
            <a:avLst/>
            <a:gdLst/>
            <a:ahLst/>
            <a:cxnLst/>
            <a:rect r="r" b="b" t="t" l="l"/>
            <a:pathLst>
              <a:path h="383665" w="486808">
                <a:moveTo>
                  <a:pt x="0" y="0"/>
                </a:moveTo>
                <a:lnTo>
                  <a:pt x="486808" y="0"/>
                </a:lnTo>
                <a:lnTo>
                  <a:pt x="486808" y="383664"/>
                </a:lnTo>
                <a:lnTo>
                  <a:pt x="0" y="383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0" id="40"/>
          <p:cNvGrpSpPr/>
          <p:nvPr/>
        </p:nvGrpSpPr>
        <p:grpSpPr>
          <a:xfrm rot="0">
            <a:off x="1028700" y="6227472"/>
            <a:ext cx="6117252" cy="3669355"/>
            <a:chOff x="0" y="0"/>
            <a:chExt cx="1773032" cy="1063531"/>
          </a:xfrm>
        </p:grpSpPr>
        <p:sp>
          <p:nvSpPr>
            <p:cNvPr name="Freeform 41" id="41"/>
            <p:cNvSpPr/>
            <p:nvPr/>
          </p:nvSpPr>
          <p:spPr>
            <a:xfrm flipH="false" flipV="false" rot="0">
              <a:off x="0" y="0"/>
              <a:ext cx="1773032" cy="1063531"/>
            </a:xfrm>
            <a:custGeom>
              <a:avLst/>
              <a:gdLst/>
              <a:ahLst/>
              <a:cxnLst/>
              <a:rect r="r" b="b" t="t" l="l"/>
              <a:pathLst>
                <a:path h="1063531" w="1773032">
                  <a:moveTo>
                    <a:pt x="64545" y="0"/>
                  </a:moveTo>
                  <a:lnTo>
                    <a:pt x="1708487" y="0"/>
                  </a:lnTo>
                  <a:cubicBezTo>
                    <a:pt x="1744134" y="0"/>
                    <a:pt x="1773032" y="28898"/>
                    <a:pt x="1773032" y="64545"/>
                  </a:cubicBezTo>
                  <a:lnTo>
                    <a:pt x="1773032" y="998986"/>
                  </a:lnTo>
                  <a:cubicBezTo>
                    <a:pt x="1773032" y="1016104"/>
                    <a:pt x="1766232" y="1032521"/>
                    <a:pt x="1754127" y="1044626"/>
                  </a:cubicBezTo>
                  <a:cubicBezTo>
                    <a:pt x="1742023" y="1056730"/>
                    <a:pt x="1725606" y="1063531"/>
                    <a:pt x="1708487" y="1063531"/>
                  </a:cubicBezTo>
                  <a:lnTo>
                    <a:pt x="64545" y="1063531"/>
                  </a:lnTo>
                  <a:cubicBezTo>
                    <a:pt x="28898" y="1063531"/>
                    <a:pt x="0" y="1034633"/>
                    <a:pt x="0" y="998986"/>
                  </a:cubicBezTo>
                  <a:lnTo>
                    <a:pt x="0" y="64545"/>
                  </a:lnTo>
                  <a:cubicBezTo>
                    <a:pt x="0" y="28898"/>
                    <a:pt x="28898" y="0"/>
                    <a:pt x="64545" y="0"/>
                  </a:cubicBezTo>
                  <a:close/>
                </a:path>
              </a:pathLst>
            </a:custGeom>
            <a:solidFill>
              <a:srgbClr val="F7C289"/>
            </a:solidFill>
          </p:spPr>
        </p:sp>
        <p:sp>
          <p:nvSpPr>
            <p:cNvPr name="TextBox 42" id="42"/>
            <p:cNvSpPr txBox="true"/>
            <p:nvPr/>
          </p:nvSpPr>
          <p:spPr>
            <a:xfrm>
              <a:off x="0" y="-38100"/>
              <a:ext cx="1773032" cy="1101631"/>
            </a:xfrm>
            <a:prstGeom prst="rect">
              <a:avLst/>
            </a:prstGeom>
          </p:spPr>
          <p:txBody>
            <a:bodyPr anchor="ctr" rtlCol="false" tIns="50800" lIns="50800" bIns="50800" rIns="50800"/>
            <a:lstStyle/>
            <a:p>
              <a:pPr algn="ctr">
                <a:lnSpc>
                  <a:spcPts val="2659"/>
                </a:lnSpc>
                <a:spcBef>
                  <a:spcPct val="0"/>
                </a:spcBef>
              </a:pPr>
            </a:p>
          </p:txBody>
        </p:sp>
      </p:grpSp>
      <p:grpSp>
        <p:nvGrpSpPr>
          <p:cNvPr name="Group 43" id="43"/>
          <p:cNvGrpSpPr/>
          <p:nvPr/>
        </p:nvGrpSpPr>
        <p:grpSpPr>
          <a:xfrm rot="0">
            <a:off x="1831760" y="6032277"/>
            <a:ext cx="4511131" cy="390390"/>
            <a:chOff x="0" y="0"/>
            <a:chExt cx="1307512" cy="113151"/>
          </a:xfrm>
        </p:grpSpPr>
        <p:sp>
          <p:nvSpPr>
            <p:cNvPr name="Freeform 44" id="44"/>
            <p:cNvSpPr/>
            <p:nvPr/>
          </p:nvSpPr>
          <p:spPr>
            <a:xfrm flipH="false" flipV="false" rot="0">
              <a:off x="0" y="0"/>
              <a:ext cx="1307512" cy="113151"/>
            </a:xfrm>
            <a:custGeom>
              <a:avLst/>
              <a:gdLst/>
              <a:ahLst/>
              <a:cxnLst/>
              <a:rect r="r" b="b" t="t" l="l"/>
              <a:pathLst>
                <a:path h="113151" w="1307512">
                  <a:moveTo>
                    <a:pt x="56576" y="0"/>
                  </a:moveTo>
                  <a:lnTo>
                    <a:pt x="1250936" y="0"/>
                  </a:lnTo>
                  <a:cubicBezTo>
                    <a:pt x="1282182" y="0"/>
                    <a:pt x="1307512" y="25330"/>
                    <a:pt x="1307512" y="56576"/>
                  </a:cubicBezTo>
                  <a:lnTo>
                    <a:pt x="1307512" y="56576"/>
                  </a:lnTo>
                  <a:cubicBezTo>
                    <a:pt x="1307512" y="87821"/>
                    <a:pt x="1282182" y="113151"/>
                    <a:pt x="1250936" y="113151"/>
                  </a:cubicBezTo>
                  <a:lnTo>
                    <a:pt x="56576" y="113151"/>
                  </a:lnTo>
                  <a:cubicBezTo>
                    <a:pt x="25330" y="113151"/>
                    <a:pt x="0" y="87821"/>
                    <a:pt x="0" y="56576"/>
                  </a:cubicBezTo>
                  <a:lnTo>
                    <a:pt x="0" y="56576"/>
                  </a:lnTo>
                  <a:cubicBezTo>
                    <a:pt x="0" y="25330"/>
                    <a:pt x="25330" y="0"/>
                    <a:pt x="56576" y="0"/>
                  </a:cubicBezTo>
                  <a:close/>
                </a:path>
              </a:pathLst>
            </a:custGeom>
            <a:solidFill>
              <a:srgbClr val="E69A48"/>
            </a:solidFill>
          </p:spPr>
        </p:sp>
        <p:sp>
          <p:nvSpPr>
            <p:cNvPr name="TextBox 45" id="45"/>
            <p:cNvSpPr txBox="true"/>
            <p:nvPr/>
          </p:nvSpPr>
          <p:spPr>
            <a:xfrm>
              <a:off x="0" y="-38100"/>
              <a:ext cx="1307512" cy="151251"/>
            </a:xfrm>
            <a:prstGeom prst="rect">
              <a:avLst/>
            </a:prstGeom>
          </p:spPr>
          <p:txBody>
            <a:bodyPr anchor="ctr" rtlCol="false" tIns="50800" lIns="50800" bIns="50800" rIns="50800"/>
            <a:lstStyle/>
            <a:p>
              <a:pPr algn="ctr">
                <a:lnSpc>
                  <a:spcPts val="2659"/>
                </a:lnSpc>
              </a:pPr>
            </a:p>
          </p:txBody>
        </p:sp>
      </p:grpSp>
      <p:grpSp>
        <p:nvGrpSpPr>
          <p:cNvPr name="Group 46" id="46"/>
          <p:cNvGrpSpPr/>
          <p:nvPr/>
        </p:nvGrpSpPr>
        <p:grpSpPr>
          <a:xfrm rot="0">
            <a:off x="1241975" y="6518367"/>
            <a:ext cx="5690701" cy="3108690"/>
            <a:chOff x="0" y="0"/>
            <a:chExt cx="1649400" cy="901027"/>
          </a:xfrm>
        </p:grpSpPr>
        <p:sp>
          <p:nvSpPr>
            <p:cNvPr name="Freeform 47" id="47"/>
            <p:cNvSpPr/>
            <p:nvPr/>
          </p:nvSpPr>
          <p:spPr>
            <a:xfrm flipH="false" flipV="false" rot="0">
              <a:off x="0" y="0"/>
              <a:ext cx="1649400" cy="901027"/>
            </a:xfrm>
            <a:custGeom>
              <a:avLst/>
              <a:gdLst/>
              <a:ahLst/>
              <a:cxnLst/>
              <a:rect r="r" b="b" t="t" l="l"/>
              <a:pathLst>
                <a:path h="901027" w="1649400">
                  <a:moveTo>
                    <a:pt x="69383" y="0"/>
                  </a:moveTo>
                  <a:lnTo>
                    <a:pt x="1580017" y="0"/>
                  </a:lnTo>
                  <a:cubicBezTo>
                    <a:pt x="1618336" y="0"/>
                    <a:pt x="1649400" y="31064"/>
                    <a:pt x="1649400" y="69383"/>
                  </a:cubicBezTo>
                  <a:lnTo>
                    <a:pt x="1649400" y="831644"/>
                  </a:lnTo>
                  <a:cubicBezTo>
                    <a:pt x="1649400" y="869963"/>
                    <a:pt x="1618336" y="901027"/>
                    <a:pt x="1580017" y="901027"/>
                  </a:cubicBezTo>
                  <a:lnTo>
                    <a:pt x="69383" y="901027"/>
                  </a:lnTo>
                  <a:cubicBezTo>
                    <a:pt x="31064" y="901027"/>
                    <a:pt x="0" y="869963"/>
                    <a:pt x="0" y="831644"/>
                  </a:cubicBezTo>
                  <a:lnTo>
                    <a:pt x="0" y="69383"/>
                  </a:lnTo>
                  <a:cubicBezTo>
                    <a:pt x="0" y="31064"/>
                    <a:pt x="31064" y="0"/>
                    <a:pt x="69383" y="0"/>
                  </a:cubicBezTo>
                  <a:close/>
                </a:path>
              </a:pathLst>
            </a:custGeom>
            <a:solidFill>
              <a:srgbClr val="FFFFFF"/>
            </a:solidFill>
          </p:spPr>
        </p:sp>
        <p:sp>
          <p:nvSpPr>
            <p:cNvPr name="TextBox 48" id="48"/>
            <p:cNvSpPr txBox="true"/>
            <p:nvPr/>
          </p:nvSpPr>
          <p:spPr>
            <a:xfrm>
              <a:off x="0" y="-38100"/>
              <a:ext cx="1649400" cy="939127"/>
            </a:xfrm>
            <a:prstGeom prst="rect">
              <a:avLst/>
            </a:prstGeom>
          </p:spPr>
          <p:txBody>
            <a:bodyPr anchor="ctr" rtlCol="false" tIns="50800" lIns="50800" bIns="50800" rIns="50800"/>
            <a:lstStyle/>
            <a:p>
              <a:pPr algn="ctr">
                <a:lnSpc>
                  <a:spcPts val="2659"/>
                </a:lnSpc>
              </a:pPr>
            </a:p>
          </p:txBody>
        </p:sp>
      </p:grpSp>
      <p:sp>
        <p:nvSpPr>
          <p:cNvPr name="TextBox 49" id="49"/>
          <p:cNvSpPr txBox="true"/>
          <p:nvPr/>
        </p:nvSpPr>
        <p:spPr>
          <a:xfrm rot="0">
            <a:off x="1831760" y="5975127"/>
            <a:ext cx="4511131" cy="447990"/>
          </a:xfrm>
          <a:prstGeom prst="rect">
            <a:avLst/>
          </a:prstGeom>
        </p:spPr>
        <p:txBody>
          <a:bodyPr anchor="t" rtlCol="false" tIns="0" lIns="0" bIns="0" rIns="0">
            <a:spAutoFit/>
          </a:bodyPr>
          <a:lstStyle/>
          <a:p>
            <a:pPr algn="ctr">
              <a:lnSpc>
                <a:spcPts val="3657"/>
              </a:lnSpc>
            </a:pPr>
            <a:r>
              <a:rPr lang="en-US" sz="2612" b="true">
                <a:solidFill>
                  <a:srgbClr val="000000"/>
                </a:solidFill>
                <a:latin typeface="Roboto Condensed Bold"/>
                <a:ea typeface="Roboto Condensed Bold"/>
                <a:cs typeface="Roboto Condensed Bold"/>
                <a:sym typeface="Roboto Condensed Bold"/>
              </a:rPr>
              <a:t>DATASETS</a:t>
            </a:r>
          </a:p>
        </p:txBody>
      </p:sp>
      <p:sp>
        <p:nvSpPr>
          <p:cNvPr name="TextBox 50" id="50"/>
          <p:cNvSpPr txBox="true"/>
          <p:nvPr/>
        </p:nvSpPr>
        <p:spPr>
          <a:xfrm rot="0">
            <a:off x="1068000" y="6794592"/>
            <a:ext cx="5864676" cy="2230545"/>
          </a:xfrm>
          <a:prstGeom prst="rect">
            <a:avLst/>
          </a:prstGeom>
        </p:spPr>
        <p:txBody>
          <a:bodyPr anchor="t" rtlCol="false" tIns="0" lIns="0" bIns="0" rIns="0">
            <a:spAutoFit/>
          </a:bodyPr>
          <a:lstStyle/>
          <a:p>
            <a:pPr algn="l" marL="552328" indent="-276164" lvl="1">
              <a:lnSpc>
                <a:spcPts val="3581"/>
              </a:lnSpc>
              <a:buFont typeface="Arial"/>
              <a:buChar char="•"/>
            </a:pPr>
            <a:r>
              <a:rPr lang="en-US" sz="2558">
                <a:solidFill>
                  <a:srgbClr val="000000"/>
                </a:solidFill>
                <a:latin typeface="Roboto Condensed"/>
                <a:ea typeface="Roboto Condensed"/>
                <a:cs typeface="Roboto Condensed"/>
                <a:sym typeface="Roboto Condensed"/>
              </a:rPr>
              <a:t>COCO Dataset: A Dataset for Limited-Vocabulary Speech Recognition</a:t>
            </a:r>
          </a:p>
          <a:p>
            <a:pPr algn="l" marL="552328" indent="-276164" lvl="1">
              <a:lnSpc>
                <a:spcPts val="3581"/>
              </a:lnSpc>
              <a:buFont typeface="Arial"/>
              <a:buChar char="•"/>
            </a:pPr>
            <a:r>
              <a:rPr lang="en-US" sz="2558">
                <a:solidFill>
                  <a:srgbClr val="000000"/>
                </a:solidFill>
                <a:latin typeface="Roboto Condensed"/>
                <a:ea typeface="Roboto Condensed"/>
                <a:cs typeface="Roboto Condensed"/>
                <a:sym typeface="Roboto Condensed"/>
              </a:rPr>
              <a:t>MSWC Dataset</a:t>
            </a:r>
            <a:r>
              <a:rPr lang="en-US" sz="2558">
                <a:solidFill>
                  <a:srgbClr val="000000"/>
                </a:solidFill>
                <a:latin typeface="Roboto Condensed"/>
                <a:ea typeface="Roboto Condensed"/>
                <a:cs typeface="Roboto Condensed"/>
                <a:sym typeface="Roboto Condensed"/>
              </a:rPr>
              <a:t> </a:t>
            </a:r>
          </a:p>
          <a:p>
            <a:pPr algn="l" marL="552328" indent="-276164" lvl="1">
              <a:lnSpc>
                <a:spcPts val="3581"/>
              </a:lnSpc>
              <a:buFont typeface="Arial"/>
              <a:buChar char="•"/>
            </a:pPr>
            <a:r>
              <a:rPr lang="en-US" sz="2558">
                <a:solidFill>
                  <a:srgbClr val="000000"/>
                </a:solidFill>
                <a:latin typeface="Roboto Condensed"/>
                <a:ea typeface="Roboto Condensed"/>
                <a:cs typeface="Roboto Condensed"/>
                <a:sym typeface="Roboto Condensed"/>
              </a:rPr>
              <a:t>MLCommons Multilingual Spoken Words Dataset</a:t>
            </a:r>
          </a:p>
        </p:txBody>
      </p:sp>
      <p:sp>
        <p:nvSpPr>
          <p:cNvPr name="Freeform 51" id="51">
            <a:hlinkClick r:id="rId10" tooltip="https://cocodataset.org/#download"/>
          </p:cNvPr>
          <p:cNvSpPr/>
          <p:nvPr/>
        </p:nvSpPr>
        <p:spPr>
          <a:xfrm flipH="false" flipV="false" rot="0">
            <a:off x="6099487" y="7280367"/>
            <a:ext cx="486808" cy="383665"/>
          </a:xfrm>
          <a:custGeom>
            <a:avLst/>
            <a:gdLst/>
            <a:ahLst/>
            <a:cxnLst/>
            <a:rect r="r" b="b" t="t" l="l"/>
            <a:pathLst>
              <a:path h="383665" w="486808">
                <a:moveTo>
                  <a:pt x="0" y="0"/>
                </a:moveTo>
                <a:lnTo>
                  <a:pt x="486808" y="0"/>
                </a:lnTo>
                <a:lnTo>
                  <a:pt x="486808" y="383664"/>
                </a:lnTo>
                <a:lnTo>
                  <a:pt x="0" y="383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2" id="52">
            <a:hlinkClick r:id="rId11" tooltip="https://visdial.csail.mit.edu"/>
          </p:cNvPr>
          <p:cNvSpPr/>
          <p:nvPr/>
        </p:nvSpPr>
        <p:spPr>
          <a:xfrm flipH="false" flipV="false" rot="0">
            <a:off x="3735132" y="7689047"/>
            <a:ext cx="486808" cy="383665"/>
          </a:xfrm>
          <a:custGeom>
            <a:avLst/>
            <a:gdLst/>
            <a:ahLst/>
            <a:cxnLst/>
            <a:rect r="r" b="b" t="t" l="l"/>
            <a:pathLst>
              <a:path h="383665" w="486808">
                <a:moveTo>
                  <a:pt x="0" y="0"/>
                </a:moveTo>
                <a:lnTo>
                  <a:pt x="486808" y="0"/>
                </a:lnTo>
                <a:lnTo>
                  <a:pt x="486808" y="383665"/>
                </a:lnTo>
                <a:lnTo>
                  <a:pt x="0" y="383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3" id="53">
            <a:hlinkClick r:id="rId12" tooltip="https://mlcommons.org/datasets/multilingual-spoken-words/"/>
          </p:cNvPr>
          <p:cNvSpPr/>
          <p:nvPr/>
        </p:nvSpPr>
        <p:spPr>
          <a:xfrm flipH="false" flipV="false" rot="0">
            <a:off x="2744409" y="8641473"/>
            <a:ext cx="486808" cy="383665"/>
          </a:xfrm>
          <a:custGeom>
            <a:avLst/>
            <a:gdLst/>
            <a:ahLst/>
            <a:cxnLst/>
            <a:rect r="r" b="b" t="t" l="l"/>
            <a:pathLst>
              <a:path h="383665" w="486808">
                <a:moveTo>
                  <a:pt x="0" y="0"/>
                </a:moveTo>
                <a:lnTo>
                  <a:pt x="486807" y="0"/>
                </a:lnTo>
                <a:lnTo>
                  <a:pt x="486807" y="383664"/>
                </a:lnTo>
                <a:lnTo>
                  <a:pt x="0" y="383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4" id="54"/>
          <p:cNvSpPr txBox="true"/>
          <p:nvPr/>
        </p:nvSpPr>
        <p:spPr>
          <a:xfrm rot="0">
            <a:off x="11433965" y="7127947"/>
            <a:ext cx="5864676" cy="2230545"/>
          </a:xfrm>
          <a:prstGeom prst="rect">
            <a:avLst/>
          </a:prstGeom>
        </p:spPr>
        <p:txBody>
          <a:bodyPr anchor="t" rtlCol="false" tIns="0" lIns="0" bIns="0" rIns="0">
            <a:spAutoFit/>
          </a:bodyPr>
          <a:lstStyle/>
          <a:p>
            <a:pPr algn="l" marL="552328" indent="-276164" lvl="1">
              <a:lnSpc>
                <a:spcPts val="3581"/>
              </a:lnSpc>
              <a:buFont typeface="Arial"/>
              <a:buChar char="•"/>
            </a:pPr>
            <a:r>
              <a:rPr lang="en-US" sz="2558">
                <a:solidFill>
                  <a:srgbClr val="000000"/>
                </a:solidFill>
                <a:latin typeface="Roboto Condensed"/>
                <a:ea typeface="Roboto Condensed"/>
                <a:cs typeface="Roboto Condensed"/>
                <a:sym typeface="Roboto Condensed"/>
              </a:rPr>
              <a:t>Open Images Dataset</a:t>
            </a:r>
          </a:p>
          <a:p>
            <a:pPr algn="l" marL="552328" indent="-276164" lvl="1">
              <a:lnSpc>
                <a:spcPts val="3581"/>
              </a:lnSpc>
              <a:buFont typeface="Arial"/>
              <a:buChar char="•"/>
            </a:pPr>
            <a:r>
              <a:rPr lang="en-US" sz="2558">
                <a:solidFill>
                  <a:srgbClr val="000000"/>
                </a:solidFill>
                <a:latin typeface="Roboto Condensed"/>
                <a:ea typeface="Roboto Condensed"/>
                <a:cs typeface="Roboto Condensed"/>
                <a:sym typeface="Roboto Condensed"/>
              </a:rPr>
              <a:t>Kaggle Datasets</a:t>
            </a:r>
          </a:p>
          <a:p>
            <a:pPr algn="l" marL="552328" indent="-276164" lvl="1">
              <a:lnSpc>
                <a:spcPts val="3581"/>
              </a:lnSpc>
              <a:buFont typeface="Arial"/>
              <a:buChar char="•"/>
            </a:pPr>
            <a:r>
              <a:rPr lang="en-US" sz="2558">
                <a:solidFill>
                  <a:srgbClr val="000000"/>
                </a:solidFill>
                <a:latin typeface="Roboto Condensed"/>
                <a:ea typeface="Roboto Condensed"/>
                <a:cs typeface="Roboto Condensed"/>
                <a:sym typeface="Roboto Condensed"/>
              </a:rPr>
              <a:t>TensorFlow Object Detection API</a:t>
            </a:r>
          </a:p>
          <a:p>
            <a:pPr algn="l" marL="552328" indent="-276164" lvl="1">
              <a:lnSpc>
                <a:spcPts val="3581"/>
              </a:lnSpc>
              <a:buFont typeface="Arial"/>
              <a:buChar char="•"/>
            </a:pPr>
            <a:r>
              <a:rPr lang="en-US" sz="2558">
                <a:solidFill>
                  <a:srgbClr val="000000"/>
                </a:solidFill>
                <a:latin typeface="Roboto Condensed"/>
                <a:ea typeface="Roboto Condensed"/>
                <a:cs typeface="Roboto Condensed"/>
                <a:sym typeface="Roboto Condensed"/>
              </a:rPr>
              <a:t>Dialogflow</a:t>
            </a:r>
          </a:p>
          <a:p>
            <a:pPr algn="l">
              <a:lnSpc>
                <a:spcPts val="3581"/>
              </a:lnSpc>
            </a:pPr>
          </a:p>
        </p:txBody>
      </p:sp>
      <p:sp>
        <p:nvSpPr>
          <p:cNvPr name="Freeform 55" id="55">
            <a:hlinkClick r:id="rId13" tooltip="https://storage.googleapis.com/openimages/web/index.html"/>
          </p:cNvPr>
          <p:cNvSpPr/>
          <p:nvPr/>
        </p:nvSpPr>
        <p:spPr>
          <a:xfrm flipH="false" flipV="false" rot="0">
            <a:off x="14897731" y="7174260"/>
            <a:ext cx="486808" cy="383665"/>
          </a:xfrm>
          <a:custGeom>
            <a:avLst/>
            <a:gdLst/>
            <a:ahLst/>
            <a:cxnLst/>
            <a:rect r="r" b="b" t="t" l="l"/>
            <a:pathLst>
              <a:path h="383665" w="486808">
                <a:moveTo>
                  <a:pt x="0" y="0"/>
                </a:moveTo>
                <a:lnTo>
                  <a:pt x="486808" y="0"/>
                </a:lnTo>
                <a:lnTo>
                  <a:pt x="486808" y="383664"/>
                </a:lnTo>
                <a:lnTo>
                  <a:pt x="0" y="383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6" id="56">
            <a:hlinkClick r:id="rId14" tooltip="https://www.kaggle.com/datasets"/>
          </p:cNvPr>
          <p:cNvSpPr/>
          <p:nvPr/>
        </p:nvSpPr>
        <p:spPr>
          <a:xfrm flipH="false" flipV="false" rot="0">
            <a:off x="14209887" y="7573825"/>
            <a:ext cx="486808" cy="383665"/>
          </a:xfrm>
          <a:custGeom>
            <a:avLst/>
            <a:gdLst/>
            <a:ahLst/>
            <a:cxnLst/>
            <a:rect r="r" b="b" t="t" l="l"/>
            <a:pathLst>
              <a:path h="383665" w="486808">
                <a:moveTo>
                  <a:pt x="0" y="0"/>
                </a:moveTo>
                <a:lnTo>
                  <a:pt x="486808" y="0"/>
                </a:lnTo>
                <a:lnTo>
                  <a:pt x="486808" y="383664"/>
                </a:lnTo>
                <a:lnTo>
                  <a:pt x="0" y="383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7" id="57">
            <a:hlinkClick r:id="rId15" tooltip="https://dialogflow.cloud.google.com"/>
          </p:cNvPr>
          <p:cNvSpPr/>
          <p:nvPr/>
        </p:nvSpPr>
        <p:spPr>
          <a:xfrm flipH="false" flipV="false" rot="0">
            <a:off x="13556840" y="8487740"/>
            <a:ext cx="486808" cy="383665"/>
          </a:xfrm>
          <a:custGeom>
            <a:avLst/>
            <a:gdLst/>
            <a:ahLst/>
            <a:cxnLst/>
            <a:rect r="r" b="b" t="t" l="l"/>
            <a:pathLst>
              <a:path h="383665" w="486808">
                <a:moveTo>
                  <a:pt x="0" y="0"/>
                </a:moveTo>
                <a:lnTo>
                  <a:pt x="486808" y="0"/>
                </a:lnTo>
                <a:lnTo>
                  <a:pt x="486808" y="383665"/>
                </a:lnTo>
                <a:lnTo>
                  <a:pt x="0" y="383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8" id="58"/>
          <p:cNvSpPr/>
          <p:nvPr/>
        </p:nvSpPr>
        <p:spPr>
          <a:xfrm flipH="true">
            <a:off x="7471556" y="6860870"/>
            <a:ext cx="1905390" cy="1206523"/>
          </a:xfrm>
          <a:prstGeom prst="line">
            <a:avLst/>
          </a:prstGeom>
          <a:ln cap="flat" w="114300">
            <a:solidFill>
              <a:srgbClr val="7ED957"/>
            </a:solidFill>
            <a:prstDash val="solid"/>
            <a:headEnd type="none" len="sm" w="sm"/>
            <a:tailEnd type="oval" len="lg" w="lg"/>
          </a:ln>
        </p:spPr>
      </p:sp>
      <p:sp>
        <p:nvSpPr>
          <p:cNvPr name="Freeform 59" id="59"/>
          <p:cNvSpPr/>
          <p:nvPr/>
        </p:nvSpPr>
        <p:spPr>
          <a:xfrm flipH="false" flipV="false" rot="0">
            <a:off x="7900846" y="4821168"/>
            <a:ext cx="2952199" cy="2039701"/>
          </a:xfrm>
          <a:custGeom>
            <a:avLst/>
            <a:gdLst/>
            <a:ahLst/>
            <a:cxnLst/>
            <a:rect r="r" b="b" t="t" l="l"/>
            <a:pathLst>
              <a:path h="2039701" w="2952199">
                <a:moveTo>
                  <a:pt x="0" y="0"/>
                </a:moveTo>
                <a:lnTo>
                  <a:pt x="2952199" y="0"/>
                </a:lnTo>
                <a:lnTo>
                  <a:pt x="2952199" y="2039702"/>
                </a:lnTo>
                <a:lnTo>
                  <a:pt x="0" y="203970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AutoShape 60" id="60"/>
          <p:cNvSpPr/>
          <p:nvPr/>
        </p:nvSpPr>
        <p:spPr>
          <a:xfrm flipH="true" flipV="true">
            <a:off x="7145952" y="3864224"/>
            <a:ext cx="754895" cy="1976795"/>
          </a:xfrm>
          <a:prstGeom prst="line">
            <a:avLst/>
          </a:prstGeom>
          <a:ln cap="flat" w="114300">
            <a:solidFill>
              <a:srgbClr val="7ED957"/>
            </a:solidFill>
            <a:prstDash val="solid"/>
            <a:headEnd type="none" len="sm" w="sm"/>
            <a:tailEnd type="oval" len="lg" w="lg"/>
          </a:ln>
        </p:spPr>
      </p:sp>
      <p:sp>
        <p:nvSpPr>
          <p:cNvPr name="AutoShape 61" id="61"/>
          <p:cNvSpPr/>
          <p:nvPr/>
        </p:nvSpPr>
        <p:spPr>
          <a:xfrm flipV="true">
            <a:off x="9376946" y="3567915"/>
            <a:ext cx="2017719" cy="1253253"/>
          </a:xfrm>
          <a:prstGeom prst="line">
            <a:avLst/>
          </a:prstGeom>
          <a:ln cap="flat" w="114300">
            <a:solidFill>
              <a:srgbClr val="7ED957"/>
            </a:solidFill>
            <a:prstDash val="solid"/>
            <a:headEnd type="none" len="sm" w="sm"/>
            <a:tailEnd type="oval" len="lg" w="lg"/>
          </a:ln>
        </p:spPr>
      </p:sp>
      <p:sp>
        <p:nvSpPr>
          <p:cNvPr name="AutoShape 62" id="62"/>
          <p:cNvSpPr/>
          <p:nvPr/>
        </p:nvSpPr>
        <p:spPr>
          <a:xfrm>
            <a:off x="10853045" y="5841019"/>
            <a:ext cx="580920" cy="2430776"/>
          </a:xfrm>
          <a:prstGeom prst="line">
            <a:avLst/>
          </a:prstGeom>
          <a:ln cap="flat" w="114300">
            <a:solidFill>
              <a:srgbClr val="7ED957"/>
            </a:solidFill>
            <a:prstDash val="solid"/>
            <a:headEnd type="none" len="sm" w="sm"/>
            <a:tailEnd type="oval" len="lg" w="lg"/>
          </a:ln>
        </p:spPr>
      </p:sp>
      <p:sp>
        <p:nvSpPr>
          <p:cNvPr name="TextBox 63" id="63"/>
          <p:cNvSpPr txBox="true"/>
          <p:nvPr/>
        </p:nvSpPr>
        <p:spPr>
          <a:xfrm rot="0">
            <a:off x="12197725" y="6041462"/>
            <a:ext cx="4511131" cy="448311"/>
          </a:xfrm>
          <a:prstGeom prst="rect">
            <a:avLst/>
          </a:prstGeom>
        </p:spPr>
        <p:txBody>
          <a:bodyPr anchor="t" rtlCol="false" tIns="0" lIns="0" bIns="0" rIns="0">
            <a:spAutoFit/>
          </a:bodyPr>
          <a:lstStyle/>
          <a:p>
            <a:pPr algn="ctr">
              <a:lnSpc>
                <a:spcPts val="3639"/>
              </a:lnSpc>
              <a:spcBef>
                <a:spcPct val="0"/>
              </a:spcBef>
            </a:pPr>
            <a:r>
              <a:rPr lang="en-US" sz="2599">
                <a:solidFill>
                  <a:srgbClr val="000000"/>
                </a:solidFill>
                <a:latin typeface="Open Sans Extra Bold"/>
                <a:ea typeface="Open Sans Extra Bold"/>
                <a:cs typeface="Open Sans Extra Bold"/>
                <a:sym typeface="Open Sans Extra Bold"/>
              </a:rPr>
              <a:t>OTHERS</a:t>
            </a:r>
          </a:p>
        </p:txBody>
      </p:sp>
      <p:sp>
        <p:nvSpPr>
          <p:cNvPr name="Freeform 64" id="64"/>
          <p:cNvSpPr/>
          <p:nvPr/>
        </p:nvSpPr>
        <p:spPr>
          <a:xfrm flipH="false" flipV="false" rot="0">
            <a:off x="8995801" y="5471048"/>
            <a:ext cx="1114294" cy="1122457"/>
          </a:xfrm>
          <a:custGeom>
            <a:avLst/>
            <a:gdLst/>
            <a:ahLst/>
            <a:cxnLst/>
            <a:rect r="r" b="b" t="t" l="l"/>
            <a:pathLst>
              <a:path h="1122457" w="1114294">
                <a:moveTo>
                  <a:pt x="0" y="0"/>
                </a:moveTo>
                <a:lnTo>
                  <a:pt x="1114294" y="0"/>
                </a:lnTo>
                <a:lnTo>
                  <a:pt x="1114294" y="1122457"/>
                </a:lnTo>
                <a:lnTo>
                  <a:pt x="0" y="112245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65" id="65"/>
          <p:cNvGrpSpPr/>
          <p:nvPr/>
        </p:nvGrpSpPr>
        <p:grpSpPr>
          <a:xfrm rot="0">
            <a:off x="9244935" y="5724263"/>
            <a:ext cx="616027" cy="616027"/>
            <a:chOff x="0" y="0"/>
            <a:chExt cx="6350000" cy="6350000"/>
          </a:xfrm>
        </p:grpSpPr>
        <p:sp>
          <p:nvSpPr>
            <p:cNvPr name="Freeform 66" id="6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504D4D"/>
            </a:solidFill>
          </p:spPr>
        </p:sp>
      </p:grpSp>
      <p:grpSp>
        <p:nvGrpSpPr>
          <p:cNvPr name="Group 67" id="67"/>
          <p:cNvGrpSpPr>
            <a:grpSpLocks noChangeAspect="true"/>
          </p:cNvGrpSpPr>
          <p:nvPr/>
        </p:nvGrpSpPr>
        <p:grpSpPr>
          <a:xfrm rot="0">
            <a:off x="9357007" y="5836336"/>
            <a:ext cx="391882" cy="391882"/>
            <a:chOff x="0" y="0"/>
            <a:chExt cx="495300" cy="495300"/>
          </a:xfrm>
        </p:grpSpPr>
        <p:sp>
          <p:nvSpPr>
            <p:cNvPr name="Freeform 68" id="68"/>
            <p:cNvSpPr/>
            <p:nvPr/>
          </p:nvSpPr>
          <p:spPr>
            <a:xfrm flipH="false" flipV="false" rot="0">
              <a:off x="0" y="0"/>
              <a:ext cx="495300" cy="495300"/>
            </a:xfrm>
            <a:custGeom>
              <a:avLst/>
              <a:gdLst/>
              <a:ahLst/>
              <a:cxnLst/>
              <a:rect r="r" b="b" t="t" l="l"/>
              <a:pathLst>
                <a:path h="495300" w="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747272"/>
            </a:solidFill>
          </p:spPr>
        </p:sp>
        <p:sp>
          <p:nvSpPr>
            <p:cNvPr name="Freeform 69" id="69"/>
            <p:cNvSpPr/>
            <p:nvPr/>
          </p:nvSpPr>
          <p:spPr>
            <a:xfrm flipH="false" flipV="false" rot="0">
              <a:off x="38100" y="38100"/>
              <a:ext cx="419100" cy="419100"/>
            </a:xfrm>
            <a:custGeom>
              <a:avLst/>
              <a:gdLst/>
              <a:ahLst/>
              <a:cxnLst/>
              <a:rect r="r" b="b" t="t" l="l"/>
              <a:pathLst>
                <a:path h="419100" w="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504D4D"/>
            </a:solidFill>
          </p:spPr>
        </p:sp>
      </p:grpSp>
      <p:grpSp>
        <p:nvGrpSpPr>
          <p:cNvPr name="Group 70" id="70"/>
          <p:cNvGrpSpPr/>
          <p:nvPr/>
        </p:nvGrpSpPr>
        <p:grpSpPr>
          <a:xfrm rot="0">
            <a:off x="9424675" y="5904003"/>
            <a:ext cx="256548" cy="256548"/>
            <a:chOff x="0" y="0"/>
            <a:chExt cx="6350000" cy="6350000"/>
          </a:xfrm>
        </p:grpSpPr>
        <p:sp>
          <p:nvSpPr>
            <p:cNvPr name="Freeform 71" id="7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47272"/>
            </a:solidFill>
          </p:spPr>
        </p:sp>
      </p:grpSp>
      <p:sp>
        <p:nvSpPr>
          <p:cNvPr name="Freeform 72" id="72"/>
          <p:cNvSpPr/>
          <p:nvPr/>
        </p:nvSpPr>
        <p:spPr>
          <a:xfrm flipH="false" flipV="false" rot="0">
            <a:off x="9496294" y="5980013"/>
            <a:ext cx="113309" cy="104527"/>
          </a:xfrm>
          <a:custGeom>
            <a:avLst/>
            <a:gdLst/>
            <a:ahLst/>
            <a:cxnLst/>
            <a:rect r="r" b="b" t="t" l="l"/>
            <a:pathLst>
              <a:path h="104527" w="113309">
                <a:moveTo>
                  <a:pt x="0" y="0"/>
                </a:moveTo>
                <a:lnTo>
                  <a:pt x="113309" y="0"/>
                </a:lnTo>
                <a:lnTo>
                  <a:pt x="113309" y="104527"/>
                </a:lnTo>
                <a:lnTo>
                  <a:pt x="0" y="104527"/>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73" id="73">
            <a:hlinkClick r:id="rId22" tooltip="https://github.com/OlafenwaMoses/ImageAI"/>
          </p:cNvPr>
          <p:cNvSpPr/>
          <p:nvPr/>
        </p:nvSpPr>
        <p:spPr>
          <a:xfrm flipH="false" flipV="false" rot="0">
            <a:off x="13566365" y="3759747"/>
            <a:ext cx="486808" cy="383665"/>
          </a:xfrm>
          <a:custGeom>
            <a:avLst/>
            <a:gdLst/>
            <a:ahLst/>
            <a:cxnLst/>
            <a:rect r="r" b="b" t="t" l="l"/>
            <a:pathLst>
              <a:path h="383665" w="486808">
                <a:moveTo>
                  <a:pt x="0" y="0"/>
                </a:moveTo>
                <a:lnTo>
                  <a:pt x="486808" y="0"/>
                </a:lnTo>
                <a:lnTo>
                  <a:pt x="486808" y="383665"/>
                </a:lnTo>
                <a:lnTo>
                  <a:pt x="0" y="3836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4" id="74">
            <a:hlinkClick r:id="rId23" tooltip="https://github.com/huggingface/transformers"/>
          </p:cNvPr>
          <p:cNvSpPr/>
          <p:nvPr/>
        </p:nvSpPr>
        <p:spPr>
          <a:xfrm flipH="false" flipV="false" rot="0">
            <a:off x="14043648" y="4219612"/>
            <a:ext cx="486808" cy="383665"/>
          </a:xfrm>
          <a:custGeom>
            <a:avLst/>
            <a:gdLst/>
            <a:ahLst/>
            <a:cxnLst/>
            <a:rect r="r" b="b" t="t" l="l"/>
            <a:pathLst>
              <a:path h="383665" w="486808">
                <a:moveTo>
                  <a:pt x="0" y="0"/>
                </a:moveTo>
                <a:lnTo>
                  <a:pt x="486808" y="0"/>
                </a:lnTo>
                <a:lnTo>
                  <a:pt x="486808" y="383664"/>
                </a:lnTo>
                <a:lnTo>
                  <a:pt x="0" y="383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5" id="75">
            <a:hlinkClick r:id="rId24" tooltip="https://tensorflow-object-detection-api-tutorial.readthedocs.io/en/latest/"/>
          </p:cNvPr>
          <p:cNvSpPr/>
          <p:nvPr/>
        </p:nvSpPr>
        <p:spPr>
          <a:xfrm flipH="false" flipV="false" rot="0">
            <a:off x="16398777" y="8062150"/>
            <a:ext cx="486808" cy="383665"/>
          </a:xfrm>
          <a:custGeom>
            <a:avLst/>
            <a:gdLst/>
            <a:ahLst/>
            <a:cxnLst/>
            <a:rect r="r" b="b" t="t" l="l"/>
            <a:pathLst>
              <a:path h="383665" w="486808">
                <a:moveTo>
                  <a:pt x="0" y="0"/>
                </a:moveTo>
                <a:lnTo>
                  <a:pt x="486808" y="0"/>
                </a:lnTo>
                <a:lnTo>
                  <a:pt x="486808" y="383664"/>
                </a:lnTo>
                <a:lnTo>
                  <a:pt x="0" y="383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6" id="76"/>
          <p:cNvSpPr/>
          <p:nvPr/>
        </p:nvSpPr>
        <p:spPr>
          <a:xfrm flipH="false" flipV="false" rot="0">
            <a:off x="291464" y="359325"/>
            <a:ext cx="2565130" cy="601697"/>
          </a:xfrm>
          <a:custGeom>
            <a:avLst/>
            <a:gdLst/>
            <a:ahLst/>
            <a:cxnLst/>
            <a:rect r="r" b="b" t="t" l="l"/>
            <a:pathLst>
              <a:path h="601697" w="2565130">
                <a:moveTo>
                  <a:pt x="0" y="0"/>
                </a:moveTo>
                <a:lnTo>
                  <a:pt x="2565130" y="0"/>
                </a:lnTo>
                <a:lnTo>
                  <a:pt x="2565130" y="601697"/>
                </a:lnTo>
                <a:lnTo>
                  <a:pt x="0" y="601697"/>
                </a:lnTo>
                <a:lnTo>
                  <a:pt x="0" y="0"/>
                </a:lnTo>
                <a:close/>
              </a:path>
            </a:pathLst>
          </a:custGeom>
          <a:blipFill>
            <a:blip r:embed="rId25"/>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DAGQvPGkt_c</dc:identifier>
  <dcterms:modified xsi:type="dcterms:W3CDTF">2011-08-01T06:04:30Z</dcterms:modified>
  <cp:revision>1</cp:revision>
  <dc:title>CodeWrapper's_SIH2024_Idea_PPT</dc:title>
</cp:coreProperties>
</file>