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89B28-DCA8-438E-9659-7D83ED4D310E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EDABDC-4B39-4CDB-AC1A-B65182482D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your buddy in a building.</a:t>
          </a:r>
        </a:p>
      </dgm:t>
    </dgm:pt>
    <dgm:pt modelId="{B5A70291-73F2-459E-B371-17F519C32C0B}" type="parTrans" cxnId="{7945E0DA-F999-411A-8B2C-5FD67E8CAF94}">
      <dgm:prSet/>
      <dgm:spPr/>
      <dgm:t>
        <a:bodyPr/>
        <a:lstStyle/>
        <a:p>
          <a:endParaRPr lang="en-US"/>
        </a:p>
      </dgm:t>
    </dgm:pt>
    <dgm:pt modelId="{E774C6B5-8E2E-4E28-AA59-5C060D045908}" type="sibTrans" cxnId="{7945E0DA-F999-411A-8B2C-5FD67E8CAF94}">
      <dgm:prSet/>
      <dgm:spPr/>
      <dgm:t>
        <a:bodyPr/>
        <a:lstStyle/>
        <a:p>
          <a:endParaRPr lang="en-US"/>
        </a:p>
      </dgm:t>
    </dgm:pt>
    <dgm:pt modelId="{1D2255AA-B788-4DB5-B25F-81F2900BD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employees in large warehouses.</a:t>
          </a:r>
        </a:p>
      </dgm:t>
    </dgm:pt>
    <dgm:pt modelId="{BDE4EC16-FCF9-4DB8-A093-475BA5C02406}" type="parTrans" cxnId="{9A230D0E-8498-4752-ACDA-A85F47B940AA}">
      <dgm:prSet/>
      <dgm:spPr/>
      <dgm:t>
        <a:bodyPr/>
        <a:lstStyle/>
        <a:p>
          <a:endParaRPr lang="en-US"/>
        </a:p>
      </dgm:t>
    </dgm:pt>
    <dgm:pt modelId="{3ACC6841-26F5-44FF-9DFF-F81E9FFC05BF}" type="sibTrans" cxnId="{9A230D0E-8498-4752-ACDA-A85F47B940AA}">
      <dgm:prSet/>
      <dgm:spPr/>
      <dgm:t>
        <a:bodyPr/>
        <a:lstStyle/>
        <a:p>
          <a:endParaRPr lang="en-US"/>
        </a:p>
      </dgm:t>
    </dgm:pt>
    <dgm:pt modelId="{2C950CD4-35C1-4D40-BC1C-341999F6D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Analytics and big data applications, employees can check how long a person is idle in a certain room, how often a person takes a break, how far a person must travel to accomplish a task.</a:t>
          </a:r>
        </a:p>
      </dgm:t>
    </dgm:pt>
    <dgm:pt modelId="{499A3A69-026B-49E3-824F-4980CDA0949D}" type="parTrans" cxnId="{4C39CE8A-A18A-4C15-B5B4-71EA0960EC61}">
      <dgm:prSet/>
      <dgm:spPr/>
      <dgm:t>
        <a:bodyPr/>
        <a:lstStyle/>
        <a:p>
          <a:endParaRPr lang="en-US"/>
        </a:p>
      </dgm:t>
    </dgm:pt>
    <dgm:pt modelId="{617B91D1-86B4-4CBE-8B36-337C90D24385}" type="sibTrans" cxnId="{4C39CE8A-A18A-4C15-B5B4-71EA0960EC61}">
      <dgm:prSet/>
      <dgm:spPr/>
      <dgm:t>
        <a:bodyPr/>
        <a:lstStyle/>
        <a:p>
          <a:endParaRPr lang="en-US"/>
        </a:p>
      </dgm:t>
    </dgm:pt>
    <dgm:pt modelId="{0F889757-E9A8-4654-ABC5-C9D2E2855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of workforce.</a:t>
          </a:r>
        </a:p>
      </dgm:t>
    </dgm:pt>
    <dgm:pt modelId="{7C7D758E-D0C7-4EB1-83A5-9056CC23CC83}" type="parTrans" cxnId="{9205016A-8D97-49E8-9573-D59B8AB95954}">
      <dgm:prSet/>
      <dgm:spPr/>
      <dgm:t>
        <a:bodyPr/>
        <a:lstStyle/>
        <a:p>
          <a:endParaRPr lang="en-US"/>
        </a:p>
      </dgm:t>
    </dgm:pt>
    <dgm:pt modelId="{F63ACB89-6CCF-4C4A-BE81-2BA2BFEE0EAB}" type="sibTrans" cxnId="{9205016A-8D97-49E8-9573-D59B8AB95954}">
      <dgm:prSet/>
      <dgm:spPr/>
      <dgm:t>
        <a:bodyPr/>
        <a:lstStyle/>
        <a:p>
          <a:endParaRPr lang="en-US"/>
        </a:p>
      </dgm:t>
    </dgm:pt>
    <dgm:pt modelId="{DDC663F5-FB4B-43B2-A7F1-3E4CCD3AD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applications.</a:t>
          </a:r>
        </a:p>
      </dgm:t>
    </dgm:pt>
    <dgm:pt modelId="{C770788D-D6C8-4F90-8A3B-11846075582B}" type="parTrans" cxnId="{2E2B3AC6-C080-4F65-BEE7-291C21657A94}">
      <dgm:prSet/>
      <dgm:spPr/>
      <dgm:t>
        <a:bodyPr/>
        <a:lstStyle/>
        <a:p>
          <a:endParaRPr lang="en-US"/>
        </a:p>
      </dgm:t>
    </dgm:pt>
    <dgm:pt modelId="{7A37FF2A-F130-404F-88D2-BD2B495D00A6}" type="sibTrans" cxnId="{2E2B3AC6-C080-4F65-BEE7-291C21657A94}">
      <dgm:prSet/>
      <dgm:spPr/>
      <dgm:t>
        <a:bodyPr/>
        <a:lstStyle/>
        <a:p>
          <a:endParaRPr lang="en-US"/>
        </a:p>
      </dgm:t>
    </dgm:pt>
    <dgm:pt modelId="{2EA5554F-E576-4493-A84F-F4C4A0B05F2A}" type="pres">
      <dgm:prSet presAssocID="{AF389B28-DCA8-438E-9659-7D83ED4D310E}" presName="root" presStyleCnt="0">
        <dgm:presLayoutVars>
          <dgm:dir/>
          <dgm:resizeHandles val="exact"/>
        </dgm:presLayoutVars>
      </dgm:prSet>
      <dgm:spPr/>
    </dgm:pt>
    <dgm:pt modelId="{E9503D02-9B52-41C8-9973-3F44427F495A}" type="pres">
      <dgm:prSet presAssocID="{F2EDABDC-4B39-4CDB-AC1A-B65182482DB3}" presName="compNode" presStyleCnt="0"/>
      <dgm:spPr/>
    </dgm:pt>
    <dgm:pt modelId="{0468B7BF-9F55-44D6-B604-22567A1C4FE6}" type="pres">
      <dgm:prSet presAssocID="{F2EDABDC-4B39-4CDB-AC1A-B65182482DB3}" presName="bgRect" presStyleLbl="bgShp" presStyleIdx="0" presStyleCnt="5"/>
      <dgm:spPr/>
    </dgm:pt>
    <dgm:pt modelId="{8C0072CA-F158-4A9C-A2ED-C5C283CC8492}" type="pres">
      <dgm:prSet presAssocID="{F2EDABDC-4B39-4CDB-AC1A-B65182482D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FB8FF52-8330-4174-A28F-296AC697CA51}" type="pres">
      <dgm:prSet presAssocID="{F2EDABDC-4B39-4CDB-AC1A-B65182482DB3}" presName="spaceRect" presStyleCnt="0"/>
      <dgm:spPr/>
    </dgm:pt>
    <dgm:pt modelId="{AD225CB2-4D48-4C59-8623-7756498A7DEB}" type="pres">
      <dgm:prSet presAssocID="{F2EDABDC-4B39-4CDB-AC1A-B65182482DB3}" presName="parTx" presStyleLbl="revTx" presStyleIdx="0" presStyleCnt="5">
        <dgm:presLayoutVars>
          <dgm:chMax val="0"/>
          <dgm:chPref val="0"/>
        </dgm:presLayoutVars>
      </dgm:prSet>
      <dgm:spPr/>
    </dgm:pt>
    <dgm:pt modelId="{566E271E-3427-4D5B-A7F5-09E347FF2C2D}" type="pres">
      <dgm:prSet presAssocID="{E774C6B5-8E2E-4E28-AA59-5C060D045908}" presName="sibTrans" presStyleCnt="0"/>
      <dgm:spPr/>
    </dgm:pt>
    <dgm:pt modelId="{54DD6EC9-1CFC-48F7-A70B-818AD7245449}" type="pres">
      <dgm:prSet presAssocID="{1D2255AA-B788-4DB5-B25F-81F2900BDA08}" presName="compNode" presStyleCnt="0"/>
      <dgm:spPr/>
    </dgm:pt>
    <dgm:pt modelId="{BE9B90A2-5259-4244-A527-295CD3F75874}" type="pres">
      <dgm:prSet presAssocID="{1D2255AA-B788-4DB5-B25F-81F2900BDA08}" presName="bgRect" presStyleLbl="bgShp" presStyleIdx="1" presStyleCnt="5"/>
      <dgm:spPr/>
    </dgm:pt>
    <dgm:pt modelId="{6EBFB3A7-357A-480A-889B-C60BE6193BFF}" type="pres">
      <dgm:prSet presAssocID="{1D2255AA-B788-4DB5-B25F-81F2900BDA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C72F04AE-A607-4B5E-8500-0139AB0B31B3}" type="pres">
      <dgm:prSet presAssocID="{1D2255AA-B788-4DB5-B25F-81F2900BDA08}" presName="spaceRect" presStyleCnt="0"/>
      <dgm:spPr/>
    </dgm:pt>
    <dgm:pt modelId="{631C1086-D5F9-4C25-907F-599FEAC6E29B}" type="pres">
      <dgm:prSet presAssocID="{1D2255AA-B788-4DB5-B25F-81F2900BDA08}" presName="parTx" presStyleLbl="revTx" presStyleIdx="1" presStyleCnt="5">
        <dgm:presLayoutVars>
          <dgm:chMax val="0"/>
          <dgm:chPref val="0"/>
        </dgm:presLayoutVars>
      </dgm:prSet>
      <dgm:spPr/>
    </dgm:pt>
    <dgm:pt modelId="{2359816B-FAD3-4A85-BC29-A42294C66EE3}" type="pres">
      <dgm:prSet presAssocID="{3ACC6841-26F5-44FF-9DFF-F81E9FFC05BF}" presName="sibTrans" presStyleCnt="0"/>
      <dgm:spPr/>
    </dgm:pt>
    <dgm:pt modelId="{FB66B2E3-200F-4BAF-BA86-0BF07523D73D}" type="pres">
      <dgm:prSet presAssocID="{2C950CD4-35C1-4D40-BC1C-341999F6DEE8}" presName="compNode" presStyleCnt="0"/>
      <dgm:spPr/>
    </dgm:pt>
    <dgm:pt modelId="{501F7AD0-D411-4119-9EE3-2662B1DEC625}" type="pres">
      <dgm:prSet presAssocID="{2C950CD4-35C1-4D40-BC1C-341999F6DEE8}" presName="bgRect" presStyleLbl="bgShp" presStyleIdx="2" presStyleCnt="5"/>
      <dgm:spPr/>
    </dgm:pt>
    <dgm:pt modelId="{C8048461-F033-462C-A8FA-0AC00DAF8B04}" type="pres">
      <dgm:prSet presAssocID="{2C950CD4-35C1-4D40-BC1C-341999F6DE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8D68CFC1-F389-4778-83E1-340260D9FDD2}" type="pres">
      <dgm:prSet presAssocID="{2C950CD4-35C1-4D40-BC1C-341999F6DEE8}" presName="spaceRect" presStyleCnt="0"/>
      <dgm:spPr/>
    </dgm:pt>
    <dgm:pt modelId="{3A7D180E-86B6-4973-A66E-93F00EBDD777}" type="pres">
      <dgm:prSet presAssocID="{2C950CD4-35C1-4D40-BC1C-341999F6DEE8}" presName="parTx" presStyleLbl="revTx" presStyleIdx="2" presStyleCnt="5">
        <dgm:presLayoutVars>
          <dgm:chMax val="0"/>
          <dgm:chPref val="0"/>
        </dgm:presLayoutVars>
      </dgm:prSet>
      <dgm:spPr/>
    </dgm:pt>
    <dgm:pt modelId="{9EAE18BC-09AA-49DF-92DD-22A4961EA3C5}" type="pres">
      <dgm:prSet presAssocID="{617B91D1-86B4-4CBE-8B36-337C90D24385}" presName="sibTrans" presStyleCnt="0"/>
      <dgm:spPr/>
    </dgm:pt>
    <dgm:pt modelId="{F695C3C3-112F-4584-A1E9-E8A444360DF9}" type="pres">
      <dgm:prSet presAssocID="{0F889757-E9A8-4654-ABC5-C9D2E28558AC}" presName="compNode" presStyleCnt="0"/>
      <dgm:spPr/>
    </dgm:pt>
    <dgm:pt modelId="{16CDA09C-2B0B-4ED4-9946-13613FB7EE97}" type="pres">
      <dgm:prSet presAssocID="{0F889757-E9A8-4654-ABC5-C9D2E28558AC}" presName="bgRect" presStyleLbl="bgShp" presStyleIdx="3" presStyleCnt="5"/>
      <dgm:spPr/>
    </dgm:pt>
    <dgm:pt modelId="{2543F7C0-55E2-4D0C-AB07-507529E7E7E1}" type="pres">
      <dgm:prSet presAssocID="{0F889757-E9A8-4654-ABC5-C9D2E28558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005BC53-C03D-42BC-8183-BA1627F35554}" type="pres">
      <dgm:prSet presAssocID="{0F889757-E9A8-4654-ABC5-C9D2E28558AC}" presName="spaceRect" presStyleCnt="0"/>
      <dgm:spPr/>
    </dgm:pt>
    <dgm:pt modelId="{4ED84EA6-B24F-4952-9F51-1E92FADBF97F}" type="pres">
      <dgm:prSet presAssocID="{0F889757-E9A8-4654-ABC5-C9D2E28558AC}" presName="parTx" presStyleLbl="revTx" presStyleIdx="3" presStyleCnt="5">
        <dgm:presLayoutVars>
          <dgm:chMax val="0"/>
          <dgm:chPref val="0"/>
        </dgm:presLayoutVars>
      </dgm:prSet>
      <dgm:spPr/>
    </dgm:pt>
    <dgm:pt modelId="{35AC8EF3-012B-4325-B594-537AFEF455EE}" type="pres">
      <dgm:prSet presAssocID="{F63ACB89-6CCF-4C4A-BE81-2BA2BFEE0EAB}" presName="sibTrans" presStyleCnt="0"/>
      <dgm:spPr/>
    </dgm:pt>
    <dgm:pt modelId="{822BF694-E12D-4FEB-AF2A-45C733D8BC4F}" type="pres">
      <dgm:prSet presAssocID="{DDC663F5-FB4B-43B2-A7F1-3E4CCD3ADA8F}" presName="compNode" presStyleCnt="0"/>
      <dgm:spPr/>
    </dgm:pt>
    <dgm:pt modelId="{13EB0BC6-9FCC-40CB-825B-435477956F41}" type="pres">
      <dgm:prSet presAssocID="{DDC663F5-FB4B-43B2-A7F1-3E4CCD3ADA8F}" presName="bgRect" presStyleLbl="bgShp" presStyleIdx="4" presStyleCnt="5"/>
      <dgm:spPr/>
    </dgm:pt>
    <dgm:pt modelId="{4CEA49AE-9F71-45F8-BC65-82A5EDC2738B}" type="pres">
      <dgm:prSet presAssocID="{DDC663F5-FB4B-43B2-A7F1-3E4CCD3ADA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D2E85C5-B30C-4D93-80B0-EB89E93856E0}" type="pres">
      <dgm:prSet presAssocID="{DDC663F5-FB4B-43B2-A7F1-3E4CCD3ADA8F}" presName="spaceRect" presStyleCnt="0"/>
      <dgm:spPr/>
    </dgm:pt>
    <dgm:pt modelId="{983896BC-25EC-4F07-B6A4-AF62B24E82AE}" type="pres">
      <dgm:prSet presAssocID="{DDC663F5-FB4B-43B2-A7F1-3E4CCD3ADA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00A0E05-787C-480B-B215-E1C0B9A1326D}" type="presOf" srcId="{AF389B28-DCA8-438E-9659-7D83ED4D310E}" destId="{2EA5554F-E576-4493-A84F-F4C4A0B05F2A}" srcOrd="0" destOrd="0" presId="urn:microsoft.com/office/officeart/2018/2/layout/IconVerticalSolidList"/>
    <dgm:cxn modelId="{9A230D0E-8498-4752-ACDA-A85F47B940AA}" srcId="{AF389B28-DCA8-438E-9659-7D83ED4D310E}" destId="{1D2255AA-B788-4DB5-B25F-81F2900BDA08}" srcOrd="1" destOrd="0" parTransId="{BDE4EC16-FCF9-4DB8-A093-475BA5C02406}" sibTransId="{3ACC6841-26F5-44FF-9DFF-F81E9FFC05BF}"/>
    <dgm:cxn modelId="{2A1F7423-4C0F-4081-BA47-012F4678FB15}" type="presOf" srcId="{1D2255AA-B788-4DB5-B25F-81F2900BDA08}" destId="{631C1086-D5F9-4C25-907F-599FEAC6E29B}" srcOrd="0" destOrd="0" presId="urn:microsoft.com/office/officeart/2018/2/layout/IconVerticalSolidList"/>
    <dgm:cxn modelId="{5C40795F-BDD1-4FDB-9381-E851D68A9C87}" type="presOf" srcId="{0F889757-E9A8-4654-ABC5-C9D2E28558AC}" destId="{4ED84EA6-B24F-4952-9F51-1E92FADBF97F}" srcOrd="0" destOrd="0" presId="urn:microsoft.com/office/officeart/2018/2/layout/IconVerticalSolidList"/>
    <dgm:cxn modelId="{9205016A-8D97-49E8-9573-D59B8AB95954}" srcId="{AF389B28-DCA8-438E-9659-7D83ED4D310E}" destId="{0F889757-E9A8-4654-ABC5-C9D2E28558AC}" srcOrd="3" destOrd="0" parTransId="{7C7D758E-D0C7-4EB1-83A5-9056CC23CC83}" sibTransId="{F63ACB89-6CCF-4C4A-BE81-2BA2BFEE0EAB}"/>
    <dgm:cxn modelId="{1062784C-952D-44D4-8592-F84F016B571C}" type="presOf" srcId="{DDC663F5-FB4B-43B2-A7F1-3E4CCD3ADA8F}" destId="{983896BC-25EC-4F07-B6A4-AF62B24E82AE}" srcOrd="0" destOrd="0" presId="urn:microsoft.com/office/officeart/2018/2/layout/IconVerticalSolidList"/>
    <dgm:cxn modelId="{4C39CE8A-A18A-4C15-B5B4-71EA0960EC61}" srcId="{AF389B28-DCA8-438E-9659-7D83ED4D310E}" destId="{2C950CD4-35C1-4D40-BC1C-341999F6DEE8}" srcOrd="2" destOrd="0" parTransId="{499A3A69-026B-49E3-824F-4980CDA0949D}" sibTransId="{617B91D1-86B4-4CBE-8B36-337C90D24385}"/>
    <dgm:cxn modelId="{2B426B95-C7C3-4743-A2F8-8F69E6FE92B5}" type="presOf" srcId="{2C950CD4-35C1-4D40-BC1C-341999F6DEE8}" destId="{3A7D180E-86B6-4973-A66E-93F00EBDD777}" srcOrd="0" destOrd="0" presId="urn:microsoft.com/office/officeart/2018/2/layout/IconVerticalSolidList"/>
    <dgm:cxn modelId="{2E2B3AC6-C080-4F65-BEE7-291C21657A94}" srcId="{AF389B28-DCA8-438E-9659-7D83ED4D310E}" destId="{DDC663F5-FB4B-43B2-A7F1-3E4CCD3ADA8F}" srcOrd="4" destOrd="0" parTransId="{C770788D-D6C8-4F90-8A3B-11846075582B}" sibTransId="{7A37FF2A-F130-404F-88D2-BD2B495D00A6}"/>
    <dgm:cxn modelId="{7A339EC9-BBE3-48B5-94C2-0CF52E1D1A98}" type="presOf" srcId="{F2EDABDC-4B39-4CDB-AC1A-B65182482DB3}" destId="{AD225CB2-4D48-4C59-8623-7756498A7DEB}" srcOrd="0" destOrd="0" presId="urn:microsoft.com/office/officeart/2018/2/layout/IconVerticalSolidList"/>
    <dgm:cxn modelId="{7945E0DA-F999-411A-8B2C-5FD67E8CAF94}" srcId="{AF389B28-DCA8-438E-9659-7D83ED4D310E}" destId="{F2EDABDC-4B39-4CDB-AC1A-B65182482DB3}" srcOrd="0" destOrd="0" parTransId="{B5A70291-73F2-459E-B371-17F519C32C0B}" sibTransId="{E774C6B5-8E2E-4E28-AA59-5C060D045908}"/>
    <dgm:cxn modelId="{6E0F73D2-AA66-4385-B714-547A9B9BFF84}" type="presParOf" srcId="{2EA5554F-E576-4493-A84F-F4C4A0B05F2A}" destId="{E9503D02-9B52-41C8-9973-3F44427F495A}" srcOrd="0" destOrd="0" presId="urn:microsoft.com/office/officeart/2018/2/layout/IconVerticalSolidList"/>
    <dgm:cxn modelId="{4176B272-444B-48B5-B58B-8C7089861881}" type="presParOf" srcId="{E9503D02-9B52-41C8-9973-3F44427F495A}" destId="{0468B7BF-9F55-44D6-B604-22567A1C4FE6}" srcOrd="0" destOrd="0" presId="urn:microsoft.com/office/officeart/2018/2/layout/IconVerticalSolidList"/>
    <dgm:cxn modelId="{D8E4755B-A1DD-4DA0-B7D6-EF70BE1F479A}" type="presParOf" srcId="{E9503D02-9B52-41C8-9973-3F44427F495A}" destId="{8C0072CA-F158-4A9C-A2ED-C5C283CC8492}" srcOrd="1" destOrd="0" presId="urn:microsoft.com/office/officeart/2018/2/layout/IconVerticalSolidList"/>
    <dgm:cxn modelId="{2DD59B5F-4E60-44E5-B78D-514E86EEBB7C}" type="presParOf" srcId="{E9503D02-9B52-41C8-9973-3F44427F495A}" destId="{9FB8FF52-8330-4174-A28F-296AC697CA51}" srcOrd="2" destOrd="0" presId="urn:microsoft.com/office/officeart/2018/2/layout/IconVerticalSolidList"/>
    <dgm:cxn modelId="{3732D634-A560-499F-9449-1B948D1358D6}" type="presParOf" srcId="{E9503D02-9B52-41C8-9973-3F44427F495A}" destId="{AD225CB2-4D48-4C59-8623-7756498A7DEB}" srcOrd="3" destOrd="0" presId="urn:microsoft.com/office/officeart/2018/2/layout/IconVerticalSolidList"/>
    <dgm:cxn modelId="{F0FD5C6F-F152-4E9B-B1C6-E42AF64B3100}" type="presParOf" srcId="{2EA5554F-E576-4493-A84F-F4C4A0B05F2A}" destId="{566E271E-3427-4D5B-A7F5-09E347FF2C2D}" srcOrd="1" destOrd="0" presId="urn:microsoft.com/office/officeart/2018/2/layout/IconVerticalSolidList"/>
    <dgm:cxn modelId="{BE14C576-3DB6-45D7-A443-1652159C25BA}" type="presParOf" srcId="{2EA5554F-E576-4493-A84F-F4C4A0B05F2A}" destId="{54DD6EC9-1CFC-48F7-A70B-818AD7245449}" srcOrd="2" destOrd="0" presId="urn:microsoft.com/office/officeart/2018/2/layout/IconVerticalSolidList"/>
    <dgm:cxn modelId="{43B8FDC1-064B-41F6-8470-287A353E0560}" type="presParOf" srcId="{54DD6EC9-1CFC-48F7-A70B-818AD7245449}" destId="{BE9B90A2-5259-4244-A527-295CD3F75874}" srcOrd="0" destOrd="0" presId="urn:microsoft.com/office/officeart/2018/2/layout/IconVerticalSolidList"/>
    <dgm:cxn modelId="{6942DDB2-8B4E-4E05-B898-43C34D24CE47}" type="presParOf" srcId="{54DD6EC9-1CFC-48F7-A70B-818AD7245449}" destId="{6EBFB3A7-357A-480A-889B-C60BE6193BFF}" srcOrd="1" destOrd="0" presId="urn:microsoft.com/office/officeart/2018/2/layout/IconVerticalSolidList"/>
    <dgm:cxn modelId="{2F6D6F64-E3BE-4ED4-A21F-34E8EAF0E717}" type="presParOf" srcId="{54DD6EC9-1CFC-48F7-A70B-818AD7245449}" destId="{C72F04AE-A607-4B5E-8500-0139AB0B31B3}" srcOrd="2" destOrd="0" presId="urn:microsoft.com/office/officeart/2018/2/layout/IconVerticalSolidList"/>
    <dgm:cxn modelId="{4369369D-FC12-46C9-89B3-B5A67222E58A}" type="presParOf" srcId="{54DD6EC9-1CFC-48F7-A70B-818AD7245449}" destId="{631C1086-D5F9-4C25-907F-599FEAC6E29B}" srcOrd="3" destOrd="0" presId="urn:microsoft.com/office/officeart/2018/2/layout/IconVerticalSolidList"/>
    <dgm:cxn modelId="{F110C0D8-45A9-4852-82BF-D492892349C0}" type="presParOf" srcId="{2EA5554F-E576-4493-A84F-F4C4A0B05F2A}" destId="{2359816B-FAD3-4A85-BC29-A42294C66EE3}" srcOrd="3" destOrd="0" presId="urn:microsoft.com/office/officeart/2018/2/layout/IconVerticalSolidList"/>
    <dgm:cxn modelId="{BC124150-6E69-4EEA-BC42-783A01DE1CE6}" type="presParOf" srcId="{2EA5554F-E576-4493-A84F-F4C4A0B05F2A}" destId="{FB66B2E3-200F-4BAF-BA86-0BF07523D73D}" srcOrd="4" destOrd="0" presId="urn:microsoft.com/office/officeart/2018/2/layout/IconVerticalSolidList"/>
    <dgm:cxn modelId="{757F7217-4402-4DB5-98DA-D899AA13D026}" type="presParOf" srcId="{FB66B2E3-200F-4BAF-BA86-0BF07523D73D}" destId="{501F7AD0-D411-4119-9EE3-2662B1DEC625}" srcOrd="0" destOrd="0" presId="urn:microsoft.com/office/officeart/2018/2/layout/IconVerticalSolidList"/>
    <dgm:cxn modelId="{94F8A1FC-6DDC-4CA3-ACAD-4FE1D67611F5}" type="presParOf" srcId="{FB66B2E3-200F-4BAF-BA86-0BF07523D73D}" destId="{C8048461-F033-462C-A8FA-0AC00DAF8B04}" srcOrd="1" destOrd="0" presId="urn:microsoft.com/office/officeart/2018/2/layout/IconVerticalSolidList"/>
    <dgm:cxn modelId="{D138A83D-7880-42FF-A371-E6FD8B7275AD}" type="presParOf" srcId="{FB66B2E3-200F-4BAF-BA86-0BF07523D73D}" destId="{8D68CFC1-F389-4778-83E1-340260D9FDD2}" srcOrd="2" destOrd="0" presId="urn:microsoft.com/office/officeart/2018/2/layout/IconVerticalSolidList"/>
    <dgm:cxn modelId="{6F182288-7CC0-425C-9267-A76A9745C5A2}" type="presParOf" srcId="{FB66B2E3-200F-4BAF-BA86-0BF07523D73D}" destId="{3A7D180E-86B6-4973-A66E-93F00EBDD777}" srcOrd="3" destOrd="0" presId="urn:microsoft.com/office/officeart/2018/2/layout/IconVerticalSolidList"/>
    <dgm:cxn modelId="{9F4530D9-6EBD-4C4C-81AD-49708BA44A3F}" type="presParOf" srcId="{2EA5554F-E576-4493-A84F-F4C4A0B05F2A}" destId="{9EAE18BC-09AA-49DF-92DD-22A4961EA3C5}" srcOrd="5" destOrd="0" presId="urn:microsoft.com/office/officeart/2018/2/layout/IconVerticalSolidList"/>
    <dgm:cxn modelId="{C310891E-63BF-4DCC-AB19-BD7A58BF8CEC}" type="presParOf" srcId="{2EA5554F-E576-4493-A84F-F4C4A0B05F2A}" destId="{F695C3C3-112F-4584-A1E9-E8A444360DF9}" srcOrd="6" destOrd="0" presId="urn:microsoft.com/office/officeart/2018/2/layout/IconVerticalSolidList"/>
    <dgm:cxn modelId="{6779D08B-9687-4F3F-A071-10F266B3AB4B}" type="presParOf" srcId="{F695C3C3-112F-4584-A1E9-E8A444360DF9}" destId="{16CDA09C-2B0B-4ED4-9946-13613FB7EE97}" srcOrd="0" destOrd="0" presId="urn:microsoft.com/office/officeart/2018/2/layout/IconVerticalSolidList"/>
    <dgm:cxn modelId="{C55E33C1-F9FA-4166-8E10-118F6E8DB14C}" type="presParOf" srcId="{F695C3C3-112F-4584-A1E9-E8A444360DF9}" destId="{2543F7C0-55E2-4D0C-AB07-507529E7E7E1}" srcOrd="1" destOrd="0" presId="urn:microsoft.com/office/officeart/2018/2/layout/IconVerticalSolidList"/>
    <dgm:cxn modelId="{7038231D-CE8A-400D-BF7D-CDFD1196DEDC}" type="presParOf" srcId="{F695C3C3-112F-4584-A1E9-E8A444360DF9}" destId="{C005BC53-C03D-42BC-8183-BA1627F35554}" srcOrd="2" destOrd="0" presId="urn:microsoft.com/office/officeart/2018/2/layout/IconVerticalSolidList"/>
    <dgm:cxn modelId="{C6EDAA05-934E-4F4E-9F0C-AA90EC36B7F5}" type="presParOf" srcId="{F695C3C3-112F-4584-A1E9-E8A444360DF9}" destId="{4ED84EA6-B24F-4952-9F51-1E92FADBF97F}" srcOrd="3" destOrd="0" presId="urn:microsoft.com/office/officeart/2018/2/layout/IconVerticalSolidList"/>
    <dgm:cxn modelId="{95D1E227-AB1A-4553-9872-25B5F9E1B071}" type="presParOf" srcId="{2EA5554F-E576-4493-A84F-F4C4A0B05F2A}" destId="{35AC8EF3-012B-4325-B594-537AFEF455EE}" srcOrd="7" destOrd="0" presId="urn:microsoft.com/office/officeart/2018/2/layout/IconVerticalSolidList"/>
    <dgm:cxn modelId="{1AEB3EF9-BD31-4EDD-A012-5BCD7341CBCB}" type="presParOf" srcId="{2EA5554F-E576-4493-A84F-F4C4A0B05F2A}" destId="{822BF694-E12D-4FEB-AF2A-45C733D8BC4F}" srcOrd="8" destOrd="0" presId="urn:microsoft.com/office/officeart/2018/2/layout/IconVerticalSolidList"/>
    <dgm:cxn modelId="{653D4974-7B6B-4B8E-8729-BA06A5A8AFE6}" type="presParOf" srcId="{822BF694-E12D-4FEB-AF2A-45C733D8BC4F}" destId="{13EB0BC6-9FCC-40CB-825B-435477956F41}" srcOrd="0" destOrd="0" presId="urn:microsoft.com/office/officeart/2018/2/layout/IconVerticalSolidList"/>
    <dgm:cxn modelId="{64F8CEB4-04CC-4D6B-83F5-1DF53ED60567}" type="presParOf" srcId="{822BF694-E12D-4FEB-AF2A-45C733D8BC4F}" destId="{4CEA49AE-9F71-45F8-BC65-82A5EDC2738B}" srcOrd="1" destOrd="0" presId="urn:microsoft.com/office/officeart/2018/2/layout/IconVerticalSolidList"/>
    <dgm:cxn modelId="{EA599A54-59C1-4842-9624-D4C0AEF0A3BE}" type="presParOf" srcId="{822BF694-E12D-4FEB-AF2A-45C733D8BC4F}" destId="{FD2E85C5-B30C-4D93-80B0-EB89E93856E0}" srcOrd="2" destOrd="0" presId="urn:microsoft.com/office/officeart/2018/2/layout/IconVerticalSolidList"/>
    <dgm:cxn modelId="{A72307E2-CC51-4F47-94FC-C09A5485CA63}" type="presParOf" srcId="{822BF694-E12D-4FEB-AF2A-45C733D8BC4F}" destId="{983896BC-25EC-4F07-B6A4-AF62B24E82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8B7BF-9F55-44D6-B604-22567A1C4FE6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0072CA-F158-4A9C-A2ED-C5C283CC8492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225CB2-4D48-4C59-8623-7756498A7DE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your buddy in a building.</a:t>
          </a:r>
        </a:p>
      </dsp:txBody>
      <dsp:txXfrm>
        <a:off x="836323" y="3399"/>
        <a:ext cx="9679276" cy="724089"/>
      </dsp:txXfrm>
    </dsp:sp>
    <dsp:sp modelId="{BE9B90A2-5259-4244-A527-295CD3F7587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FB3A7-357A-480A-889B-C60BE6193BFF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1C1086-D5F9-4C25-907F-599FEAC6E29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 employees in large warehouses.</a:t>
          </a:r>
        </a:p>
      </dsp:txBody>
      <dsp:txXfrm>
        <a:off x="836323" y="908511"/>
        <a:ext cx="9679276" cy="724089"/>
      </dsp:txXfrm>
    </dsp:sp>
    <dsp:sp modelId="{501F7AD0-D411-4119-9EE3-2662B1DEC625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048461-F033-462C-A8FA-0AC00DAF8B04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D180E-86B6-4973-A66E-93F00EBDD77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Analytics and big data applications, employees can check how long a person is idle in a certain room, how often a person takes a break, how far a person must travel to accomplish a task.</a:t>
          </a:r>
        </a:p>
      </dsp:txBody>
      <dsp:txXfrm>
        <a:off x="836323" y="1813624"/>
        <a:ext cx="9679276" cy="724089"/>
      </dsp:txXfrm>
    </dsp:sp>
    <dsp:sp modelId="{16CDA09C-2B0B-4ED4-9946-13613FB7EE97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43F7C0-55E2-4D0C-AB07-507529E7E7E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D84EA6-B24F-4952-9F51-1E92FADBF97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Optimization of workforce.</a:t>
          </a:r>
        </a:p>
      </dsp:txBody>
      <dsp:txXfrm>
        <a:off x="836323" y="2718736"/>
        <a:ext cx="9679276" cy="724089"/>
      </dsp:txXfrm>
    </dsp:sp>
    <dsp:sp modelId="{13EB0BC6-9FCC-40CB-825B-435477956F41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EA49AE-9F71-45F8-BC65-82A5EDC2738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3896BC-25EC-4F07-B6A4-AF62B24E82AE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Security applications.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ADDC-4ECC-4CCA-84CB-068DA8FC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587A8-29B3-427B-869E-690898F6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E182-2206-455A-A840-2B57BAE5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7BD3-92F2-46AE-9157-91CB5790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1FF2-6A3A-44F8-A260-951BE997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A7AD-CE9A-4EFE-99BD-F872ACD6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ECD81-4E67-40FA-85EE-2F45B66C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041E-2D01-4BB0-B671-F8879C4D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79FA-60D0-44D8-83AD-90891F92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CDB5-ABF5-41D4-A45F-C5A5265A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6CD7D-5E5F-413F-81CF-693875629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7EBA-1DF3-40CD-8FB8-57C6CE6C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EABC-9812-47CC-9B68-E7E96278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4F8F-7812-419B-B29C-1F6C7777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0815-EA1C-47DF-8B23-8E9F3250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FEF-673F-4A1F-B63D-FF4B6DED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FB14-E583-4249-969A-B75BFF99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3E9B-B98F-423C-B56F-BC1A501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0389-1192-4FB4-BB5D-87FD7D12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CF8D-D445-49EB-B96A-C13220A0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327B-723D-4A26-A87A-20B6321C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0956-B04A-4FD5-9E52-E13E44B0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5327-A91D-4E26-A1AE-541BEB86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AA80-1CE3-41B7-8314-D4E7CF70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FA19-83C6-4A02-9802-9BD0BE45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A717-D8EC-49FE-A845-E194331C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9F61-F26C-49DA-BD4A-3096A6717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392A-A7A5-41D8-8659-A621F1AB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D122-A68E-47BE-A9AD-69F5BBE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57D17-A0E2-4345-B77C-6946B92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2AC1-F140-444A-A47E-2D442D7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836A-EEC6-414A-887D-11C0613F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BB32C-FAF6-4884-9E43-E05BBAF60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551C-3150-49C4-B3DF-EEB47529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8A56-6752-4AC4-8253-BF2E7B0A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65705-2DB1-442E-8318-004AA6E5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7A69A-17AC-4DDC-BFF6-31F3B8ED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1289-30BB-4BC2-962B-A320903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15FE-3A8F-4F8E-95B9-4B0A1B63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E65-2BB1-4912-8E58-3011AE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C85BD-F351-41DB-BCF4-926FD089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C835F-2289-40EB-A12E-9A768F02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97A3A-17BE-4345-B0FC-54B1C696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303B7-D8C2-4368-ABBC-F0C0DB67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4F43D-95C0-4679-9191-5694199E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D406-4F30-42F3-8277-1D27435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8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69F0-B9F4-4192-AB32-455F43D9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804F-F688-4A20-8812-D5B294EB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EB04C-DAFA-44EB-9BA3-9FCAFCB6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CE0C8-B0BA-4400-9CC3-0481A32C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A16A1-E36B-4DA3-9A91-A7372E68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71D7-1442-4A1C-99F3-8D64BB7A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E3D7-CB57-4CFE-BC42-13529301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91BC8-EA22-4AD6-B203-882A3B08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881FE-1DD7-45D5-ABC8-008945E7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93B5-59EA-4A8C-AD0C-85753DFD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925D-8C79-45CD-8D38-EB55B19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CC9E-0B38-47A3-A868-D124D98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2EFA-008E-4A37-B7FC-7330FFB3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57AD-FAE4-4580-A286-AB462257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9615-0A12-4276-A4E6-1F4F685AD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5D3E-7B91-4EC8-BF11-F8DB3545F31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AA56-E2D7-49AD-B905-DA297041C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442D-64EE-423A-9958-8794CD5A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60A-6850-490A-A0F0-6D0B5A19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EFE27-325E-4086-90D1-7B6FB664C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700">
                <a:latin typeface="Times New Roman" panose="02020603050405020304" pitchFamily="18" charset="0"/>
                <a:cs typeface="Times New Roman" panose="02020603050405020304" pitchFamily="18" charset="0"/>
              </a:rPr>
              <a:t>Asset Tracking with WiFi and Magnetometry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D2C7B-1AB3-453C-9900-EF6C56D70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Nitesh Kumar Salvi</a:t>
            </a:r>
          </a:p>
        </p:txBody>
      </p:sp>
    </p:spTree>
    <p:extLst>
      <p:ext uri="{BB962C8B-B14F-4D97-AF65-F5344CB8AC3E}">
        <p14:creationId xmlns:p14="http://schemas.microsoft.com/office/powerpoint/2010/main" val="244465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5FC1-905B-4DE3-84ED-F5DB3A4F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324A1-AD99-401D-9B81-FC9F0F30B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456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97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CF42-4C0E-45E1-A5C3-8588CE6F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43BC4-40F5-40B7-A452-AB55AAEF5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84" y="1690687"/>
            <a:ext cx="7681391" cy="339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84D4A-5569-42D7-BDAF-BB7ED69079D5}"/>
              </a:ext>
            </a:extLst>
          </p:cNvPr>
          <p:cNvSpPr txBox="1"/>
          <p:nvPr/>
        </p:nvSpPr>
        <p:spPr>
          <a:xfrm>
            <a:off x="8180476" y="1683205"/>
            <a:ext cx="4730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Filterable events in different rooms.</a:t>
            </a:r>
          </a:p>
          <a:p>
            <a:pPr marL="342900" indent="-342900">
              <a:buAutoNum type="arabicPeriod"/>
            </a:pPr>
            <a:r>
              <a:rPr lang="en-US" dirty="0"/>
              <a:t>Beacon settings.</a:t>
            </a:r>
          </a:p>
          <a:p>
            <a:pPr marL="342900" indent="-342900">
              <a:buAutoNum type="arabicPeriod"/>
            </a:pPr>
            <a:r>
              <a:rPr lang="en-US" dirty="0"/>
              <a:t>Central device list.</a:t>
            </a:r>
          </a:p>
          <a:p>
            <a:pPr marL="342900" indent="-342900">
              <a:buAutoNum type="arabicPeriod"/>
            </a:pPr>
            <a:r>
              <a:rPr lang="en-US" dirty="0"/>
              <a:t>Beacon device list.</a:t>
            </a:r>
          </a:p>
          <a:p>
            <a:pPr marL="342900" indent="-342900">
              <a:buAutoNum type="arabicPeriod"/>
            </a:pPr>
            <a:r>
              <a:rPr lang="en-US" dirty="0"/>
              <a:t>Event list.</a:t>
            </a:r>
          </a:p>
        </p:txBody>
      </p:sp>
    </p:spTree>
    <p:extLst>
      <p:ext uri="{BB962C8B-B14F-4D97-AF65-F5344CB8AC3E}">
        <p14:creationId xmlns:p14="http://schemas.microsoft.com/office/powerpoint/2010/main" val="36120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B0AE-C920-4725-981C-6C0ED321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Position detection with assimilated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CD2E3-889C-45D3-BC29-D4C644EE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Representation of the position of a person in a room.</a:t>
            </a:r>
          </a:p>
          <a:p>
            <a:r>
              <a:rPr lang="en-US" sz="2000" dirty="0"/>
              <a:t>Absolute position of the person in the room.</a:t>
            </a:r>
          </a:p>
          <a:p>
            <a:r>
              <a:rPr lang="en-US" sz="2000" dirty="0"/>
              <a:t>Time stamp of the person in the current position. </a:t>
            </a:r>
          </a:p>
          <a:p>
            <a:r>
              <a:rPr lang="en-US" sz="2000" dirty="0"/>
              <a:t>Multiple people can be tagged in the room.</a:t>
            </a:r>
          </a:p>
          <a:p>
            <a:r>
              <a:rPr lang="en-US" sz="2000" dirty="0" err="1"/>
              <a:t>Aggregatable</a:t>
            </a:r>
            <a:r>
              <a:rPr lang="en-US" sz="2000" dirty="0"/>
              <a:t> results.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E64683-629C-462F-877F-B7E1CF47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1B21-F257-439B-B8FE-8CCAAFE9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977"/>
            <a:ext cx="10515600" cy="1325563"/>
          </a:xfrm>
        </p:spPr>
        <p:txBody>
          <a:bodyPr/>
          <a:lstStyle/>
          <a:p>
            <a:r>
              <a:rPr lang="en-US" dirty="0"/>
              <a:t>Current 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2E9E-EBB5-43E4-80F6-265538BC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13083-CA78-4939-ADED-BA4B6B51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63" y="681037"/>
            <a:ext cx="8235874" cy="57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2B2AF-CF9F-4D13-962B-A5FAE6A6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Objective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B781-6F05-4377-A754-127775A5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Use of radio signal strength and the earth’s magnetic field to find the location and direction of an asset.</a:t>
            </a:r>
          </a:p>
          <a:p>
            <a:r>
              <a:rPr lang="en-US" sz="2200" dirty="0"/>
              <a:t>Ability to use bi-</a:t>
            </a:r>
            <a:r>
              <a:rPr lang="en-US" sz="2200" dirty="0" err="1"/>
              <a:t>lateration</a:t>
            </a:r>
            <a:r>
              <a:rPr lang="en-US" sz="2200" dirty="0"/>
              <a:t> of signals in order to approximate the location of the object.</a:t>
            </a:r>
          </a:p>
          <a:p>
            <a:r>
              <a:rPr lang="en-US" sz="2200" dirty="0"/>
              <a:t>Magnetometry is utilized for finding the facing direction, which adds more useful insight on the current orientation of the asset.</a:t>
            </a:r>
          </a:p>
          <a:p>
            <a:r>
              <a:rPr lang="en-US" sz="2200" dirty="0"/>
              <a:t>Tracked information is stored and visualized on the web platform.</a:t>
            </a:r>
          </a:p>
        </p:txBody>
      </p:sp>
    </p:spTree>
    <p:extLst>
      <p:ext uri="{BB962C8B-B14F-4D97-AF65-F5344CB8AC3E}">
        <p14:creationId xmlns:p14="http://schemas.microsoft.com/office/powerpoint/2010/main" val="214636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927E-864C-4D7C-B152-97D025D1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431485"/>
            <a:ext cx="10515600" cy="775778"/>
          </a:xfrm>
        </p:spPr>
        <p:txBody>
          <a:bodyPr/>
          <a:lstStyle/>
          <a:p>
            <a:r>
              <a:rPr lang="en-US" dirty="0"/>
              <a:t>Hardware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3C3F-92AB-485F-B950-098CF51C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30"/>
            <a:ext cx="10515600" cy="1924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room consists of 2 central units.</a:t>
            </a:r>
          </a:p>
          <a:p>
            <a:r>
              <a:rPr lang="en-US" dirty="0"/>
              <a:t>One gateway device hosting a server with static port and IP.</a:t>
            </a:r>
          </a:p>
          <a:p>
            <a:r>
              <a:rPr lang="en-US" dirty="0"/>
              <a:t>Multiple beacons as </a:t>
            </a:r>
            <a:r>
              <a:rPr lang="en-US" dirty="0" err="1"/>
              <a:t>WiFi</a:t>
            </a:r>
            <a:r>
              <a:rPr lang="en-US" dirty="0"/>
              <a:t> client.</a:t>
            </a:r>
          </a:p>
          <a:p>
            <a:r>
              <a:rPr lang="en-US" dirty="0"/>
              <a:t>Multiple beacons with magnetometer.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67BAC-8AAB-4F0E-BFF1-941EBB7AD332}"/>
              </a:ext>
            </a:extLst>
          </p:cNvPr>
          <p:cNvSpPr txBox="1">
            <a:spLocks/>
          </p:cNvSpPr>
          <p:nvPr/>
        </p:nvSpPr>
        <p:spPr>
          <a:xfrm>
            <a:off x="410362" y="3212984"/>
            <a:ext cx="105156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configuration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20E7BF-167D-451E-AD38-30162677DB9D}"/>
              </a:ext>
            </a:extLst>
          </p:cNvPr>
          <p:cNvSpPr txBox="1">
            <a:spLocks/>
          </p:cNvSpPr>
          <p:nvPr/>
        </p:nvSpPr>
        <p:spPr>
          <a:xfrm>
            <a:off x="838200" y="4088630"/>
            <a:ext cx="10515600" cy="1924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Centrals running own access point with authentication.</a:t>
            </a:r>
          </a:p>
          <a:p>
            <a:r>
              <a:rPr lang="en-US" dirty="0"/>
              <a:t>Beacons running own client script with </a:t>
            </a:r>
            <a:r>
              <a:rPr lang="en-US" dirty="0" err="1"/>
              <a:t>RESt</a:t>
            </a:r>
            <a:r>
              <a:rPr lang="en-US" dirty="0"/>
              <a:t> interface.</a:t>
            </a:r>
          </a:p>
          <a:p>
            <a:r>
              <a:rPr lang="en-US" dirty="0"/>
              <a:t>Server running Django with routes, views and controllers.</a:t>
            </a:r>
          </a:p>
          <a:p>
            <a:r>
              <a:rPr lang="en-US" dirty="0"/>
              <a:t>NoSQL elastic search database interface for server to store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C7F3B-B380-4C6F-9917-DB77B686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Working scenario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80378-853D-4C60-8DE8-2FDAB82B296C}"/>
              </a:ext>
            </a:extLst>
          </p:cNvPr>
          <p:cNvSpPr txBox="1"/>
          <p:nvPr/>
        </p:nvSpPr>
        <p:spPr>
          <a:xfrm>
            <a:off x="8019875" y="2004969"/>
            <a:ext cx="3373974" cy="3975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Central 1 and central 2 initializes by finding its distance.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Central 1 and beacon 1 will finds its distance.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Central 2 and beacon 1 will find its distance.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Within 30s both the beacons will transmit the information to the gateway.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Gateway will check for correctness of information.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Gateway stores the information in database.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83F3254-2C3A-4E70-9ED9-F72E32643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3" y="1929384"/>
            <a:ext cx="6043472" cy="3514382"/>
          </a:xfrm>
        </p:spPr>
      </p:pic>
    </p:spTree>
    <p:extLst>
      <p:ext uri="{BB962C8B-B14F-4D97-AF65-F5344CB8AC3E}">
        <p14:creationId xmlns:p14="http://schemas.microsoft.com/office/powerpoint/2010/main" val="6939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5FC4E-EB48-4CAB-8523-05BCDD80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Connection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1EC4-BD3D-4FE6-92ED-C1EF9E6B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/>
              <a:t>Central Algorithm</a:t>
            </a:r>
          </a:p>
          <a:p>
            <a:pPr lvl="1"/>
            <a:r>
              <a:rPr lang="en-US" sz="2000"/>
              <a:t>Emit own access point with authentication.</a:t>
            </a:r>
          </a:p>
          <a:p>
            <a:pPr lvl="1"/>
            <a:r>
              <a:rPr lang="en-US" sz="2000"/>
              <a:t>Wait for beacons to connect.</a:t>
            </a:r>
          </a:p>
          <a:p>
            <a:pPr lvl="1"/>
            <a:r>
              <a:rPr lang="en-US" sz="2000"/>
              <a:t>If beacon connects:</a:t>
            </a:r>
          </a:p>
          <a:p>
            <a:pPr lvl="2"/>
            <a:r>
              <a:rPr lang="en-US" dirty="0"/>
              <a:t>Retrieve magnetometry data and signal strength data of the client with respect to the server.</a:t>
            </a:r>
          </a:p>
          <a:p>
            <a:pPr lvl="2"/>
            <a:r>
              <a:rPr lang="en-US" dirty="0"/>
              <a:t>Check for correctness of information.</a:t>
            </a:r>
          </a:p>
          <a:p>
            <a:pPr lvl="2"/>
            <a:r>
              <a:rPr lang="en-US" dirty="0"/>
              <a:t>Disconnect from client.</a:t>
            </a:r>
          </a:p>
          <a:p>
            <a:pPr lvl="2"/>
            <a:r>
              <a:rPr lang="en-US" dirty="0"/>
              <a:t>Connect to </a:t>
            </a:r>
            <a:r>
              <a:rPr lang="en-US"/>
              <a:t>WiFi</a:t>
            </a:r>
            <a:r>
              <a:rPr lang="en-US" dirty="0"/>
              <a:t> Server.</a:t>
            </a:r>
          </a:p>
          <a:p>
            <a:pPr lvl="2"/>
            <a:r>
              <a:rPr lang="en-US" dirty="0"/>
              <a:t>Post data to server and disconnect.</a:t>
            </a:r>
          </a:p>
          <a:p>
            <a:pPr lvl="2"/>
            <a:r>
              <a:rPr lang="en-US" dirty="0"/>
              <a:t>Repeat cycle for Central 2 with same beacon.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B791B-F0FE-42C2-99D0-96A07DD2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Connection Algorithm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67A1-37E0-485B-BDFE-226FC61D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Beacon Algorithm</a:t>
            </a:r>
          </a:p>
          <a:p>
            <a:pPr lvl="1"/>
            <a:r>
              <a:rPr lang="en-US" sz="2200"/>
              <a:t>Every 30s look out for new access points.</a:t>
            </a:r>
          </a:p>
          <a:p>
            <a:pPr lvl="1"/>
            <a:r>
              <a:rPr lang="en-US" sz="2200"/>
              <a:t>Find two access points in same room.</a:t>
            </a:r>
          </a:p>
          <a:p>
            <a:pPr lvl="1"/>
            <a:r>
              <a:rPr lang="en-US" sz="2200"/>
              <a:t>Connect to one of the access points and transmit locale data.</a:t>
            </a:r>
          </a:p>
          <a:p>
            <a:pPr lvl="1"/>
            <a:r>
              <a:rPr lang="en-US" sz="2200"/>
              <a:t>Remember connection and connect to second central in the room.</a:t>
            </a:r>
          </a:p>
          <a:p>
            <a:pPr lvl="1"/>
            <a:r>
              <a:rPr lang="en-US" sz="2200"/>
              <a:t>Connect to second central and transmit locale data.</a:t>
            </a:r>
          </a:p>
          <a:p>
            <a:pPr lvl="1"/>
            <a:r>
              <a:rPr lang="en-US" sz="2200"/>
              <a:t>Disconnect from second beacon.</a:t>
            </a:r>
          </a:p>
          <a:p>
            <a:pPr lvl="1"/>
            <a:r>
              <a:rPr lang="en-US" sz="2200"/>
              <a:t>Repeat cycle for every 30s.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7682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8B8A5-E9EF-40D0-9BE0-54037E50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Central Server Algorithm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7255-787D-4A8D-8E5E-5EA454A7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Listen on assigned port for incoming POST requests on certain route.</a:t>
            </a:r>
          </a:p>
          <a:p>
            <a:r>
              <a:rPr lang="en-US" sz="2200"/>
              <a:t>Accept incoming request.</a:t>
            </a:r>
          </a:p>
          <a:p>
            <a:r>
              <a:rPr lang="en-US" sz="2200"/>
              <a:t>Check for RoomID from central, always receive pair connections.</a:t>
            </a:r>
          </a:p>
          <a:p>
            <a:r>
              <a:rPr lang="en-US" sz="2200"/>
              <a:t>Check for received request if within 30s width.</a:t>
            </a:r>
          </a:p>
          <a:p>
            <a:r>
              <a:rPr lang="en-US" sz="2200"/>
              <a:t>If within 30s</a:t>
            </a:r>
          </a:p>
          <a:p>
            <a:pPr lvl="1"/>
            <a:r>
              <a:rPr lang="en-US" sz="2200"/>
              <a:t>Save information to database.</a:t>
            </a:r>
          </a:p>
          <a:p>
            <a:r>
              <a:rPr lang="en-US" sz="2200"/>
              <a:t>Else</a:t>
            </a:r>
          </a:p>
          <a:p>
            <a:pPr lvl="1"/>
            <a:r>
              <a:rPr lang="en-US" sz="2200"/>
              <a:t>Throw information and wait for new request.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865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80A0-BC67-4F51-B1BB-37A1B309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Position Data.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99215-255A-4644-90AA-38DE7F475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Distance = 10 ^ ((Measured Power – RSSI)/(10 * N)) </a:t>
                </a:r>
              </a:p>
              <a:p>
                <a:r>
                  <a:rPr lang="en-US" dirty="0"/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𝑅𝑆𝑆𝑖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/>
                            </m:eqAr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RSSi</a:t>
                </a:r>
                <a:r>
                  <a:rPr lang="en-US" dirty="0"/>
                  <a:t> for one meter ( Calibration value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 = RSSI for current distance.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99215-255A-4644-90AA-38DE7F47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47FBAE3-4C22-4079-B31B-99228D65FCF6}"/>
              </a:ext>
            </a:extLst>
          </p:cNvPr>
          <p:cNvSpPr/>
          <p:nvPr/>
        </p:nvSpPr>
        <p:spPr>
          <a:xfrm rot="10800000">
            <a:off x="8549430" y="3011647"/>
            <a:ext cx="2013358" cy="158552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71A0F-DAFF-4EC0-B3A8-00A522E5BF84}"/>
              </a:ext>
            </a:extLst>
          </p:cNvPr>
          <p:cNvSpPr txBox="1"/>
          <p:nvPr/>
        </p:nvSpPr>
        <p:spPr>
          <a:xfrm>
            <a:off x="9463743" y="260804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1B35C-638E-46C1-9759-BB22D5B16B11}"/>
              </a:ext>
            </a:extLst>
          </p:cNvPr>
          <p:cNvSpPr txBox="1"/>
          <p:nvPr/>
        </p:nvSpPr>
        <p:spPr>
          <a:xfrm>
            <a:off x="8726910" y="3530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46A3D-78E9-451A-8907-D91BA908E02B}"/>
              </a:ext>
            </a:extLst>
          </p:cNvPr>
          <p:cNvSpPr txBox="1"/>
          <p:nvPr/>
        </p:nvSpPr>
        <p:spPr>
          <a:xfrm>
            <a:off x="10120881" y="35144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358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87FE3-8E68-4A9B-BBF0-A77882D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Aggregating Information</a:t>
            </a:r>
            <a:br>
              <a:rPr lang="en-US" sz="3600"/>
            </a:b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055565-9F01-40D3-9CAD-70EBE1EA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857958"/>
            <a:ext cx="6702552" cy="4239363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6F70-C6A5-442E-848D-6E206F71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Frontend retrieves information from backend database and fills tables.</a:t>
            </a:r>
          </a:p>
          <a:p>
            <a:r>
              <a:rPr lang="en-US" sz="1800" dirty="0"/>
              <a:t>Frontend visualizes them in the form of tables and 2D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2448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617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Asset Tracking with WiFi and Magnetometry</vt:lpstr>
      <vt:lpstr>Objective </vt:lpstr>
      <vt:lpstr>Hardware configuration</vt:lpstr>
      <vt:lpstr>Working scenario</vt:lpstr>
      <vt:lpstr>Connection Algorithm</vt:lpstr>
      <vt:lpstr>Connection Algorithm </vt:lpstr>
      <vt:lpstr>Central Server Algorithm </vt:lpstr>
      <vt:lpstr>Handling Position Data. </vt:lpstr>
      <vt:lpstr>Aggregating Information </vt:lpstr>
      <vt:lpstr>Use Cases</vt:lpstr>
      <vt:lpstr>Current Features</vt:lpstr>
      <vt:lpstr>Position detection with assimilated data</vt:lpstr>
      <vt:lpstr>Current market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Tracking with WiFi and Magnetometry</dc:title>
  <dc:creator>Pratik Gurudatt</dc:creator>
  <cp:lastModifiedBy>Pratik Gurudatt</cp:lastModifiedBy>
  <cp:revision>3</cp:revision>
  <dcterms:created xsi:type="dcterms:W3CDTF">2019-12-16T19:33:28Z</dcterms:created>
  <dcterms:modified xsi:type="dcterms:W3CDTF">2019-12-16T20:01:55Z</dcterms:modified>
</cp:coreProperties>
</file>