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8" r:id="rId9"/>
    <p:sldId id="261" r:id="rId10"/>
    <p:sldId id="262" r:id="rId11"/>
    <p:sldId id="263" r:id="rId12"/>
    <p:sldId id="265" r:id="rId13"/>
    <p:sldId id="269" r:id="rId14"/>
    <p:sldId id="270" r:id="rId15"/>
    <p:sldId id="267" r:id="rId16"/>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2"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47"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9" name="PlaceHolder 1"/>
          <p:cNvSpPr>
            <a:spLocks noGrp="1"/>
          </p:cNvSpPr>
          <p:nvPr>
            <p:ph type="subTitle"/>
          </p:nvPr>
        </p:nvSpPr>
        <p:spPr>
          <a:xfrm>
            <a:off x="457200" y="205200"/>
            <a:ext cx="8229240" cy="3981240"/>
          </a:xfrm>
          <a:prstGeom prst="rect">
            <a:avLst/>
          </a:prstGeom>
        </p:spPr>
        <p:txBody>
          <a:bodyPr lIns="0" tIns="0" rIns="0" bIns="0" anchor="ctr">
            <a:noAutofit/>
          </a:bodyPr>
          <a:lstStyle/>
          <a:p>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52"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53"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5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57"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5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1"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3"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64"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69"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71"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72"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73"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74"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75"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76"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0"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2"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8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7" name="PlaceHolder 1"/>
          <p:cNvSpPr>
            <a:spLocks noGrp="1"/>
          </p:cNvSpPr>
          <p:nvPr>
            <p:ph type="subTitle"/>
          </p:nvPr>
        </p:nvSpPr>
        <p:spPr>
          <a:xfrm>
            <a:off x="457200" y="205200"/>
            <a:ext cx="8229240" cy="3981240"/>
          </a:xfrm>
          <a:prstGeom prst="rect">
            <a:avLst/>
          </a:prstGeom>
        </p:spPr>
        <p:txBody>
          <a:bodyPr lIns="0" tIns="0" rIns="0" bIns="0" anchor="ctr">
            <a:noAutofit/>
          </a:bodyPr>
          <a:lstStyle/>
          <a:p>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9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5"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9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9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99"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1"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IN" sz="3200" b="0" strike="noStrike" spc="-1">
              <a:latin typeface="Arial"/>
            </a:endParaRPr>
          </a:p>
        </p:txBody>
      </p:sp>
      <p:sp>
        <p:nvSpPr>
          <p:cNvPr id="102"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0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
        <p:nvSpPr>
          <p:cNvPr id="107"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09"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0"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1"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IN" sz="3200" b="0" strike="noStrike" spc="-1">
              <a:latin typeface="Arial"/>
            </a:endParaRPr>
          </a:p>
        </p:txBody>
      </p:sp>
      <p:sp>
        <p:nvSpPr>
          <p:cNvPr id="112"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3"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IN" sz="3200" b="0" strike="noStrike" spc="-1">
              <a:latin typeface="Arial"/>
            </a:endParaRPr>
          </a:p>
        </p:txBody>
      </p:sp>
      <p:sp>
        <p:nvSpPr>
          <p:cNvPr id="114"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05200"/>
            <a:ext cx="8229240" cy="3981240"/>
          </a:xfrm>
          <a:prstGeom prst="rect">
            <a:avLst/>
          </a:prstGeom>
        </p:spPr>
        <p:txBody>
          <a:bodyPr lIns="0" tIns="0" rIns="0" bIns="0" anchor="ctr">
            <a:no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FDC8"/>
        </a:solidFill>
        <a:effectLst/>
      </p:bgPr>
    </p:bg>
    <p:spTree>
      <p:nvGrpSpPr>
        <p:cNvPr id="1" name=""/>
        <p:cNvGrpSpPr/>
        <p:nvPr/>
      </p:nvGrpSpPr>
      <p:grpSpPr>
        <a:xfrm>
          <a:off x="0" y="0"/>
          <a:ext cx="0" cy="0"/>
          <a:chOff x="0" y="0"/>
          <a:chExt cx="0" cy="0"/>
        </a:xfrm>
      </p:grpSpPr>
      <p:sp>
        <p:nvSpPr>
          <p:cNvPr id="3" name="CustomShape 1"/>
          <p:cNvSpPr/>
          <p:nvPr/>
        </p:nvSpPr>
        <p:spPr>
          <a:xfrm>
            <a:off x="0" y="0"/>
            <a:ext cx="9142920" cy="3427920"/>
          </a:xfrm>
          <a:prstGeom prst="rect">
            <a:avLst/>
          </a:prstGeom>
          <a:solidFill>
            <a:schemeClr val="lt1"/>
          </a:solidFill>
          <a:ln>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311760" y="292680"/>
            <a:ext cx="8519400" cy="79992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 name="PlaceHolder 3"/>
          <p:cNvSpPr>
            <a:spLocks noGrp="1"/>
          </p:cNvSpPr>
          <p:nvPr>
            <p:ph type="body"/>
          </p:nvPr>
        </p:nvSpPr>
        <p:spPr>
          <a:xfrm>
            <a:off x="311760" y="1228680"/>
            <a:ext cx="8519400" cy="33390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40"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 name="PlaceHolder 1"/>
          <p:cNvSpPr>
            <a:spLocks noGrp="1"/>
          </p:cNvSpPr>
          <p:nvPr>
            <p:ph type="title"/>
          </p:nvPr>
        </p:nvSpPr>
        <p:spPr>
          <a:xfrm>
            <a:off x="457200" y="205200"/>
            <a:ext cx="8229240" cy="8586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78"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mdpi.com/1424-8220/23/22/9068" TargetMode="External"/><Relationship Id="rId2" Type="http://schemas.openxmlformats.org/officeDocument/2006/relationships/hyperlink" Target="https://www.mdpi.com/1424-8220/25/7/2138" TargetMode="External"/><Relationship Id="rId1" Type="http://schemas.openxmlformats.org/officeDocument/2006/relationships/slideLayout" Target="../slideLayouts/slideLayout13.xml"/><Relationship Id="rId5" Type="http://schemas.openxmlformats.org/officeDocument/2006/relationships/hyperlink" Target="https://www.researchgate.net/publication/344687871" TargetMode="External"/><Relationship Id="rId4" Type="http://schemas.openxmlformats.org/officeDocument/2006/relationships/hyperlink" Target="https://www.mdpi.com/1424-8220/23/18/797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mdpi.com/2079-9292/12/23/4827" TargetMode="External"/><Relationship Id="rId2" Type="http://schemas.openxmlformats.org/officeDocument/2006/relationships/hyperlink" Target="http://maths.hfut.edu.cn" TargetMode="External"/><Relationship Id="rId1" Type="http://schemas.openxmlformats.org/officeDocument/2006/relationships/slideLayout" Target="../slideLayouts/slideLayout13.xml"/><Relationship Id="rId5" Type="http://schemas.openxmlformats.org/officeDocument/2006/relationships/hyperlink" Target="https://www.mdpi.com/1424-8220/22/16/5959" TargetMode="External"/><Relationship Id="rId4" Type="http://schemas.openxmlformats.org/officeDocument/2006/relationships/hyperlink" Target="https://www.mdpi.com/2079-9292/14/12/2351"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document/9079505" TargetMode="External"/><Relationship Id="rId2" Type="http://schemas.openxmlformats.org/officeDocument/2006/relationships/hyperlink" Target="https://www.mdpi.com/2076-3417/13/5/3029" TargetMode="External"/><Relationship Id="rId1" Type="http://schemas.openxmlformats.org/officeDocument/2006/relationships/slideLayout" Target="../slideLayouts/slideLayout13.xml"/><Relationship Id="rId4" Type="http://schemas.openxmlformats.org/officeDocument/2006/relationships/hyperlink" Target="https://d1wqtxts1xzle7.cloudfront.net/78532270/4_An_Integrated_Two_Way_ISL_Indian_Sign_Language_Translation_System_A_New_Approach-libre.pdf?utm_source=chatgpt.com"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ieeexplore.ieee.org/abstract/document/11015993?utm_source=chatgpt.com" TargetMode="Externa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CustomShape 1"/>
          <p:cNvSpPr/>
          <p:nvPr/>
        </p:nvSpPr>
        <p:spPr>
          <a:xfrm>
            <a:off x="311760" y="392040"/>
            <a:ext cx="8519400" cy="26892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ctr">
            <a:normAutofit fontScale="95500"/>
          </a:bodyPr>
          <a:lstStyle/>
          <a:p>
            <a:pPr>
              <a:lnSpc>
                <a:spcPct val="115000"/>
              </a:lnSpc>
              <a:spcAft>
                <a:spcPts val="1199"/>
              </a:spcAft>
              <a:tabLst>
                <a:tab pos="0" algn="l"/>
              </a:tabLst>
            </a:pPr>
            <a:r>
              <a:rPr lang="en-IN" sz="3200" dirty="0"/>
              <a:t>Two way  Indian Sign Language (ISL) Translation using a Convolutional Neural Network for Recognition and Fuzzy Logic for Sign Retrieval</a:t>
            </a:r>
            <a:endParaRPr lang="en-IN" sz="3000" b="0" strike="noStrike" spc="-1" dirty="0">
              <a:latin typeface="Arial"/>
            </a:endParaRPr>
          </a:p>
        </p:txBody>
      </p:sp>
      <p:sp>
        <p:nvSpPr>
          <p:cNvPr id="116" name="CustomShape 2"/>
          <p:cNvSpPr/>
          <p:nvPr/>
        </p:nvSpPr>
        <p:spPr>
          <a:xfrm>
            <a:off x="311760" y="3890520"/>
            <a:ext cx="8519400" cy="70524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75960"/>
            <a:ext cx="8519400" cy="528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91500" lnSpcReduction="20000"/>
          </a:bodyPr>
          <a:lstStyle/>
          <a:p>
            <a:pPr>
              <a:lnSpc>
                <a:spcPct val="100000"/>
              </a:lnSpc>
              <a:tabLst>
                <a:tab pos="0" algn="l"/>
              </a:tabLst>
            </a:pPr>
            <a:r>
              <a:rPr lang="en-GB" sz="2980" b="1" strike="noStrike" spc="-1">
                <a:solidFill>
                  <a:srgbClr val="212121"/>
                </a:solidFill>
                <a:latin typeface="Amatic SC"/>
                <a:ea typeface="Amatic SC"/>
              </a:rPr>
              <a:t>Objectives</a:t>
            </a:r>
            <a:endParaRPr lang="en-IN" sz="2980" b="0" strike="noStrike" spc="-1">
              <a:latin typeface="Arial"/>
            </a:endParaRPr>
          </a:p>
        </p:txBody>
      </p:sp>
      <p:sp>
        <p:nvSpPr>
          <p:cNvPr id="131" name="CustomShape 2"/>
          <p:cNvSpPr/>
          <p:nvPr/>
        </p:nvSpPr>
        <p:spPr>
          <a:xfrm>
            <a:off x="311760" y="605880"/>
            <a:ext cx="8519400" cy="453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r>
              <a:rPr lang="en-US" dirty="0"/>
              <a:t> </a:t>
            </a:r>
          </a:p>
          <a:p>
            <a:r>
              <a:rPr lang="en-US" b="1" dirty="0"/>
              <a:t>1.</a:t>
            </a:r>
            <a:r>
              <a:rPr lang="en-US" dirty="0"/>
              <a:t>To develop a </a:t>
            </a:r>
            <a:r>
              <a:rPr lang="en-US" b="1" dirty="0"/>
              <a:t>Sign-to-Text module</a:t>
            </a:r>
            <a:r>
              <a:rPr lang="en-US" dirty="0"/>
              <a:t> by training and evaluating multiple modern CNN architectures (e.g., YOLOv8n, InceptionV3) on a custom ISL image dataset to achieve state-of-the-art recognition accuracy</a:t>
            </a:r>
          </a:p>
          <a:p>
            <a:pPr marL="139680">
              <a:lnSpc>
                <a:spcPct val="105000"/>
              </a:lnSpc>
              <a:spcBef>
                <a:spcPts val="1199"/>
              </a:spcBef>
              <a:buClr>
                <a:srgbClr val="000000"/>
              </a:buClr>
            </a:pPr>
            <a:endParaRPr lang="en-IN" dirty="0"/>
          </a:p>
          <a:p>
            <a:r>
              <a:rPr lang="en-US" dirty="0"/>
              <a:t>2.To build a </a:t>
            </a:r>
            <a:r>
              <a:rPr lang="en-US" b="1" dirty="0"/>
              <a:t>Text-to-Sign module</a:t>
            </a:r>
            <a:r>
              <a:rPr lang="en-US" dirty="0"/>
              <a:t> that uses a Fuzzy Matching algorithm to accurately retrieve the corresponding sign image from a custom-built dictionary, effectively handling typos and synonyms.</a:t>
            </a:r>
          </a:p>
          <a:p>
            <a:endParaRPr lang="en-US" dirty="0"/>
          </a:p>
          <a:p>
            <a:endParaRPr lang="en-US" dirty="0"/>
          </a:p>
          <a:p>
            <a:r>
              <a:rPr lang="en-US" dirty="0"/>
              <a:t>3. To integrate these modules into a </a:t>
            </a:r>
            <a:r>
              <a:rPr lang="en-US" b="1" dirty="0"/>
              <a:t>single, user-friendly desktop application</a:t>
            </a:r>
            <a:r>
              <a:rPr lang="en-US" dirty="0"/>
              <a:t> that demonstrates a seamless, two-way communication flow.</a:t>
            </a:r>
          </a:p>
          <a:p>
            <a:pPr marL="139680">
              <a:lnSpc>
                <a:spcPct val="105000"/>
              </a:lnSpc>
              <a:spcBef>
                <a:spcPts val="1199"/>
              </a:spcBef>
              <a:buClr>
                <a:srgbClr val="000000"/>
              </a:buClr>
            </a:pPr>
            <a:endParaRPr lang="en-IN" sz="1150" b="0" strike="noStrike" spc="-1" dirty="0">
              <a:latin typeface="Arial"/>
            </a:endParaRPr>
          </a:p>
          <a:p>
            <a:pPr>
              <a:lnSpc>
                <a:spcPct val="105000"/>
              </a:lnSpc>
              <a:spcBef>
                <a:spcPts val="1199"/>
              </a:spcBef>
              <a:tabLst>
                <a:tab pos="0" algn="l"/>
              </a:tabLst>
            </a:pPr>
            <a:endParaRPr lang="en-IN" sz="1150" b="0" strike="noStrike" spc="-1" dirty="0">
              <a:latin typeface="Arial"/>
            </a:endParaRPr>
          </a:p>
          <a:p>
            <a:pPr>
              <a:lnSpc>
                <a:spcPct val="105000"/>
              </a:lnSpc>
              <a:spcAft>
                <a:spcPts val="1199"/>
              </a:spcAft>
              <a:tabLst>
                <a:tab pos="0" algn="l"/>
              </a:tabLst>
            </a:pPr>
            <a:endParaRPr lang="en-IN" sz="115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C897F-2C57-7CD5-FD44-B16AF2766061}"/>
              </a:ext>
            </a:extLst>
          </p:cNvPr>
          <p:cNvSpPr>
            <a:spLocks noGrp="1"/>
          </p:cNvSpPr>
          <p:nvPr>
            <p:ph type="title"/>
          </p:nvPr>
        </p:nvSpPr>
        <p:spPr/>
        <p:txBody>
          <a:bodyPr/>
          <a:lstStyle/>
          <a:p>
            <a:r>
              <a:rPr lang="en-IN" sz="2000" b="1" dirty="0"/>
              <a:t>Scope Definition</a:t>
            </a:r>
          </a:p>
        </p:txBody>
      </p:sp>
      <p:sp>
        <p:nvSpPr>
          <p:cNvPr id="3" name="Text Placeholder 2">
            <a:extLst>
              <a:ext uri="{FF2B5EF4-FFF2-40B4-BE49-F238E27FC236}">
                <a16:creationId xmlns:a16="http://schemas.microsoft.com/office/drawing/2014/main" id="{20F9CA9E-67B4-AA74-0920-77BC94F4E705}"/>
              </a:ext>
            </a:extLst>
          </p:cNvPr>
          <p:cNvSpPr>
            <a:spLocks noGrp="1"/>
          </p:cNvSpPr>
          <p:nvPr>
            <p:ph type="body"/>
          </p:nvPr>
        </p:nvSpPr>
        <p:spPr>
          <a:xfrm>
            <a:off x="457200" y="1203480"/>
            <a:ext cx="8229240" cy="3734820"/>
          </a:xfrm>
        </p:spPr>
        <p:txBody>
          <a:bodyPr>
            <a:normAutofit/>
          </a:bodyPr>
          <a:lstStyle/>
          <a:p>
            <a:pPr marL="0" indent="0">
              <a:buNone/>
            </a:pPr>
            <a:r>
              <a:rPr lang="en-US" sz="1800" b="1" dirty="0"/>
              <a:t>In Scope:</a:t>
            </a:r>
            <a:endParaRPr lang="en-US" sz="1800" dirty="0"/>
          </a:p>
          <a:p>
            <a:pPr marL="0" indent="0">
              <a:buNone/>
            </a:pPr>
            <a:r>
              <a:rPr lang="en-US" sz="1800" b="1" dirty="0"/>
              <a:t>Language:</a:t>
            </a:r>
            <a:r>
              <a:rPr lang="en-US" sz="1800" dirty="0"/>
              <a:t> The system will exclusively focus on </a:t>
            </a:r>
            <a:r>
              <a:rPr lang="en-US" sz="1800" b="1" dirty="0"/>
              <a:t>Indian Sign Language (ISL)</a:t>
            </a:r>
            <a:r>
              <a:rPr lang="en-US" sz="1800" dirty="0"/>
              <a:t>.</a:t>
            </a:r>
          </a:p>
          <a:p>
            <a:pPr marL="0" indent="0">
              <a:buNone/>
            </a:pPr>
            <a:r>
              <a:rPr lang="en-US" sz="1800" b="1" dirty="0"/>
              <a:t>Task:</a:t>
            </a:r>
            <a:r>
              <a:rPr lang="en-US" sz="1800" dirty="0"/>
              <a:t> Recognition and retrieval of a pre-defined set of </a:t>
            </a:r>
            <a:r>
              <a:rPr lang="en-US" sz="1800" b="1" dirty="0"/>
              <a:t>static, isolated signs</a:t>
            </a:r>
            <a:r>
              <a:rPr lang="en-US" sz="1800" dirty="0"/>
              <a:t> (alphabets and common words).</a:t>
            </a:r>
          </a:p>
          <a:p>
            <a:pPr marL="0" indent="0">
              <a:buNone/>
            </a:pPr>
            <a:r>
              <a:rPr lang="en-US" sz="1800" b="1" dirty="0"/>
              <a:t>Functionality:</a:t>
            </a:r>
            <a:r>
              <a:rPr lang="en-US" sz="1800" dirty="0"/>
              <a:t> A true bidirectional system: sign-to-text recognition and text-to-sign image retrieval.</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endParaRPr lang="en-IN" sz="1800" dirty="0"/>
          </a:p>
        </p:txBody>
      </p:sp>
      <p:sp>
        <p:nvSpPr>
          <p:cNvPr id="4" name="Rectangle 1">
            <a:extLst>
              <a:ext uri="{FF2B5EF4-FFF2-40B4-BE49-F238E27FC236}">
                <a16:creationId xmlns:a16="http://schemas.microsoft.com/office/drawing/2014/main" id="{C6B45080-2B2F-DC04-2D2C-B2E2498A24B4}"/>
              </a:ext>
            </a:extLst>
          </p:cNvPr>
          <p:cNvSpPr>
            <a:spLocks noChangeArrowheads="1"/>
          </p:cNvSpPr>
          <p:nvPr/>
        </p:nvSpPr>
        <p:spPr bwMode="auto">
          <a:xfrm>
            <a:off x="327102" y="3507124"/>
            <a:ext cx="722598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Out of Scope: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Recognition of dynamic or continuous sign language sentences.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Generation of dynamic 3D avatars or video animations.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Interpretation of non-manual features like facial expressions.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50121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CF065-4CC2-BE53-840F-FC88AB2F7996}"/>
              </a:ext>
            </a:extLst>
          </p:cNvPr>
          <p:cNvSpPr>
            <a:spLocks noGrp="1"/>
          </p:cNvSpPr>
          <p:nvPr>
            <p:ph type="title"/>
          </p:nvPr>
        </p:nvSpPr>
        <p:spPr>
          <a:xfrm>
            <a:off x="133170" y="211687"/>
            <a:ext cx="8229240" cy="858600"/>
          </a:xfrm>
        </p:spPr>
        <p:txBody>
          <a:bodyPr/>
          <a:lstStyle/>
          <a:p>
            <a:r>
              <a:rPr lang="en-IN" sz="2000" b="1" dirty="0"/>
              <a:t>Key </a:t>
            </a:r>
            <a:r>
              <a:rPr lang="en-IN" sz="2000" b="1" dirty="0" err="1"/>
              <a:t>challanges</a:t>
            </a:r>
            <a:endParaRPr lang="en-IN" sz="2000" b="1" dirty="0"/>
          </a:p>
        </p:txBody>
      </p:sp>
      <p:sp>
        <p:nvSpPr>
          <p:cNvPr id="4" name="Rectangle 1">
            <a:extLst>
              <a:ext uri="{FF2B5EF4-FFF2-40B4-BE49-F238E27FC236}">
                <a16:creationId xmlns:a16="http://schemas.microsoft.com/office/drawing/2014/main" id="{78CDE491-788E-57D0-128B-4533C32ABDAF}"/>
              </a:ext>
            </a:extLst>
          </p:cNvPr>
          <p:cNvSpPr>
            <a:spLocks noGrp="1" noChangeArrowheads="1"/>
          </p:cNvSpPr>
          <p:nvPr>
            <p:ph type="body"/>
          </p:nvPr>
        </p:nvSpPr>
        <p:spPr bwMode="auto">
          <a:xfrm>
            <a:off x="0" y="1162470"/>
            <a:ext cx="88773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Signer Variability:</a:t>
            </a:r>
            <a:r>
              <a:rPr kumimoji="0" lang="en-US" altLang="en-US" sz="1800" b="0" i="0" u="none" strike="noStrike" cap="none" normalizeH="0" baseline="0" dirty="0">
                <a:ln>
                  <a:noFill/>
                </a:ln>
                <a:solidFill>
                  <a:schemeClr val="tx1"/>
                </a:solidFill>
                <a:effectLst/>
                <a:latin typeface="Arial" panose="020B0604020202020204" pitchFamily="34" charset="0"/>
              </a:rPr>
              <a:t> The model must be robust enough to handle natural variations in how different people perform the same sign.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Performance:</a:t>
            </a:r>
            <a:r>
              <a:rPr kumimoji="0" lang="en-US" altLang="en-US" sz="1800" b="0" i="0" u="none" strike="noStrike" cap="none" normalizeH="0" baseline="0" dirty="0">
                <a:ln>
                  <a:noFill/>
                </a:ln>
                <a:solidFill>
                  <a:schemeClr val="tx1"/>
                </a:solidFill>
                <a:effectLst/>
                <a:latin typeface="Arial" panose="020B0604020202020204" pitchFamily="34" charset="0"/>
              </a:rPr>
              <a:t> Ensuring the CNN model has a low inference time (latency) is crucial for a smooth, real-time user experience on standard hardware.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Linguistic Nuances for Fuzzy Matching:</a:t>
            </a:r>
            <a:r>
              <a:rPr kumimoji="0" lang="en-US" altLang="en-US" sz="1800" b="0" i="0" u="none" strike="noStrike" cap="none" normalizeH="0" baseline="0" dirty="0">
                <a:ln>
                  <a:noFill/>
                </a:ln>
                <a:solidFill>
                  <a:schemeClr val="tx1"/>
                </a:solidFill>
                <a:effectLst/>
                <a:latin typeface="Arial" panose="020B0604020202020204" pitchFamily="34" charset="0"/>
              </a:rPr>
              <a:t> Building a comprehensive dictionary that accounts for common synonyms, transliterations, and misspellings in Hindi/English requires careful linguistic consideration.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39475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CustomShape 1"/>
          <p:cNvSpPr/>
          <p:nvPr/>
        </p:nvSpPr>
        <p:spPr>
          <a:xfrm>
            <a:off x="74880" y="43955"/>
            <a:ext cx="8519400" cy="4291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endParaRPr lang="en-GB" sz="2800" b="1" strike="noStrike" spc="-1" dirty="0">
              <a:solidFill>
                <a:srgbClr val="212121"/>
              </a:solidFill>
              <a:latin typeface="Amatic SC"/>
              <a:ea typeface="Amatic SC"/>
            </a:endParaRPr>
          </a:p>
        </p:txBody>
      </p:sp>
      <p:sp>
        <p:nvSpPr>
          <p:cNvPr id="135" name="CustomShape 2"/>
          <p:cNvSpPr/>
          <p:nvPr/>
        </p:nvSpPr>
        <p:spPr>
          <a:xfrm>
            <a:off x="74880" y="520698"/>
            <a:ext cx="8993160" cy="4368461"/>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spcBef>
                <a:spcPts val="1199"/>
              </a:spcBef>
              <a:spcAft>
                <a:spcPts val="1199"/>
              </a:spcAft>
              <a:tabLst>
                <a:tab pos="0" algn="l"/>
              </a:tabLst>
            </a:pPr>
            <a:endParaRPr lang="en-IN" sz="900" b="0" strike="noStrike" spc="-1" dirty="0">
              <a:latin typeface="Arial"/>
            </a:endParaRPr>
          </a:p>
        </p:txBody>
      </p:sp>
      <p:sp>
        <p:nvSpPr>
          <p:cNvPr id="3" name="Rectangle 2">
            <a:extLst>
              <a:ext uri="{FF2B5EF4-FFF2-40B4-BE49-F238E27FC236}">
                <a16:creationId xmlns:a16="http://schemas.microsoft.com/office/drawing/2014/main" id="{78068336-3A2E-83A0-94BA-64AF3C9882B5}"/>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8A8309DD-3761-5F1D-C9A4-23019FABFF7C}"/>
              </a:ext>
            </a:extLst>
          </p:cNvPr>
          <p:cNvSpPr>
            <a:spLocks noChangeArrowheads="1"/>
          </p:cNvSpPr>
          <p:nvPr/>
        </p:nvSpPr>
        <p:spPr bwMode="auto">
          <a:xfrm>
            <a:off x="124530" y="473075"/>
            <a:ext cx="8893860"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REFERENCES-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 A. Alsharif, et al., “Real-Time ASL Alphabet Recognition Using YOLOv11 and </a:t>
            </a:r>
            <a:r>
              <a:rPr kumimoji="0" lang="en-US" altLang="en-US" sz="1000" b="0" i="0" u="none" strike="noStrike" cap="none" normalizeH="0" baseline="0" dirty="0" err="1">
                <a:ln>
                  <a:noFill/>
                </a:ln>
                <a:solidFill>
                  <a:schemeClr val="tx1"/>
                </a:solidFill>
                <a:effectLst/>
                <a:latin typeface="Arial" panose="020B0604020202020204" pitchFamily="34" charset="0"/>
              </a:rPr>
              <a:t>MediaPipe</a:t>
            </a:r>
            <a:r>
              <a:rPr kumimoji="0" lang="en-US" altLang="en-US" sz="1000" b="0" i="0" u="none" strike="noStrike" cap="none" normalizeH="0" baseline="0" dirty="0">
                <a:ln>
                  <a:noFill/>
                </a:ln>
                <a:solidFill>
                  <a:schemeClr val="tx1"/>
                </a:solidFill>
                <a:effectLst/>
                <a:latin typeface="Arial" panose="020B0604020202020204" pitchFamily="34" charset="0"/>
              </a:rPr>
              <a:t>,” </a:t>
            </a:r>
            <a:r>
              <a:rPr kumimoji="0" lang="en-US" altLang="en-US" sz="1000" b="0" i="1" u="none" strike="noStrike" cap="none" normalizeH="0" baseline="0" dirty="0">
                <a:ln>
                  <a:noFill/>
                </a:ln>
                <a:solidFill>
                  <a:schemeClr val="tx1"/>
                </a:solidFill>
                <a:effectLst/>
                <a:latin typeface="Arial" panose="020B0604020202020204" pitchFamily="34" charset="0"/>
              </a:rPr>
              <a:t>Sensors</a:t>
            </a:r>
            <a:r>
              <a:rPr kumimoji="0" lang="en-US" altLang="en-US" sz="1000" b="0" i="0" u="none" strike="noStrike" cap="none" normalizeH="0" baseline="0" dirty="0">
                <a:ln>
                  <a:noFill/>
                </a:ln>
                <a:solidFill>
                  <a:schemeClr val="tx1"/>
                </a:solidFill>
                <a:effectLst/>
                <a:latin typeface="Arial" panose="020B0604020202020204" pitchFamily="34" charset="0"/>
              </a:rPr>
              <a:t>, vol. 25, no. 7, pp. 2138, 2025.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[2] M. T. Islam, et al., “EfficientNetB3-Based Arabic Sign Language Recognition,” </a:t>
            </a:r>
            <a:r>
              <a:rPr kumimoji="0" lang="en-US" altLang="en-US" sz="1000" b="0" i="1" u="none" strike="noStrike" cap="none" normalizeH="0" baseline="0" dirty="0">
                <a:ln>
                  <a:noFill/>
                </a:ln>
                <a:solidFill>
                  <a:schemeClr val="tx1"/>
                </a:solidFill>
                <a:effectLst/>
                <a:latin typeface="Arial" panose="020B0604020202020204" pitchFamily="34" charset="0"/>
              </a:rPr>
              <a:t>Sensors</a:t>
            </a:r>
            <a:r>
              <a:rPr kumimoji="0" lang="en-US" altLang="en-US" sz="1000" b="0" i="0" u="none" strike="noStrike" cap="none" normalizeH="0" baseline="0" dirty="0">
                <a:ln>
                  <a:noFill/>
                </a:ln>
                <a:solidFill>
                  <a:schemeClr val="tx1"/>
                </a:solidFill>
                <a:effectLst/>
                <a:latin typeface="Arial" panose="020B0604020202020204" pitchFamily="34" charset="0"/>
              </a:rPr>
              <a:t>, vol. 23, no. 22, pp. 9068, 2023.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[3] M. Najib, et al., “Deep CNN Models for ASL Alphabet Recognition: A Comparative Study,” </a:t>
            </a:r>
            <a:r>
              <a:rPr kumimoji="0" lang="en-US" altLang="en-US" sz="1000" b="0" i="1" u="none" strike="noStrike" cap="none" normalizeH="0" baseline="0" dirty="0">
                <a:ln>
                  <a:noFill/>
                </a:ln>
                <a:solidFill>
                  <a:schemeClr val="tx1"/>
                </a:solidFill>
                <a:effectLst/>
                <a:latin typeface="Arial" panose="020B0604020202020204" pitchFamily="34" charset="0"/>
              </a:rPr>
              <a:t>Sensors</a:t>
            </a:r>
            <a:r>
              <a:rPr kumimoji="0" lang="en-US" altLang="en-US" sz="1000" b="0" i="0" u="none" strike="noStrike" cap="none" normalizeH="0" baseline="0" dirty="0">
                <a:ln>
                  <a:noFill/>
                </a:ln>
                <a:solidFill>
                  <a:schemeClr val="tx1"/>
                </a:solidFill>
                <a:effectLst/>
                <a:latin typeface="Arial" panose="020B0604020202020204" pitchFamily="34" charset="0"/>
              </a:rPr>
              <a:t>, vol. 23, no. 18, pp. 7970, 2023.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[4] S. </a:t>
            </a:r>
            <a:r>
              <a:rPr kumimoji="0" lang="en-US" altLang="en-US" sz="1000" b="0" i="0" u="none" strike="noStrike" cap="none" normalizeH="0" baseline="0" dirty="0" err="1">
                <a:ln>
                  <a:noFill/>
                </a:ln>
                <a:solidFill>
                  <a:schemeClr val="tx1"/>
                </a:solidFill>
                <a:effectLst/>
                <a:latin typeface="Arial" panose="020B0604020202020204" pitchFamily="34" charset="0"/>
              </a:rPr>
              <a:t>Gurbuz</a:t>
            </a:r>
            <a:r>
              <a:rPr kumimoji="0" lang="en-US" altLang="en-US" sz="1000" b="0" i="0" u="none" strike="noStrike" cap="none" normalizeH="0" baseline="0" dirty="0">
                <a:ln>
                  <a:noFill/>
                </a:ln>
                <a:solidFill>
                  <a:schemeClr val="tx1"/>
                </a:solidFill>
                <a:effectLst/>
                <a:latin typeface="Arial" panose="020B0604020202020204" pitchFamily="34" charset="0"/>
              </a:rPr>
              <a:t>, et al., “American Sign Language Recognition Using RF Sensing,” </a:t>
            </a:r>
            <a:r>
              <a:rPr kumimoji="0" lang="en-US" altLang="en-US" sz="1000" b="0" i="1" u="none" strike="noStrike" cap="none" normalizeH="0" baseline="0" dirty="0">
                <a:ln>
                  <a:noFill/>
                </a:ln>
                <a:solidFill>
                  <a:schemeClr val="tx1"/>
                </a:solidFill>
                <a:effectLst/>
                <a:latin typeface="Arial" panose="020B0604020202020204" pitchFamily="34" charset="0"/>
              </a:rPr>
              <a:t>IEEE Sensors Journal</a:t>
            </a:r>
            <a:r>
              <a:rPr kumimoji="0" lang="en-US" altLang="en-US" sz="1000" b="0" i="0" u="none" strike="noStrike" cap="none" normalizeH="0" baseline="0" dirty="0">
                <a:ln>
                  <a:noFill/>
                </a:ln>
                <a:solidFill>
                  <a:schemeClr val="tx1"/>
                </a:solidFill>
                <a:effectLst/>
                <a:latin typeface="Arial" panose="020B0604020202020204" pitchFamily="34" charset="0"/>
              </a:rPr>
              <a:t>, vol. 20, no. 19, pp. 10959–10971, 2020.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[5] Y. Zheng, et al., “L-Sign: A Wearable-Based ASL Translator Using Smart Bracelets,” </a:t>
            </a:r>
            <a:r>
              <a:rPr kumimoji="0" lang="en-US" altLang="en-US" sz="1000" b="0" i="1" u="none" strike="noStrike" cap="none" normalizeH="0" baseline="0" dirty="0">
                <a:ln>
                  <a:noFill/>
                </a:ln>
                <a:solidFill>
                  <a:schemeClr val="tx1"/>
                </a:solidFill>
                <a:effectLst/>
                <a:latin typeface="Arial" panose="020B0604020202020204" pitchFamily="34" charset="0"/>
              </a:rPr>
              <a:t>IEEE Trans. on Human-Machine Systems</a:t>
            </a:r>
            <a:r>
              <a:rPr kumimoji="0" lang="en-US" altLang="en-US" sz="1000" b="0" i="0" u="none" strike="noStrike" cap="none" normalizeH="0" baseline="0" dirty="0">
                <a:ln>
                  <a:noFill/>
                </a:ln>
                <a:solidFill>
                  <a:schemeClr val="tx1"/>
                </a:solidFill>
                <a:effectLst/>
                <a:latin typeface="Arial" panose="020B0604020202020204" pitchFamily="34" charset="0"/>
              </a:rPr>
              <a:t>, 2022.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[6] Y. Lu, T. </a:t>
            </a:r>
            <a:r>
              <a:rPr kumimoji="0" lang="en-US" altLang="en-US" sz="1000" b="0" i="0" u="none" strike="noStrike" cap="none" normalizeH="0" baseline="0" dirty="0" err="1">
                <a:ln>
                  <a:noFill/>
                </a:ln>
                <a:solidFill>
                  <a:schemeClr val="tx1"/>
                </a:solidFill>
                <a:effectLst/>
                <a:latin typeface="Arial" panose="020B0604020202020204" pitchFamily="34" charset="0"/>
              </a:rPr>
              <a:t>Kozakai</a:t>
            </a:r>
            <a:r>
              <a:rPr kumimoji="0" lang="en-US" altLang="en-US" sz="1000" b="0" i="0" u="none" strike="noStrike" cap="none" normalizeH="0" baseline="0" dirty="0">
                <a:ln>
                  <a:noFill/>
                </a:ln>
                <a:solidFill>
                  <a:schemeClr val="tx1"/>
                </a:solidFill>
                <a:effectLst/>
                <a:latin typeface="Arial" panose="020B0604020202020204" pitchFamily="34" charset="0"/>
              </a:rPr>
              <a:t>, Y. Jing, “Multimodal Fusion-Based Japanese Sign Language Recognition,” </a:t>
            </a:r>
            <a:r>
              <a:rPr kumimoji="0" lang="en-US" altLang="en-US" sz="1000" b="0" i="1" u="none" strike="noStrike" cap="none" normalizeH="0" baseline="0" dirty="0">
                <a:ln>
                  <a:noFill/>
                </a:ln>
                <a:solidFill>
                  <a:schemeClr val="tx1"/>
                </a:solidFill>
                <a:effectLst/>
                <a:latin typeface="Arial" panose="020B0604020202020204" pitchFamily="34" charset="0"/>
              </a:rPr>
              <a:t>Electronics</a:t>
            </a:r>
            <a:r>
              <a:rPr kumimoji="0" lang="en-US" altLang="en-US" sz="1000" b="0" i="0" u="none" strike="noStrike" cap="none" normalizeH="0" baseline="0" dirty="0">
                <a:ln>
                  <a:noFill/>
                </a:ln>
                <a:solidFill>
                  <a:schemeClr val="tx1"/>
                </a:solidFill>
                <a:effectLst/>
                <a:latin typeface="Arial" panose="020B0604020202020204" pitchFamily="34" charset="0"/>
              </a:rPr>
              <a:t>, vol. 12, no. 23, pp. 4827, 2023.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[7] R. Fonseca, et al., “Mobile Sign Language Recognition App for LGP,” </a:t>
            </a:r>
            <a:r>
              <a:rPr kumimoji="0" lang="en-US" altLang="en-US" sz="1000" b="0" i="1" u="none" strike="noStrike" cap="none" normalizeH="0" baseline="0" dirty="0">
                <a:ln>
                  <a:noFill/>
                </a:ln>
                <a:solidFill>
                  <a:schemeClr val="tx1"/>
                </a:solidFill>
                <a:effectLst/>
                <a:latin typeface="Arial" panose="020B0604020202020204" pitchFamily="34" charset="0"/>
              </a:rPr>
              <a:t>Electronics</a:t>
            </a:r>
            <a:r>
              <a:rPr kumimoji="0" lang="en-US" altLang="en-US" sz="1000" b="0" i="0" u="none" strike="noStrike" cap="none" normalizeH="0" baseline="0" dirty="0">
                <a:ln>
                  <a:noFill/>
                </a:ln>
                <a:solidFill>
                  <a:schemeClr val="tx1"/>
                </a:solidFill>
                <a:effectLst/>
                <a:latin typeface="Arial" panose="020B0604020202020204" pitchFamily="34" charset="0"/>
              </a:rPr>
              <a:t>, vol. 14, no. 12, pp. 2351, 2025.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[8] W. Ma, et al., “Dynamic Gesture Recognition Using Two-Stream CNN,” </a:t>
            </a:r>
            <a:r>
              <a:rPr kumimoji="0" lang="en-US" altLang="en-US" sz="1000" b="0" i="1" u="none" strike="noStrike" cap="none" normalizeH="0" baseline="0" dirty="0">
                <a:ln>
                  <a:noFill/>
                </a:ln>
                <a:solidFill>
                  <a:schemeClr val="tx1"/>
                </a:solidFill>
                <a:effectLst/>
                <a:latin typeface="Arial" panose="020B0604020202020204" pitchFamily="34" charset="0"/>
              </a:rPr>
              <a:t>Sensors</a:t>
            </a:r>
            <a:r>
              <a:rPr kumimoji="0" lang="en-US" altLang="en-US" sz="1000" b="0" i="0" u="none" strike="noStrike" cap="none" normalizeH="0" baseline="0" dirty="0">
                <a:ln>
                  <a:noFill/>
                </a:ln>
                <a:solidFill>
                  <a:schemeClr val="tx1"/>
                </a:solidFill>
                <a:effectLst/>
                <a:latin typeface="Arial" panose="020B0604020202020204" pitchFamily="34" charset="0"/>
              </a:rPr>
              <a:t>, vol. 22, no. 16, pp. 5959, 2022.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[9] H. Shin, et al., “KSL Recognition with Transformer-CNN,” </a:t>
            </a:r>
            <a:r>
              <a:rPr kumimoji="0" lang="en-US" altLang="en-US" sz="1000" b="0" i="1" u="none" strike="noStrike" cap="none" normalizeH="0" baseline="0" dirty="0">
                <a:ln>
                  <a:noFill/>
                </a:ln>
                <a:solidFill>
                  <a:schemeClr val="tx1"/>
                </a:solidFill>
                <a:effectLst/>
                <a:latin typeface="Arial" panose="020B0604020202020204" pitchFamily="34" charset="0"/>
              </a:rPr>
              <a:t>Applied Sciences</a:t>
            </a:r>
            <a:r>
              <a:rPr kumimoji="0" lang="en-US" altLang="en-US" sz="1000" b="0" i="0" u="none" strike="noStrike" cap="none" normalizeH="0" baseline="0" dirty="0">
                <a:ln>
                  <a:noFill/>
                </a:ln>
                <a:solidFill>
                  <a:schemeClr val="tx1"/>
                </a:solidFill>
                <a:effectLst/>
                <a:latin typeface="Arial" panose="020B0604020202020204" pitchFamily="34" charset="0"/>
              </a:rPr>
              <a:t>, vol. 13, no. 5, pp. 3029, 2023.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[10] M. Aly and H. Aly, “</a:t>
            </a:r>
            <a:r>
              <a:rPr kumimoji="0" lang="en-US" altLang="en-US" sz="1000" b="0" i="0" u="none" strike="noStrike" cap="none" normalizeH="0" baseline="0" dirty="0" err="1">
                <a:ln>
                  <a:noFill/>
                </a:ln>
                <a:solidFill>
                  <a:schemeClr val="tx1"/>
                </a:solidFill>
                <a:effectLst/>
                <a:latin typeface="Arial" panose="020B0604020202020204" pitchFamily="34" charset="0"/>
              </a:rPr>
              <a:t>DeepArSLR</a:t>
            </a:r>
            <a:r>
              <a:rPr kumimoji="0" lang="en-US" altLang="en-US" sz="1000" b="0" i="0" u="none" strike="noStrike" cap="none" normalizeH="0" baseline="0" dirty="0">
                <a:ln>
                  <a:noFill/>
                </a:ln>
                <a:solidFill>
                  <a:schemeClr val="tx1"/>
                </a:solidFill>
                <a:effectLst/>
                <a:latin typeface="Arial" panose="020B0604020202020204" pitchFamily="34" charset="0"/>
              </a:rPr>
              <a:t>: An Arabic Sign Language Recognition Framework,” </a:t>
            </a:r>
            <a:r>
              <a:rPr kumimoji="0" lang="en-US" altLang="en-US" sz="1000" b="0" i="1" u="none" strike="noStrike" cap="none" normalizeH="0" baseline="0" dirty="0">
                <a:ln>
                  <a:noFill/>
                </a:ln>
                <a:solidFill>
                  <a:schemeClr val="tx1"/>
                </a:solidFill>
                <a:effectLst/>
                <a:latin typeface="Arial" panose="020B0604020202020204" pitchFamily="34" charset="0"/>
              </a:rPr>
              <a:t>IEEE Access</a:t>
            </a:r>
            <a:r>
              <a:rPr kumimoji="0" lang="en-US" altLang="en-US" sz="1000" b="0" i="0" u="none" strike="noStrike" cap="none" normalizeH="0" baseline="0" dirty="0">
                <a:ln>
                  <a:noFill/>
                </a:ln>
                <a:solidFill>
                  <a:schemeClr val="tx1"/>
                </a:solidFill>
                <a:effectLst/>
                <a:latin typeface="Arial" panose="020B0604020202020204" pitchFamily="34" charset="0"/>
              </a:rPr>
              <a:t>, vol. 8, pp. 61031–61045, 2020. [Online]. Available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[11] M. S. Anand, A. Kumaresan, and N. M. Kumar, “An Integrated Two Way ISL (Indian Sign Language) Translation System - A New Approach,” </a:t>
            </a:r>
            <a:r>
              <a:rPr kumimoji="0" lang="en-US" altLang="en-US" sz="1000" b="0" i="1" u="none" strike="noStrike" cap="none" normalizeH="0" baseline="0" dirty="0">
                <a:ln>
                  <a:noFill/>
                </a:ln>
                <a:solidFill>
                  <a:schemeClr val="tx1"/>
                </a:solidFill>
                <a:effectLst/>
                <a:latin typeface="Arial" panose="020B0604020202020204" pitchFamily="34" charset="0"/>
              </a:rPr>
              <a:t>International Journal of Advanced Research in Computer Science</a:t>
            </a:r>
            <a:r>
              <a:rPr kumimoji="0" lang="en-US" altLang="en-US" sz="1000" b="0" i="0" u="none" strike="noStrike" cap="none" normalizeH="0" baseline="0" dirty="0">
                <a:ln>
                  <a:noFill/>
                </a:ln>
                <a:solidFill>
                  <a:schemeClr val="tx1"/>
                </a:solidFill>
                <a:effectLst/>
                <a:latin typeface="Arial" panose="020B0604020202020204" pitchFamily="34" charset="0"/>
              </a:rPr>
              <a:t>, vol. 4, no. 2, pp. 7–12, 2013.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Arial" panose="020B0604020202020204" pitchFamily="34" charset="0"/>
              </a:rPr>
              <a:t>[12] M. A. A. Mosleh, et al., “Hybrid Deep Learning and Fuzzy Matching for Real-Time Bidirectional Arabic Sign Language Translation: Toward Inclusive Communication Technologies,” </a:t>
            </a:r>
            <a:r>
              <a:rPr kumimoji="0" lang="en-US" altLang="en-US" sz="1000" b="0" i="1" u="none" strike="noStrike" cap="none" normalizeH="0" baseline="0" dirty="0">
                <a:ln>
                  <a:noFill/>
                </a:ln>
                <a:solidFill>
                  <a:schemeClr val="tx1"/>
                </a:solidFill>
                <a:effectLst/>
                <a:latin typeface="Arial" panose="020B0604020202020204" pitchFamily="34" charset="0"/>
              </a:rPr>
              <a:t>IEEE Access</a:t>
            </a:r>
            <a:r>
              <a:rPr kumimoji="0" lang="en-US" altLang="en-US" sz="1000" b="0" i="0" u="none" strike="noStrike" cap="none" normalizeH="0" baseline="0" dirty="0">
                <a:ln>
                  <a:noFill/>
                </a:ln>
                <a:solidFill>
                  <a:schemeClr val="tx1"/>
                </a:solidFill>
                <a:effectLst/>
                <a:latin typeface="Arial" panose="020B0604020202020204" pitchFamily="34" charset="0"/>
              </a:rPr>
              <a:t>, vol. 13, pp. 94118–94136, 2025. [Online]. Available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44000" y="1080000"/>
            <a:ext cx="8783640" cy="6233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en-IN" sz="1800" b="0" strike="noStrike" spc="-1" dirty="0">
              <a:latin typeface="Arial"/>
            </a:endParaRPr>
          </a:p>
        </p:txBody>
      </p:sp>
      <p:sp>
        <p:nvSpPr>
          <p:cNvPr id="118" name="CustomShape 2"/>
          <p:cNvSpPr/>
          <p:nvPr/>
        </p:nvSpPr>
        <p:spPr>
          <a:xfrm>
            <a:off x="3367668" y="161619"/>
            <a:ext cx="3984703" cy="423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GB" sz="4400" b="1" strike="noStrike" spc="-1" dirty="0">
                <a:solidFill>
                  <a:srgbClr val="212121"/>
                </a:solidFill>
                <a:latin typeface="Amatic SC"/>
                <a:ea typeface="Amatic SC"/>
              </a:rPr>
              <a:t>Motivation</a:t>
            </a:r>
            <a:r>
              <a:rPr lang="en-IN" sz="4400" b="0" strike="noStrike" spc="-1" dirty="0">
                <a:solidFill>
                  <a:srgbClr val="212121"/>
                </a:solidFill>
                <a:latin typeface="Arial"/>
                <a:ea typeface="Amatic SC"/>
              </a:rPr>
              <a:t>                            </a:t>
            </a:r>
            <a:endParaRPr lang="en-IN" sz="4400" b="0" strike="noStrike" spc="-1" dirty="0">
              <a:latin typeface="Arial"/>
            </a:endParaRPr>
          </a:p>
        </p:txBody>
      </p:sp>
      <p:sp>
        <p:nvSpPr>
          <p:cNvPr id="2" name="Rectangle 1">
            <a:extLst>
              <a:ext uri="{FF2B5EF4-FFF2-40B4-BE49-F238E27FC236}">
                <a16:creationId xmlns:a16="http://schemas.microsoft.com/office/drawing/2014/main" id="{A3545AC7-C898-4E17-BF38-2C8060AE1F26}"/>
              </a:ext>
            </a:extLst>
          </p:cNvPr>
          <p:cNvSpPr>
            <a:spLocks noChangeArrowheads="1"/>
          </p:cNvSpPr>
          <p:nvPr/>
        </p:nvSpPr>
        <p:spPr bwMode="auto">
          <a:xfrm>
            <a:off x="338639" y="936003"/>
            <a:ext cx="846672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The Communication Gap:</a:t>
            </a:r>
            <a:r>
              <a:rPr kumimoji="0" lang="en-US" altLang="en-US" b="0" i="0" u="none" strike="noStrike" cap="none" normalizeH="0" baseline="0" dirty="0">
                <a:ln>
                  <a:noFill/>
                </a:ln>
                <a:solidFill>
                  <a:schemeClr val="tx1"/>
                </a:solidFill>
                <a:effectLst/>
                <a:latin typeface="Arial" panose="020B0604020202020204" pitchFamily="34" charset="0"/>
              </a:rPr>
              <a:t> A significant communication barrier exists between the deaf community and the hearing majority, often leading to social isolation. In India alone, there are over 63 million deaf individuals but only around 350 certified ISL interpreters.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Accessible Technology:</a:t>
            </a:r>
            <a:r>
              <a:rPr kumimoji="0" lang="en-US" altLang="en-US" b="0" i="0" u="none" strike="noStrike" cap="none" normalizeH="0" baseline="0" dirty="0">
                <a:ln>
                  <a:noFill/>
                </a:ln>
                <a:solidFill>
                  <a:schemeClr val="tx1"/>
                </a:solidFill>
                <a:effectLst/>
                <a:latin typeface="Arial" panose="020B0604020202020204" pitchFamily="34" charset="0"/>
              </a:rPr>
              <a:t> There is a critical need for accessible technology that can facilitate seamless, real-time communication without requiring specialized hardware like data gloves or sensors.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Empowering the Deaf Community:</a:t>
            </a:r>
            <a:r>
              <a:rPr kumimoji="0" lang="en-US" altLang="en-US" b="0" i="0" u="none" strike="noStrike" cap="none" normalizeH="0" baseline="0" dirty="0">
                <a:ln>
                  <a:noFill/>
                </a:ln>
                <a:solidFill>
                  <a:schemeClr val="tx1"/>
                </a:solidFill>
                <a:effectLst/>
                <a:latin typeface="Arial" panose="020B0604020202020204" pitchFamily="34" charset="0"/>
              </a:rPr>
              <a:t> This project aims to create a practical tool that empowers ISL users, making their interactions in education, healthcare, and daily life easier and more inclusive.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CustomShape 1"/>
          <p:cNvSpPr/>
          <p:nvPr/>
        </p:nvSpPr>
        <p:spPr>
          <a:xfrm>
            <a:off x="248400" y="0"/>
            <a:ext cx="8519400" cy="46008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00000"/>
              </a:lnSpc>
              <a:tabLst>
                <a:tab pos="0" algn="l"/>
              </a:tabLst>
            </a:pPr>
            <a:r>
              <a:rPr lang="en-GB" sz="2250" b="1" strike="noStrike" spc="-1" dirty="0">
                <a:solidFill>
                  <a:srgbClr val="212121"/>
                </a:solidFill>
                <a:latin typeface="Amatic SC"/>
                <a:ea typeface="Amatic SC"/>
              </a:rPr>
              <a:t>Literature Review -</a:t>
            </a:r>
            <a:endParaRPr lang="en-IN" sz="2250" b="0" strike="noStrike" spc="-1" dirty="0">
              <a:latin typeface="Arial"/>
            </a:endParaRPr>
          </a:p>
          <a:p>
            <a:pPr>
              <a:lnSpc>
                <a:spcPct val="100000"/>
              </a:lnSpc>
              <a:tabLst>
                <a:tab pos="0" algn="l"/>
              </a:tabLst>
            </a:pPr>
            <a:endParaRPr lang="en-IN" sz="2250" b="0" strike="noStrike" spc="-1" dirty="0">
              <a:latin typeface="Arial"/>
            </a:endParaRPr>
          </a:p>
          <a:p>
            <a:pPr>
              <a:lnSpc>
                <a:spcPct val="100000"/>
              </a:lnSpc>
              <a:tabLst>
                <a:tab pos="0" algn="l"/>
              </a:tabLst>
            </a:pPr>
            <a:r>
              <a:rPr lang="en-GB" sz="2250" b="1" strike="noStrike" spc="-1" dirty="0">
                <a:solidFill>
                  <a:srgbClr val="212121"/>
                </a:solidFill>
                <a:latin typeface="Amatic SC"/>
                <a:ea typeface="Amatic SC"/>
              </a:rPr>
              <a:t> </a:t>
            </a:r>
            <a:endParaRPr lang="en-IN" sz="2250" b="0" strike="noStrike" spc="-1" dirty="0">
              <a:latin typeface="Arial"/>
            </a:endParaRPr>
          </a:p>
        </p:txBody>
      </p:sp>
      <p:sp>
        <p:nvSpPr>
          <p:cNvPr id="120" name="CustomShape 2"/>
          <p:cNvSpPr/>
          <p:nvPr/>
        </p:nvSpPr>
        <p:spPr>
          <a:xfrm>
            <a:off x="311760" y="461160"/>
            <a:ext cx="8519400" cy="4735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95000"/>
              </a:lnSpc>
              <a:tabLst>
                <a:tab pos="0" algn="l"/>
              </a:tabLst>
            </a:pPr>
            <a:r>
              <a:rPr lang="en-GB" sz="1400" b="1" strike="noStrike" spc="-1" dirty="0">
                <a:solidFill>
                  <a:srgbClr val="000000"/>
                </a:solidFill>
                <a:latin typeface="Arial"/>
                <a:ea typeface="Arial"/>
              </a:rPr>
              <a:t>1. Alsharif et al. (2025)</a:t>
            </a:r>
            <a:endParaRPr lang="en-IN" sz="1400" b="0" strike="noStrike" spc="-1" dirty="0">
              <a:latin typeface="Arial"/>
            </a:endParaRPr>
          </a:p>
          <a:p>
            <a:pPr>
              <a:lnSpc>
                <a:spcPct val="95000"/>
              </a:lnSpc>
              <a:spcBef>
                <a:spcPts val="1199"/>
              </a:spcBef>
              <a:tabLst>
                <a:tab pos="0" algn="l"/>
              </a:tabLst>
            </a:pPr>
            <a:r>
              <a:rPr lang="en-GB" sz="1400" b="0" strike="noStrike" spc="-1" dirty="0">
                <a:solidFill>
                  <a:srgbClr val="000000"/>
                </a:solidFill>
                <a:latin typeface="Arial"/>
                <a:ea typeface="Arial"/>
              </a:rPr>
              <a:t>This study developed a real-time American Sign Language (ASL) recognition system that uses a camera to detect hand gestures representing alphabet letters. It combines YOLOv11 (a fast object detection model) to locate hands in video frames, with </a:t>
            </a:r>
            <a:r>
              <a:rPr lang="en-GB" sz="1400" b="0" strike="noStrike" spc="-1" dirty="0" err="1">
                <a:solidFill>
                  <a:srgbClr val="000000"/>
                </a:solidFill>
                <a:latin typeface="Arial"/>
                <a:ea typeface="Arial"/>
              </a:rPr>
              <a:t>MediaPipe</a:t>
            </a:r>
            <a:r>
              <a:rPr lang="en-GB" sz="1400" b="0" strike="noStrike" spc="-1" dirty="0">
                <a:solidFill>
                  <a:srgbClr val="000000"/>
                </a:solidFill>
                <a:latin typeface="Arial"/>
                <a:ea typeface="Arial"/>
              </a:rPr>
              <a:t> to identify 21 </a:t>
            </a:r>
            <a:r>
              <a:rPr lang="en-GB" sz="1400" b="0" strike="noStrike" spc="-1" dirty="0" err="1">
                <a:solidFill>
                  <a:srgbClr val="000000"/>
                </a:solidFill>
                <a:latin typeface="Arial"/>
                <a:ea typeface="Arial"/>
              </a:rPr>
              <a:t>keypoints</a:t>
            </a:r>
            <a:r>
              <a:rPr lang="en-GB" sz="1400" b="0" strike="noStrike" spc="-1" dirty="0">
                <a:solidFill>
                  <a:srgbClr val="000000"/>
                </a:solidFill>
                <a:latin typeface="Arial"/>
                <a:ea typeface="Arial"/>
              </a:rPr>
              <a:t> per hand. The system was trained on 26 alphabet signs and achieved very high accuracy with extremely fast processing time (under 5 milliseconds per frame).👉</a:t>
            </a:r>
            <a:r>
              <a:rPr lang="en-GB" sz="1400" b="0" u="sng" strike="noStrike" spc="-1" dirty="0">
                <a:solidFill>
                  <a:srgbClr val="DB4437"/>
                </a:solidFill>
                <a:uFillTx/>
                <a:latin typeface="Arial"/>
                <a:ea typeface="Arial"/>
                <a:hlinkClick r:id="rId2"/>
              </a:rPr>
              <a:t> </a:t>
            </a:r>
            <a:r>
              <a:rPr lang="en-GB" sz="1400" b="0" u="sng" strike="noStrike" spc="-1" dirty="0">
                <a:solidFill>
                  <a:srgbClr val="DB4437"/>
                </a:solidFill>
                <a:uFillTx/>
                <a:latin typeface="Arial"/>
                <a:ea typeface="Arial"/>
                <a:hlinkClick r:id="rId2"/>
              </a:rPr>
              <a:t>link</a:t>
            </a:r>
            <a:endParaRPr lang="en-IN" sz="1400" b="0" strike="noStrike" spc="-1" dirty="0">
              <a:latin typeface="Arial"/>
            </a:endParaRPr>
          </a:p>
          <a:p>
            <a:pPr>
              <a:lnSpc>
                <a:spcPct val="95000"/>
              </a:lnSpc>
              <a:spcBef>
                <a:spcPts val="1199"/>
              </a:spcBef>
              <a:tabLst>
                <a:tab pos="0" algn="l"/>
              </a:tabLst>
            </a:pPr>
            <a:r>
              <a:rPr lang="en-GB" sz="1400" b="1" strike="noStrike" spc="-1" dirty="0">
                <a:solidFill>
                  <a:srgbClr val="000000"/>
                </a:solidFill>
                <a:latin typeface="Arial"/>
                <a:ea typeface="Arial"/>
              </a:rPr>
              <a:t>2. Islam et al. (2023)</a:t>
            </a:r>
            <a:br>
              <a:rPr dirty="0"/>
            </a:br>
            <a:r>
              <a:rPr lang="en-GB" sz="1400" b="0" strike="noStrike" spc="-1" dirty="0">
                <a:solidFill>
                  <a:srgbClr val="000000"/>
                </a:solidFill>
                <a:latin typeface="Arial"/>
                <a:ea typeface="Arial"/>
              </a:rPr>
              <a:t>The authors proposed a model for recognizing Arabic sign language letters using a lightweight image classifier called EfficientNetB3. They enhanced it using stacked autoencoders to extract key visual features from static hand images. The model performed with near-perfect accuracy on an Arabic sign language dataset, showing its potential for practical use in portable or IoT-based systems. 👉</a:t>
            </a:r>
            <a:r>
              <a:rPr lang="en-GB" sz="1400" b="0" u="sng" strike="noStrike" spc="-1" dirty="0">
                <a:solidFill>
                  <a:srgbClr val="DB4437"/>
                </a:solidFill>
                <a:uFillTx/>
                <a:latin typeface="Arial"/>
                <a:ea typeface="Arial"/>
                <a:hlinkClick r:id="rId3"/>
              </a:rPr>
              <a:t> </a:t>
            </a:r>
            <a:r>
              <a:rPr lang="en-GB" sz="1400" b="0" u="sng" strike="noStrike" spc="-1" dirty="0">
                <a:solidFill>
                  <a:srgbClr val="DB4437"/>
                </a:solidFill>
                <a:uFillTx/>
                <a:latin typeface="Arial"/>
                <a:ea typeface="Arial"/>
                <a:hlinkClick r:id="rId3"/>
              </a:rPr>
              <a:t>link</a:t>
            </a:r>
            <a:endParaRPr lang="en-IN" sz="1400" b="0" strike="noStrike" spc="-1" dirty="0">
              <a:latin typeface="Arial"/>
            </a:endParaRPr>
          </a:p>
          <a:p>
            <a:pPr>
              <a:lnSpc>
                <a:spcPct val="95000"/>
              </a:lnSpc>
              <a:spcBef>
                <a:spcPts val="1199"/>
              </a:spcBef>
              <a:tabLst>
                <a:tab pos="0" algn="l"/>
              </a:tabLst>
            </a:pPr>
            <a:r>
              <a:rPr lang="en-GB" sz="1400" b="1" strike="noStrike" spc="-1" dirty="0">
                <a:solidFill>
                  <a:srgbClr val="000000"/>
                </a:solidFill>
                <a:latin typeface="Arial"/>
                <a:ea typeface="Arial"/>
              </a:rPr>
              <a:t>3. Najib et al. (2023)</a:t>
            </a:r>
            <a:br>
              <a:rPr dirty="0"/>
            </a:br>
            <a:r>
              <a:rPr lang="en-GB" sz="1400" b="0" strike="noStrike" spc="-1" dirty="0">
                <a:solidFill>
                  <a:srgbClr val="000000"/>
                </a:solidFill>
                <a:latin typeface="Arial"/>
                <a:ea typeface="Arial"/>
              </a:rPr>
              <a:t>This paper evaluated five different deep learning models on a large ASL dataset for alphabet recognition. ResNet-50 and </a:t>
            </a:r>
            <a:r>
              <a:rPr lang="en-GB" sz="1400" b="0" strike="noStrike" spc="-1" dirty="0" err="1">
                <a:solidFill>
                  <a:srgbClr val="000000"/>
                </a:solidFill>
                <a:latin typeface="Arial"/>
                <a:ea typeface="Arial"/>
              </a:rPr>
              <a:t>EfficientNet</a:t>
            </a:r>
            <a:r>
              <a:rPr lang="en-GB" sz="1400" b="0" strike="noStrike" spc="-1" dirty="0">
                <a:solidFill>
                  <a:srgbClr val="000000"/>
                </a:solidFill>
                <a:latin typeface="Arial"/>
                <a:ea typeface="Arial"/>
              </a:rPr>
              <a:t> performed the best, with nearly 100% accuracy. The study showcases how powerful transfer learning is for classifying signs in large datasets. 👉</a:t>
            </a:r>
            <a:r>
              <a:rPr lang="en-GB" sz="1400" b="0" u="sng" strike="noStrike" spc="-1" dirty="0">
                <a:solidFill>
                  <a:srgbClr val="DB4437"/>
                </a:solidFill>
                <a:uFillTx/>
                <a:latin typeface="Arial"/>
                <a:ea typeface="Arial"/>
                <a:hlinkClick r:id="rId4"/>
              </a:rPr>
              <a:t> </a:t>
            </a:r>
            <a:r>
              <a:rPr lang="en-GB" sz="1400" b="0" u="sng" strike="noStrike" spc="-1" dirty="0">
                <a:solidFill>
                  <a:srgbClr val="DB4437"/>
                </a:solidFill>
                <a:uFillTx/>
                <a:latin typeface="Arial"/>
                <a:ea typeface="Arial"/>
                <a:hlinkClick r:id="rId4"/>
              </a:rPr>
              <a:t>link</a:t>
            </a:r>
            <a:endParaRPr lang="en-IN" sz="1400" b="0" strike="noStrike" spc="-1" dirty="0">
              <a:latin typeface="Arial"/>
            </a:endParaRPr>
          </a:p>
          <a:p>
            <a:pPr>
              <a:lnSpc>
                <a:spcPct val="95000"/>
              </a:lnSpc>
              <a:spcBef>
                <a:spcPts val="1199"/>
              </a:spcBef>
              <a:tabLst>
                <a:tab pos="0" algn="l"/>
              </a:tabLst>
            </a:pPr>
            <a:r>
              <a:rPr lang="en-GB" sz="1400" b="1" strike="noStrike" spc="-1" dirty="0">
                <a:solidFill>
                  <a:srgbClr val="000000"/>
                </a:solidFill>
                <a:latin typeface="Arial"/>
                <a:ea typeface="Arial"/>
              </a:rPr>
              <a:t>4. </a:t>
            </a:r>
            <a:r>
              <a:rPr lang="en-GB" sz="1400" b="1" strike="noStrike" spc="-1" dirty="0" err="1">
                <a:solidFill>
                  <a:srgbClr val="000000"/>
                </a:solidFill>
                <a:latin typeface="Arial"/>
                <a:ea typeface="Arial"/>
              </a:rPr>
              <a:t>Gurbuz</a:t>
            </a:r>
            <a:r>
              <a:rPr lang="en-GB" sz="1400" b="1" strike="noStrike" spc="-1" dirty="0">
                <a:solidFill>
                  <a:srgbClr val="000000"/>
                </a:solidFill>
                <a:latin typeface="Arial"/>
                <a:ea typeface="Arial"/>
              </a:rPr>
              <a:t> et al. (2020)</a:t>
            </a:r>
            <a:r>
              <a:rPr lang="en-GB" sz="1400" b="0" strike="noStrike" spc="-1" dirty="0">
                <a:solidFill>
                  <a:srgbClr val="000000"/>
                </a:solidFill>
                <a:latin typeface="Arial"/>
                <a:ea typeface="Arial"/>
              </a:rPr>
              <a:t>This research introduces a novel, non-visual method of recognizing sign language using radar sensors. It detects motion patterns (micro-Doppler signals) from hand movements, then processes them using signal analysis and machine learning. It avoids using cameras altogether, making it ideal for privacy-sensitive situations.👉</a:t>
            </a:r>
            <a:r>
              <a:rPr lang="en-GB" sz="1400" b="0" u="sng" strike="noStrike" spc="-1" dirty="0">
                <a:solidFill>
                  <a:srgbClr val="DB4437"/>
                </a:solidFill>
                <a:uFillTx/>
                <a:latin typeface="Arial"/>
                <a:ea typeface="Arial"/>
                <a:hlinkClick r:id="rId5"/>
              </a:rPr>
              <a:t> </a:t>
            </a:r>
            <a:r>
              <a:rPr lang="en-GB" sz="1400" b="0" u="sng" strike="noStrike" spc="-1" dirty="0">
                <a:solidFill>
                  <a:srgbClr val="DB4437"/>
                </a:solidFill>
                <a:uFillTx/>
                <a:latin typeface="Arial"/>
                <a:ea typeface="Arial"/>
                <a:hlinkClick r:id="rId5"/>
              </a:rPr>
              <a:t>link</a:t>
            </a:r>
            <a:endParaRPr lang="en-IN" sz="1400" b="0" strike="noStrike" spc="-1" dirty="0">
              <a:latin typeface="Arial"/>
            </a:endParaRPr>
          </a:p>
          <a:p>
            <a:pPr>
              <a:lnSpc>
                <a:spcPct val="95000"/>
              </a:lnSpc>
              <a:spcBef>
                <a:spcPts val="1199"/>
              </a:spcBef>
              <a:spcAft>
                <a:spcPts val="1199"/>
              </a:spcAft>
              <a:tabLst>
                <a:tab pos="0" algn="l"/>
              </a:tabLst>
            </a:pPr>
            <a:endParaRPr lang="en-IN" sz="1400" b="0" strike="noStrike" spc="-1" dirty="0">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352440" y="0"/>
            <a:ext cx="8279280" cy="4753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25000" lnSpcReduction="20000"/>
          </a:bodyPr>
          <a:lstStyle/>
          <a:p>
            <a:pPr>
              <a:lnSpc>
                <a:spcPct val="115000"/>
              </a:lnSpc>
              <a:spcBef>
                <a:spcPts val="1199"/>
              </a:spcBef>
              <a:tabLst>
                <a:tab pos="0" algn="l"/>
              </a:tabLst>
            </a:pPr>
            <a:r>
              <a:rPr lang="en-US" sz="5620" b="1" strike="noStrike" spc="-1" dirty="0">
                <a:solidFill>
                  <a:srgbClr val="000000"/>
                </a:solidFill>
                <a:latin typeface="Arial"/>
                <a:ea typeface="Arial"/>
              </a:rPr>
              <a:t>5. Zheng et al. (2022)</a:t>
            </a:r>
            <a:br>
              <a:rPr lang="en-US" dirty="0"/>
            </a:br>
            <a:r>
              <a:rPr lang="en-US" sz="5620" b="0" strike="noStrike" spc="-1" dirty="0">
                <a:solidFill>
                  <a:srgbClr val="000000"/>
                </a:solidFill>
                <a:latin typeface="Arial"/>
                <a:ea typeface="Arial"/>
              </a:rPr>
              <a:t>A wearable device (bracelet) is used in this system to detect ASL gestures through motion sensors. It uses multiple CNNs to process sensor data and a voting mechanism to improve accuracy. It can recognize 200 commonly used ASL words and offers a promising alternative to camera-based systems.</a:t>
            </a:r>
            <a:br>
              <a:rPr lang="en-US" dirty="0"/>
            </a:br>
            <a:r>
              <a:rPr lang="en-US" sz="5620" b="0" strike="noStrike" spc="-1" dirty="0">
                <a:solidFill>
                  <a:srgbClr val="000000"/>
                </a:solidFill>
                <a:latin typeface="Arial"/>
                <a:ea typeface="Arial"/>
              </a:rPr>
              <a:t> 👉</a:t>
            </a:r>
            <a:r>
              <a:rPr lang="en-US" sz="5620" b="0" u="sng" strike="noStrike" spc="-1" dirty="0">
                <a:solidFill>
                  <a:srgbClr val="DB4437"/>
                </a:solidFill>
                <a:uFillTx/>
                <a:latin typeface="Arial"/>
                <a:ea typeface="Arial"/>
                <a:hlinkClick r:id="rId2"/>
              </a:rPr>
              <a:t> link</a:t>
            </a:r>
            <a:endParaRPr lang="en-US" sz="5620" b="0" strike="noStrike" spc="-1" dirty="0">
              <a:latin typeface="Arial"/>
            </a:endParaRPr>
          </a:p>
          <a:p>
            <a:pPr>
              <a:lnSpc>
                <a:spcPct val="115000"/>
              </a:lnSpc>
              <a:spcBef>
                <a:spcPts val="1199"/>
              </a:spcBef>
              <a:tabLst>
                <a:tab pos="0" algn="l"/>
              </a:tabLst>
            </a:pPr>
            <a:r>
              <a:rPr lang="en-US" sz="5620" b="1" strike="noStrike" spc="-1" dirty="0">
                <a:solidFill>
                  <a:srgbClr val="000000"/>
                </a:solidFill>
                <a:latin typeface="Arial"/>
                <a:ea typeface="Arial"/>
              </a:rPr>
              <a:t>6. Lu et al. (2023)</a:t>
            </a:r>
            <a:br>
              <a:rPr lang="en-US" dirty="0"/>
            </a:br>
            <a:r>
              <a:rPr lang="en-US" sz="5620" b="0" strike="noStrike" spc="-1" dirty="0">
                <a:solidFill>
                  <a:srgbClr val="000000"/>
                </a:solidFill>
                <a:latin typeface="Arial"/>
                <a:ea typeface="Arial"/>
              </a:rPr>
              <a:t>This study uses both camera input and a smart glove with finger-bending sensors to recognize Japanese sign language gestures. By combining hand joint positions from the camera and finger angle data from the glove, the system improved recognition accuracy significantly, especially for gestures involving finger movement.</a:t>
            </a:r>
            <a:br>
              <a:rPr lang="en-US" dirty="0"/>
            </a:br>
            <a:r>
              <a:rPr lang="en-US" sz="5620" b="0" strike="noStrike" spc="-1" dirty="0">
                <a:solidFill>
                  <a:srgbClr val="000000"/>
                </a:solidFill>
                <a:latin typeface="Arial"/>
                <a:ea typeface="Arial"/>
              </a:rPr>
              <a:t> 👉</a:t>
            </a:r>
            <a:r>
              <a:rPr lang="en-US" sz="5620" b="0" u="sng" strike="noStrike" spc="-1" dirty="0">
                <a:solidFill>
                  <a:srgbClr val="DB4437"/>
                </a:solidFill>
                <a:uFillTx/>
                <a:latin typeface="Arial"/>
                <a:ea typeface="Arial"/>
                <a:hlinkClick r:id="rId3"/>
              </a:rPr>
              <a:t> link</a:t>
            </a:r>
            <a:endParaRPr lang="en-US" sz="5620" b="0" strike="noStrike" spc="-1" dirty="0">
              <a:latin typeface="Arial"/>
            </a:endParaRPr>
          </a:p>
          <a:p>
            <a:pPr>
              <a:lnSpc>
                <a:spcPct val="115000"/>
              </a:lnSpc>
              <a:spcBef>
                <a:spcPts val="1199"/>
              </a:spcBef>
              <a:tabLst>
                <a:tab pos="0" algn="l"/>
              </a:tabLst>
            </a:pPr>
            <a:r>
              <a:rPr lang="en-US" sz="5620" b="1" strike="noStrike" spc="-1" dirty="0">
                <a:solidFill>
                  <a:srgbClr val="000000"/>
                </a:solidFill>
                <a:latin typeface="Arial"/>
                <a:ea typeface="Arial"/>
              </a:rPr>
              <a:t>7. Fonseca et al. (2025)</a:t>
            </a:r>
            <a:br>
              <a:rPr lang="en-US" dirty="0"/>
            </a:br>
            <a:r>
              <a:rPr lang="en-US" sz="5620" b="0" strike="noStrike" spc="-1" dirty="0">
                <a:solidFill>
                  <a:srgbClr val="000000"/>
                </a:solidFill>
                <a:latin typeface="Arial"/>
                <a:ea typeface="Arial"/>
              </a:rPr>
              <a:t>A mobile application that translates Portuguese Sign Language alphabet using two different models: one runs entirely on-device with a CNN, the other uses cloud-based </a:t>
            </a:r>
            <a:r>
              <a:rPr lang="en-US" sz="5620" b="0" strike="noStrike" spc="-1" dirty="0" err="1">
                <a:solidFill>
                  <a:srgbClr val="000000"/>
                </a:solidFill>
                <a:latin typeface="Arial"/>
                <a:ea typeface="Arial"/>
              </a:rPr>
              <a:t>MediaPipe</a:t>
            </a:r>
            <a:r>
              <a:rPr lang="en-US" sz="5620" b="0" strike="noStrike" spc="-1" dirty="0">
                <a:solidFill>
                  <a:srgbClr val="000000"/>
                </a:solidFill>
                <a:latin typeface="Arial"/>
                <a:ea typeface="Arial"/>
              </a:rPr>
              <a:t> and a neural network. This gives flexibility between offline and online operation.</a:t>
            </a:r>
            <a:br>
              <a:rPr lang="en-US" dirty="0"/>
            </a:br>
            <a:r>
              <a:rPr lang="en-US" sz="5620" b="0" strike="noStrike" spc="-1" dirty="0">
                <a:solidFill>
                  <a:srgbClr val="000000"/>
                </a:solidFill>
                <a:latin typeface="Arial"/>
                <a:ea typeface="Arial"/>
              </a:rPr>
              <a:t> 👉</a:t>
            </a:r>
            <a:r>
              <a:rPr lang="en-US" sz="5620" b="0" u="sng" strike="noStrike" spc="-1" dirty="0">
                <a:solidFill>
                  <a:srgbClr val="DB4437"/>
                </a:solidFill>
                <a:uFillTx/>
                <a:latin typeface="Arial"/>
                <a:ea typeface="Arial"/>
                <a:hlinkClick r:id="rId4"/>
              </a:rPr>
              <a:t> link</a:t>
            </a:r>
            <a:endParaRPr lang="en-US" sz="5620" b="0" strike="noStrike" spc="-1" dirty="0">
              <a:latin typeface="Arial"/>
            </a:endParaRPr>
          </a:p>
          <a:p>
            <a:pPr>
              <a:lnSpc>
                <a:spcPct val="115000"/>
              </a:lnSpc>
              <a:spcBef>
                <a:spcPts val="1199"/>
              </a:spcBef>
              <a:tabLst>
                <a:tab pos="0" algn="l"/>
              </a:tabLst>
            </a:pPr>
            <a:r>
              <a:rPr lang="en-US" sz="5620" b="1" strike="noStrike" spc="-1" dirty="0">
                <a:solidFill>
                  <a:srgbClr val="000000"/>
                </a:solidFill>
                <a:latin typeface="Arial"/>
                <a:ea typeface="Arial"/>
              </a:rPr>
              <a:t>8. Ma et al. (2022)</a:t>
            </a:r>
            <a:br>
              <a:rPr lang="en-US" dirty="0"/>
            </a:br>
            <a:r>
              <a:rPr lang="en-US" sz="5620" b="0" strike="noStrike" spc="-1" dirty="0">
                <a:solidFill>
                  <a:srgbClr val="000000"/>
                </a:solidFill>
                <a:latin typeface="Arial"/>
                <a:ea typeface="Arial"/>
              </a:rPr>
              <a:t>Focuses on recognizing signs with motion (e.g., J/Z in ASL) using a two-frame fusion CNN. By processing two sequential frames, it captures movement better than static models while still being lightweight.</a:t>
            </a:r>
            <a:br>
              <a:rPr lang="en-US" dirty="0"/>
            </a:br>
            <a:r>
              <a:rPr lang="en-US" sz="5620" b="0" strike="noStrike" spc="-1" dirty="0">
                <a:solidFill>
                  <a:srgbClr val="000000"/>
                </a:solidFill>
                <a:latin typeface="Arial"/>
                <a:ea typeface="Arial"/>
              </a:rPr>
              <a:t> 👉</a:t>
            </a:r>
            <a:r>
              <a:rPr lang="en-US" sz="5620" b="0" u="sng" strike="noStrike" spc="-1" dirty="0">
                <a:solidFill>
                  <a:srgbClr val="DB4437"/>
                </a:solidFill>
                <a:uFillTx/>
                <a:latin typeface="Arial"/>
                <a:ea typeface="Arial"/>
                <a:hlinkClick r:id="rId5"/>
              </a:rPr>
              <a:t> link</a:t>
            </a:r>
            <a:endParaRPr lang="en-US" sz="5620" b="0" strike="noStrike" spc="-1" dirty="0">
              <a:latin typeface="Arial"/>
            </a:endParaRPr>
          </a:p>
          <a:p>
            <a:pPr>
              <a:lnSpc>
                <a:spcPct val="115000"/>
              </a:lnSpc>
              <a:spcBef>
                <a:spcPts val="1199"/>
              </a:spcBef>
              <a:tabLst>
                <a:tab pos="0" algn="l"/>
              </a:tabLst>
            </a:pPr>
            <a:endParaRPr lang="en-US" sz="5620" b="0" strike="noStrike" spc="-1" dirty="0">
              <a:latin typeface="Arial"/>
            </a:endParaRPr>
          </a:p>
          <a:p>
            <a:pPr>
              <a:lnSpc>
                <a:spcPct val="115000"/>
              </a:lnSpc>
              <a:spcBef>
                <a:spcPts val="1199"/>
              </a:spcBef>
              <a:tabLst>
                <a:tab pos="0" algn="l"/>
              </a:tabLst>
            </a:pPr>
            <a:endParaRPr lang="en-IN" sz="5620" b="0" strike="noStrike" spc="-1" dirty="0">
              <a:latin typeface="Arial"/>
            </a:endParaRPr>
          </a:p>
          <a:p>
            <a:pPr>
              <a:lnSpc>
                <a:spcPct val="115000"/>
              </a:lnSpc>
              <a:spcBef>
                <a:spcPts val="1199"/>
              </a:spcBef>
              <a:tabLst>
                <a:tab pos="0" algn="l"/>
              </a:tabLst>
            </a:pPr>
            <a:endParaRPr lang="en-IN" sz="5620" b="0" strike="noStrike" spc="-1" dirty="0">
              <a:latin typeface="Arial"/>
            </a:endParaRPr>
          </a:p>
          <a:p>
            <a:pPr>
              <a:lnSpc>
                <a:spcPct val="115000"/>
              </a:lnSpc>
              <a:spcAft>
                <a:spcPts val="1199"/>
              </a:spcAft>
              <a:tabLst>
                <a:tab pos="0" algn="l"/>
              </a:tabLst>
            </a:pPr>
            <a:endParaRPr lang="en-IN" sz="562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1760" y="208080"/>
            <a:ext cx="8519400" cy="47178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92500" lnSpcReduction="20000"/>
          </a:bodyPr>
          <a:lstStyle/>
          <a:p>
            <a:pPr>
              <a:lnSpc>
                <a:spcPct val="115000"/>
              </a:lnSpc>
              <a:spcBef>
                <a:spcPts val="1199"/>
              </a:spcBef>
              <a:tabLst>
                <a:tab pos="0" algn="l"/>
              </a:tabLst>
            </a:pPr>
            <a:endParaRPr lang="en-IN" sz="1800" b="0" strike="noStrike" spc="-1" dirty="0">
              <a:latin typeface="Arial"/>
            </a:endParaRPr>
          </a:p>
          <a:p>
            <a:pPr>
              <a:lnSpc>
                <a:spcPct val="115000"/>
              </a:lnSpc>
              <a:spcBef>
                <a:spcPts val="1199"/>
              </a:spcBef>
              <a:tabLst>
                <a:tab pos="0" algn="l"/>
              </a:tabLst>
            </a:pPr>
            <a:r>
              <a:rPr lang="en-GB" sz="1500" b="1" strike="noStrike" spc="-1" dirty="0">
                <a:solidFill>
                  <a:srgbClr val="000000"/>
                </a:solidFill>
                <a:latin typeface="Arial"/>
                <a:ea typeface="Arial"/>
              </a:rPr>
              <a:t>9. Shin et al. (2023)</a:t>
            </a:r>
            <a:br>
              <a:rPr dirty="0"/>
            </a:br>
            <a:r>
              <a:rPr lang="en-GB" sz="1500" b="0" strike="noStrike" spc="-1" dirty="0">
                <a:solidFill>
                  <a:srgbClr val="000000"/>
                </a:solidFill>
                <a:latin typeface="Arial"/>
                <a:ea typeface="Arial"/>
              </a:rPr>
              <a:t>Combines CNN and Vision Transformer to recognize Korean Sign Language (KSL). The model extracts both detailed and high-level features, making it robust in complex visual conditions. It was tested on public and custom datasets with promising results.</a:t>
            </a:r>
            <a:br>
              <a:rPr dirty="0"/>
            </a:br>
            <a:r>
              <a:rPr lang="en-GB" sz="1500" b="0" strike="noStrike" spc="-1" dirty="0">
                <a:solidFill>
                  <a:srgbClr val="000000"/>
                </a:solidFill>
                <a:latin typeface="Arial"/>
                <a:ea typeface="Arial"/>
              </a:rPr>
              <a:t> 👉</a:t>
            </a:r>
            <a:r>
              <a:rPr lang="en-GB" sz="1500" b="0" u="sng" strike="noStrike" spc="-1" dirty="0">
                <a:solidFill>
                  <a:srgbClr val="DB4437"/>
                </a:solidFill>
                <a:uFillTx/>
                <a:latin typeface="Arial"/>
                <a:ea typeface="Arial"/>
                <a:hlinkClick r:id="rId2"/>
              </a:rPr>
              <a:t> </a:t>
            </a:r>
            <a:r>
              <a:rPr lang="en-GB" sz="1500" b="0" u="sng" strike="noStrike" spc="-1" dirty="0">
                <a:solidFill>
                  <a:srgbClr val="DB4437"/>
                </a:solidFill>
                <a:uFillTx/>
                <a:latin typeface="Arial"/>
                <a:ea typeface="Arial"/>
                <a:hlinkClick r:id="rId2"/>
              </a:rPr>
              <a:t>link</a:t>
            </a:r>
            <a:endParaRPr lang="en-IN" sz="1500" b="0" strike="noStrike" spc="-1" dirty="0">
              <a:latin typeface="Arial"/>
            </a:endParaRPr>
          </a:p>
          <a:p>
            <a:pPr>
              <a:lnSpc>
                <a:spcPct val="115000"/>
              </a:lnSpc>
              <a:spcBef>
                <a:spcPts val="1199"/>
              </a:spcBef>
              <a:tabLst>
                <a:tab pos="0" algn="l"/>
              </a:tabLst>
            </a:pPr>
            <a:endParaRPr lang="en-IN" sz="1500" b="0" strike="noStrike" spc="-1" dirty="0">
              <a:latin typeface="Arial"/>
            </a:endParaRPr>
          </a:p>
          <a:p>
            <a:pPr>
              <a:lnSpc>
                <a:spcPct val="115000"/>
              </a:lnSpc>
              <a:spcBef>
                <a:spcPts val="1199"/>
              </a:spcBef>
              <a:tabLst>
                <a:tab pos="0" algn="l"/>
              </a:tabLst>
            </a:pPr>
            <a:r>
              <a:rPr lang="en-GB" sz="1500" b="1" strike="noStrike" spc="-1" dirty="0">
                <a:solidFill>
                  <a:srgbClr val="000000"/>
                </a:solidFill>
                <a:latin typeface="Arial"/>
                <a:ea typeface="Arial"/>
              </a:rPr>
              <a:t>10. Aly &amp; Aly (2020)</a:t>
            </a:r>
            <a:br>
              <a:rPr dirty="0"/>
            </a:br>
            <a:r>
              <a:rPr lang="en-GB" sz="1500" b="0" strike="noStrike" spc="-1" dirty="0">
                <a:solidFill>
                  <a:srgbClr val="000000"/>
                </a:solidFill>
                <a:latin typeface="Arial"/>
                <a:ea typeface="Arial"/>
              </a:rPr>
              <a:t>Developed a full pipeline for Arabic SL recognition using semantic segmentation (to find hands), feature encoding, and sequence </a:t>
            </a:r>
            <a:r>
              <a:rPr lang="en-GB" sz="1500" b="0" strike="noStrike" spc="-1" dirty="0" err="1">
                <a:solidFill>
                  <a:srgbClr val="000000"/>
                </a:solidFill>
                <a:latin typeface="Arial"/>
                <a:ea typeface="Arial"/>
              </a:rPr>
              <a:t>modeling</a:t>
            </a:r>
            <a:r>
              <a:rPr lang="en-GB" sz="1500" b="0" strike="noStrike" spc="-1" dirty="0">
                <a:solidFill>
                  <a:srgbClr val="000000"/>
                </a:solidFill>
                <a:latin typeface="Arial"/>
                <a:ea typeface="Arial"/>
              </a:rPr>
              <a:t> (</a:t>
            </a:r>
            <a:r>
              <a:rPr lang="en-GB" sz="1500" b="0" strike="noStrike" spc="-1" dirty="0" err="1">
                <a:solidFill>
                  <a:srgbClr val="000000"/>
                </a:solidFill>
                <a:latin typeface="Arial"/>
                <a:ea typeface="Arial"/>
              </a:rPr>
              <a:t>BiLSTM</a:t>
            </a:r>
            <a:r>
              <a:rPr lang="en-GB" sz="1500" b="0" strike="noStrike" spc="-1" dirty="0">
                <a:solidFill>
                  <a:srgbClr val="000000"/>
                </a:solidFill>
                <a:latin typeface="Arial"/>
                <a:ea typeface="Arial"/>
              </a:rPr>
              <a:t>). It translates isolated words into text with good accuracy.</a:t>
            </a:r>
            <a:br>
              <a:rPr dirty="0"/>
            </a:br>
            <a:r>
              <a:rPr lang="en-GB" sz="1500" b="0" strike="noStrike" spc="-1" dirty="0">
                <a:solidFill>
                  <a:srgbClr val="000000"/>
                </a:solidFill>
                <a:latin typeface="Arial"/>
                <a:ea typeface="Arial"/>
              </a:rPr>
              <a:t> 👉</a:t>
            </a:r>
            <a:r>
              <a:rPr lang="en-GB" sz="1500" b="0" u="sng" strike="noStrike" spc="-1" dirty="0">
                <a:solidFill>
                  <a:srgbClr val="DB4437"/>
                </a:solidFill>
                <a:uFillTx/>
                <a:latin typeface="Arial"/>
                <a:ea typeface="Arial"/>
                <a:hlinkClick r:id="rId3"/>
              </a:rPr>
              <a:t> </a:t>
            </a:r>
            <a:r>
              <a:rPr lang="en-GB" sz="1500" b="0" u="sng" strike="noStrike" spc="-1" dirty="0">
                <a:solidFill>
                  <a:srgbClr val="DB4437"/>
                </a:solidFill>
                <a:uFillTx/>
                <a:latin typeface="Arial"/>
                <a:ea typeface="Arial"/>
                <a:hlinkClick r:id="rId3"/>
              </a:rPr>
              <a:t>link</a:t>
            </a:r>
            <a:endParaRPr lang="en-IN" sz="1500" b="0" strike="noStrike" spc="-1" dirty="0">
              <a:latin typeface="Arial"/>
            </a:endParaRPr>
          </a:p>
          <a:p>
            <a:pPr>
              <a:lnSpc>
                <a:spcPct val="115000"/>
              </a:lnSpc>
              <a:spcBef>
                <a:spcPts val="1199"/>
              </a:spcBef>
              <a:spcAft>
                <a:spcPts val="1199"/>
              </a:spcAft>
              <a:tabLst>
                <a:tab pos="0" algn="l"/>
              </a:tabLst>
            </a:pPr>
            <a:r>
              <a:rPr lang="en-IN" sz="1500" b="1" strike="noStrike" spc="-1" dirty="0">
                <a:latin typeface="Arial"/>
              </a:rPr>
              <a:t>11.Suresh et al.(2013)</a:t>
            </a:r>
          </a:p>
          <a:p>
            <a:pPr>
              <a:lnSpc>
                <a:spcPct val="115000"/>
              </a:lnSpc>
              <a:spcBef>
                <a:spcPts val="1199"/>
              </a:spcBef>
              <a:spcAft>
                <a:spcPts val="1199"/>
              </a:spcAft>
              <a:tabLst>
                <a:tab pos="0" algn="l"/>
              </a:tabLst>
            </a:pPr>
            <a:r>
              <a:rPr lang="en-US" sz="1600" dirty="0"/>
              <a:t>This 2013 paper proposes a two-way communication system for Indian Sign Language (ISL) using a basic camera and microphone. It translates signs to speech using classic image processing and HMMs, while the reverse uses a rule-based system to display sign symbols. The work serves as a foundational blueprint for ISL assistive technology without needing complex hardware.</a:t>
            </a:r>
            <a:r>
              <a:rPr lang="en-IN" sz="1600" dirty="0"/>
              <a:t> 👉 </a:t>
            </a:r>
            <a:r>
              <a:rPr lang="en-IN" sz="1600" dirty="0">
                <a:hlinkClick r:id="rId4"/>
              </a:rPr>
              <a:t>link</a:t>
            </a:r>
            <a:endParaRPr lang="en-US" sz="1600" dirty="0"/>
          </a:p>
          <a:p>
            <a:pPr>
              <a:lnSpc>
                <a:spcPct val="115000"/>
              </a:lnSpc>
              <a:spcBef>
                <a:spcPts val="1199"/>
              </a:spcBef>
              <a:spcAft>
                <a:spcPts val="1199"/>
              </a:spcAft>
              <a:tabLst>
                <a:tab pos="0" algn="l"/>
              </a:tabLst>
            </a:pPr>
            <a:endParaRPr lang="en-US" sz="1600" dirty="0"/>
          </a:p>
          <a:p>
            <a:pPr>
              <a:lnSpc>
                <a:spcPct val="115000"/>
              </a:lnSpc>
              <a:spcBef>
                <a:spcPts val="1199"/>
              </a:spcBef>
              <a:spcAft>
                <a:spcPts val="1199"/>
              </a:spcAft>
              <a:tabLst>
                <a:tab pos="0" algn="l"/>
              </a:tabLst>
            </a:pPr>
            <a:endParaRPr lang="en-IN" sz="1500" b="0" strike="noStrike" spc="-1" dirty="0">
              <a:latin typeface="Arial"/>
            </a:endParaRPr>
          </a:p>
          <a:p>
            <a:pPr>
              <a:lnSpc>
                <a:spcPct val="115000"/>
              </a:lnSpc>
              <a:spcBef>
                <a:spcPts val="1199"/>
              </a:spcBef>
              <a:spcAft>
                <a:spcPts val="1199"/>
              </a:spcAft>
              <a:tabLst>
                <a:tab pos="0" algn="l"/>
              </a:tabLst>
            </a:pPr>
            <a:endParaRPr lang="en-IN" sz="1500" b="0" strike="noStrike" spc="-1" dirty="0">
              <a:latin typeface="Arial"/>
            </a:endParaRPr>
          </a:p>
          <a:p>
            <a:pPr>
              <a:lnSpc>
                <a:spcPct val="115000"/>
              </a:lnSpc>
              <a:spcBef>
                <a:spcPts val="1199"/>
              </a:spcBef>
              <a:spcAft>
                <a:spcPts val="1199"/>
              </a:spcAft>
              <a:tabLst>
                <a:tab pos="0" algn="l"/>
              </a:tabLst>
            </a:pPr>
            <a:endParaRPr lang="en-IN" sz="1500" b="0" strike="noStrike" spc="-1" dirty="0">
              <a:latin typeface="Arial"/>
            </a:endParaRPr>
          </a:p>
          <a:p>
            <a:pPr>
              <a:lnSpc>
                <a:spcPct val="115000"/>
              </a:lnSpc>
              <a:spcBef>
                <a:spcPts val="1199"/>
              </a:spcBef>
              <a:spcAft>
                <a:spcPts val="1199"/>
              </a:spcAft>
              <a:tabLst>
                <a:tab pos="0" algn="l"/>
              </a:tabLst>
            </a:pPr>
            <a:endParaRPr lang="en-IN" sz="15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9244F1A-D00B-9F63-A786-E9EF95055DC8}"/>
              </a:ext>
            </a:extLst>
          </p:cNvPr>
          <p:cNvSpPr>
            <a:spLocks noGrp="1"/>
          </p:cNvSpPr>
          <p:nvPr>
            <p:ph type="body"/>
          </p:nvPr>
        </p:nvSpPr>
        <p:spPr>
          <a:xfrm>
            <a:off x="457200" y="230459"/>
            <a:ext cx="8229240" cy="3955981"/>
          </a:xfrm>
        </p:spPr>
        <p:txBody>
          <a:bodyPr>
            <a:normAutofit/>
          </a:bodyPr>
          <a:lstStyle/>
          <a:p>
            <a:pPr marL="0" indent="0">
              <a:buNone/>
            </a:pPr>
            <a:r>
              <a:rPr lang="en-IN" sz="1600" b="1" dirty="0"/>
              <a:t>12.Mogeeb et al.</a:t>
            </a:r>
          </a:p>
          <a:p>
            <a:pPr marL="0" indent="0">
              <a:buNone/>
            </a:pPr>
            <a:r>
              <a:rPr lang="en-US" sz="1400" dirty="0"/>
              <a:t>This 2025 paper presents a real-time, bidirectional mobile application for Arabic Sign Language (</a:t>
            </a:r>
            <a:r>
              <a:rPr lang="en-US" sz="1400" dirty="0" err="1"/>
              <a:t>ArSL</a:t>
            </a:r>
            <a:r>
              <a:rPr lang="en-US" sz="1400" dirty="0"/>
              <a:t>). For sign-to-text, it achieves 99.9% accuracy using a YOLOv8n CNN, and for text-to-sign, it employs a novel Fuzzy Matching algorithm to retrieve sign images, handling typos and synonyms. The system demonstrates a practical, high-performance hybrid solution for robust and inclusive communication</a:t>
            </a:r>
          </a:p>
          <a:p>
            <a:pPr marL="0" indent="0">
              <a:buNone/>
            </a:pPr>
            <a:r>
              <a:rPr lang="en-IN" sz="1400" dirty="0"/>
              <a:t>👉 </a:t>
            </a:r>
            <a:r>
              <a:rPr lang="en-IN" sz="1400" dirty="0">
                <a:hlinkClick r:id="rId2"/>
              </a:rPr>
              <a:t>link</a:t>
            </a:r>
            <a:endParaRPr lang="en-US" sz="1400" dirty="0"/>
          </a:p>
          <a:p>
            <a:pPr marL="0" indent="0">
              <a:buNone/>
            </a:pPr>
            <a:endParaRPr lang="en-IN" sz="1400" dirty="0"/>
          </a:p>
        </p:txBody>
      </p:sp>
    </p:spTree>
    <p:extLst>
      <p:ext uri="{BB962C8B-B14F-4D97-AF65-F5344CB8AC3E}">
        <p14:creationId xmlns:p14="http://schemas.microsoft.com/office/powerpoint/2010/main" val="3562508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236880" y="46800"/>
            <a:ext cx="8519400" cy="5049000"/>
          </a:xfrm>
          <a:prstGeom prst="rect">
            <a:avLst/>
          </a:prstGeom>
          <a:noFill/>
          <a:ln>
            <a:noFill/>
          </a:ln>
        </p:spPr>
        <p:style>
          <a:lnRef idx="0">
            <a:scrgbClr r="0" g="0" b="0"/>
          </a:lnRef>
          <a:fillRef idx="0">
            <a:scrgbClr r="0" g="0" b="0"/>
          </a:fillRef>
          <a:effectRef idx="0">
            <a:scrgbClr r="0" g="0" b="0"/>
          </a:effectRef>
          <a:fontRef idx="minor"/>
        </p:style>
      </p:sp>
      <p:graphicFrame>
        <p:nvGraphicFramePr>
          <p:cNvPr id="124" name="Table 2"/>
          <p:cNvGraphicFramePr/>
          <p:nvPr/>
        </p:nvGraphicFramePr>
        <p:xfrm>
          <a:off x="236880" y="121680"/>
          <a:ext cx="8319600" cy="4891320"/>
        </p:xfrm>
        <a:graphic>
          <a:graphicData uri="http://schemas.openxmlformats.org/drawingml/2006/table">
            <a:tbl>
              <a:tblPr/>
              <a:tblGrid>
                <a:gridCol w="2013480">
                  <a:extLst>
                    <a:ext uri="{9D8B030D-6E8A-4147-A177-3AD203B41FA5}">
                      <a16:colId xmlns:a16="http://schemas.microsoft.com/office/drawing/2014/main" val="20000"/>
                    </a:ext>
                  </a:extLst>
                </a:gridCol>
                <a:gridCol w="1447560">
                  <a:extLst>
                    <a:ext uri="{9D8B030D-6E8A-4147-A177-3AD203B41FA5}">
                      <a16:colId xmlns:a16="http://schemas.microsoft.com/office/drawing/2014/main" val="20001"/>
                    </a:ext>
                  </a:extLst>
                </a:gridCol>
                <a:gridCol w="1447560">
                  <a:extLst>
                    <a:ext uri="{9D8B030D-6E8A-4147-A177-3AD203B41FA5}">
                      <a16:colId xmlns:a16="http://schemas.microsoft.com/office/drawing/2014/main" val="20002"/>
                    </a:ext>
                  </a:extLst>
                </a:gridCol>
                <a:gridCol w="1447560">
                  <a:extLst>
                    <a:ext uri="{9D8B030D-6E8A-4147-A177-3AD203B41FA5}">
                      <a16:colId xmlns:a16="http://schemas.microsoft.com/office/drawing/2014/main" val="20003"/>
                    </a:ext>
                  </a:extLst>
                </a:gridCol>
                <a:gridCol w="1963440">
                  <a:extLst>
                    <a:ext uri="{9D8B030D-6E8A-4147-A177-3AD203B41FA5}">
                      <a16:colId xmlns:a16="http://schemas.microsoft.com/office/drawing/2014/main" val="20004"/>
                    </a:ext>
                  </a:extLst>
                </a:gridCol>
              </a:tblGrid>
              <a:tr h="382320">
                <a:tc>
                  <a:txBody>
                    <a:bodyPr/>
                    <a:lstStyle/>
                    <a:p>
                      <a:pPr>
                        <a:lnSpc>
                          <a:spcPct val="100000"/>
                        </a:lnSpc>
                        <a:tabLst>
                          <a:tab pos="0" algn="l"/>
                        </a:tabLst>
                      </a:pPr>
                      <a:r>
                        <a:rPr lang="en-GB" sz="1400" b="0" strike="noStrike" spc="-1">
                          <a:solidFill>
                            <a:srgbClr val="000000"/>
                          </a:solidFill>
                          <a:latin typeface="Arial"/>
                          <a:ea typeface="Arial"/>
                        </a:rPr>
                        <a:t>Reference (Year)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Method / Algo</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Parameters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Benefits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Limitations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1181520">
                <a:tc>
                  <a:txBody>
                    <a:bodyPr/>
                    <a:lstStyle/>
                    <a:p>
                      <a:pPr>
                        <a:lnSpc>
                          <a:spcPct val="100000"/>
                        </a:lnSpc>
                        <a:tabLst>
                          <a:tab pos="0" algn="l"/>
                        </a:tabLst>
                      </a:pPr>
                      <a:r>
                        <a:rPr lang="en-GB" sz="1400" b="0" strike="noStrike" spc="-1">
                          <a:solidFill>
                            <a:srgbClr val="000000"/>
                          </a:solidFill>
                          <a:latin typeface="Arial"/>
                          <a:ea typeface="Arial"/>
                        </a:rPr>
                        <a:t>Alsharif et al. (2025) </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YOLOv11 + MediaPipe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Accuracy (98.3%), mAP (98.2%), latency (4.6 ms)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Fast real-time performance; robust detection</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Limited to alphabet; needs clear background</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781920">
                <a:tc>
                  <a:txBody>
                    <a:bodyPr/>
                    <a:lstStyle/>
                    <a:p>
                      <a:pPr>
                        <a:lnSpc>
                          <a:spcPct val="100000"/>
                        </a:lnSpc>
                        <a:tabLst>
                          <a:tab pos="0" algn="l"/>
                        </a:tabLst>
                      </a:pPr>
                      <a:r>
                        <a:rPr lang="en-GB" sz="1400" b="0" strike="noStrike" spc="-1">
                          <a:solidFill>
                            <a:srgbClr val="000000"/>
                          </a:solidFill>
                          <a:latin typeface="Arial"/>
                          <a:ea typeface="Arial"/>
                        </a:rPr>
                        <a:t>Islam et al. (2023)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EfficientNetB3 + Autoencoders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Accuracy (99.26%)</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High accuracy; lightweight model for IoT</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Only static signs; lacks dynamic sequence modeling</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981720">
                <a:tc>
                  <a:txBody>
                    <a:bodyPr/>
                    <a:lstStyle/>
                    <a:p>
                      <a:pPr>
                        <a:lnSpc>
                          <a:spcPct val="100000"/>
                        </a:lnSpc>
                        <a:tabLst>
                          <a:tab pos="0" algn="l"/>
                        </a:tabLst>
                      </a:pPr>
                      <a:r>
                        <a:rPr lang="en-GB" sz="1400" b="0" strike="noStrike" spc="-1">
                          <a:solidFill>
                            <a:srgbClr val="000000"/>
                          </a:solidFill>
                          <a:latin typeface="Arial"/>
                          <a:ea typeface="Arial"/>
                        </a:rPr>
                        <a:t>Najib et al. (2023)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ResNet-50, EfficientNet, ViT</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Accuracy up to 99.98%</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Benchmarks top CNNs; strong static recognition</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No support for dynamic signs or temporal data</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781920">
                <a:tc>
                  <a:txBody>
                    <a:bodyPr/>
                    <a:lstStyle/>
                    <a:p>
                      <a:pPr>
                        <a:lnSpc>
                          <a:spcPct val="100000"/>
                        </a:lnSpc>
                        <a:tabLst>
                          <a:tab pos="0" algn="l"/>
                        </a:tabLst>
                      </a:pPr>
                      <a:r>
                        <a:rPr lang="en-GB" sz="1400" b="0" strike="noStrike" spc="-1">
                          <a:solidFill>
                            <a:srgbClr val="000000"/>
                          </a:solidFill>
                          <a:latin typeface="Arial"/>
                          <a:ea typeface="Arial"/>
                        </a:rPr>
                        <a:t>Gurbuz et al. (2020)</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RF Sensors + STFT + ML</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Accuracy (72.5%), Doppler signals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Works in dark; no cameras need</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Lower accuracy; expensive hardware; small vocab</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r h="781920">
                <a:tc>
                  <a:txBody>
                    <a:bodyPr/>
                    <a:lstStyle/>
                    <a:p>
                      <a:pPr>
                        <a:lnSpc>
                          <a:spcPct val="100000"/>
                        </a:lnSpc>
                        <a:tabLst>
                          <a:tab pos="0" algn="l"/>
                        </a:tabLst>
                      </a:pPr>
                      <a:r>
                        <a:rPr lang="en-GB" sz="1400" b="0" strike="noStrike" spc="-1" dirty="0">
                          <a:solidFill>
                            <a:srgbClr val="000000"/>
                          </a:solidFill>
                          <a:latin typeface="Arial"/>
                          <a:ea typeface="Arial"/>
                        </a:rPr>
                        <a:t>Zheng et al. (2022)</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dirty="0">
                          <a:solidFill>
                            <a:srgbClr val="000000"/>
                          </a:solidFill>
                          <a:latin typeface="Arial"/>
                          <a:ea typeface="Arial"/>
                        </a:rPr>
                        <a:t>Bracelet sensors + CNN </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dirty="0">
                          <a:solidFill>
                            <a:srgbClr val="000000"/>
                          </a:solidFill>
                          <a:latin typeface="Arial"/>
                          <a:ea typeface="Arial"/>
                        </a:rPr>
                        <a:t>Accuracy &gt;90% on 200 signs</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dirty="0">
                          <a:solidFill>
                            <a:srgbClr val="000000"/>
                          </a:solidFill>
                          <a:latin typeface="Arial"/>
                          <a:ea typeface="Arial"/>
                        </a:rPr>
                        <a:t>wearable </a:t>
                      </a:r>
                      <a:r>
                        <a:rPr lang="en-GB" sz="1400" b="0" strike="noStrike" spc="-1" dirty="0" err="1">
                          <a:solidFill>
                            <a:srgbClr val="000000"/>
                          </a:solidFill>
                          <a:latin typeface="Arial"/>
                          <a:ea typeface="Arial"/>
                        </a:rPr>
                        <a:t>system;handle</a:t>
                      </a:r>
                      <a:r>
                        <a:rPr lang="en-GB" sz="1400" b="0" strike="noStrike" spc="-1" dirty="0">
                          <a:solidFill>
                            <a:srgbClr val="000000"/>
                          </a:solidFill>
                          <a:latin typeface="Arial"/>
                          <a:ea typeface="Arial"/>
                        </a:rPr>
                        <a:t> large </a:t>
                      </a:r>
                      <a:r>
                        <a:rPr lang="en-GB" sz="1400" b="0" strike="noStrike" spc="-1" dirty="0" err="1">
                          <a:solidFill>
                            <a:srgbClr val="000000"/>
                          </a:solidFill>
                          <a:latin typeface="Arial"/>
                          <a:ea typeface="Arial"/>
                        </a:rPr>
                        <a:t>vocablary</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dirty="0">
                          <a:solidFill>
                            <a:srgbClr val="000000"/>
                          </a:solidFill>
                          <a:latin typeface="Arial"/>
                          <a:ea typeface="Arial"/>
                        </a:rPr>
                        <a:t>Requires custom wearable device; not scalable</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5" name="Table 1"/>
          <p:cNvGraphicFramePr/>
          <p:nvPr>
            <p:extLst>
              <p:ext uri="{D42A27DB-BD31-4B8C-83A1-F6EECF244321}">
                <p14:modId xmlns:p14="http://schemas.microsoft.com/office/powerpoint/2010/main" val="474255094"/>
              </p:ext>
            </p:extLst>
          </p:nvPr>
        </p:nvGraphicFramePr>
        <p:xfrm>
          <a:off x="260135" y="0"/>
          <a:ext cx="8534520" cy="4365529"/>
        </p:xfrm>
        <a:graphic>
          <a:graphicData uri="http://schemas.openxmlformats.org/drawingml/2006/table">
            <a:tbl>
              <a:tblPr/>
              <a:tblGrid>
                <a:gridCol w="2118960">
                  <a:extLst>
                    <a:ext uri="{9D8B030D-6E8A-4147-A177-3AD203B41FA5}">
                      <a16:colId xmlns:a16="http://schemas.microsoft.com/office/drawing/2014/main" val="20000"/>
                    </a:ext>
                  </a:extLst>
                </a:gridCol>
                <a:gridCol w="1694160">
                  <a:extLst>
                    <a:ext uri="{9D8B030D-6E8A-4147-A177-3AD203B41FA5}">
                      <a16:colId xmlns:a16="http://schemas.microsoft.com/office/drawing/2014/main" val="20001"/>
                    </a:ext>
                  </a:extLst>
                </a:gridCol>
                <a:gridCol w="1694160">
                  <a:extLst>
                    <a:ext uri="{9D8B030D-6E8A-4147-A177-3AD203B41FA5}">
                      <a16:colId xmlns:a16="http://schemas.microsoft.com/office/drawing/2014/main" val="20002"/>
                    </a:ext>
                  </a:extLst>
                </a:gridCol>
                <a:gridCol w="1694160">
                  <a:extLst>
                    <a:ext uri="{9D8B030D-6E8A-4147-A177-3AD203B41FA5}">
                      <a16:colId xmlns:a16="http://schemas.microsoft.com/office/drawing/2014/main" val="20003"/>
                    </a:ext>
                  </a:extLst>
                </a:gridCol>
                <a:gridCol w="1333080">
                  <a:extLst>
                    <a:ext uri="{9D8B030D-6E8A-4147-A177-3AD203B41FA5}">
                      <a16:colId xmlns:a16="http://schemas.microsoft.com/office/drawing/2014/main" val="20004"/>
                    </a:ext>
                  </a:extLst>
                </a:gridCol>
              </a:tblGrid>
              <a:tr h="830189">
                <a:tc>
                  <a:txBody>
                    <a:bodyPr/>
                    <a:lstStyle/>
                    <a:p>
                      <a:pPr>
                        <a:lnSpc>
                          <a:spcPct val="100000"/>
                        </a:lnSpc>
                        <a:tabLst>
                          <a:tab pos="0" algn="l"/>
                        </a:tabLst>
                      </a:pPr>
                      <a:r>
                        <a:rPr lang="en-GB" sz="1400" b="0" strike="noStrike" spc="-1">
                          <a:solidFill>
                            <a:srgbClr val="000000"/>
                          </a:solidFill>
                          <a:latin typeface="Arial"/>
                          <a:ea typeface="Arial"/>
                        </a:rPr>
                        <a:t>Lu et al. (2023)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Vision + Glove + BiLSTM</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Accuracy: 68.3% (vision), 84.1% (fusion)</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Fuses hand pose and angles; handles occlusion</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Needs glove; small dataset; no full SL coverage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r h="799369">
                <a:tc>
                  <a:txBody>
                    <a:bodyPr/>
                    <a:lstStyle/>
                    <a:p>
                      <a:pPr>
                        <a:lnSpc>
                          <a:spcPct val="100000"/>
                        </a:lnSpc>
                        <a:tabLst>
                          <a:tab pos="0" algn="l"/>
                        </a:tabLst>
                      </a:pPr>
                      <a:r>
                        <a:rPr lang="en-GB" sz="1400" b="0" strike="noStrike" spc="-1">
                          <a:solidFill>
                            <a:srgbClr val="000000"/>
                          </a:solidFill>
                          <a:latin typeface="Arial"/>
                          <a:ea typeface="Arial"/>
                        </a:rPr>
                        <a:t>Fonseca et al. (2025)</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CNN (TFLite) + MLP + MediaPipe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F1-score: 76–77%; latency: 1–5 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Mobile support; works online/offline</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Only alphabet; moderate accuracy</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1"/>
                  </a:ext>
                </a:extLst>
              </a:tr>
              <a:tr h="830189">
                <a:tc>
                  <a:txBody>
                    <a:bodyPr/>
                    <a:lstStyle/>
                    <a:p>
                      <a:pPr>
                        <a:lnSpc>
                          <a:spcPct val="100000"/>
                        </a:lnSpc>
                        <a:tabLst>
                          <a:tab pos="0" algn="l"/>
                        </a:tabLst>
                      </a:pPr>
                      <a:r>
                        <a:rPr lang="en-GB" sz="1400" b="0" strike="noStrike" spc="-1">
                          <a:solidFill>
                            <a:srgbClr val="000000"/>
                          </a:solidFill>
                          <a:latin typeface="Arial"/>
                          <a:ea typeface="Arial"/>
                        </a:rPr>
                        <a:t>Ma et al. (2022)</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Two-Stream CNN (TSM block)</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Accuracy (97.57%)</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Recognizes motion-based signs like J/Z</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Only supports short temporal actions; not full sentences</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2"/>
                  </a:ext>
                </a:extLst>
              </a:tr>
              <a:tr h="830189">
                <a:tc>
                  <a:txBody>
                    <a:bodyPr/>
                    <a:lstStyle/>
                    <a:p>
                      <a:pPr>
                        <a:lnSpc>
                          <a:spcPct val="100000"/>
                        </a:lnSpc>
                        <a:tabLst>
                          <a:tab pos="0" algn="l"/>
                        </a:tabLst>
                      </a:pPr>
                      <a:r>
                        <a:rPr lang="en-GB" sz="1400" b="0" strike="noStrike" spc="-1">
                          <a:solidFill>
                            <a:srgbClr val="000000"/>
                          </a:solidFill>
                          <a:latin typeface="Arial"/>
                          <a:ea typeface="Arial"/>
                        </a:rPr>
                        <a:t>Shin et al. (2023)</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CNN + Vision Transformer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Accuracy: 89% (public), 98.3% (lab)</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dirty="0">
                          <a:solidFill>
                            <a:srgbClr val="000000"/>
                          </a:solidFill>
                          <a:latin typeface="Arial"/>
                          <a:ea typeface="Arial"/>
                        </a:rPr>
                        <a:t>High accuracy in cluttered visuals</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Static-only; requires high compute power</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3"/>
                  </a:ext>
                </a:extLst>
              </a:tr>
              <a:tr h="642727">
                <a:tc>
                  <a:txBody>
                    <a:bodyPr/>
                    <a:lstStyle/>
                    <a:p>
                      <a:pPr>
                        <a:lnSpc>
                          <a:spcPct val="100000"/>
                        </a:lnSpc>
                        <a:tabLst>
                          <a:tab pos="0" algn="l"/>
                        </a:tabLst>
                      </a:pPr>
                      <a:r>
                        <a:rPr lang="en-GB" sz="1400" b="0" strike="noStrike" spc="-1" dirty="0">
                          <a:solidFill>
                            <a:srgbClr val="000000"/>
                          </a:solidFill>
                          <a:latin typeface="Arial"/>
                          <a:ea typeface="Arial"/>
                        </a:rPr>
                        <a:t>Aly &amp; Aly (2020)</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dirty="0">
                          <a:solidFill>
                            <a:srgbClr val="000000"/>
                          </a:solidFill>
                          <a:latin typeface="Arial"/>
                          <a:ea typeface="Arial"/>
                        </a:rPr>
                        <a:t>DeepLabv3+ + CSOM + </a:t>
                      </a:r>
                      <a:r>
                        <a:rPr lang="en-GB" sz="1400" b="0" strike="noStrike" spc="-1" dirty="0" err="1">
                          <a:solidFill>
                            <a:srgbClr val="000000"/>
                          </a:solidFill>
                          <a:latin typeface="Arial"/>
                          <a:ea typeface="Arial"/>
                        </a:rPr>
                        <a:t>BiLSTM</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dirty="0">
                          <a:solidFill>
                            <a:srgbClr val="000000"/>
                          </a:solidFill>
                          <a:latin typeface="Arial"/>
                          <a:ea typeface="Arial"/>
                        </a:rPr>
                        <a:t>Qualitative gains over SOTA</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a:solidFill>
                            <a:srgbClr val="000000"/>
                          </a:solidFill>
                          <a:latin typeface="Arial"/>
                          <a:ea typeface="Arial"/>
                        </a:rPr>
                        <a:t>Signerindependent; full-word recognition</a:t>
                      </a:r>
                      <a:endParaRPr lang="en-IN" sz="14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a:lnSpc>
                          <a:spcPct val="100000"/>
                        </a:lnSpc>
                        <a:tabLst>
                          <a:tab pos="0" algn="l"/>
                        </a:tabLst>
                      </a:pPr>
                      <a:r>
                        <a:rPr lang="en-GB" sz="1400" b="0" strike="noStrike" spc="-1" dirty="0">
                          <a:solidFill>
                            <a:srgbClr val="000000"/>
                          </a:solidFill>
                          <a:latin typeface="Arial"/>
                          <a:ea typeface="Arial"/>
                        </a:rPr>
                        <a:t>Small dataset (23 words); no real-time test</a:t>
                      </a:r>
                      <a:endParaRPr lang="en-IN" sz="1400" b="0" strike="noStrike" spc="-1" dirty="0">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4"/>
                  </a:ext>
                </a:extLst>
              </a:tr>
            </a:tbl>
          </a:graphicData>
        </a:graphic>
      </p:graphicFrame>
      <p:graphicFrame>
        <p:nvGraphicFramePr>
          <p:cNvPr id="2" name="Table 1">
            <a:extLst>
              <a:ext uri="{FF2B5EF4-FFF2-40B4-BE49-F238E27FC236}">
                <a16:creationId xmlns:a16="http://schemas.microsoft.com/office/drawing/2014/main" id="{E50F33D8-9DF8-9759-722F-F264BECFB37F}"/>
              </a:ext>
            </a:extLst>
          </p:cNvPr>
          <p:cNvGraphicFramePr>
            <a:graphicFrameLocks noGrp="1"/>
          </p:cNvGraphicFramePr>
          <p:nvPr>
            <p:extLst>
              <p:ext uri="{D42A27DB-BD31-4B8C-83A1-F6EECF244321}">
                <p14:modId xmlns:p14="http://schemas.microsoft.com/office/powerpoint/2010/main" val="590234766"/>
              </p:ext>
            </p:extLst>
          </p:nvPr>
        </p:nvGraphicFramePr>
        <p:xfrm>
          <a:off x="275063" y="4393581"/>
          <a:ext cx="8519592" cy="386576"/>
        </p:xfrm>
        <a:graphic>
          <a:graphicData uri="http://schemas.openxmlformats.org/drawingml/2006/table">
            <a:tbl>
              <a:tblPr/>
              <a:tblGrid>
                <a:gridCol w="8519592">
                  <a:extLst>
                    <a:ext uri="{9D8B030D-6E8A-4147-A177-3AD203B41FA5}">
                      <a16:colId xmlns:a16="http://schemas.microsoft.com/office/drawing/2014/main" val="1039543778"/>
                    </a:ext>
                  </a:extLst>
                </a:gridCol>
              </a:tblGrid>
              <a:tr h="386576">
                <a:tc>
                  <a:txBody>
                    <a:bodyPr/>
                    <a:lstStyle/>
                    <a:p>
                      <a:r>
                        <a:rPr lang="en-IN" sz="1400" dirty="0"/>
                        <a:t>Suresh et al(2013)             HMM                         nil                              Provides blueprint     replaced by </a:t>
                      </a:r>
                      <a:r>
                        <a:rPr lang="en-IN" sz="1400" dirty="0" err="1"/>
                        <a:t>cnn</a:t>
                      </a:r>
                      <a:r>
                        <a:rPr lang="en-IN" sz="1400" dirty="0"/>
                        <a:t>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138523398"/>
                  </a:ext>
                </a:extLst>
              </a:tr>
            </a:tbl>
          </a:graphicData>
        </a:graphic>
      </p:graphicFrame>
      <p:graphicFrame>
        <p:nvGraphicFramePr>
          <p:cNvPr id="3" name="Table 2">
            <a:extLst>
              <a:ext uri="{FF2B5EF4-FFF2-40B4-BE49-F238E27FC236}">
                <a16:creationId xmlns:a16="http://schemas.microsoft.com/office/drawing/2014/main" id="{1FA3C781-13B2-6D42-F8EE-60E42729C11B}"/>
              </a:ext>
            </a:extLst>
          </p:cNvPr>
          <p:cNvGraphicFramePr>
            <a:graphicFrameLocks noGrp="1"/>
          </p:cNvGraphicFramePr>
          <p:nvPr>
            <p:extLst>
              <p:ext uri="{D42A27DB-BD31-4B8C-83A1-F6EECF244321}">
                <p14:modId xmlns:p14="http://schemas.microsoft.com/office/powerpoint/2010/main" val="1618327869"/>
              </p:ext>
            </p:extLst>
          </p:nvPr>
        </p:nvGraphicFramePr>
        <p:xfrm>
          <a:off x="275063" y="4777740"/>
          <a:ext cx="8519592" cy="609600"/>
        </p:xfrm>
        <a:graphic>
          <a:graphicData uri="http://schemas.openxmlformats.org/drawingml/2006/table">
            <a:tbl>
              <a:tblPr/>
              <a:tblGrid>
                <a:gridCol w="8519592">
                  <a:extLst>
                    <a:ext uri="{9D8B030D-6E8A-4147-A177-3AD203B41FA5}">
                      <a16:colId xmlns:a16="http://schemas.microsoft.com/office/drawing/2014/main" val="1562355200"/>
                    </a:ext>
                  </a:extLst>
                </a:gridCol>
              </a:tblGrid>
              <a:tr h="275063">
                <a:tc>
                  <a:txBody>
                    <a:bodyPr/>
                    <a:lstStyle/>
                    <a:p>
                      <a:r>
                        <a:rPr lang="en-IN" sz="1400" dirty="0" err="1"/>
                        <a:t>Mogeeb</a:t>
                      </a:r>
                      <a:r>
                        <a:rPr lang="en-IN" sz="1400" dirty="0"/>
                        <a:t> et al(2025)           CNN + fuzzy match   accuracy 99.9%         highly accurate         No </a:t>
                      </a:r>
                      <a:r>
                        <a:rPr lang="en-IN" sz="1400" dirty="0" err="1"/>
                        <a:t>isl</a:t>
                      </a:r>
                      <a:r>
                        <a:rPr lang="en-IN" sz="1400" dirty="0"/>
                        <a:t> domain  </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0151051"/>
                  </a:ext>
                </a:extLst>
              </a:tr>
              <a:tr h="275063">
                <a:tc>
                  <a:txBody>
                    <a:bodyPr/>
                    <a:lstStyle/>
                    <a:p>
                      <a:endParaRPr lang="en-IN" sz="1400" dirty="0"/>
                    </a:p>
                  </a:txBody>
                  <a:tcPr>
                    <a:lnL w="12700" cmpd="sng">
                      <a:no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144535983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56880" y="0"/>
            <a:ext cx="8519400" cy="519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fontScale="84500" lnSpcReduction="20000"/>
          </a:bodyPr>
          <a:lstStyle/>
          <a:p>
            <a:pPr>
              <a:lnSpc>
                <a:spcPct val="100000"/>
              </a:lnSpc>
              <a:tabLst>
                <a:tab pos="0" algn="l"/>
              </a:tabLst>
            </a:pPr>
            <a:r>
              <a:rPr lang="en-GB" sz="3080" b="1" strike="noStrike" spc="-1">
                <a:solidFill>
                  <a:srgbClr val="212121"/>
                </a:solidFill>
                <a:latin typeface="Amatic SC"/>
                <a:ea typeface="Amatic SC"/>
              </a:rPr>
              <a:t>Research Gaps Identified</a:t>
            </a:r>
            <a:endParaRPr lang="en-IN" sz="3080" b="0" strike="noStrike" spc="-1">
              <a:latin typeface="Arial"/>
            </a:endParaRPr>
          </a:p>
        </p:txBody>
      </p:sp>
      <p:sp>
        <p:nvSpPr>
          <p:cNvPr id="127" name="CustomShape 2"/>
          <p:cNvSpPr/>
          <p:nvPr/>
        </p:nvSpPr>
        <p:spPr>
          <a:xfrm>
            <a:off x="56880" y="457560"/>
            <a:ext cx="9029520" cy="4311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Autofit/>
          </a:bodyPr>
          <a:lstStyle/>
          <a:p>
            <a:pPr>
              <a:lnSpc>
                <a:spcPct val="115000"/>
              </a:lnSpc>
              <a:spcBef>
                <a:spcPts val="1199"/>
              </a:spcBef>
              <a:spcAft>
                <a:spcPts val="1199"/>
              </a:spcAft>
              <a:tabLst>
                <a:tab pos="0" algn="l"/>
              </a:tabLst>
            </a:pPr>
            <a:endParaRPr lang="en-IN" sz="1210" b="0" strike="noStrike" spc="-1" dirty="0">
              <a:latin typeface="Arial"/>
            </a:endParaRPr>
          </a:p>
        </p:txBody>
      </p:sp>
      <p:sp>
        <p:nvSpPr>
          <p:cNvPr id="2" name="Rectangle 1">
            <a:extLst>
              <a:ext uri="{FF2B5EF4-FFF2-40B4-BE49-F238E27FC236}">
                <a16:creationId xmlns:a16="http://schemas.microsoft.com/office/drawing/2014/main" id="{1AFFBECF-0448-7EE5-DAB6-584B0B85DAAF}"/>
              </a:ext>
            </a:extLst>
          </p:cNvPr>
          <p:cNvSpPr>
            <a:spLocks noChangeArrowheads="1"/>
          </p:cNvSpPr>
          <p:nvPr/>
        </p:nvSpPr>
        <p:spPr bwMode="auto">
          <a:xfrm>
            <a:off x="197997" y="977400"/>
            <a:ext cx="837828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Lack of Focus on Indian Sign Language (ISL):</a:t>
            </a:r>
            <a:r>
              <a:rPr kumimoji="0" lang="en-US" altLang="en-US" b="0" i="0" u="none" strike="noStrike" cap="none" normalizeH="0" baseline="0" dirty="0">
                <a:ln>
                  <a:noFill/>
                </a:ln>
                <a:solidFill>
                  <a:schemeClr val="tx1"/>
                </a:solidFill>
                <a:effectLst/>
                <a:latin typeface="Arial" panose="020B0604020202020204" pitchFamily="34" charset="0"/>
              </a:rPr>
              <a:t> Much of the advanced research focuses on American (ASL), Arabic (</a:t>
            </a:r>
            <a:r>
              <a:rPr kumimoji="0" lang="en-US" altLang="en-US" b="0" i="0" u="none" strike="noStrike" cap="none" normalizeH="0" baseline="0" dirty="0" err="1">
                <a:ln>
                  <a:noFill/>
                </a:ln>
                <a:solidFill>
                  <a:schemeClr val="tx1"/>
                </a:solidFill>
                <a:effectLst/>
                <a:latin typeface="Arial" panose="020B0604020202020204" pitchFamily="34" charset="0"/>
              </a:rPr>
              <a:t>ArSL</a:t>
            </a:r>
            <a:r>
              <a:rPr kumimoji="0" lang="en-US" altLang="en-US" b="0" i="0" u="none" strike="noStrike" cap="none" normalizeH="0" baseline="0" dirty="0">
                <a:ln>
                  <a:noFill/>
                </a:ln>
                <a:solidFill>
                  <a:schemeClr val="tx1"/>
                </a:solidFill>
                <a:effectLst/>
                <a:latin typeface="Arial" panose="020B0604020202020204" pitchFamily="34" charset="0"/>
              </a:rPr>
              <a:t>), or German (GSL) sign languages, leaving a significant gap for high-performance systems dedicated to ISL.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Outdated Technology in Existing ISL Systems:</a:t>
            </a:r>
            <a:r>
              <a:rPr kumimoji="0" lang="en-US" altLang="en-US" b="0" i="0" u="none" strike="noStrike" cap="none" normalizeH="0" baseline="0" dirty="0">
                <a:ln>
                  <a:noFill/>
                </a:ln>
                <a:solidFill>
                  <a:schemeClr val="tx1"/>
                </a:solidFill>
                <a:effectLst/>
                <a:latin typeface="Arial" panose="020B0604020202020204" pitchFamily="34" charset="0"/>
              </a:rPr>
              <a:t> Earlier proposals for ISL systems (c. 2013) relied on classic image processing and HMMs, which have been surpassed by modern deep learning techniques.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Absence of True Bidirectional Functionality:</a:t>
            </a:r>
            <a:r>
              <a:rPr kumimoji="0" lang="en-US" altLang="en-US" b="0" i="0" u="none" strike="noStrike" cap="none" normalizeH="0" baseline="0" dirty="0">
                <a:ln>
                  <a:noFill/>
                </a:ln>
                <a:solidFill>
                  <a:schemeClr val="tx1"/>
                </a:solidFill>
                <a:effectLst/>
                <a:latin typeface="Arial" panose="020B0604020202020204" pitchFamily="34" charset="0"/>
              </a:rPr>
              <a:t> Many systems offer an asymmetrical loop (sign-to-text and speech-to-text) rather than a true bidirectional translation that includes a text-to-sign component.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TotalTime>
  <Words>2147</Words>
  <Application>Microsoft Office PowerPoint</Application>
  <PresentationFormat>On-screen Show (16:9)</PresentationFormat>
  <Paragraphs>150</Paragraphs>
  <Slides>13</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13</vt:i4>
      </vt:variant>
    </vt:vector>
  </HeadingPairs>
  <TitlesOfParts>
    <vt:vector size="20" baseType="lpstr">
      <vt:lpstr>Amatic SC</vt:lpstr>
      <vt:lpstr>Arial</vt:lpstr>
      <vt:lpstr>Symbol</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 Definition</vt:lpstr>
      <vt:lpstr>Key challanges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slonce</dc:creator>
  <dc:description/>
  <cp:lastModifiedBy>aditya sahu</cp:lastModifiedBy>
  <cp:revision>7</cp:revision>
  <dcterms:modified xsi:type="dcterms:W3CDTF">2025-09-04T06:59:45Z</dcterms:modified>
  <dc:language>en-IN</dc:language>
</cp:coreProperties>
</file>