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32"/>
  </p:notesMasterIdLst>
  <p:handoutMasterIdLst>
    <p:handoutMasterId r:id="rId33"/>
  </p:handoutMasterIdLst>
  <p:sldIdLst>
    <p:sldId id="300" r:id="rId2"/>
    <p:sldId id="283" r:id="rId3"/>
    <p:sldId id="282" r:id="rId4"/>
    <p:sldId id="269" r:id="rId5"/>
    <p:sldId id="270" r:id="rId6"/>
    <p:sldId id="285" r:id="rId7"/>
    <p:sldId id="257" r:id="rId8"/>
    <p:sldId id="271" r:id="rId9"/>
    <p:sldId id="286" r:id="rId10"/>
    <p:sldId id="287" r:id="rId11"/>
    <p:sldId id="288" r:id="rId12"/>
    <p:sldId id="289" r:id="rId13"/>
    <p:sldId id="272" r:id="rId14"/>
    <p:sldId id="266" r:id="rId15"/>
    <p:sldId id="276" r:id="rId16"/>
    <p:sldId id="273" r:id="rId17"/>
    <p:sldId id="290" r:id="rId18"/>
    <p:sldId id="291" r:id="rId19"/>
    <p:sldId id="292" r:id="rId20"/>
    <p:sldId id="293" r:id="rId21"/>
    <p:sldId id="294" r:id="rId22"/>
    <p:sldId id="298" r:id="rId23"/>
    <p:sldId id="297" r:id="rId24"/>
    <p:sldId id="275" r:id="rId25"/>
    <p:sldId id="274" r:id="rId26"/>
    <p:sldId id="284" r:id="rId27"/>
    <p:sldId id="277" r:id="rId28"/>
    <p:sldId id="278" r:id="rId29"/>
    <p:sldId id="281" r:id="rId30"/>
    <p:sldId id="299" r:id="rId31"/>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DA5ADA-FE06-45CB-9CF8-BB93B128824F}">
          <p14:sldIdLst>
            <p14:sldId id="300"/>
            <p14:sldId id="283"/>
            <p14:sldId id="282"/>
            <p14:sldId id="269"/>
            <p14:sldId id="270"/>
            <p14:sldId id="285"/>
            <p14:sldId id="257"/>
            <p14:sldId id="271"/>
            <p14:sldId id="286"/>
            <p14:sldId id="287"/>
            <p14:sldId id="288"/>
            <p14:sldId id="289"/>
            <p14:sldId id="272"/>
            <p14:sldId id="266"/>
            <p14:sldId id="276"/>
            <p14:sldId id="273"/>
            <p14:sldId id="290"/>
            <p14:sldId id="291"/>
            <p14:sldId id="292"/>
            <p14:sldId id="293"/>
            <p14:sldId id="294"/>
          </p14:sldIdLst>
        </p14:section>
        <p14:section name="Untitled Section" id="{27064783-A8FA-4ECA-A865-57BE03894C79}">
          <p14:sldIdLst>
            <p14:sldId id="298"/>
            <p14:sldId id="297"/>
            <p14:sldId id="275"/>
            <p14:sldId id="274"/>
            <p14:sldId id="284"/>
            <p14:sldId id="277"/>
            <p14:sldId id="278"/>
            <p14:sldId id="281"/>
            <p14:sldId id="2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esh Singh" initials="NS" lastIdx="1" clrIdx="0">
    <p:extLst>
      <p:ext uri="{19B8F6BF-5375-455C-9EA6-DF929625EA0E}">
        <p15:presenceInfo xmlns:p15="http://schemas.microsoft.com/office/powerpoint/2012/main" userId="44c04bba70bd83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napToObjects="1">
      <p:cViewPr varScale="1">
        <p:scale>
          <a:sx n="108" d="100"/>
          <a:sy n="108" d="100"/>
        </p:scale>
        <p:origin x="730"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67BF60-BCD6-461E-B81A-CC2AB40F5591}"/>
              </a:ext>
            </a:extLst>
          </p:cNvPr>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9E39F32-C8D2-4F87-800A-4C15683DE412}"/>
              </a:ext>
            </a:extLst>
          </p:cNvPr>
          <p:cNvSpPr>
            <a:spLocks noGrp="1"/>
          </p:cNvSpPr>
          <p:nvPr>
            <p:ph type="dt" sz="quarter" idx="1"/>
          </p:nvPr>
        </p:nvSpPr>
        <p:spPr>
          <a:xfrm>
            <a:off x="2913063" y="0"/>
            <a:ext cx="2228850" cy="458788"/>
          </a:xfrm>
          <a:prstGeom prst="rect">
            <a:avLst/>
          </a:prstGeom>
        </p:spPr>
        <p:txBody>
          <a:bodyPr vert="horz" lIns="91440" tIns="45720" rIns="91440" bIns="45720" rtlCol="0"/>
          <a:lstStyle>
            <a:lvl1pPr algn="r">
              <a:defRPr sz="1200"/>
            </a:lvl1pPr>
          </a:lstStyle>
          <a:p>
            <a:fld id="{56F9E18D-0CCB-452B-B5C4-1298CA367A4B}" type="datetimeFigureOut">
              <a:rPr lang="en-IN" smtClean="0"/>
              <a:t>19-02-2022</a:t>
            </a:fld>
            <a:endParaRPr lang="en-IN"/>
          </a:p>
        </p:txBody>
      </p:sp>
      <p:sp>
        <p:nvSpPr>
          <p:cNvPr id="4" name="Footer Placeholder 3">
            <a:extLst>
              <a:ext uri="{FF2B5EF4-FFF2-40B4-BE49-F238E27FC236}">
                <a16:creationId xmlns:a16="http://schemas.microsoft.com/office/drawing/2014/main" id="{E1EE60DB-4547-4B3D-AC87-499363AD79C6}"/>
              </a:ext>
            </a:extLst>
          </p:cNvPr>
          <p:cNvSpPr>
            <a:spLocks noGrp="1"/>
          </p:cNvSpPr>
          <p:nvPr>
            <p:ph type="ftr" sz="quarter" idx="2"/>
          </p:nvPr>
        </p:nvSpPr>
        <p:spPr>
          <a:xfrm>
            <a:off x="0" y="8685213"/>
            <a:ext cx="2228850" cy="458787"/>
          </a:xfrm>
          <a:prstGeom prst="rect">
            <a:avLst/>
          </a:prstGeom>
        </p:spPr>
        <p:txBody>
          <a:bodyPr vert="horz" lIns="91440" tIns="45720" rIns="91440" bIns="45720" rtlCol="0" anchor="b"/>
          <a:lstStyle>
            <a:lvl1pPr algn="l">
              <a:defRPr sz="1200"/>
            </a:lvl1pPr>
          </a:lstStyle>
          <a:p>
            <a:r>
              <a:rPr lang="en-IN"/>
              <a:t>pro</a:t>
            </a:r>
          </a:p>
        </p:txBody>
      </p:sp>
      <p:sp>
        <p:nvSpPr>
          <p:cNvPr id="5" name="Slide Number Placeholder 4">
            <a:extLst>
              <a:ext uri="{FF2B5EF4-FFF2-40B4-BE49-F238E27FC236}">
                <a16:creationId xmlns:a16="http://schemas.microsoft.com/office/drawing/2014/main" id="{E30F4911-5483-4BBC-B645-4A70452C026D}"/>
              </a:ext>
            </a:extLst>
          </p:cNvPr>
          <p:cNvSpPr>
            <a:spLocks noGrp="1"/>
          </p:cNvSpPr>
          <p:nvPr>
            <p:ph type="sldNum" sz="quarter" idx="3"/>
          </p:nvPr>
        </p:nvSpPr>
        <p:spPr>
          <a:xfrm>
            <a:off x="2913063" y="8685213"/>
            <a:ext cx="2228850" cy="458787"/>
          </a:xfrm>
          <a:prstGeom prst="rect">
            <a:avLst/>
          </a:prstGeom>
        </p:spPr>
        <p:txBody>
          <a:bodyPr vert="horz" lIns="91440" tIns="45720" rIns="91440" bIns="45720" rtlCol="0" anchor="b"/>
          <a:lstStyle>
            <a:lvl1pPr algn="r">
              <a:defRPr sz="1200"/>
            </a:lvl1pPr>
          </a:lstStyle>
          <a:p>
            <a:fld id="{D379AB00-466F-494D-A142-E9D7CE6F7586}" type="slidenum">
              <a:rPr lang="en-IN" smtClean="0"/>
              <a:t>‹#›</a:t>
            </a:fld>
            <a:endParaRPr lang="en-IN"/>
          </a:p>
        </p:txBody>
      </p:sp>
    </p:spTree>
    <p:extLst>
      <p:ext uri="{BB962C8B-B14F-4D97-AF65-F5344CB8AC3E}">
        <p14:creationId xmlns:p14="http://schemas.microsoft.com/office/powerpoint/2010/main" val="5326223"/>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618294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450" y="1143000"/>
            <a:ext cx="5486400" cy="3086100"/>
          </a:xfrm>
          <a:prstGeom prst="rect">
            <a:avLst/>
          </a:prstGeom>
          <a:noFill/>
          <a:ln w="12700">
            <a:solidFill>
              <a:prstClr val="black"/>
            </a:solidFill>
          </a:ln>
        </p:spPr>
      </p:sp>
      <p:sp>
        <p:nvSpPr>
          <p:cNvPr id="3" name="Notes Placeholder 2"/>
          <p:cNvSpPr>
            <a:spLocks noGrp="1"/>
          </p:cNvSpPr>
          <p:nvPr>
            <p:ph type="body" idx="1"/>
          </p:nvPr>
        </p:nvSpPr>
        <p:spPr>
          <a:xfrm>
            <a:off x="514350" y="4400550"/>
            <a:ext cx="4114800" cy="3600450"/>
          </a:xfrm>
          <a:prstGeom prst="rect">
            <a:avLst/>
          </a:prstGeom>
        </p:spPr>
        <p:txBody>
          <a:bodyPr/>
          <a:lstStyle/>
          <a:p>
            <a:endParaRPr lang="en-IN" dirty="0"/>
          </a:p>
        </p:txBody>
      </p:sp>
    </p:spTree>
    <p:extLst>
      <p:ext uri="{BB962C8B-B14F-4D97-AF65-F5344CB8AC3E}">
        <p14:creationId xmlns:p14="http://schemas.microsoft.com/office/powerpoint/2010/main" val="290619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CB1D81-BDAC-41CC-A0EF-96ABF976FD6D}"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33972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A5BA78AC-0C43-4449-8C51-BBF9430CF764}" type="datetime1">
              <a:rPr lang="en-US" smtClean="0"/>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5259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82F414E9-3A7A-44E8-A661-AAD457803627}"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29039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6D062D9E-743E-4901-8E31-476BAE435483}"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468637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A83AD8-55B3-4714-9BF5-9F635D7E1D60}"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73908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E34AEC-993B-4E18-8633-3D2CA315E5BD}" type="datetime1">
              <a:rPr lang="en-US" smtClean="0"/>
              <a:t>2/19/2022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28604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ACF9250-48E3-467B-ACEE-370603B4ECF5}" type="datetime1">
              <a:rPr lang="en-US" smtClean="0"/>
              <a:t>2/19/2022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97415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77D08E-85B4-4AF4-9664-D6F6590975BE}"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35448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635057-6BB7-47D7-B955-250E5DBC2ABD}"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89028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684250-C734-449C-BA38-85EDD4518C2C}"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4445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8293F-D5DF-4E2D-94A5-88440C60D989}" type="datetime1">
              <a:rPr lang="en-US" smtClean="0"/>
              <a:t>2/19/2022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1153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EA445C-56F0-462A-8ADA-35BEE931A31F}" type="datetime1">
              <a:rPr lang="en-US" smtClean="0"/>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20925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126E70-CF21-402F-B384-BDA2E76E1AF2}" type="datetime1">
              <a:rPr lang="en-US" smtClean="0"/>
              <a:t>2/19/2022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30043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44FBCD-8D47-4EA0-B718-36B7987F8BF9}" type="datetime1">
              <a:rPr lang="en-US" smtClean="0"/>
              <a:t>2/19/2022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33350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F4A9CDF-93F4-45A4-AEA3-0D556D7D1877}" type="datetime1">
              <a:rPr lang="en-US" smtClean="0"/>
              <a:t>2/19/2022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16333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157BCC79-1630-4CB4-9B71-8B53C9653FFB}" type="datetime1">
              <a:rPr lang="en-US" smtClean="0"/>
              <a:t>2/19/2022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62693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78011AA-8651-4860-9574-6FAAF89DF22E}" type="datetime1">
              <a:rPr lang="en-US" smtClean="0"/>
              <a:t>2/19/2022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366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FB474937-74E1-463D-B972-6B9413647D51}" type="datetime1">
              <a:rPr lang="en-US" smtClean="0"/>
              <a:t>2/19/2022</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892282407"/>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387E0FE-D289-4A16-B468-6239479F4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826" y="433388"/>
            <a:ext cx="5442429" cy="10557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09F887-5523-45AB-926C-BE1F3CA69186}"/>
              </a:ext>
            </a:extLst>
          </p:cNvPr>
          <p:cNvSpPr txBox="1"/>
          <p:nvPr/>
        </p:nvSpPr>
        <p:spPr>
          <a:xfrm>
            <a:off x="506818" y="3027655"/>
            <a:ext cx="4572000" cy="923330"/>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Ø"/>
            </a:pPr>
            <a:r>
              <a:rPr lang="en-US" sz="1800" b="0" i="1" u="none" strike="noStrike" dirty="0">
                <a:solidFill>
                  <a:srgbClr val="FFFFFF"/>
                </a:solidFill>
                <a:effectLst/>
                <a:latin typeface="Century Gothic" panose="020B0502020202020204" pitchFamily="34" charset="0"/>
              </a:rPr>
              <a:t>Sponsor By – </a:t>
            </a:r>
            <a:endParaRPr lang="en-US" sz="1800" b="0" i="1" u="none" strike="noStrike" dirty="0">
              <a:solidFill>
                <a:srgbClr val="FFFFFF"/>
              </a:solidFill>
              <a:effectLst/>
              <a:latin typeface="Noto Sans Symbols"/>
            </a:endParaRPr>
          </a:p>
          <a:p>
            <a:pPr marL="742950" lvl="1" indent="-285750" rtl="0" fontAlgn="base">
              <a:spcBef>
                <a:spcPts val="0"/>
              </a:spcBef>
              <a:spcAft>
                <a:spcPts val="0"/>
              </a:spcAft>
              <a:buFont typeface="Arial" panose="020B0604020202020204" pitchFamily="34" charset="0"/>
              <a:buChar char="•"/>
            </a:pPr>
            <a:r>
              <a:rPr lang="en-US" sz="1800" b="0" i="1" u="none" strike="noStrike" dirty="0">
                <a:solidFill>
                  <a:srgbClr val="FFFFFF"/>
                </a:solidFill>
                <a:effectLst/>
                <a:latin typeface="Century Gothic" panose="020B0502020202020204" pitchFamily="34" charset="0"/>
              </a:rPr>
              <a:t>Dharmesh </a:t>
            </a:r>
            <a:r>
              <a:rPr lang="en-US" sz="1800" b="0" i="1" u="none" strike="noStrike" dirty="0" err="1">
                <a:solidFill>
                  <a:srgbClr val="FFFFFF"/>
                </a:solidFill>
                <a:effectLst/>
                <a:latin typeface="Century Gothic" panose="020B0502020202020204" pitchFamily="34" charset="0"/>
              </a:rPr>
              <a:t>Rajodiya</a:t>
            </a:r>
            <a:r>
              <a:rPr lang="en-US" sz="1800" b="0" i="1" u="none" strike="noStrike" dirty="0">
                <a:solidFill>
                  <a:srgbClr val="FFFFFF"/>
                </a:solidFill>
                <a:effectLst/>
                <a:latin typeface="Century Gothic" panose="020B0502020202020204" pitchFamily="34" charset="0"/>
              </a:rPr>
              <a:t> </a:t>
            </a:r>
          </a:p>
          <a:p>
            <a:pPr marL="742950" lvl="1" indent="-285750" rtl="0" fontAlgn="base">
              <a:spcBef>
                <a:spcPts val="0"/>
              </a:spcBef>
              <a:spcAft>
                <a:spcPts val="0"/>
              </a:spcAft>
              <a:buFont typeface="Arial" panose="020B0604020202020204" pitchFamily="34" charset="0"/>
              <a:buChar char="•"/>
            </a:pPr>
            <a:r>
              <a:rPr lang="en-US" sz="1800" b="0" i="1" u="none" strike="noStrike" dirty="0">
                <a:solidFill>
                  <a:srgbClr val="FFFFFF"/>
                </a:solidFill>
                <a:effectLst/>
                <a:latin typeface="Century Gothic" panose="020B0502020202020204" pitchFamily="34" charset="0"/>
              </a:rPr>
              <a:t>Nikunj </a:t>
            </a:r>
            <a:r>
              <a:rPr lang="en-US" sz="1800" b="0" i="1" u="none" strike="noStrike" dirty="0" err="1">
                <a:solidFill>
                  <a:srgbClr val="FFFFFF"/>
                </a:solidFill>
                <a:effectLst/>
                <a:latin typeface="Century Gothic" panose="020B0502020202020204" pitchFamily="34" charset="0"/>
              </a:rPr>
              <a:t>Bhuva</a:t>
            </a:r>
            <a:endParaRPr lang="en-US" sz="1800" b="0" i="1" u="none" strike="noStrike" dirty="0">
              <a:solidFill>
                <a:srgbClr val="FFFFFF"/>
              </a:solidFill>
              <a:effectLst/>
              <a:latin typeface="Century Gothic" panose="020B0502020202020204" pitchFamily="34" charset="0"/>
            </a:endParaRPr>
          </a:p>
        </p:txBody>
      </p:sp>
      <p:sp>
        <p:nvSpPr>
          <p:cNvPr id="6" name="TextBox 5">
            <a:extLst>
              <a:ext uri="{FF2B5EF4-FFF2-40B4-BE49-F238E27FC236}">
                <a16:creationId xmlns:a16="http://schemas.microsoft.com/office/drawing/2014/main" id="{12F7970E-AF31-4CAD-82EE-5FBA379490F4}"/>
              </a:ext>
            </a:extLst>
          </p:cNvPr>
          <p:cNvSpPr txBox="1"/>
          <p:nvPr/>
        </p:nvSpPr>
        <p:spPr>
          <a:xfrm>
            <a:off x="4745665" y="3304654"/>
            <a:ext cx="4572000" cy="646331"/>
          </a:xfrm>
          <a:prstGeom prst="rect">
            <a:avLst/>
          </a:prstGeom>
          <a:noFill/>
        </p:spPr>
        <p:txBody>
          <a:bodyPr wrap="square">
            <a:spAutoFit/>
          </a:bodyPr>
          <a:lstStyle/>
          <a:p>
            <a:pPr marL="457200" rtl="0" fontAlgn="base">
              <a:spcBef>
                <a:spcPts val="0"/>
              </a:spcBef>
              <a:spcAft>
                <a:spcPts val="0"/>
              </a:spcAft>
              <a:buFont typeface="Arial" panose="020B0604020202020204" pitchFamily="34" charset="0"/>
              <a:buChar char="•"/>
            </a:pPr>
            <a:r>
              <a:rPr lang="en-IN" sz="1800" b="0" i="1" u="none" strike="noStrike" dirty="0">
                <a:solidFill>
                  <a:srgbClr val="FFFFFF"/>
                </a:solidFill>
                <a:effectLst/>
                <a:latin typeface="Century Gothic" panose="020B0502020202020204" pitchFamily="34" charset="0"/>
              </a:rPr>
              <a:t> Ankit </a:t>
            </a:r>
            <a:r>
              <a:rPr lang="en-IN" sz="1800" b="0" i="1" u="none" strike="noStrike" dirty="0" err="1">
                <a:solidFill>
                  <a:srgbClr val="FFFFFF"/>
                </a:solidFill>
                <a:effectLst/>
                <a:latin typeface="Century Gothic" panose="020B0502020202020204" pitchFamily="34" charset="0"/>
              </a:rPr>
              <a:t>Kakdiya</a:t>
            </a:r>
            <a:endParaRPr lang="en-IN" sz="1800" b="0" i="1" u="none" strike="noStrike" dirty="0">
              <a:solidFill>
                <a:srgbClr val="FFFFFF"/>
              </a:solidFill>
              <a:effectLst/>
              <a:latin typeface="Century Gothic" panose="020B0502020202020204" pitchFamily="34" charset="0"/>
            </a:endParaRPr>
          </a:p>
          <a:p>
            <a:pPr marL="457200" rtl="0" fontAlgn="base">
              <a:spcBef>
                <a:spcPts val="0"/>
              </a:spcBef>
              <a:spcAft>
                <a:spcPts val="0"/>
              </a:spcAft>
              <a:buFont typeface="Arial" panose="020B0604020202020204" pitchFamily="34" charset="0"/>
              <a:buChar char="•"/>
            </a:pPr>
            <a:r>
              <a:rPr lang="en-IN" sz="1800" b="0" i="1" u="none" strike="noStrike" dirty="0">
                <a:solidFill>
                  <a:srgbClr val="FFFFFF"/>
                </a:solidFill>
                <a:effectLst/>
                <a:latin typeface="Century Gothic" panose="020B0502020202020204" pitchFamily="34" charset="0"/>
              </a:rPr>
              <a:t> </a:t>
            </a:r>
            <a:r>
              <a:rPr lang="en-IN" sz="1800" b="0" i="1" u="none" strike="noStrike" dirty="0" err="1">
                <a:solidFill>
                  <a:srgbClr val="FFFFFF"/>
                </a:solidFill>
                <a:effectLst/>
                <a:latin typeface="Century Gothic" panose="020B0502020202020204" pitchFamily="34" charset="0"/>
              </a:rPr>
              <a:t>Gaurang</a:t>
            </a:r>
            <a:r>
              <a:rPr lang="en-IN" sz="1800" b="0" i="1" u="none" strike="noStrike" dirty="0">
                <a:solidFill>
                  <a:srgbClr val="FFFFFF"/>
                </a:solidFill>
                <a:effectLst/>
                <a:latin typeface="Century Gothic" panose="020B0502020202020204" pitchFamily="34" charset="0"/>
              </a:rPr>
              <a:t> </a:t>
            </a:r>
            <a:r>
              <a:rPr lang="en-IN" sz="1800" b="0" i="1" u="none" strike="noStrike" dirty="0" err="1">
                <a:solidFill>
                  <a:srgbClr val="FFFFFF"/>
                </a:solidFill>
                <a:effectLst/>
                <a:latin typeface="Century Gothic" panose="020B0502020202020204" pitchFamily="34" charset="0"/>
              </a:rPr>
              <a:t>Devmurari</a:t>
            </a:r>
            <a:endParaRPr lang="en-IN" sz="1800" b="0" i="1" u="none" strike="noStrike" dirty="0">
              <a:solidFill>
                <a:srgbClr val="FFFFFF"/>
              </a:solidFill>
              <a:effectLst/>
              <a:latin typeface="Century Gothic" panose="020B0502020202020204" pitchFamily="34" charset="0"/>
            </a:endParaRPr>
          </a:p>
        </p:txBody>
      </p:sp>
    </p:spTree>
    <p:extLst>
      <p:ext uri="{BB962C8B-B14F-4D97-AF65-F5344CB8AC3E}">
        <p14:creationId xmlns:p14="http://schemas.microsoft.com/office/powerpoint/2010/main" val="1900718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7F78FD-E7F8-4839-8C37-ECAD2CB421E1}"/>
              </a:ext>
            </a:extLst>
          </p:cNvPr>
          <p:cNvPicPr>
            <a:picLocks noChangeAspect="1"/>
          </p:cNvPicPr>
          <p:nvPr/>
        </p:nvPicPr>
        <p:blipFill rotWithShape="1">
          <a:blip r:embed="rId2"/>
          <a:srcRect r="47958"/>
          <a:stretch/>
        </p:blipFill>
        <p:spPr>
          <a:xfrm>
            <a:off x="2116435" y="1102352"/>
            <a:ext cx="4787641" cy="3520864"/>
          </a:xfrm>
          <a:prstGeom prst="rect">
            <a:avLst/>
          </a:prstGeom>
          <a:effectLst>
            <a:softEdge rad="31750"/>
          </a:effectLst>
        </p:spPr>
      </p:pic>
      <p:sp>
        <p:nvSpPr>
          <p:cNvPr id="8" name="TextBox 7">
            <a:extLst>
              <a:ext uri="{FF2B5EF4-FFF2-40B4-BE49-F238E27FC236}">
                <a16:creationId xmlns:a16="http://schemas.microsoft.com/office/drawing/2014/main" id="{5B564018-8FC9-4FAF-A2C9-F58E6F57EB62}"/>
              </a:ext>
            </a:extLst>
          </p:cNvPr>
          <p:cNvSpPr txBox="1"/>
          <p:nvPr/>
        </p:nvSpPr>
        <p:spPr>
          <a:xfrm>
            <a:off x="2828261" y="520284"/>
            <a:ext cx="4508204" cy="369332"/>
          </a:xfrm>
          <a:prstGeom prst="rect">
            <a:avLst/>
          </a:prstGeom>
          <a:noFill/>
        </p:spPr>
        <p:txBody>
          <a:bodyPr wrap="square" rtlCol="0">
            <a:spAutoFit/>
          </a:bodyPr>
          <a:lstStyle/>
          <a:p>
            <a:r>
              <a:rPr lang="en-US" dirty="0"/>
              <a:t>Interface Code Example..</a:t>
            </a:r>
            <a:endParaRPr lang="en-IN" dirty="0"/>
          </a:p>
        </p:txBody>
      </p:sp>
    </p:spTree>
    <p:extLst>
      <p:ext uri="{BB962C8B-B14F-4D97-AF65-F5344CB8AC3E}">
        <p14:creationId xmlns:p14="http://schemas.microsoft.com/office/powerpoint/2010/main" val="3812503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79E1B9-9B15-47D3-B0C8-53C00F94C029}"/>
              </a:ext>
            </a:extLst>
          </p:cNvPr>
          <p:cNvPicPr>
            <a:picLocks noChangeAspect="1"/>
          </p:cNvPicPr>
          <p:nvPr/>
        </p:nvPicPr>
        <p:blipFill>
          <a:blip r:embed="rId2"/>
          <a:stretch>
            <a:fillRect/>
          </a:stretch>
        </p:blipFill>
        <p:spPr>
          <a:xfrm>
            <a:off x="1661506" y="996026"/>
            <a:ext cx="5086623" cy="3631412"/>
          </a:xfrm>
          <a:prstGeom prst="rect">
            <a:avLst/>
          </a:prstGeom>
          <a:effectLst>
            <a:softEdge rad="31750"/>
          </a:effectLst>
        </p:spPr>
      </p:pic>
      <p:sp>
        <p:nvSpPr>
          <p:cNvPr id="3" name="TextBox 2">
            <a:extLst>
              <a:ext uri="{FF2B5EF4-FFF2-40B4-BE49-F238E27FC236}">
                <a16:creationId xmlns:a16="http://schemas.microsoft.com/office/drawing/2014/main" id="{1A01604C-0274-41DD-9992-D69274CE305B}"/>
              </a:ext>
            </a:extLst>
          </p:cNvPr>
          <p:cNvSpPr txBox="1"/>
          <p:nvPr/>
        </p:nvSpPr>
        <p:spPr>
          <a:xfrm>
            <a:off x="2544725" y="389492"/>
            <a:ext cx="4508204" cy="369332"/>
          </a:xfrm>
          <a:prstGeom prst="rect">
            <a:avLst/>
          </a:prstGeom>
          <a:noFill/>
        </p:spPr>
        <p:txBody>
          <a:bodyPr wrap="square" rtlCol="0">
            <a:spAutoFit/>
          </a:bodyPr>
          <a:lstStyle/>
          <a:p>
            <a:r>
              <a:rPr lang="en-US" dirty="0"/>
              <a:t>Interface Code Example..</a:t>
            </a:r>
            <a:endParaRPr lang="en-IN" dirty="0"/>
          </a:p>
        </p:txBody>
      </p:sp>
    </p:spTree>
    <p:extLst>
      <p:ext uri="{BB962C8B-B14F-4D97-AF65-F5344CB8AC3E}">
        <p14:creationId xmlns:p14="http://schemas.microsoft.com/office/powerpoint/2010/main" val="272751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BE761E-1C5D-4193-9DDE-5E8CB19ACB4D}"/>
              </a:ext>
            </a:extLst>
          </p:cNvPr>
          <p:cNvPicPr>
            <a:picLocks noChangeAspect="1"/>
          </p:cNvPicPr>
          <p:nvPr/>
        </p:nvPicPr>
        <p:blipFill rotWithShape="1">
          <a:blip r:embed="rId2"/>
          <a:srcRect l="5516" t="16076" r="16823" b="14265"/>
          <a:stretch/>
        </p:blipFill>
        <p:spPr>
          <a:xfrm>
            <a:off x="681146" y="1723251"/>
            <a:ext cx="7975296" cy="2749512"/>
          </a:xfrm>
          <a:prstGeom prst="rect">
            <a:avLst/>
          </a:prstGeom>
          <a:effectLst>
            <a:softEdge rad="31750"/>
          </a:effectLst>
        </p:spPr>
      </p:pic>
      <p:sp>
        <p:nvSpPr>
          <p:cNvPr id="3" name="TextBox 2">
            <a:extLst>
              <a:ext uri="{FF2B5EF4-FFF2-40B4-BE49-F238E27FC236}">
                <a16:creationId xmlns:a16="http://schemas.microsoft.com/office/drawing/2014/main" id="{06BBC221-282E-4830-A51E-61E8CA1DF269}"/>
              </a:ext>
            </a:extLst>
          </p:cNvPr>
          <p:cNvSpPr txBox="1"/>
          <p:nvPr/>
        </p:nvSpPr>
        <p:spPr>
          <a:xfrm>
            <a:off x="2743200" y="706179"/>
            <a:ext cx="4508204" cy="369332"/>
          </a:xfrm>
          <a:prstGeom prst="rect">
            <a:avLst/>
          </a:prstGeom>
          <a:noFill/>
        </p:spPr>
        <p:txBody>
          <a:bodyPr wrap="square" rtlCol="0">
            <a:spAutoFit/>
          </a:bodyPr>
          <a:lstStyle/>
          <a:p>
            <a:r>
              <a:rPr lang="en-US" dirty="0"/>
              <a:t>Interface Code Example..</a:t>
            </a:r>
            <a:endParaRPr lang="en-IN" dirty="0"/>
          </a:p>
        </p:txBody>
      </p:sp>
    </p:spTree>
    <p:extLst>
      <p:ext uri="{BB962C8B-B14F-4D97-AF65-F5344CB8AC3E}">
        <p14:creationId xmlns:p14="http://schemas.microsoft.com/office/powerpoint/2010/main" val="466280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2B7B-309D-44D7-9F21-9D53C6CA3E7C}"/>
              </a:ext>
            </a:extLst>
          </p:cNvPr>
          <p:cNvSpPr>
            <a:spLocks noGrp="1"/>
          </p:cNvSpPr>
          <p:nvPr>
            <p:ph type="title"/>
          </p:nvPr>
        </p:nvSpPr>
        <p:spPr>
          <a:xfrm>
            <a:off x="640528" y="3387537"/>
            <a:ext cx="7053542" cy="1050398"/>
          </a:xfrm>
        </p:spPr>
        <p:txBody>
          <a:bodyPr/>
          <a:lstStyle/>
          <a:p>
            <a:r>
              <a:rPr lang="en-US" sz="4800" i="1" dirty="0">
                <a:solidFill>
                  <a:schemeClr val="tx1">
                    <a:lumMod val="85000"/>
                  </a:schemeClr>
                </a:solidFill>
              </a:rPr>
              <a:t>What is ECMAScript?</a:t>
            </a:r>
            <a:endParaRPr lang="en-IN" sz="4800" i="1" dirty="0">
              <a:solidFill>
                <a:schemeClr val="tx1">
                  <a:lumMod val="85000"/>
                </a:schemeClr>
              </a:solidFill>
            </a:endParaRPr>
          </a:p>
        </p:txBody>
      </p:sp>
    </p:spTree>
    <p:extLst>
      <p:ext uri="{BB962C8B-B14F-4D97-AF65-F5344CB8AC3E}">
        <p14:creationId xmlns:p14="http://schemas.microsoft.com/office/powerpoint/2010/main" val="3623125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FFD24-2208-4AEB-8475-37252D06AB26}"/>
              </a:ext>
            </a:extLst>
          </p:cNvPr>
          <p:cNvSpPr txBox="1"/>
          <p:nvPr/>
        </p:nvSpPr>
        <p:spPr>
          <a:xfrm>
            <a:off x="867660" y="1143258"/>
            <a:ext cx="7663501" cy="2862322"/>
          </a:xfrm>
          <a:prstGeom prst="rect">
            <a:avLst/>
          </a:prstGeom>
          <a:noFill/>
        </p:spPr>
        <p:txBody>
          <a:bodyPr wrap="square" rtlCol="0">
            <a:spAutoFit/>
          </a:bodyPr>
          <a:lstStyle/>
          <a:p>
            <a:pPr marL="342900" indent="-342900">
              <a:buFont typeface="Wingdings" panose="05000000000000000000" pitchFamily="2" charset="2"/>
              <a:buChar char="ü"/>
            </a:pPr>
            <a:r>
              <a:rPr lang="en-US" sz="2000" b="0" i="1" dirty="0">
                <a:solidFill>
                  <a:schemeClr val="tx1">
                    <a:lumMod val="95000"/>
                  </a:schemeClr>
                </a:solidFill>
                <a:effectLst/>
                <a:latin typeface="Source Sans Pro" panose="020B0503030403020204" pitchFamily="34" charset="0"/>
                <a:ea typeface="Source Sans Pro" panose="020B0503030403020204" pitchFamily="34" charset="0"/>
              </a:rPr>
              <a:t>ECMAScript </a:t>
            </a:r>
            <a:r>
              <a:rPr lang="en-US" sz="2000" b="0" i="1" dirty="0">
                <a:solidFill>
                  <a:schemeClr val="bg2">
                    <a:lumMod val="40000"/>
                    <a:lumOff val="60000"/>
                  </a:schemeClr>
                </a:solidFill>
                <a:effectLst/>
                <a:latin typeface="Source Sans Pro" panose="020B0503030403020204" pitchFamily="34" charset="0"/>
                <a:ea typeface="Source Sans Pro" panose="020B0503030403020204" pitchFamily="34" charset="0"/>
              </a:rPr>
              <a:t>(</a:t>
            </a:r>
            <a:r>
              <a:rPr lang="en-US" sz="2000" b="1" i="1" dirty="0">
                <a:solidFill>
                  <a:schemeClr val="bg2">
                    <a:lumMod val="40000"/>
                    <a:lumOff val="60000"/>
                  </a:schemeClr>
                </a:solidFill>
                <a:effectLst/>
                <a:latin typeface="Source Sans Pro" panose="020B0503030403020204" pitchFamily="34" charset="0"/>
                <a:ea typeface="Source Sans Pro" panose="020B0503030403020204" pitchFamily="34" charset="0"/>
              </a:rPr>
              <a:t>European Computer Manufacturers Association Script</a:t>
            </a:r>
            <a:r>
              <a:rPr lang="en-US" sz="2000" b="0" i="1" dirty="0">
                <a:solidFill>
                  <a:schemeClr val="bg2">
                    <a:lumMod val="40000"/>
                    <a:lumOff val="60000"/>
                  </a:schemeClr>
                </a:solidFill>
                <a:effectLst/>
                <a:latin typeface="Source Sans Pro" panose="020B0503030403020204" pitchFamily="34" charset="0"/>
                <a:ea typeface="Source Sans Pro" panose="020B0503030403020204" pitchFamily="34" charset="0"/>
              </a:rPr>
              <a:t>) </a:t>
            </a:r>
            <a:r>
              <a:rPr lang="en-US" sz="2000" b="0" i="1" dirty="0">
                <a:solidFill>
                  <a:schemeClr val="tx1">
                    <a:lumMod val="95000"/>
                  </a:schemeClr>
                </a:solidFill>
                <a:effectLst/>
                <a:latin typeface="Source Sans Pro" panose="020B0503030403020204" pitchFamily="34" charset="0"/>
                <a:ea typeface="Source Sans Pro" panose="020B0503030403020204" pitchFamily="34" charset="0"/>
              </a:rPr>
              <a:t>is a scripting language based on JavaScript. </a:t>
            </a:r>
          </a:p>
          <a:p>
            <a:endParaRPr lang="en-US" sz="2000" b="0" i="1" dirty="0">
              <a:solidFill>
                <a:schemeClr val="tx1">
                  <a:lumMod val="95000"/>
                </a:schemeClr>
              </a:solidFill>
              <a:effectLst/>
              <a:latin typeface="Source Sans Pro" panose="020B0503030403020204" pitchFamily="34" charset="0"/>
              <a:ea typeface="Source Sans Pro" panose="020B0503030403020204" pitchFamily="34" charset="0"/>
            </a:endParaRPr>
          </a:p>
          <a:p>
            <a:pPr marL="342900" indent="-342900">
              <a:buFont typeface="Wingdings" panose="05000000000000000000" pitchFamily="2" charset="2"/>
              <a:buChar char="ü"/>
            </a:pPr>
            <a:r>
              <a:rPr lang="en-US" sz="2000" b="0" i="1" dirty="0">
                <a:solidFill>
                  <a:schemeClr val="tx1">
                    <a:lumMod val="85000"/>
                  </a:schemeClr>
                </a:solidFill>
                <a:effectLst/>
                <a:latin typeface="Source Sans Pro" panose="020B0503030403020204" pitchFamily="34" charset="0"/>
                <a:ea typeface="Source Sans Pro" panose="020B0503030403020204" pitchFamily="34" charset="0"/>
              </a:rPr>
              <a:t>It was created to standardize JavaScript. ECMAScript is used for client-side scripting of the World Wide Web.</a:t>
            </a:r>
          </a:p>
          <a:p>
            <a:pPr marL="342900" indent="-342900">
              <a:buFont typeface="Wingdings" panose="05000000000000000000" pitchFamily="2" charset="2"/>
              <a:buChar char="ü"/>
            </a:pPr>
            <a:endParaRPr lang="en-US" sz="2000" b="0" i="1" dirty="0">
              <a:solidFill>
                <a:schemeClr val="tx1">
                  <a:lumMod val="85000"/>
                </a:schemeClr>
              </a:solidFill>
              <a:effectLst/>
              <a:latin typeface="Source Sans Pro" panose="020B0503030403020204" pitchFamily="34" charset="0"/>
              <a:ea typeface="Source Sans Pro" panose="020B0503030403020204" pitchFamily="34" charset="0"/>
            </a:endParaRPr>
          </a:p>
          <a:p>
            <a:pPr marL="342900" indent="-342900">
              <a:buFont typeface="Wingdings" panose="05000000000000000000" pitchFamily="2" charset="2"/>
              <a:buChar char="ü"/>
            </a:pPr>
            <a:r>
              <a:rPr lang="en-US" sz="2000" b="0" i="1" dirty="0">
                <a:solidFill>
                  <a:schemeClr val="tx1">
                    <a:lumMod val="85000"/>
                  </a:schemeClr>
                </a:solidFill>
                <a:effectLst/>
                <a:latin typeface="inter-regular"/>
              </a:rPr>
              <a:t>ES5 is an abbreviation of </a:t>
            </a:r>
            <a:r>
              <a:rPr lang="en-US" sz="2000" b="1" i="1" dirty="0">
                <a:solidFill>
                  <a:schemeClr val="bg2">
                    <a:lumMod val="40000"/>
                    <a:lumOff val="60000"/>
                  </a:schemeClr>
                </a:solidFill>
                <a:effectLst/>
                <a:latin typeface="inter-bold"/>
              </a:rPr>
              <a:t>ECMAScript 5</a:t>
            </a:r>
            <a:r>
              <a:rPr lang="en-US" sz="2000" b="0" i="1" dirty="0">
                <a:solidFill>
                  <a:schemeClr val="bg2">
                    <a:lumMod val="40000"/>
                    <a:lumOff val="60000"/>
                  </a:schemeClr>
                </a:solidFill>
                <a:effectLst/>
                <a:latin typeface="inter-regular"/>
              </a:rPr>
              <a:t> </a:t>
            </a:r>
            <a:r>
              <a:rPr lang="en-US" sz="2000" b="0" i="1" dirty="0">
                <a:solidFill>
                  <a:schemeClr val="tx1">
                    <a:lumMod val="85000"/>
                  </a:schemeClr>
                </a:solidFill>
                <a:effectLst/>
                <a:latin typeface="inter-regular"/>
              </a:rPr>
              <a:t>and also known as </a:t>
            </a:r>
            <a:r>
              <a:rPr lang="en-US" sz="2000" b="1" i="1" dirty="0">
                <a:solidFill>
                  <a:schemeClr val="tx1">
                    <a:lumMod val="85000"/>
                  </a:schemeClr>
                </a:solidFill>
                <a:effectLst/>
                <a:latin typeface="inter-bold"/>
              </a:rPr>
              <a:t>ECMAScript</a:t>
            </a:r>
            <a:r>
              <a:rPr lang="en-US" sz="2000" b="0" i="1" dirty="0">
                <a:solidFill>
                  <a:schemeClr val="tx1">
                    <a:lumMod val="85000"/>
                  </a:schemeClr>
                </a:solidFill>
                <a:effectLst/>
                <a:latin typeface="inter-regular"/>
              </a:rPr>
              <a:t> 2009. The sixth edition of the </a:t>
            </a:r>
            <a:r>
              <a:rPr lang="en-US" sz="2000" b="1" i="1" dirty="0">
                <a:solidFill>
                  <a:schemeClr val="tx1">
                    <a:lumMod val="85000"/>
                  </a:schemeClr>
                </a:solidFill>
                <a:effectLst/>
                <a:latin typeface="inter-bold"/>
              </a:rPr>
              <a:t>ECMAScript</a:t>
            </a:r>
            <a:r>
              <a:rPr lang="en-US" sz="2000" b="0" i="1" dirty="0">
                <a:solidFill>
                  <a:schemeClr val="tx1">
                    <a:lumMod val="85000"/>
                  </a:schemeClr>
                </a:solidFill>
                <a:effectLst/>
                <a:latin typeface="inter-regular"/>
              </a:rPr>
              <a:t> standard is </a:t>
            </a:r>
            <a:r>
              <a:rPr lang="en-US" sz="2000" b="1" i="1" dirty="0">
                <a:solidFill>
                  <a:schemeClr val="tx1">
                    <a:lumMod val="85000"/>
                  </a:schemeClr>
                </a:solidFill>
                <a:effectLst/>
                <a:latin typeface="inter-bold"/>
              </a:rPr>
              <a:t>ES6</a:t>
            </a:r>
            <a:r>
              <a:rPr lang="en-US" sz="2000" b="0" i="1" dirty="0">
                <a:solidFill>
                  <a:schemeClr val="tx1">
                    <a:lumMod val="85000"/>
                  </a:schemeClr>
                </a:solidFill>
                <a:effectLst/>
                <a:latin typeface="inter-regular"/>
              </a:rPr>
              <a:t> or</a:t>
            </a:r>
            <a:r>
              <a:rPr lang="en-US" sz="2000" b="0" i="1" dirty="0">
                <a:solidFill>
                  <a:schemeClr val="bg2">
                    <a:lumMod val="40000"/>
                    <a:lumOff val="60000"/>
                  </a:schemeClr>
                </a:solidFill>
                <a:effectLst/>
                <a:latin typeface="inter-regular"/>
              </a:rPr>
              <a:t> </a:t>
            </a:r>
            <a:r>
              <a:rPr lang="en-US" sz="2000" b="1" i="1" dirty="0">
                <a:solidFill>
                  <a:schemeClr val="bg2">
                    <a:lumMod val="40000"/>
                    <a:lumOff val="60000"/>
                  </a:schemeClr>
                </a:solidFill>
                <a:effectLst/>
                <a:latin typeface="inter-bold"/>
              </a:rPr>
              <a:t>ECMAScript 6</a:t>
            </a:r>
            <a:r>
              <a:rPr lang="en-US" sz="2000" b="0" i="1" dirty="0">
                <a:solidFill>
                  <a:schemeClr val="bg2">
                    <a:lumMod val="40000"/>
                    <a:lumOff val="60000"/>
                  </a:schemeClr>
                </a:solidFill>
                <a:effectLst/>
                <a:latin typeface="inter-regular"/>
              </a:rPr>
              <a:t>. </a:t>
            </a:r>
            <a:endParaRPr lang="en-IN" sz="2000" i="1" dirty="0">
              <a:solidFill>
                <a:schemeClr val="bg2">
                  <a:lumMod val="40000"/>
                  <a:lumOff val="60000"/>
                </a:schemeClr>
              </a:solidFill>
              <a:latin typeface="Source Sans Pro" panose="020B0503030403020204" pitchFamily="34" charset="0"/>
              <a:ea typeface="Source Sans Pro" panose="020B0503030403020204" pitchFamily="34" charset="0"/>
            </a:endParaRPr>
          </a:p>
        </p:txBody>
      </p:sp>
      <p:sp>
        <p:nvSpPr>
          <p:cNvPr id="4" name="Title 3">
            <a:extLst>
              <a:ext uri="{FF2B5EF4-FFF2-40B4-BE49-F238E27FC236}">
                <a16:creationId xmlns:a16="http://schemas.microsoft.com/office/drawing/2014/main" id="{2BEC9053-D3BB-4398-AD55-683435FAC696}"/>
              </a:ext>
            </a:extLst>
          </p:cNvPr>
          <p:cNvSpPr>
            <a:spLocks noGrp="1"/>
          </p:cNvSpPr>
          <p:nvPr>
            <p:ph type="title"/>
          </p:nvPr>
        </p:nvSpPr>
        <p:spPr>
          <a:xfrm>
            <a:off x="675969" y="214590"/>
            <a:ext cx="7053542" cy="1050398"/>
          </a:xfrm>
        </p:spPr>
        <p:txBody>
          <a:bodyPr/>
          <a:lstStyle/>
          <a:p>
            <a:pPr algn="ctr"/>
            <a:r>
              <a:rPr lang="en-US" sz="4000" i="1" dirty="0">
                <a:solidFill>
                  <a:schemeClr val="tx1">
                    <a:lumMod val="95000"/>
                  </a:schemeClr>
                </a:solidFill>
                <a:effectLst>
                  <a:outerShdw blurRad="38100" dist="38100" dir="2700000" algn="tl">
                    <a:srgbClr val="000000">
                      <a:alpha val="43137"/>
                    </a:srgbClr>
                  </a:outerShdw>
                </a:effectLst>
              </a:rPr>
              <a:t>ECMAScript</a:t>
            </a:r>
            <a:endParaRPr lang="en-IN" sz="4000" i="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49611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06CD-4FBA-467B-9EFC-A30EDE1E9A58}"/>
              </a:ext>
            </a:extLst>
          </p:cNvPr>
          <p:cNvSpPr>
            <a:spLocks noGrp="1"/>
          </p:cNvSpPr>
          <p:nvPr>
            <p:ph type="title"/>
          </p:nvPr>
        </p:nvSpPr>
        <p:spPr>
          <a:xfrm>
            <a:off x="746765" y="888811"/>
            <a:ext cx="5689388" cy="1050398"/>
          </a:xfrm>
        </p:spPr>
        <p:txBody>
          <a:bodyPr/>
          <a:lstStyle/>
          <a:p>
            <a:r>
              <a:rPr lang="en-US" sz="3200" i="1" dirty="0">
                <a:solidFill>
                  <a:schemeClr val="bg2">
                    <a:lumMod val="40000"/>
                    <a:lumOff val="60000"/>
                  </a:schemeClr>
                </a:solidFill>
                <a:effectLst>
                  <a:outerShdw blurRad="38100" dist="38100" dir="2700000" algn="tl">
                    <a:srgbClr val="000000">
                      <a:alpha val="43137"/>
                    </a:srgbClr>
                  </a:outerShdw>
                </a:effectLst>
              </a:rPr>
              <a:t>Difference Between ES5 and ES6.</a:t>
            </a:r>
            <a:endParaRPr lang="en-IN" dirty="0">
              <a:solidFill>
                <a:schemeClr val="bg2">
                  <a:lumMod val="40000"/>
                  <a:lumOff val="60000"/>
                </a:schemeClr>
              </a:solidFill>
              <a:effectLst>
                <a:outerShdw blurRad="38100" dist="38100" dir="2700000" algn="tl">
                  <a:srgbClr val="000000">
                    <a:alpha val="43137"/>
                  </a:srgbClr>
                </a:outerShdw>
              </a:effectLst>
            </a:endParaRPr>
          </a:p>
        </p:txBody>
      </p:sp>
      <p:sp>
        <p:nvSpPr>
          <p:cNvPr id="3" name="Arrow: Right 2">
            <a:extLst>
              <a:ext uri="{FF2B5EF4-FFF2-40B4-BE49-F238E27FC236}">
                <a16:creationId xmlns:a16="http://schemas.microsoft.com/office/drawing/2014/main" id="{228227B7-8CC9-4D99-86F5-88DFD17D171D}"/>
              </a:ext>
            </a:extLst>
          </p:cNvPr>
          <p:cNvSpPr/>
          <p:nvPr/>
        </p:nvSpPr>
        <p:spPr>
          <a:xfrm rot="20521010">
            <a:off x="1614397" y="3041407"/>
            <a:ext cx="2092791" cy="836456"/>
          </a:xfrm>
          <a:custGeom>
            <a:avLst/>
            <a:gdLst>
              <a:gd name="connsiteX0" fmla="*/ 0 w 2594344"/>
              <a:gd name="connsiteY0" fmla="*/ 262600 h 1050398"/>
              <a:gd name="connsiteX1" fmla="*/ 2069145 w 2594344"/>
              <a:gd name="connsiteY1" fmla="*/ 262600 h 1050398"/>
              <a:gd name="connsiteX2" fmla="*/ 2069145 w 2594344"/>
              <a:gd name="connsiteY2" fmla="*/ 0 h 1050398"/>
              <a:gd name="connsiteX3" fmla="*/ 2594344 w 2594344"/>
              <a:gd name="connsiteY3" fmla="*/ 525199 h 1050398"/>
              <a:gd name="connsiteX4" fmla="*/ 2069145 w 2594344"/>
              <a:gd name="connsiteY4" fmla="*/ 1050398 h 1050398"/>
              <a:gd name="connsiteX5" fmla="*/ 2069145 w 2594344"/>
              <a:gd name="connsiteY5" fmla="*/ 787799 h 1050398"/>
              <a:gd name="connsiteX6" fmla="*/ 0 w 2594344"/>
              <a:gd name="connsiteY6" fmla="*/ 787799 h 1050398"/>
              <a:gd name="connsiteX7" fmla="*/ 0 w 2594344"/>
              <a:gd name="connsiteY7" fmla="*/ 262600 h 1050398"/>
              <a:gd name="connsiteX0" fmla="*/ 0 w 2594344"/>
              <a:gd name="connsiteY0" fmla="*/ 216599 h 1004397"/>
              <a:gd name="connsiteX1" fmla="*/ 2069145 w 2594344"/>
              <a:gd name="connsiteY1" fmla="*/ 216599 h 1004397"/>
              <a:gd name="connsiteX2" fmla="*/ 2003454 w 2594344"/>
              <a:gd name="connsiteY2" fmla="*/ 0 h 1004397"/>
              <a:gd name="connsiteX3" fmla="*/ 2594344 w 2594344"/>
              <a:gd name="connsiteY3" fmla="*/ 479198 h 1004397"/>
              <a:gd name="connsiteX4" fmla="*/ 2069145 w 2594344"/>
              <a:gd name="connsiteY4" fmla="*/ 1004397 h 1004397"/>
              <a:gd name="connsiteX5" fmla="*/ 2069145 w 2594344"/>
              <a:gd name="connsiteY5" fmla="*/ 741798 h 1004397"/>
              <a:gd name="connsiteX6" fmla="*/ 0 w 2594344"/>
              <a:gd name="connsiteY6" fmla="*/ 741798 h 1004397"/>
              <a:gd name="connsiteX7" fmla="*/ 0 w 2594344"/>
              <a:gd name="connsiteY7" fmla="*/ 216599 h 1004397"/>
              <a:gd name="connsiteX0" fmla="*/ 0 w 2594344"/>
              <a:gd name="connsiteY0" fmla="*/ 216599 h 921456"/>
              <a:gd name="connsiteX1" fmla="*/ 2069145 w 2594344"/>
              <a:gd name="connsiteY1" fmla="*/ 216599 h 921456"/>
              <a:gd name="connsiteX2" fmla="*/ 2003454 w 2594344"/>
              <a:gd name="connsiteY2" fmla="*/ 0 h 921456"/>
              <a:gd name="connsiteX3" fmla="*/ 2594344 w 2594344"/>
              <a:gd name="connsiteY3" fmla="*/ 479198 h 921456"/>
              <a:gd name="connsiteX4" fmla="*/ 2047777 w 2594344"/>
              <a:gd name="connsiteY4" fmla="*/ 921456 h 921456"/>
              <a:gd name="connsiteX5" fmla="*/ 2069145 w 2594344"/>
              <a:gd name="connsiteY5" fmla="*/ 741798 h 921456"/>
              <a:gd name="connsiteX6" fmla="*/ 0 w 2594344"/>
              <a:gd name="connsiteY6" fmla="*/ 741798 h 921456"/>
              <a:gd name="connsiteX7" fmla="*/ 0 w 2594344"/>
              <a:gd name="connsiteY7" fmla="*/ 216599 h 921456"/>
              <a:gd name="connsiteX0" fmla="*/ 0 w 2594344"/>
              <a:gd name="connsiteY0" fmla="*/ 166905 h 871762"/>
              <a:gd name="connsiteX1" fmla="*/ 2069145 w 2594344"/>
              <a:gd name="connsiteY1" fmla="*/ 166905 h 871762"/>
              <a:gd name="connsiteX2" fmla="*/ 1958707 w 2594344"/>
              <a:gd name="connsiteY2" fmla="*/ 0 h 871762"/>
              <a:gd name="connsiteX3" fmla="*/ 2594344 w 2594344"/>
              <a:gd name="connsiteY3" fmla="*/ 429504 h 871762"/>
              <a:gd name="connsiteX4" fmla="*/ 2047777 w 2594344"/>
              <a:gd name="connsiteY4" fmla="*/ 871762 h 871762"/>
              <a:gd name="connsiteX5" fmla="*/ 2069145 w 2594344"/>
              <a:gd name="connsiteY5" fmla="*/ 692104 h 871762"/>
              <a:gd name="connsiteX6" fmla="*/ 0 w 2594344"/>
              <a:gd name="connsiteY6" fmla="*/ 692104 h 871762"/>
              <a:gd name="connsiteX7" fmla="*/ 0 w 2594344"/>
              <a:gd name="connsiteY7" fmla="*/ 166905 h 871762"/>
              <a:gd name="connsiteX0" fmla="*/ 0 w 2594344"/>
              <a:gd name="connsiteY0" fmla="*/ 166905 h 836456"/>
              <a:gd name="connsiteX1" fmla="*/ 2069145 w 2594344"/>
              <a:gd name="connsiteY1" fmla="*/ 166905 h 836456"/>
              <a:gd name="connsiteX2" fmla="*/ 1958707 w 2594344"/>
              <a:gd name="connsiteY2" fmla="*/ 0 h 836456"/>
              <a:gd name="connsiteX3" fmla="*/ 2594344 w 2594344"/>
              <a:gd name="connsiteY3" fmla="*/ 429504 h 836456"/>
              <a:gd name="connsiteX4" fmla="*/ 2010815 w 2594344"/>
              <a:gd name="connsiteY4" fmla="*/ 836456 h 836456"/>
              <a:gd name="connsiteX5" fmla="*/ 2069145 w 2594344"/>
              <a:gd name="connsiteY5" fmla="*/ 692104 h 836456"/>
              <a:gd name="connsiteX6" fmla="*/ 0 w 2594344"/>
              <a:gd name="connsiteY6" fmla="*/ 692104 h 836456"/>
              <a:gd name="connsiteX7" fmla="*/ 0 w 2594344"/>
              <a:gd name="connsiteY7" fmla="*/ 166905 h 83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4344" h="836456">
                <a:moveTo>
                  <a:pt x="0" y="166905"/>
                </a:moveTo>
                <a:lnTo>
                  <a:pt x="2069145" y="166905"/>
                </a:lnTo>
                <a:lnTo>
                  <a:pt x="1958707" y="0"/>
                </a:lnTo>
                <a:lnTo>
                  <a:pt x="2594344" y="429504"/>
                </a:lnTo>
                <a:lnTo>
                  <a:pt x="2010815" y="836456"/>
                </a:lnTo>
                <a:lnTo>
                  <a:pt x="2069145" y="692104"/>
                </a:lnTo>
                <a:lnTo>
                  <a:pt x="0" y="692104"/>
                </a:lnTo>
                <a:lnTo>
                  <a:pt x="0" y="166905"/>
                </a:lnTo>
                <a:close/>
              </a:path>
            </a:pathLst>
          </a:custGeom>
          <a:effectLst>
            <a:innerShdw blurRad="114300">
              <a:prstClr val="black"/>
            </a:inn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ES5 </a:t>
            </a:r>
            <a:endParaRPr lang="en-IN" dirty="0"/>
          </a:p>
        </p:txBody>
      </p:sp>
      <p:sp>
        <p:nvSpPr>
          <p:cNvPr id="6" name="Arrow: Left 4">
            <a:extLst>
              <a:ext uri="{FF2B5EF4-FFF2-40B4-BE49-F238E27FC236}">
                <a16:creationId xmlns:a16="http://schemas.microsoft.com/office/drawing/2014/main" id="{85DD7425-6F17-4B96-B2C6-64F3B96ED6E3}"/>
              </a:ext>
            </a:extLst>
          </p:cNvPr>
          <p:cNvSpPr/>
          <p:nvPr/>
        </p:nvSpPr>
        <p:spPr>
          <a:xfrm rot="1025418">
            <a:off x="4826283" y="2984252"/>
            <a:ext cx="2146711" cy="908582"/>
          </a:xfrm>
          <a:custGeom>
            <a:avLst/>
            <a:gdLst>
              <a:gd name="connsiteX0" fmla="*/ 0 w 2772690"/>
              <a:gd name="connsiteY0" fmla="*/ 487319 h 974638"/>
              <a:gd name="connsiteX1" fmla="*/ 487319 w 2772690"/>
              <a:gd name="connsiteY1" fmla="*/ 0 h 974638"/>
              <a:gd name="connsiteX2" fmla="*/ 487319 w 2772690"/>
              <a:gd name="connsiteY2" fmla="*/ 243660 h 974638"/>
              <a:gd name="connsiteX3" fmla="*/ 2772690 w 2772690"/>
              <a:gd name="connsiteY3" fmla="*/ 243660 h 974638"/>
              <a:gd name="connsiteX4" fmla="*/ 2772690 w 2772690"/>
              <a:gd name="connsiteY4" fmla="*/ 730979 h 974638"/>
              <a:gd name="connsiteX5" fmla="*/ 487319 w 2772690"/>
              <a:gd name="connsiteY5" fmla="*/ 730979 h 974638"/>
              <a:gd name="connsiteX6" fmla="*/ 487319 w 2772690"/>
              <a:gd name="connsiteY6" fmla="*/ 974638 h 974638"/>
              <a:gd name="connsiteX7" fmla="*/ 0 w 2772690"/>
              <a:gd name="connsiteY7" fmla="*/ 487319 h 974638"/>
              <a:gd name="connsiteX0" fmla="*/ 0 w 2772690"/>
              <a:gd name="connsiteY0" fmla="*/ 471937 h 959256"/>
              <a:gd name="connsiteX1" fmla="*/ 587636 w 2772690"/>
              <a:gd name="connsiteY1" fmla="*/ 0 h 959256"/>
              <a:gd name="connsiteX2" fmla="*/ 487319 w 2772690"/>
              <a:gd name="connsiteY2" fmla="*/ 228278 h 959256"/>
              <a:gd name="connsiteX3" fmla="*/ 2772690 w 2772690"/>
              <a:gd name="connsiteY3" fmla="*/ 228278 h 959256"/>
              <a:gd name="connsiteX4" fmla="*/ 2772690 w 2772690"/>
              <a:gd name="connsiteY4" fmla="*/ 715597 h 959256"/>
              <a:gd name="connsiteX5" fmla="*/ 487319 w 2772690"/>
              <a:gd name="connsiteY5" fmla="*/ 715597 h 959256"/>
              <a:gd name="connsiteX6" fmla="*/ 487319 w 2772690"/>
              <a:gd name="connsiteY6" fmla="*/ 959256 h 959256"/>
              <a:gd name="connsiteX7" fmla="*/ 0 w 2772690"/>
              <a:gd name="connsiteY7" fmla="*/ 471937 h 959256"/>
              <a:gd name="connsiteX0" fmla="*/ 0 w 2772690"/>
              <a:gd name="connsiteY0" fmla="*/ 471937 h 892896"/>
              <a:gd name="connsiteX1" fmla="*/ 587636 w 2772690"/>
              <a:gd name="connsiteY1" fmla="*/ 0 h 892896"/>
              <a:gd name="connsiteX2" fmla="*/ 487319 w 2772690"/>
              <a:gd name="connsiteY2" fmla="*/ 228278 h 892896"/>
              <a:gd name="connsiteX3" fmla="*/ 2772690 w 2772690"/>
              <a:gd name="connsiteY3" fmla="*/ 228278 h 892896"/>
              <a:gd name="connsiteX4" fmla="*/ 2772690 w 2772690"/>
              <a:gd name="connsiteY4" fmla="*/ 715597 h 892896"/>
              <a:gd name="connsiteX5" fmla="*/ 487319 w 2772690"/>
              <a:gd name="connsiteY5" fmla="*/ 715597 h 892896"/>
              <a:gd name="connsiteX6" fmla="*/ 564109 w 2772690"/>
              <a:gd name="connsiteY6" fmla="*/ 892896 h 892896"/>
              <a:gd name="connsiteX7" fmla="*/ 0 w 2772690"/>
              <a:gd name="connsiteY7" fmla="*/ 471937 h 892896"/>
              <a:gd name="connsiteX0" fmla="*/ 0 w 2772690"/>
              <a:gd name="connsiteY0" fmla="*/ 471937 h 908582"/>
              <a:gd name="connsiteX1" fmla="*/ 587636 w 2772690"/>
              <a:gd name="connsiteY1" fmla="*/ 0 h 908582"/>
              <a:gd name="connsiteX2" fmla="*/ 487319 w 2772690"/>
              <a:gd name="connsiteY2" fmla="*/ 228278 h 908582"/>
              <a:gd name="connsiteX3" fmla="*/ 2772690 w 2772690"/>
              <a:gd name="connsiteY3" fmla="*/ 228278 h 908582"/>
              <a:gd name="connsiteX4" fmla="*/ 2772690 w 2772690"/>
              <a:gd name="connsiteY4" fmla="*/ 715597 h 908582"/>
              <a:gd name="connsiteX5" fmla="*/ 487319 w 2772690"/>
              <a:gd name="connsiteY5" fmla="*/ 715597 h 908582"/>
              <a:gd name="connsiteX6" fmla="*/ 509614 w 2772690"/>
              <a:gd name="connsiteY6" fmla="*/ 908582 h 908582"/>
              <a:gd name="connsiteX7" fmla="*/ 0 w 2772690"/>
              <a:gd name="connsiteY7" fmla="*/ 471937 h 90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2690" h="908582">
                <a:moveTo>
                  <a:pt x="0" y="471937"/>
                </a:moveTo>
                <a:lnTo>
                  <a:pt x="587636" y="0"/>
                </a:lnTo>
                <a:lnTo>
                  <a:pt x="487319" y="228278"/>
                </a:lnTo>
                <a:lnTo>
                  <a:pt x="2772690" y="228278"/>
                </a:lnTo>
                <a:lnTo>
                  <a:pt x="2772690" y="715597"/>
                </a:lnTo>
                <a:lnTo>
                  <a:pt x="487319" y="715597"/>
                </a:lnTo>
                <a:lnTo>
                  <a:pt x="509614" y="908582"/>
                </a:lnTo>
                <a:lnTo>
                  <a:pt x="0" y="471937"/>
                </a:lnTo>
                <a:close/>
              </a:path>
            </a:pathLst>
          </a:custGeom>
          <a:effectLst>
            <a:innerShdw blurRad="114300">
              <a:prstClr val="black"/>
            </a:inn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ES6</a:t>
            </a:r>
            <a:endParaRPr lang="en-IN" dirty="0"/>
          </a:p>
        </p:txBody>
      </p:sp>
      <p:sp>
        <p:nvSpPr>
          <p:cNvPr id="8" name="TextBox 7">
            <a:extLst>
              <a:ext uri="{FF2B5EF4-FFF2-40B4-BE49-F238E27FC236}">
                <a16:creationId xmlns:a16="http://schemas.microsoft.com/office/drawing/2014/main" id="{097F6A2C-C8FF-4DB9-86B6-0290BAF398E4}"/>
              </a:ext>
            </a:extLst>
          </p:cNvPr>
          <p:cNvSpPr txBox="1"/>
          <p:nvPr/>
        </p:nvSpPr>
        <p:spPr>
          <a:xfrm>
            <a:off x="3591459" y="2730657"/>
            <a:ext cx="1342448" cy="707886"/>
          </a:xfrm>
          <a:prstGeom prst="rect">
            <a:avLst/>
          </a:prstGeom>
          <a:noFill/>
        </p:spPr>
        <p:txBody>
          <a:bodyPr wrap="square">
            <a:spAutoFit/>
          </a:bodyPr>
          <a:lstStyle/>
          <a:p>
            <a:pPr algn="ctr"/>
            <a:r>
              <a:rPr 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Print" panose="02000600000000000000" pitchFamily="2" charset="0"/>
              </a:rPr>
              <a:t>VS</a:t>
            </a:r>
            <a:endParaRPr lang="en-I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Print" panose="02000600000000000000" pitchFamily="2" charset="0"/>
            </a:endParaRPr>
          </a:p>
        </p:txBody>
      </p:sp>
    </p:spTree>
    <p:extLst>
      <p:ext uri="{BB962C8B-B14F-4D97-AF65-F5344CB8AC3E}">
        <p14:creationId xmlns:p14="http://schemas.microsoft.com/office/powerpoint/2010/main" val="1802109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68346C1-3E6C-4969-A323-F147ADBA648E}"/>
              </a:ext>
            </a:extLst>
          </p:cNvPr>
          <p:cNvGraphicFramePr>
            <a:graphicFrameLocks noGrp="1"/>
          </p:cNvGraphicFramePr>
          <p:nvPr>
            <p:extLst>
              <p:ext uri="{D42A27DB-BD31-4B8C-83A1-F6EECF244321}">
                <p14:modId xmlns:p14="http://schemas.microsoft.com/office/powerpoint/2010/main" val="1982572671"/>
              </p:ext>
            </p:extLst>
          </p:nvPr>
        </p:nvGraphicFramePr>
        <p:xfrm>
          <a:off x="1041990" y="921453"/>
          <a:ext cx="6755218" cy="3890772"/>
        </p:xfrm>
        <a:graphic>
          <a:graphicData uri="http://schemas.openxmlformats.org/drawingml/2006/table">
            <a:tbl>
              <a:tblPr firstRow="1" bandRow="1">
                <a:effectLst>
                  <a:innerShdw blurRad="114300">
                    <a:prstClr val="black"/>
                  </a:innerShdw>
                </a:effectLst>
                <a:tableStyleId>{5C22544A-7EE6-4342-B048-85BDC9FD1C3A}</a:tableStyleId>
              </a:tblPr>
              <a:tblGrid>
                <a:gridCol w="3437788">
                  <a:extLst>
                    <a:ext uri="{9D8B030D-6E8A-4147-A177-3AD203B41FA5}">
                      <a16:colId xmlns:a16="http://schemas.microsoft.com/office/drawing/2014/main" val="3222415961"/>
                    </a:ext>
                  </a:extLst>
                </a:gridCol>
                <a:gridCol w="3317430">
                  <a:extLst>
                    <a:ext uri="{9D8B030D-6E8A-4147-A177-3AD203B41FA5}">
                      <a16:colId xmlns:a16="http://schemas.microsoft.com/office/drawing/2014/main" val="3405670769"/>
                    </a:ext>
                  </a:extLst>
                </a:gridCol>
              </a:tblGrid>
              <a:tr h="278184">
                <a:tc>
                  <a:txBody>
                    <a:bodyPr/>
                    <a:lstStyle/>
                    <a:p>
                      <a:pPr algn="ctr"/>
                      <a:r>
                        <a:rPr lang="en-US" dirty="0"/>
                        <a:t>ES5</a:t>
                      </a:r>
                      <a:endParaRPr lang="en-IN" dirty="0"/>
                    </a:p>
                  </a:txBody>
                  <a:tcPr>
                    <a:solidFill>
                      <a:schemeClr val="bg2"/>
                    </a:solidFill>
                  </a:tcPr>
                </a:tc>
                <a:tc>
                  <a:txBody>
                    <a:bodyPr/>
                    <a:lstStyle/>
                    <a:p>
                      <a:pPr algn="ctr"/>
                      <a:r>
                        <a:rPr lang="en-US" dirty="0"/>
                        <a:t>ES6</a:t>
                      </a:r>
                      <a:endParaRPr lang="en-IN" dirty="0"/>
                    </a:p>
                  </a:txBody>
                  <a:tcPr>
                    <a:solidFill>
                      <a:schemeClr val="bg2"/>
                    </a:solidFill>
                  </a:tcPr>
                </a:tc>
                <a:extLst>
                  <a:ext uri="{0D108BD9-81ED-4DB2-BD59-A6C34878D82A}">
                    <a16:rowId xmlns:a16="http://schemas.microsoft.com/office/drawing/2014/main" val="1144461668"/>
                  </a:ext>
                </a:extLst>
              </a:tr>
              <a:tr h="764456">
                <a:tc>
                  <a:txBody>
                    <a:bodyPr/>
                    <a:lstStyle/>
                    <a:p>
                      <a:pPr marL="285750" indent="-285750" algn="l" fontAlgn="t">
                        <a:buFont typeface="Arial" panose="020B0604020202020204" pitchFamily="34" charset="0"/>
                        <a:buChar char="•"/>
                      </a:pPr>
                      <a:r>
                        <a:rPr lang="en-US" sz="1200" dirty="0">
                          <a:solidFill>
                            <a:srgbClr val="333333"/>
                          </a:solidFill>
                          <a:effectLst/>
                          <a:latin typeface="+mn-lt"/>
                        </a:rPr>
                        <a:t>ES5 supports primitive data types that are </a:t>
                      </a:r>
                      <a:r>
                        <a:rPr lang="en-US" sz="1200" b="1" dirty="0">
                          <a:solidFill>
                            <a:srgbClr val="333333"/>
                          </a:solidFill>
                          <a:effectLst/>
                          <a:latin typeface="+mn-lt"/>
                        </a:rPr>
                        <a:t>string, number, </a:t>
                      </a:r>
                      <a:r>
                        <a:rPr lang="en-US" sz="1200" b="1" dirty="0" err="1">
                          <a:solidFill>
                            <a:srgbClr val="333333"/>
                          </a:solidFill>
                          <a:effectLst/>
                          <a:latin typeface="+mn-lt"/>
                        </a:rPr>
                        <a:t>boolean</a:t>
                      </a:r>
                      <a:r>
                        <a:rPr lang="en-US" sz="1200" b="1" dirty="0">
                          <a:solidFill>
                            <a:srgbClr val="333333"/>
                          </a:solidFill>
                          <a:effectLst/>
                          <a:latin typeface="+mn-lt"/>
                        </a:rPr>
                        <a:t>, null,</a:t>
                      </a:r>
                      <a:r>
                        <a:rPr lang="en-US" sz="1200" dirty="0">
                          <a:solidFill>
                            <a:srgbClr val="333333"/>
                          </a:solidFill>
                          <a:effectLst/>
                          <a:latin typeface="+mn-lt"/>
                        </a:rPr>
                        <a:t> and </a:t>
                      </a:r>
                      <a:r>
                        <a:rPr lang="en-US" sz="1200" b="1" dirty="0">
                          <a:solidFill>
                            <a:srgbClr val="333333"/>
                          </a:solidFill>
                          <a:effectLst/>
                          <a:latin typeface="+mn-lt"/>
                        </a:rPr>
                        <a:t>undefined</a:t>
                      </a:r>
                      <a:r>
                        <a:rPr lang="en-US" sz="1200" dirty="0">
                          <a:solidFill>
                            <a:srgbClr val="333333"/>
                          </a:solidFill>
                          <a:effectLst/>
                          <a:latin typeface="+mn-lt"/>
                        </a:rPr>
                        <a:t>.</a:t>
                      </a:r>
                    </a:p>
                  </a:txBody>
                  <a:tcPr marL="60960" marR="60960" marT="60960" marB="60960">
                    <a:solidFill>
                      <a:schemeClr val="bg2">
                        <a:lumMod val="20000"/>
                        <a:lumOff val="80000"/>
                      </a:schemeClr>
                    </a:solidFill>
                  </a:tcPr>
                </a:tc>
                <a:tc>
                  <a:txBody>
                    <a:bodyPr/>
                    <a:lstStyle/>
                    <a:p>
                      <a:pPr marL="171450" indent="-171450">
                        <a:buFont typeface="Arial" panose="020B0604020202020204" pitchFamily="34" charset="0"/>
                        <a:buChar char="•"/>
                      </a:pPr>
                      <a:r>
                        <a:rPr lang="en-US" sz="1200" b="0" i="0" kern="1200" dirty="0">
                          <a:solidFill>
                            <a:schemeClr val="dk1"/>
                          </a:solidFill>
                          <a:effectLst/>
                          <a:latin typeface="+mn-lt"/>
                          <a:ea typeface="+mn-ea"/>
                          <a:cs typeface="+mn-cs"/>
                        </a:rPr>
                        <a:t>In ES6, there are some additions to JavaScript data types. It introduced a new primitive data type </a:t>
                      </a:r>
                      <a:r>
                        <a:rPr lang="en-US" sz="1200" b="1" i="0" kern="1200" dirty="0">
                          <a:solidFill>
                            <a:schemeClr val="dk1"/>
                          </a:solidFill>
                          <a:effectLst/>
                          <a:latin typeface="+mn-lt"/>
                          <a:ea typeface="+mn-ea"/>
                          <a:cs typeface="+mn-cs"/>
                        </a:rPr>
                        <a:t>'symbol'</a:t>
                      </a:r>
                      <a:r>
                        <a:rPr lang="en-US" sz="1200" b="0" i="0" kern="1200" dirty="0">
                          <a:solidFill>
                            <a:schemeClr val="dk1"/>
                          </a:solidFill>
                          <a:effectLst/>
                          <a:latin typeface="+mn-lt"/>
                          <a:ea typeface="+mn-ea"/>
                          <a:cs typeface="+mn-cs"/>
                        </a:rPr>
                        <a:t> for supporting unique values.</a:t>
                      </a:r>
                      <a:endParaRPr lang="en-IN" sz="1200" dirty="0"/>
                    </a:p>
                  </a:txBody>
                  <a:tcPr>
                    <a:solidFill>
                      <a:schemeClr val="bg2">
                        <a:lumMod val="20000"/>
                        <a:lumOff val="80000"/>
                      </a:schemeClr>
                    </a:solidFill>
                  </a:tcPr>
                </a:tc>
                <a:extLst>
                  <a:ext uri="{0D108BD9-81ED-4DB2-BD59-A6C34878D82A}">
                    <a16:rowId xmlns:a16="http://schemas.microsoft.com/office/drawing/2014/main" val="2667858619"/>
                  </a:ext>
                </a:extLst>
              </a:tr>
              <a:tr h="594577">
                <a:tc>
                  <a:txBody>
                    <a:bodyPr/>
                    <a:lstStyle/>
                    <a:p>
                      <a:pPr marL="171450" indent="-171450">
                        <a:buFont typeface="Arial" panose="020B0604020202020204" pitchFamily="34" charset="0"/>
                        <a:buChar char="•"/>
                      </a:pPr>
                      <a:r>
                        <a:rPr lang="en-US" sz="1200" b="0" i="0" kern="1200" dirty="0">
                          <a:solidFill>
                            <a:schemeClr val="dk1"/>
                          </a:solidFill>
                          <a:effectLst/>
                          <a:latin typeface="+mn-lt"/>
                          <a:ea typeface="+mn-ea"/>
                          <a:cs typeface="+mn-cs"/>
                        </a:rPr>
                        <a:t>In ES5, we could only define the variables by using the </a:t>
                      </a:r>
                      <a:r>
                        <a:rPr lang="en-US" sz="1200" b="1" i="0" kern="1200" dirty="0">
                          <a:solidFill>
                            <a:schemeClr val="dk1"/>
                          </a:solidFill>
                          <a:effectLst/>
                          <a:latin typeface="+mn-lt"/>
                          <a:ea typeface="+mn-ea"/>
                          <a:cs typeface="+mn-cs"/>
                        </a:rPr>
                        <a:t>var</a:t>
                      </a:r>
                      <a:r>
                        <a:rPr lang="en-US" sz="1200" b="0" i="0" kern="1200" dirty="0">
                          <a:solidFill>
                            <a:schemeClr val="dk1"/>
                          </a:solidFill>
                          <a:effectLst/>
                          <a:latin typeface="+mn-lt"/>
                          <a:ea typeface="+mn-ea"/>
                          <a:cs typeface="+mn-cs"/>
                        </a:rPr>
                        <a:t> keyword.</a:t>
                      </a:r>
                      <a:endParaRPr lang="en-IN" sz="1200" dirty="0"/>
                    </a:p>
                  </a:txBody>
                  <a:tcPr>
                    <a:solidFill>
                      <a:schemeClr val="tx1">
                        <a:lumMod val="95000"/>
                      </a:schemeClr>
                    </a:solidFill>
                  </a:tcPr>
                </a:tc>
                <a:tc>
                  <a:txBody>
                    <a:bodyPr/>
                    <a:lstStyle/>
                    <a:p>
                      <a:pPr marL="285750" indent="-285750">
                        <a:buFont typeface="Arial" panose="020B0604020202020204" pitchFamily="34" charset="0"/>
                        <a:buChar char="•"/>
                      </a:pPr>
                      <a:r>
                        <a:rPr lang="en-US" sz="1200" b="0" i="0" kern="1200" dirty="0">
                          <a:solidFill>
                            <a:schemeClr val="dk1"/>
                          </a:solidFill>
                          <a:effectLst/>
                          <a:latin typeface="+mn-lt"/>
                          <a:ea typeface="+mn-ea"/>
                          <a:cs typeface="+mn-cs"/>
                        </a:rPr>
                        <a:t>In ES6, there are two new ways to define variables that are </a:t>
                      </a:r>
                      <a:r>
                        <a:rPr lang="en-US" sz="1200" b="1" i="0" kern="1200" dirty="0">
                          <a:solidFill>
                            <a:schemeClr val="dk1"/>
                          </a:solidFill>
                          <a:effectLst/>
                          <a:latin typeface="+mn-lt"/>
                          <a:ea typeface="+mn-ea"/>
                          <a:cs typeface="+mn-cs"/>
                        </a:rPr>
                        <a:t>let</a:t>
                      </a:r>
                      <a:r>
                        <a:rPr lang="en-US" sz="1200" b="0" i="0" kern="1200" dirty="0">
                          <a:solidFill>
                            <a:schemeClr val="dk1"/>
                          </a:solidFill>
                          <a:effectLst/>
                          <a:latin typeface="+mn-lt"/>
                          <a:ea typeface="+mn-ea"/>
                          <a:cs typeface="+mn-cs"/>
                        </a:rPr>
                        <a:t> and </a:t>
                      </a:r>
                      <a:r>
                        <a:rPr lang="en-US" sz="1200" b="1" i="0" kern="1200" dirty="0">
                          <a:solidFill>
                            <a:schemeClr val="dk1"/>
                          </a:solidFill>
                          <a:effectLst/>
                          <a:latin typeface="+mn-lt"/>
                          <a:ea typeface="+mn-ea"/>
                          <a:cs typeface="+mn-cs"/>
                        </a:rPr>
                        <a:t>const</a:t>
                      </a:r>
                      <a:r>
                        <a:rPr lang="en-US" sz="1200" b="0" i="0" kern="1200" dirty="0">
                          <a:solidFill>
                            <a:schemeClr val="dk1"/>
                          </a:solidFill>
                          <a:effectLst/>
                          <a:latin typeface="+mn-lt"/>
                          <a:ea typeface="+mn-ea"/>
                          <a:cs typeface="+mn-cs"/>
                        </a:rPr>
                        <a:t>.</a:t>
                      </a:r>
                      <a:endParaRPr lang="en-IN" sz="1200" dirty="0"/>
                    </a:p>
                  </a:txBody>
                  <a:tcPr>
                    <a:solidFill>
                      <a:schemeClr val="tx1">
                        <a:lumMod val="95000"/>
                      </a:schemeClr>
                    </a:solidFill>
                  </a:tcPr>
                </a:tc>
                <a:extLst>
                  <a:ext uri="{0D108BD9-81ED-4DB2-BD59-A6C34878D82A}">
                    <a16:rowId xmlns:a16="http://schemas.microsoft.com/office/drawing/2014/main" val="833047439"/>
                  </a:ext>
                </a:extLst>
              </a:tr>
              <a:tr h="622890">
                <a:tc>
                  <a:txBody>
                    <a:bodyPr/>
                    <a:lstStyle/>
                    <a:p>
                      <a:pPr marL="171450" indent="-171450" algn="l" fontAlgn="t">
                        <a:buFont typeface="Arial" panose="020B0604020202020204" pitchFamily="34" charset="0"/>
                        <a:buChar char="•"/>
                      </a:pPr>
                      <a:r>
                        <a:rPr lang="en-US" sz="1200" dirty="0">
                          <a:solidFill>
                            <a:srgbClr val="333333"/>
                          </a:solidFill>
                          <a:effectLst/>
                          <a:latin typeface="+mn-lt"/>
                        </a:rPr>
                        <a:t>As ES5 is prior to ES6, there is a non-presence of some features, so it has a lower performance than ES6.</a:t>
                      </a:r>
                    </a:p>
                  </a:txBody>
                  <a:tcPr marL="60960" marR="60960" marT="60960" marB="60960">
                    <a:solidFill>
                      <a:schemeClr val="bg2">
                        <a:lumMod val="20000"/>
                        <a:lumOff val="80000"/>
                      </a:schemeClr>
                    </a:solidFill>
                  </a:tcPr>
                </a:tc>
                <a:tc>
                  <a:txBody>
                    <a:bodyPr/>
                    <a:lstStyle/>
                    <a:p>
                      <a:pPr marL="171450" indent="-171450">
                        <a:buFont typeface="Arial" panose="020B0604020202020204" pitchFamily="34" charset="0"/>
                        <a:buChar char="•"/>
                      </a:pPr>
                      <a:r>
                        <a:rPr lang="en-US" sz="1200" b="0" i="0" kern="1200" dirty="0">
                          <a:solidFill>
                            <a:schemeClr val="dk1"/>
                          </a:solidFill>
                          <a:effectLst/>
                          <a:latin typeface="+mn-lt"/>
                          <a:ea typeface="+mn-ea"/>
                          <a:cs typeface="+mn-cs"/>
                        </a:rPr>
                        <a:t>Because of new features and the shorthand storage implementation ES6 has a higher performance than ES5.</a:t>
                      </a:r>
                      <a:endParaRPr lang="en-IN" sz="1200" dirty="0">
                        <a:latin typeface="+mn-lt"/>
                      </a:endParaRPr>
                    </a:p>
                  </a:txBody>
                  <a:tcPr>
                    <a:solidFill>
                      <a:schemeClr val="bg2">
                        <a:lumMod val="20000"/>
                        <a:lumOff val="80000"/>
                      </a:schemeClr>
                    </a:solidFill>
                  </a:tcPr>
                </a:tc>
                <a:extLst>
                  <a:ext uri="{0D108BD9-81ED-4DB2-BD59-A6C34878D82A}">
                    <a16:rowId xmlns:a16="http://schemas.microsoft.com/office/drawing/2014/main" val="2378924917"/>
                  </a:ext>
                </a:extLst>
              </a:tr>
              <a:tr h="648372">
                <a:tc>
                  <a:txBody>
                    <a:bodyPr/>
                    <a:lstStyle/>
                    <a:p>
                      <a:pPr marL="285750" indent="-285750" algn="l">
                        <a:buFont typeface="Arial" panose="020B0604020202020204" pitchFamily="34" charset="0"/>
                        <a:buChar char="•"/>
                      </a:pPr>
                      <a:r>
                        <a:rPr lang="en-US" sz="1200" b="0" i="0" kern="1200" dirty="0">
                          <a:solidFill>
                            <a:schemeClr val="dk1"/>
                          </a:solidFill>
                          <a:effectLst/>
                          <a:latin typeface="+mn-lt"/>
                          <a:ea typeface="+mn-ea"/>
                          <a:cs typeface="+mn-cs"/>
                        </a:rPr>
                        <a:t>ES5 is time-consuming than ES6.</a:t>
                      </a:r>
                      <a:endParaRPr lang="en-IN" sz="1200" dirty="0"/>
                    </a:p>
                  </a:txBody>
                  <a:tcPr>
                    <a:solidFill>
                      <a:schemeClr val="tx1">
                        <a:lumMod val="95000"/>
                      </a:schemeClr>
                    </a:solidFill>
                  </a:tcPr>
                </a:tc>
                <a:tc>
                  <a:txBody>
                    <a:bodyPr/>
                    <a:lstStyle/>
                    <a:p>
                      <a:pPr marL="285750" indent="-285750" algn="l" fontAlgn="t">
                        <a:buFont typeface="Arial" panose="020B0604020202020204" pitchFamily="34" charset="0"/>
                        <a:buChar char="•"/>
                      </a:pPr>
                      <a:r>
                        <a:rPr lang="en-US" sz="1260" dirty="0">
                          <a:solidFill>
                            <a:srgbClr val="333333"/>
                          </a:solidFill>
                          <a:effectLst/>
                          <a:latin typeface="inter-regular"/>
                        </a:rPr>
                        <a:t>Due to </a:t>
                      </a:r>
                      <a:r>
                        <a:rPr lang="en-US" sz="1260" dirty="0" err="1">
                          <a:solidFill>
                            <a:srgbClr val="333333"/>
                          </a:solidFill>
                          <a:effectLst/>
                          <a:latin typeface="inter-regular"/>
                        </a:rPr>
                        <a:t>destructuring</a:t>
                      </a:r>
                      <a:r>
                        <a:rPr lang="en-US" sz="1260" dirty="0">
                          <a:solidFill>
                            <a:srgbClr val="333333"/>
                          </a:solidFill>
                          <a:effectLst/>
                          <a:latin typeface="inter-regular"/>
                        </a:rPr>
                        <a:t> and speed operators, object manipulation can be processed more smoothly in ES6.</a:t>
                      </a:r>
                    </a:p>
                  </a:txBody>
                  <a:tcPr marL="60960" marR="60960" marT="60960" marB="60960">
                    <a:solidFill>
                      <a:schemeClr val="tx1">
                        <a:lumMod val="95000"/>
                      </a:schemeClr>
                    </a:solidFill>
                  </a:tcPr>
                </a:tc>
                <a:extLst>
                  <a:ext uri="{0D108BD9-81ED-4DB2-BD59-A6C34878D82A}">
                    <a16:rowId xmlns:a16="http://schemas.microsoft.com/office/drawing/2014/main" val="605012441"/>
                  </a:ext>
                </a:extLst>
              </a:tr>
              <a:tr h="707829">
                <a:tc>
                  <a:txBody>
                    <a:bodyPr/>
                    <a:lstStyle/>
                    <a:p>
                      <a:pPr marL="285750" indent="-285750">
                        <a:buFont typeface="Arial" panose="020B0604020202020204" pitchFamily="34" charset="0"/>
                        <a:buChar char="•"/>
                      </a:pPr>
                      <a:r>
                        <a:rPr lang="en-US" sz="1100" b="0" i="0" kern="1200" dirty="0">
                          <a:solidFill>
                            <a:schemeClr val="dk1"/>
                          </a:solidFill>
                          <a:effectLst/>
                          <a:latin typeface="+mn-lt"/>
                          <a:ea typeface="+mn-ea"/>
                          <a:cs typeface="+mn-cs"/>
                        </a:rPr>
                        <a:t>In ES5, both </a:t>
                      </a:r>
                      <a:r>
                        <a:rPr lang="en-US" sz="1100" b="1" i="0" kern="1200" dirty="0">
                          <a:solidFill>
                            <a:schemeClr val="dk1"/>
                          </a:solidFill>
                          <a:effectLst/>
                          <a:latin typeface="+mn-lt"/>
                          <a:ea typeface="+mn-ea"/>
                          <a:cs typeface="+mn-cs"/>
                        </a:rPr>
                        <a:t>function</a:t>
                      </a:r>
                      <a:r>
                        <a:rPr lang="en-US" sz="1100" b="0" i="0" kern="1200" dirty="0">
                          <a:solidFill>
                            <a:schemeClr val="dk1"/>
                          </a:solidFill>
                          <a:effectLst/>
                          <a:latin typeface="+mn-lt"/>
                          <a:ea typeface="+mn-ea"/>
                          <a:cs typeface="+mn-cs"/>
                        </a:rPr>
                        <a:t> and </a:t>
                      </a:r>
                      <a:r>
                        <a:rPr lang="en-US" sz="1100" b="1" i="0" kern="1200" dirty="0">
                          <a:solidFill>
                            <a:schemeClr val="dk1"/>
                          </a:solidFill>
                          <a:effectLst/>
                          <a:latin typeface="+mn-lt"/>
                          <a:ea typeface="+mn-ea"/>
                          <a:cs typeface="+mn-cs"/>
                        </a:rPr>
                        <a:t>return</a:t>
                      </a:r>
                      <a:r>
                        <a:rPr lang="en-US" sz="1100" b="0" i="0" kern="1200" dirty="0">
                          <a:solidFill>
                            <a:schemeClr val="dk1"/>
                          </a:solidFill>
                          <a:effectLst/>
                          <a:latin typeface="+mn-lt"/>
                          <a:ea typeface="+mn-ea"/>
                          <a:cs typeface="+mn-cs"/>
                        </a:rPr>
                        <a:t> keywords are used to define a function.</a:t>
                      </a:r>
                      <a:endParaRPr lang="en-IN" sz="1100" dirty="0"/>
                    </a:p>
                  </a:txBody>
                  <a:tcPr>
                    <a:solidFill>
                      <a:schemeClr val="bg2">
                        <a:lumMod val="20000"/>
                        <a:lumOff val="80000"/>
                      </a:schemeClr>
                    </a:solidFill>
                  </a:tcPr>
                </a:tc>
                <a:tc>
                  <a:txBody>
                    <a:bodyPr/>
                    <a:lstStyle/>
                    <a:p>
                      <a:pPr marL="285750" indent="-285750">
                        <a:buFont typeface="Arial" panose="020B0604020202020204" pitchFamily="34" charset="0"/>
                        <a:buChar char="•"/>
                      </a:pPr>
                      <a:r>
                        <a:rPr lang="en-US" sz="1100" b="0" i="0" kern="1200" dirty="0">
                          <a:solidFill>
                            <a:schemeClr val="dk1"/>
                          </a:solidFill>
                          <a:effectLst/>
                          <a:latin typeface="+mn-lt"/>
                          <a:ea typeface="+mn-ea"/>
                          <a:cs typeface="+mn-cs"/>
                        </a:rPr>
                        <a:t>An arrow function is a new feature introduced in ES6 by which we don't require the </a:t>
                      </a:r>
                      <a:r>
                        <a:rPr lang="en-US" sz="1100" b="1" i="0" kern="1200" dirty="0">
                          <a:solidFill>
                            <a:schemeClr val="dk1"/>
                          </a:solidFill>
                          <a:effectLst/>
                          <a:latin typeface="+mn-lt"/>
                          <a:ea typeface="+mn-ea"/>
                          <a:cs typeface="+mn-cs"/>
                        </a:rPr>
                        <a:t>function</a:t>
                      </a:r>
                      <a:r>
                        <a:rPr lang="en-US" sz="1100" b="0" i="0" kern="1200" dirty="0">
                          <a:solidFill>
                            <a:schemeClr val="dk1"/>
                          </a:solidFill>
                          <a:effectLst/>
                          <a:latin typeface="+mn-lt"/>
                          <a:ea typeface="+mn-ea"/>
                          <a:cs typeface="+mn-cs"/>
                        </a:rPr>
                        <a:t> keyword to define the function.</a:t>
                      </a:r>
                      <a:endParaRPr lang="en-IN" sz="1100" dirty="0"/>
                    </a:p>
                  </a:txBody>
                  <a:tcPr>
                    <a:solidFill>
                      <a:schemeClr val="bg2">
                        <a:lumMod val="20000"/>
                        <a:lumOff val="80000"/>
                      </a:schemeClr>
                    </a:solidFill>
                  </a:tcPr>
                </a:tc>
                <a:extLst>
                  <a:ext uri="{0D108BD9-81ED-4DB2-BD59-A6C34878D82A}">
                    <a16:rowId xmlns:a16="http://schemas.microsoft.com/office/drawing/2014/main" val="4111068514"/>
                  </a:ext>
                </a:extLst>
              </a:tr>
            </a:tbl>
          </a:graphicData>
        </a:graphic>
      </p:graphicFrame>
      <p:sp>
        <p:nvSpPr>
          <p:cNvPr id="5" name="TextBox 4">
            <a:extLst>
              <a:ext uri="{FF2B5EF4-FFF2-40B4-BE49-F238E27FC236}">
                <a16:creationId xmlns:a16="http://schemas.microsoft.com/office/drawing/2014/main" id="{0ED14632-0D25-407F-A065-A3AC07987292}"/>
              </a:ext>
            </a:extLst>
          </p:cNvPr>
          <p:cNvSpPr txBox="1"/>
          <p:nvPr/>
        </p:nvSpPr>
        <p:spPr>
          <a:xfrm>
            <a:off x="1442483" y="245780"/>
            <a:ext cx="6095999" cy="584775"/>
          </a:xfrm>
          <a:prstGeom prst="rect">
            <a:avLst/>
          </a:prstGeom>
          <a:noFill/>
        </p:spPr>
        <p:txBody>
          <a:bodyPr wrap="square" rtlCol="0">
            <a:spAutoFit/>
          </a:bodyPr>
          <a:lstStyle/>
          <a:p>
            <a:pPr algn="ctr"/>
            <a:r>
              <a:rPr lang="en-US" sz="3200" dirty="0"/>
              <a:t>ES5 VS ES6</a:t>
            </a:r>
            <a:endParaRPr lang="en-IN" sz="3200" dirty="0"/>
          </a:p>
        </p:txBody>
      </p:sp>
    </p:spTree>
    <p:extLst>
      <p:ext uri="{BB962C8B-B14F-4D97-AF65-F5344CB8AC3E}">
        <p14:creationId xmlns:p14="http://schemas.microsoft.com/office/powerpoint/2010/main" val="3534194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3F7780-47A3-4732-8F8D-5E5DAC56ED17}"/>
              </a:ext>
            </a:extLst>
          </p:cNvPr>
          <p:cNvSpPr txBox="1"/>
          <p:nvPr/>
        </p:nvSpPr>
        <p:spPr>
          <a:xfrm>
            <a:off x="326065" y="318977"/>
            <a:ext cx="8491869" cy="4370427"/>
          </a:xfrm>
          <a:prstGeom prst="rect">
            <a:avLst/>
          </a:prstGeom>
          <a:noFill/>
        </p:spPr>
        <p:txBody>
          <a:bodyPr wrap="square" rtlCol="0">
            <a:spAutoFit/>
          </a:bodyPr>
          <a:lstStyle/>
          <a:p>
            <a:pPr marL="342900" indent="-342900">
              <a:buFont typeface="Wingdings" panose="05000000000000000000" pitchFamily="2" charset="2"/>
              <a:buChar char="Ø"/>
            </a:pPr>
            <a:r>
              <a:rPr lang="en-US" sz="2400" b="0" i="1" dirty="0">
                <a:solidFill>
                  <a:schemeClr val="bg2">
                    <a:lumMod val="40000"/>
                    <a:lumOff val="60000"/>
                  </a:schemeClr>
                </a:solidFill>
                <a:effectLst>
                  <a:outerShdw blurRad="38100" dist="38100" dir="2700000" algn="tl">
                    <a:srgbClr val="000000">
                      <a:alpha val="43137"/>
                    </a:srgbClr>
                  </a:outerShdw>
                </a:effectLst>
                <a:latin typeface="Slack-Lato"/>
              </a:rPr>
              <a:t>Var, Let, and Const – What's the Difference?</a:t>
            </a:r>
          </a:p>
          <a:p>
            <a:pPr marL="342900" indent="-342900">
              <a:buFont typeface="Wingdings" panose="05000000000000000000" pitchFamily="2" charset="2"/>
              <a:buChar char="ü"/>
            </a:pPr>
            <a:r>
              <a:rPr lang="en-US" sz="2000" b="0" i="1" dirty="0">
                <a:solidFill>
                  <a:schemeClr val="bg2">
                    <a:lumMod val="40000"/>
                    <a:lumOff val="60000"/>
                  </a:schemeClr>
                </a:solidFill>
                <a:effectLst/>
                <a:latin typeface="Slack-Lato"/>
              </a:rPr>
              <a:t>Var:</a:t>
            </a:r>
          </a:p>
          <a:p>
            <a:pPr marL="800100" lvl="1" indent="-342900">
              <a:buFont typeface="Arial" panose="020B0604020202020204" pitchFamily="34" charset="0"/>
              <a:buChar char="•"/>
            </a:pPr>
            <a:r>
              <a:rPr lang="en-US" sz="1400" b="0" i="1" dirty="0">
                <a:solidFill>
                  <a:schemeClr val="tx1">
                    <a:lumMod val="85000"/>
                  </a:schemeClr>
                </a:solidFill>
                <a:effectLst/>
                <a:latin typeface="Slack-Lato"/>
              </a:rPr>
              <a:t>Before the advent of ES6, var declarations ruled. There are issues associated with variables declared with var, though. </a:t>
            </a:r>
          </a:p>
          <a:p>
            <a:pPr marL="800100" lvl="1" indent="-342900">
              <a:buFont typeface="Arial" panose="020B0604020202020204" pitchFamily="34" charset="0"/>
              <a:buChar char="•"/>
            </a:pPr>
            <a:r>
              <a:rPr lang="en-US" sz="1400" b="0" i="1" dirty="0">
                <a:solidFill>
                  <a:schemeClr val="tx1">
                    <a:lumMod val="85000"/>
                  </a:schemeClr>
                </a:solidFill>
                <a:effectLst/>
                <a:latin typeface="Slack-Lato"/>
              </a:rPr>
              <a:t>That is why it was necessary for new ways to declare variables to emerge. First, let's get to understand var more before we discuss those issues.</a:t>
            </a:r>
          </a:p>
          <a:p>
            <a:pPr marL="800100" lvl="1" indent="-342900">
              <a:buFont typeface="Arial" panose="020B0604020202020204" pitchFamily="34" charset="0"/>
              <a:buChar char="•"/>
            </a:pPr>
            <a:r>
              <a:rPr lang="en-US" sz="1400" b="0" i="1" dirty="0">
                <a:solidFill>
                  <a:schemeClr val="tx1">
                    <a:lumMod val="85000"/>
                  </a:schemeClr>
                </a:solidFill>
                <a:effectLst/>
                <a:latin typeface="Slack-Lato"/>
              </a:rPr>
              <a:t>The scope is global when a var variable is declared outside a function. This means that any variable that is declared with var outside a function block is available for use in the whole window.</a:t>
            </a:r>
            <a:br>
              <a:rPr lang="en-US" sz="1400" i="1" dirty="0">
                <a:solidFill>
                  <a:schemeClr val="tx1">
                    <a:lumMod val="85000"/>
                  </a:schemeClr>
                </a:solidFill>
              </a:rPr>
            </a:br>
            <a:r>
              <a:rPr lang="en-US" sz="1400" b="0" i="1" dirty="0">
                <a:solidFill>
                  <a:schemeClr val="tx1">
                    <a:lumMod val="85000"/>
                  </a:schemeClr>
                </a:solidFill>
                <a:effectLst/>
                <a:latin typeface="Slack-Lato"/>
              </a:rPr>
              <a:t>var variables can be re-declared and updated.</a:t>
            </a:r>
          </a:p>
          <a:p>
            <a:pPr marL="342900" indent="-342900">
              <a:buFont typeface="Wingdings" panose="05000000000000000000" pitchFamily="2" charset="2"/>
              <a:buChar char="ü"/>
            </a:pPr>
            <a:r>
              <a:rPr lang="en-US" sz="2000" b="0" i="1" dirty="0">
                <a:solidFill>
                  <a:schemeClr val="bg2">
                    <a:lumMod val="40000"/>
                    <a:lumOff val="60000"/>
                  </a:schemeClr>
                </a:solidFill>
                <a:effectLst/>
                <a:latin typeface="Slack-Lato"/>
              </a:rPr>
              <a:t>let:</a:t>
            </a:r>
          </a:p>
          <a:p>
            <a:pPr marL="800100" lvl="1" indent="-342900">
              <a:buFont typeface="Arial" panose="020B0604020202020204" pitchFamily="34" charset="0"/>
              <a:buChar char="•"/>
            </a:pPr>
            <a:r>
              <a:rPr lang="en-US" sz="1400" b="0" i="1" dirty="0">
                <a:solidFill>
                  <a:schemeClr val="tx1">
                    <a:lumMod val="85000"/>
                  </a:schemeClr>
                </a:solidFill>
                <a:effectLst/>
                <a:latin typeface="Slack-Lato"/>
              </a:rPr>
              <a:t>let is now preferred for variable declaration.</a:t>
            </a:r>
          </a:p>
          <a:p>
            <a:pPr marL="800100" lvl="1" indent="-342900">
              <a:buFont typeface="Arial" panose="020B0604020202020204" pitchFamily="34" charset="0"/>
              <a:buChar char="•"/>
            </a:pPr>
            <a:r>
              <a:rPr lang="en-US" sz="1400" b="0" i="1" dirty="0">
                <a:solidFill>
                  <a:schemeClr val="tx1">
                    <a:lumMod val="85000"/>
                  </a:schemeClr>
                </a:solidFill>
                <a:effectLst/>
                <a:latin typeface="Slack-Lato"/>
              </a:rPr>
              <a:t>It's no surprise as it comes as an improvement to var declarations. </a:t>
            </a:r>
          </a:p>
          <a:p>
            <a:pPr marL="800100" lvl="1" indent="-342900">
              <a:buFont typeface="Arial" panose="020B0604020202020204" pitchFamily="34" charset="0"/>
              <a:buChar char="•"/>
            </a:pPr>
            <a:r>
              <a:rPr lang="en-US" sz="1400" b="0" i="1" dirty="0">
                <a:solidFill>
                  <a:schemeClr val="tx1">
                    <a:lumMod val="85000"/>
                  </a:schemeClr>
                </a:solidFill>
                <a:effectLst/>
                <a:latin typeface="Slack-Lato"/>
              </a:rPr>
              <a:t>It also solves the problem with var that we just covered. Let's consider why this is so.</a:t>
            </a:r>
            <a:br>
              <a:rPr lang="en-US" sz="1400" i="1" dirty="0">
                <a:solidFill>
                  <a:schemeClr val="tx1">
                    <a:lumMod val="85000"/>
                  </a:schemeClr>
                </a:solidFill>
              </a:rPr>
            </a:br>
            <a:r>
              <a:rPr lang="en-US" sz="1400" b="0" i="1" dirty="0">
                <a:solidFill>
                  <a:schemeClr val="tx1">
                    <a:lumMod val="85000"/>
                  </a:schemeClr>
                </a:solidFill>
                <a:effectLst/>
                <a:latin typeface="Slack-Lato"/>
              </a:rPr>
              <a:t>let can be updated but not re-declared.</a:t>
            </a:r>
          </a:p>
          <a:p>
            <a:pPr marL="342900" indent="-342900">
              <a:buFont typeface="Wingdings" panose="05000000000000000000" pitchFamily="2" charset="2"/>
              <a:buChar char="ü"/>
            </a:pPr>
            <a:r>
              <a:rPr lang="en-US" sz="2000" b="0" i="1" dirty="0">
                <a:solidFill>
                  <a:schemeClr val="bg2">
                    <a:lumMod val="40000"/>
                    <a:lumOff val="60000"/>
                  </a:schemeClr>
                </a:solidFill>
                <a:effectLst/>
                <a:latin typeface="Slack-Lato"/>
              </a:rPr>
              <a:t>const:</a:t>
            </a:r>
          </a:p>
          <a:p>
            <a:pPr marL="800100" lvl="1" indent="-342900">
              <a:buFont typeface="Arial" panose="020B0604020202020204" pitchFamily="34" charset="0"/>
              <a:buChar char="•"/>
            </a:pPr>
            <a:r>
              <a:rPr lang="en-US" sz="1400" b="0" i="1" dirty="0">
                <a:solidFill>
                  <a:schemeClr val="tx1">
                    <a:lumMod val="85000"/>
                  </a:schemeClr>
                </a:solidFill>
                <a:effectLst/>
                <a:latin typeface="Slack-Lato"/>
              </a:rPr>
              <a:t>Variables declared with the const maintain constant values. const declarations share some similarities with let declarations.</a:t>
            </a:r>
          </a:p>
          <a:p>
            <a:pPr marL="800100" lvl="1" indent="-342900">
              <a:buFont typeface="Arial" panose="020B0604020202020204" pitchFamily="34" charset="0"/>
              <a:buChar char="•"/>
            </a:pPr>
            <a:r>
              <a:rPr lang="en-US" sz="1400" b="0" i="1" dirty="0">
                <a:solidFill>
                  <a:schemeClr val="tx1">
                    <a:lumMod val="85000"/>
                  </a:schemeClr>
                </a:solidFill>
                <a:effectLst/>
                <a:latin typeface="Slack-Lato"/>
              </a:rPr>
              <a:t>const cannot be updated or re-declared.</a:t>
            </a:r>
            <a:endParaRPr lang="en-IN" sz="1400" i="1" dirty="0">
              <a:solidFill>
                <a:schemeClr val="tx1">
                  <a:lumMod val="85000"/>
                </a:schemeClr>
              </a:solidFill>
            </a:endParaRPr>
          </a:p>
        </p:txBody>
      </p:sp>
    </p:spTree>
    <p:extLst>
      <p:ext uri="{BB962C8B-B14F-4D97-AF65-F5344CB8AC3E}">
        <p14:creationId xmlns:p14="http://schemas.microsoft.com/office/powerpoint/2010/main" val="391434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802E43-500C-4251-9284-8DB3502F5467}"/>
              </a:ext>
            </a:extLst>
          </p:cNvPr>
          <p:cNvPicPr>
            <a:picLocks noChangeAspect="1"/>
          </p:cNvPicPr>
          <p:nvPr/>
        </p:nvPicPr>
        <p:blipFill>
          <a:blip r:embed="rId2"/>
          <a:stretch>
            <a:fillRect/>
          </a:stretch>
        </p:blipFill>
        <p:spPr>
          <a:xfrm>
            <a:off x="1813349" y="919827"/>
            <a:ext cx="5517302" cy="3718647"/>
          </a:xfrm>
          <a:prstGeom prst="rect">
            <a:avLst/>
          </a:prstGeom>
          <a:effectLst>
            <a:innerShdw blurRad="114300">
              <a:prstClr val="black"/>
            </a:innerShdw>
          </a:effectLst>
        </p:spPr>
      </p:pic>
      <p:sp>
        <p:nvSpPr>
          <p:cNvPr id="4" name="TextBox 3">
            <a:extLst>
              <a:ext uri="{FF2B5EF4-FFF2-40B4-BE49-F238E27FC236}">
                <a16:creationId xmlns:a16="http://schemas.microsoft.com/office/drawing/2014/main" id="{11B34A40-B286-495F-8EFE-32AC94C4D63B}"/>
              </a:ext>
            </a:extLst>
          </p:cNvPr>
          <p:cNvSpPr txBox="1"/>
          <p:nvPr/>
        </p:nvSpPr>
        <p:spPr>
          <a:xfrm>
            <a:off x="2006009" y="368595"/>
            <a:ext cx="3834810" cy="369332"/>
          </a:xfrm>
          <a:prstGeom prst="rect">
            <a:avLst/>
          </a:prstGeom>
          <a:noFill/>
        </p:spPr>
        <p:txBody>
          <a:bodyPr wrap="square" rtlCol="0">
            <a:spAutoFit/>
          </a:bodyPr>
          <a:lstStyle/>
          <a:p>
            <a:r>
              <a:rPr lang="en-US" dirty="0"/>
              <a:t>Code example…</a:t>
            </a:r>
            <a:endParaRPr lang="en-IN" dirty="0"/>
          </a:p>
        </p:txBody>
      </p:sp>
    </p:spTree>
    <p:extLst>
      <p:ext uri="{BB962C8B-B14F-4D97-AF65-F5344CB8AC3E}">
        <p14:creationId xmlns:p14="http://schemas.microsoft.com/office/powerpoint/2010/main" val="2672470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EB8F7-4F4C-471C-8DA3-38EF3C47DC68}"/>
              </a:ext>
            </a:extLst>
          </p:cNvPr>
          <p:cNvPicPr>
            <a:picLocks noChangeAspect="1"/>
          </p:cNvPicPr>
          <p:nvPr/>
        </p:nvPicPr>
        <p:blipFill rotWithShape="1">
          <a:blip r:embed="rId2"/>
          <a:srcRect l="2365" r="7301"/>
          <a:stretch/>
        </p:blipFill>
        <p:spPr>
          <a:xfrm>
            <a:off x="1779180" y="901110"/>
            <a:ext cx="5401341" cy="3748862"/>
          </a:xfrm>
          <a:prstGeom prst="rect">
            <a:avLst/>
          </a:prstGeom>
          <a:effectLst>
            <a:innerShdw blurRad="114300">
              <a:prstClr val="black"/>
            </a:innerShdw>
          </a:effectLst>
        </p:spPr>
      </p:pic>
      <p:sp>
        <p:nvSpPr>
          <p:cNvPr id="4" name="TextBox 3">
            <a:extLst>
              <a:ext uri="{FF2B5EF4-FFF2-40B4-BE49-F238E27FC236}">
                <a16:creationId xmlns:a16="http://schemas.microsoft.com/office/drawing/2014/main" id="{6B1A8B05-1D79-4ED2-9DD8-579706F648CA}"/>
              </a:ext>
            </a:extLst>
          </p:cNvPr>
          <p:cNvSpPr txBox="1"/>
          <p:nvPr/>
        </p:nvSpPr>
        <p:spPr>
          <a:xfrm>
            <a:off x="2006009" y="368595"/>
            <a:ext cx="3834810" cy="369332"/>
          </a:xfrm>
          <a:prstGeom prst="rect">
            <a:avLst/>
          </a:prstGeom>
          <a:noFill/>
        </p:spPr>
        <p:txBody>
          <a:bodyPr wrap="square" rtlCol="0">
            <a:spAutoFit/>
          </a:bodyPr>
          <a:lstStyle/>
          <a:p>
            <a:r>
              <a:rPr lang="en-US" dirty="0"/>
              <a:t>Code example…</a:t>
            </a:r>
            <a:endParaRPr lang="en-IN" dirty="0"/>
          </a:p>
        </p:txBody>
      </p:sp>
    </p:spTree>
    <p:extLst>
      <p:ext uri="{BB962C8B-B14F-4D97-AF65-F5344CB8AC3E}">
        <p14:creationId xmlns:p14="http://schemas.microsoft.com/office/powerpoint/2010/main" val="1845898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080616-9270-4B64-9047-3B4AE2DC588A}"/>
              </a:ext>
            </a:extLst>
          </p:cNvPr>
          <p:cNvSpPr txBox="1"/>
          <p:nvPr/>
        </p:nvSpPr>
        <p:spPr>
          <a:xfrm>
            <a:off x="489665" y="1077643"/>
            <a:ext cx="6315172" cy="3293209"/>
          </a:xfrm>
          <a:prstGeom prst="rect">
            <a:avLst/>
          </a:prstGeom>
          <a:noFill/>
        </p:spPr>
        <p:txBody>
          <a:bodyPr wrap="square" rtlCol="0">
            <a:spAutoFit/>
          </a:bodyPr>
          <a:lstStyle/>
          <a:p>
            <a:pPr algn="ctr"/>
            <a:endParaRPr lang="en-US" sz="2800" i="1" dirty="0">
              <a:effectLst>
                <a:outerShdw blurRad="38100" dist="38100" dir="2700000" algn="tl">
                  <a:srgbClr val="000000">
                    <a:alpha val="43137"/>
                  </a:srgbClr>
                </a:outerShdw>
              </a:effectLst>
            </a:endParaRPr>
          </a:p>
          <a:p>
            <a:pPr marL="285750" indent="-285750">
              <a:buFont typeface="Wingdings" panose="05000000000000000000" pitchFamily="2" charset="2"/>
              <a:buChar char="v"/>
            </a:pPr>
            <a:r>
              <a:rPr lang="en-US" i="1" dirty="0">
                <a:effectLst>
                  <a:outerShdw blurRad="38100" dist="38100" dir="2700000" algn="tl">
                    <a:srgbClr val="000000">
                      <a:alpha val="43137"/>
                    </a:srgbClr>
                  </a:outerShdw>
                </a:effectLst>
              </a:rPr>
              <a:t>Presents a seminar on JavaScript and TypeScript..</a:t>
            </a:r>
          </a:p>
          <a:p>
            <a:endParaRPr lang="en-US" i="1" dirty="0">
              <a:effectLst>
                <a:outerShdw blurRad="38100" dist="38100" dir="2700000" algn="tl">
                  <a:srgbClr val="000000">
                    <a:alpha val="43137"/>
                  </a:srgbClr>
                </a:outerShdw>
              </a:effectLst>
            </a:endParaRPr>
          </a:p>
          <a:p>
            <a:endParaRPr lang="en-US" i="1" dirty="0">
              <a:effectLst>
                <a:outerShdw blurRad="38100" dist="38100" dir="2700000" algn="tl">
                  <a:srgbClr val="000000">
                    <a:alpha val="43137"/>
                  </a:srgbClr>
                </a:outerShdw>
              </a:effectLst>
            </a:endParaRPr>
          </a:p>
          <a:p>
            <a:pPr marL="285750" indent="-285750">
              <a:buFont typeface="Wingdings" panose="05000000000000000000" pitchFamily="2" charset="2"/>
              <a:buChar char="v"/>
            </a:pPr>
            <a:r>
              <a:rPr lang="en-US" i="1" dirty="0">
                <a:effectLst>
                  <a:outerShdw blurRad="38100" dist="38100" dir="2700000" algn="tl">
                    <a:srgbClr val="000000">
                      <a:alpha val="43137"/>
                    </a:srgbClr>
                  </a:outerShdw>
                </a:effectLst>
              </a:rPr>
              <a:t>Presenting By –  </a:t>
            </a:r>
          </a:p>
          <a:p>
            <a:pPr marL="1200150" lvl="2" indent="-285750">
              <a:buFont typeface="Wingdings" panose="05000000000000000000" pitchFamily="2" charset="2"/>
              <a:buChar char="§"/>
            </a:pPr>
            <a:r>
              <a:rPr lang="en-US" i="1" dirty="0">
                <a:effectLst>
                  <a:outerShdw blurRad="38100" dist="38100" dir="2700000" algn="tl">
                    <a:srgbClr val="000000">
                      <a:alpha val="43137"/>
                    </a:srgbClr>
                  </a:outerShdw>
                </a:effectLst>
              </a:rPr>
              <a:t>Riyal </a:t>
            </a:r>
            <a:r>
              <a:rPr lang="en-US" i="1" dirty="0" err="1">
                <a:effectLst>
                  <a:outerShdw blurRad="38100" dist="38100" dir="2700000" algn="tl">
                    <a:srgbClr val="000000">
                      <a:alpha val="43137"/>
                    </a:srgbClr>
                  </a:outerShdw>
                </a:effectLst>
              </a:rPr>
              <a:t>Savaj</a:t>
            </a:r>
            <a:r>
              <a:rPr lang="en-US" i="1" dirty="0">
                <a:effectLst>
                  <a:outerShdw blurRad="38100" dist="38100" dir="2700000" algn="tl">
                    <a:srgbClr val="000000">
                      <a:alpha val="43137"/>
                    </a:srgbClr>
                  </a:outerShdw>
                </a:effectLst>
              </a:rPr>
              <a:t> (</a:t>
            </a:r>
            <a:r>
              <a:rPr lang="en-US" i="1" dirty="0">
                <a:solidFill>
                  <a:schemeClr val="accent1">
                    <a:lumMod val="20000"/>
                    <a:lumOff val="80000"/>
                  </a:schemeClr>
                </a:solidFill>
                <a:effectLst>
                  <a:outerShdw blurRad="38100" dist="38100" dir="2700000" algn="tl">
                    <a:srgbClr val="000000">
                      <a:alpha val="43137"/>
                    </a:srgbClr>
                  </a:outerShdw>
                </a:effectLst>
              </a:rPr>
              <a:t>Sr. Web Developer</a:t>
            </a:r>
            <a:r>
              <a:rPr lang="en-US" i="1" dirty="0">
                <a:effectLst>
                  <a:outerShdw blurRad="38100" dist="38100" dir="2700000" algn="tl">
                    <a:srgbClr val="000000">
                      <a:alpha val="43137"/>
                    </a:srgbClr>
                  </a:outerShdw>
                </a:effectLst>
              </a:rPr>
              <a:t>)</a:t>
            </a:r>
          </a:p>
          <a:p>
            <a:pPr marL="1200150" lvl="2" indent="-285750">
              <a:buFont typeface="Wingdings" panose="05000000000000000000" pitchFamily="2" charset="2"/>
              <a:buChar char="§"/>
            </a:pPr>
            <a:r>
              <a:rPr lang="en-US" i="1" dirty="0">
                <a:effectLst>
                  <a:outerShdw blurRad="38100" dist="38100" dir="2700000" algn="tl">
                    <a:srgbClr val="000000">
                      <a:alpha val="43137"/>
                    </a:srgbClr>
                  </a:outerShdw>
                </a:effectLst>
              </a:rPr>
              <a:t>Yusuf Pathan (</a:t>
            </a:r>
            <a:r>
              <a:rPr lang="en-US" i="1" dirty="0">
                <a:solidFill>
                  <a:schemeClr val="accent1">
                    <a:lumMod val="20000"/>
                    <a:lumOff val="80000"/>
                  </a:schemeClr>
                </a:solidFill>
                <a:effectLst>
                  <a:outerShdw blurRad="38100" dist="38100" dir="2700000" algn="tl">
                    <a:srgbClr val="000000">
                      <a:alpha val="43137"/>
                    </a:srgbClr>
                  </a:outerShdw>
                </a:effectLst>
              </a:rPr>
              <a:t>Sr. Web Developer</a:t>
            </a:r>
            <a:r>
              <a:rPr lang="en-US" i="1" dirty="0">
                <a:effectLst>
                  <a:outerShdw blurRad="38100" dist="38100" dir="2700000" algn="tl">
                    <a:srgbClr val="000000">
                      <a:alpha val="43137"/>
                    </a:srgbClr>
                  </a:outerShdw>
                </a:effectLst>
              </a:rPr>
              <a:t>)</a:t>
            </a:r>
          </a:p>
          <a:p>
            <a:endParaRPr lang="en-US" i="1" dirty="0">
              <a:effectLst>
                <a:outerShdw blurRad="38100" dist="38100" dir="2700000" algn="tl">
                  <a:srgbClr val="000000">
                    <a:alpha val="43137"/>
                  </a:srgbClr>
                </a:outerShdw>
              </a:effectLst>
            </a:endParaRPr>
          </a:p>
          <a:p>
            <a:pPr marL="285750" indent="-285750" rtl="0" fontAlgn="base">
              <a:spcBef>
                <a:spcPts val="0"/>
              </a:spcBef>
              <a:spcAft>
                <a:spcPts val="0"/>
              </a:spcAft>
              <a:buFont typeface="Wingdings" panose="05000000000000000000" pitchFamily="2" charset="2"/>
              <a:buChar char="v"/>
            </a:pPr>
            <a:r>
              <a:rPr lang="en-US" sz="1800" b="0" i="1" u="none" strike="noStrike" dirty="0">
                <a:solidFill>
                  <a:srgbClr val="FFFFFF"/>
                </a:solidFill>
                <a:effectLst/>
                <a:latin typeface="Century Gothic" panose="020B0502020202020204" pitchFamily="34" charset="0"/>
              </a:rPr>
              <a:t>Content By –</a:t>
            </a:r>
          </a:p>
          <a:p>
            <a:pPr marL="1200150" lvl="2" indent="-285750" fontAlgn="base">
              <a:buFont typeface="Wingdings" panose="05000000000000000000" pitchFamily="2" charset="2"/>
              <a:buChar char="§"/>
            </a:pPr>
            <a:r>
              <a:rPr lang="en-US" b="0" i="1" u="none" strike="noStrike" dirty="0">
                <a:solidFill>
                  <a:srgbClr val="FFFFFF"/>
                </a:solidFill>
                <a:effectLst/>
                <a:latin typeface="Century Gothic" panose="020B0502020202020204" pitchFamily="34" charset="0"/>
              </a:rPr>
              <a:t> Jay </a:t>
            </a:r>
            <a:r>
              <a:rPr lang="en-US" b="0" i="1" u="none" strike="noStrike" dirty="0" err="1">
                <a:solidFill>
                  <a:srgbClr val="FFFFFF"/>
                </a:solidFill>
                <a:effectLst/>
                <a:latin typeface="Century Gothic" panose="020B0502020202020204" pitchFamily="34" charset="0"/>
              </a:rPr>
              <a:t>Kakdiya</a:t>
            </a:r>
            <a:r>
              <a:rPr lang="en-US" b="0" i="1" u="none" strike="noStrike" dirty="0">
                <a:solidFill>
                  <a:srgbClr val="FFFFFF"/>
                </a:solidFill>
                <a:effectLst/>
                <a:latin typeface="Century Gothic" panose="020B0502020202020204" pitchFamily="34" charset="0"/>
              </a:rPr>
              <a:t> (</a:t>
            </a:r>
            <a:r>
              <a:rPr lang="en-US" b="0" i="1" u="none" strike="noStrike" dirty="0">
                <a:solidFill>
                  <a:srgbClr val="F9C5C4"/>
                </a:solidFill>
                <a:effectLst/>
                <a:latin typeface="Century Gothic" panose="020B0502020202020204" pitchFamily="34" charset="0"/>
              </a:rPr>
              <a:t>Jr. Web Developer</a:t>
            </a:r>
            <a:r>
              <a:rPr lang="en-US" b="0" i="1" u="none" strike="noStrike" dirty="0">
                <a:solidFill>
                  <a:srgbClr val="FFFFFF"/>
                </a:solidFill>
                <a:effectLst/>
                <a:latin typeface="Century Gothic" panose="020B0502020202020204" pitchFamily="34" charset="0"/>
              </a:rPr>
              <a:t>)</a:t>
            </a:r>
            <a:endParaRPr lang="en-US" i="1" dirty="0">
              <a:solidFill>
                <a:srgbClr val="FFFFFF"/>
              </a:solidFill>
              <a:latin typeface="Noto Sans Symbols"/>
            </a:endParaRPr>
          </a:p>
          <a:p>
            <a:pPr marL="1200150" lvl="2" indent="-285750" fontAlgn="base">
              <a:buFont typeface="Wingdings" panose="05000000000000000000" pitchFamily="2" charset="2"/>
              <a:buChar char="§"/>
            </a:pPr>
            <a:r>
              <a:rPr lang="en-US" b="0" i="1" u="none" strike="noStrike" dirty="0">
                <a:solidFill>
                  <a:srgbClr val="FFFFFF"/>
                </a:solidFill>
                <a:effectLst/>
                <a:latin typeface="Century Gothic" panose="020B0502020202020204" pitchFamily="34" charset="0"/>
              </a:rPr>
              <a:t> Nitesh Singh (</a:t>
            </a:r>
            <a:r>
              <a:rPr lang="en-US" b="0" i="1" u="none" strike="noStrike" dirty="0">
                <a:solidFill>
                  <a:srgbClr val="F9C5C4"/>
                </a:solidFill>
                <a:effectLst/>
                <a:latin typeface="Century Gothic" panose="020B0502020202020204" pitchFamily="34" charset="0"/>
              </a:rPr>
              <a:t>Trainee</a:t>
            </a:r>
            <a:r>
              <a:rPr lang="en-US" b="0" i="1" u="none" strike="noStrike" dirty="0">
                <a:solidFill>
                  <a:srgbClr val="FFFFFF"/>
                </a:solidFill>
                <a:effectLst/>
                <a:latin typeface="Century Gothic" panose="020B0502020202020204" pitchFamily="34" charset="0"/>
              </a:rPr>
              <a:t>)</a:t>
            </a:r>
            <a:endParaRPr lang="en-US" i="1"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EC64513C-2BCC-4B78-A8D4-53FAC48F806D}"/>
              </a:ext>
            </a:extLst>
          </p:cNvPr>
          <p:cNvPicPr>
            <a:picLocks noChangeAspect="1"/>
          </p:cNvPicPr>
          <p:nvPr/>
        </p:nvPicPr>
        <p:blipFill>
          <a:blip r:embed="rId2"/>
          <a:stretch>
            <a:fillRect/>
          </a:stretch>
        </p:blipFill>
        <p:spPr>
          <a:xfrm>
            <a:off x="7741832" y="4031955"/>
            <a:ext cx="792000" cy="792000"/>
          </a:xfrm>
          <a:prstGeom prst="rect">
            <a:avLst/>
          </a:prstGeom>
          <a:effectLst>
            <a:glow rad="63500">
              <a:schemeClr val="accent5">
                <a:satMod val="175000"/>
                <a:alpha val="40000"/>
              </a:schemeClr>
            </a:glow>
          </a:effectLst>
        </p:spPr>
      </p:pic>
      <p:pic>
        <p:nvPicPr>
          <p:cNvPr id="8" name="Picture 7">
            <a:extLst>
              <a:ext uri="{FF2B5EF4-FFF2-40B4-BE49-F238E27FC236}">
                <a16:creationId xmlns:a16="http://schemas.microsoft.com/office/drawing/2014/main" id="{CFF6B1F8-FF5A-44DA-8AE2-1F386A06BE57}"/>
              </a:ext>
            </a:extLst>
          </p:cNvPr>
          <p:cNvPicPr>
            <a:picLocks noChangeAspect="1"/>
          </p:cNvPicPr>
          <p:nvPr/>
        </p:nvPicPr>
        <p:blipFill>
          <a:blip r:embed="rId3"/>
          <a:stretch>
            <a:fillRect/>
          </a:stretch>
        </p:blipFill>
        <p:spPr>
          <a:xfrm>
            <a:off x="6614152" y="4031955"/>
            <a:ext cx="792000" cy="792000"/>
          </a:xfrm>
          <a:prstGeom prst="rect">
            <a:avLst/>
          </a:prstGeom>
          <a:effectLst>
            <a:glow rad="63500">
              <a:schemeClr val="accent5">
                <a:satMod val="175000"/>
                <a:alpha val="40000"/>
              </a:schemeClr>
            </a:glow>
          </a:effectLst>
        </p:spPr>
      </p:pic>
      <p:pic>
        <p:nvPicPr>
          <p:cNvPr id="1026" name="Picture 2">
            <a:extLst>
              <a:ext uri="{FF2B5EF4-FFF2-40B4-BE49-F238E27FC236}">
                <a16:creationId xmlns:a16="http://schemas.microsoft.com/office/drawing/2014/main" id="{384E22C6-A1D2-4B97-B6FE-711A60EB3B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0604" y="149854"/>
            <a:ext cx="3620717" cy="702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045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91D1F-EC84-4CDC-9246-B7688EFA67C8}"/>
              </a:ext>
            </a:extLst>
          </p:cNvPr>
          <p:cNvPicPr>
            <a:picLocks noChangeAspect="1"/>
          </p:cNvPicPr>
          <p:nvPr/>
        </p:nvPicPr>
        <p:blipFill rotWithShape="1">
          <a:blip r:embed="rId2"/>
          <a:srcRect r="16606"/>
          <a:stretch/>
        </p:blipFill>
        <p:spPr>
          <a:xfrm>
            <a:off x="1632985" y="967341"/>
            <a:ext cx="5298774" cy="3469979"/>
          </a:xfrm>
          <a:prstGeom prst="rect">
            <a:avLst/>
          </a:prstGeom>
          <a:effectLst>
            <a:innerShdw blurRad="114300">
              <a:prstClr val="black"/>
            </a:innerShdw>
          </a:effectLst>
        </p:spPr>
      </p:pic>
      <p:sp>
        <p:nvSpPr>
          <p:cNvPr id="4" name="TextBox 3">
            <a:extLst>
              <a:ext uri="{FF2B5EF4-FFF2-40B4-BE49-F238E27FC236}">
                <a16:creationId xmlns:a16="http://schemas.microsoft.com/office/drawing/2014/main" id="{6CECE467-880A-4EC5-A0F3-6265278ABFDF}"/>
              </a:ext>
            </a:extLst>
          </p:cNvPr>
          <p:cNvSpPr txBox="1"/>
          <p:nvPr/>
        </p:nvSpPr>
        <p:spPr>
          <a:xfrm>
            <a:off x="2006009" y="368595"/>
            <a:ext cx="3834810" cy="369332"/>
          </a:xfrm>
          <a:prstGeom prst="rect">
            <a:avLst/>
          </a:prstGeom>
          <a:noFill/>
        </p:spPr>
        <p:txBody>
          <a:bodyPr wrap="square" rtlCol="0">
            <a:spAutoFit/>
          </a:bodyPr>
          <a:lstStyle/>
          <a:p>
            <a:r>
              <a:rPr lang="en-US" dirty="0"/>
              <a:t>Code example…</a:t>
            </a:r>
            <a:endParaRPr lang="en-IN" dirty="0"/>
          </a:p>
        </p:txBody>
      </p:sp>
    </p:spTree>
    <p:extLst>
      <p:ext uri="{BB962C8B-B14F-4D97-AF65-F5344CB8AC3E}">
        <p14:creationId xmlns:p14="http://schemas.microsoft.com/office/powerpoint/2010/main" val="4128871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B93E9-1A3B-4BB8-98FE-72FC2E56A563}"/>
              </a:ext>
            </a:extLst>
          </p:cNvPr>
          <p:cNvSpPr txBox="1"/>
          <p:nvPr/>
        </p:nvSpPr>
        <p:spPr>
          <a:xfrm>
            <a:off x="283534" y="153065"/>
            <a:ext cx="8576931" cy="3108543"/>
          </a:xfrm>
          <a:prstGeom prst="rect">
            <a:avLst/>
          </a:prstGeom>
          <a:noFill/>
        </p:spPr>
        <p:txBody>
          <a:bodyPr wrap="square" rtlCol="0">
            <a:spAutoFit/>
          </a:bodyPr>
          <a:lstStyle/>
          <a:p>
            <a:pPr marL="342900" indent="-342900">
              <a:buFont typeface="Wingdings" panose="05000000000000000000" pitchFamily="2" charset="2"/>
              <a:buChar char="Ø"/>
            </a:pPr>
            <a:r>
              <a:rPr lang="en-US" sz="2400" b="0" i="1" dirty="0">
                <a:solidFill>
                  <a:schemeClr val="bg2">
                    <a:lumMod val="40000"/>
                    <a:lumOff val="60000"/>
                  </a:schemeClr>
                </a:solidFill>
                <a:effectLst>
                  <a:outerShdw blurRad="38100" dist="38100" dir="2700000" algn="tl">
                    <a:srgbClr val="000000">
                      <a:alpha val="43137"/>
                    </a:srgbClr>
                  </a:outerShdw>
                </a:effectLst>
                <a:latin typeface="Slack-Lato"/>
              </a:rPr>
              <a:t>arrow function and function - What's the Difference?</a:t>
            </a:r>
          </a:p>
          <a:p>
            <a:endParaRPr lang="en-US" sz="2400" b="0" i="1" dirty="0">
              <a:solidFill>
                <a:schemeClr val="tx1">
                  <a:lumMod val="85000"/>
                </a:schemeClr>
              </a:solidFill>
              <a:effectLst>
                <a:outerShdw blurRad="38100" dist="38100" dir="2700000" algn="tl">
                  <a:srgbClr val="000000">
                    <a:alpha val="43137"/>
                  </a:srgbClr>
                </a:outerShdw>
              </a:effectLst>
              <a:latin typeface="Slack-Lato"/>
            </a:endParaRPr>
          </a:p>
          <a:p>
            <a:pPr marL="342900" indent="-342900">
              <a:buFont typeface="Wingdings" panose="05000000000000000000" pitchFamily="2" charset="2"/>
              <a:buChar char="ü"/>
            </a:pPr>
            <a:r>
              <a:rPr lang="en-US" b="0" i="1" dirty="0">
                <a:solidFill>
                  <a:schemeClr val="bg2">
                    <a:lumMod val="40000"/>
                    <a:lumOff val="60000"/>
                  </a:schemeClr>
                </a:solidFill>
                <a:effectLst/>
                <a:latin typeface="Slack-Lato"/>
              </a:rPr>
              <a:t>arrow function:</a:t>
            </a:r>
            <a:endParaRPr lang="en-US" b="0" i="1" dirty="0">
              <a:solidFill>
                <a:schemeClr val="tx1">
                  <a:lumMod val="85000"/>
                </a:schemeClr>
              </a:solidFill>
              <a:effectLst/>
              <a:latin typeface="Slack-Lato"/>
            </a:endParaRPr>
          </a:p>
          <a:p>
            <a:pPr marL="800100" lvl="1" indent="-342900">
              <a:buFont typeface="Arial" panose="020B0604020202020204" pitchFamily="34" charset="0"/>
              <a:buChar char="•"/>
            </a:pPr>
            <a:r>
              <a:rPr lang="en-US" sz="1600" b="0" i="1" dirty="0">
                <a:solidFill>
                  <a:schemeClr val="tx1">
                    <a:lumMod val="85000"/>
                  </a:schemeClr>
                </a:solidFill>
                <a:effectLst/>
                <a:latin typeface="Slack-Lato"/>
              </a:rPr>
              <a:t>Arrow functions are a new way to write anonymous function expressions, and are similar to lambda functions in some other programming languages, such as Python. </a:t>
            </a:r>
          </a:p>
          <a:p>
            <a:pPr marL="800100" lvl="1" indent="-342900">
              <a:buFont typeface="Arial" panose="020B0604020202020204" pitchFamily="34" charset="0"/>
              <a:buChar char="•"/>
            </a:pPr>
            <a:r>
              <a:rPr lang="en-US" sz="1600" b="0" i="1" dirty="0">
                <a:solidFill>
                  <a:schemeClr val="tx1">
                    <a:lumMod val="85000"/>
                  </a:schemeClr>
                </a:solidFill>
                <a:effectLst/>
                <a:latin typeface="Slack-Lato"/>
              </a:rPr>
              <a:t>Arrow functions differ from traditional functions in a number of ways, including the way their scope is determined and how their syntax is expressed.</a:t>
            </a:r>
          </a:p>
          <a:p>
            <a:pPr lvl="1"/>
            <a:endParaRPr lang="en-US" sz="1600" b="0" i="1" dirty="0">
              <a:solidFill>
                <a:schemeClr val="tx1">
                  <a:lumMod val="85000"/>
                </a:schemeClr>
              </a:solidFill>
              <a:effectLst/>
              <a:latin typeface="Slack-Lato"/>
            </a:endParaRPr>
          </a:p>
          <a:p>
            <a:pPr marL="342900" indent="-342900">
              <a:buFont typeface="Wingdings" panose="05000000000000000000" pitchFamily="2" charset="2"/>
              <a:buChar char="ü"/>
            </a:pPr>
            <a:r>
              <a:rPr lang="en-US" b="0" i="1" dirty="0">
                <a:solidFill>
                  <a:schemeClr val="bg2">
                    <a:lumMod val="40000"/>
                    <a:lumOff val="60000"/>
                  </a:schemeClr>
                </a:solidFill>
                <a:effectLst/>
                <a:latin typeface="Slack-Lato"/>
              </a:rPr>
              <a:t>normal function:</a:t>
            </a:r>
            <a:endParaRPr lang="en-US" b="0" i="1" dirty="0">
              <a:solidFill>
                <a:schemeClr val="tx1">
                  <a:lumMod val="85000"/>
                </a:schemeClr>
              </a:solidFill>
              <a:effectLst/>
              <a:latin typeface="Slack-Lato"/>
            </a:endParaRPr>
          </a:p>
          <a:p>
            <a:pPr marL="800100" lvl="1" indent="-342900">
              <a:buFont typeface="Arial" panose="020B0604020202020204" pitchFamily="34" charset="0"/>
              <a:buChar char="•"/>
            </a:pPr>
            <a:r>
              <a:rPr lang="en-US" sz="1600" b="0" i="1" dirty="0">
                <a:solidFill>
                  <a:schemeClr val="tx1">
                    <a:lumMod val="85000"/>
                  </a:schemeClr>
                </a:solidFill>
                <a:effectLst/>
                <a:latin typeface="Slack-Lato"/>
              </a:rPr>
              <a:t>Regular functions created using function declarations or expressions are constructible and callable.</a:t>
            </a:r>
            <a:endParaRPr lang="en-IN" sz="1600" i="1" dirty="0">
              <a:solidFill>
                <a:schemeClr val="tx1">
                  <a:lumMod val="85000"/>
                </a:schemeClr>
              </a:solidFill>
            </a:endParaRPr>
          </a:p>
        </p:txBody>
      </p:sp>
      <p:pic>
        <p:nvPicPr>
          <p:cNvPr id="3" name="Picture 2">
            <a:extLst>
              <a:ext uri="{FF2B5EF4-FFF2-40B4-BE49-F238E27FC236}">
                <a16:creationId xmlns:a16="http://schemas.microsoft.com/office/drawing/2014/main" id="{00CA0CB4-F20C-4FDF-9A28-6D6923AB6A1B}"/>
              </a:ext>
            </a:extLst>
          </p:cNvPr>
          <p:cNvPicPr>
            <a:picLocks noChangeAspect="1"/>
          </p:cNvPicPr>
          <p:nvPr/>
        </p:nvPicPr>
        <p:blipFill>
          <a:blip r:embed="rId2"/>
          <a:stretch>
            <a:fillRect/>
          </a:stretch>
        </p:blipFill>
        <p:spPr>
          <a:xfrm>
            <a:off x="3821740" y="3091487"/>
            <a:ext cx="4870272" cy="1792029"/>
          </a:xfrm>
          <a:prstGeom prst="rect">
            <a:avLst/>
          </a:prstGeom>
          <a:effectLst>
            <a:glow rad="63500">
              <a:schemeClr val="accent4">
                <a:satMod val="175000"/>
                <a:alpha val="40000"/>
              </a:schemeClr>
            </a:glow>
            <a:softEdge rad="31750"/>
          </a:effectLst>
        </p:spPr>
      </p:pic>
    </p:spTree>
    <p:extLst>
      <p:ext uri="{BB962C8B-B14F-4D97-AF65-F5344CB8AC3E}">
        <p14:creationId xmlns:p14="http://schemas.microsoft.com/office/powerpoint/2010/main" val="2122734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B2C2E7-1D75-4F10-AA79-0A7D9E4A705B}"/>
              </a:ext>
            </a:extLst>
          </p:cNvPr>
          <p:cNvPicPr>
            <a:picLocks noChangeAspect="1"/>
          </p:cNvPicPr>
          <p:nvPr/>
        </p:nvPicPr>
        <p:blipFill rotWithShape="1">
          <a:blip r:embed="rId2"/>
          <a:srcRect l="5349" t="12408" r="3937" b="17413"/>
          <a:stretch/>
        </p:blipFill>
        <p:spPr>
          <a:xfrm>
            <a:off x="1205023" y="829340"/>
            <a:ext cx="5918791" cy="1056167"/>
          </a:xfrm>
          <a:prstGeom prst="rect">
            <a:avLst/>
          </a:prstGeom>
          <a:effectLst>
            <a:glow rad="63500">
              <a:schemeClr val="accent4">
                <a:satMod val="175000"/>
                <a:alpha val="40000"/>
              </a:schemeClr>
            </a:glow>
            <a:softEdge rad="31750"/>
          </a:effectLst>
        </p:spPr>
      </p:pic>
      <p:pic>
        <p:nvPicPr>
          <p:cNvPr id="4" name="Picture 3">
            <a:extLst>
              <a:ext uri="{FF2B5EF4-FFF2-40B4-BE49-F238E27FC236}">
                <a16:creationId xmlns:a16="http://schemas.microsoft.com/office/drawing/2014/main" id="{63DC7501-502C-4252-BE5E-1846E60CB3EF}"/>
              </a:ext>
            </a:extLst>
          </p:cNvPr>
          <p:cNvPicPr>
            <a:picLocks noChangeAspect="1"/>
          </p:cNvPicPr>
          <p:nvPr/>
        </p:nvPicPr>
        <p:blipFill rotWithShape="1">
          <a:blip r:embed="rId3"/>
          <a:srcRect l="7036" t="15198" r="6135" b="8025"/>
          <a:stretch/>
        </p:blipFill>
        <p:spPr>
          <a:xfrm>
            <a:off x="1587795" y="2757636"/>
            <a:ext cx="5417178" cy="2076893"/>
          </a:xfrm>
          <a:prstGeom prst="rect">
            <a:avLst/>
          </a:prstGeom>
          <a:effectLst>
            <a:glow rad="63500">
              <a:schemeClr val="accent4">
                <a:satMod val="175000"/>
                <a:alpha val="40000"/>
              </a:schemeClr>
            </a:glow>
            <a:softEdge rad="12700"/>
          </a:effectLst>
        </p:spPr>
      </p:pic>
      <p:sp>
        <p:nvSpPr>
          <p:cNvPr id="5" name="TextBox 4">
            <a:extLst>
              <a:ext uri="{FF2B5EF4-FFF2-40B4-BE49-F238E27FC236}">
                <a16:creationId xmlns:a16="http://schemas.microsoft.com/office/drawing/2014/main" id="{FC3401EF-E03B-4EA4-A320-2ECC49D63D8F}"/>
              </a:ext>
            </a:extLst>
          </p:cNvPr>
          <p:cNvSpPr txBox="1"/>
          <p:nvPr/>
        </p:nvSpPr>
        <p:spPr>
          <a:xfrm>
            <a:off x="1587794" y="305578"/>
            <a:ext cx="4054549" cy="369332"/>
          </a:xfrm>
          <a:prstGeom prst="rect">
            <a:avLst/>
          </a:prstGeom>
          <a:noFill/>
        </p:spPr>
        <p:txBody>
          <a:bodyPr wrap="square" rtlCol="0">
            <a:spAutoFit/>
          </a:bodyPr>
          <a:lstStyle/>
          <a:p>
            <a:r>
              <a:rPr lang="en-US" dirty="0"/>
              <a:t>Code Example..</a:t>
            </a:r>
            <a:endParaRPr lang="en-IN" dirty="0"/>
          </a:p>
        </p:txBody>
      </p:sp>
      <p:sp>
        <p:nvSpPr>
          <p:cNvPr id="6" name="TextBox 5">
            <a:extLst>
              <a:ext uri="{FF2B5EF4-FFF2-40B4-BE49-F238E27FC236}">
                <a16:creationId xmlns:a16="http://schemas.microsoft.com/office/drawing/2014/main" id="{C224F42E-2545-429C-9E01-16774FCD7172}"/>
              </a:ext>
            </a:extLst>
          </p:cNvPr>
          <p:cNvSpPr txBox="1"/>
          <p:nvPr/>
        </p:nvSpPr>
        <p:spPr>
          <a:xfrm>
            <a:off x="1726015" y="2294567"/>
            <a:ext cx="4054549" cy="369332"/>
          </a:xfrm>
          <a:prstGeom prst="rect">
            <a:avLst/>
          </a:prstGeom>
          <a:noFill/>
        </p:spPr>
        <p:txBody>
          <a:bodyPr wrap="square" rtlCol="0">
            <a:spAutoFit/>
          </a:bodyPr>
          <a:lstStyle/>
          <a:p>
            <a:r>
              <a:rPr lang="en-US" dirty="0"/>
              <a:t>Code Example..</a:t>
            </a:r>
            <a:endParaRPr lang="en-IN" dirty="0"/>
          </a:p>
        </p:txBody>
      </p:sp>
    </p:spTree>
    <p:extLst>
      <p:ext uri="{BB962C8B-B14F-4D97-AF65-F5344CB8AC3E}">
        <p14:creationId xmlns:p14="http://schemas.microsoft.com/office/powerpoint/2010/main" val="938997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F456EF-EEDE-4461-9E51-D418D6C26B88}"/>
              </a:ext>
            </a:extLst>
          </p:cNvPr>
          <p:cNvPicPr>
            <a:picLocks noChangeAspect="1"/>
          </p:cNvPicPr>
          <p:nvPr/>
        </p:nvPicPr>
        <p:blipFill>
          <a:blip r:embed="rId2"/>
          <a:stretch>
            <a:fillRect/>
          </a:stretch>
        </p:blipFill>
        <p:spPr>
          <a:xfrm>
            <a:off x="1227174" y="930237"/>
            <a:ext cx="6477000" cy="3495675"/>
          </a:xfrm>
          <a:prstGeom prst="rect">
            <a:avLst/>
          </a:prstGeom>
          <a:effectLst>
            <a:glow rad="63500">
              <a:schemeClr val="accent4">
                <a:satMod val="175000"/>
                <a:alpha val="40000"/>
              </a:schemeClr>
            </a:glow>
            <a:softEdge rad="31750"/>
          </a:effectLst>
        </p:spPr>
      </p:pic>
      <p:sp>
        <p:nvSpPr>
          <p:cNvPr id="5" name="TextBox 4">
            <a:extLst>
              <a:ext uri="{FF2B5EF4-FFF2-40B4-BE49-F238E27FC236}">
                <a16:creationId xmlns:a16="http://schemas.microsoft.com/office/drawing/2014/main" id="{BC7FCA74-3D83-42C9-82C1-297016492D62}"/>
              </a:ext>
            </a:extLst>
          </p:cNvPr>
          <p:cNvSpPr txBox="1"/>
          <p:nvPr/>
        </p:nvSpPr>
        <p:spPr>
          <a:xfrm>
            <a:off x="1587794" y="368964"/>
            <a:ext cx="4054549" cy="369332"/>
          </a:xfrm>
          <a:prstGeom prst="rect">
            <a:avLst/>
          </a:prstGeom>
          <a:noFill/>
        </p:spPr>
        <p:txBody>
          <a:bodyPr wrap="square" rtlCol="0">
            <a:spAutoFit/>
          </a:bodyPr>
          <a:lstStyle/>
          <a:p>
            <a:r>
              <a:rPr lang="en-US" dirty="0"/>
              <a:t>Code Example..</a:t>
            </a:r>
            <a:endParaRPr lang="en-IN" dirty="0"/>
          </a:p>
        </p:txBody>
      </p:sp>
    </p:spTree>
    <p:extLst>
      <p:ext uri="{BB962C8B-B14F-4D97-AF65-F5344CB8AC3E}">
        <p14:creationId xmlns:p14="http://schemas.microsoft.com/office/powerpoint/2010/main" val="3437533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2E20-F508-4EFF-ACB0-ED3C80133D7C}"/>
              </a:ext>
            </a:extLst>
          </p:cNvPr>
          <p:cNvSpPr>
            <a:spLocks noGrp="1"/>
          </p:cNvSpPr>
          <p:nvPr>
            <p:ph type="title"/>
          </p:nvPr>
        </p:nvSpPr>
        <p:spPr>
          <a:xfrm>
            <a:off x="356994" y="587630"/>
            <a:ext cx="7053542" cy="1170285"/>
          </a:xfrm>
        </p:spPr>
        <p:txBody>
          <a:bodyPr/>
          <a:lstStyle/>
          <a:p>
            <a:r>
              <a:rPr lang="en-US" sz="3600" i="1" dirty="0">
                <a:solidFill>
                  <a:schemeClr val="tx1">
                    <a:lumMod val="85000"/>
                  </a:schemeClr>
                </a:solidFill>
              </a:rPr>
              <a:t>Difference Between TypeScript and JavaScript.</a:t>
            </a:r>
            <a:endParaRPr lang="en-IN" sz="3600" i="1" dirty="0">
              <a:solidFill>
                <a:schemeClr val="tx1">
                  <a:lumMod val="85000"/>
                </a:schemeClr>
              </a:solidFill>
            </a:endParaRPr>
          </a:p>
        </p:txBody>
      </p:sp>
      <p:sp>
        <p:nvSpPr>
          <p:cNvPr id="3" name="Arrow: Right 2">
            <a:extLst>
              <a:ext uri="{FF2B5EF4-FFF2-40B4-BE49-F238E27FC236}">
                <a16:creationId xmlns:a16="http://schemas.microsoft.com/office/drawing/2014/main" id="{8A18EF8C-66DD-451C-9861-97C206339F4B}"/>
              </a:ext>
            </a:extLst>
          </p:cNvPr>
          <p:cNvSpPr/>
          <p:nvPr/>
        </p:nvSpPr>
        <p:spPr>
          <a:xfrm rot="20685260">
            <a:off x="1040034" y="3197453"/>
            <a:ext cx="2594344" cy="836456"/>
          </a:xfrm>
          <a:custGeom>
            <a:avLst/>
            <a:gdLst>
              <a:gd name="connsiteX0" fmla="*/ 0 w 2594344"/>
              <a:gd name="connsiteY0" fmla="*/ 262600 h 1050398"/>
              <a:gd name="connsiteX1" fmla="*/ 2069145 w 2594344"/>
              <a:gd name="connsiteY1" fmla="*/ 262600 h 1050398"/>
              <a:gd name="connsiteX2" fmla="*/ 2069145 w 2594344"/>
              <a:gd name="connsiteY2" fmla="*/ 0 h 1050398"/>
              <a:gd name="connsiteX3" fmla="*/ 2594344 w 2594344"/>
              <a:gd name="connsiteY3" fmla="*/ 525199 h 1050398"/>
              <a:gd name="connsiteX4" fmla="*/ 2069145 w 2594344"/>
              <a:gd name="connsiteY4" fmla="*/ 1050398 h 1050398"/>
              <a:gd name="connsiteX5" fmla="*/ 2069145 w 2594344"/>
              <a:gd name="connsiteY5" fmla="*/ 787799 h 1050398"/>
              <a:gd name="connsiteX6" fmla="*/ 0 w 2594344"/>
              <a:gd name="connsiteY6" fmla="*/ 787799 h 1050398"/>
              <a:gd name="connsiteX7" fmla="*/ 0 w 2594344"/>
              <a:gd name="connsiteY7" fmla="*/ 262600 h 1050398"/>
              <a:gd name="connsiteX0" fmla="*/ 0 w 2594344"/>
              <a:gd name="connsiteY0" fmla="*/ 216599 h 1004397"/>
              <a:gd name="connsiteX1" fmla="*/ 2069145 w 2594344"/>
              <a:gd name="connsiteY1" fmla="*/ 216599 h 1004397"/>
              <a:gd name="connsiteX2" fmla="*/ 2003454 w 2594344"/>
              <a:gd name="connsiteY2" fmla="*/ 0 h 1004397"/>
              <a:gd name="connsiteX3" fmla="*/ 2594344 w 2594344"/>
              <a:gd name="connsiteY3" fmla="*/ 479198 h 1004397"/>
              <a:gd name="connsiteX4" fmla="*/ 2069145 w 2594344"/>
              <a:gd name="connsiteY4" fmla="*/ 1004397 h 1004397"/>
              <a:gd name="connsiteX5" fmla="*/ 2069145 w 2594344"/>
              <a:gd name="connsiteY5" fmla="*/ 741798 h 1004397"/>
              <a:gd name="connsiteX6" fmla="*/ 0 w 2594344"/>
              <a:gd name="connsiteY6" fmla="*/ 741798 h 1004397"/>
              <a:gd name="connsiteX7" fmla="*/ 0 w 2594344"/>
              <a:gd name="connsiteY7" fmla="*/ 216599 h 1004397"/>
              <a:gd name="connsiteX0" fmla="*/ 0 w 2594344"/>
              <a:gd name="connsiteY0" fmla="*/ 216599 h 921456"/>
              <a:gd name="connsiteX1" fmla="*/ 2069145 w 2594344"/>
              <a:gd name="connsiteY1" fmla="*/ 216599 h 921456"/>
              <a:gd name="connsiteX2" fmla="*/ 2003454 w 2594344"/>
              <a:gd name="connsiteY2" fmla="*/ 0 h 921456"/>
              <a:gd name="connsiteX3" fmla="*/ 2594344 w 2594344"/>
              <a:gd name="connsiteY3" fmla="*/ 479198 h 921456"/>
              <a:gd name="connsiteX4" fmla="*/ 2047777 w 2594344"/>
              <a:gd name="connsiteY4" fmla="*/ 921456 h 921456"/>
              <a:gd name="connsiteX5" fmla="*/ 2069145 w 2594344"/>
              <a:gd name="connsiteY5" fmla="*/ 741798 h 921456"/>
              <a:gd name="connsiteX6" fmla="*/ 0 w 2594344"/>
              <a:gd name="connsiteY6" fmla="*/ 741798 h 921456"/>
              <a:gd name="connsiteX7" fmla="*/ 0 w 2594344"/>
              <a:gd name="connsiteY7" fmla="*/ 216599 h 921456"/>
              <a:gd name="connsiteX0" fmla="*/ 0 w 2594344"/>
              <a:gd name="connsiteY0" fmla="*/ 166905 h 871762"/>
              <a:gd name="connsiteX1" fmla="*/ 2069145 w 2594344"/>
              <a:gd name="connsiteY1" fmla="*/ 166905 h 871762"/>
              <a:gd name="connsiteX2" fmla="*/ 1958707 w 2594344"/>
              <a:gd name="connsiteY2" fmla="*/ 0 h 871762"/>
              <a:gd name="connsiteX3" fmla="*/ 2594344 w 2594344"/>
              <a:gd name="connsiteY3" fmla="*/ 429504 h 871762"/>
              <a:gd name="connsiteX4" fmla="*/ 2047777 w 2594344"/>
              <a:gd name="connsiteY4" fmla="*/ 871762 h 871762"/>
              <a:gd name="connsiteX5" fmla="*/ 2069145 w 2594344"/>
              <a:gd name="connsiteY5" fmla="*/ 692104 h 871762"/>
              <a:gd name="connsiteX6" fmla="*/ 0 w 2594344"/>
              <a:gd name="connsiteY6" fmla="*/ 692104 h 871762"/>
              <a:gd name="connsiteX7" fmla="*/ 0 w 2594344"/>
              <a:gd name="connsiteY7" fmla="*/ 166905 h 871762"/>
              <a:gd name="connsiteX0" fmla="*/ 0 w 2594344"/>
              <a:gd name="connsiteY0" fmla="*/ 166905 h 836456"/>
              <a:gd name="connsiteX1" fmla="*/ 2069145 w 2594344"/>
              <a:gd name="connsiteY1" fmla="*/ 166905 h 836456"/>
              <a:gd name="connsiteX2" fmla="*/ 1958707 w 2594344"/>
              <a:gd name="connsiteY2" fmla="*/ 0 h 836456"/>
              <a:gd name="connsiteX3" fmla="*/ 2594344 w 2594344"/>
              <a:gd name="connsiteY3" fmla="*/ 429504 h 836456"/>
              <a:gd name="connsiteX4" fmla="*/ 2010815 w 2594344"/>
              <a:gd name="connsiteY4" fmla="*/ 836456 h 836456"/>
              <a:gd name="connsiteX5" fmla="*/ 2069145 w 2594344"/>
              <a:gd name="connsiteY5" fmla="*/ 692104 h 836456"/>
              <a:gd name="connsiteX6" fmla="*/ 0 w 2594344"/>
              <a:gd name="connsiteY6" fmla="*/ 692104 h 836456"/>
              <a:gd name="connsiteX7" fmla="*/ 0 w 2594344"/>
              <a:gd name="connsiteY7" fmla="*/ 166905 h 83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4344" h="836456">
                <a:moveTo>
                  <a:pt x="0" y="166905"/>
                </a:moveTo>
                <a:lnTo>
                  <a:pt x="2069145" y="166905"/>
                </a:lnTo>
                <a:lnTo>
                  <a:pt x="1958707" y="0"/>
                </a:lnTo>
                <a:lnTo>
                  <a:pt x="2594344" y="429504"/>
                </a:lnTo>
                <a:lnTo>
                  <a:pt x="2010815" y="836456"/>
                </a:lnTo>
                <a:lnTo>
                  <a:pt x="2069145" y="692104"/>
                </a:lnTo>
                <a:lnTo>
                  <a:pt x="0" y="692104"/>
                </a:lnTo>
                <a:lnTo>
                  <a:pt x="0" y="166905"/>
                </a:lnTo>
                <a:close/>
              </a:path>
            </a:pathLst>
          </a:custGeom>
          <a:effectLst>
            <a:innerShdw blurRad="114300">
              <a:prstClr val="black"/>
            </a:inn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TypeScript </a:t>
            </a:r>
            <a:endParaRPr lang="en-IN" dirty="0"/>
          </a:p>
        </p:txBody>
      </p:sp>
      <p:sp>
        <p:nvSpPr>
          <p:cNvPr id="5" name="Arrow: Left 4">
            <a:extLst>
              <a:ext uri="{FF2B5EF4-FFF2-40B4-BE49-F238E27FC236}">
                <a16:creationId xmlns:a16="http://schemas.microsoft.com/office/drawing/2014/main" id="{B1F8E748-248A-447E-8D7E-925DBD6CFBED}"/>
              </a:ext>
            </a:extLst>
          </p:cNvPr>
          <p:cNvSpPr/>
          <p:nvPr/>
        </p:nvSpPr>
        <p:spPr>
          <a:xfrm rot="963467">
            <a:off x="4815230" y="3161389"/>
            <a:ext cx="2647367" cy="908582"/>
          </a:xfrm>
          <a:custGeom>
            <a:avLst/>
            <a:gdLst>
              <a:gd name="connsiteX0" fmla="*/ 0 w 2772690"/>
              <a:gd name="connsiteY0" fmla="*/ 487319 h 974638"/>
              <a:gd name="connsiteX1" fmla="*/ 487319 w 2772690"/>
              <a:gd name="connsiteY1" fmla="*/ 0 h 974638"/>
              <a:gd name="connsiteX2" fmla="*/ 487319 w 2772690"/>
              <a:gd name="connsiteY2" fmla="*/ 243660 h 974638"/>
              <a:gd name="connsiteX3" fmla="*/ 2772690 w 2772690"/>
              <a:gd name="connsiteY3" fmla="*/ 243660 h 974638"/>
              <a:gd name="connsiteX4" fmla="*/ 2772690 w 2772690"/>
              <a:gd name="connsiteY4" fmla="*/ 730979 h 974638"/>
              <a:gd name="connsiteX5" fmla="*/ 487319 w 2772690"/>
              <a:gd name="connsiteY5" fmla="*/ 730979 h 974638"/>
              <a:gd name="connsiteX6" fmla="*/ 487319 w 2772690"/>
              <a:gd name="connsiteY6" fmla="*/ 974638 h 974638"/>
              <a:gd name="connsiteX7" fmla="*/ 0 w 2772690"/>
              <a:gd name="connsiteY7" fmla="*/ 487319 h 974638"/>
              <a:gd name="connsiteX0" fmla="*/ 0 w 2772690"/>
              <a:gd name="connsiteY0" fmla="*/ 471937 h 959256"/>
              <a:gd name="connsiteX1" fmla="*/ 587636 w 2772690"/>
              <a:gd name="connsiteY1" fmla="*/ 0 h 959256"/>
              <a:gd name="connsiteX2" fmla="*/ 487319 w 2772690"/>
              <a:gd name="connsiteY2" fmla="*/ 228278 h 959256"/>
              <a:gd name="connsiteX3" fmla="*/ 2772690 w 2772690"/>
              <a:gd name="connsiteY3" fmla="*/ 228278 h 959256"/>
              <a:gd name="connsiteX4" fmla="*/ 2772690 w 2772690"/>
              <a:gd name="connsiteY4" fmla="*/ 715597 h 959256"/>
              <a:gd name="connsiteX5" fmla="*/ 487319 w 2772690"/>
              <a:gd name="connsiteY5" fmla="*/ 715597 h 959256"/>
              <a:gd name="connsiteX6" fmla="*/ 487319 w 2772690"/>
              <a:gd name="connsiteY6" fmla="*/ 959256 h 959256"/>
              <a:gd name="connsiteX7" fmla="*/ 0 w 2772690"/>
              <a:gd name="connsiteY7" fmla="*/ 471937 h 959256"/>
              <a:gd name="connsiteX0" fmla="*/ 0 w 2772690"/>
              <a:gd name="connsiteY0" fmla="*/ 471937 h 892896"/>
              <a:gd name="connsiteX1" fmla="*/ 587636 w 2772690"/>
              <a:gd name="connsiteY1" fmla="*/ 0 h 892896"/>
              <a:gd name="connsiteX2" fmla="*/ 487319 w 2772690"/>
              <a:gd name="connsiteY2" fmla="*/ 228278 h 892896"/>
              <a:gd name="connsiteX3" fmla="*/ 2772690 w 2772690"/>
              <a:gd name="connsiteY3" fmla="*/ 228278 h 892896"/>
              <a:gd name="connsiteX4" fmla="*/ 2772690 w 2772690"/>
              <a:gd name="connsiteY4" fmla="*/ 715597 h 892896"/>
              <a:gd name="connsiteX5" fmla="*/ 487319 w 2772690"/>
              <a:gd name="connsiteY5" fmla="*/ 715597 h 892896"/>
              <a:gd name="connsiteX6" fmla="*/ 564109 w 2772690"/>
              <a:gd name="connsiteY6" fmla="*/ 892896 h 892896"/>
              <a:gd name="connsiteX7" fmla="*/ 0 w 2772690"/>
              <a:gd name="connsiteY7" fmla="*/ 471937 h 892896"/>
              <a:gd name="connsiteX0" fmla="*/ 0 w 2772690"/>
              <a:gd name="connsiteY0" fmla="*/ 471937 h 908582"/>
              <a:gd name="connsiteX1" fmla="*/ 587636 w 2772690"/>
              <a:gd name="connsiteY1" fmla="*/ 0 h 908582"/>
              <a:gd name="connsiteX2" fmla="*/ 487319 w 2772690"/>
              <a:gd name="connsiteY2" fmla="*/ 228278 h 908582"/>
              <a:gd name="connsiteX3" fmla="*/ 2772690 w 2772690"/>
              <a:gd name="connsiteY3" fmla="*/ 228278 h 908582"/>
              <a:gd name="connsiteX4" fmla="*/ 2772690 w 2772690"/>
              <a:gd name="connsiteY4" fmla="*/ 715597 h 908582"/>
              <a:gd name="connsiteX5" fmla="*/ 487319 w 2772690"/>
              <a:gd name="connsiteY5" fmla="*/ 715597 h 908582"/>
              <a:gd name="connsiteX6" fmla="*/ 509614 w 2772690"/>
              <a:gd name="connsiteY6" fmla="*/ 908582 h 908582"/>
              <a:gd name="connsiteX7" fmla="*/ 0 w 2772690"/>
              <a:gd name="connsiteY7" fmla="*/ 471937 h 90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2690" h="908582">
                <a:moveTo>
                  <a:pt x="0" y="471937"/>
                </a:moveTo>
                <a:lnTo>
                  <a:pt x="587636" y="0"/>
                </a:lnTo>
                <a:lnTo>
                  <a:pt x="487319" y="228278"/>
                </a:lnTo>
                <a:lnTo>
                  <a:pt x="2772690" y="228278"/>
                </a:lnTo>
                <a:lnTo>
                  <a:pt x="2772690" y="715597"/>
                </a:lnTo>
                <a:lnTo>
                  <a:pt x="487319" y="715597"/>
                </a:lnTo>
                <a:lnTo>
                  <a:pt x="509614" y="908582"/>
                </a:lnTo>
                <a:lnTo>
                  <a:pt x="0" y="471937"/>
                </a:lnTo>
                <a:close/>
              </a:path>
            </a:pathLst>
          </a:custGeom>
          <a:effectLst>
            <a:innerShdw blurRad="114300">
              <a:prstClr val="black"/>
            </a:inn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JavaScript</a:t>
            </a:r>
            <a:endParaRPr lang="en-IN" dirty="0"/>
          </a:p>
        </p:txBody>
      </p:sp>
      <p:sp>
        <p:nvSpPr>
          <p:cNvPr id="7" name="Rectangle 6">
            <a:extLst>
              <a:ext uri="{FF2B5EF4-FFF2-40B4-BE49-F238E27FC236}">
                <a16:creationId xmlns:a16="http://schemas.microsoft.com/office/drawing/2014/main" id="{3C32FDBC-366F-44B4-8CAF-5D6FE06C4E53}"/>
              </a:ext>
            </a:extLst>
          </p:cNvPr>
          <p:cNvSpPr/>
          <p:nvPr/>
        </p:nvSpPr>
        <p:spPr>
          <a:xfrm>
            <a:off x="3771074" y="2691898"/>
            <a:ext cx="947695" cy="769441"/>
          </a:xfrm>
          <a:prstGeom prst="rect">
            <a:avLst/>
          </a:prstGeom>
          <a:noFill/>
        </p:spPr>
        <p:txBody>
          <a:bodyPr wrap="none" lIns="91440" tIns="45720" rIns="91440" bIns="45720">
            <a:spAutoFit/>
          </a:bodyPr>
          <a:lstStyle/>
          <a:p>
            <a:pPr algn="ct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Print" panose="02000600000000000000" pitchFamily="2" charset="0"/>
              </a:rPr>
              <a:t>VS</a:t>
            </a:r>
            <a:endParaRPr lang="en-IN"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Segoe Print" panose="02000600000000000000" pitchFamily="2" charset="0"/>
            </a:endParaRPr>
          </a:p>
        </p:txBody>
      </p:sp>
    </p:spTree>
    <p:extLst>
      <p:ext uri="{BB962C8B-B14F-4D97-AF65-F5344CB8AC3E}">
        <p14:creationId xmlns:p14="http://schemas.microsoft.com/office/powerpoint/2010/main" val="2716863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6F65AA7-2DFC-4C6D-BB1C-C4164BCC4C3F}"/>
              </a:ext>
            </a:extLst>
          </p:cNvPr>
          <p:cNvGraphicFramePr>
            <a:graphicFrameLocks noGrp="1"/>
          </p:cNvGraphicFramePr>
          <p:nvPr>
            <p:extLst>
              <p:ext uri="{D42A27DB-BD31-4B8C-83A1-F6EECF244321}">
                <p14:modId xmlns:p14="http://schemas.microsoft.com/office/powerpoint/2010/main" val="752839967"/>
              </p:ext>
            </p:extLst>
          </p:nvPr>
        </p:nvGraphicFramePr>
        <p:xfrm>
          <a:off x="586561" y="1107847"/>
          <a:ext cx="8231372" cy="3471243"/>
        </p:xfrm>
        <a:graphic>
          <a:graphicData uri="http://schemas.openxmlformats.org/drawingml/2006/table">
            <a:tbl>
              <a:tblPr firstRow="1" bandRow="1">
                <a:effectLst>
                  <a:innerShdw blurRad="114300">
                    <a:prstClr val="black"/>
                  </a:innerShdw>
                </a:effectLst>
                <a:tableStyleId>{5C22544A-7EE6-4342-B048-85BDC9FD1C3A}</a:tableStyleId>
              </a:tblPr>
              <a:tblGrid>
                <a:gridCol w="1897210">
                  <a:extLst>
                    <a:ext uri="{9D8B030D-6E8A-4147-A177-3AD203B41FA5}">
                      <a16:colId xmlns:a16="http://schemas.microsoft.com/office/drawing/2014/main" val="2181858232"/>
                    </a:ext>
                  </a:extLst>
                </a:gridCol>
                <a:gridCol w="3231716">
                  <a:extLst>
                    <a:ext uri="{9D8B030D-6E8A-4147-A177-3AD203B41FA5}">
                      <a16:colId xmlns:a16="http://schemas.microsoft.com/office/drawing/2014/main" val="1890634003"/>
                    </a:ext>
                  </a:extLst>
                </a:gridCol>
                <a:gridCol w="3102446">
                  <a:extLst>
                    <a:ext uri="{9D8B030D-6E8A-4147-A177-3AD203B41FA5}">
                      <a16:colId xmlns:a16="http://schemas.microsoft.com/office/drawing/2014/main" val="4143284642"/>
                    </a:ext>
                  </a:extLst>
                </a:gridCol>
              </a:tblGrid>
              <a:tr h="440704">
                <a:tc>
                  <a:txBody>
                    <a:bodyPr/>
                    <a:lstStyle/>
                    <a:p>
                      <a:pPr algn="ctr"/>
                      <a:r>
                        <a:rPr lang="en-IN" sz="1350" b="1" i="0" kern="1200" dirty="0">
                          <a:solidFill>
                            <a:schemeClr val="lt1"/>
                          </a:solidFill>
                          <a:effectLst/>
                          <a:latin typeface="+mn-lt"/>
                          <a:ea typeface="+mn-ea"/>
                          <a:cs typeface="+mn-cs"/>
                        </a:rPr>
                        <a:t>Parameter</a:t>
                      </a:r>
                      <a:endParaRPr lang="en-IN" dirty="0"/>
                    </a:p>
                  </a:txBody>
                  <a:tcPr>
                    <a:solidFill>
                      <a:schemeClr val="bg2"/>
                    </a:solidFill>
                  </a:tcPr>
                </a:tc>
                <a:tc>
                  <a:txBody>
                    <a:bodyPr/>
                    <a:lstStyle/>
                    <a:p>
                      <a:pPr algn="ctr"/>
                      <a:r>
                        <a:rPr lang="en-IN" sz="1350" b="1" i="0" kern="1200" dirty="0">
                          <a:solidFill>
                            <a:schemeClr val="lt1"/>
                          </a:solidFill>
                          <a:effectLst/>
                          <a:latin typeface="+mn-lt"/>
                          <a:ea typeface="+mn-ea"/>
                          <a:cs typeface="+mn-cs"/>
                        </a:rPr>
                        <a:t>Typescript</a:t>
                      </a:r>
                      <a:endParaRPr lang="en-IN" dirty="0"/>
                    </a:p>
                  </a:txBody>
                  <a:tcPr>
                    <a:solidFill>
                      <a:schemeClr val="bg2"/>
                    </a:solidFill>
                  </a:tcPr>
                </a:tc>
                <a:tc>
                  <a:txBody>
                    <a:bodyPr/>
                    <a:lstStyle/>
                    <a:p>
                      <a:pPr algn="ctr"/>
                      <a:r>
                        <a:rPr lang="en-IN" dirty="0">
                          <a:effectLst/>
                        </a:rPr>
                        <a:t>JavaScript</a:t>
                      </a:r>
                    </a:p>
                  </a:txBody>
                  <a:tcPr anchor="ctr">
                    <a:solidFill>
                      <a:schemeClr val="bg2"/>
                    </a:solidFill>
                  </a:tcPr>
                </a:tc>
                <a:extLst>
                  <a:ext uri="{0D108BD9-81ED-4DB2-BD59-A6C34878D82A}">
                    <a16:rowId xmlns:a16="http://schemas.microsoft.com/office/drawing/2014/main" val="1376344025"/>
                  </a:ext>
                </a:extLst>
              </a:tr>
              <a:tr h="896291">
                <a:tc>
                  <a:txBody>
                    <a:bodyPr/>
                    <a:lstStyle/>
                    <a:p>
                      <a:pPr marL="342900" indent="-342900" algn="l">
                        <a:buFont typeface="+mj-lt"/>
                        <a:buAutoNum type="arabicParenR" startAt="2"/>
                      </a:pPr>
                      <a:r>
                        <a:rPr lang="en-IN" sz="1350" b="0" i="0" kern="1200" dirty="0">
                          <a:solidFill>
                            <a:schemeClr val="dk1"/>
                          </a:solidFill>
                          <a:effectLst/>
                          <a:latin typeface="+mn-lt"/>
                          <a:ea typeface="+mn-ea"/>
                          <a:cs typeface="+mn-cs"/>
                        </a:rPr>
                        <a:t>Data Binding</a:t>
                      </a:r>
                      <a:endParaRPr lang="en-IN" dirty="0"/>
                    </a:p>
                  </a:txBody>
                  <a:tcPr>
                    <a:solidFill>
                      <a:schemeClr val="bg2">
                        <a:lumMod val="20000"/>
                        <a:lumOff val="80000"/>
                      </a:schemeClr>
                    </a:solidFill>
                  </a:tcPr>
                </a:tc>
                <a:tc>
                  <a:txBody>
                    <a:bodyPr/>
                    <a:lstStyle/>
                    <a:p>
                      <a:pPr marL="285750" indent="-285750">
                        <a:buFont typeface="Wingdings" panose="05000000000000000000" pitchFamily="2" charset="2"/>
                        <a:buChar char="ü"/>
                      </a:pPr>
                      <a:r>
                        <a:rPr lang="en-US" sz="1150" b="0" i="0" kern="1200" dirty="0">
                          <a:solidFill>
                            <a:schemeClr val="dk1"/>
                          </a:solidFill>
                          <a:effectLst/>
                          <a:latin typeface="+mn-lt"/>
                          <a:ea typeface="+mn-ea"/>
                          <a:cs typeface="+mn-cs"/>
                        </a:rPr>
                        <a:t>TypeScript uses concepts like types and interfaces to describe data being used.</a:t>
                      </a:r>
                      <a:endParaRPr lang="en-IN" sz="1150" dirty="0"/>
                    </a:p>
                  </a:txBody>
                  <a:tcPr>
                    <a:solidFill>
                      <a:schemeClr val="bg2">
                        <a:lumMod val="20000"/>
                        <a:lumOff val="80000"/>
                      </a:schemeClr>
                    </a:solidFill>
                  </a:tcPr>
                </a:tc>
                <a:tc>
                  <a:txBody>
                    <a:bodyPr/>
                    <a:lstStyle/>
                    <a:p>
                      <a:pPr marL="285750" indent="-285750">
                        <a:buFont typeface="Wingdings" panose="05000000000000000000" pitchFamily="2" charset="2"/>
                        <a:buChar char="ü"/>
                      </a:pPr>
                      <a:r>
                        <a:rPr lang="en-US" sz="1100" b="0" i="0" kern="1200" dirty="0">
                          <a:solidFill>
                            <a:schemeClr val="dk1"/>
                          </a:solidFill>
                          <a:effectLst/>
                          <a:latin typeface="+mn-lt"/>
                          <a:ea typeface="+mn-ea"/>
                          <a:cs typeface="+mn-cs"/>
                        </a:rPr>
                        <a:t>No such concept is available with JavaScript.</a:t>
                      </a:r>
                      <a:endParaRPr lang="en-IN" sz="1100" dirty="0"/>
                    </a:p>
                  </a:txBody>
                  <a:tcPr>
                    <a:solidFill>
                      <a:schemeClr val="bg2">
                        <a:lumMod val="20000"/>
                        <a:lumOff val="80000"/>
                      </a:schemeClr>
                    </a:solidFill>
                  </a:tcPr>
                </a:tc>
                <a:extLst>
                  <a:ext uri="{0D108BD9-81ED-4DB2-BD59-A6C34878D82A}">
                    <a16:rowId xmlns:a16="http://schemas.microsoft.com/office/drawing/2014/main" val="125390124"/>
                  </a:ext>
                </a:extLst>
              </a:tr>
              <a:tr h="711416">
                <a:tc>
                  <a:txBody>
                    <a:bodyPr/>
                    <a:lstStyle/>
                    <a:p>
                      <a:pPr marL="342900" indent="-342900" algn="l">
                        <a:buFont typeface="+mj-lt"/>
                        <a:buAutoNum type="arabicParenR" startAt="4"/>
                      </a:pPr>
                      <a:r>
                        <a:rPr lang="en-IN" sz="1350" b="0" i="0" kern="1200" dirty="0">
                          <a:solidFill>
                            <a:schemeClr val="dk1"/>
                          </a:solidFill>
                          <a:effectLst/>
                          <a:latin typeface="+mn-lt"/>
                          <a:ea typeface="+mn-ea"/>
                          <a:cs typeface="+mn-cs"/>
                        </a:rPr>
                        <a:t>Prototyping</a:t>
                      </a:r>
                      <a:endParaRPr lang="en-IN" dirty="0"/>
                    </a:p>
                  </a:txBody>
                  <a:tcPr/>
                </a:tc>
                <a:tc>
                  <a:txBody>
                    <a:bodyPr/>
                    <a:lstStyle/>
                    <a:p>
                      <a:pPr marL="285750" indent="-285750">
                        <a:buFont typeface="Wingdings" panose="05000000000000000000" pitchFamily="2" charset="2"/>
                        <a:buChar char="ü"/>
                      </a:pPr>
                      <a:r>
                        <a:rPr lang="en-US" sz="1200" b="0" i="0" kern="1200" dirty="0">
                          <a:solidFill>
                            <a:schemeClr val="dk1"/>
                          </a:solidFill>
                          <a:effectLst/>
                          <a:latin typeface="+mn-lt"/>
                          <a:ea typeface="+mn-ea"/>
                          <a:cs typeface="+mn-cs"/>
                        </a:rPr>
                        <a:t>Typescript has a feature of prototyping.</a:t>
                      </a:r>
                      <a:endParaRPr lang="en-IN" sz="1200" dirty="0"/>
                    </a:p>
                  </a:txBody>
                  <a:tcPr/>
                </a:tc>
                <a:tc>
                  <a:txBody>
                    <a:bodyPr/>
                    <a:lstStyle/>
                    <a:p>
                      <a:pPr marL="285750" indent="-285750">
                        <a:buFont typeface="Wingdings" panose="05000000000000000000" pitchFamily="2" charset="2"/>
                        <a:buChar char="ü"/>
                      </a:pPr>
                      <a:r>
                        <a:rPr lang="en-US" sz="1200" dirty="0">
                          <a:effectLst/>
                        </a:rPr>
                        <a:t>JavaScript doesn’t have this feature.</a:t>
                      </a:r>
                    </a:p>
                  </a:txBody>
                  <a:tcPr anchor="ctr"/>
                </a:tc>
                <a:extLst>
                  <a:ext uri="{0D108BD9-81ED-4DB2-BD59-A6C34878D82A}">
                    <a16:rowId xmlns:a16="http://schemas.microsoft.com/office/drawing/2014/main" val="1692787486"/>
                  </a:ext>
                </a:extLst>
              </a:tr>
              <a:tr h="711416">
                <a:tc>
                  <a:txBody>
                    <a:bodyPr/>
                    <a:lstStyle/>
                    <a:p>
                      <a:pPr marL="342900" indent="-342900" algn="l">
                        <a:buFont typeface="+mj-lt"/>
                        <a:buAutoNum type="arabicParenR" startAt="5"/>
                      </a:pPr>
                      <a:r>
                        <a:rPr lang="en-IN" sz="1350" b="0" i="0" kern="1200" dirty="0">
                          <a:solidFill>
                            <a:schemeClr val="dk1"/>
                          </a:solidFill>
                          <a:effectLst/>
                          <a:latin typeface="+mn-lt"/>
                          <a:ea typeface="+mn-ea"/>
                          <a:cs typeface="+mn-cs"/>
                        </a:rPr>
                        <a:t>Compilation</a:t>
                      </a:r>
                      <a:endParaRPr lang="en-IN" dirty="0"/>
                    </a:p>
                  </a:txBody>
                  <a:tcPr>
                    <a:solidFill>
                      <a:schemeClr val="bg2">
                        <a:lumMod val="20000"/>
                        <a:lumOff val="80000"/>
                      </a:schemeClr>
                    </a:solidFill>
                  </a:tcPr>
                </a:tc>
                <a:tc>
                  <a:txBody>
                    <a:bodyPr/>
                    <a:lstStyle/>
                    <a:p>
                      <a:pPr marL="285750" indent="-285750">
                        <a:buFont typeface="Wingdings" panose="05000000000000000000" pitchFamily="2" charset="2"/>
                        <a:buChar char="ü"/>
                      </a:pPr>
                      <a:r>
                        <a:rPr lang="en-US" sz="1200" b="0" i="0" kern="1200" dirty="0">
                          <a:solidFill>
                            <a:schemeClr val="dk1"/>
                          </a:solidFill>
                          <a:effectLst/>
                          <a:latin typeface="+mn-lt"/>
                          <a:ea typeface="+mn-ea"/>
                          <a:cs typeface="+mn-cs"/>
                        </a:rPr>
                        <a:t>TypeScript code needs to be compiled</a:t>
                      </a:r>
                      <a:endParaRPr lang="en-IN" sz="1200" dirty="0"/>
                    </a:p>
                  </a:txBody>
                  <a:tcPr>
                    <a:solidFill>
                      <a:schemeClr val="bg2">
                        <a:lumMod val="20000"/>
                        <a:lumOff val="80000"/>
                      </a:schemeClr>
                    </a:solidFill>
                  </a:tcPr>
                </a:tc>
                <a:tc>
                  <a:txBody>
                    <a:bodyPr/>
                    <a:lstStyle/>
                    <a:p>
                      <a:pPr marL="285750" indent="-285750">
                        <a:buFont typeface="Wingdings" panose="05000000000000000000" pitchFamily="2" charset="2"/>
                        <a:buChar char="ü"/>
                      </a:pPr>
                      <a:r>
                        <a:rPr lang="en-US" sz="1200" b="0" i="0" kern="1200" dirty="0">
                          <a:solidFill>
                            <a:schemeClr val="dk1"/>
                          </a:solidFill>
                          <a:effectLst/>
                          <a:latin typeface="+mn-lt"/>
                          <a:ea typeface="+mn-ea"/>
                          <a:cs typeface="+mn-cs"/>
                        </a:rPr>
                        <a:t>No need to compile JavaScript.</a:t>
                      </a:r>
                      <a:endParaRPr lang="en-US" sz="1200" dirty="0">
                        <a:effectLst/>
                      </a:endParaRPr>
                    </a:p>
                  </a:txBody>
                  <a:tcPr anchor="ctr">
                    <a:solidFill>
                      <a:schemeClr val="bg2">
                        <a:lumMod val="20000"/>
                        <a:lumOff val="80000"/>
                      </a:schemeClr>
                    </a:solidFill>
                  </a:tcPr>
                </a:tc>
                <a:extLst>
                  <a:ext uri="{0D108BD9-81ED-4DB2-BD59-A6C34878D82A}">
                    <a16:rowId xmlns:a16="http://schemas.microsoft.com/office/drawing/2014/main" val="3780651184"/>
                  </a:ext>
                </a:extLst>
              </a:tr>
              <a:tr h="711416">
                <a:tc>
                  <a:txBody>
                    <a:bodyPr/>
                    <a:lstStyle/>
                    <a:p>
                      <a:pPr marL="342900" indent="-342900" algn="l">
                        <a:buFont typeface="+mj-lt"/>
                        <a:buAutoNum type="arabicParenR" startAt="6"/>
                      </a:pPr>
                      <a:r>
                        <a:rPr lang="en-IN" sz="1350" b="0" i="0" kern="1200" dirty="0">
                          <a:solidFill>
                            <a:schemeClr val="dk1"/>
                          </a:solidFill>
                          <a:effectLst/>
                          <a:latin typeface="+mn-lt"/>
                          <a:ea typeface="+mn-ea"/>
                          <a:cs typeface="+mn-cs"/>
                        </a:rPr>
                        <a:t>Community</a:t>
                      </a:r>
                      <a:endParaRPr lang="en-IN" dirty="0"/>
                    </a:p>
                  </a:txBody>
                  <a:tcPr/>
                </a:tc>
                <a:tc>
                  <a:txBody>
                    <a:bodyPr/>
                    <a:lstStyle/>
                    <a:p>
                      <a:pPr marL="285750" indent="-285750">
                        <a:buFont typeface="Wingdings" panose="05000000000000000000" pitchFamily="2" charset="2"/>
                        <a:buChar char="ü"/>
                      </a:pPr>
                      <a:r>
                        <a:rPr lang="en-US" sz="1200" dirty="0">
                          <a:effectLst/>
                        </a:rPr>
                        <a:t>Typescript does not have a large community of developers.</a:t>
                      </a:r>
                    </a:p>
                  </a:txBody>
                  <a:tcPr anchor="ctr"/>
                </a:tc>
                <a:tc>
                  <a:txBody>
                    <a:bodyPr/>
                    <a:lstStyle/>
                    <a:p>
                      <a:pPr marL="285750" indent="-285750">
                        <a:buFont typeface="Wingdings" panose="05000000000000000000" pitchFamily="2" charset="2"/>
                        <a:buChar char="ü"/>
                      </a:pPr>
                      <a:r>
                        <a:rPr lang="en-US" sz="1200" b="0" i="0" kern="1200" dirty="0">
                          <a:solidFill>
                            <a:schemeClr val="dk1"/>
                          </a:solidFill>
                          <a:effectLst/>
                          <a:latin typeface="+mn-lt"/>
                          <a:ea typeface="+mn-ea"/>
                          <a:cs typeface="+mn-cs"/>
                        </a:rPr>
                        <a:t>The JavaScript has a huge community of developers</a:t>
                      </a:r>
                      <a:endParaRPr lang="en-US" sz="1200" dirty="0">
                        <a:effectLst/>
                      </a:endParaRPr>
                    </a:p>
                  </a:txBody>
                  <a:tcPr anchor="ctr"/>
                </a:tc>
                <a:extLst>
                  <a:ext uri="{0D108BD9-81ED-4DB2-BD59-A6C34878D82A}">
                    <a16:rowId xmlns:a16="http://schemas.microsoft.com/office/drawing/2014/main" val="1876864125"/>
                  </a:ext>
                </a:extLst>
              </a:tr>
            </a:tbl>
          </a:graphicData>
        </a:graphic>
      </p:graphicFrame>
    </p:spTree>
    <p:extLst>
      <p:ext uri="{BB962C8B-B14F-4D97-AF65-F5344CB8AC3E}">
        <p14:creationId xmlns:p14="http://schemas.microsoft.com/office/powerpoint/2010/main" val="1858276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46B9E68C-6F07-43FA-B5BF-E0EE98B6B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862013"/>
            <a:ext cx="4476750" cy="3419475"/>
          </a:xfrm>
          <a:prstGeom prst="rect">
            <a:avLst/>
          </a:prstGeom>
          <a:noFill/>
          <a:effectLst>
            <a:glow rad="63500">
              <a:schemeClr val="accent4">
                <a:satMod val="175000"/>
                <a:alpha val="40000"/>
              </a:schemeClr>
            </a:glow>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978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0A672-72C0-4043-85BF-99C36D681321}"/>
              </a:ext>
            </a:extLst>
          </p:cNvPr>
          <p:cNvSpPr>
            <a:spLocks noGrp="1"/>
          </p:cNvSpPr>
          <p:nvPr>
            <p:ph type="title"/>
          </p:nvPr>
        </p:nvSpPr>
        <p:spPr>
          <a:xfrm>
            <a:off x="739766" y="3685251"/>
            <a:ext cx="7053542" cy="1050398"/>
          </a:xfrm>
        </p:spPr>
        <p:txBody>
          <a:bodyPr/>
          <a:lstStyle/>
          <a:p>
            <a:r>
              <a:rPr lang="en-US" sz="4400" i="1" dirty="0">
                <a:solidFill>
                  <a:schemeClr val="tx1">
                    <a:lumMod val="85000"/>
                  </a:schemeClr>
                </a:solidFill>
              </a:rPr>
              <a:t>Why TypeScript ?</a:t>
            </a:r>
            <a:endParaRPr lang="en-IN" sz="4400" i="1" dirty="0">
              <a:solidFill>
                <a:schemeClr val="tx1">
                  <a:lumMod val="85000"/>
                </a:schemeClr>
              </a:solidFill>
            </a:endParaRPr>
          </a:p>
        </p:txBody>
      </p:sp>
    </p:spTree>
    <p:extLst>
      <p:ext uri="{BB962C8B-B14F-4D97-AF65-F5344CB8AC3E}">
        <p14:creationId xmlns:p14="http://schemas.microsoft.com/office/powerpoint/2010/main" val="1254103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DD3C9-4952-4731-A9EC-B8B6B7374E4E}"/>
              </a:ext>
            </a:extLst>
          </p:cNvPr>
          <p:cNvSpPr>
            <a:spLocks noGrp="1"/>
          </p:cNvSpPr>
          <p:nvPr>
            <p:ph idx="1"/>
          </p:nvPr>
        </p:nvSpPr>
        <p:spPr>
          <a:xfrm>
            <a:off x="650274" y="1171093"/>
            <a:ext cx="7572238" cy="3585204"/>
          </a:xfrm>
        </p:spPr>
        <p:txBody>
          <a:bodyPr>
            <a:normAutofit/>
          </a:bodyPr>
          <a:lstStyle/>
          <a:p>
            <a:pPr rtl="0" fontAlgn="base">
              <a:spcBef>
                <a:spcPts val="750"/>
              </a:spcBef>
              <a:spcAft>
                <a:spcPts val="0"/>
              </a:spcAft>
              <a:buFont typeface="Wingdings" panose="05000000000000000000" pitchFamily="2" charset="2"/>
              <a:buChar char="ü"/>
            </a:pPr>
            <a:r>
              <a:rPr lang="en-US" sz="2400" b="0" i="1" u="none" strike="noStrike" dirty="0">
                <a:solidFill>
                  <a:srgbClr val="F2F2F2"/>
                </a:solidFill>
                <a:effectLst/>
                <a:latin typeface="Inter"/>
              </a:rPr>
              <a:t>TypeScript supports JS libraries &amp; API Documentation</a:t>
            </a:r>
            <a:endParaRPr lang="en-US" sz="2400" b="0" i="1" u="none" strike="noStrike" dirty="0">
              <a:solidFill>
                <a:srgbClr val="86D1D8"/>
              </a:solidFill>
              <a:effectLst/>
              <a:latin typeface="Noto Sans Symbols"/>
            </a:endParaRPr>
          </a:p>
          <a:p>
            <a:pPr rtl="0" fontAlgn="base">
              <a:spcBef>
                <a:spcPts val="750"/>
              </a:spcBef>
              <a:spcAft>
                <a:spcPts val="0"/>
              </a:spcAft>
              <a:buFont typeface="Wingdings" panose="05000000000000000000" pitchFamily="2" charset="2"/>
              <a:buChar char="ü"/>
            </a:pPr>
            <a:r>
              <a:rPr lang="en-US" sz="2400" b="0" i="1" u="none" strike="noStrike" dirty="0">
                <a:solidFill>
                  <a:srgbClr val="F2F2F2"/>
                </a:solidFill>
                <a:effectLst/>
                <a:latin typeface="Inter"/>
              </a:rPr>
              <a:t>Better code structuring and object-oriented programming techniques</a:t>
            </a:r>
            <a:endParaRPr lang="en-US" sz="2400" b="0" i="1" u="none" strike="noStrike" dirty="0">
              <a:solidFill>
                <a:srgbClr val="86D1D8"/>
              </a:solidFill>
              <a:effectLst/>
              <a:latin typeface="Noto Sans Symbols"/>
            </a:endParaRPr>
          </a:p>
          <a:p>
            <a:pPr rtl="0" fontAlgn="base">
              <a:spcBef>
                <a:spcPts val="750"/>
              </a:spcBef>
              <a:spcAft>
                <a:spcPts val="0"/>
              </a:spcAft>
              <a:buFont typeface="Wingdings" panose="05000000000000000000" pitchFamily="2" charset="2"/>
              <a:buChar char="ü"/>
            </a:pPr>
            <a:r>
              <a:rPr lang="en-US" sz="2400" b="0" i="1" u="none" strike="noStrike" dirty="0">
                <a:solidFill>
                  <a:srgbClr val="F2F2F2"/>
                </a:solidFill>
                <a:effectLst/>
                <a:latin typeface="Inter"/>
              </a:rPr>
              <a:t>Allows better development time tool support</a:t>
            </a:r>
            <a:endParaRPr lang="en-US" sz="2400" b="0" i="1" u="none" strike="noStrike" dirty="0">
              <a:solidFill>
                <a:srgbClr val="86D1D8"/>
              </a:solidFill>
              <a:effectLst/>
              <a:latin typeface="Noto Sans Symbols"/>
            </a:endParaRPr>
          </a:p>
          <a:p>
            <a:pPr algn="l">
              <a:buFont typeface="Arial" panose="020B0604020202020204" pitchFamily="34" charset="0"/>
              <a:buChar char="•"/>
            </a:pPr>
            <a:endParaRPr lang="en-US" sz="2400" dirty="0">
              <a:solidFill>
                <a:srgbClr val="232629"/>
              </a:solidFill>
              <a:latin typeface="-apple-system"/>
            </a:endParaRPr>
          </a:p>
          <a:p>
            <a:pPr algn="l">
              <a:buFont typeface="Arial" panose="020B0604020202020204" pitchFamily="34" charset="0"/>
              <a:buChar char="•"/>
            </a:pPr>
            <a:endParaRPr lang="en-IN" dirty="0"/>
          </a:p>
        </p:txBody>
      </p:sp>
    </p:spTree>
    <p:extLst>
      <p:ext uri="{BB962C8B-B14F-4D97-AF65-F5344CB8AC3E}">
        <p14:creationId xmlns:p14="http://schemas.microsoft.com/office/powerpoint/2010/main" val="3819467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DAFF1A-EED8-44E6-82A0-6BEA7721EE48}"/>
              </a:ext>
            </a:extLst>
          </p:cNvPr>
          <p:cNvPicPr>
            <a:picLocks noChangeAspect="1"/>
          </p:cNvPicPr>
          <p:nvPr/>
        </p:nvPicPr>
        <p:blipFill>
          <a:blip r:embed="rId2"/>
          <a:stretch>
            <a:fillRect/>
          </a:stretch>
        </p:blipFill>
        <p:spPr>
          <a:xfrm>
            <a:off x="589442" y="980964"/>
            <a:ext cx="3422577" cy="2563410"/>
          </a:xfrm>
          <a:prstGeom prst="rect">
            <a:avLst/>
          </a:prstGeom>
          <a:effectLst>
            <a:reflection blurRad="6350" stA="50000" endA="300" endPos="38500" dist="50800" dir="5400000" sy="-100000" algn="bl" rotWithShape="0"/>
            <a:softEdge rad="31750"/>
          </a:effectLst>
        </p:spPr>
      </p:pic>
      <p:pic>
        <p:nvPicPr>
          <p:cNvPr id="5" name="Picture 4">
            <a:extLst>
              <a:ext uri="{FF2B5EF4-FFF2-40B4-BE49-F238E27FC236}">
                <a16:creationId xmlns:a16="http://schemas.microsoft.com/office/drawing/2014/main" id="{679BED02-C93F-4277-B24E-8E1DC8FBB238}"/>
              </a:ext>
            </a:extLst>
          </p:cNvPr>
          <p:cNvPicPr>
            <a:picLocks noChangeAspect="1"/>
          </p:cNvPicPr>
          <p:nvPr/>
        </p:nvPicPr>
        <p:blipFill>
          <a:blip r:embed="rId3"/>
          <a:stretch>
            <a:fillRect/>
          </a:stretch>
        </p:blipFill>
        <p:spPr>
          <a:xfrm>
            <a:off x="4437322" y="980964"/>
            <a:ext cx="3494566" cy="2563410"/>
          </a:xfrm>
          <a:prstGeom prst="rect">
            <a:avLst/>
          </a:prstGeom>
          <a:effectLst>
            <a:reflection blurRad="6350" stA="50000" endA="275" endPos="40000" dist="101600" dir="5400000" sy="-100000" algn="bl" rotWithShape="0"/>
            <a:softEdge rad="31750"/>
          </a:effectLst>
        </p:spPr>
      </p:pic>
    </p:spTree>
    <p:extLst>
      <p:ext uri="{BB962C8B-B14F-4D97-AF65-F5344CB8AC3E}">
        <p14:creationId xmlns:p14="http://schemas.microsoft.com/office/powerpoint/2010/main" val="955335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42505-D6FD-41E5-BCE8-9975AD18C3B7}"/>
              </a:ext>
            </a:extLst>
          </p:cNvPr>
          <p:cNvSpPr txBox="1"/>
          <p:nvPr/>
        </p:nvSpPr>
        <p:spPr>
          <a:xfrm>
            <a:off x="2346252" y="857693"/>
            <a:ext cx="3685953" cy="707886"/>
          </a:xfrm>
          <a:prstGeom prst="rect">
            <a:avLst/>
          </a:prstGeom>
          <a:noFill/>
        </p:spPr>
        <p:txBody>
          <a:bodyPr wrap="square" rtlCol="0">
            <a:spAutoFit/>
          </a:bodyPr>
          <a:lstStyle/>
          <a:p>
            <a:pPr algn="ctr"/>
            <a:r>
              <a:rPr lang="en-US" sz="4000" i="1" dirty="0">
                <a:solidFill>
                  <a:schemeClr val="bg2">
                    <a:lumMod val="40000"/>
                    <a:lumOff val="60000"/>
                  </a:schemeClr>
                </a:solidFill>
                <a:effectLst>
                  <a:outerShdw blurRad="38100" dist="38100" dir="2700000" algn="tl">
                    <a:srgbClr val="000000">
                      <a:alpha val="43137"/>
                    </a:srgbClr>
                  </a:outerShdw>
                </a:effectLst>
              </a:rPr>
              <a:t>Contents</a:t>
            </a:r>
            <a:endParaRPr lang="en-IN" sz="4000" i="1" dirty="0">
              <a:solidFill>
                <a:schemeClr val="bg2">
                  <a:lumMod val="40000"/>
                  <a:lumOff val="60000"/>
                </a:schemeClr>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66DB8BA0-755C-474E-84D6-1F31DE306381}"/>
              </a:ext>
            </a:extLst>
          </p:cNvPr>
          <p:cNvSpPr txBox="1"/>
          <p:nvPr/>
        </p:nvSpPr>
        <p:spPr>
          <a:xfrm>
            <a:off x="1006548" y="1727180"/>
            <a:ext cx="5139070" cy="3416320"/>
          </a:xfrm>
          <a:prstGeom prst="rect">
            <a:avLst/>
          </a:prstGeom>
          <a:noFill/>
        </p:spPr>
        <p:txBody>
          <a:bodyPr wrap="square" rtlCol="0">
            <a:spAutoFit/>
          </a:bodyPr>
          <a:lstStyle/>
          <a:p>
            <a:pPr marL="285750" indent="-285750">
              <a:buFont typeface="Wingdings" panose="05000000000000000000" pitchFamily="2" charset="2"/>
              <a:buChar char="ü"/>
            </a:pPr>
            <a:r>
              <a:rPr lang="en-US" i="1" dirty="0">
                <a:effectLst>
                  <a:outerShdw blurRad="38100" dist="38100" dir="2700000" algn="tl">
                    <a:srgbClr val="000000">
                      <a:alpha val="43137"/>
                    </a:srgbClr>
                  </a:outerShdw>
                </a:effectLst>
              </a:rPr>
              <a:t>What is JavaScript</a:t>
            </a:r>
          </a:p>
          <a:p>
            <a:pPr marL="285750" indent="-285750">
              <a:buFont typeface="Wingdings" panose="05000000000000000000" pitchFamily="2" charset="2"/>
              <a:buChar char="ü"/>
            </a:pPr>
            <a:r>
              <a:rPr lang="en-US" i="1" dirty="0">
                <a:effectLst>
                  <a:outerShdw blurRad="38100" dist="38100" dir="2700000" algn="tl">
                    <a:srgbClr val="000000">
                      <a:alpha val="43137"/>
                    </a:srgbClr>
                  </a:outerShdw>
                </a:effectLst>
              </a:rPr>
              <a:t>What is TypeScript</a:t>
            </a:r>
          </a:p>
          <a:p>
            <a:pPr marL="285750" indent="-285750">
              <a:buFont typeface="Wingdings" panose="05000000000000000000" pitchFamily="2" charset="2"/>
              <a:buChar char="ü"/>
            </a:pPr>
            <a:r>
              <a:rPr lang="en-IN" i="1" dirty="0">
                <a:effectLst>
                  <a:outerShdw blurRad="38100" dist="38100" dir="2700000" algn="tl">
                    <a:srgbClr val="000000">
                      <a:alpha val="43137"/>
                    </a:srgbClr>
                  </a:outerShdw>
                </a:effectLst>
              </a:rPr>
              <a:t>ECMAScript</a:t>
            </a:r>
          </a:p>
          <a:p>
            <a:pPr marL="285750" indent="-285750">
              <a:buFont typeface="Wingdings" panose="05000000000000000000" pitchFamily="2" charset="2"/>
              <a:buChar char="ü"/>
            </a:pPr>
            <a:r>
              <a:rPr lang="en-IN" i="1" dirty="0">
                <a:effectLst>
                  <a:outerShdw blurRad="38100" dist="38100" dir="2700000" algn="tl">
                    <a:srgbClr val="000000">
                      <a:alpha val="43137"/>
                    </a:srgbClr>
                  </a:outerShdw>
                </a:effectLst>
              </a:rPr>
              <a:t>ES5 vs ES6</a:t>
            </a:r>
          </a:p>
          <a:p>
            <a:pPr marL="285750" indent="-285750">
              <a:buFont typeface="Wingdings" panose="05000000000000000000" pitchFamily="2" charset="2"/>
              <a:buChar char="ü"/>
            </a:pPr>
            <a:r>
              <a:rPr lang="en-IN" i="1" dirty="0">
                <a:effectLst>
                  <a:outerShdw blurRad="38100" dist="38100" dir="2700000" algn="tl">
                    <a:srgbClr val="000000">
                      <a:alpha val="43137"/>
                    </a:srgbClr>
                  </a:outerShdw>
                </a:effectLst>
              </a:rPr>
              <a:t>Key difference between JS and TS</a:t>
            </a:r>
          </a:p>
          <a:p>
            <a:pPr marL="285750" indent="-285750">
              <a:buFont typeface="Wingdings" panose="05000000000000000000" pitchFamily="2" charset="2"/>
              <a:buChar char="ü"/>
            </a:pPr>
            <a:r>
              <a:rPr lang="en-IN" i="1" dirty="0">
                <a:effectLst>
                  <a:outerShdw blurRad="38100" dist="38100" dir="2700000" algn="tl">
                    <a:srgbClr val="000000">
                      <a:alpha val="43137"/>
                    </a:srgbClr>
                  </a:outerShdw>
                </a:effectLst>
              </a:rPr>
              <a:t>TypeScript Code Example</a:t>
            </a:r>
          </a:p>
          <a:p>
            <a:pPr marL="285750" indent="-285750">
              <a:buFont typeface="Wingdings" panose="05000000000000000000" pitchFamily="2" charset="2"/>
              <a:buChar char="ü"/>
            </a:pPr>
            <a:r>
              <a:rPr lang="en-IN" i="1" dirty="0">
                <a:effectLst>
                  <a:outerShdw blurRad="38100" dist="38100" dir="2700000" algn="tl">
                    <a:srgbClr val="000000">
                      <a:alpha val="43137"/>
                    </a:srgbClr>
                  </a:outerShdw>
                </a:effectLst>
              </a:rPr>
              <a:t>Why TypeScript</a:t>
            </a:r>
          </a:p>
          <a:p>
            <a:pPr marL="285750" indent="-285750">
              <a:buFont typeface="Wingdings" panose="05000000000000000000" pitchFamily="2" charset="2"/>
              <a:buChar char="ü"/>
            </a:pPr>
            <a:r>
              <a:rPr lang="en-IN" i="1" dirty="0">
                <a:effectLst>
                  <a:outerShdw blurRad="38100" dist="38100" dir="2700000" algn="tl">
                    <a:srgbClr val="000000">
                      <a:alpha val="43137"/>
                    </a:srgbClr>
                  </a:outerShdw>
                </a:effectLst>
              </a:rPr>
              <a:t>Features of TypeScript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7272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8B7C6-0D18-49F8-B603-CB13637FF19E}"/>
              </a:ext>
            </a:extLst>
          </p:cNvPr>
          <p:cNvSpPr txBox="1"/>
          <p:nvPr/>
        </p:nvSpPr>
        <p:spPr>
          <a:xfrm>
            <a:off x="2445488" y="2020935"/>
            <a:ext cx="5514754" cy="1477328"/>
          </a:xfrm>
          <a:prstGeom prst="rect">
            <a:avLst/>
          </a:prstGeom>
          <a:noFill/>
        </p:spPr>
        <p:txBody>
          <a:bodyPr wrap="square" rtlCol="0">
            <a:spAutoFit/>
          </a:bodyPr>
          <a:lstStyle/>
          <a:p>
            <a:pPr rtl="0">
              <a:spcBef>
                <a:spcPts val="0"/>
              </a:spcBef>
              <a:spcAft>
                <a:spcPts val="0"/>
              </a:spcAft>
            </a:pPr>
            <a:r>
              <a:rPr lang="en-IN" sz="5400" b="0" i="1" u="none" strike="noStrike" dirty="0">
                <a:solidFill>
                  <a:srgbClr val="D8D8D8"/>
                </a:solidFill>
                <a:effectLst>
                  <a:outerShdw blurRad="38100" dist="38100" dir="2700000" algn="tl">
                    <a:srgbClr val="000000">
                      <a:alpha val="43137"/>
                    </a:srgbClr>
                  </a:outerShdw>
                </a:effectLst>
                <a:latin typeface="Century Gothic" panose="020B0502020202020204" pitchFamily="34" charset="0"/>
              </a:rPr>
              <a:t>Thank You..</a:t>
            </a:r>
            <a:endParaRPr lang="en-IN" sz="5400" b="0" dirty="0">
              <a:effectLst>
                <a:outerShdw blurRad="38100" dist="38100" dir="2700000" algn="tl">
                  <a:srgbClr val="000000">
                    <a:alpha val="43137"/>
                  </a:srgbClr>
                </a:outerShdw>
              </a:effectLst>
            </a:endParaRPr>
          </a:p>
          <a:p>
            <a:br>
              <a:rPr lang="en-IN" dirty="0"/>
            </a:br>
            <a:endParaRPr lang="en-IN" dirty="0"/>
          </a:p>
        </p:txBody>
      </p:sp>
    </p:spTree>
    <p:extLst>
      <p:ext uri="{BB962C8B-B14F-4D97-AF65-F5344CB8AC3E}">
        <p14:creationId xmlns:p14="http://schemas.microsoft.com/office/powerpoint/2010/main" val="102016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8AD3-4AA1-474B-97AE-EEF9C40D4C62}"/>
              </a:ext>
            </a:extLst>
          </p:cNvPr>
          <p:cNvSpPr>
            <a:spLocks noGrp="1"/>
          </p:cNvSpPr>
          <p:nvPr>
            <p:ph type="title"/>
          </p:nvPr>
        </p:nvSpPr>
        <p:spPr>
          <a:xfrm>
            <a:off x="697234" y="3104003"/>
            <a:ext cx="7053542" cy="1050398"/>
          </a:xfrm>
        </p:spPr>
        <p:txBody>
          <a:bodyPr/>
          <a:lstStyle/>
          <a:p>
            <a:r>
              <a:rPr lang="en-US" sz="5400" i="1" dirty="0"/>
              <a:t>What is JavaScript?</a:t>
            </a:r>
            <a:endParaRPr lang="en-IN" sz="5400" i="1" dirty="0"/>
          </a:p>
        </p:txBody>
      </p:sp>
    </p:spTree>
    <p:extLst>
      <p:ext uri="{BB962C8B-B14F-4D97-AF65-F5344CB8AC3E}">
        <p14:creationId xmlns:p14="http://schemas.microsoft.com/office/powerpoint/2010/main" val="4193173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3D536-9324-4511-9EEA-B73871A4B0E3}"/>
              </a:ext>
            </a:extLst>
          </p:cNvPr>
          <p:cNvSpPr>
            <a:spLocks noGrp="1"/>
          </p:cNvSpPr>
          <p:nvPr>
            <p:ph idx="1"/>
          </p:nvPr>
        </p:nvSpPr>
        <p:spPr>
          <a:xfrm>
            <a:off x="444713" y="859205"/>
            <a:ext cx="7678561" cy="3804944"/>
          </a:xfrm>
        </p:spPr>
        <p:txBody>
          <a:bodyPr>
            <a:normAutofit fontScale="85000" lnSpcReduction="10000"/>
          </a:bodyPr>
          <a:lstStyle/>
          <a:p>
            <a:pPr>
              <a:buFont typeface="Wingdings" panose="05000000000000000000" pitchFamily="2" charset="2"/>
              <a:buChar char="ü"/>
            </a:pPr>
            <a:r>
              <a:rPr lang="en-US" sz="2000" b="0" i="1" dirty="0">
                <a:solidFill>
                  <a:schemeClr val="tx1">
                    <a:lumMod val="95000"/>
                  </a:schemeClr>
                </a:solidFill>
                <a:effectLst/>
                <a:latin typeface="Source Sans Pro" panose="020B0604020202020204" pitchFamily="34" charset="0"/>
              </a:rPr>
              <a:t>JavaScript is a </a:t>
            </a:r>
            <a:r>
              <a:rPr lang="en-US" sz="2100" i="1" dirty="0">
                <a:solidFill>
                  <a:schemeClr val="bg2">
                    <a:lumMod val="40000"/>
                    <a:lumOff val="60000"/>
                  </a:schemeClr>
                </a:solidFill>
                <a:effectLst/>
                <a:latin typeface="Source Sans Pro" panose="020B0604020202020204" pitchFamily="34" charset="0"/>
              </a:rPr>
              <a:t>scripting language </a:t>
            </a:r>
            <a:r>
              <a:rPr lang="en-US" sz="2000" b="0" i="1" dirty="0">
                <a:solidFill>
                  <a:schemeClr val="tx1">
                    <a:lumMod val="95000"/>
                  </a:schemeClr>
                </a:solidFill>
                <a:effectLst/>
                <a:latin typeface="Source Sans Pro" panose="020B0604020202020204" pitchFamily="34" charset="0"/>
              </a:rPr>
              <a:t>which helps you create interactive web pages. </a:t>
            </a:r>
          </a:p>
          <a:p>
            <a:pPr marL="0" indent="0" rtl="0" fontAlgn="base">
              <a:spcBef>
                <a:spcPts val="0"/>
              </a:spcBef>
              <a:spcAft>
                <a:spcPts val="0"/>
              </a:spcAft>
              <a:buNone/>
            </a:pPr>
            <a:r>
              <a:rPr lang="en-US" sz="1800" b="0" i="1" u="none" strike="noStrike" dirty="0">
                <a:solidFill>
                  <a:srgbClr val="F2F2F2"/>
                </a:solidFill>
                <a:effectLst/>
                <a:latin typeface="Source Sans Pro" panose="020B0503030403020204" pitchFamily="34" charset="0"/>
              </a:rPr>
              <a:t>             </a:t>
            </a:r>
          </a:p>
          <a:p>
            <a:pPr rtl="0" fontAlgn="base">
              <a:spcBef>
                <a:spcPts val="0"/>
              </a:spcBef>
              <a:spcAft>
                <a:spcPts val="0"/>
              </a:spcAft>
              <a:buFont typeface="Wingdings" panose="05000000000000000000" pitchFamily="2" charset="2"/>
              <a:buChar char="Ø"/>
            </a:pPr>
            <a:r>
              <a:rPr lang="en-US" sz="1800" i="1" dirty="0">
                <a:solidFill>
                  <a:srgbClr val="F2F2F2"/>
                </a:solidFill>
                <a:latin typeface="Source Sans Pro" panose="020B0503030403020204" pitchFamily="34" charset="0"/>
              </a:rPr>
              <a:t>	</a:t>
            </a:r>
            <a:r>
              <a:rPr lang="en-US" sz="1800" b="0" i="1" u="none" strike="noStrike" dirty="0">
                <a:solidFill>
                  <a:schemeClr val="bg2">
                    <a:lumMod val="40000"/>
                    <a:lumOff val="60000"/>
                  </a:schemeClr>
                </a:solidFill>
                <a:effectLst/>
                <a:latin typeface="Source Sans Pro" panose="020B0503030403020204" pitchFamily="34" charset="0"/>
              </a:rPr>
              <a:t>So, what is scripting language.</a:t>
            </a:r>
            <a:endParaRPr lang="en-US" sz="2000" b="0" i="1" dirty="0">
              <a:solidFill>
                <a:schemeClr val="tx1">
                  <a:lumMod val="95000"/>
                </a:schemeClr>
              </a:solidFill>
              <a:effectLst/>
              <a:latin typeface="Source Sans Pro" panose="020B0604020202020204" pitchFamily="34" charset="0"/>
            </a:endParaRPr>
          </a:p>
          <a:p>
            <a:pPr>
              <a:buFont typeface="Wingdings" panose="05000000000000000000" pitchFamily="2" charset="2"/>
              <a:buChar char="ü"/>
            </a:pPr>
            <a:r>
              <a:rPr lang="en-US" sz="2000" b="0" i="1" dirty="0">
                <a:solidFill>
                  <a:schemeClr val="tx1">
                    <a:lumMod val="95000"/>
                  </a:schemeClr>
                </a:solidFill>
                <a:effectLst/>
                <a:latin typeface="Source Sans Pro" panose="020B0604020202020204" pitchFamily="34" charset="0"/>
              </a:rPr>
              <a:t>It follows rules of client-side programming, so it runs in the user’s web browser without the need of any resources forms the web server. </a:t>
            </a:r>
          </a:p>
          <a:p>
            <a:pPr marL="0" indent="0">
              <a:buNone/>
            </a:pPr>
            <a:endParaRPr lang="en-US" sz="2000" b="0" i="1" dirty="0">
              <a:solidFill>
                <a:schemeClr val="tx1">
                  <a:lumMod val="95000"/>
                </a:schemeClr>
              </a:solidFill>
              <a:effectLst/>
              <a:latin typeface="Source Sans Pro" panose="020B0604020202020204" pitchFamily="34" charset="0"/>
            </a:endParaRPr>
          </a:p>
          <a:p>
            <a:pPr>
              <a:buFont typeface="Wingdings" panose="05000000000000000000" pitchFamily="2" charset="2"/>
              <a:buChar char="Ø"/>
            </a:pPr>
            <a:r>
              <a:rPr lang="en-US" sz="1800" b="0" i="1" u="none" strike="noStrike" dirty="0">
                <a:solidFill>
                  <a:srgbClr val="F2F2F2"/>
                </a:solidFill>
                <a:effectLst/>
                <a:latin typeface="Source Sans Pro" panose="020B0503030403020204" pitchFamily="34" charset="0"/>
              </a:rPr>
              <a:t> We have two side of programing. First server side scripting and second client side     </a:t>
            </a:r>
            <a:r>
              <a:rPr lang="en-US" sz="1800" i="1" dirty="0">
                <a:solidFill>
                  <a:srgbClr val="F2F2F2"/>
                </a:solidFill>
                <a:latin typeface="Source Sans Pro" panose="020B0503030403020204" pitchFamily="34" charset="0"/>
              </a:rPr>
              <a:t>        	</a:t>
            </a:r>
            <a:r>
              <a:rPr lang="en-US" sz="1800" b="0" i="1" u="none" strike="noStrike" dirty="0">
                <a:solidFill>
                  <a:srgbClr val="F2F2F2"/>
                </a:solidFill>
                <a:effectLst/>
                <a:latin typeface="Source Sans Pro" panose="020B0503030403020204" pitchFamily="34" charset="0"/>
              </a:rPr>
              <a:t>scripting. </a:t>
            </a:r>
            <a:r>
              <a:rPr lang="en-US" sz="1800" b="0" i="1" u="none" strike="noStrike" dirty="0">
                <a:solidFill>
                  <a:schemeClr val="bg2">
                    <a:lumMod val="40000"/>
                    <a:lumOff val="60000"/>
                  </a:schemeClr>
                </a:solidFill>
                <a:effectLst/>
                <a:latin typeface="Source Sans Pro" panose="020B0503030403020204" pitchFamily="34" charset="0"/>
              </a:rPr>
              <a:t>So, what is client side scripting and server side scripting</a:t>
            </a:r>
            <a:r>
              <a:rPr lang="en-US" sz="1800" b="0" i="1" u="none" strike="noStrike" dirty="0">
                <a:solidFill>
                  <a:srgbClr val="F2F2F2"/>
                </a:solidFill>
                <a:effectLst/>
                <a:latin typeface="Source Sans Pro" panose="020B0503030403020204" pitchFamily="34" charset="0"/>
              </a:rPr>
              <a:t>?</a:t>
            </a:r>
          </a:p>
          <a:p>
            <a:pPr marL="0" indent="0">
              <a:buNone/>
            </a:pPr>
            <a:endParaRPr lang="en-US" sz="2000" b="0" i="1" dirty="0">
              <a:solidFill>
                <a:schemeClr val="tx1">
                  <a:lumMod val="95000"/>
                </a:schemeClr>
              </a:solidFill>
              <a:effectLst/>
              <a:latin typeface="Source Sans Pro" panose="020B0604020202020204" pitchFamily="34" charset="0"/>
            </a:endParaRPr>
          </a:p>
          <a:p>
            <a:pPr>
              <a:buFont typeface="Wingdings" panose="05000000000000000000" pitchFamily="2" charset="2"/>
              <a:buChar char="ü"/>
            </a:pPr>
            <a:r>
              <a:rPr lang="en-US" sz="2000" b="0" i="1" dirty="0">
                <a:solidFill>
                  <a:schemeClr val="tx1">
                    <a:lumMod val="95000"/>
                  </a:schemeClr>
                </a:solidFill>
                <a:effectLst/>
                <a:latin typeface="Source Sans Pro" panose="020B0604020202020204" pitchFamily="34" charset="0"/>
              </a:rPr>
              <a:t>You can also use JavaScript with other technologies like REST APIs, XML, and more</a:t>
            </a:r>
            <a:r>
              <a:rPr lang="en-US" b="0" i="0" dirty="0">
                <a:solidFill>
                  <a:schemeClr val="tx1">
                    <a:lumMod val="95000"/>
                  </a:schemeClr>
                </a:solidFill>
                <a:effectLst/>
                <a:latin typeface="Source Sans Pro" panose="020B0604020202020204" pitchFamily="34" charset="0"/>
              </a:rPr>
              <a:t>.</a:t>
            </a:r>
          </a:p>
          <a:p>
            <a:pPr>
              <a:buFont typeface="Wingdings" panose="05000000000000000000" pitchFamily="2" charset="2"/>
              <a:buChar char="ü"/>
            </a:pPr>
            <a:r>
              <a:rPr lang="en-US" sz="2000" b="0" i="1" dirty="0">
                <a:solidFill>
                  <a:schemeClr val="tx1">
                    <a:lumMod val="95000"/>
                  </a:schemeClr>
                </a:solidFill>
                <a:effectLst/>
                <a:latin typeface="Source Sans Pro" panose="020B0503030403020204" pitchFamily="34" charset="0"/>
              </a:rPr>
              <a:t>However, JavaScript is not designed for large complex applications. It was developed for applications with a few hundred lines of code!</a:t>
            </a:r>
            <a:endParaRPr lang="en-IN" sz="2000" i="1" dirty="0">
              <a:solidFill>
                <a:schemeClr val="tx1">
                  <a:lumMod val="95000"/>
                </a:schemeClr>
              </a:solidFill>
            </a:endParaRPr>
          </a:p>
        </p:txBody>
      </p:sp>
    </p:spTree>
    <p:extLst>
      <p:ext uri="{BB962C8B-B14F-4D97-AF65-F5344CB8AC3E}">
        <p14:creationId xmlns:p14="http://schemas.microsoft.com/office/powerpoint/2010/main" val="2507193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B76DCF-6B04-46EE-B7E3-0F38A754D904}"/>
              </a:ext>
            </a:extLst>
          </p:cNvPr>
          <p:cNvSpPr txBox="1"/>
          <p:nvPr/>
        </p:nvSpPr>
        <p:spPr>
          <a:xfrm>
            <a:off x="552895" y="355760"/>
            <a:ext cx="6741040" cy="2215991"/>
          </a:xfrm>
          <a:prstGeom prst="rect">
            <a:avLst/>
          </a:prstGeom>
          <a:noFill/>
        </p:spPr>
        <p:txBody>
          <a:bodyPr wrap="square" rtlCol="0">
            <a:spAutoFit/>
          </a:bodyPr>
          <a:lstStyle/>
          <a:p>
            <a:pPr marL="571500" indent="-571500">
              <a:buFont typeface="Wingdings" panose="05000000000000000000" pitchFamily="2" charset="2"/>
              <a:buChar char="Ø"/>
            </a:pPr>
            <a:r>
              <a:rPr lang="en-US" sz="2400" b="0" i="1" dirty="0">
                <a:solidFill>
                  <a:schemeClr val="bg2">
                    <a:lumMod val="60000"/>
                    <a:lumOff val="40000"/>
                  </a:schemeClr>
                </a:solidFill>
                <a:effectLst/>
                <a:latin typeface="Segoe UI" panose="020B0502040204020203" pitchFamily="34" charset="0"/>
                <a:cs typeface="Segoe UI" panose="020B0502040204020203" pitchFamily="34" charset="0"/>
              </a:rPr>
              <a:t>What is scripting language</a:t>
            </a:r>
          </a:p>
          <a:p>
            <a:pPr marL="571500" indent="-571500">
              <a:buFont typeface="Arial" panose="020B0604020202020204" pitchFamily="34" charset="0"/>
              <a:buChar char="•"/>
            </a:pPr>
            <a:r>
              <a:rPr lang="en-US" sz="1400" b="0" i="0" dirty="0">
                <a:solidFill>
                  <a:schemeClr val="tx1">
                    <a:lumMod val="95000"/>
                  </a:schemeClr>
                </a:solidFill>
                <a:effectLst/>
                <a:latin typeface="Slack-Lato"/>
              </a:rPr>
              <a:t> </a:t>
            </a:r>
            <a:r>
              <a:rPr lang="en-US" sz="1600" b="0" i="1" dirty="0">
                <a:solidFill>
                  <a:schemeClr val="tx1">
                    <a:lumMod val="95000"/>
                  </a:schemeClr>
                </a:solidFill>
                <a:effectLst/>
                <a:latin typeface="Slack-Lato"/>
              </a:rPr>
              <a:t>A scripting language is a programming language that is interpreted. It is translated into machine code when the code is run, rather than beforehand. </a:t>
            </a:r>
          </a:p>
          <a:p>
            <a:endParaRPr lang="en-US" sz="1400" b="0" i="1" dirty="0">
              <a:solidFill>
                <a:schemeClr val="tx1">
                  <a:lumMod val="95000"/>
                </a:schemeClr>
              </a:solidFill>
              <a:effectLst/>
              <a:latin typeface="Slack-Lato"/>
            </a:endParaRPr>
          </a:p>
          <a:p>
            <a:pPr marL="571500" indent="-571500">
              <a:buFont typeface="Arial" panose="020B0604020202020204" pitchFamily="34" charset="0"/>
              <a:buChar char="•"/>
            </a:pPr>
            <a:r>
              <a:rPr lang="en-US" sz="1600" b="0" i="1" dirty="0">
                <a:solidFill>
                  <a:schemeClr val="tx1">
                    <a:lumMod val="95000"/>
                  </a:schemeClr>
                </a:solidFill>
                <a:effectLst/>
                <a:latin typeface="Slack-Lato"/>
              </a:rPr>
              <a:t>Scripting languages are often used for short scripts over full computer programs. JavaScript, Python, and Ruby are all examples of scripting languages</a:t>
            </a:r>
            <a:endParaRPr lang="en-IN" sz="1600" i="1" dirty="0">
              <a:solidFill>
                <a:schemeClr val="tx1">
                  <a:lumMod val="95000"/>
                </a:schemeClr>
              </a:solidFill>
            </a:endParaRPr>
          </a:p>
        </p:txBody>
      </p:sp>
      <p:sp>
        <p:nvSpPr>
          <p:cNvPr id="6" name="TextBox 5">
            <a:extLst>
              <a:ext uri="{FF2B5EF4-FFF2-40B4-BE49-F238E27FC236}">
                <a16:creationId xmlns:a16="http://schemas.microsoft.com/office/drawing/2014/main" id="{DE39617A-BBCC-4E21-884C-8D7813E4973D}"/>
              </a:ext>
            </a:extLst>
          </p:cNvPr>
          <p:cNvSpPr txBox="1"/>
          <p:nvPr/>
        </p:nvSpPr>
        <p:spPr>
          <a:xfrm>
            <a:off x="552895" y="2600441"/>
            <a:ext cx="6925338" cy="1969770"/>
          </a:xfrm>
          <a:prstGeom prst="rect">
            <a:avLst/>
          </a:prstGeom>
          <a:noFill/>
        </p:spPr>
        <p:txBody>
          <a:bodyPr wrap="square">
            <a:spAutoFit/>
          </a:bodyPr>
          <a:lstStyle/>
          <a:p>
            <a:pPr marL="457200" indent="-457200" algn="l">
              <a:buFont typeface="Wingdings" panose="05000000000000000000" pitchFamily="2" charset="2"/>
              <a:buChar char="Ø"/>
            </a:pPr>
            <a:r>
              <a:rPr lang="en-US" sz="2400" b="0" i="1" dirty="0">
                <a:solidFill>
                  <a:schemeClr val="bg2">
                    <a:lumMod val="60000"/>
                    <a:lumOff val="40000"/>
                  </a:schemeClr>
                </a:solidFill>
                <a:effectLst/>
                <a:latin typeface="Slack-Lato"/>
              </a:rPr>
              <a:t>What is server side - client side</a:t>
            </a:r>
          </a:p>
          <a:p>
            <a:pPr marL="285750" indent="-285750">
              <a:buFont typeface="Arial" panose="020B0604020202020204" pitchFamily="34" charset="0"/>
              <a:buChar char="•"/>
            </a:pPr>
            <a:r>
              <a:rPr lang="en-US" sz="1600" b="0" i="1" dirty="0">
                <a:solidFill>
                  <a:schemeClr val="tx1">
                    <a:lumMod val="85000"/>
                  </a:schemeClr>
                </a:solidFill>
                <a:effectLst/>
                <a:latin typeface="Slack-Lato"/>
              </a:rPr>
              <a:t>    The main difference between server-side scripting and client-side scripting is        	that the server side scripting involves server for its processing.</a:t>
            </a:r>
          </a:p>
          <a:p>
            <a:r>
              <a:rPr lang="en-US" sz="1400" b="0" i="1" dirty="0">
                <a:solidFill>
                  <a:schemeClr val="tx1">
                    <a:lumMod val="85000"/>
                  </a:schemeClr>
                </a:solidFill>
                <a:effectLst/>
                <a:latin typeface="Slack-Lato"/>
              </a:rPr>
              <a:t> </a:t>
            </a:r>
          </a:p>
          <a:p>
            <a:pPr marL="285750" indent="-285750">
              <a:buFont typeface="Arial" panose="020B0604020202020204" pitchFamily="34" charset="0"/>
              <a:buChar char="•"/>
            </a:pPr>
            <a:r>
              <a:rPr lang="en-US" sz="1600" b="0" i="1" dirty="0">
                <a:solidFill>
                  <a:schemeClr val="tx1">
                    <a:lumMod val="85000"/>
                  </a:schemeClr>
                </a:solidFill>
                <a:effectLst/>
                <a:latin typeface="Slack-Lato"/>
              </a:rPr>
              <a:t>   The client-side script executes the code to the client side which is visible to 	the users while a server-side script is executed in the server end which users 	cannot see.</a:t>
            </a:r>
          </a:p>
        </p:txBody>
      </p:sp>
    </p:spTree>
    <p:extLst>
      <p:ext uri="{BB962C8B-B14F-4D97-AF65-F5344CB8AC3E}">
        <p14:creationId xmlns:p14="http://schemas.microsoft.com/office/powerpoint/2010/main" val="4159656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442D6C-12BA-4031-AB66-B06CC9DA1C27}"/>
              </a:ext>
            </a:extLst>
          </p:cNvPr>
          <p:cNvSpPr txBox="1"/>
          <p:nvPr/>
        </p:nvSpPr>
        <p:spPr>
          <a:xfrm>
            <a:off x="779721" y="3352801"/>
            <a:ext cx="8250865" cy="923330"/>
          </a:xfrm>
          <a:prstGeom prst="rect">
            <a:avLst/>
          </a:prstGeom>
          <a:noFill/>
        </p:spPr>
        <p:txBody>
          <a:bodyPr wrap="square" rtlCol="0">
            <a:spAutoFit/>
          </a:bodyPr>
          <a:lstStyle/>
          <a:p>
            <a:r>
              <a:rPr lang="en-US" sz="5400" i="1" dirty="0"/>
              <a:t>What is TypeScript?</a:t>
            </a:r>
            <a:endParaRPr lang="en-IN" sz="5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29A3B9-A279-4653-B5A6-4956B772CC04}"/>
              </a:ext>
            </a:extLst>
          </p:cNvPr>
          <p:cNvSpPr>
            <a:spLocks noGrp="1"/>
          </p:cNvSpPr>
          <p:nvPr>
            <p:ph idx="1"/>
          </p:nvPr>
        </p:nvSpPr>
        <p:spPr>
          <a:xfrm>
            <a:off x="360579" y="612571"/>
            <a:ext cx="8281075" cy="3918358"/>
          </a:xfrm>
        </p:spPr>
        <p:txBody>
          <a:bodyPr>
            <a:normAutofit fontScale="92500" lnSpcReduction="10000"/>
          </a:bodyPr>
          <a:lstStyle/>
          <a:p>
            <a:pPr>
              <a:buFont typeface="Arial" panose="020B0604020202020204" pitchFamily="34" charset="0"/>
              <a:buChar char="•"/>
            </a:pPr>
            <a:r>
              <a:rPr lang="en-US" sz="2000" b="0" i="1" dirty="0">
                <a:solidFill>
                  <a:schemeClr val="tx1">
                    <a:lumMod val="95000"/>
                  </a:schemeClr>
                </a:solidFill>
                <a:effectLst/>
                <a:latin typeface="Source Sans Pro" panose="020B0503030403020204" pitchFamily="34" charset="0"/>
              </a:rPr>
              <a:t>TypeScript is a modern age JavaScript development language. </a:t>
            </a:r>
          </a:p>
          <a:p>
            <a:pPr>
              <a:buFont typeface="Arial" panose="020B0604020202020204" pitchFamily="34" charset="0"/>
              <a:buChar char="•"/>
            </a:pPr>
            <a:r>
              <a:rPr lang="en-US" sz="1800" b="0" i="1" u="none" strike="noStrike" dirty="0">
                <a:solidFill>
                  <a:schemeClr val="tx1">
                    <a:lumMod val="85000"/>
                  </a:schemeClr>
                </a:solidFill>
                <a:effectLst/>
                <a:latin typeface="Arial" panose="020B0604020202020204" pitchFamily="34" charset="0"/>
              </a:rPr>
              <a:t>TypeScript is </a:t>
            </a:r>
            <a:r>
              <a:rPr lang="en-US" sz="1800" b="1" i="1" u="none" strike="noStrike" dirty="0">
                <a:solidFill>
                  <a:schemeClr val="bg2">
                    <a:lumMod val="40000"/>
                    <a:lumOff val="60000"/>
                  </a:schemeClr>
                </a:solidFill>
                <a:effectLst/>
                <a:latin typeface="Arial" panose="020B0604020202020204" pitchFamily="34" charset="0"/>
              </a:rPr>
              <a:t>a superset of JavaScript</a:t>
            </a:r>
            <a:r>
              <a:rPr lang="en-US" sz="1800" b="0" i="1" u="none" strike="noStrike" dirty="0">
                <a:solidFill>
                  <a:schemeClr val="bg2">
                    <a:lumMod val="40000"/>
                    <a:lumOff val="60000"/>
                  </a:schemeClr>
                </a:solidFill>
                <a:effectLst/>
                <a:latin typeface="Arial" panose="020B0604020202020204" pitchFamily="34" charset="0"/>
              </a:rPr>
              <a:t> </a:t>
            </a:r>
            <a:r>
              <a:rPr lang="en-US" sz="1800" b="0" i="1" u="none" strike="noStrike" dirty="0">
                <a:solidFill>
                  <a:schemeClr val="tx1">
                    <a:lumMod val="85000"/>
                  </a:schemeClr>
                </a:solidFill>
                <a:effectLst/>
                <a:latin typeface="Arial" panose="020B0604020202020204" pitchFamily="34" charset="0"/>
              </a:rPr>
              <a:t>that provides features such as optional static typing, classes, interfaces, and generics</a:t>
            </a:r>
          </a:p>
          <a:p>
            <a:pPr>
              <a:buFont typeface="Arial" panose="020B0604020202020204" pitchFamily="34" charset="0"/>
              <a:buChar char="•"/>
            </a:pPr>
            <a:r>
              <a:rPr lang="en-US" sz="1800" b="0" i="1" u="none" strike="noStrike" dirty="0">
                <a:solidFill>
                  <a:schemeClr val="tx1">
                    <a:lumMod val="85000"/>
                  </a:schemeClr>
                </a:solidFill>
                <a:effectLst/>
                <a:latin typeface="Arial" panose="020B0604020202020204" pitchFamily="34" charset="0"/>
              </a:rPr>
              <a:t>TypeScript is a programming language developed and maintained by Microsoft. It is a strict syntactical superset of JavaScript and adds optional static typing to the language.</a:t>
            </a:r>
          </a:p>
          <a:p>
            <a:pPr>
              <a:buFont typeface="Arial" panose="020B0604020202020204" pitchFamily="34" charset="0"/>
              <a:buChar char="•"/>
            </a:pPr>
            <a:r>
              <a:rPr lang="en-US" sz="1800" b="0" i="1" u="none" strike="noStrike" dirty="0">
                <a:solidFill>
                  <a:schemeClr val="tx1">
                    <a:lumMod val="85000"/>
                  </a:schemeClr>
                </a:solidFill>
                <a:effectLst/>
                <a:latin typeface="Arial" panose="020B0604020202020204" pitchFamily="34" charset="0"/>
              </a:rPr>
              <a:t> TypeScript is designed for </a:t>
            </a:r>
            <a:r>
              <a:rPr lang="en-US" sz="1800" b="1" i="1" u="none" strike="noStrike" dirty="0">
                <a:solidFill>
                  <a:schemeClr val="bg2">
                    <a:lumMod val="40000"/>
                    <a:lumOff val="60000"/>
                  </a:schemeClr>
                </a:solidFill>
                <a:effectLst/>
                <a:latin typeface="Arial" panose="020B0604020202020204" pitchFamily="34" charset="0"/>
              </a:rPr>
              <a:t>the development of large applications and it compiles to JavaScript</a:t>
            </a:r>
            <a:r>
              <a:rPr lang="en-US" sz="1800" b="0" i="1" u="none" strike="noStrike" dirty="0">
                <a:solidFill>
                  <a:schemeClr val="bg2">
                    <a:lumMod val="40000"/>
                    <a:lumOff val="60000"/>
                  </a:schemeClr>
                </a:solidFill>
                <a:effectLst/>
                <a:latin typeface="Arial" panose="020B0604020202020204" pitchFamily="34" charset="0"/>
              </a:rPr>
              <a:t>.</a:t>
            </a:r>
            <a:endParaRPr lang="en-US" sz="2000" b="0" i="1" dirty="0">
              <a:solidFill>
                <a:schemeClr val="bg2">
                  <a:lumMod val="40000"/>
                  <a:lumOff val="60000"/>
                </a:schemeClr>
              </a:solidFill>
              <a:effectLst/>
              <a:latin typeface="Source Sans Pro" panose="020B0503030403020204" pitchFamily="34" charset="0"/>
            </a:endParaRPr>
          </a:p>
          <a:p>
            <a:pPr>
              <a:buFont typeface="Arial" panose="020B0604020202020204" pitchFamily="34" charset="0"/>
              <a:buChar char="•"/>
            </a:pPr>
            <a:r>
              <a:rPr lang="en-US" sz="2000" b="0" i="1" dirty="0">
                <a:solidFill>
                  <a:schemeClr val="tx1">
                    <a:lumMod val="95000"/>
                  </a:schemeClr>
                </a:solidFill>
                <a:effectLst/>
                <a:latin typeface="Source Sans Pro" panose="020B0503030403020204" pitchFamily="34" charset="0"/>
              </a:rPr>
              <a:t>It is a statically compiled language to write clear and simple JavaScript code. </a:t>
            </a:r>
          </a:p>
          <a:p>
            <a:pPr>
              <a:buFont typeface="Arial" panose="020B0604020202020204" pitchFamily="34" charset="0"/>
              <a:buChar char="•"/>
            </a:pPr>
            <a:r>
              <a:rPr lang="en-US" sz="2000" b="0" i="1" dirty="0">
                <a:solidFill>
                  <a:schemeClr val="tx1">
                    <a:lumMod val="95000"/>
                  </a:schemeClr>
                </a:solidFill>
                <a:effectLst/>
                <a:latin typeface="Source Sans Pro" panose="020B0503030403020204" pitchFamily="34" charset="0"/>
              </a:rPr>
              <a:t>It can be run on Node.js or any browser which supports </a:t>
            </a:r>
            <a:r>
              <a:rPr lang="en-US" sz="2000" b="1" i="1" dirty="0">
                <a:solidFill>
                  <a:schemeClr val="bg1">
                    <a:lumMod val="65000"/>
                    <a:lumOff val="35000"/>
                  </a:schemeClr>
                </a:solidFill>
                <a:effectLst/>
                <a:highlight>
                  <a:srgbClr val="FFFF00"/>
                </a:highlight>
                <a:latin typeface="Yu Gothic UI Semibold" panose="020B0700000000000000" pitchFamily="34" charset="-128"/>
                <a:ea typeface="Yu Gothic UI Semibold" panose="020B0700000000000000" pitchFamily="34" charset="-128"/>
              </a:rPr>
              <a:t>ECMAScript</a:t>
            </a:r>
            <a:r>
              <a:rPr lang="en-US" sz="2000" b="1" i="1" dirty="0">
                <a:solidFill>
                  <a:schemeClr val="bg1">
                    <a:lumMod val="65000"/>
                    <a:lumOff val="35000"/>
                  </a:schemeClr>
                </a:solidFill>
                <a:highlight>
                  <a:srgbClr val="FFFF00"/>
                </a:highlight>
                <a:latin typeface="Yu Gothic UI Semibold" panose="020B0700000000000000" pitchFamily="34" charset="-128"/>
                <a:ea typeface="Yu Gothic UI Semibold" panose="020B0700000000000000" pitchFamily="34" charset="-128"/>
              </a:rPr>
              <a:t>3</a:t>
            </a:r>
            <a:r>
              <a:rPr lang="en-US" sz="2000" b="1" i="1" dirty="0">
                <a:solidFill>
                  <a:schemeClr val="bg2">
                    <a:lumMod val="50000"/>
                  </a:schemeClr>
                </a:solidFill>
                <a:highlight>
                  <a:srgbClr val="FFFF00"/>
                </a:highlight>
                <a:latin typeface="Yu Gothic UI Semibold" panose="020B0700000000000000" pitchFamily="34" charset="-128"/>
                <a:ea typeface="Yu Gothic UI Semibold" panose="020B0700000000000000" pitchFamily="34" charset="-128"/>
              </a:rPr>
              <a:t> </a:t>
            </a:r>
            <a:r>
              <a:rPr lang="en-US" sz="2000" b="0" i="1" dirty="0">
                <a:solidFill>
                  <a:schemeClr val="tx1">
                    <a:lumMod val="95000"/>
                  </a:schemeClr>
                </a:solidFill>
                <a:effectLst/>
                <a:latin typeface="Source Sans Pro" panose="020B0503030403020204" pitchFamily="34" charset="0"/>
              </a:rPr>
              <a:t>or newer versions.</a:t>
            </a:r>
            <a:r>
              <a:rPr lang="en-US" sz="2000" i="1" dirty="0">
                <a:solidFill>
                  <a:schemeClr val="tx1">
                    <a:lumMod val="95000"/>
                  </a:schemeClr>
                </a:solidFill>
                <a:latin typeface="Source Sans Pro" panose="020B0503030403020204" pitchFamily="34" charset="0"/>
              </a:rPr>
              <a:t> </a:t>
            </a:r>
          </a:p>
          <a:p>
            <a:pPr>
              <a:buFont typeface="Arial" panose="020B0604020202020204" pitchFamily="34" charset="0"/>
              <a:buChar char="•"/>
            </a:pPr>
            <a:r>
              <a:rPr lang="en-US" sz="2000" b="0" i="1" dirty="0">
                <a:solidFill>
                  <a:schemeClr val="tx1">
                    <a:lumMod val="95000"/>
                  </a:schemeClr>
                </a:solidFill>
                <a:effectLst/>
                <a:latin typeface="Source Sans Pro" panose="020B0503030403020204" pitchFamily="34" charset="0"/>
              </a:rPr>
              <a:t>For a large JavaScript project adopting Typescript can bring you more robust software and easily deployable with a regular JavaScript application.</a:t>
            </a:r>
          </a:p>
        </p:txBody>
      </p:sp>
    </p:spTree>
    <p:extLst>
      <p:ext uri="{BB962C8B-B14F-4D97-AF65-F5344CB8AC3E}">
        <p14:creationId xmlns:p14="http://schemas.microsoft.com/office/powerpoint/2010/main" val="3229997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4F3395-99CC-43A6-8EFD-FC17968CE442}"/>
              </a:ext>
            </a:extLst>
          </p:cNvPr>
          <p:cNvSpPr txBox="1"/>
          <p:nvPr/>
        </p:nvSpPr>
        <p:spPr>
          <a:xfrm>
            <a:off x="368595" y="574158"/>
            <a:ext cx="8399721" cy="3785652"/>
          </a:xfrm>
          <a:prstGeom prst="rect">
            <a:avLst/>
          </a:prstGeom>
          <a:noFill/>
        </p:spPr>
        <p:txBody>
          <a:bodyPr wrap="square" rtlCol="0">
            <a:spAutoFit/>
          </a:bodyPr>
          <a:lstStyle/>
          <a:p>
            <a:pPr marL="285750" indent="-285750">
              <a:buFont typeface="Wingdings" panose="05000000000000000000" pitchFamily="2" charset="2"/>
              <a:buChar char="Ø"/>
            </a:pPr>
            <a:r>
              <a:rPr lang="en-US" sz="2400" b="0" i="1" dirty="0">
                <a:solidFill>
                  <a:schemeClr val="bg2">
                    <a:lumMod val="40000"/>
                    <a:lumOff val="60000"/>
                  </a:schemeClr>
                </a:solidFill>
                <a:effectLst/>
                <a:latin typeface="Slack-Lato"/>
              </a:rPr>
              <a:t>What are interfaces in TypeScript?</a:t>
            </a:r>
          </a:p>
          <a:p>
            <a:endParaRPr lang="en-US" b="0" i="1" dirty="0">
              <a:solidFill>
                <a:schemeClr val="bg2">
                  <a:lumMod val="40000"/>
                  <a:lumOff val="60000"/>
                </a:schemeClr>
              </a:solidFill>
              <a:effectLst/>
              <a:latin typeface="Slack-Lato"/>
            </a:endParaRPr>
          </a:p>
          <a:p>
            <a:pPr marL="285750" indent="-285750">
              <a:buFont typeface="Arial" panose="020B0604020202020204" pitchFamily="34" charset="0"/>
              <a:buChar char="•"/>
            </a:pPr>
            <a:r>
              <a:rPr lang="en-US" b="0" i="1" dirty="0">
                <a:solidFill>
                  <a:schemeClr val="tx1">
                    <a:lumMod val="85000"/>
                  </a:schemeClr>
                </a:solidFill>
                <a:effectLst/>
                <a:latin typeface="Slack-Lato"/>
              </a:rPr>
              <a:t>Interface is a structure that defines the contract in your application. It defines the syntax for classes to follow. Classes that are derived from an interface must follow the structure provided by their interface. </a:t>
            </a:r>
          </a:p>
          <a:p>
            <a:endParaRPr lang="en-US" b="0" i="1" dirty="0">
              <a:solidFill>
                <a:schemeClr val="tx1">
                  <a:lumMod val="85000"/>
                </a:schemeClr>
              </a:solidFill>
              <a:effectLst/>
              <a:latin typeface="Slack-Lato"/>
            </a:endParaRPr>
          </a:p>
          <a:p>
            <a:pPr marL="285750" indent="-285750">
              <a:buFont typeface="Arial" panose="020B0604020202020204" pitchFamily="34" charset="0"/>
              <a:buChar char="•"/>
            </a:pPr>
            <a:r>
              <a:rPr lang="en-US" b="0" i="1" dirty="0">
                <a:solidFill>
                  <a:schemeClr val="tx1">
                    <a:lumMod val="85000"/>
                  </a:schemeClr>
                </a:solidFill>
                <a:effectLst/>
                <a:latin typeface="Slack-Lato"/>
              </a:rPr>
              <a:t>The TypeScript compiler does not convert interface to JavaScript.</a:t>
            </a:r>
          </a:p>
          <a:p>
            <a:endParaRPr lang="en-US" b="0" i="1" dirty="0">
              <a:solidFill>
                <a:schemeClr val="tx1">
                  <a:lumMod val="85000"/>
                </a:schemeClr>
              </a:solidFill>
              <a:effectLst/>
              <a:latin typeface="Slack-Lato"/>
            </a:endParaRPr>
          </a:p>
          <a:p>
            <a:pPr marL="285750" indent="-285750">
              <a:buFont typeface="Arial" panose="020B0604020202020204" pitchFamily="34" charset="0"/>
              <a:buChar char="•"/>
            </a:pPr>
            <a:r>
              <a:rPr lang="en-US" b="0" i="1" dirty="0">
                <a:solidFill>
                  <a:schemeClr val="tx1">
                    <a:lumMod val="85000"/>
                  </a:schemeClr>
                </a:solidFill>
                <a:effectLst/>
                <a:latin typeface="Slack-Lato"/>
              </a:rPr>
              <a:t>TypeScript supports object-oriented programming features like classes, interfaces, etc.</a:t>
            </a:r>
          </a:p>
          <a:p>
            <a:r>
              <a:rPr lang="en-US" b="0" i="1" dirty="0">
                <a:solidFill>
                  <a:schemeClr val="tx1">
                    <a:lumMod val="85000"/>
                  </a:schemeClr>
                </a:solidFill>
                <a:effectLst/>
                <a:latin typeface="Slack-Lato"/>
              </a:rPr>
              <a:t> </a:t>
            </a:r>
          </a:p>
          <a:p>
            <a:pPr marL="285750" indent="-285750">
              <a:buFont typeface="Arial" panose="020B0604020202020204" pitchFamily="34" charset="0"/>
              <a:buChar char="•"/>
            </a:pPr>
            <a:r>
              <a:rPr lang="en-US" b="0" i="1" dirty="0">
                <a:solidFill>
                  <a:schemeClr val="tx1">
                    <a:lumMod val="85000"/>
                  </a:schemeClr>
                </a:solidFill>
                <a:effectLst/>
                <a:latin typeface="Slack-Lato"/>
              </a:rPr>
              <a:t>A class in terms of OOP is a blueprint for creating objects. A class encapsulates data for the object. Typescript gives built in support for this concept called class.</a:t>
            </a:r>
            <a:br>
              <a:rPr lang="en-US" i="1" dirty="0">
                <a:solidFill>
                  <a:schemeClr val="tx1">
                    <a:lumMod val="85000"/>
                  </a:schemeClr>
                </a:solidFill>
              </a:rPr>
            </a:br>
            <a:r>
              <a:rPr lang="en-US" b="0" i="1" dirty="0">
                <a:solidFill>
                  <a:schemeClr val="tx1">
                    <a:lumMod val="85000"/>
                  </a:schemeClr>
                </a:solidFill>
                <a:effectLst/>
                <a:latin typeface="Slack-Lato"/>
              </a:rPr>
              <a:t>TypeScript uses generics with the type variable which denotes types.</a:t>
            </a:r>
            <a:endParaRPr lang="en-IN" i="1" dirty="0">
              <a:solidFill>
                <a:schemeClr val="tx1">
                  <a:lumMod val="85000"/>
                </a:schemeClr>
              </a:solidFill>
            </a:endParaRPr>
          </a:p>
        </p:txBody>
      </p:sp>
    </p:spTree>
    <p:extLst>
      <p:ext uri="{BB962C8B-B14F-4D97-AF65-F5344CB8AC3E}">
        <p14:creationId xmlns:p14="http://schemas.microsoft.com/office/powerpoint/2010/main" val="14397992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411</TotalTime>
  <Words>1238</Words>
  <Application>Microsoft Office PowerPoint</Application>
  <PresentationFormat>On-screen Show (16:9)</PresentationFormat>
  <Paragraphs>140</Paragraphs>
  <Slides>30</Slides>
  <Notes>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30</vt:i4>
      </vt:variant>
    </vt:vector>
  </HeadingPairs>
  <TitlesOfParts>
    <vt:vector size="46" baseType="lpstr">
      <vt:lpstr>Yu Gothic UI Semibold</vt:lpstr>
      <vt:lpstr>-apple-system</vt:lpstr>
      <vt:lpstr>Arial</vt:lpstr>
      <vt:lpstr>Calibri</vt:lpstr>
      <vt:lpstr>Century Gothic</vt:lpstr>
      <vt:lpstr>Inter</vt:lpstr>
      <vt:lpstr>inter-bold</vt:lpstr>
      <vt:lpstr>inter-regular</vt:lpstr>
      <vt:lpstr>Noto Sans Symbols</vt:lpstr>
      <vt:lpstr>Segoe Print</vt:lpstr>
      <vt:lpstr>Segoe UI</vt:lpstr>
      <vt:lpstr>Slack-Lato</vt:lpstr>
      <vt:lpstr>Source Sans Pro</vt:lpstr>
      <vt:lpstr>Wingdings</vt:lpstr>
      <vt:lpstr>Wingdings 3</vt:lpstr>
      <vt:lpstr>Ion</vt:lpstr>
      <vt:lpstr>PowerPoint Presentation</vt:lpstr>
      <vt:lpstr>PowerPoint Presentation</vt:lpstr>
      <vt:lpstr>PowerPoint Presentation</vt:lpstr>
      <vt:lpstr>What is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ECMAScript?</vt:lpstr>
      <vt:lpstr>ECMAScript</vt:lpstr>
      <vt:lpstr>Difference Between ES5 and ES6.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TypeScript and JavaScript.</vt:lpstr>
      <vt:lpstr>PowerPoint Presentation</vt:lpstr>
      <vt:lpstr>PowerPoint Presentation</vt:lpstr>
      <vt:lpstr>Why TypeScript ?</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Nitesh Singh</cp:lastModifiedBy>
  <cp:revision>17</cp:revision>
  <dcterms:created xsi:type="dcterms:W3CDTF">2022-02-17T18:31:18Z</dcterms:created>
  <dcterms:modified xsi:type="dcterms:W3CDTF">2022-02-19T07:21:18Z</dcterms:modified>
</cp:coreProperties>
</file>