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0" r:id="rId2"/>
    <p:sldId id="258" r:id="rId3"/>
    <p:sldId id="261" r:id="rId4"/>
    <p:sldId id="263" r:id="rId5"/>
    <p:sldId id="256" r:id="rId6"/>
    <p:sldId id="265" r:id="rId7"/>
    <p:sldId id="272" r:id="rId8"/>
    <p:sldId id="266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A2CEE1-D6B4-4B05-A672-9BCBCF1803D8}">
          <p14:sldIdLst>
            <p14:sldId id="260"/>
            <p14:sldId id="258"/>
            <p14:sldId id="261"/>
            <p14:sldId id="263"/>
            <p14:sldId id="256"/>
            <p14:sldId id="265"/>
            <p14:sldId id="272"/>
            <p14:sldId id="266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54620-2185-4F09-B1FF-970734A11219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4C25-A525-4CAB-B34C-89778F14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EB41-3F17-4F71-A633-52F16A9C07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hindenikhil/car-dekho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417320"/>
            <a:ext cx="4224528" cy="2011680"/>
          </a:xfrm>
        </p:spPr>
        <p:txBody>
          <a:bodyPr>
            <a:noAutofit/>
          </a:bodyPr>
          <a:lstStyle/>
          <a:p>
            <a:r>
              <a:rPr lang="en-US" sz="2800" dirty="0"/>
              <a:t>Submitted by:</a:t>
            </a:r>
          </a:p>
          <a:p>
            <a:pPr marL="0" indent="0">
              <a:buNone/>
            </a:pPr>
            <a:r>
              <a:rPr lang="en-US" sz="2800" dirty="0"/>
              <a:t>      Nitesh Srivastava</a:t>
            </a:r>
          </a:p>
          <a:p>
            <a:pPr marL="0" indent="0">
              <a:buNone/>
            </a:pPr>
            <a:r>
              <a:rPr lang="en-US" sz="2800" dirty="0"/>
              <a:t>      Cohort : 6 –July – 2019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448" y="533400"/>
            <a:ext cx="4949952" cy="655320"/>
          </a:xfrm>
        </p:spPr>
        <p:txBody>
          <a:bodyPr>
            <a:noAutofit/>
          </a:bodyPr>
          <a:lstStyle/>
          <a:p>
            <a:r>
              <a:rPr lang="en-US" sz="2800" dirty="0"/>
              <a:t>Term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1600200"/>
            <a:ext cx="459613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Studied Dataset:</a:t>
            </a:r>
          </a:p>
          <a:p>
            <a:r>
              <a:rPr lang="en-US" sz="2800" dirty="0"/>
              <a:t>    Car </a:t>
            </a:r>
            <a:r>
              <a:rPr lang="en-US" sz="2800" dirty="0" err="1"/>
              <a:t>Dekho</a:t>
            </a:r>
            <a:r>
              <a:rPr lang="en-US" sz="2800" dirty="0"/>
              <a:t> Price Prediction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68983" y="3588603"/>
            <a:ext cx="92819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i="1" dirty="0">
                <a:solidFill>
                  <a:srgbClr val="000000"/>
                </a:solidFill>
              </a:rPr>
              <a:t>“The goal is to turn data into information, and information into insight.”</a:t>
            </a:r>
          </a:p>
          <a:p>
            <a:pPr algn="ctr"/>
            <a:endParaRPr lang="en-US" sz="2400" i="1" dirty="0">
              <a:solidFill>
                <a:srgbClr val="00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1"/>
            <a:ext cx="1752600" cy="15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384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Carly Fiorina</a:t>
            </a:r>
            <a:r>
              <a:rPr lang="en-US" dirty="0">
                <a:solidFill>
                  <a:srgbClr val="FF0000"/>
                </a:solidFill>
              </a:rPr>
              <a:t>, American businessperson and political candidate, known primarily for her tenure as CEO of Hewlett-Packard</a:t>
            </a:r>
          </a:p>
        </p:txBody>
      </p:sp>
    </p:spTree>
    <p:extLst>
      <p:ext uri="{BB962C8B-B14F-4D97-AF65-F5344CB8AC3E}">
        <p14:creationId xmlns:p14="http://schemas.microsoft.com/office/powerpoint/2010/main" val="35053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579120"/>
          </a:xfrm>
        </p:spPr>
        <p:txBody>
          <a:bodyPr>
            <a:normAutofit/>
          </a:bodyPr>
          <a:lstStyle/>
          <a:p>
            <a:r>
              <a:rPr lang="en-US" b="1" dirty="0"/>
              <a:t>Predictive Modeling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55C11-49E5-4961-9D78-1E245424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9" y="4991100"/>
            <a:ext cx="2330341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CFDEE-73D3-4428-8ABD-12EAB4966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09600"/>
            <a:ext cx="2138363" cy="1952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77D63-4A6C-453D-A70F-66B37C104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221" y="2895600"/>
            <a:ext cx="2458779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A4A4F-2E80-479C-BA1F-869984D7A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0" y="5029200"/>
            <a:ext cx="3238500" cy="165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B1439-6B03-40DE-BAE3-32EB85E21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100" y="2971800"/>
            <a:ext cx="3162300" cy="1552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4D53A-51C5-40CA-BA1A-BB68C4D9B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8912" y="714375"/>
            <a:ext cx="3686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5A272-844F-489F-B95A-A0182643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228600"/>
            <a:ext cx="4264152" cy="807720"/>
          </a:xfrm>
        </p:spPr>
        <p:txBody>
          <a:bodyPr/>
          <a:lstStyle/>
          <a:p>
            <a:r>
              <a:rPr lang="en-US" dirty="0"/>
              <a:t>Comparative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A3E217-6B3C-4909-859D-B107130F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5A272-844F-489F-B95A-A0182643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228600"/>
            <a:ext cx="4264152" cy="807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FC515-7F4D-4F66-8437-6B31B5E505B8}"/>
              </a:ext>
            </a:extLst>
          </p:cNvPr>
          <p:cNvSpPr txBox="1"/>
          <p:nvPr/>
        </p:nvSpPr>
        <p:spPr>
          <a:xfrm flipH="1">
            <a:off x="579118" y="1143000"/>
            <a:ext cx="8336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set is full of outliers so actions to be taken to make data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Tried with various Regression techniques and found Random Forest Regressor has given best R2 and RMSE score for the given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Tried with various K values from KNN Regressor and maximum R2 score is achieved as 87%.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best R2 score from Random Forest Regressor ~90% which is final model that I am suggesting for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326239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3505200"/>
            <a:ext cx="89514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r>
              <a:rPr lang="en-US"/>
              <a:t>CarDekho</a:t>
            </a:r>
            <a:r>
              <a:rPr lang="en-US" dirty="0"/>
              <a:t>.com is India's leading car search venture that helps users buy cars that are right</a:t>
            </a:r>
          </a:p>
          <a:p>
            <a:r>
              <a:rPr lang="en-US" dirty="0"/>
              <a:t>for them. Its website and app carry rich automotive content such as expert reviews, </a:t>
            </a:r>
          </a:p>
          <a:p>
            <a:r>
              <a:rPr lang="en-US" dirty="0"/>
              <a:t>detailed specs and prices, comparisons as well as videos and pictures of all car brands and </a:t>
            </a:r>
          </a:p>
          <a:p>
            <a:r>
              <a:rPr lang="en-US" dirty="0"/>
              <a:t>models available in India. The company has tie-ups with many auto manufacturers, more </a:t>
            </a:r>
          </a:p>
          <a:p>
            <a:r>
              <a:rPr lang="en-US" dirty="0"/>
              <a:t>than 4000 car dealers and numerous financial institutions to facilitate the purchase of </a:t>
            </a:r>
          </a:p>
          <a:p>
            <a:r>
              <a:rPr lang="en-US" dirty="0"/>
              <a:t>vehicles.</a:t>
            </a:r>
          </a:p>
          <a:p>
            <a:r>
              <a:rPr lang="en-US" dirty="0"/>
              <a:t>This study is done based on the data taken from Car </a:t>
            </a:r>
            <a:r>
              <a:rPr lang="en-US" dirty="0" err="1"/>
              <a:t>Dekho</a:t>
            </a:r>
            <a:r>
              <a:rPr lang="en-US" dirty="0"/>
              <a:t> company and the objective of </a:t>
            </a:r>
          </a:p>
          <a:p>
            <a:r>
              <a:rPr lang="en-US" dirty="0"/>
              <a:t>this study is to create a predictive model to predict Selling price of a car based on various </a:t>
            </a:r>
          </a:p>
          <a:p>
            <a:r>
              <a:rPr lang="en-US" dirty="0"/>
              <a:t>features like Make, Model, Distance driven, Manual or Automatic like many other features.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8BBEE-F5FD-491A-8CBD-0B64E36E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2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3121152" cy="350520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657671"/>
            <a:ext cx="8686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data has been taken from Kaggle Repository.</a:t>
            </a:r>
          </a:p>
          <a:p>
            <a:endParaRPr lang="en-US" dirty="0"/>
          </a:p>
          <a:p>
            <a:r>
              <a:rPr lang="en-US" dirty="0"/>
              <a:t>Data Set extracted from: </a:t>
            </a:r>
            <a:r>
              <a:rPr lang="en-US" dirty="0">
                <a:hlinkClick r:id="rId2"/>
              </a:rPr>
              <a:t>https://www.kaggle.com/shindenikhil/car-dekho-data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dirty="0"/>
          </a:p>
        </p:txBody>
      </p:sp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647DF10A-1E38-47C1-A2B7-3DBCCAC5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0550"/>
            <a:ext cx="32861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651F31-8ADF-446F-AF0E-8D4EAEB2C76A}"/>
              </a:ext>
            </a:extLst>
          </p:cNvPr>
          <p:cNvSpPr txBox="1"/>
          <p:nvPr/>
        </p:nvSpPr>
        <p:spPr>
          <a:xfrm>
            <a:off x="4373881" y="762000"/>
            <a:ext cx="4465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 301 observations. Not good enough for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 9 columns as shown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null values, so filling missing value process will be skipped.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Selling price is Target Variable (TV)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99035-4CC9-4DD1-8E63-FA203293F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3124200"/>
            <a:ext cx="3648075" cy="21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001D02-1BA8-4C8B-A3EB-E6332C3892B4}"/>
              </a:ext>
            </a:extLst>
          </p:cNvPr>
          <p:cNvSpPr txBox="1"/>
          <p:nvPr/>
        </p:nvSpPr>
        <p:spPr>
          <a:xfrm>
            <a:off x="990599" y="4038600"/>
            <a:ext cx="338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kind of variables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276D96-8922-4D2B-8B13-588FE976CF9A}"/>
              </a:ext>
            </a:extLst>
          </p:cNvPr>
          <p:cNvSpPr/>
          <p:nvPr/>
        </p:nvSpPr>
        <p:spPr>
          <a:xfrm>
            <a:off x="2819400" y="4419600"/>
            <a:ext cx="11430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2663952" cy="42672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Observations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87238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Selling price and present price is high so will remove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depreciation varies increases with Kilometer driven.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Depreciation is more for Automatic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# of owners of the cars increases, depreciation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for KMs Driven and Selling price is full of outliers so need to manage the </a:t>
            </a:r>
          </a:p>
          <a:p>
            <a:r>
              <a:rPr lang="en-US" dirty="0"/>
              <a:t>      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there are less observation so outliers data will not be removed but be replaced by </a:t>
            </a:r>
          </a:p>
          <a:p>
            <a:r>
              <a:rPr lang="en-US" dirty="0"/>
              <a:t>      3rd Quartile value for that column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381000"/>
            <a:ext cx="3352800" cy="42672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+mn-lt"/>
                <a:ea typeface="+mn-ea"/>
                <a:cs typeface="+mn-cs"/>
              </a:rPr>
              <a:t>Outliers Detection: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2629D-204F-4564-A81E-A9A54156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838201"/>
            <a:ext cx="3759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CB5581-8F3A-48F7-B1A3-13F9A75C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02" y="3814762"/>
            <a:ext cx="3947598" cy="29670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0E19ACF-6126-4CCF-B979-1779B473A242}"/>
              </a:ext>
            </a:extLst>
          </p:cNvPr>
          <p:cNvSpPr/>
          <p:nvPr/>
        </p:nvSpPr>
        <p:spPr>
          <a:xfrm rot="898492">
            <a:off x="799334" y="4562973"/>
            <a:ext cx="2869468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Outliers in Kms Driven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BC83D27-8199-4ED4-B14D-D07CF43CE417}"/>
              </a:ext>
            </a:extLst>
          </p:cNvPr>
          <p:cNvSpPr/>
          <p:nvPr/>
        </p:nvSpPr>
        <p:spPr>
          <a:xfrm rot="20845231">
            <a:off x="4847293" y="1170837"/>
            <a:ext cx="3317574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Outliers in Selling Price</a:t>
            </a:r>
          </a:p>
        </p:txBody>
      </p:sp>
    </p:spTree>
    <p:extLst>
      <p:ext uri="{BB962C8B-B14F-4D97-AF65-F5344CB8AC3E}">
        <p14:creationId xmlns:p14="http://schemas.microsoft.com/office/powerpoint/2010/main" val="109167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Let’s ask few questions to Data Set:</a:t>
            </a:r>
          </a:p>
        </p:txBody>
      </p:sp>
      <p:pic>
        <p:nvPicPr>
          <p:cNvPr id="10242" name="Picture 2" descr="Image result for asking ques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438399"/>
            <a:ext cx="86836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4164" y="1371600"/>
            <a:ext cx="7595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“Torture the data, and it will confess to anything.”</a:t>
            </a:r>
          </a:p>
          <a:p>
            <a:pPr algn="r"/>
            <a:r>
              <a:rPr lang="en-US" sz="1200" b="1" dirty="0">
                <a:solidFill>
                  <a:srgbClr val="002060"/>
                </a:solidFill>
              </a:rPr>
              <a:t>Ronald Coase</a:t>
            </a:r>
            <a:r>
              <a:rPr lang="en-US" sz="1200" dirty="0">
                <a:solidFill>
                  <a:srgbClr val="002060"/>
                </a:solidFill>
              </a:rPr>
              <a:t>, British economist and author</a:t>
            </a:r>
            <a:endParaRPr lang="en-US" sz="12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8229600" cy="426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Get the top 5 depreciating cars with their make and model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C28BD-E193-4F29-91A5-0B5348F1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219200"/>
            <a:ext cx="7696200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4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690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the depreciation varying based on KMs driven and Transmission</a:t>
            </a:r>
          </a:p>
          <a:p>
            <a:r>
              <a:rPr lang="en-US" b="1" dirty="0"/>
              <a:t>(Manual or Automatic)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787B35-28B4-4F53-90CF-44FBD854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57400"/>
            <a:ext cx="5362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8229600" cy="5791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depreciation depends on # of Owners changed (like first hand, second hand or more)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4975AF-FAFA-461B-8B88-DF9C9795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447800"/>
            <a:ext cx="73723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803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5812</TotalTime>
  <Words>528</Words>
  <Application>Microsoft Office PowerPoint</Application>
  <PresentationFormat>On-screen Show (4:3)</PresentationFormat>
  <Paragraphs>61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Candara</vt:lpstr>
      <vt:lpstr>Tradeshow</vt:lpstr>
      <vt:lpstr>Term Project</vt:lpstr>
      <vt:lpstr>PowerPoint Presentation</vt:lpstr>
      <vt:lpstr>About the data</vt:lpstr>
      <vt:lpstr>Observations</vt:lpstr>
      <vt:lpstr>PowerPoint Presentation</vt:lpstr>
      <vt:lpstr>PowerPoint Presentation</vt:lpstr>
      <vt:lpstr>Get the top 5 depreciating cars with their make and model</vt:lpstr>
      <vt:lpstr>PowerPoint Presentation</vt:lpstr>
      <vt:lpstr>How depreciation depends on # of Owners changed (like first hand, second hand or more)</vt:lpstr>
      <vt:lpstr>Predictive Modeling</vt:lpstr>
      <vt:lpstr>Comparative analysis</vt:lpstr>
      <vt:lpstr>Conclusion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Srivastava</dc:creator>
  <cp:lastModifiedBy>Nitesh Srivastava</cp:lastModifiedBy>
  <cp:revision>90</cp:revision>
  <dcterms:created xsi:type="dcterms:W3CDTF">2019-09-15T16:44:14Z</dcterms:created>
  <dcterms:modified xsi:type="dcterms:W3CDTF">2019-12-29T18:54:24Z</dcterms:modified>
</cp:coreProperties>
</file>