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60" r:id="rId2"/>
    <p:sldId id="258" r:id="rId3"/>
    <p:sldId id="283" r:id="rId4"/>
    <p:sldId id="261" r:id="rId5"/>
    <p:sldId id="265" r:id="rId6"/>
    <p:sldId id="272" r:id="rId7"/>
    <p:sldId id="278" r:id="rId8"/>
    <p:sldId id="266" r:id="rId9"/>
    <p:sldId id="274" r:id="rId10"/>
    <p:sldId id="275" r:id="rId11"/>
    <p:sldId id="281" r:id="rId12"/>
    <p:sldId id="279" r:id="rId13"/>
    <p:sldId id="280" r:id="rId14"/>
    <p:sldId id="277" r:id="rId15"/>
    <p:sldId id="28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A2CEE1-D6B4-4B05-A672-9BCBCF1803D8}">
          <p14:sldIdLst>
            <p14:sldId id="260"/>
            <p14:sldId id="258"/>
            <p14:sldId id="283"/>
            <p14:sldId id="261"/>
            <p14:sldId id="265"/>
            <p14:sldId id="272"/>
            <p14:sldId id="278"/>
            <p14:sldId id="266"/>
            <p14:sldId id="274"/>
            <p14:sldId id="275"/>
            <p14:sldId id="281"/>
            <p14:sldId id="279"/>
            <p14:sldId id="280"/>
            <p14:sldId id="277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54620-2185-4F09-B1FF-970734A1121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C4C25-A525-4CAB-B34C-89778F147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61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4C25-A525-4CAB-B34C-89778F1470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48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4C25-A525-4CAB-B34C-89778F1470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08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4C25-A525-4CAB-B34C-89778F1470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1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4C25-A525-4CAB-B34C-89778F1470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3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4C25-A525-4CAB-B34C-89778F1470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6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4C25-A525-4CAB-B34C-89778F1470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23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4C25-A525-4CAB-B34C-89778F1470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16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4C25-A525-4CAB-B34C-89778F1470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64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4C25-A525-4CAB-B34C-89778F1470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37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4C25-A525-4CAB-B34C-89778F1470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00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EB41-3F17-4F71-A633-52F16A9C079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EB41-3F17-4F71-A633-52F16A9C079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EB41-3F17-4F71-A633-52F16A9C079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6EEB41-3F17-4F71-A633-52F16A9C079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EB41-3F17-4F71-A633-52F16A9C079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EB41-3F17-4F71-A633-52F16A9C079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EB41-3F17-4F71-A633-52F16A9C079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996EEB41-3F17-4F71-A633-52F16A9C079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EB41-3F17-4F71-A633-52F16A9C079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EB41-3F17-4F71-A633-52F16A9C079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EB41-3F17-4F71-A633-52F16A9C079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EEB41-3F17-4F71-A633-52F16A9C079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45338-E7D0-424F-A681-FED18DC2F02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1417320"/>
            <a:ext cx="4224528" cy="2011680"/>
          </a:xfrm>
        </p:spPr>
        <p:txBody>
          <a:bodyPr>
            <a:noAutofit/>
          </a:bodyPr>
          <a:lstStyle/>
          <a:p>
            <a:r>
              <a:rPr lang="en-US" sz="2800" dirty="0"/>
              <a:t>Submitted by:</a:t>
            </a:r>
          </a:p>
          <a:p>
            <a:pPr marL="0" indent="0">
              <a:buNone/>
            </a:pPr>
            <a:r>
              <a:rPr lang="en-US" sz="2800" dirty="0"/>
              <a:t>      Nitesh Srivastava</a:t>
            </a:r>
          </a:p>
          <a:p>
            <a:pPr marL="0" indent="0">
              <a:buNone/>
            </a:pPr>
            <a:r>
              <a:rPr lang="en-US" sz="2800" dirty="0"/>
              <a:t>      Cohort : 6 –July – 2019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448" y="533400"/>
            <a:ext cx="6321552" cy="655320"/>
          </a:xfrm>
        </p:spPr>
        <p:txBody>
          <a:bodyPr>
            <a:noAutofit/>
          </a:bodyPr>
          <a:lstStyle/>
          <a:p>
            <a:r>
              <a:rPr lang="en-US" sz="2800" dirty="0"/>
              <a:t>ML Intermediate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8200" y="1600200"/>
            <a:ext cx="445468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Studied Dataset:</a:t>
            </a:r>
          </a:p>
          <a:p>
            <a:r>
              <a:rPr lang="en-US" sz="2800" dirty="0"/>
              <a:t>    Telecom Churn Prediction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68983" y="3588603"/>
            <a:ext cx="928196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i="1" dirty="0">
                <a:solidFill>
                  <a:srgbClr val="000000"/>
                </a:solidFill>
              </a:rPr>
              <a:t>“The goal is to turn data into information, and information into insight.”</a:t>
            </a:r>
          </a:p>
          <a:p>
            <a:pPr algn="ctr"/>
            <a:endParaRPr lang="en-US" sz="2400" i="1" dirty="0">
              <a:solidFill>
                <a:srgbClr val="000000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038601"/>
            <a:ext cx="1752600" cy="155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438400" y="4572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Carly Fiorina</a:t>
            </a:r>
            <a:r>
              <a:rPr lang="en-US" dirty="0">
                <a:solidFill>
                  <a:srgbClr val="FF0000"/>
                </a:solidFill>
              </a:rPr>
              <a:t>, American businessperson and political candidate, known primarily for her tenure as CEO of Hewlett-Packard</a:t>
            </a:r>
          </a:p>
        </p:txBody>
      </p:sp>
    </p:spTree>
    <p:extLst>
      <p:ext uri="{BB962C8B-B14F-4D97-AF65-F5344CB8AC3E}">
        <p14:creationId xmlns:p14="http://schemas.microsoft.com/office/powerpoint/2010/main" val="3505354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579120"/>
          </a:xfrm>
        </p:spPr>
        <p:txBody>
          <a:bodyPr>
            <a:normAutofit/>
          </a:bodyPr>
          <a:lstStyle/>
          <a:p>
            <a:r>
              <a:rPr lang="en-US" b="1" dirty="0"/>
              <a:t>Predictive Modeling</a:t>
            </a:r>
            <a:endParaRPr lang="en-US" sz="2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22FC67-4C91-47DF-B5DB-89274C005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09800"/>
            <a:ext cx="8229600" cy="2324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7D1539-6E50-4927-ACC1-1D85378CA5ED}"/>
              </a:ext>
            </a:extLst>
          </p:cNvPr>
          <p:cNvSpPr txBox="1"/>
          <p:nvPr/>
        </p:nvSpPr>
        <p:spPr>
          <a:xfrm>
            <a:off x="838200" y="1524000"/>
            <a:ext cx="444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Dummy Classifier with “Stratified” strategy:</a:t>
            </a:r>
          </a:p>
        </p:txBody>
      </p:sp>
    </p:spTree>
    <p:extLst>
      <p:ext uri="{BB962C8B-B14F-4D97-AF65-F5344CB8AC3E}">
        <p14:creationId xmlns:p14="http://schemas.microsoft.com/office/powerpoint/2010/main" val="85805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45A272-844F-489F-B95A-A0182643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" y="228600"/>
            <a:ext cx="4264152" cy="807720"/>
          </a:xfrm>
        </p:spPr>
        <p:txBody>
          <a:bodyPr/>
          <a:lstStyle/>
          <a:p>
            <a:r>
              <a:rPr lang="en-US" dirty="0"/>
              <a:t>Comparative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7EC0B-E10E-41CA-BFE6-6FACBA038B2B}"/>
              </a:ext>
            </a:extLst>
          </p:cNvPr>
          <p:cNvSpPr txBox="1"/>
          <p:nvPr/>
        </p:nvSpPr>
        <p:spPr>
          <a:xfrm>
            <a:off x="487681" y="5897881"/>
            <a:ext cx="836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highlight>
                  <a:srgbClr val="FF0000"/>
                </a:highlight>
              </a:rPr>
              <a:t>Random forest giving best score after cross validation  with average score of 94%</a:t>
            </a:r>
          </a:p>
        </p:txBody>
      </p:sp>
      <p:pic>
        <p:nvPicPr>
          <p:cNvPr id="4098" name="Picture 2" descr="Image result for logistic regression images">
            <a:extLst>
              <a:ext uri="{FF2B5EF4-FFF2-40B4-BE49-F238E27FC236}">
                <a16:creationId xmlns:a16="http://schemas.microsoft.com/office/drawing/2014/main" id="{7EE3CEFE-1157-4C5B-B4A8-DE420CA01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51654"/>
            <a:ext cx="1410864" cy="80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F81B6A8-0465-44FF-A964-BF6E76033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39" y="3962400"/>
            <a:ext cx="1445125" cy="976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13D884-E625-4C02-B2BC-B5C8BE741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2376487"/>
            <a:ext cx="1600201" cy="1052513"/>
          </a:xfrm>
          <a:prstGeom prst="rect">
            <a:avLst/>
          </a:prstGeom>
        </p:spPr>
      </p:pic>
      <p:pic>
        <p:nvPicPr>
          <p:cNvPr id="4100" name="Picture 4" descr="Image result for naive bayes classifier images">
            <a:extLst>
              <a:ext uri="{FF2B5EF4-FFF2-40B4-BE49-F238E27FC236}">
                <a16:creationId xmlns:a16="http://schemas.microsoft.com/office/drawing/2014/main" id="{D7396C88-121F-4EE3-8B9B-7EB1AFD79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806886"/>
            <a:ext cx="1704976" cy="85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Support vector classifier images">
            <a:extLst>
              <a:ext uri="{FF2B5EF4-FFF2-40B4-BE49-F238E27FC236}">
                <a16:creationId xmlns:a16="http://schemas.microsoft.com/office/drawing/2014/main" id="{99A4592D-1122-4421-9ABF-612A23EC4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987" y="3886200"/>
            <a:ext cx="1699989" cy="97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A66887-98E8-463B-BDA2-9A2556D413FB}"/>
              </a:ext>
            </a:extLst>
          </p:cNvPr>
          <p:cNvSpPr txBox="1"/>
          <p:nvPr/>
        </p:nvSpPr>
        <p:spPr>
          <a:xfrm>
            <a:off x="1143000" y="1828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83.44%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269DC3-EC53-4DDC-B97E-2174268BCF37}"/>
              </a:ext>
            </a:extLst>
          </p:cNvPr>
          <p:cNvSpPr txBox="1"/>
          <p:nvPr/>
        </p:nvSpPr>
        <p:spPr>
          <a:xfrm>
            <a:off x="1069301" y="51242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84.82%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D07E9-4945-402A-B18F-45B3CDF7723A}"/>
              </a:ext>
            </a:extLst>
          </p:cNvPr>
          <p:cNvSpPr txBox="1"/>
          <p:nvPr/>
        </p:nvSpPr>
        <p:spPr>
          <a:xfrm>
            <a:off x="3761423" y="35702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94.94%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269006-C488-493E-A0A4-E84BCB22C02D}"/>
              </a:ext>
            </a:extLst>
          </p:cNvPr>
          <p:cNvSpPr txBox="1"/>
          <p:nvPr/>
        </p:nvSpPr>
        <p:spPr>
          <a:xfrm>
            <a:off x="6781800" y="1828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86.01%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C348EC-B1DB-468B-B7B6-0F8797677818}"/>
              </a:ext>
            </a:extLst>
          </p:cNvPr>
          <p:cNvSpPr txBox="1"/>
          <p:nvPr/>
        </p:nvSpPr>
        <p:spPr>
          <a:xfrm>
            <a:off x="6781800" y="50489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89.49%</a:t>
            </a:r>
          </a:p>
        </p:txBody>
      </p:sp>
    </p:spTree>
    <p:extLst>
      <p:ext uri="{BB962C8B-B14F-4D97-AF65-F5344CB8AC3E}">
        <p14:creationId xmlns:p14="http://schemas.microsoft.com/office/powerpoint/2010/main" val="199888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45A272-844F-489F-B95A-A0182643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" y="228600"/>
            <a:ext cx="4264152" cy="807720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7A5AA5-EB27-4FB0-99FE-78836F2C2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47800"/>
            <a:ext cx="8210550" cy="23431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E384D1-F0B5-40DC-89B0-9573F7E4696E}"/>
              </a:ext>
            </a:extLst>
          </p:cNvPr>
          <p:cNvSpPr/>
          <p:nvPr/>
        </p:nvSpPr>
        <p:spPr>
          <a:xfrm>
            <a:off x="411654" y="4191000"/>
            <a:ext cx="172194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High Precision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109D11-F2CE-4122-9BEA-BD4864279B25}"/>
              </a:ext>
            </a:extLst>
          </p:cNvPr>
          <p:cNvSpPr/>
          <p:nvPr/>
        </p:nvSpPr>
        <p:spPr>
          <a:xfrm>
            <a:off x="3429000" y="4214154"/>
            <a:ext cx="16764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High Recall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E1599B-70F2-4BF1-ABAB-ACA8C585C1A8}"/>
              </a:ext>
            </a:extLst>
          </p:cNvPr>
          <p:cNvSpPr/>
          <p:nvPr/>
        </p:nvSpPr>
        <p:spPr>
          <a:xfrm>
            <a:off x="6248400" y="4248090"/>
            <a:ext cx="16764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High F1 Score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26CD46-DBEC-4460-9F1D-78C76BA1B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13" y="4953838"/>
            <a:ext cx="1004227" cy="885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3BE538-B1F7-464E-97D7-1966AE1A9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086" y="4967287"/>
            <a:ext cx="1004227" cy="885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79BB10-4E93-4C93-A451-DE0F49348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486" y="4997029"/>
            <a:ext cx="1004227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8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45A272-844F-489F-B95A-A0182643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" y="228600"/>
            <a:ext cx="4264152" cy="807720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D9E80E-38B4-4B13-8EC5-3326EBA8F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47800"/>
            <a:ext cx="6781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79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45A272-844F-489F-B95A-A0182643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" y="228600"/>
            <a:ext cx="4264152" cy="80772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FC515-7F4D-4F66-8437-6B31B5E505B8}"/>
              </a:ext>
            </a:extLst>
          </p:cNvPr>
          <p:cNvSpPr txBox="1"/>
          <p:nvPr/>
        </p:nvSpPr>
        <p:spPr>
          <a:xfrm flipH="1">
            <a:off x="579118" y="1143000"/>
            <a:ext cx="83362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customer churn rate increases with # of customer service calls. A self-service option can be thought about like portal, SMS and WhatsApp mode to raise grievances.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Few states like Texas and Maryland has highest number of churn so plans and services can be improved in this area.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Few states like Hawaii, Rhodes Island where churn is very low. Company can study about the customer behavior and try to generalize it across.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Customers having International Plan churn more. So Company can seriously look into their International Plan’s relevancy and improve that.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2395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55942C-FAE1-4FAD-AADF-C17691EC71D5}"/>
              </a:ext>
            </a:extLst>
          </p:cNvPr>
          <p:cNvSpPr/>
          <p:nvPr/>
        </p:nvSpPr>
        <p:spPr>
          <a:xfrm>
            <a:off x="2944793" y="2967335"/>
            <a:ext cx="3254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770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5" y="2556662"/>
            <a:ext cx="912942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churn is one of the most important metrics for a growing business to evaluate. </a:t>
            </a:r>
          </a:p>
          <a:p>
            <a:r>
              <a:rPr lang="en-US" dirty="0"/>
              <a:t>While it's not the happiest measure, it's a number that can give your company the hard </a:t>
            </a:r>
          </a:p>
          <a:p>
            <a:r>
              <a:rPr lang="en-US" dirty="0"/>
              <a:t>truth about its customer retention.</a:t>
            </a:r>
          </a:p>
          <a:p>
            <a:r>
              <a:rPr lang="en-US" dirty="0"/>
              <a:t>It's hard to measure success if you don't measure the inevitable failures, too. </a:t>
            </a:r>
          </a:p>
          <a:p>
            <a:r>
              <a:rPr lang="en-US" dirty="0"/>
              <a:t>While you strive for 100% of customers to stick with your company, that's simply unrealistic.</a:t>
            </a:r>
          </a:p>
          <a:p>
            <a:r>
              <a:rPr lang="en-US" dirty="0"/>
              <a:t>That's where customer churn comes in. Customer churn is the percentage of customers that</a:t>
            </a:r>
          </a:p>
          <a:p>
            <a:r>
              <a:rPr lang="en-US" dirty="0"/>
              <a:t>stopped using your company's product or service during a certain time frame. You can </a:t>
            </a:r>
          </a:p>
          <a:p>
            <a:r>
              <a:rPr lang="en-US" dirty="0"/>
              <a:t>calculate churn rate by dividing the number of customers you lost during that time </a:t>
            </a:r>
          </a:p>
          <a:p>
            <a:r>
              <a:rPr lang="en-US" dirty="0"/>
              <a:t>period -- say a quarter -- by the number of customers you had at the beginning of that </a:t>
            </a:r>
          </a:p>
          <a:p>
            <a:r>
              <a:rPr lang="en-US" dirty="0"/>
              <a:t>time period.</a:t>
            </a:r>
          </a:p>
          <a:p>
            <a:r>
              <a:rPr lang="en-US" dirty="0"/>
              <a:t>For example, if you start your quarter with 400 customers and end with 380, </a:t>
            </a:r>
          </a:p>
          <a:p>
            <a:r>
              <a:rPr lang="en-US" dirty="0"/>
              <a:t>your churn rate is 5% because you lost 5% of your customers.</a:t>
            </a:r>
          </a:p>
          <a:p>
            <a:endParaRPr lang="en-US" dirty="0"/>
          </a:p>
          <a:p>
            <a:r>
              <a:rPr lang="en-US" dirty="0"/>
              <a:t>The objective of the study is to analyze if the customer will take exit from services given </a:t>
            </a:r>
          </a:p>
          <a:p>
            <a:r>
              <a:rPr lang="en-US" dirty="0"/>
              <a:t>from a telecom company based on certain parameters given.</a:t>
            </a:r>
          </a:p>
        </p:txBody>
      </p:sp>
      <p:pic>
        <p:nvPicPr>
          <p:cNvPr id="1026" name="Picture 2" descr="image.png">
            <a:extLst>
              <a:ext uri="{FF2B5EF4-FFF2-40B4-BE49-F238E27FC236}">
                <a16:creationId xmlns:a16="http://schemas.microsoft.com/office/drawing/2014/main" id="{8B98E3D9-F835-4C0A-AB70-38E6B4FE2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"/>
            <a:ext cx="9129422" cy="245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72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55C429-442C-4CE6-B8A0-C420A13D487A}"/>
              </a:ext>
            </a:extLst>
          </p:cNvPr>
          <p:cNvSpPr txBox="1"/>
          <p:nvPr/>
        </p:nvSpPr>
        <p:spPr>
          <a:xfrm>
            <a:off x="228600" y="2286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cap="all" dirty="0">
                <a:latin typeface="+mj-lt"/>
                <a:ea typeface="+mj-ea"/>
                <a:cs typeface="+mj-cs"/>
              </a:rPr>
              <a:t>Project Methodology</a:t>
            </a:r>
          </a:p>
        </p:txBody>
      </p:sp>
      <p:pic>
        <p:nvPicPr>
          <p:cNvPr id="6146" name="Picture 2" descr="Diagram showing the stages of the CRISP DM process ">
            <a:extLst>
              <a:ext uri="{FF2B5EF4-FFF2-40B4-BE49-F238E27FC236}">
                <a16:creationId xmlns:a16="http://schemas.microsoft.com/office/drawing/2014/main" id="{BBF1999B-9785-4383-A2F6-F3C893522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85800"/>
            <a:ext cx="5171758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2A376F4-6E98-495B-B08B-843744F71010}"/>
              </a:ext>
            </a:extLst>
          </p:cNvPr>
          <p:cNvSpPr/>
          <p:nvPr/>
        </p:nvSpPr>
        <p:spPr>
          <a:xfrm>
            <a:off x="198120" y="2362200"/>
            <a:ext cx="31149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CRISP DM</a:t>
            </a:r>
          </a:p>
        </p:txBody>
      </p:sp>
    </p:spTree>
    <p:extLst>
      <p:ext uri="{BB962C8B-B14F-4D97-AF65-F5344CB8AC3E}">
        <p14:creationId xmlns:p14="http://schemas.microsoft.com/office/powerpoint/2010/main" val="362773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6200"/>
            <a:ext cx="3121152" cy="350520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the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651F31-8ADF-446F-AF0E-8D4EAEB2C76A}"/>
              </a:ext>
            </a:extLst>
          </p:cNvPr>
          <p:cNvSpPr txBox="1"/>
          <p:nvPr/>
        </p:nvSpPr>
        <p:spPr>
          <a:xfrm>
            <a:off x="4682126" y="59094"/>
            <a:ext cx="40850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total 2666 observations in training set. Fairly enough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667 observation as test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total 20 columns as shown left.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no null values, so filling missing value process will be skipped.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Churn is Target Variable (TV)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01D02-1BA8-4C8B-A3EB-E6332C3892B4}"/>
              </a:ext>
            </a:extLst>
          </p:cNvPr>
          <p:cNvSpPr txBox="1"/>
          <p:nvPr/>
        </p:nvSpPr>
        <p:spPr>
          <a:xfrm>
            <a:off x="990599" y="4038600"/>
            <a:ext cx="3383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kind of variables</a:t>
            </a:r>
          </a:p>
          <a:p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1276D96-8922-4D2B-8B13-588FE976CF9A}"/>
              </a:ext>
            </a:extLst>
          </p:cNvPr>
          <p:cNvSpPr/>
          <p:nvPr/>
        </p:nvSpPr>
        <p:spPr>
          <a:xfrm>
            <a:off x="2819400" y="4419600"/>
            <a:ext cx="1143000" cy="2286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.png">
            <a:extLst>
              <a:ext uri="{FF2B5EF4-FFF2-40B4-BE49-F238E27FC236}">
                <a16:creationId xmlns:a16="http://schemas.microsoft.com/office/drawing/2014/main" id="{25D83D4A-771B-4E5A-8D3A-AA23B2CD0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8059"/>
            <a:ext cx="4237450" cy="635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6BF51B-BDB3-4DAA-AA9B-1A06E0022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816" y="2671762"/>
            <a:ext cx="3390900" cy="1514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6FE2C7-C7CA-416F-92E9-566E22F65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380" y="4329108"/>
            <a:ext cx="2781300" cy="1247775"/>
          </a:xfrm>
          <a:prstGeom prst="rect">
            <a:avLst/>
          </a:prstGeom>
        </p:spPr>
      </p:pic>
      <p:sp>
        <p:nvSpPr>
          <p:cNvPr id="10" name="Star: 6 Points 9">
            <a:extLst>
              <a:ext uri="{FF2B5EF4-FFF2-40B4-BE49-F238E27FC236}">
                <a16:creationId xmlns:a16="http://schemas.microsoft.com/office/drawing/2014/main" id="{36D700EB-A406-4FF0-A79F-963BB5EBA3E4}"/>
              </a:ext>
            </a:extLst>
          </p:cNvPr>
          <p:cNvSpPr/>
          <p:nvPr/>
        </p:nvSpPr>
        <p:spPr>
          <a:xfrm rot="20805593">
            <a:off x="4494566" y="4962583"/>
            <a:ext cx="1969486" cy="114300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Imbalanced Dataset</a:t>
            </a:r>
          </a:p>
        </p:txBody>
      </p:sp>
    </p:spTree>
    <p:extLst>
      <p:ext uri="{BB962C8B-B14F-4D97-AF65-F5344CB8AC3E}">
        <p14:creationId xmlns:p14="http://schemas.microsoft.com/office/powerpoint/2010/main" val="175051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85800"/>
            <a:ext cx="4849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Let’s ask few questions to Data Set:</a:t>
            </a:r>
          </a:p>
        </p:txBody>
      </p:sp>
      <p:pic>
        <p:nvPicPr>
          <p:cNvPr id="10242" name="Picture 2" descr="Image result for asking question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2438399"/>
            <a:ext cx="868362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74164" y="1371600"/>
            <a:ext cx="75956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i="1" dirty="0">
                <a:solidFill>
                  <a:srgbClr val="FF0000"/>
                </a:solidFill>
              </a:rPr>
              <a:t>“Torture the data, and it will confess to anything.”</a:t>
            </a:r>
          </a:p>
          <a:p>
            <a:pPr algn="r"/>
            <a:r>
              <a:rPr lang="en-US" sz="1200" b="1" dirty="0">
                <a:solidFill>
                  <a:srgbClr val="002060"/>
                </a:solidFill>
              </a:rPr>
              <a:t>Ronald Coase</a:t>
            </a:r>
            <a:r>
              <a:rPr lang="en-US" sz="1200" dirty="0">
                <a:solidFill>
                  <a:srgbClr val="002060"/>
                </a:solidFill>
              </a:rPr>
              <a:t>, British economist and author</a:t>
            </a:r>
            <a:endParaRPr lang="en-US" sz="12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995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16280"/>
            <a:ext cx="8229600" cy="426720"/>
          </a:xfrm>
        </p:spPr>
        <p:txBody>
          <a:bodyPr>
            <a:normAutofit/>
          </a:bodyPr>
          <a:lstStyle/>
          <a:p>
            <a:r>
              <a:rPr lang="en-US" b="1" dirty="0"/>
              <a:t>Get the top 5 States with highest churn</a:t>
            </a:r>
            <a:endParaRPr lang="en-US" sz="2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9B607D-1AA7-4C06-8B9C-C3D6B8015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47800"/>
            <a:ext cx="6000750" cy="483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4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16280"/>
            <a:ext cx="8229600" cy="426720"/>
          </a:xfrm>
        </p:spPr>
        <p:txBody>
          <a:bodyPr>
            <a:normAutofit/>
          </a:bodyPr>
          <a:lstStyle/>
          <a:p>
            <a:r>
              <a:rPr lang="en-US" b="1" dirty="0"/>
              <a:t>Get the Downmost 5 States with lowest churn</a:t>
            </a:r>
            <a:endParaRPr lang="en-US" sz="2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463D62-091F-4CB0-96FA-CB3F991E5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90662"/>
            <a:ext cx="5924550" cy="446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8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85800"/>
            <a:ext cx="627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How the Churn is affected by # of service calls customer made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EDC581-DEA1-4FE2-888B-9A428D076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5857875" cy="4632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FF0017-8A15-4909-B658-15EDA7E984E8}"/>
              </a:ext>
            </a:extLst>
          </p:cNvPr>
          <p:cNvSpPr txBox="1"/>
          <p:nvPr/>
        </p:nvSpPr>
        <p:spPr>
          <a:xfrm>
            <a:off x="6324600" y="1600200"/>
            <a:ext cx="243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increased # of calls from customer increase the customer dissatisfaction and causing churn.</a:t>
            </a:r>
          </a:p>
          <a:p>
            <a:endParaRPr lang="en-US" dirty="0"/>
          </a:p>
          <a:p>
            <a:r>
              <a:rPr lang="en-US" dirty="0"/>
              <a:t>There are customers who has made 8-9 calls also and exited. The court of these customer is less.</a:t>
            </a:r>
          </a:p>
        </p:txBody>
      </p:sp>
    </p:spTree>
    <p:extLst>
      <p:ext uri="{BB962C8B-B14F-4D97-AF65-F5344CB8AC3E}">
        <p14:creationId xmlns:p14="http://schemas.microsoft.com/office/powerpoint/2010/main" val="333397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155421"/>
            <a:ext cx="8229600" cy="579120"/>
          </a:xfrm>
        </p:spPr>
        <p:txBody>
          <a:bodyPr>
            <a:normAutofit/>
          </a:bodyPr>
          <a:lstStyle/>
          <a:p>
            <a:r>
              <a:rPr lang="en-US" b="1" dirty="0"/>
              <a:t>Get the churn state wise</a:t>
            </a:r>
            <a:endParaRPr lang="en-US" sz="2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EA3B8-1F7E-4FA0-97B4-4EB50B51E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1143000"/>
            <a:ext cx="3962400" cy="2976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5D1859-A52F-4F6C-B48E-B49947464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3886201"/>
            <a:ext cx="3481973" cy="2882994"/>
          </a:xfrm>
          <a:prstGeom prst="rect">
            <a:avLst/>
          </a:prstGeom>
        </p:spPr>
      </p:pic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7CA3091C-8E85-478C-9D5A-BD6D1B752998}"/>
              </a:ext>
            </a:extLst>
          </p:cNvPr>
          <p:cNvSpPr/>
          <p:nvPr/>
        </p:nvSpPr>
        <p:spPr>
          <a:xfrm rot="20254118">
            <a:off x="2053232" y="4723012"/>
            <a:ext cx="3712868" cy="57912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state to see Churn status</a:t>
            </a:r>
          </a:p>
        </p:txBody>
      </p:sp>
      <p:sp>
        <p:nvSpPr>
          <p:cNvPr id="7" name="Callout: Left Arrow 6">
            <a:extLst>
              <a:ext uri="{FF2B5EF4-FFF2-40B4-BE49-F238E27FC236}">
                <a16:creationId xmlns:a16="http://schemas.microsoft.com/office/drawing/2014/main" id="{C36E8639-7AC9-4DD9-80C6-7ACC01C444FB}"/>
              </a:ext>
            </a:extLst>
          </p:cNvPr>
          <p:cNvSpPr/>
          <p:nvPr/>
        </p:nvSpPr>
        <p:spPr>
          <a:xfrm rot="1544766">
            <a:off x="1720109" y="2095985"/>
            <a:ext cx="4910596" cy="57912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All to see overview</a:t>
            </a:r>
          </a:p>
        </p:txBody>
      </p:sp>
    </p:spTree>
    <p:extLst>
      <p:ext uri="{BB962C8B-B14F-4D97-AF65-F5344CB8AC3E}">
        <p14:creationId xmlns:p14="http://schemas.microsoft.com/office/powerpoint/2010/main" val="385957803"/>
      </p:ext>
    </p:extLst>
  </p:cSld>
  <p:clrMapOvr>
    <a:masterClrMapping/>
  </p:clrMapOvr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TM01859861[[fn=Tradeshow]]</Template>
  <TotalTime>7022</TotalTime>
  <Words>585</Words>
  <Application>Microsoft Office PowerPoint</Application>
  <PresentationFormat>On-screen Show (4:3)</PresentationFormat>
  <Paragraphs>76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Candara</vt:lpstr>
      <vt:lpstr>Tradeshow</vt:lpstr>
      <vt:lpstr>ML Intermediate Project</vt:lpstr>
      <vt:lpstr>PowerPoint Presentation</vt:lpstr>
      <vt:lpstr>PowerPoint Presentation</vt:lpstr>
      <vt:lpstr>About the data</vt:lpstr>
      <vt:lpstr>PowerPoint Presentation</vt:lpstr>
      <vt:lpstr>Get the top 5 States with highest churn</vt:lpstr>
      <vt:lpstr>Get the Downmost 5 States with lowest churn</vt:lpstr>
      <vt:lpstr>PowerPoint Presentation</vt:lpstr>
      <vt:lpstr>Get the churn state wise</vt:lpstr>
      <vt:lpstr>Predictive Modeling</vt:lpstr>
      <vt:lpstr>Comparative analysis</vt:lpstr>
      <vt:lpstr>Model evaluation</vt:lpstr>
      <vt:lpstr>Model evaluation</vt:lpstr>
      <vt:lpstr>Conclusion</vt:lpstr>
      <vt:lpstr>PowerPoint Presentation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Nitesh Srivastava</dc:creator>
  <cp:lastModifiedBy>Nitesh Srivastava</cp:lastModifiedBy>
  <cp:revision>127</cp:revision>
  <dcterms:created xsi:type="dcterms:W3CDTF">2019-09-15T16:44:14Z</dcterms:created>
  <dcterms:modified xsi:type="dcterms:W3CDTF">2020-02-14T12:20:03Z</dcterms:modified>
</cp:coreProperties>
</file>