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0" r:id="rId2"/>
    <p:sldId id="258" r:id="rId3"/>
    <p:sldId id="261" r:id="rId4"/>
    <p:sldId id="257" r:id="rId5"/>
    <p:sldId id="262" r:id="rId6"/>
    <p:sldId id="263" r:id="rId7"/>
    <p:sldId id="256" r:id="rId8"/>
    <p:sldId id="259" r:id="rId9"/>
    <p:sldId id="264" r:id="rId10"/>
    <p:sldId id="265" r:id="rId11"/>
    <p:sldId id="266" r:id="rId12"/>
    <p:sldId id="271" r:id="rId13"/>
    <p:sldId id="268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54620-2185-4F09-B1FF-970734A1121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4C25-A525-4CAB-B34C-89778F14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EB41-3F17-4F71-A633-52F16A9C07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ythermopro.com/guides/low-humidity-effects-solutions/" TargetMode="External"/><Relationship Id="rId2" Type="http://schemas.openxmlformats.org/officeDocument/2006/relationships/hyperlink" Target="https://archive.ics.uci.edu/ml/datasets/Air+qua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0263436896000273" TargetMode="External"/><Relationship Id="rId4" Type="http://schemas.openxmlformats.org/officeDocument/2006/relationships/hyperlink" Target="https://share.upmc.com/2014/06/effects-humidity-bod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ir+qual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qmd.gov/aq-spec/sensorne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417320"/>
            <a:ext cx="4224528" cy="2011680"/>
          </a:xfrm>
        </p:spPr>
        <p:txBody>
          <a:bodyPr>
            <a:noAutofit/>
          </a:bodyPr>
          <a:lstStyle/>
          <a:p>
            <a:r>
              <a:rPr lang="en-US" sz="2800" dirty="0" smtClean="0"/>
              <a:t>Submitted by: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Nitesh Srivastava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Cohort : 6 –</a:t>
            </a:r>
            <a:r>
              <a:rPr lang="en-US" sz="2800" dirty="0"/>
              <a:t>J</a:t>
            </a:r>
            <a:r>
              <a:rPr lang="en-US" sz="2800" dirty="0" smtClean="0"/>
              <a:t>uly – 2019 		        (11-1 PM)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448" y="533400"/>
            <a:ext cx="4949952" cy="655320"/>
          </a:xfrm>
        </p:spPr>
        <p:txBody>
          <a:bodyPr>
            <a:noAutofit/>
          </a:bodyPr>
          <a:lstStyle/>
          <a:p>
            <a:r>
              <a:rPr lang="en-US" sz="2800" dirty="0" smtClean="0"/>
              <a:t>Term Project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600200"/>
            <a:ext cx="32483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Studied Dataset:</a:t>
            </a:r>
          </a:p>
          <a:p>
            <a:pPr marL="468630" lvl="1" indent="0">
              <a:buNone/>
            </a:pPr>
            <a:r>
              <a:rPr lang="en-US" sz="2800" dirty="0" smtClean="0"/>
              <a:t>Air Quality Index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68983" y="3588603"/>
            <a:ext cx="92819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</a:rPr>
              <a:t>“The </a:t>
            </a:r>
            <a:r>
              <a:rPr lang="en-US" sz="2400" i="1" dirty="0">
                <a:solidFill>
                  <a:srgbClr val="000000"/>
                </a:solidFill>
              </a:rPr>
              <a:t>goal is to turn data into information, and information into insight</a:t>
            </a:r>
            <a:r>
              <a:rPr lang="en-US" sz="2400" i="1" dirty="0" smtClean="0">
                <a:solidFill>
                  <a:srgbClr val="000000"/>
                </a:solidFill>
              </a:rPr>
              <a:t>.”</a:t>
            </a:r>
          </a:p>
          <a:p>
            <a:pPr algn="ctr"/>
            <a:endParaRPr lang="en-US" sz="2400" i="1" dirty="0" smtClean="0">
              <a:solidFill>
                <a:srgbClr val="0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1"/>
            <a:ext cx="1752600" cy="15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84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Carly Fiorina</a:t>
            </a:r>
            <a:r>
              <a:rPr lang="en-US" dirty="0">
                <a:solidFill>
                  <a:srgbClr val="FF0000"/>
                </a:solidFill>
              </a:rPr>
              <a:t>, American businessperson and political candidate, known primarily for her tenure as CEO of Hewlett-Packard</a:t>
            </a:r>
          </a:p>
        </p:txBody>
      </p:sp>
    </p:spTree>
    <p:extLst>
      <p:ext uri="{BB962C8B-B14F-4D97-AF65-F5344CB8AC3E}">
        <p14:creationId xmlns:p14="http://schemas.microsoft.com/office/powerpoint/2010/main" val="35053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Let’s ask few questions to Data Set:</a:t>
            </a:r>
            <a:endParaRPr lang="en-US" sz="2400" b="1" dirty="0"/>
          </a:p>
        </p:txBody>
      </p:sp>
      <p:pic>
        <p:nvPicPr>
          <p:cNvPr id="10242" name="Picture 2" descr="Image result for asking ques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438399"/>
            <a:ext cx="86836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4164" y="1371600"/>
            <a:ext cx="7595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“Torture the data, and it will confess to anything</a:t>
            </a:r>
            <a:r>
              <a:rPr lang="en-US" sz="2800" i="1" dirty="0" smtClean="0">
                <a:solidFill>
                  <a:srgbClr val="FF0000"/>
                </a:solidFill>
              </a:rPr>
              <a:t>.”</a:t>
            </a:r>
          </a:p>
          <a:p>
            <a:pPr algn="r"/>
            <a:r>
              <a:rPr lang="en-US" sz="1200" b="1" dirty="0">
                <a:solidFill>
                  <a:srgbClr val="002060"/>
                </a:solidFill>
              </a:rPr>
              <a:t>Ronald Coase</a:t>
            </a:r>
            <a:r>
              <a:rPr lang="en-US" sz="1200" dirty="0">
                <a:solidFill>
                  <a:srgbClr val="002060"/>
                </a:solidFill>
              </a:rPr>
              <a:t>, British economist and author</a:t>
            </a:r>
            <a:endParaRPr lang="en-US" sz="12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07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is the Temperature variation monthly?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019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171825"/>
            <a:ext cx="3114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752600"/>
            <a:ext cx="90201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5403" y="533400"/>
            <a:ext cx="633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Factor</a:t>
            </a:r>
            <a:r>
              <a:rPr lang="en-US" sz="2400" b="1" dirty="0" smtClean="0"/>
              <a:t> for high Temperature in month of June?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581400"/>
            <a:ext cx="570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Pair plot for Temperature and particles in month of JUNE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648200"/>
            <a:ext cx="8764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 Main reason for High Temperature in JUNE month may be “PT08.S4(NO2)”</a:t>
            </a:r>
          </a:p>
          <a:p>
            <a:r>
              <a:rPr lang="en-US" dirty="0"/>
              <a:t>	 </a:t>
            </a:r>
            <a:r>
              <a:rPr lang="en-US" dirty="0" smtClean="0"/>
              <a:t>     particle.</a:t>
            </a:r>
          </a:p>
          <a:p>
            <a:endParaRPr lang="en-US" dirty="0"/>
          </a:p>
          <a:p>
            <a:r>
              <a:rPr lang="en-US" dirty="0" smtClean="0"/>
              <a:t>Reason: This particle is caused by high rate of Tungsten oxidation.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33988"/>
            <a:ext cx="54009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62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is the Relative Humidity variation monthly?</a:t>
            </a:r>
            <a:endParaRPr lang="en-US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81125"/>
            <a:ext cx="8496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43174"/>
            <a:ext cx="4481513" cy="262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09825"/>
            <a:ext cx="6877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481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Relative Humidity Vs Temperature ?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524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Relative humidity is the ratio (expressed as a percentage) of the amount of moisture actually in the air to the maximum amount that can be present at that temperature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533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Because warm air can hold more water vapor than cool air, relative humidity falls when the temperature rises if no moisture is added to the air</a:t>
            </a:r>
          </a:p>
        </p:txBody>
      </p:sp>
    </p:spTree>
    <p:extLst>
      <p:ext uri="{BB962C8B-B14F-4D97-AF65-F5344CB8AC3E}">
        <p14:creationId xmlns:p14="http://schemas.microsoft.com/office/powerpoint/2010/main" val="6258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219200"/>
            <a:ext cx="8610600" cy="3886200"/>
          </a:xfrm>
        </p:spPr>
        <p:txBody>
          <a:bodyPr/>
          <a:lstStyle/>
          <a:p>
            <a:r>
              <a:rPr lang="en-US" i="0" dirty="0" smtClean="0"/>
              <a:t>The sensor which records “NMHC(GT</a:t>
            </a:r>
            <a:r>
              <a:rPr lang="en-US" i="0" dirty="0"/>
              <a:t>) </a:t>
            </a:r>
            <a:r>
              <a:rPr lang="en-US" i="0" dirty="0" smtClean="0"/>
              <a:t>” is not working properly because almost 90% data recorded as blank or default value -200</a:t>
            </a:r>
          </a:p>
          <a:p>
            <a:r>
              <a:rPr lang="en-US" i="0" dirty="0" smtClean="0"/>
              <a:t>May need to fine tune sensors for “CO(GT)”, “NOX(GT)”, “NO2(GT)” as around 17%  data recorded as blank or default value -200.</a:t>
            </a:r>
          </a:p>
          <a:p>
            <a:r>
              <a:rPr lang="en-US" i="0" dirty="0" smtClean="0"/>
              <a:t>During June and July, the Relative humidity was very low, which will cause various health problems. Campaign to start awareness about these situations and its consequences.</a:t>
            </a:r>
          </a:p>
          <a:p>
            <a:r>
              <a:rPr lang="en-US" i="0" dirty="0" smtClean="0"/>
              <a:t>Measures to be taken to prevent Tungsten quantity in atmosphere to avoid temperature rise.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33400"/>
            <a:ext cx="3959352" cy="502920"/>
          </a:xfrm>
        </p:spPr>
        <p:txBody>
          <a:bodyPr/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Actionable</a:t>
            </a:r>
            <a:r>
              <a:rPr lang="en-US" dirty="0" smtClean="0"/>
              <a:t> </a:t>
            </a:r>
            <a:r>
              <a:rPr lang="en-US" sz="2400" b="1" dirty="0">
                <a:latin typeface="+mn-lt"/>
                <a:ea typeface="+mn-ea"/>
                <a:cs typeface="+mn-cs"/>
              </a:rPr>
              <a:t>items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8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1066800"/>
            <a:ext cx="6858000" cy="3886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hlinkClick r:id="rId2"/>
              </a:rPr>
              <a:t>https://archive.ics.uci.edu/ml/datasets/Air+quality</a:t>
            </a:r>
            <a:endParaRPr lang="en-US" dirty="0" smtClean="0">
              <a:solidFill>
                <a:srgbClr val="C00000"/>
              </a:solidFill>
              <a:hlinkClick r:id="rId3"/>
            </a:endParaRPr>
          </a:p>
          <a:p>
            <a:r>
              <a:rPr lang="en-US" dirty="0" smtClean="0">
                <a:solidFill>
                  <a:srgbClr val="C0000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C00000"/>
                </a:solidFill>
                <a:hlinkClick r:id="rId3"/>
              </a:rPr>
              <a:t>://buythermopro.com/guides/low-humidity-effects-solutions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4"/>
              </a:rPr>
              <a:t>https://share.upmc.com/2014/06/effects-humidity-body</a:t>
            </a:r>
            <a:r>
              <a:rPr lang="en-US" dirty="0" smtClean="0">
                <a:solidFill>
                  <a:srgbClr val="C00000"/>
                </a:solidFill>
                <a:hlinkClick r:id="rId4"/>
              </a:rPr>
              <a:t>/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hlinkClick r:id="rId5"/>
              </a:rPr>
              <a:t>https://www.sciencedirect.com/science/article/abs/pii/S0263436896000273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2073348" cy="50292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6200"/>
            <a:ext cx="89884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3505200"/>
            <a:ext cx="90059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pollution has been a global problem now a days. Many countries are suffering from </a:t>
            </a:r>
          </a:p>
          <a:p>
            <a:r>
              <a:rPr lang="en-US" dirty="0" smtClean="0"/>
              <a:t>polluted air and global warming due to bad air quality. </a:t>
            </a:r>
          </a:p>
          <a:p>
            <a:endParaRPr lang="en-US" dirty="0"/>
          </a:p>
          <a:p>
            <a:r>
              <a:rPr lang="en-US" dirty="0" smtClean="0"/>
              <a:t>The Air Quality  in atmosphere determines various human and environmental factors which</a:t>
            </a:r>
          </a:p>
          <a:p>
            <a:r>
              <a:rPr lang="en-US" dirty="0" smtClean="0"/>
              <a:t>Directly or indirectly effects livings on earth.</a:t>
            </a:r>
          </a:p>
          <a:p>
            <a:endParaRPr lang="en-US" dirty="0"/>
          </a:p>
          <a:p>
            <a:r>
              <a:rPr lang="en-US" dirty="0" smtClean="0"/>
              <a:t>The air quality effects Temperature and Humidity (Absolute and Relative) both causing </a:t>
            </a:r>
          </a:p>
          <a:p>
            <a:r>
              <a:rPr lang="en-US" dirty="0" smtClean="0"/>
              <a:t>Problem to surroundings.</a:t>
            </a:r>
          </a:p>
          <a:p>
            <a:endParaRPr lang="en-US" dirty="0"/>
          </a:p>
          <a:p>
            <a:r>
              <a:rPr lang="en-US" dirty="0" smtClean="0"/>
              <a:t>This study we will find the relation between various air quality factors, their effect and </a:t>
            </a:r>
          </a:p>
          <a:p>
            <a:r>
              <a:rPr lang="en-US" dirty="0" smtClean="0"/>
              <a:t>mitigation aspects.</a:t>
            </a:r>
          </a:p>
        </p:txBody>
      </p:sp>
    </p:spTree>
    <p:extLst>
      <p:ext uri="{BB962C8B-B14F-4D97-AF65-F5344CB8AC3E}">
        <p14:creationId xmlns:p14="http://schemas.microsoft.com/office/powerpoint/2010/main" val="28317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3121152" cy="350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182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set chosen for study is recorded from March 2004 to February 2005 in an </a:t>
            </a:r>
          </a:p>
          <a:p>
            <a:r>
              <a:rPr lang="en-US" dirty="0" smtClean="0"/>
              <a:t>Italian City. Various air particle's density along with temperature and humidity </a:t>
            </a:r>
          </a:p>
          <a:p>
            <a:r>
              <a:rPr lang="en-US" dirty="0" smtClean="0"/>
              <a:t>has been captured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952625"/>
            <a:ext cx="58007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657671"/>
            <a:ext cx="8686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data has been taken from UCI  Machine Learning Repository.</a:t>
            </a:r>
          </a:p>
          <a:p>
            <a:endParaRPr lang="en-US" dirty="0"/>
          </a:p>
          <a:p>
            <a:r>
              <a:rPr lang="en-US" dirty="0" smtClean="0"/>
              <a:t>Data Set extracted from: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https://archive.ics.uci.edu/ml/datasets/Air+quality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0848" y="4648200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Image taken from </a:t>
            </a:r>
            <a:r>
              <a:rPr lang="en-US" sz="1050" dirty="0" smtClean="0">
                <a:hlinkClick r:id="rId4"/>
              </a:rPr>
              <a:t>here</a:t>
            </a:r>
            <a:r>
              <a:rPr lang="en-US" sz="1050" dirty="0" smtClean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505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" y="2057400"/>
            <a:ext cx="9018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275" y="838200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Structure from data source:</a:t>
            </a:r>
          </a:p>
        </p:txBody>
      </p:sp>
    </p:spTree>
    <p:extLst>
      <p:ext uri="{BB962C8B-B14F-4D97-AF65-F5344CB8AC3E}">
        <p14:creationId xmlns:p14="http://schemas.microsoft.com/office/powerpoint/2010/main" val="19741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534399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85800"/>
            <a:ext cx="751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structure before profiling and feature engineering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44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2663952" cy="42672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Observations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86629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are total 9357 records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total 15 features has been collected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 of which 8 are numerical, 1 is categorical and 5 columns </a:t>
            </a:r>
            <a:r>
              <a:rPr lang="en-US" dirty="0" smtClean="0"/>
              <a:t>are </a:t>
            </a:r>
            <a:r>
              <a:rPr lang="en-US" dirty="0"/>
              <a:t>rejected </a:t>
            </a:r>
            <a:r>
              <a:rPr lang="en-US" dirty="0" smtClean="0"/>
              <a:t>because </a:t>
            </a:r>
            <a:r>
              <a:rPr lang="en-US" dirty="0"/>
              <a:t>of </a:t>
            </a:r>
            <a:endParaRPr lang="en-US" dirty="0" smtClean="0"/>
          </a:p>
          <a:p>
            <a:r>
              <a:rPr lang="en-US" dirty="0" smtClean="0"/>
              <a:t>       highly correlated </a:t>
            </a:r>
            <a:r>
              <a:rPr lang="en-US" dirty="0"/>
              <a:t>as below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C6H6(GT) is highly correlated with AH (ρ = 0.9845556732)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PT08.S2(NMHC) is highly correlated with PT08.S1(CO) (ρ = 0.9331013408)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PT08.S5(O3) is highly correlated with PT08.S2(NMHC) (ρ = 0.9099091396)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RH is highly correlated with </a:t>
            </a:r>
            <a:r>
              <a:rPr lang="en-US" dirty="0" smtClean="0"/>
              <a:t>C6H6(GT</a:t>
            </a:r>
            <a:r>
              <a:rPr lang="en-US" dirty="0"/>
              <a:t>) (ρ = 0.9250675945)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 is highly correlated with C6H6(GT) (ρ = 0.9713702094)</a:t>
            </a:r>
          </a:p>
          <a:p>
            <a:r>
              <a:rPr lang="en-US" b="1" dirty="0" smtClean="0"/>
              <a:t>5.  All </a:t>
            </a:r>
            <a:r>
              <a:rPr lang="en-US" b="1" dirty="0"/>
              <a:t>the columns has "-200" as minimum value which looks an anomaly as this value </a:t>
            </a:r>
            <a:endParaRPr lang="en-US" b="1" dirty="0" smtClean="0"/>
          </a:p>
          <a:p>
            <a:r>
              <a:rPr lang="en-US" b="1" dirty="0" smtClean="0"/>
              <a:t>       is </a:t>
            </a:r>
            <a:r>
              <a:rPr lang="en-US" b="1" dirty="0"/>
              <a:t>-200 </a:t>
            </a:r>
            <a:r>
              <a:rPr lang="en-US" b="1" dirty="0" smtClean="0"/>
              <a:t>for </a:t>
            </a:r>
            <a:r>
              <a:rPr lang="en-US" b="1" dirty="0"/>
              <a:t>those </a:t>
            </a:r>
            <a:r>
              <a:rPr lang="en-US" b="1" dirty="0" smtClean="0"/>
              <a:t>columns </a:t>
            </a:r>
            <a:r>
              <a:rPr lang="en-US" b="1" dirty="0"/>
              <a:t>which cannot be </a:t>
            </a:r>
            <a:r>
              <a:rPr lang="en-US" b="1" dirty="0" smtClean="0"/>
              <a:t>negative</a:t>
            </a:r>
            <a:r>
              <a:rPr lang="en-US" b="1" u="sng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599" y="4819471"/>
            <a:ext cx="8662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replace all "-200" with Nan because it is suspected that all non available value from devices cannot be recovered and has been replaced by "-200"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" y="2157413"/>
            <a:ext cx="9130965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1000"/>
            <a:ext cx="3352800" cy="42672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Finding missing values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75"/>
            <a:ext cx="43338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515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6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81200"/>
            <a:ext cx="85439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419600"/>
            <a:ext cx="85772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59468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Interpolation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97406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Interpolation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2743200"/>
            <a:ext cx="609600" cy="266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2743200"/>
            <a:ext cx="609600" cy="266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5372100"/>
            <a:ext cx="609600" cy="266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0800" y="5372100"/>
            <a:ext cx="609600" cy="2667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3581400" cy="42672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+mn-lt"/>
                <a:ea typeface="+mn-ea"/>
                <a:cs typeface="+mn-cs"/>
              </a:rPr>
              <a:t>Fill the missing data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 descr="C:\Users\nitsriva\AppData\Local\Microsoft\Windows\Temporary Internet Files\Content.IE5\UOD4151V\question-mark-1019820_960_72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15539"/>
            <a:ext cx="675507" cy="5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720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structure after profiling and feature engineering</a:t>
            </a:r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6863"/>
            <a:ext cx="8915399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9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5401</TotalTime>
  <Words>555</Words>
  <Application>Microsoft Office PowerPoint</Application>
  <PresentationFormat>On-screen Show (4:3)</PresentationFormat>
  <Paragraphs>74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Tradeshow</vt:lpstr>
      <vt:lpstr>Term Project</vt:lpstr>
      <vt:lpstr>PowerPoint Presentation</vt:lpstr>
      <vt:lpstr>About the data</vt:lpstr>
      <vt:lpstr>PowerPoint Presentation</vt:lpstr>
      <vt:lpstr>PowerPoint Presentation</vt:lpstr>
      <vt:lpstr>Observations</vt:lpstr>
      <vt:lpstr>PowerPoint Presentation</vt:lpstr>
      <vt:lpstr>Fill the 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Actionable items</vt:lpstr>
      <vt:lpstr>References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Srivastava</dc:creator>
  <cp:lastModifiedBy>Nitesh Srivastava</cp:lastModifiedBy>
  <cp:revision>68</cp:revision>
  <dcterms:created xsi:type="dcterms:W3CDTF">2019-09-15T16:44:14Z</dcterms:created>
  <dcterms:modified xsi:type="dcterms:W3CDTF">2019-09-19T10:45:56Z</dcterms:modified>
</cp:coreProperties>
</file>