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7" r:id="rId9"/>
    <p:sldId id="262" r:id="rId10"/>
    <p:sldId id="268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3CC0-D915-49D3-9216-CED4BA3047AC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C737-2326-4ECD-89FE-ACB514AEF7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19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3CC0-D915-49D3-9216-CED4BA3047AC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C737-2326-4ECD-89FE-ACB514AEF7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44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3CC0-D915-49D3-9216-CED4BA3047AC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C737-2326-4ECD-89FE-ACB514AEF7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80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3CC0-D915-49D3-9216-CED4BA3047AC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C737-2326-4ECD-89FE-ACB514AEF7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82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3CC0-D915-49D3-9216-CED4BA3047AC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C737-2326-4ECD-89FE-ACB514AEF7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75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3CC0-D915-49D3-9216-CED4BA3047AC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C737-2326-4ECD-89FE-ACB514AEF7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98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3CC0-D915-49D3-9216-CED4BA3047AC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C737-2326-4ECD-89FE-ACB514AEF7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17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3CC0-D915-49D3-9216-CED4BA3047AC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C737-2326-4ECD-89FE-ACB514AEF7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30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3CC0-D915-49D3-9216-CED4BA3047AC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C737-2326-4ECD-89FE-ACB514AEF7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14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3CC0-D915-49D3-9216-CED4BA3047AC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C737-2326-4ECD-89FE-ACB514AEF7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47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3CC0-D915-49D3-9216-CED4BA3047AC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C737-2326-4ECD-89FE-ACB514AEF7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43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63CC0-D915-49D3-9216-CED4BA3047AC}" type="datetimeFigureOut">
              <a:rPr lang="en-IN" smtClean="0"/>
              <a:t>12-02-2018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4C737-2326-4ECD-89FE-ACB514AEF7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89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Machine 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714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Topics:</a:t>
            </a:r>
          </a:p>
          <a:p>
            <a:pPr lvl="1"/>
            <a:r>
              <a:rPr lang="en-US" altLang="en-US" dirty="0" smtClean="0"/>
              <a:t>Policies</a:t>
            </a:r>
            <a:r>
              <a:rPr lang="tr-TR" altLang="en-US" dirty="0" smtClean="0"/>
              <a:t>: </a:t>
            </a:r>
            <a:r>
              <a:rPr lang="en-US" altLang="en-US" dirty="0" smtClean="0"/>
              <a:t>what actions should an agent take in a particular situation</a:t>
            </a:r>
          </a:p>
          <a:p>
            <a:pPr lvl="1"/>
            <a:r>
              <a:rPr lang="en-US" altLang="en-US" dirty="0" smtClean="0"/>
              <a:t>Utility estimation: how good is a state (</a:t>
            </a:r>
            <a:r>
              <a:rPr lang="en-US" altLang="en-US" dirty="0" smtClean="0">
                <a:sym typeface="Wingdings" panose="05000000000000000000" pitchFamily="2" charset="2"/>
              </a:rPr>
              <a:t>used by policy)</a:t>
            </a:r>
            <a:endParaRPr lang="tr-TR" altLang="en-US" dirty="0" smtClean="0"/>
          </a:p>
          <a:p>
            <a:r>
              <a:rPr lang="tr-TR" altLang="en-US" dirty="0" smtClean="0"/>
              <a:t>No supervised output but delayed reward</a:t>
            </a:r>
          </a:p>
          <a:p>
            <a:r>
              <a:rPr lang="tr-TR" altLang="en-US" dirty="0" smtClean="0"/>
              <a:t>Credit assignment problem</a:t>
            </a:r>
            <a:r>
              <a:rPr lang="en-US" altLang="en-US" dirty="0" smtClean="0"/>
              <a:t> (what was responsible for the outcome) </a:t>
            </a:r>
          </a:p>
          <a:p>
            <a:r>
              <a:rPr lang="en-US" altLang="en-US" dirty="0" smtClean="0"/>
              <a:t>Applications: </a:t>
            </a:r>
            <a:endParaRPr lang="tr-TR" altLang="en-US" dirty="0" smtClean="0"/>
          </a:p>
          <a:p>
            <a:pPr lvl="1"/>
            <a:r>
              <a:rPr lang="tr-TR" altLang="en-US" dirty="0" smtClean="0"/>
              <a:t>Game playing</a:t>
            </a:r>
          </a:p>
          <a:p>
            <a:pPr lvl="1"/>
            <a:r>
              <a:rPr lang="tr-TR" altLang="en-US" dirty="0" smtClean="0"/>
              <a:t>Robot in a maze</a:t>
            </a:r>
          </a:p>
          <a:p>
            <a:pPr lvl="1"/>
            <a:r>
              <a:rPr lang="tr-TR" altLang="en-US" dirty="0" smtClean="0"/>
              <a:t>Multiple agents, partial observability, ...</a:t>
            </a:r>
            <a:endParaRPr lang="tr-T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0908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Why now?• Flood of available data (especially with the  advent of the Internet)• Increasing computational power• Growing p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248" y="834303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683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437" y="264650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99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Machine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/>
              <a:t>Machine learning:</a:t>
            </a:r>
            <a:r>
              <a:rPr lang="en-IN" b="1" dirty="0"/>
              <a:t> "Field of study that gives computers the ability to learn without being explicitly </a:t>
            </a:r>
            <a:r>
              <a:rPr lang="en-IN" b="1" dirty="0" smtClean="0"/>
              <a:t>programmed“</a:t>
            </a:r>
          </a:p>
          <a:p>
            <a:endParaRPr lang="en-IN" b="1" dirty="0"/>
          </a:p>
          <a:p>
            <a:endParaRPr lang="en-IN" b="1" dirty="0" smtClean="0"/>
          </a:p>
          <a:p>
            <a:r>
              <a:rPr lang="en-IN" b="1" i="1" dirty="0"/>
              <a:t>Well posed learning problem:</a:t>
            </a:r>
            <a:r>
              <a:rPr lang="en-IN" i="1" dirty="0"/>
              <a:t> "</a:t>
            </a:r>
            <a:r>
              <a:rPr lang="en-IN" b="1" dirty="0"/>
              <a:t>A computer program is said to learn from experience E with respect to some class of tasks T and performance measure P, if its performance at tasks in T, as measured by P, improves with experience E."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635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647700"/>
            <a:ext cx="90868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6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Supervised Learning</a:t>
            </a:r>
            <a:endParaRPr lang="en-IN" dirty="0"/>
          </a:p>
        </p:txBody>
      </p:sp>
      <p:pic>
        <p:nvPicPr>
          <p:cNvPr id="2050" name="Picture 2" descr="Image result for supervised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1" y="2234911"/>
            <a:ext cx="10477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72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 Applications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b="1" u="sng" dirty="0" smtClean="0"/>
              <a:t>Prediction of future cases: </a:t>
            </a:r>
            <a:r>
              <a:rPr lang="tr-TR" altLang="en-US" dirty="0" smtClean="0"/>
              <a:t>Use the rule to predict the output for future inputs</a:t>
            </a:r>
          </a:p>
          <a:p>
            <a:r>
              <a:rPr lang="tr-TR" altLang="en-US" b="1" u="sng" dirty="0" smtClean="0"/>
              <a:t>Knowledge extraction: </a:t>
            </a:r>
            <a:r>
              <a:rPr lang="tr-TR" altLang="en-US" dirty="0" smtClean="0"/>
              <a:t>The rule is easy to understand</a:t>
            </a:r>
          </a:p>
          <a:p>
            <a:r>
              <a:rPr lang="tr-TR" altLang="en-US" b="1" u="sng" dirty="0" smtClean="0"/>
              <a:t>Compression: </a:t>
            </a:r>
            <a:r>
              <a:rPr lang="tr-TR" altLang="en-US" dirty="0" smtClean="0"/>
              <a:t>The rule is simpler than the data it explains</a:t>
            </a:r>
          </a:p>
          <a:p>
            <a:r>
              <a:rPr lang="tr-TR" altLang="en-US" b="1" u="sng" dirty="0" smtClean="0"/>
              <a:t>Outlier detection: </a:t>
            </a:r>
            <a:r>
              <a:rPr lang="tr-TR" altLang="en-US" dirty="0" smtClean="0"/>
              <a:t>Exceptions that are not covered by the rule, e.g., fraud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60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Unsupervised Learning</a:t>
            </a:r>
            <a:endParaRPr lang="en-IN" dirty="0"/>
          </a:p>
        </p:txBody>
      </p:sp>
      <p:pic>
        <p:nvPicPr>
          <p:cNvPr id="3074" name="Picture 2" descr="Image result for unsupervised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248" y="1930833"/>
            <a:ext cx="9572625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5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Unsupervised Learning</a:t>
            </a:r>
            <a:endParaRPr lang="en-IN" dirty="0"/>
          </a:p>
        </p:txBody>
      </p:sp>
      <p:pic>
        <p:nvPicPr>
          <p:cNvPr id="4098" name="Picture 2" descr="Image result for unsupervised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085" y="1690688"/>
            <a:ext cx="5210752" cy="405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97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100" y="-68983"/>
            <a:ext cx="10291618" cy="1195820"/>
          </a:xfrm>
        </p:spPr>
        <p:txBody>
          <a:bodyPr/>
          <a:lstStyle/>
          <a:p>
            <a:r>
              <a:rPr lang="en-US" dirty="0" smtClean="0"/>
              <a:t>Unsupervised Learning Applications</a:t>
            </a:r>
            <a:endParaRPr lang="en-IN" dirty="0"/>
          </a:p>
        </p:txBody>
      </p:sp>
      <p:pic>
        <p:nvPicPr>
          <p:cNvPr id="8194" name="Picture 2" descr="Image result for unsupervised learning applicati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00" y="892752"/>
            <a:ext cx="9585827" cy="580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55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Reinforcement Learning</a:t>
            </a:r>
            <a:endParaRPr lang="en-IN" dirty="0"/>
          </a:p>
        </p:txBody>
      </p:sp>
      <p:pic>
        <p:nvPicPr>
          <p:cNvPr id="5122" name="Picture 2" descr="Image result for reinforcement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448" y="1859178"/>
            <a:ext cx="668655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70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140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Introduction to Machine Learning</vt:lpstr>
      <vt:lpstr>What is Machine Learning</vt:lpstr>
      <vt:lpstr>PowerPoint Presentation</vt:lpstr>
      <vt:lpstr>Supervised Learning</vt:lpstr>
      <vt:lpstr>Supervised Learning Applications </vt:lpstr>
      <vt:lpstr>Unsupervised Learning</vt:lpstr>
      <vt:lpstr>Unsupervised Learning</vt:lpstr>
      <vt:lpstr>Unsupervised Learning Applications</vt:lpstr>
      <vt:lpstr>Reinforcement Learning</vt:lpstr>
      <vt:lpstr>Reinforcement Learning Applications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JACK</dc:creator>
  <cp:lastModifiedBy>JACK</cp:lastModifiedBy>
  <cp:revision>6</cp:revision>
  <dcterms:created xsi:type="dcterms:W3CDTF">2018-02-12T06:20:42Z</dcterms:created>
  <dcterms:modified xsi:type="dcterms:W3CDTF">2018-02-12T06:42:17Z</dcterms:modified>
</cp:coreProperties>
</file>