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60" r:id="rId2"/>
    <p:sldId id="259" r:id="rId3"/>
    <p:sldId id="275" r:id="rId4"/>
    <p:sldId id="265" r:id="rId5"/>
    <p:sldId id="268" r:id="rId6"/>
    <p:sldId id="276" r:id="rId7"/>
    <p:sldId id="266" r:id="rId8"/>
    <p:sldId id="262" r:id="rId9"/>
    <p:sldId id="271" r:id="rId10"/>
    <p:sldId id="279" r:id="rId11"/>
    <p:sldId id="267" r:id="rId12"/>
    <p:sldId id="272" r:id="rId13"/>
    <p:sldId id="273" r:id="rId14"/>
    <p:sldId id="277" r:id="rId15"/>
    <p:sldId id="27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F"/>
    <a:srgbClr val="E35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2" autoAdjust="0"/>
  </p:normalViewPr>
  <p:slideViewPr>
    <p:cSldViewPr>
      <p:cViewPr varScale="1">
        <p:scale>
          <a:sx n="68" d="100"/>
          <a:sy n="68" d="100"/>
        </p:scale>
        <p:origin x="144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4A8B7-C6B3-44F2-899D-13899FFDF14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26C7-3725-4583-811C-1DA74730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2287-2510-49FE-9FC5-4AEB0F6EC822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154559"/>
          </a:xfrm>
          <a:solidFill>
            <a:srgbClr val="E35F13"/>
          </a:solidFill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raduate" panose="02000503000000020004" pitchFamily="2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Using SVM (Support vector machine) and KNN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(k-nearest neighbors algorithm) Classifier Performing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Analysis on a Six Class Audio Data Set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  <a:latin typeface="Graduate" panose="02000503000000020004" pitchFamily="2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altLang="en-US" dirty="0" smtClean="0">
                <a:latin typeface="Times New Roman" panose="02020603050405020304" charset="0"/>
                <a:ea typeface="Liberation Sans" panose="020B0604020202020204" pitchFamily="34" charset="0"/>
                <a:cs typeface="Times New Roman" panose="02020603050405020304" charset="0"/>
              </a:rPr>
              <a:t>Nitesh V</a:t>
            </a:r>
            <a:endParaRPr lang="en-IN" altLang="en-US" dirty="0" smtClean="0">
              <a:latin typeface="Times New Roman" panose="02020603050405020304" charset="0"/>
              <a:ea typeface="Liberation Sans" panose="020B0604020202020204" pitchFamily="34" charset="0"/>
              <a:cs typeface="Times New Roman" panose="02020603050405020304" charset="0"/>
            </a:endParaRPr>
          </a:p>
          <a:p>
            <a:r>
              <a:rPr lang="en-IN" altLang="en-US" dirty="0" smtClean="0">
                <a:latin typeface="Times New Roman" panose="02020603050405020304" charset="0"/>
                <a:ea typeface="Liberation Sans" panose="020B0604020202020204" pitchFamily="34" charset="0"/>
                <a:cs typeface="Times New Roman" panose="02020603050405020304" charset="0"/>
              </a:rPr>
              <a:t>01JST19PDS010</a:t>
            </a:r>
            <a:endParaRPr lang="en-IN" altLang="en-US" dirty="0">
              <a:latin typeface="Times New Roman" panose="02020603050405020304" charset="0"/>
              <a:ea typeface="Liberation Sans" panose="020B0604020202020204" pitchFamily="34" charset="0"/>
              <a:cs typeface="Times New Roman" panose="02020603050405020304" charset="0"/>
            </a:endParaRPr>
          </a:p>
          <a:p>
            <a:r>
              <a:rPr lang="en-IN" altLang="en-US" dirty="0">
                <a:latin typeface="Times New Roman" panose="02020603050405020304" charset="0"/>
                <a:ea typeface="Liberation Sans" panose="020B0604020202020204" pitchFamily="34" charset="0"/>
                <a:cs typeface="Times New Roman" panose="02020603050405020304" charset="0"/>
              </a:rPr>
              <a:t>Mtech in </a:t>
            </a:r>
            <a:r>
              <a:rPr lang="en-IN" altLang="en-US" dirty="0" smtClean="0">
                <a:latin typeface="Times New Roman" panose="02020603050405020304" charset="0"/>
                <a:ea typeface="Liberation Sans" panose="020B0604020202020204" pitchFamily="34" charset="0"/>
                <a:cs typeface="Times New Roman" panose="02020603050405020304" charset="0"/>
              </a:rPr>
              <a:t>Data Science</a:t>
            </a:r>
            <a:endParaRPr lang="en-IN" altLang="en-US" dirty="0">
              <a:latin typeface="Times New Roman" panose="02020603050405020304" charset="0"/>
              <a:ea typeface="Liberation Sans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25134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84984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0" y="1196752"/>
            <a:ext cx="6773220" cy="5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Program Flow.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2"/>
            <a:ext cx="3677731" cy="44853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588" y="305780"/>
            <a:ext cx="8229600" cy="1143000"/>
          </a:xfrm>
        </p:spPr>
        <p:txBody>
          <a:bodyPr/>
          <a:lstStyle/>
          <a:p>
            <a:r>
              <a:rPr lang="en-IN" altLang="en-US"/>
              <a:t>Results.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and Accuracy of KNN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Precision and Accuracy </a:t>
            </a:r>
            <a:r>
              <a:rPr lang="en-US" dirty="0" smtClean="0"/>
              <a:t>of SVM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0" y="2618910"/>
            <a:ext cx="5001323" cy="72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4991797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predicted files in KNN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Wrong predicted files in </a:t>
            </a:r>
            <a:r>
              <a:rPr lang="en-US" dirty="0" smtClean="0"/>
              <a:t>SVM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5792008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38209"/>
            <a:ext cx="5420481" cy="132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764704"/>
            <a:ext cx="8837294" cy="4968552"/>
          </a:xfrm>
        </p:spPr>
      </p:pic>
    </p:spTree>
    <p:extLst>
      <p:ext uri="{BB962C8B-B14F-4D97-AF65-F5344CB8AC3E}">
        <p14:creationId xmlns:p14="http://schemas.microsoft.com/office/powerpoint/2010/main" val="3610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837294" cy="4968552"/>
          </a:xfrm>
        </p:spPr>
      </p:pic>
    </p:spTree>
    <p:extLst>
      <p:ext uri="{BB962C8B-B14F-4D97-AF65-F5344CB8AC3E}">
        <p14:creationId xmlns:p14="http://schemas.microsoft.com/office/powerpoint/2010/main" val="38121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                                    </a:t>
            </a: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a variety of musical instruments where each instrument produces a different sound.</a:t>
            </a:r>
          </a:p>
          <a:p>
            <a:r>
              <a:rPr lang="en-US" sz="2400" dirty="0"/>
              <a:t>The human ability to distinguish between musical instruments from large data has been a subject of investigation for a number of </a:t>
            </a:r>
            <a:r>
              <a:rPr lang="en-US" sz="2400" dirty="0" smtClean="0"/>
              <a:t>year</a:t>
            </a:r>
            <a:endParaRPr lang="en-US" sz="2400" dirty="0"/>
          </a:p>
          <a:p>
            <a:r>
              <a:rPr lang="en-US" sz="2400" dirty="0"/>
              <a:t>Musical instrument classification is very important task for an musical information retrieval </a:t>
            </a:r>
            <a:r>
              <a:rPr lang="en-US" sz="2400" dirty="0" smtClean="0"/>
              <a:t>system</a:t>
            </a:r>
            <a:r>
              <a:rPr lang="en-IN" sz="2400" dirty="0" smtClean="0"/>
              <a:t>.</a:t>
            </a:r>
          </a:p>
          <a:p>
            <a:r>
              <a:rPr lang="en-US" sz="2400" dirty="0"/>
              <a:t>Classification of musical instruments has many problems due to Multidimensional nature of musical instruments i.e. one instrument can belong to more than one instrument family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r>
              <a:rPr lang="en-US" dirty="0"/>
              <a:t>This system is designed to solve the problems in musical instrument classification by using the SVM(Support Vector Machine), KNN (k-nearest neighbors algorithm) classifiers.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61046"/>
          </a:xfrm>
        </p:spPr>
        <p:txBody>
          <a:bodyPr/>
          <a:lstStyle/>
          <a:p>
            <a:r>
              <a:rPr lang="en-IN" altLang="en-US" dirty="0"/>
              <a:t>Literature Survey.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93146589"/>
              </p:ext>
            </p:extLst>
          </p:nvPr>
        </p:nvGraphicFramePr>
        <p:xfrm>
          <a:off x="611560" y="908720"/>
          <a:ext cx="7729676" cy="611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419"/>
                <a:gridCol w="1932419"/>
                <a:gridCol w="2144900"/>
                <a:gridCol w="1719938"/>
              </a:tblGrid>
              <a:tr h="11287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TITLE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PROPOSED WORK IN THE PAPER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METHODS USED</a:t>
                      </a:r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CONSTRAINTS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263377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hierarchical taxonomies for musical instrument recognition on solo recording</a:t>
                      </a:r>
                    </a:p>
                    <a:p>
                      <a:pPr algn="ctr">
                        <a:buNone/>
                      </a:pPr>
                      <a:endParaRPr lang="en-IN" sz="1800" baseline="0" dirty="0" smtClean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Consist of techniques of </a:t>
                      </a: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Audio pre-processing , Segmentation  , feature extraction and classification of recording 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Support Vector Machine(SVM</a:t>
                      </a:r>
                      <a:r>
                        <a:rPr lang="en-IN" sz="1800" dirty="0" smtClean="0">
                          <a:sym typeface="+mn-ea"/>
                        </a:rPr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Implemented only for </a:t>
                      </a: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solo</a:t>
                      </a:r>
                      <a:r>
                        <a:rPr lang="en-IN" sz="1800" baseline="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recordings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23515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Pattern-recognition technique to the classification of musical instrument tones within a taxonomic hierarchy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Classification of audio files on basis of the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KNN </a:t>
                      </a: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clustering algorithm </a:t>
                      </a: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369418"/>
              </p:ext>
            </p:extLst>
          </p:nvPr>
        </p:nvGraphicFramePr>
        <p:xfrm>
          <a:off x="457200" y="1600200"/>
          <a:ext cx="8229600" cy="280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TITLE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PROPOSED WORK IN THE PAPER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METHODS USED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CONSTRAINTS</a:t>
                      </a:r>
                      <a:endParaRPr lang="en-IN" altLang="en-US" sz="1600"/>
                    </a:p>
                  </a:txBody>
                  <a:tcPr/>
                </a:tc>
              </a:tr>
              <a:tr h="1887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Musical Instrument Identification Using SVM , MLP&amp; AdaBoost with Formal Concept Analysis.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 smtClean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Instrument identification by using the three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, MLP&amp; AdaBoost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consist of three steps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I) </a:t>
            </a:r>
            <a:r>
              <a:rPr lang="en-US" dirty="0" smtClean="0"/>
              <a:t>Taking an already  present data </a:t>
            </a:r>
            <a:r>
              <a:rPr lang="en-US" dirty="0"/>
              <a:t>set </a:t>
            </a:r>
          </a:p>
          <a:p>
            <a:pPr marL="0" indent="0">
              <a:buNone/>
            </a:pPr>
            <a:r>
              <a:rPr lang="en-US" dirty="0"/>
              <a:t>          II) Classification of musical instrument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 smtClean="0"/>
              <a:t>i</a:t>
            </a:r>
            <a:r>
              <a:rPr lang="en-US" dirty="0"/>
              <a:t>) </a:t>
            </a:r>
            <a:r>
              <a:rPr lang="en-US" dirty="0" smtClean="0"/>
              <a:t>Applying </a:t>
            </a:r>
            <a:r>
              <a:rPr lang="en-US" dirty="0"/>
              <a:t>SVM </a:t>
            </a:r>
            <a:r>
              <a:rPr lang="en-US" dirty="0" smtClean="0"/>
              <a:t>and KNN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III</a:t>
            </a:r>
            <a:r>
              <a:rPr lang="en-US" dirty="0"/>
              <a:t>) Analysis </a:t>
            </a:r>
            <a:r>
              <a:rPr lang="en-US" dirty="0" smtClean="0"/>
              <a:t>of The </a:t>
            </a: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Methodology.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400" u="sng" dirty="0" smtClean="0"/>
              <a:t>K</a:t>
            </a:r>
            <a:r>
              <a:rPr lang="en-IN" altLang="en-US" sz="2400" u="sng" dirty="0" smtClean="0"/>
              <a:t>NN</a:t>
            </a:r>
            <a:r>
              <a:rPr lang="en-IN" altLang="en-US" sz="2400" dirty="0" smtClean="0"/>
              <a:t> </a:t>
            </a:r>
            <a:r>
              <a:rPr lang="en-IN" altLang="en-US" sz="2400" dirty="0"/>
              <a:t>: </a:t>
            </a:r>
            <a:r>
              <a:rPr lang="en-US" altLang="en-US" sz="2400" dirty="0"/>
              <a:t>K</a:t>
            </a:r>
            <a:r>
              <a:rPr lang="en-US" sz="2400" dirty="0" smtClean="0"/>
              <a:t>-nearest </a:t>
            </a:r>
            <a:r>
              <a:rPr lang="en-US" sz="2400" dirty="0"/>
              <a:t>neighbors </a:t>
            </a:r>
            <a:r>
              <a:rPr lang="en-US" sz="2400" dirty="0" smtClean="0"/>
              <a:t>algorithm</a:t>
            </a:r>
            <a:r>
              <a:rPr lang="en-IN" altLang="en-US" sz="2400" dirty="0" smtClean="0"/>
              <a:t>.</a:t>
            </a:r>
          </a:p>
          <a:p>
            <a:endParaRPr lang="en-IN" altLang="en-US" sz="2400" dirty="0"/>
          </a:p>
          <a:p>
            <a:r>
              <a:rPr lang="en-US" sz="2400" dirty="0"/>
              <a:t>k-NN is a type of instance-based learning, or lazy learning, where the function is only approximated </a:t>
            </a:r>
            <a:r>
              <a:rPr lang="en-US" sz="2400" dirty="0" smtClean="0"/>
              <a:t>.</a:t>
            </a:r>
            <a:endParaRPr lang="en-IN" altLang="en-US" sz="2400" dirty="0"/>
          </a:p>
          <a:p>
            <a:r>
              <a:rPr lang="en-IN" altLang="en-US" sz="2400" dirty="0" smtClean="0"/>
              <a:t>The algorithm basically searches for the nearest class of a given Input data.</a:t>
            </a:r>
          </a:p>
          <a:p>
            <a:r>
              <a:rPr lang="en-IN" altLang="en-US" sz="2400" dirty="0" smtClean="0"/>
              <a:t>The process of classification basically takes place on the value determined for K</a:t>
            </a:r>
            <a:endParaRPr lang="en-I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KNN </a:t>
            </a:r>
            <a:r>
              <a:rPr lang="en-IN" altLang="en-US" dirty="0"/>
              <a:t>Flowchart.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2234541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6" y="2690772"/>
            <a:ext cx="5378133" cy="2402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SVM(Support Vector Machine).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SVM is one of the classifiers.</a:t>
            </a:r>
          </a:p>
          <a:p>
            <a:r>
              <a:rPr lang="en-IN" altLang="en-US"/>
              <a:t>Support vector machine(SVM) are supervised learning model algorithms. It is mostly used in classification problems. </a:t>
            </a:r>
          </a:p>
          <a:p>
            <a:r>
              <a:rPr lang="en-IN" altLang="en-US"/>
              <a:t>In this algorithm, each data item is plotted as a point in n-dimensional space.</a:t>
            </a:r>
          </a:p>
          <a:p>
            <a:r>
              <a:rPr lang="en-IN" altLang="en-US"/>
              <a:t>Mapping of inputs into high-dimensional feature 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363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Graduate</vt:lpstr>
      <vt:lpstr>Liberation Sans</vt:lpstr>
      <vt:lpstr>Times New Roman</vt:lpstr>
      <vt:lpstr>Office Theme</vt:lpstr>
      <vt:lpstr> Using SVM (Support vector machine) and KNN (k-nearest neighbors algorithm) Classifier Performing Analysis on a Six Class Audio Data Set </vt:lpstr>
      <vt:lpstr>Introduction.</vt:lpstr>
      <vt:lpstr>PowerPoint Presentation</vt:lpstr>
      <vt:lpstr>Literature Survey.</vt:lpstr>
      <vt:lpstr>PowerPoint Presentation</vt:lpstr>
      <vt:lpstr>Steps of Implementation</vt:lpstr>
      <vt:lpstr>Methodology.</vt:lpstr>
      <vt:lpstr>KNN Flowchart.</vt:lpstr>
      <vt:lpstr>SVM(Support Vector Machine).</vt:lpstr>
      <vt:lpstr>PowerPoint Presentation</vt:lpstr>
      <vt:lpstr>Program Flow.</vt:lpstr>
      <vt:lpstr>Results.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jhonson</dc:creator>
  <cp:lastModifiedBy>nikenitesh4@gmail.com</cp:lastModifiedBy>
  <cp:revision>55</cp:revision>
  <dcterms:created xsi:type="dcterms:W3CDTF">2018-06-12T17:38:00Z</dcterms:created>
  <dcterms:modified xsi:type="dcterms:W3CDTF">2020-01-31T09:47:42Z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