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2" r:id="rId16"/>
    <p:sldId id="271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>
      <p:cViewPr varScale="1">
        <p:scale>
          <a:sx n="105" d="100"/>
          <a:sy n="105" d="100"/>
        </p:scale>
        <p:origin x="183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3BDE-F246-4869-837C-CB8E2A3D24F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1DCD-7708-450C-8ACC-43252E638D8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3BDE-F246-4869-837C-CB8E2A3D24F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1DCD-7708-450C-8ACC-43252E638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3BDE-F246-4869-837C-CB8E2A3D24F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1DCD-7708-450C-8ACC-43252E638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3BDE-F246-4869-837C-CB8E2A3D24F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1DCD-7708-450C-8ACC-43252E638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3BDE-F246-4869-837C-CB8E2A3D24F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1DCD-7708-450C-8ACC-43252E638D8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3BDE-F246-4869-837C-CB8E2A3D24F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1DCD-7708-450C-8ACC-43252E638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3BDE-F246-4869-837C-CB8E2A3D24F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1DCD-7708-450C-8ACC-43252E638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3BDE-F246-4869-837C-CB8E2A3D24F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1DCD-7708-450C-8ACC-43252E638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3BDE-F246-4869-837C-CB8E2A3D24F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1DCD-7708-450C-8ACC-43252E638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3BDE-F246-4869-837C-CB8E2A3D24F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1DCD-7708-450C-8ACC-43252E638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3BDE-F246-4869-837C-CB8E2A3D24F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4291DCD-7708-450C-8ACC-43252E638D8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D973BDE-F246-4869-837C-CB8E2A3D24F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4291DCD-7708-450C-8ACC-43252E638D8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90600" y="1752600"/>
            <a:ext cx="7851648" cy="1828800"/>
          </a:xfrm>
        </p:spPr>
        <p:txBody>
          <a:bodyPr>
            <a:normAutofit/>
          </a:bodyPr>
          <a:lstStyle/>
          <a:p>
            <a:r>
              <a:rPr lang="en-US" sz="7200" dirty="0"/>
              <a:t>VIDEO BASICS</a:t>
            </a:r>
          </a:p>
        </p:txBody>
      </p:sp>
    </p:spTree>
    <p:extLst>
      <p:ext uri="{BB962C8B-B14F-4D97-AF65-F5344CB8AC3E}">
        <p14:creationId xmlns:p14="http://schemas.microsoft.com/office/powerpoint/2010/main" val="24385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Video Frame </a:t>
            </a:r>
          </a:p>
        </p:txBody>
      </p:sp>
      <p:pic>
        <p:nvPicPr>
          <p:cNvPr id="4" name="Content Placeholder 3" descr="Image result for video  with vanc and hanc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36" y="1219200"/>
            <a:ext cx="7027793" cy="43894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990600" y="54864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Teletext, close captions, XDS information are send through vertical blanking  </a:t>
            </a:r>
          </a:p>
        </p:txBody>
      </p:sp>
    </p:spTree>
    <p:extLst>
      <p:ext uri="{BB962C8B-B14F-4D97-AF65-F5344CB8AC3E}">
        <p14:creationId xmlns:p14="http://schemas.microsoft.com/office/powerpoint/2010/main" val="165980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Audio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9314889"/>
              </p:ext>
            </p:extLst>
          </p:nvPr>
        </p:nvGraphicFramePr>
        <p:xfrm>
          <a:off x="457200" y="1935163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Analog</a:t>
                      </a:r>
                      <a:r>
                        <a:rPr lang="en-US" baseline="0" dirty="0"/>
                        <a:t> Audio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 Audio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/>
                        <a:t>Direct recording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/>
                        <a:t>Stream of</a:t>
                      </a:r>
                      <a:r>
                        <a:rPr lang="en-US" baseline="0" dirty="0"/>
                        <a:t> signal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/>
                        <a:t>Mainly have two audio channels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/>
                        <a:t>No limit</a:t>
                      </a:r>
                      <a:r>
                        <a:rPr lang="en-US" baseline="0" dirty="0"/>
                        <a:t> in audio channel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/>
                        <a:t>Record</a:t>
                      </a:r>
                      <a:r>
                        <a:rPr lang="en-US" baseline="0" dirty="0"/>
                        <a:t> while video is recorded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772770"/>
              </p:ext>
            </p:extLst>
          </p:nvPr>
        </p:nvGraphicFramePr>
        <p:xfrm>
          <a:off x="1371600" y="5181600"/>
          <a:ext cx="609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/>
                        <a:t>Mono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Stereo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Surrounding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381000" y="4419600"/>
            <a:ext cx="8077200" cy="571500"/>
          </a:xfrm>
          <a:prstGeom prst="rect">
            <a:avLst/>
          </a:prstGeom>
        </p:spPr>
        <p:txBody>
          <a:bodyPr vert="horz" lIns="0" rIns="0" bIns="0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Different Kind  </a:t>
            </a:r>
          </a:p>
        </p:txBody>
      </p:sp>
    </p:spTree>
    <p:extLst>
      <p:ext uri="{BB962C8B-B14F-4D97-AF65-F5344CB8AC3E}">
        <p14:creationId xmlns:p14="http://schemas.microsoft.com/office/powerpoint/2010/main" val="2453660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Audio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PCM </a:t>
            </a:r>
          </a:p>
          <a:p>
            <a:pPr lvl="3"/>
            <a:r>
              <a:rPr lang="en-US" dirty="0"/>
              <a:t>Product of conversion technique</a:t>
            </a:r>
          </a:p>
          <a:p>
            <a:pPr lvl="3"/>
            <a:r>
              <a:rPr lang="en-US" dirty="0"/>
              <a:t>Analog to Digital </a:t>
            </a:r>
          </a:p>
          <a:p>
            <a:pPr lvl="3"/>
            <a:r>
              <a:rPr lang="en-US" dirty="0"/>
              <a:t>Stereo pair audio</a:t>
            </a:r>
          </a:p>
          <a:p>
            <a:endParaRPr lang="en-US" dirty="0"/>
          </a:p>
          <a:p>
            <a:r>
              <a:rPr lang="en-US" dirty="0"/>
              <a:t>Dolby Digital</a:t>
            </a:r>
          </a:p>
          <a:p>
            <a:pPr lvl="3"/>
            <a:r>
              <a:rPr lang="en-US" dirty="0"/>
              <a:t>Digital audio coding techniques to reduce the data </a:t>
            </a:r>
          </a:p>
          <a:p>
            <a:pPr lvl="3"/>
            <a:r>
              <a:rPr lang="en-US" dirty="0"/>
              <a:t>Can be any kid </a:t>
            </a:r>
            <a:r>
              <a:rPr lang="en-US" dirty="0" err="1"/>
              <a:t>mono,stereo</a:t>
            </a:r>
            <a:r>
              <a:rPr lang="en-US" dirty="0"/>
              <a:t>, 4 channel, 5.1 channel … </a:t>
            </a:r>
            <a:r>
              <a:rPr lang="en-US" dirty="0" err="1"/>
              <a:t>etc</a:t>
            </a:r>
            <a:endParaRPr lang="en-US" dirty="0"/>
          </a:p>
          <a:p>
            <a:pPr lvl="3"/>
            <a:r>
              <a:rPr lang="en-US" dirty="0"/>
              <a:t>Used to know before as AC-3</a:t>
            </a:r>
          </a:p>
        </p:txBody>
      </p:sp>
    </p:spTree>
    <p:extLst>
      <p:ext uri="{BB962C8B-B14F-4D97-AF65-F5344CB8AC3E}">
        <p14:creationId xmlns:p14="http://schemas.microsoft.com/office/powerpoint/2010/main" val="2527119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6541-597F-40CB-A7AD-66F5BC3C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Ancillary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3911-6C40-48F3-818B-9EAF57F1E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AFD ( Active Format Description)</a:t>
            </a:r>
          </a:p>
          <a:p>
            <a:pPr lvl="3"/>
            <a:r>
              <a:rPr lang="en-US" dirty="0"/>
              <a:t>Sets of code send with video to carry information</a:t>
            </a:r>
          </a:p>
          <a:p>
            <a:pPr lvl="3"/>
            <a:r>
              <a:rPr lang="en-US" dirty="0"/>
              <a:t>Both in MPEG video streams and Baseband</a:t>
            </a:r>
          </a:p>
          <a:p>
            <a:pPr lvl="3"/>
            <a:r>
              <a:rPr lang="en-US" dirty="0"/>
              <a:t>Aspect ratio and active picture characteristics are the main information that AFD carry</a:t>
            </a:r>
          </a:p>
          <a:p>
            <a:pPr lvl="3"/>
            <a:r>
              <a:rPr lang="en-US" dirty="0"/>
              <a:t>Used to generate wide screen signaling  (WSS)</a:t>
            </a:r>
          </a:p>
          <a:p>
            <a:r>
              <a:rPr lang="en-US" dirty="0"/>
              <a:t>WSS (wide screen signaling )</a:t>
            </a:r>
          </a:p>
          <a:p>
            <a:pPr lvl="3"/>
            <a:r>
              <a:rPr lang="en-US" dirty="0"/>
              <a:t>Digital stream embedded in analog tv signal describing the quality of broadcast ( </a:t>
            </a:r>
            <a:r>
              <a:rPr lang="en-US" dirty="0" err="1"/>
              <a:t>eg</a:t>
            </a:r>
            <a:r>
              <a:rPr lang="en-US" dirty="0"/>
              <a:t> : Aspect ratio of the image)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978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B05C-BCAD-49E9-A27C-F3946E38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Ancillary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4C4F7-6D0F-43C2-A582-7D71A561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TeleText</a:t>
            </a:r>
            <a:endParaRPr lang="en-US" dirty="0"/>
          </a:p>
          <a:p>
            <a:pPr lvl="3"/>
            <a:r>
              <a:rPr lang="en-US" dirty="0"/>
              <a:t>Created by UK</a:t>
            </a:r>
          </a:p>
          <a:p>
            <a:pPr lvl="3"/>
            <a:r>
              <a:rPr lang="en-US" dirty="0"/>
              <a:t>Send in vertical blanking internal </a:t>
            </a:r>
          </a:p>
          <a:p>
            <a:pPr lvl="3"/>
            <a:r>
              <a:rPr lang="en-US" dirty="0"/>
              <a:t>Contain text based information about the video content </a:t>
            </a:r>
          </a:p>
          <a:p>
            <a:pPr lvl="3"/>
            <a:endParaRPr lang="en-US" dirty="0"/>
          </a:p>
          <a:p>
            <a:r>
              <a:rPr lang="en-US" dirty="0"/>
              <a:t>Close Captioning </a:t>
            </a:r>
          </a:p>
          <a:p>
            <a:pPr lvl="3"/>
            <a:r>
              <a:rPr lang="en-US" dirty="0"/>
              <a:t>Process of displaying text on a tv or video screen</a:t>
            </a:r>
          </a:p>
          <a:p>
            <a:pPr lvl="3"/>
            <a:r>
              <a:rPr lang="en-US" dirty="0"/>
              <a:t>Transcription of the audio portion</a:t>
            </a:r>
          </a:p>
          <a:p>
            <a:pPr lvl="3"/>
            <a:r>
              <a:rPr lang="en-US" dirty="0"/>
              <a:t>For SD close caption are encoded in to line 21 of vertical blanking interval </a:t>
            </a:r>
          </a:p>
          <a:p>
            <a:pPr lvl="3"/>
            <a:r>
              <a:rPr lang="en-US" dirty="0"/>
              <a:t>Two standards of close caption CEA-608 used for analog television and CEA-708 closed captions used in digital television</a:t>
            </a:r>
          </a:p>
          <a:p>
            <a:pPr marL="978408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30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FDC8B-A951-4813-814C-887A4666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Ancillary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939B4-D6CF-469F-9759-D2D9CB2B6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Close Captioning 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DF0F73-6248-4BD2-AACC-AB67F353D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661491"/>
              </p:ext>
            </p:extLst>
          </p:nvPr>
        </p:nvGraphicFramePr>
        <p:xfrm>
          <a:off x="952500" y="2514600"/>
          <a:ext cx="7239000" cy="268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3998573812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3213645754"/>
                    </a:ext>
                  </a:extLst>
                </a:gridCol>
              </a:tblGrid>
              <a:tr h="408940">
                <a:tc>
                  <a:txBody>
                    <a:bodyPr/>
                    <a:lstStyle/>
                    <a:p>
                      <a:r>
                        <a:rPr lang="en-US" dirty="0"/>
                        <a:t>CEA -608 or EIA -608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CEA-708 or EIA-708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953843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r>
                        <a:rPr lang="en-US" dirty="0"/>
                        <a:t>For analog television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digital television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077116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r>
                        <a:rPr lang="en-US" dirty="0"/>
                        <a:t>Can transmitted on analog and digital television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for digital television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354455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r>
                        <a:rPr lang="en-US" dirty="0"/>
                        <a:t>Supports up to 2 languages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 multilingual captions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674756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r>
                        <a:rPr lang="en-US" dirty="0"/>
                        <a:t>Transmitted in line 21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in MPEG-2 streams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726876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r>
                        <a:rPr lang="en-US" dirty="0"/>
                        <a:t>Caption position 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Caption position can be changed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51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438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EEFE-4C63-47E2-B8C2-0501BFF6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Ancillary 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4ED8B-5033-47EC-B0FE-42275C28D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VITC ( Vertical Interval Time Code)</a:t>
            </a:r>
          </a:p>
          <a:p>
            <a:pPr lvl="3"/>
            <a:r>
              <a:rPr lang="en-US" dirty="0"/>
              <a:t>Timing signal part of the video</a:t>
            </a:r>
          </a:p>
          <a:p>
            <a:pPr lvl="3"/>
            <a:r>
              <a:rPr lang="en-US" dirty="0"/>
              <a:t>Encoded in to vertical blanking interval between successive picture frame or in vertical interval</a:t>
            </a:r>
          </a:p>
          <a:p>
            <a:pPr lvl="3"/>
            <a:r>
              <a:rPr lang="en-US" dirty="0"/>
              <a:t>VITC assigns time in hour ,minutes and seconds along with frame number</a:t>
            </a:r>
          </a:p>
          <a:p>
            <a:pPr lvl="3"/>
            <a:r>
              <a:rPr lang="en-US" dirty="0"/>
              <a:t>Used to keep playback machine synchronized with master time source </a:t>
            </a:r>
          </a:p>
          <a:p>
            <a:pPr lvl="3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058B6A-7B7A-4941-8D16-984F86BE4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800600"/>
            <a:ext cx="64770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5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Broadcasting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8800"/>
            <a:ext cx="7391400" cy="4765229"/>
          </a:xfrm>
        </p:spPr>
      </p:pic>
    </p:spTree>
    <p:extLst>
      <p:ext uri="{BB962C8B-B14F-4D97-AF65-F5344CB8AC3E}">
        <p14:creationId xmlns:p14="http://schemas.microsoft.com/office/powerpoint/2010/main" val="49319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Video From Start to till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Monochrome Video</a:t>
            </a:r>
          </a:p>
          <a:p>
            <a:pPr marL="0" indent="0">
              <a:buNone/>
            </a:pPr>
            <a:endParaRPr lang="en-US" dirty="0"/>
          </a:p>
          <a:p>
            <a:pPr lvl="3"/>
            <a:r>
              <a:rPr lang="en-US" dirty="0"/>
              <a:t>Black &amp; White</a:t>
            </a:r>
          </a:p>
          <a:p>
            <a:pPr lvl="3"/>
            <a:r>
              <a:rPr lang="en-US" dirty="0"/>
              <a:t>Have luminance (brightness) signal and bandwidth</a:t>
            </a:r>
          </a:p>
          <a:p>
            <a:pPr marL="978408" lvl="3" indent="0">
              <a:buNone/>
            </a:pPr>
            <a:endParaRPr lang="en-US" dirty="0"/>
          </a:p>
          <a:p>
            <a:r>
              <a:rPr lang="en-US" dirty="0"/>
              <a:t>Color TV Video</a:t>
            </a:r>
          </a:p>
          <a:p>
            <a:endParaRPr lang="en-US" dirty="0"/>
          </a:p>
          <a:p>
            <a:pPr lvl="3"/>
            <a:r>
              <a:rPr lang="en-US" dirty="0"/>
              <a:t>3 color </a:t>
            </a:r>
          </a:p>
          <a:p>
            <a:pPr lvl="3"/>
            <a:r>
              <a:rPr lang="en-US" dirty="0"/>
              <a:t>Increase in bandwidth</a:t>
            </a:r>
          </a:p>
          <a:p>
            <a:pPr marL="978408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ANALOG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NTSC</a:t>
            </a:r>
          </a:p>
          <a:p>
            <a:pPr lvl="3"/>
            <a:r>
              <a:rPr lang="en-US" dirty="0"/>
              <a:t>Used in North and South America </a:t>
            </a:r>
          </a:p>
          <a:p>
            <a:pPr lvl="3"/>
            <a:r>
              <a:rPr lang="en-US" dirty="0"/>
              <a:t>30 frames per second with aspect ratio of 720x480</a:t>
            </a:r>
          </a:p>
          <a:p>
            <a:pPr lvl="3"/>
            <a:r>
              <a:rPr lang="en-US" dirty="0"/>
              <a:t>Each frame is made up of 525 scan lines</a:t>
            </a:r>
          </a:p>
          <a:p>
            <a:r>
              <a:rPr lang="en-US" dirty="0"/>
              <a:t>PAL</a:t>
            </a:r>
          </a:p>
          <a:p>
            <a:pPr lvl="3"/>
            <a:r>
              <a:rPr lang="en-US" dirty="0"/>
              <a:t>Use in Asia and other parts </a:t>
            </a:r>
          </a:p>
          <a:p>
            <a:pPr lvl="3"/>
            <a:r>
              <a:rPr lang="en-US" dirty="0"/>
              <a:t>25 frames per second with aspect ratio of 720x576</a:t>
            </a:r>
          </a:p>
          <a:p>
            <a:pPr lvl="3"/>
            <a:r>
              <a:rPr lang="en-US" dirty="0"/>
              <a:t>Each frame is made up of 625 scan lines</a:t>
            </a:r>
          </a:p>
          <a:p>
            <a:pPr lvl="3"/>
            <a:r>
              <a:rPr lang="en-US" dirty="0"/>
              <a:t>Display faster than NTSC</a:t>
            </a:r>
          </a:p>
          <a:p>
            <a:pPr lvl="3"/>
            <a:r>
              <a:rPr lang="en-US" dirty="0"/>
              <a:t>More information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8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ANALOG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SECAM</a:t>
            </a:r>
          </a:p>
          <a:p>
            <a:pPr lvl="3"/>
            <a:r>
              <a:rPr lang="en-US" dirty="0"/>
              <a:t>Developed in France</a:t>
            </a:r>
          </a:p>
          <a:p>
            <a:pPr lvl="3"/>
            <a:r>
              <a:rPr lang="en-US" dirty="0"/>
              <a:t>625 lines </a:t>
            </a:r>
          </a:p>
          <a:p>
            <a:pPr lvl="3"/>
            <a:r>
              <a:rPr lang="en-US" dirty="0"/>
              <a:t>25 frames per second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8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Interlaced vs Progressive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990984"/>
              </p:ext>
            </p:extLst>
          </p:nvPr>
        </p:nvGraphicFramePr>
        <p:xfrm>
          <a:off x="609600" y="2743200"/>
          <a:ext cx="82296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Interlaced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Progressive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/>
                        <a:t>NTSC or PAL or SECAM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/>
                        <a:t>Home</a:t>
                      </a:r>
                      <a:r>
                        <a:rPr lang="en-US" baseline="0" dirty="0"/>
                        <a:t> or office Desktops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/>
                        <a:t>Shows odd</a:t>
                      </a:r>
                      <a:r>
                        <a:rPr lang="en-US" baseline="0" dirty="0"/>
                        <a:t> lines 1</a:t>
                      </a:r>
                      <a:r>
                        <a:rPr lang="en-US" baseline="30000" dirty="0"/>
                        <a:t>st</a:t>
                      </a:r>
                      <a:r>
                        <a:rPr lang="en-US" baseline="0" dirty="0"/>
                        <a:t> and even lines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/>
                        <a:t>Shows in sequential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/>
                        <a:t>Have ghost</a:t>
                      </a:r>
                      <a:r>
                        <a:rPr lang="en-US" baseline="0" dirty="0"/>
                        <a:t> flickering issue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/>
                        <a:t>No</a:t>
                      </a:r>
                      <a:r>
                        <a:rPr lang="en-US" baseline="0" dirty="0"/>
                        <a:t> ghost flickering issue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/>
                        <a:t>Not</a:t>
                      </a:r>
                      <a:r>
                        <a:rPr lang="en-US" baseline="0" dirty="0"/>
                        <a:t> good for details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Less bandwidth compare to Progressive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/>
                        <a:t>Suited specifically</a:t>
                      </a:r>
                      <a:r>
                        <a:rPr lang="en-US" baseline="0" dirty="0"/>
                        <a:t> for details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Higher bandwidth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31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DIGITAL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Audio /Visual in binary format</a:t>
            </a:r>
          </a:p>
          <a:p>
            <a:endParaRPr lang="en-US" sz="2000" dirty="0"/>
          </a:p>
          <a:p>
            <a:r>
              <a:rPr lang="en-US" sz="2000" dirty="0"/>
              <a:t>Easy to store and transfer</a:t>
            </a:r>
          </a:p>
          <a:p>
            <a:endParaRPr lang="en-US" sz="2000" dirty="0"/>
          </a:p>
          <a:p>
            <a:r>
              <a:rPr lang="en-US" sz="2000" dirty="0"/>
              <a:t>Use component video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Advantages over analog</a:t>
            </a:r>
          </a:p>
          <a:p>
            <a:pPr lvl="3"/>
            <a:r>
              <a:rPr lang="en-US" dirty="0"/>
              <a:t>Direct random access  </a:t>
            </a:r>
            <a:r>
              <a:rPr lang="en-US" dirty="0">
                <a:sym typeface="Wingdings" pitchFamily="2" charset="2"/>
              </a:rPr>
              <a:t>--&gt; good for linear video editing</a:t>
            </a:r>
          </a:p>
          <a:p>
            <a:pPr lvl="3"/>
            <a:r>
              <a:rPr lang="en-US" dirty="0">
                <a:sym typeface="Wingdings" pitchFamily="2" charset="2"/>
              </a:rPr>
              <a:t>Compression</a:t>
            </a:r>
          </a:p>
          <a:p>
            <a:pPr lvl="3"/>
            <a:r>
              <a:rPr lang="en-US" dirty="0">
                <a:sym typeface="Wingdings" pitchFamily="2" charset="2"/>
              </a:rPr>
              <a:t>Transfer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5133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Analog vs Digital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052577"/>
              </p:ext>
            </p:extLst>
          </p:nvPr>
        </p:nvGraphicFramePr>
        <p:xfrm>
          <a:off x="457200" y="2362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Analog 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Digital Signal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/>
                        <a:t>Continuous 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/>
                        <a:t>Discrete</a:t>
                      </a:r>
                      <a:r>
                        <a:rPr lang="en-US" baseline="0" dirty="0"/>
                        <a:t> signal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/>
                        <a:t>Sine wave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/>
                        <a:t>Square Wave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38600"/>
            <a:ext cx="3251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038600"/>
            <a:ext cx="3810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54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SD vs HD vs 3G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945922"/>
              </p:ext>
            </p:extLst>
          </p:nvPr>
        </p:nvGraphicFramePr>
        <p:xfrm>
          <a:off x="381000" y="29718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3G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525 or 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1080i</a:t>
                      </a:r>
                      <a:r>
                        <a:rPr lang="en-US" baseline="0" dirty="0">
                          <a:latin typeface="+mj-lt"/>
                        </a:rPr>
                        <a:t> or 720p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1080p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270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1.5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3Gb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480i or 576i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1920x1080</a:t>
                      </a:r>
                      <a:r>
                        <a:rPr lang="en-US" baseline="0" dirty="0">
                          <a:latin typeface="+mj-lt"/>
                        </a:rPr>
                        <a:t> or 1280x720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1920x1080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94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Video Format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  Format = Resolution + Frequency + Frame rate </a:t>
            </a:r>
          </a:p>
          <a:p>
            <a:r>
              <a:rPr lang="en-US" dirty="0">
                <a:latin typeface="+mj-lt"/>
              </a:rPr>
              <a:t>  Resolution  = 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height</a:t>
            </a:r>
            <a:r>
              <a:rPr lang="en-US" dirty="0">
                <a:latin typeface="+mj-lt"/>
              </a:rPr>
              <a:t> in pixels  X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width</a:t>
            </a:r>
            <a:r>
              <a:rPr lang="en-US" dirty="0">
                <a:latin typeface="+mj-lt"/>
              </a:rPr>
              <a:t> in pixels </a:t>
            </a:r>
          </a:p>
          <a:p>
            <a:pPr marL="667512" lvl="2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Eg</a:t>
            </a:r>
            <a:r>
              <a:rPr lang="en-US" dirty="0">
                <a:latin typeface="+mj-lt"/>
              </a:rPr>
              <a:t>: 1920 x 1080   for 1080i   &amp; 1024x720 for 720 p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Frequency </a:t>
            </a:r>
            <a:r>
              <a:rPr lang="en-US" dirty="0">
                <a:latin typeface="+mj-lt"/>
              </a:rPr>
              <a:t>of the video signal </a:t>
            </a:r>
          </a:p>
          <a:p>
            <a:pPr marL="667512" lvl="2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Eg</a:t>
            </a:r>
            <a:r>
              <a:rPr lang="en-US" dirty="0">
                <a:latin typeface="+mj-lt"/>
              </a:rPr>
              <a:t>: 59.94Hz for NTSC and 50Hz for PAL </a:t>
            </a:r>
          </a:p>
          <a:p>
            <a:r>
              <a:rPr lang="en-US" dirty="0"/>
              <a:t>  Frame rate shows the </a:t>
            </a:r>
            <a:r>
              <a:rPr lang="en-US" dirty="0">
                <a:solidFill>
                  <a:srgbClr val="FF0000"/>
                </a:solidFill>
              </a:rPr>
              <a:t>frames per second </a:t>
            </a:r>
          </a:p>
          <a:p>
            <a:pPr marL="667512" lvl="2" indent="0">
              <a:buNone/>
            </a:pPr>
            <a:r>
              <a:rPr lang="en-US" dirty="0"/>
              <a:t> </a:t>
            </a:r>
            <a:r>
              <a:rPr lang="en-US" dirty="0" err="1"/>
              <a:t>Eg</a:t>
            </a:r>
            <a:r>
              <a:rPr lang="en-US"/>
              <a:t>: 59.94i </a:t>
            </a:r>
            <a:r>
              <a:rPr lang="en-US" dirty="0"/>
              <a:t>for NTSC </a:t>
            </a:r>
            <a:r>
              <a:rPr lang="en-US"/>
              <a:t>and 50p </a:t>
            </a:r>
            <a:r>
              <a:rPr lang="en-US" dirty="0"/>
              <a:t>for PAL </a:t>
            </a:r>
            <a:endParaRPr lang="en-US" dirty="0">
              <a:latin typeface="+mj-lt"/>
            </a:endParaRPr>
          </a:p>
          <a:p>
            <a:pPr marL="667512" lvl="2" indent="0">
              <a:buNone/>
            </a:pPr>
            <a:endParaRPr lang="en-US" dirty="0">
              <a:latin typeface="+mj-lt"/>
            </a:endParaRPr>
          </a:p>
          <a:p>
            <a:pPr marL="667512" lvl="2" indent="0">
              <a:buNone/>
            </a:pPr>
            <a:endParaRPr lang="en-US" dirty="0">
              <a:latin typeface="+mj-lt"/>
            </a:endParaRPr>
          </a:p>
          <a:p>
            <a:pPr marL="667512" lvl="2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4480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3366</TotalTime>
  <Words>623</Words>
  <Application>Microsoft Office PowerPoint</Application>
  <PresentationFormat>On-screen Show (4:3)</PresentationFormat>
  <Paragraphs>147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Constantia</vt:lpstr>
      <vt:lpstr>Wingdings</vt:lpstr>
      <vt:lpstr>Wingdings 2</vt:lpstr>
      <vt:lpstr>Flow</vt:lpstr>
      <vt:lpstr>VIDEO BASICS</vt:lpstr>
      <vt:lpstr>Video From Start to till now</vt:lpstr>
      <vt:lpstr>  ANALOG VIDEO</vt:lpstr>
      <vt:lpstr>  ANALOG VIDEO</vt:lpstr>
      <vt:lpstr>Interlaced vs Progressive</vt:lpstr>
      <vt:lpstr>               DIGITAL VIDEO</vt:lpstr>
      <vt:lpstr>Analog vs Digital </vt:lpstr>
      <vt:lpstr>SD vs HD vs 3G</vt:lpstr>
      <vt:lpstr>Video Format</vt:lpstr>
      <vt:lpstr>Video Frame </vt:lpstr>
      <vt:lpstr>Audio </vt:lpstr>
      <vt:lpstr>Types of Audio</vt:lpstr>
      <vt:lpstr>Ancillary Data</vt:lpstr>
      <vt:lpstr>Ancillary Data</vt:lpstr>
      <vt:lpstr>Ancillary Data</vt:lpstr>
      <vt:lpstr>Ancillary Data </vt:lpstr>
      <vt:lpstr>Broadcasting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BASICS</dc:title>
  <dc:creator>Unnikrishnan Kolavelil Sudhakaran</dc:creator>
  <cp:lastModifiedBy>Dheerendra Ramjee Godavarthi</cp:lastModifiedBy>
  <cp:revision>26</cp:revision>
  <dcterms:created xsi:type="dcterms:W3CDTF">2017-03-04T07:11:00Z</dcterms:created>
  <dcterms:modified xsi:type="dcterms:W3CDTF">2018-02-26T10:12:58Z</dcterms:modified>
</cp:coreProperties>
</file>