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701" r:id="rId2"/>
    <p:sldId id="708" r:id="rId3"/>
    <p:sldId id="706" r:id="rId4"/>
    <p:sldId id="705" r:id="rId5"/>
    <p:sldId id="707" r:id="rId6"/>
    <p:sldId id="702" r:id="rId7"/>
    <p:sldId id="700" r:id="rId8"/>
    <p:sldId id="699" r:id="rId9"/>
    <p:sldId id="698" r:id="rId10"/>
    <p:sldId id="697" r:id="rId11"/>
    <p:sldId id="696" r:id="rId12"/>
    <p:sldId id="695" r:id="rId13"/>
    <p:sldId id="694" r:id="rId14"/>
    <p:sldId id="6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i, Vidhya" initials="RV" lastIdx="1" clrIdx="0">
    <p:extLst>
      <p:ext uri="{19B8F6BF-5375-455C-9EA6-DF929625EA0E}">
        <p15:presenceInfo xmlns:p15="http://schemas.microsoft.com/office/powerpoint/2012/main" userId="S::Vidhya.Rani@elektrobit.com::1445bdc7-a001-4dc4-922e-084a50d866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67" d="100"/>
          <a:sy n="67"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4FA4B2-4F09-4A9B-A8C7-41AF82502D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C4701C-CC61-462A-8EE2-5472BC2131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E84A7F-5FC4-4512-9E35-07CEBBF6581F}" type="datetimeFigureOut">
              <a:rPr lang="en-IN" smtClean="0"/>
              <a:t>12-02-2020</a:t>
            </a:fld>
            <a:endParaRPr lang="en-IN"/>
          </a:p>
        </p:txBody>
      </p:sp>
      <p:sp>
        <p:nvSpPr>
          <p:cNvPr id="4" name="Footer Placeholder 3">
            <a:extLst>
              <a:ext uri="{FF2B5EF4-FFF2-40B4-BE49-F238E27FC236}">
                <a16:creationId xmlns:a16="http://schemas.microsoft.com/office/drawing/2014/main" id="{C944E670-D65E-4B6C-A943-B231C5F64B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F689020-F5A1-4592-9882-D5005657C9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85944-D39C-4234-BAE4-3CA86EF52C2C}" type="slidenum">
              <a:rPr lang="en-IN" smtClean="0"/>
              <a:t>‹#›</a:t>
            </a:fld>
            <a:endParaRPr lang="en-IN"/>
          </a:p>
        </p:txBody>
      </p:sp>
    </p:spTree>
    <p:extLst>
      <p:ext uri="{BB962C8B-B14F-4D97-AF65-F5344CB8AC3E}">
        <p14:creationId xmlns:p14="http://schemas.microsoft.com/office/powerpoint/2010/main" val="3764163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E3B2E-C4D5-4D28-A653-9535D371BB83}" type="datetimeFigureOut">
              <a:rPr lang="en-IN" smtClean="0"/>
              <a:t>12-02-2020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0E0F-940F-43C7-B70F-9CD8EA43BC47}" type="slidenum">
              <a:rPr lang="en-IN" smtClean="0"/>
              <a:t>‹#›</a:t>
            </a:fld>
            <a:endParaRPr lang="en-IN"/>
          </a:p>
        </p:txBody>
      </p:sp>
    </p:spTree>
    <p:extLst>
      <p:ext uri="{BB962C8B-B14F-4D97-AF65-F5344CB8AC3E}">
        <p14:creationId xmlns:p14="http://schemas.microsoft.com/office/powerpoint/2010/main" val="14283414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391-1C74-4FD1-9BB9-792E040CB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1876C0-3A7A-410B-90AB-BDA6CB268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258CA-ABD6-4C0B-9DDF-3ED64EE938AF}"/>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33DBA774-8133-4BD5-A6E9-EC151B7D2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B6D6B-3A9B-40F8-8920-7E31CCEFB45B}"/>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18422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A1F9-D32A-4C8C-BD58-5631AC09A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77AC81-5FC4-44D2-81E5-898E1B8AB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47EA9-6B23-4F78-BC6E-ABEE45B56EE6}"/>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F1AF6CE1-B227-4EC0-B356-4B3CB5612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DBC20-5FD8-4CAF-B9CE-252125F2A71E}"/>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44183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A10B7-C733-4F2B-9747-E97A9AD20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D92EF-03D8-42A1-9FB0-B9F38DC24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E010B-ACA7-4A86-A4EA-0E4D23F3DB2B}"/>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0E24EDC6-D7AF-464E-A18D-F578844C7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43FE9-81A2-4C6F-A483-ACC171FEE963}"/>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84818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1" y="1341438"/>
            <a:ext cx="11137900"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527051" y="296863"/>
            <a:ext cx="11137900"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r>
              <a:rPr lang="en-US"/>
              <a:t>2020/01/31</a:t>
            </a:r>
            <a:endParaRPr lang="en-US" noProof="0" dirty="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a:t>ELEKTROBIT INDIA</a:t>
            </a:r>
            <a:endParaRPr lang="en-US" dirty="0"/>
          </a:p>
        </p:txBody>
      </p:sp>
    </p:spTree>
    <p:extLst>
      <p:ext uri="{BB962C8B-B14F-4D97-AF65-F5344CB8AC3E}">
        <p14:creationId xmlns:p14="http://schemas.microsoft.com/office/powerpoint/2010/main" val="529090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4D69-598E-4F86-B3B7-58745466E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9926B-1D68-47A3-9774-D94A4A0EE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23A3E-E13C-4F5A-843F-E6BF5D39C9D2}"/>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B760D7D2-44D7-4E8D-9C26-E0D01CC11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61B2B-985E-485E-ACAC-65AB69DF6E0D}"/>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21643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8699-67DA-4DE8-BB7A-5CC8F11A4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8306C-EEBE-4A0A-8A87-349D795D5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A913B-B9A3-4785-B670-D81F864193B8}"/>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AB1CBF98-7A88-4D8C-BCD2-0065303DC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76CE1-AA38-4A6F-BEB5-E7BDD28E577F}"/>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48226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3DA2-42E5-425D-B471-08FCB92FC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DF9760-9589-4D37-962E-71E7F3849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646630-CA1F-4AA0-BA9E-70DD2BF18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F7602E-0155-4B7F-829A-955F3F5C4951}"/>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6" name="Footer Placeholder 5">
            <a:extLst>
              <a:ext uri="{FF2B5EF4-FFF2-40B4-BE49-F238E27FC236}">
                <a16:creationId xmlns:a16="http://schemas.microsoft.com/office/drawing/2014/main" id="{7D22623B-6DB2-452B-8461-0A9730268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7AE7E-54E3-4E2A-8E4F-6386A73A7012}"/>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308960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1470-CA81-4FFB-B876-65181B1A9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0C484-1E54-42BA-A32F-B1CA3F5F0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BACB0-EBDE-4A0A-855F-6D6D80A9A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94CA8E-4B64-4811-A8EF-09C731AA2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F6520F-1C00-490A-9922-AA3619912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990F71-CEBD-470C-B254-B5AE24B9AF91}"/>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8" name="Footer Placeholder 7">
            <a:extLst>
              <a:ext uri="{FF2B5EF4-FFF2-40B4-BE49-F238E27FC236}">
                <a16:creationId xmlns:a16="http://schemas.microsoft.com/office/drawing/2014/main" id="{4EA98C0F-4C03-46E0-BA3F-706ADE34D7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9B4345-9940-4CA5-A0E6-AAD3DA005704}"/>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413744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997C-CEB0-4A95-A0E9-E7DD66AC01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976352-BE0E-4D40-85B5-DB7DBE6F1902}"/>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4" name="Footer Placeholder 3">
            <a:extLst>
              <a:ext uri="{FF2B5EF4-FFF2-40B4-BE49-F238E27FC236}">
                <a16:creationId xmlns:a16="http://schemas.microsoft.com/office/drawing/2014/main" id="{8DA427CE-95A2-43F2-B4BD-E59BF8C4D1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5FC94-1090-4F1A-952B-4435F1FE8623}"/>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168508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5B12B-7516-4732-AA69-D1EB6306C3E1}"/>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3" name="Footer Placeholder 2">
            <a:extLst>
              <a:ext uri="{FF2B5EF4-FFF2-40B4-BE49-F238E27FC236}">
                <a16:creationId xmlns:a16="http://schemas.microsoft.com/office/drawing/2014/main" id="{FC539852-69A4-4259-9537-8B8EF4BF93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72A0E-B926-4425-9EA3-AF238502F808}"/>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38572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93BD-6402-4381-80EB-DFB17388C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4527B-9F71-4912-B78F-DAE586B49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5B5EE7-7E23-4AF4-953A-D89E3C0D2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03ED8-1A33-4377-9295-8B99EAAB362D}"/>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6" name="Footer Placeholder 5">
            <a:extLst>
              <a:ext uri="{FF2B5EF4-FFF2-40B4-BE49-F238E27FC236}">
                <a16:creationId xmlns:a16="http://schemas.microsoft.com/office/drawing/2014/main" id="{C5FB5BD3-37D3-497A-AC07-B5F3DE84A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7763C-54BF-4584-A0C7-7B4FB395CD16}"/>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251631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030C-97EE-4798-A852-CB2D4B577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75F95-F372-4BB9-B8E6-A879E1B72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EF1C1-7E42-4761-B85E-27B12E6AD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FB138-5EE2-4842-B69C-6A78A3F6D6A7}"/>
              </a:ext>
            </a:extLst>
          </p:cNvPr>
          <p:cNvSpPr>
            <a:spLocks noGrp="1"/>
          </p:cNvSpPr>
          <p:nvPr>
            <p:ph type="dt" sz="half" idx="10"/>
          </p:nvPr>
        </p:nvSpPr>
        <p:spPr/>
        <p:txBody>
          <a:bodyPr/>
          <a:lstStyle/>
          <a:p>
            <a:fld id="{5B5B514B-B581-4E6F-ACFD-5C22DC3FECD0}" type="datetimeFigureOut">
              <a:rPr lang="en-IN" smtClean="0"/>
              <a:t>12-02-2020</a:t>
            </a:fld>
            <a:endParaRPr lang="en-IN"/>
          </a:p>
        </p:txBody>
      </p:sp>
      <p:sp>
        <p:nvSpPr>
          <p:cNvPr id="6" name="Footer Placeholder 5">
            <a:extLst>
              <a:ext uri="{FF2B5EF4-FFF2-40B4-BE49-F238E27FC236}">
                <a16:creationId xmlns:a16="http://schemas.microsoft.com/office/drawing/2014/main" id="{A3E0B896-180C-4ED6-BFF6-657EF012C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65E54-ACEA-4FCF-B015-1557193FA93F}"/>
              </a:ext>
            </a:extLst>
          </p:cNvPr>
          <p:cNvSpPr>
            <a:spLocks noGrp="1"/>
          </p:cNvSpPr>
          <p:nvPr>
            <p:ph type="sldNum" sz="quarter" idx="12"/>
          </p:nvPr>
        </p:nvSpPr>
        <p:spPr/>
        <p:txBody>
          <a:bodyPr/>
          <a:lstStyle/>
          <a:p>
            <a:fld id="{EF808647-6043-4EB4-AA36-3A1942ED88A7}" type="slidenum">
              <a:rPr lang="en-IN" smtClean="0"/>
              <a:t>‹#›</a:t>
            </a:fld>
            <a:endParaRPr lang="en-IN"/>
          </a:p>
        </p:txBody>
      </p:sp>
    </p:spTree>
    <p:extLst>
      <p:ext uri="{BB962C8B-B14F-4D97-AF65-F5344CB8AC3E}">
        <p14:creationId xmlns:p14="http://schemas.microsoft.com/office/powerpoint/2010/main" val="11774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A38C6-F887-4A6B-85C3-96B250198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18C7C-340A-43D7-8733-57621A634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77ED8-8770-4DCE-A3CA-F2FAEBCB0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B514B-B581-4E6F-ACFD-5C22DC3FECD0}" type="datetimeFigureOut">
              <a:rPr lang="en-IN" smtClean="0"/>
              <a:t>12-02-2020</a:t>
            </a:fld>
            <a:endParaRPr lang="en-IN"/>
          </a:p>
        </p:txBody>
      </p:sp>
      <p:sp>
        <p:nvSpPr>
          <p:cNvPr id="5" name="Footer Placeholder 4">
            <a:extLst>
              <a:ext uri="{FF2B5EF4-FFF2-40B4-BE49-F238E27FC236}">
                <a16:creationId xmlns:a16="http://schemas.microsoft.com/office/drawing/2014/main" id="{1AAA02BE-5F90-4268-80B0-7AEE0570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E615BC-9F93-42F2-8390-88994BDDA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08647-6043-4EB4-AA36-3A1942ED88A7}" type="slidenum">
              <a:rPr lang="en-IN" smtClean="0"/>
              <a:t>‹#›</a:t>
            </a:fld>
            <a:endParaRPr lang="en-IN"/>
          </a:p>
        </p:txBody>
      </p:sp>
    </p:spTree>
    <p:extLst>
      <p:ext uri="{BB962C8B-B14F-4D97-AF65-F5344CB8AC3E}">
        <p14:creationId xmlns:p14="http://schemas.microsoft.com/office/powerpoint/2010/main" val="2709242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a:t>
            </a:fld>
            <a:endParaRPr lang="en-US" noProof="0"/>
          </a:p>
        </p:txBody>
      </p:sp>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066135" y="6389703"/>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pPr algn="l"/>
            <a:r>
              <a:rPr lang="en-US" dirty="0"/>
              <a:t>ELEKTROBIT INDIA</a:t>
            </a:r>
          </a:p>
        </p:txBody>
      </p:sp>
      <p:pic>
        <p:nvPicPr>
          <p:cNvPr id="12" name="Picture 11">
            <a:extLst>
              <a:ext uri="{FF2B5EF4-FFF2-40B4-BE49-F238E27FC236}">
                <a16:creationId xmlns:a16="http://schemas.microsoft.com/office/drawing/2014/main" id="{14C7F651-DD1A-4116-876A-937C37B435BB}"/>
              </a:ext>
            </a:extLst>
          </p:cNvPr>
          <p:cNvPicPr/>
          <p:nvPr/>
        </p:nvPicPr>
        <p:blipFill>
          <a:blip r:embed="rId2"/>
          <a:stretch>
            <a:fillRect/>
          </a:stretch>
        </p:blipFill>
        <p:spPr>
          <a:xfrm>
            <a:off x="3068070" y="1478598"/>
            <a:ext cx="6120765" cy="3900805"/>
          </a:xfrm>
          <a:prstGeom prst="rect">
            <a:avLst/>
          </a:prstGeom>
        </p:spPr>
      </p:pic>
      <p:pic>
        <p:nvPicPr>
          <p:cNvPr id="1026" name="Picture 2" descr="Image result for employee engagement survey">
            <a:extLst>
              <a:ext uri="{FF2B5EF4-FFF2-40B4-BE49-F238E27FC236}">
                <a16:creationId xmlns:a16="http://schemas.microsoft.com/office/drawing/2014/main" id="{932C9BBD-4563-47FB-BC8B-D2F13F1ED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1334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mployee engagement survey">
            <a:extLst>
              <a:ext uri="{FF2B5EF4-FFF2-40B4-BE49-F238E27FC236}">
                <a16:creationId xmlns:a16="http://schemas.microsoft.com/office/drawing/2014/main" id="{CA1F7375-B32C-471F-BE74-6E70971D7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 y="3991625"/>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3511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10</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154992803"/>
              </p:ext>
            </p:extLst>
          </p:nvPr>
        </p:nvGraphicFramePr>
        <p:xfrm>
          <a:off x="1927914" y="1782001"/>
          <a:ext cx="7907701" cy="2904299"/>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Leadership</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19</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 think leaders will take results of this survey seriously.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6182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20</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I have a clear understanding of the goals of my department.</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In my opinion the leadership style at </a:t>
                      </a:r>
                      <a:r>
                        <a:rPr kumimoji="0" lang="en-US" sz="900" b="0" i="0" u="none" strike="noStrike" kern="1200" cap="none" spc="0" normalizeH="0" baseline="0" noProof="0" dirty="0" err="1">
                          <a:ln>
                            <a:noFill/>
                          </a:ln>
                          <a:solidFill>
                            <a:schemeClr val="bg1"/>
                          </a:solidFill>
                          <a:effectLst/>
                          <a:uLnTx/>
                          <a:uFillTx/>
                          <a:latin typeface="Arial"/>
                          <a:ea typeface="+mn-ea"/>
                          <a:cs typeface="+mn-cs"/>
                        </a:rPr>
                        <a:t>Elektrobit</a:t>
                      </a:r>
                      <a:r>
                        <a:rPr kumimoji="0" lang="en-US" sz="900" b="0" i="0" u="none" strike="noStrike" kern="1200" cap="none" spc="0" normalizeH="0" baseline="0" noProof="0" dirty="0">
                          <a:ln>
                            <a:noFill/>
                          </a:ln>
                          <a:solidFill>
                            <a:schemeClr val="bg1"/>
                          </a:solidFill>
                          <a:effectLst/>
                          <a:uLnTx/>
                          <a:uFillTx/>
                          <a:latin typeface="Arial"/>
                          <a:ea typeface="+mn-ea"/>
                          <a:cs typeface="+mn-cs"/>
                        </a:rPr>
                        <a:t> India encourages employees to give their best.</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In my opinion we live our values (For One Another, Passion to Win, Freedom to Act, Trust) at </a:t>
                      </a:r>
                      <a:r>
                        <a:rPr lang="en-US" sz="900" dirty="0" err="1">
                          <a:solidFill>
                            <a:schemeClr val="bg1"/>
                          </a:solidFill>
                        </a:rPr>
                        <a:t>Elektrobit</a:t>
                      </a:r>
                      <a:r>
                        <a:rPr lang="en-US" sz="900" dirty="0">
                          <a:solidFill>
                            <a:schemeClr val="bg1"/>
                          </a:solidFill>
                        </a:rPr>
                        <a:t> India.</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we are doing a good job of retaining people at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7874485" y="6224488"/>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graphicFrame>
        <p:nvGraphicFramePr>
          <p:cNvPr id="19" name="Tabelle 2">
            <a:extLst>
              <a:ext uri="{FF2B5EF4-FFF2-40B4-BE49-F238E27FC236}">
                <a16:creationId xmlns:a16="http://schemas.microsoft.com/office/drawing/2014/main" id="{AEE7D50D-42FB-43FE-85E4-BE031F5766CD}"/>
              </a:ext>
            </a:extLst>
          </p:cNvPr>
          <p:cNvGraphicFramePr>
            <a:graphicFrameLocks noGrp="1"/>
          </p:cNvGraphicFramePr>
          <p:nvPr>
            <p:extLst/>
          </p:nvPr>
        </p:nvGraphicFramePr>
        <p:xfrm>
          <a:off x="1927806" y="5890945"/>
          <a:ext cx="8318269" cy="198120"/>
        </p:xfrm>
        <a:graphic>
          <a:graphicData uri="http://schemas.openxmlformats.org/drawingml/2006/table">
            <a:tbl>
              <a:tblPr firstRow="1" bandRow="1">
                <a:tableStyleId>{5C22544A-7EE6-4342-B048-85BDC9FD1C3A}</a:tableStyleId>
              </a:tblPr>
              <a:tblGrid>
                <a:gridCol w="4294030">
                  <a:extLst>
                    <a:ext uri="{9D8B030D-6E8A-4147-A177-3AD203B41FA5}">
                      <a16:colId xmlns:a16="http://schemas.microsoft.com/office/drawing/2014/main" val="1072250991"/>
                    </a:ext>
                  </a:extLst>
                </a:gridCol>
                <a:gridCol w="4024239">
                  <a:extLst>
                    <a:ext uri="{9D8B030D-6E8A-4147-A177-3AD203B41FA5}">
                      <a16:colId xmlns:a16="http://schemas.microsoft.com/office/drawing/2014/main" val="4263268989"/>
                    </a:ext>
                  </a:extLst>
                </a:gridCol>
              </a:tblGrid>
              <a:tr h="185420">
                <a:tc>
                  <a:txBody>
                    <a:bodyPr/>
                    <a:lstStyle/>
                    <a:p>
                      <a:pPr lvl="0" hangingPunct="0">
                        <a:defRPr sz="900" b="0" i="0">
                          <a:solidFill>
                            <a:srgbClr val="000000"/>
                          </a:solidFill>
                          <a:latin typeface="arial"/>
                        </a:defRPr>
                      </a:pPr>
                      <a:endParaRPr kumimoji="0" lang="en-US" sz="700" b="0" i="0" u="none" strike="noStrike" kern="1200" cap="none" spc="0" normalizeH="0" baseline="0" noProof="0" dirty="0">
                        <a:ln>
                          <a:noFill/>
                        </a:ln>
                        <a:solidFill>
                          <a:srgbClr val="000000"/>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0">
                        <a:lnSpc>
                          <a:spcPct val="100000"/>
                        </a:lnSpc>
                        <a:spcBef>
                          <a:spcPts val="0"/>
                        </a:spcBef>
                        <a:spcAft>
                          <a:spcPts val="0"/>
                        </a:spcAft>
                        <a:buClrTx/>
                        <a:buSzTx/>
                        <a:buFontTx/>
                        <a:buNone/>
                        <a:tabLst/>
                        <a:defRPr sz="900" b="0" i="0">
                          <a:solidFill>
                            <a:srgbClr val="000000"/>
                          </a:solidFill>
                          <a:latin typeface="arial"/>
                        </a:defRPr>
                      </a:pPr>
                      <a:r>
                        <a:rPr lang="en-US" sz="700">
                          <a:solidFill>
                            <a:srgbClr val="000000"/>
                          </a:solidFill>
                          <a:latin typeface="arial"/>
                        </a:rPr>
                        <a:t>Scores shown are the Total Percentage Favourable.</a:t>
                      </a:r>
                      <a:endParaRPr lang="de-DE" sz="700" dirty="0">
                        <a:solidFill>
                          <a:srgbClr val="000000"/>
                        </a:solidFill>
                        <a:latin typeface="arial"/>
                      </a:endParaRP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3278464"/>
                  </a:ext>
                </a:extLst>
              </a:tr>
            </a:tbl>
          </a:graphicData>
        </a:graphic>
      </p:graphicFrame>
      <p:sp>
        <p:nvSpPr>
          <p:cNvPr id="18" name="Titel 2">
            <a:extLst>
              <a:ext uri="{FF2B5EF4-FFF2-40B4-BE49-F238E27FC236}">
                <a16:creationId xmlns:a16="http://schemas.microsoft.com/office/drawing/2014/main" id="{A8F00B66-BF3F-45DD-8E3B-BF3B1DFA850C}"/>
              </a:ext>
            </a:extLst>
          </p:cNvPr>
          <p:cNvSpPr txBox="1">
            <a:spLocks/>
          </p:cNvSpPr>
          <p:nvPr/>
        </p:nvSpPr>
        <p:spPr>
          <a:xfrm>
            <a:off x="1919287" y="94641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20544313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11</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2103805454"/>
              </p:ext>
            </p:extLst>
          </p:nvPr>
        </p:nvGraphicFramePr>
        <p:xfrm>
          <a:off x="1968720" y="1652793"/>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Performance &amp; Rewards</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24</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a:t>
                      </a:r>
                      <a:r>
                        <a:rPr lang="en-US" sz="900" b="0" i="0" u="none" dirty="0" err="1">
                          <a:solidFill>
                            <a:schemeClr val="bg1"/>
                          </a:solidFill>
                          <a:latin typeface="arial"/>
                        </a:rPr>
                        <a:t>Elektrobit</a:t>
                      </a:r>
                      <a:r>
                        <a:rPr lang="en-US" sz="900" b="0" i="0" u="none" dirty="0">
                          <a:solidFill>
                            <a:schemeClr val="bg1"/>
                          </a:solidFill>
                          <a:latin typeface="arial"/>
                        </a:rPr>
                        <a:t> India pays me fairly for the work I do (fixed pay, bonus/incentive, benefits).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25</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opinion my relevant work goals and objectives are clearly defined.</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26</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my job performance is evaluated fairly.</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27</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In my opinion my direct supervisor discusses my performance and progress with me on a regular basis.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28</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opinion my direct supervisor provides me with feedback that helps me improve my performance.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29</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opinion </a:t>
                      </a:r>
                      <a:r>
                        <a:rPr lang="en-US" sz="900" b="0" i="0" u="none" dirty="0" err="1">
                          <a:solidFill>
                            <a:schemeClr val="bg1"/>
                          </a:solidFill>
                          <a:latin typeface="arial"/>
                        </a:rPr>
                        <a:t>Elektrobit</a:t>
                      </a:r>
                      <a:r>
                        <a:rPr lang="en-US" sz="900" b="0" i="0" u="none" dirty="0">
                          <a:solidFill>
                            <a:schemeClr val="bg1"/>
                          </a:solidFill>
                          <a:latin typeface="arial"/>
                        </a:rPr>
                        <a:t> India recognizes and rewards good performance not just with money.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492735" y="6375515"/>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82028DFE-2DD3-4457-A7DD-9FB25ACA8E13}"/>
              </a:ext>
            </a:extLst>
          </p:cNvPr>
          <p:cNvSpPr txBox="1">
            <a:spLocks/>
          </p:cNvSpPr>
          <p:nvPr/>
        </p:nvSpPr>
        <p:spPr>
          <a:xfrm>
            <a:off x="2081214" y="78798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6716762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12</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3482817268"/>
              </p:ext>
            </p:extLst>
          </p:nvPr>
        </p:nvGraphicFramePr>
        <p:xfrm>
          <a:off x="1927914" y="1782001"/>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Working Conditions</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30</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I am able to balance my work-life and my private-life (e.g. via a flexible work schedule) at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at </a:t>
                      </a:r>
                      <a:r>
                        <a:rPr lang="en-US" sz="900" b="0" i="0" u="none" dirty="0" err="1">
                          <a:solidFill>
                            <a:schemeClr val="bg1"/>
                          </a:solidFill>
                          <a:latin typeface="arial"/>
                        </a:rPr>
                        <a:t>Elektrobit</a:t>
                      </a:r>
                      <a:r>
                        <a:rPr lang="en-US" sz="900" b="0" i="0" u="none" dirty="0">
                          <a:solidFill>
                            <a:schemeClr val="bg1"/>
                          </a:solidFill>
                          <a:latin typeface="arial"/>
                        </a:rPr>
                        <a:t> India the health and safety of its employees is cared for.</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the stress levels at work are usually manageable.</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 think at </a:t>
                      </a:r>
                      <a:r>
                        <a:rPr lang="en-US" sz="900" dirty="0" err="1">
                          <a:solidFill>
                            <a:schemeClr val="bg1"/>
                          </a:solidFill>
                        </a:rPr>
                        <a:t>Elektrobit</a:t>
                      </a:r>
                      <a:r>
                        <a:rPr lang="en-US" sz="900" dirty="0">
                          <a:solidFill>
                            <a:schemeClr val="bg1"/>
                          </a:solidFill>
                        </a:rPr>
                        <a:t> India priority is given to safety even if there was a conflict between safety and other business objectives.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34</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my direct supervisor takes appropriate action when unsafe conditions are brought to his attention.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35</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leaders in </a:t>
                      </a:r>
                      <a:r>
                        <a:rPr lang="en-US" sz="900" b="0" i="0" u="none" dirty="0" err="1">
                          <a:solidFill>
                            <a:schemeClr val="bg1"/>
                          </a:solidFill>
                          <a:latin typeface="arial"/>
                        </a:rPr>
                        <a:t>Elektrobit</a:t>
                      </a:r>
                      <a:r>
                        <a:rPr lang="en-US" sz="900" b="0" i="0" u="none" dirty="0">
                          <a:solidFill>
                            <a:schemeClr val="bg1"/>
                          </a:solidFill>
                          <a:latin typeface="arial"/>
                        </a:rPr>
                        <a:t> India are interested in the well-being of employees.++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919286" y="652595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BA0F9AE5-D201-478A-A476-3558610BFB7B}"/>
              </a:ext>
            </a:extLst>
          </p:cNvPr>
          <p:cNvSpPr txBox="1">
            <a:spLocks/>
          </p:cNvSpPr>
          <p:nvPr/>
        </p:nvSpPr>
        <p:spPr>
          <a:xfrm>
            <a:off x="2000514" y="104015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5525906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13</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3672870423"/>
              </p:ext>
            </p:extLst>
          </p:nvPr>
        </p:nvGraphicFramePr>
        <p:xfrm>
          <a:off x="1927914" y="1782001"/>
          <a:ext cx="7907701" cy="41148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Sustainable Engagement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dirty="0">
                          <a:solidFill>
                            <a:schemeClr val="bg1"/>
                          </a:solidFill>
                        </a:rPr>
                        <a:t>36</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 have enough energy to deliver my work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37</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am proud to work for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38</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feel motivated to go “above and beyond” my job responsibilities to get the job done.</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39</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 fully support the values (Freedom to Act, Passion to Win, For One Another, Trust, Excellence with Agility ) for which </a:t>
                      </a:r>
                      <a:r>
                        <a:rPr lang="en-US" sz="900" dirty="0" err="1">
                          <a:solidFill>
                            <a:schemeClr val="bg1"/>
                          </a:solidFill>
                        </a:rPr>
                        <a:t>Elektrobit</a:t>
                      </a:r>
                      <a:r>
                        <a:rPr lang="en-US" sz="900" dirty="0">
                          <a:solidFill>
                            <a:schemeClr val="bg1"/>
                          </a:solidFill>
                        </a:rPr>
                        <a:t> India stands.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40</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have the equipment/tools/resources that I need to do my job effectively.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41</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My work gives me a sense of personal accomplishment.</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42</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mn-lt"/>
                          <a:ea typeface="+mn-ea"/>
                          <a:cs typeface="+mn-cs"/>
                        </a:rPr>
                        <a:t>In my opinion the people I work with usually get along well together.</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1000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43</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mn-lt"/>
                          <a:ea typeface="+mn-ea"/>
                          <a:cs typeface="+mn-cs"/>
                        </a:rPr>
                        <a:t>In my opinion there are no substantial obstacles that keep me from doing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1000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835635" y="6707560"/>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A6FBAAAA-CF23-4629-AC3A-09DF446C42CC}"/>
              </a:ext>
            </a:extLst>
          </p:cNvPr>
          <p:cNvSpPr txBox="1">
            <a:spLocks/>
          </p:cNvSpPr>
          <p:nvPr/>
        </p:nvSpPr>
        <p:spPr>
          <a:xfrm>
            <a:off x="1919287" y="91028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9242419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14</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4183521402"/>
              </p:ext>
            </p:extLst>
          </p:nvPr>
        </p:nvGraphicFramePr>
        <p:xfrm>
          <a:off x="1905000" y="1782001"/>
          <a:ext cx="7930615" cy="3200400"/>
        </p:xfrm>
        <a:graphic>
          <a:graphicData uri="http://schemas.openxmlformats.org/drawingml/2006/table">
            <a:tbl>
              <a:tblPr firstRow="1" bandRow="1">
                <a:tableStyleId>{5C22544A-7EE6-4342-B048-85BDC9FD1C3A}</a:tableStyleId>
              </a:tblPr>
              <a:tblGrid>
                <a:gridCol w="390008">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Overall Strategy &amp; Quality</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dirty="0">
                          <a:solidFill>
                            <a:schemeClr val="bg1"/>
                          </a:solidFill>
                        </a:rPr>
                        <a:t>44</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at </a:t>
                      </a:r>
                      <a:r>
                        <a:rPr lang="en-US" sz="900" b="0" i="0" u="none" dirty="0" err="1">
                          <a:solidFill>
                            <a:schemeClr val="bg1"/>
                          </a:solidFill>
                          <a:latin typeface="arial"/>
                        </a:rPr>
                        <a:t>Elektrobit</a:t>
                      </a:r>
                      <a:r>
                        <a:rPr lang="en-US" sz="900" b="0" i="0" u="none" dirty="0">
                          <a:solidFill>
                            <a:schemeClr val="bg1"/>
                          </a:solidFill>
                          <a:latin typeface="arial"/>
                        </a:rPr>
                        <a:t> India an excellent job is done in standardizing processes to ensure consistent quality.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45</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have confidence in the decisions made by the top management team of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46</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a:t>
                      </a:r>
                      <a:r>
                        <a:rPr kumimoji="0" lang="en-US" sz="900" b="0" i="0" u="none" strike="noStrike" kern="1200" cap="none" spc="0" normalizeH="0" baseline="0" noProof="0" dirty="0" err="1">
                          <a:ln>
                            <a:noFill/>
                          </a:ln>
                          <a:solidFill>
                            <a:schemeClr val="bg1"/>
                          </a:solidFill>
                          <a:effectLst/>
                          <a:uLnTx/>
                          <a:uFillTx/>
                          <a:latin typeface="Arial"/>
                          <a:ea typeface="+mn-ea"/>
                          <a:cs typeface="+mn-cs"/>
                        </a:rPr>
                        <a:t>Elektrobit</a:t>
                      </a:r>
                      <a:r>
                        <a:rPr kumimoji="0" lang="en-US" sz="900" b="0" i="0" u="none" strike="noStrike" kern="1200" cap="none" spc="0" normalizeH="0" baseline="0" noProof="0" dirty="0">
                          <a:ln>
                            <a:noFill/>
                          </a:ln>
                          <a:solidFill>
                            <a:schemeClr val="bg1"/>
                          </a:solidFill>
                          <a:effectLst/>
                          <a:uLnTx/>
                          <a:uFillTx/>
                          <a:latin typeface="Arial"/>
                          <a:ea typeface="+mn-ea"/>
                          <a:cs typeface="+mn-cs"/>
                        </a:rPr>
                        <a:t> India's commitment to quality is apparent in what we do on a daily basis.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47</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bg1"/>
                          </a:solidFill>
                        </a:rPr>
                        <a:t>In my opinion the quality of work done in my department is excellent.+++</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48</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I have a good understanding of </a:t>
                      </a:r>
                      <a:r>
                        <a:rPr lang="en-US" sz="900" b="0" i="0" u="none" dirty="0" err="1">
                          <a:solidFill>
                            <a:schemeClr val="bg1"/>
                          </a:solidFill>
                          <a:latin typeface="arial"/>
                        </a:rPr>
                        <a:t>Elektrobit</a:t>
                      </a:r>
                      <a:r>
                        <a:rPr lang="en-US" sz="900" b="0" i="0" u="none" dirty="0">
                          <a:solidFill>
                            <a:schemeClr val="bg1"/>
                          </a:solidFill>
                          <a:latin typeface="arial"/>
                        </a:rPr>
                        <a:t> India's strategy.</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50</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Our vision creates excitement and motivation for our organization.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702285" y="6561137"/>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18" name="Titel 2">
            <a:extLst>
              <a:ext uri="{FF2B5EF4-FFF2-40B4-BE49-F238E27FC236}">
                <a16:creationId xmlns:a16="http://schemas.microsoft.com/office/drawing/2014/main" id="{749184D8-572B-4306-AD3D-4418C402BA7A}"/>
              </a:ext>
            </a:extLst>
          </p:cNvPr>
          <p:cNvSpPr txBox="1">
            <a:spLocks/>
          </p:cNvSpPr>
          <p:nvPr/>
        </p:nvSpPr>
        <p:spPr>
          <a:xfrm>
            <a:off x="1927914" y="809885"/>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4425491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DB8D4F-F6AB-45F1-8DB3-DD780ED7484B}"/>
              </a:ext>
            </a:extLst>
          </p:cNvPr>
          <p:cNvSpPr/>
          <p:nvPr/>
        </p:nvSpPr>
        <p:spPr>
          <a:xfrm>
            <a:off x="1552575" y="1190625"/>
            <a:ext cx="9509677" cy="923330"/>
          </a:xfrm>
          <a:prstGeom prst="rect">
            <a:avLst/>
          </a:prstGeom>
        </p:spPr>
        <p:txBody>
          <a:bodyPr wrap="square">
            <a:spAutoFit/>
          </a:bodyPr>
          <a:lstStyle/>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We need your feedback to continue improving our organisation. Your responses will be confidential. You will not be individually identified. When you are done submit your response by clicking “Submit” below. Thank you for your participation.</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30334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EE386E-B29B-4961-9D57-63A79A7218F7}"/>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2754497A-EEA0-4D31-83B8-F347A0EDD5D7}"/>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6" name="Footer Placeholder 5">
            <a:extLst>
              <a:ext uri="{FF2B5EF4-FFF2-40B4-BE49-F238E27FC236}">
                <a16:creationId xmlns:a16="http://schemas.microsoft.com/office/drawing/2014/main" id="{B641D155-910F-4FE3-A98E-04C2E1323451}"/>
              </a:ext>
            </a:extLst>
          </p:cNvPr>
          <p:cNvSpPr>
            <a:spLocks noGrp="1"/>
          </p:cNvSpPr>
          <p:nvPr>
            <p:ph type="ftr" sz="quarter" idx="12"/>
          </p:nvPr>
        </p:nvSpPr>
        <p:spPr/>
        <p:txBody>
          <a:bodyPr/>
          <a:lstStyle/>
          <a:p>
            <a:r>
              <a:rPr lang="en-US"/>
              <a:t>ELEKTROBIT INDIA</a:t>
            </a:r>
            <a:endParaRPr lang="en-US" dirty="0"/>
          </a:p>
        </p:txBody>
      </p:sp>
      <p:sp>
        <p:nvSpPr>
          <p:cNvPr id="7" name="Rectangle 6">
            <a:extLst>
              <a:ext uri="{FF2B5EF4-FFF2-40B4-BE49-F238E27FC236}">
                <a16:creationId xmlns:a16="http://schemas.microsoft.com/office/drawing/2014/main" id="{3EB39EC4-82EA-4814-A88E-4549CA3F02A2}"/>
              </a:ext>
            </a:extLst>
          </p:cNvPr>
          <p:cNvSpPr/>
          <p:nvPr/>
        </p:nvSpPr>
        <p:spPr>
          <a:xfrm>
            <a:off x="2454275" y="878682"/>
            <a:ext cx="5848350" cy="5165773"/>
          </a:xfrm>
          <a:prstGeom prst="rect">
            <a:avLst/>
          </a:prstGeom>
        </p:spPr>
        <p:txBody>
          <a:bodyPr wrap="square">
            <a:spAutoFit/>
          </a:bodyPr>
          <a:lstStyle/>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1. What’s your gender?</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Male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Female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2. What’s your age?</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21 – 29 </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30 – 39</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40 – 55</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dirty="0">
                <a:latin typeface="Calibri" panose="020F0502020204030204" pitchFamily="34" charset="0"/>
                <a:ea typeface="Calibri" panose="020F0502020204030204" pitchFamily="34" charset="0"/>
                <a:cs typeface="Calibri" panose="020F0502020204030204" pitchFamily="34" charset="0"/>
              </a:rPr>
              <a:t>3. How many years you have been in this company?</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Less than a year</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1-2 Years</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2-3 Years</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900"/>
              </a:spcAft>
            </a:pPr>
            <a:r>
              <a:rPr lang="en-US" b="1" dirty="0">
                <a:latin typeface="Calibri" panose="020F0502020204030204" pitchFamily="34" charset="0"/>
                <a:ea typeface="Calibri" panose="020F0502020204030204" pitchFamily="34" charset="0"/>
                <a:cs typeface="Calibri" panose="020F0502020204030204" pitchFamily="34" charset="0"/>
              </a:rPr>
              <a:t>More than 3 Years</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Content Placeholder 9">
            <a:extLst>
              <a:ext uri="{FF2B5EF4-FFF2-40B4-BE49-F238E27FC236}">
                <a16:creationId xmlns:a16="http://schemas.microsoft.com/office/drawing/2014/main" id="{06CDA9EF-A79A-421A-AE13-03A03917CD90}"/>
              </a:ext>
            </a:extLst>
          </p:cNvPr>
          <p:cNvGraphicFramePr>
            <a:graphicFrameLocks noGrp="1"/>
          </p:cNvGraphicFramePr>
          <p:nvPr>
            <p:ph idx="1"/>
            <p:extLst/>
          </p:nvPr>
        </p:nvGraphicFramePr>
        <p:xfrm>
          <a:off x="2454275" y="510381"/>
          <a:ext cx="2730500" cy="368300"/>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184150">
                <a:tc>
                  <a:txBody>
                    <a:bodyPr/>
                    <a:lstStyle/>
                    <a:p>
                      <a:pPr>
                        <a:lnSpc>
                          <a:spcPct val="115000"/>
                        </a:lnSpc>
                        <a:spcAft>
                          <a:spcPts val="0"/>
                        </a:spcAft>
                      </a:pPr>
                      <a:r>
                        <a:rPr lang="en-IN" sz="1100">
                          <a:effectLst/>
                        </a:rPr>
                        <a:t>Personal Information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Tree>
    <p:extLst>
      <p:ext uri="{BB962C8B-B14F-4D97-AF65-F5344CB8AC3E}">
        <p14:creationId xmlns:p14="http://schemas.microsoft.com/office/powerpoint/2010/main" val="2451618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5D82BD9-2C9C-41B7-B362-E50DFA13E08F}"/>
              </a:ext>
            </a:extLst>
          </p:cNvPr>
          <p:cNvGraphicFramePr>
            <a:graphicFrameLocks noGrp="1"/>
          </p:cNvGraphicFramePr>
          <p:nvPr>
            <p:ph idx="1"/>
            <p:extLst>
              <p:ext uri="{D42A27DB-BD31-4B8C-83A1-F6EECF244321}">
                <p14:modId xmlns:p14="http://schemas.microsoft.com/office/powerpoint/2010/main" val="2627847774"/>
              </p:ext>
            </p:extLst>
          </p:nvPr>
        </p:nvGraphicFramePr>
        <p:xfrm>
          <a:off x="2209800" y="1210825"/>
          <a:ext cx="2730500" cy="521494"/>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337344">
                <a:tc>
                  <a:txBody>
                    <a:bodyPr/>
                    <a:lstStyle/>
                    <a:p>
                      <a:pPr>
                        <a:lnSpc>
                          <a:spcPct val="115000"/>
                        </a:lnSpc>
                        <a:spcAft>
                          <a:spcPts val="0"/>
                        </a:spcAft>
                      </a:pPr>
                      <a:r>
                        <a:rPr lang="en-IN" sz="1100">
                          <a:effectLst/>
                        </a:rPr>
                        <a:t>Personal Information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
        <p:nvSpPr>
          <p:cNvPr id="4" name="Date Placeholder 3">
            <a:extLst>
              <a:ext uri="{FF2B5EF4-FFF2-40B4-BE49-F238E27FC236}">
                <a16:creationId xmlns:a16="http://schemas.microsoft.com/office/drawing/2014/main" id="{09AD62A2-E85D-4183-83AA-844A15367484}"/>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B1893E5C-3AC6-49B6-BB32-B342F3609345}"/>
              </a:ext>
            </a:extLst>
          </p:cNvPr>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6" name="Footer Placeholder 5">
            <a:extLst>
              <a:ext uri="{FF2B5EF4-FFF2-40B4-BE49-F238E27FC236}">
                <a16:creationId xmlns:a16="http://schemas.microsoft.com/office/drawing/2014/main" id="{F3D1E74E-FED1-4AD8-B9A1-6872F6D45A1E}"/>
              </a:ext>
            </a:extLst>
          </p:cNvPr>
          <p:cNvSpPr>
            <a:spLocks noGrp="1"/>
          </p:cNvSpPr>
          <p:nvPr>
            <p:ph type="ftr" sz="quarter" idx="12"/>
          </p:nvPr>
        </p:nvSpPr>
        <p:spPr/>
        <p:txBody>
          <a:bodyPr/>
          <a:lstStyle/>
          <a:p>
            <a:r>
              <a:rPr lang="en-US"/>
              <a:t>ELEKTROBIT INDIA</a:t>
            </a:r>
            <a:endParaRPr lang="en-US" dirty="0"/>
          </a:p>
        </p:txBody>
      </p:sp>
      <p:graphicFrame>
        <p:nvGraphicFramePr>
          <p:cNvPr id="11" name="Table 10">
            <a:extLst>
              <a:ext uri="{FF2B5EF4-FFF2-40B4-BE49-F238E27FC236}">
                <a16:creationId xmlns:a16="http://schemas.microsoft.com/office/drawing/2014/main" id="{8E42DC54-F73B-4ACC-AD62-41D4AD849A98}"/>
              </a:ext>
            </a:extLst>
          </p:cNvPr>
          <p:cNvGraphicFramePr>
            <a:graphicFrameLocks noGrp="1"/>
          </p:cNvGraphicFramePr>
          <p:nvPr>
            <p:extLst>
              <p:ext uri="{D42A27DB-BD31-4B8C-83A1-F6EECF244321}">
                <p14:modId xmlns:p14="http://schemas.microsoft.com/office/powerpoint/2010/main" val="1010136308"/>
              </p:ext>
            </p:extLst>
          </p:nvPr>
        </p:nvGraphicFramePr>
        <p:xfrm>
          <a:off x="1892300" y="1732319"/>
          <a:ext cx="3851275" cy="4253787"/>
        </p:xfrm>
        <a:graphic>
          <a:graphicData uri="http://schemas.openxmlformats.org/drawingml/2006/table">
            <a:tbl>
              <a:tblPr firstRow="1" firstCol="1" bandRow="1"/>
              <a:tblGrid>
                <a:gridCol w="3851275">
                  <a:extLst>
                    <a:ext uri="{9D8B030D-6E8A-4147-A177-3AD203B41FA5}">
                      <a16:colId xmlns:a16="http://schemas.microsoft.com/office/drawing/2014/main" val="358340730"/>
                    </a:ext>
                  </a:extLst>
                </a:gridCol>
              </a:tblGrid>
              <a:tr h="396071">
                <a:tc>
                  <a:txBody>
                    <a:bodyPr/>
                    <a:lstStyle/>
                    <a:p>
                      <a:pPr>
                        <a:lnSpc>
                          <a:spcPct val="115000"/>
                        </a:lnSpc>
                        <a:spcAft>
                          <a:spcPts val="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What’s your Designation?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793617"/>
                  </a:ext>
                </a:extLst>
              </a:tr>
              <a:tr h="194877">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Designation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864199"/>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Executive Assistant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9067080"/>
                  </a:ext>
                </a:extLst>
              </a:tr>
              <a:tr h="209527">
                <a:tc>
                  <a:txBody>
                    <a:bodyPr/>
                    <a:lstStyle/>
                    <a:p>
                      <a:pPr>
                        <a:lnSpc>
                          <a:spcPct val="115000"/>
                        </a:lnSpc>
                        <a:spcAft>
                          <a:spcPts val="0"/>
                        </a:spcAf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Chief Architect</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808589"/>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Lead 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49185"/>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3897847"/>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Technical Architect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5070560"/>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Technical Specialist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2998421"/>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Technical Specialist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09760026"/>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Module Lead</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640681"/>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Senior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9119459"/>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Executive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2545745"/>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Associate Engineer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6506283"/>
                  </a:ext>
                </a:extLst>
              </a:tr>
              <a:tr h="209527">
                <a:tc>
                  <a:txBody>
                    <a:bodyPr/>
                    <a:lstStyle/>
                    <a:p>
                      <a:pPr>
                        <a:lnSpc>
                          <a:spcPct val="115000"/>
                        </a:lnSpc>
                        <a:spcAft>
                          <a:spcPts val="0"/>
                        </a:spcAf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Graduate Engineer Trainee </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2565509"/>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Executive Vice President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4344787"/>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Senior Director, Vice President</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5771586"/>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Director, Senior Manager </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3483182"/>
                  </a:ext>
                </a:extLst>
              </a:tr>
              <a:tr h="209527">
                <a:tc>
                  <a:txBody>
                    <a:bodyPr/>
                    <a:lstStyle/>
                    <a:p>
                      <a:pPr>
                        <a:lnSpc>
                          <a:spcPct val="115000"/>
                        </a:lnSpc>
                        <a:spcAft>
                          <a:spcPts val="0"/>
                        </a:spcAft>
                      </a:pPr>
                      <a:r>
                        <a:rPr lang="en-IN" sz="1200" b="1">
                          <a:effectLst/>
                          <a:latin typeface="Calibri" panose="020F0502020204030204" pitchFamily="34" charset="0"/>
                          <a:ea typeface="Times New Roman" panose="02020603050405020304" pitchFamily="18" charset="0"/>
                          <a:cs typeface="Calibri" panose="020F0502020204030204" pitchFamily="34" charset="0"/>
                        </a:rPr>
                        <a:t>Team Manager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3494978"/>
                  </a:ext>
                </a:extLst>
              </a:tr>
              <a:tr h="209527">
                <a:tc>
                  <a:txBody>
                    <a:bodyPr/>
                    <a:lstStyle/>
                    <a:p>
                      <a:pPr>
                        <a:lnSpc>
                          <a:spcPct val="115000"/>
                        </a:lnSpc>
                        <a:spcAft>
                          <a:spcPts val="0"/>
                        </a:spcAf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Service Manager</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1081061"/>
                  </a:ext>
                </a:extLst>
              </a:tr>
            </a:tbl>
          </a:graphicData>
        </a:graphic>
      </p:graphicFrame>
      <p:sp>
        <p:nvSpPr>
          <p:cNvPr id="7" name="Titel 2">
            <a:extLst>
              <a:ext uri="{FF2B5EF4-FFF2-40B4-BE49-F238E27FC236}">
                <a16:creationId xmlns:a16="http://schemas.microsoft.com/office/drawing/2014/main" id="{343EF198-872E-4B6C-8F1C-9EC7947AEA9C}"/>
              </a:ext>
            </a:extLst>
          </p:cNvPr>
          <p:cNvSpPr txBox="1">
            <a:spLocks/>
          </p:cNvSpPr>
          <p:nvPr/>
        </p:nvSpPr>
        <p:spPr>
          <a:xfrm>
            <a:off x="1642055" y="62146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1770005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20AE84F-49DE-461D-A9B1-AE77D554E2D8}"/>
              </a:ext>
            </a:extLst>
          </p:cNvPr>
          <p:cNvGraphicFramePr>
            <a:graphicFrameLocks noGrp="1"/>
          </p:cNvGraphicFramePr>
          <p:nvPr>
            <p:ph idx="1"/>
            <p:extLst>
              <p:ext uri="{D42A27DB-BD31-4B8C-83A1-F6EECF244321}">
                <p14:modId xmlns:p14="http://schemas.microsoft.com/office/powerpoint/2010/main" val="2635281583"/>
              </p:ext>
            </p:extLst>
          </p:nvPr>
        </p:nvGraphicFramePr>
        <p:xfrm>
          <a:off x="1818861" y="2206514"/>
          <a:ext cx="4840356" cy="4548616"/>
        </p:xfrm>
        <a:graphic>
          <a:graphicData uri="http://schemas.openxmlformats.org/drawingml/2006/table">
            <a:tbl>
              <a:tblPr firstRow="1" firstCol="1" bandRow="1"/>
              <a:tblGrid>
                <a:gridCol w="322833">
                  <a:extLst>
                    <a:ext uri="{9D8B030D-6E8A-4147-A177-3AD203B41FA5}">
                      <a16:colId xmlns:a16="http://schemas.microsoft.com/office/drawing/2014/main" val="1094908740"/>
                    </a:ext>
                  </a:extLst>
                </a:gridCol>
                <a:gridCol w="4517523">
                  <a:extLst>
                    <a:ext uri="{9D8B030D-6E8A-4147-A177-3AD203B41FA5}">
                      <a16:colId xmlns:a16="http://schemas.microsoft.com/office/drawing/2014/main" val="3395153866"/>
                    </a:ext>
                  </a:extLst>
                </a:gridCol>
              </a:tblGrid>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Department</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1311708252"/>
                  </a:ext>
                </a:extLst>
              </a:tr>
              <a:tr h="196850">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n-IN" sz="11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a:t>
                      </a:r>
                    </a:p>
                  </a:txBody>
                  <a:tcPr marL="68580" marR="68580" marT="0" marB="0" anchor="b">
                    <a:lnL>
                      <a:noFill/>
                    </a:lnL>
                    <a:lnR>
                      <a:noFill/>
                    </a:lnR>
                    <a:lnT>
                      <a:noFill/>
                    </a:lnT>
                    <a:lnB>
                      <a:noFill/>
                    </a:lnB>
                  </a:tcPr>
                </a:tc>
                <a:extLst>
                  <a:ext uri="{0D108BD9-81ED-4DB2-BD59-A6C34878D82A}">
                    <a16:rowId xmlns:a16="http://schemas.microsoft.com/office/drawing/2014/main" val="397773317"/>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342900" indent="-342900">
                        <a:buFont typeface="Symbol" panose="05050102010706020507" pitchFamily="18" charset="2"/>
                        <a:buChar char=""/>
                      </a:pPr>
                      <a:endParaRPr lang="en-IN" sz="1100" dirty="0">
                        <a:latin typeface="Calibri" panose="020F0502020204030204" pitchFamily="34" charset="0"/>
                      </a:endParaRPr>
                    </a:p>
                    <a:p>
                      <a:pPr marL="342900" indent="-342900">
                        <a:buFont typeface="Symbol" panose="05050102010706020507" pitchFamily="18" charset="2"/>
                        <a:buChar char=""/>
                      </a:pPr>
                      <a:r>
                        <a:rPr lang="en-IN" sz="1100" dirty="0">
                          <a:latin typeface="Calibri" panose="020F0502020204030204" pitchFamily="34" charset="0"/>
                        </a:rPr>
                        <a:t>IFS PJ – (Standard services, Conti BU, BL-PJ,HPC)</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Times New Roman" panose="02020603050405020304" pitchFamily="18" charset="0"/>
                        </a:rPr>
                        <a:t>IFS PI (1) - (</a:t>
                      </a:r>
                      <a:r>
                        <a:rPr lang="en-IN" sz="1100" dirty="0" err="1">
                          <a:latin typeface="Calibri" panose="020F0502020204030204" pitchFamily="34" charset="0"/>
                          <a:ea typeface="Times New Roman" panose="02020603050405020304" pitchFamily="18" charset="0"/>
                        </a:rPr>
                        <a:t>tresos</a:t>
                      </a:r>
                      <a:r>
                        <a:rPr lang="en-IN" sz="1100" dirty="0">
                          <a:latin typeface="Calibri" panose="020F0502020204030204" pitchFamily="34" charset="0"/>
                          <a:ea typeface="Times New Roman" panose="02020603050405020304" pitchFamily="18" charset="0"/>
                        </a:rPr>
                        <a:t> Studio, </a:t>
                      </a:r>
                      <a:r>
                        <a:rPr lang="en-IN" sz="1100" dirty="0" err="1">
                          <a:latin typeface="Calibri" panose="020F0502020204030204" pitchFamily="34" charset="0"/>
                          <a:ea typeface="Times New Roman" panose="02020603050405020304" pitchFamily="18" charset="0"/>
                        </a:rPr>
                        <a:t>OsP</a:t>
                      </a:r>
                      <a:r>
                        <a:rPr lang="en-IN" sz="1100" dirty="0">
                          <a:latin typeface="Calibri" panose="020F0502020204030204" pitchFamily="34" charset="0"/>
                          <a:ea typeface="Times New Roman" panose="02020603050405020304" pitchFamily="18" charset="0"/>
                        </a:rPr>
                        <a:t>, IVT, Adaptive </a:t>
                      </a:r>
                      <a:r>
                        <a:rPr lang="en-IN" sz="1100" dirty="0" err="1">
                          <a:latin typeface="Calibri" panose="020F0502020204030204" pitchFamily="34" charset="0"/>
                          <a:ea typeface="Times New Roman" panose="02020603050405020304" pitchFamily="18" charset="0"/>
                        </a:rPr>
                        <a:t>autosar</a:t>
                      </a:r>
                      <a:r>
                        <a:rPr lang="en-IN" sz="1100" dirty="0">
                          <a:latin typeface="Calibri" panose="020F0502020204030204" pitchFamily="34" charset="0"/>
                          <a:ea typeface="Times New Roman" panose="02020603050405020304" pitchFamily="18" charset="0"/>
                        </a:rPr>
                        <a:t>)</a:t>
                      </a:r>
                      <a:endParaRPr lang="en-IN" sz="11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IN" sz="1100" dirty="0">
                          <a:latin typeface="Calibri" panose="020F0502020204030204" pitchFamily="34" charset="0"/>
                          <a:ea typeface="Times New Roman" panose="02020603050405020304" pitchFamily="18" charset="0"/>
                        </a:rPr>
                        <a:t>IFS PI (2) - (OS, BL PI, OSS, SW factory, BSW)</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Calibri" panose="020F0502020204030204" pitchFamily="34" charset="0"/>
                        </a:rPr>
                        <a:t>IAD</a:t>
                      </a:r>
                    </a:p>
                    <a:p>
                      <a:pPr marL="342900" lvl="0" indent="-342900">
                        <a:spcAft>
                          <a:spcPts val="0"/>
                        </a:spcAft>
                        <a:buFont typeface="Symbol" panose="05050102010706020507" pitchFamily="18" charset="2"/>
                        <a:buChar char=""/>
                      </a:pPr>
                      <a:r>
                        <a:rPr lang="en-IN" sz="1100" dirty="0">
                          <a:latin typeface="Calibri" panose="020F0502020204030204" pitchFamily="34" charset="0"/>
                          <a:ea typeface="Calibri" panose="020F0502020204030204" pitchFamily="34" charset="0"/>
                        </a:rPr>
                        <a:t>PTO </a:t>
                      </a:r>
                      <a:r>
                        <a:rPr lang="en-IN" sz="11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(OTA/UMCA)</a:t>
                      </a:r>
                      <a:endParaRPr lang="en-IN" sz="1100" dirty="0">
                        <a:latin typeface="Calibri" panose="020F0502020204030204" pitchFamily="34" charset="0"/>
                        <a:ea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810838573"/>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1142398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dirty="0"/>
                    </a:p>
                  </a:txBody>
                  <a:tcPr marL="68580" marR="68580" marT="0" marB="0" anchor="ctr">
                    <a:lnL>
                      <a:noFill/>
                    </a:lnL>
                    <a:lnR>
                      <a:noFill/>
                    </a:lnR>
                    <a:lnT>
                      <a:noFill/>
                    </a:lnT>
                    <a:lnB>
                      <a:noFill/>
                    </a:lnB>
                  </a:tcPr>
                </a:tc>
                <a:extLst>
                  <a:ext uri="{0D108BD9-81ED-4DB2-BD59-A6C34878D82A}">
                    <a16:rowId xmlns:a16="http://schemas.microsoft.com/office/drawing/2014/main" val="365401036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dirty="0"/>
                    </a:p>
                  </a:txBody>
                  <a:tcPr marL="68580" marR="68580" marT="0" marB="0" anchor="ctr">
                    <a:lnL>
                      <a:noFill/>
                    </a:lnL>
                    <a:lnR>
                      <a:noFill/>
                    </a:lnR>
                    <a:lnT>
                      <a:noFill/>
                    </a:lnT>
                    <a:lnB>
                      <a:noFill/>
                    </a:lnB>
                  </a:tcPr>
                </a:tc>
                <a:extLst>
                  <a:ext uri="{0D108BD9-81ED-4DB2-BD59-A6C34878D82A}">
                    <a16:rowId xmlns:a16="http://schemas.microsoft.com/office/drawing/2014/main" val="126067651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495406124"/>
                  </a:ext>
                </a:extLst>
              </a:tr>
              <a:tr h="270367">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PJ</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326417835"/>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CDS</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984361942"/>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VAL</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593852550"/>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123398079"/>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ISS</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95896374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UEX</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73191434"/>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833782582"/>
                  </a:ext>
                </a:extLst>
              </a:tr>
              <a:tr h="196850">
                <a:tc>
                  <a:txBody>
                    <a:bodyPr/>
                    <a:lstStyle/>
                    <a:p>
                      <a:pPr algn="r">
                        <a:lnSpc>
                          <a:spcPct val="115000"/>
                        </a:lnSpc>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CF</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989937896"/>
                  </a:ext>
                </a:extLst>
              </a:tr>
              <a:tr h="196850">
                <a:tc>
                  <a:txBody>
                    <a:bodyPr/>
                    <a:lstStyle/>
                    <a:p>
                      <a:endParaRPr lang="en-IN" sz="120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913157650"/>
                  </a:ext>
                </a:extLst>
              </a:tr>
              <a:tr h="196850">
                <a:tc>
                  <a:txBody>
                    <a:bodyPr/>
                    <a:lstStyle/>
                    <a:p>
                      <a:pPr algn="r">
                        <a:lnSpc>
                          <a:spcPct val="115000"/>
                        </a:lnSpc>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tc>
                  <a:txBody>
                    <a:bodyPr/>
                    <a:lstStyle/>
                    <a:p>
                      <a:pPr>
                        <a:lnSpc>
                          <a:spcPct val="115000"/>
                        </a:lnSpc>
                        <a:spcAft>
                          <a:spcPts val="0"/>
                        </a:spcAft>
                      </a:pPr>
                      <a:r>
                        <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Sales</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lnL>
                      <a:noFill/>
                    </a:lnL>
                    <a:lnR>
                      <a:noFill/>
                    </a:lnR>
                    <a:lnT>
                      <a:noFill/>
                    </a:lnT>
                    <a:lnB>
                      <a:noFill/>
                    </a:lnB>
                  </a:tcPr>
                </a:tc>
                <a:extLst>
                  <a:ext uri="{0D108BD9-81ED-4DB2-BD59-A6C34878D82A}">
                    <a16:rowId xmlns:a16="http://schemas.microsoft.com/office/drawing/2014/main" val="3584237123"/>
                  </a:ext>
                </a:extLst>
              </a:tr>
            </a:tbl>
          </a:graphicData>
        </a:graphic>
      </p:graphicFrame>
      <p:sp>
        <p:nvSpPr>
          <p:cNvPr id="4" name="Date Placeholder 3">
            <a:extLst>
              <a:ext uri="{FF2B5EF4-FFF2-40B4-BE49-F238E27FC236}">
                <a16:creationId xmlns:a16="http://schemas.microsoft.com/office/drawing/2014/main" id="{A4E96F6A-5F90-4DED-B213-5219C2E63766}"/>
              </a:ext>
            </a:extLst>
          </p:cNvPr>
          <p:cNvSpPr>
            <a:spLocks noGrp="1"/>
          </p:cNvSpPr>
          <p:nvPr>
            <p:ph type="dt" sz="half" idx="10"/>
          </p:nvPr>
        </p:nvSpPr>
        <p:spPr/>
        <p:txBody>
          <a:bodyPr/>
          <a:lstStyle/>
          <a:p>
            <a:r>
              <a:rPr lang="en-US"/>
              <a:t>2020/01/31</a:t>
            </a:r>
            <a:endParaRPr lang="en-US" noProof="0" dirty="0"/>
          </a:p>
        </p:txBody>
      </p:sp>
      <p:sp>
        <p:nvSpPr>
          <p:cNvPr id="5" name="Slide Number Placeholder 4">
            <a:extLst>
              <a:ext uri="{FF2B5EF4-FFF2-40B4-BE49-F238E27FC236}">
                <a16:creationId xmlns:a16="http://schemas.microsoft.com/office/drawing/2014/main" id="{14137ADC-D85D-4649-91D4-437D897D1F60}"/>
              </a:ext>
            </a:extLst>
          </p:cNvPr>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6" name="Footer Placeholder 5">
            <a:extLst>
              <a:ext uri="{FF2B5EF4-FFF2-40B4-BE49-F238E27FC236}">
                <a16:creationId xmlns:a16="http://schemas.microsoft.com/office/drawing/2014/main" id="{2FADC1AD-1957-4834-A0FF-46966FB6CAFB}"/>
              </a:ext>
            </a:extLst>
          </p:cNvPr>
          <p:cNvSpPr>
            <a:spLocks noGrp="1"/>
          </p:cNvSpPr>
          <p:nvPr>
            <p:ph type="ftr" sz="quarter" idx="12"/>
          </p:nvPr>
        </p:nvSpPr>
        <p:spPr/>
        <p:txBody>
          <a:bodyPr/>
          <a:lstStyle/>
          <a:p>
            <a:r>
              <a:rPr lang="en-US"/>
              <a:t>ELEKTROBIT INDIA</a:t>
            </a:r>
            <a:endParaRPr lang="en-US" dirty="0"/>
          </a:p>
        </p:txBody>
      </p:sp>
      <p:sp>
        <p:nvSpPr>
          <p:cNvPr id="11" name="Rectangle 10">
            <a:extLst>
              <a:ext uri="{FF2B5EF4-FFF2-40B4-BE49-F238E27FC236}">
                <a16:creationId xmlns:a16="http://schemas.microsoft.com/office/drawing/2014/main" id="{4C59D00C-216E-4CBE-938E-64D7140864C9}"/>
              </a:ext>
            </a:extLst>
          </p:cNvPr>
          <p:cNvSpPr/>
          <p:nvPr/>
        </p:nvSpPr>
        <p:spPr>
          <a:xfrm>
            <a:off x="1939219" y="1702515"/>
            <a:ext cx="3284361" cy="369332"/>
          </a:xfrm>
          <a:prstGeom prst="rect">
            <a:avLst/>
          </a:prstGeom>
        </p:spPr>
        <p:txBody>
          <a:bodyPr wrap="non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Which department do you work?</a:t>
            </a:r>
            <a:endParaRPr lang="en-US" altLang="en-US" dirty="0">
              <a:latin typeface="Arial" panose="020B0604020202020204" pitchFamily="34" charset="0"/>
            </a:endParaRPr>
          </a:p>
        </p:txBody>
      </p:sp>
      <p:graphicFrame>
        <p:nvGraphicFramePr>
          <p:cNvPr id="12" name="Content Placeholder 9">
            <a:extLst>
              <a:ext uri="{FF2B5EF4-FFF2-40B4-BE49-F238E27FC236}">
                <a16:creationId xmlns:a16="http://schemas.microsoft.com/office/drawing/2014/main" id="{76ED84E1-9290-4706-9BB6-A6A927140B7E}"/>
              </a:ext>
            </a:extLst>
          </p:cNvPr>
          <p:cNvGraphicFramePr>
            <a:graphicFrameLocks/>
          </p:cNvGraphicFramePr>
          <p:nvPr>
            <p:extLst>
              <p:ext uri="{D42A27DB-BD31-4B8C-83A1-F6EECF244321}">
                <p14:modId xmlns:p14="http://schemas.microsoft.com/office/powerpoint/2010/main" val="2315330261"/>
              </p:ext>
            </p:extLst>
          </p:nvPr>
        </p:nvGraphicFramePr>
        <p:xfrm>
          <a:off x="1939219" y="1202214"/>
          <a:ext cx="2730500" cy="365633"/>
        </p:xfrm>
        <a:graphic>
          <a:graphicData uri="http://schemas.openxmlformats.org/drawingml/2006/table">
            <a:tbl>
              <a:tblPr firstRow="1" firstCol="1" bandRow="1">
                <a:tableStyleId>{5C22544A-7EE6-4342-B048-85BDC9FD1C3A}</a:tableStyleId>
              </a:tblPr>
              <a:tblGrid>
                <a:gridCol w="2730500">
                  <a:extLst>
                    <a:ext uri="{9D8B030D-6E8A-4147-A177-3AD203B41FA5}">
                      <a16:colId xmlns:a16="http://schemas.microsoft.com/office/drawing/2014/main" val="3732279895"/>
                    </a:ext>
                  </a:extLst>
                </a:gridCol>
              </a:tblGrid>
              <a:tr h="0">
                <a:tc>
                  <a:txBody>
                    <a:bodyPr/>
                    <a:lstStyle/>
                    <a:p>
                      <a:pPr>
                        <a:lnSpc>
                          <a:spcPct val="115000"/>
                        </a:lnSpc>
                        <a:spcAft>
                          <a:spcPts val="0"/>
                        </a:spcAft>
                      </a:pPr>
                      <a:r>
                        <a:rPr lang="en-IN" sz="1100" dirty="0">
                          <a:effectLst/>
                        </a:rPr>
                        <a:t>Personal Information</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948990237"/>
                  </a:ext>
                </a:extLst>
              </a:tr>
              <a:tr h="184150">
                <a:tc>
                  <a:txBody>
                    <a:bodyPr/>
                    <a:lstStyle/>
                    <a:p>
                      <a:endParaRPr lang="en-IN" sz="1200" dirty="0">
                        <a:effectLst/>
                        <a:latin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0323"/>
                  </a:ext>
                </a:extLst>
              </a:tr>
            </a:tbl>
          </a:graphicData>
        </a:graphic>
      </p:graphicFrame>
      <p:sp>
        <p:nvSpPr>
          <p:cNvPr id="8" name="Titel 2">
            <a:extLst>
              <a:ext uri="{FF2B5EF4-FFF2-40B4-BE49-F238E27FC236}">
                <a16:creationId xmlns:a16="http://schemas.microsoft.com/office/drawing/2014/main" id="{B31D2B6D-DBB2-4CD2-9301-671F0F79C24A}"/>
              </a:ext>
            </a:extLst>
          </p:cNvPr>
          <p:cNvSpPr txBox="1">
            <a:spLocks/>
          </p:cNvSpPr>
          <p:nvPr/>
        </p:nvSpPr>
        <p:spPr>
          <a:xfrm>
            <a:off x="1927805" y="76893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14590048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6</a:t>
            </a:fld>
            <a:endParaRPr lang="en-US" noProof="0"/>
          </a:p>
        </p:txBody>
      </p:sp>
      <p:graphicFrame>
        <p:nvGraphicFramePr>
          <p:cNvPr id="7" name="table" descr="table"/>
          <p:cNvGraphicFramePr>
            <a:graphicFrameLocks noGrp="1"/>
          </p:cNvGraphicFramePr>
          <p:nvPr>
            <p:extLst/>
          </p:nvPr>
        </p:nvGraphicFramePr>
        <p:xfrm>
          <a:off x="1927914" y="1782001"/>
          <a:ext cx="7907701" cy="22860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a:solidFill>
                            <a:schemeClr val="accent5"/>
                          </a:solidFill>
                        </a:rPr>
                        <a:t>Trust</a:t>
                      </a: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accent5"/>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tx1"/>
                          </a:solidFill>
                        </a:rPr>
                        <a:t>1</a:t>
                      </a:r>
                      <a:endParaRPr lang="de-DE" sz="900" b="0" dirty="0">
                        <a:solidFill>
                          <a:schemeClr val="tx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tx1"/>
                          </a:solidFill>
                          <a:latin typeface="arial"/>
                        </a:rPr>
                        <a:t>In my opinion I, as an employee, am well informed about matters affecting me.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2</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tx1"/>
                          </a:solidFill>
                          <a:latin typeface="arial"/>
                        </a:rPr>
                        <a:t>I think I have sufficient authority to do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3</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Arial"/>
                          <a:ea typeface="+mn-ea"/>
                          <a:cs typeface="+mn-cs"/>
                        </a:rPr>
                        <a:t>I think the people I work with are willing to help each other, even if it means doing something outside their usual activities.</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tx1"/>
                          </a:solidFill>
                          <a:effectLst/>
                          <a:uLnTx/>
                          <a:uFillTx/>
                          <a:latin typeface="Arial"/>
                          <a:ea typeface="+mn-ea"/>
                          <a:cs typeface="+mn-cs"/>
                        </a:rPr>
                        <a:t>4</a:t>
                      </a:r>
                      <a:endParaRPr kumimoji="0" lang="de-DE" sz="900" b="0" i="0" u="none" strike="noStrike" kern="1200" cap="none" spc="0" normalizeH="0" baseline="0" noProof="0" dirty="0">
                        <a:ln>
                          <a:noFill/>
                        </a:ln>
                        <a:solidFill>
                          <a:schemeClr val="tx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a:solidFill>
                            <a:schemeClr val="tx1"/>
                          </a:solidFill>
                        </a:rPr>
                        <a:t>I think my direct supervisor treats me with respect.</a:t>
                      </a:r>
                      <a:endParaRPr lang="de-DE" sz="900" dirty="0">
                        <a:solidFill>
                          <a:schemeClr val="tx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673710" y="645073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dirty="0"/>
              <a:t>ELEKTROBIT INDIA</a:t>
            </a:r>
          </a:p>
        </p:txBody>
      </p:sp>
      <p:graphicFrame>
        <p:nvGraphicFramePr>
          <p:cNvPr id="11" name="table" descr="table">
            <a:extLst>
              <a:ext uri="{FF2B5EF4-FFF2-40B4-BE49-F238E27FC236}">
                <a16:creationId xmlns:a16="http://schemas.microsoft.com/office/drawing/2014/main" id="{2F98F0D7-B5A3-4342-85D4-3E0BD1AC55DE}"/>
              </a:ext>
            </a:extLst>
          </p:cNvPr>
          <p:cNvGraphicFramePr>
            <a:graphicFrameLocks noGrp="1"/>
          </p:cNvGraphicFramePr>
          <p:nvPr>
            <p:extLst>
              <p:ext uri="{D42A27DB-BD31-4B8C-83A1-F6EECF244321}">
                <p14:modId xmlns:p14="http://schemas.microsoft.com/office/powerpoint/2010/main" val="118983993"/>
              </p:ext>
            </p:extLst>
          </p:nvPr>
        </p:nvGraphicFramePr>
        <p:xfrm>
          <a:off x="1927806" y="1782001"/>
          <a:ext cx="7907701" cy="2418524"/>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Trust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bg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589724">
                <a:tc>
                  <a:txBody>
                    <a:bodyPr/>
                    <a:lstStyle/>
                    <a:p>
                      <a:pPr algn="ctr"/>
                      <a:r>
                        <a:rPr lang="de-DE" sz="900" b="0" dirty="0">
                          <a:solidFill>
                            <a:schemeClr val="bg1"/>
                          </a:solidFill>
                        </a:rPr>
                        <a:t>1</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I, as an employee, am well informed about matters affecting me.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I have sufficient authority to do my job well.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chemeClr val="bg1"/>
                          </a:solidFill>
                          <a:effectLst/>
                          <a:uLnTx/>
                          <a:uFillTx/>
                          <a:latin typeface="Arial"/>
                          <a:ea typeface="+mn-ea"/>
                          <a:cs typeface="+mn-cs"/>
                        </a:rPr>
                        <a:t>3</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the people I work with are willing to help each other, even if it means doing something outside their usual activities.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4</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 think my direct supervisor treats me with respect.</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9" name="Titel 2">
            <a:extLst>
              <a:ext uri="{FF2B5EF4-FFF2-40B4-BE49-F238E27FC236}">
                <a16:creationId xmlns:a16="http://schemas.microsoft.com/office/drawing/2014/main" id="{896D4A52-A497-4F96-9547-BE3796F0A032}"/>
              </a:ext>
            </a:extLst>
          </p:cNvPr>
          <p:cNvSpPr txBox="1">
            <a:spLocks/>
          </p:cNvSpPr>
          <p:nvPr/>
        </p:nvSpPr>
        <p:spPr>
          <a:xfrm>
            <a:off x="1927805" y="768936"/>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2542014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7</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2852089291"/>
              </p:ext>
            </p:extLst>
          </p:nvPr>
        </p:nvGraphicFramePr>
        <p:xfrm>
          <a:off x="1927914" y="1838325"/>
          <a:ext cx="7907701" cy="2686876"/>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00876">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Passion to Win</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5</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In my opinion </a:t>
                      </a:r>
                      <a:r>
                        <a:rPr lang="en-US" sz="900" b="0" i="0" u="none" dirty="0" err="1">
                          <a:solidFill>
                            <a:schemeClr val="bg1"/>
                          </a:solidFill>
                          <a:latin typeface="arial"/>
                        </a:rPr>
                        <a:t>Elektrobit</a:t>
                      </a:r>
                      <a:r>
                        <a:rPr lang="en-US" sz="900" b="0" i="0" u="none" dirty="0">
                          <a:solidFill>
                            <a:schemeClr val="bg1"/>
                          </a:solidFill>
                          <a:latin typeface="arial"/>
                        </a:rPr>
                        <a:t> India brings leading technology to the markets.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6</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a:t>
                      </a:r>
                      <a:r>
                        <a:rPr lang="en-US" sz="900" b="0" i="0" u="none" dirty="0" err="1">
                          <a:solidFill>
                            <a:schemeClr val="bg1"/>
                          </a:solidFill>
                          <a:latin typeface="arial"/>
                        </a:rPr>
                        <a:t>Elektrobit</a:t>
                      </a:r>
                      <a:r>
                        <a:rPr lang="en-US" sz="900" b="0" i="0" u="none" dirty="0">
                          <a:solidFill>
                            <a:schemeClr val="bg1"/>
                          </a:solidFill>
                          <a:latin typeface="arial"/>
                        </a:rPr>
                        <a:t> </a:t>
                      </a:r>
                      <a:r>
                        <a:rPr lang="en-US" sz="900" b="0" i="0" u="none" dirty="0" err="1">
                          <a:solidFill>
                            <a:schemeClr val="bg1"/>
                          </a:solidFill>
                          <a:latin typeface="arial"/>
                        </a:rPr>
                        <a:t>Indias</a:t>
                      </a:r>
                      <a:r>
                        <a:rPr lang="en-US" sz="900" b="0" i="0" u="none" dirty="0">
                          <a:solidFill>
                            <a:schemeClr val="bg1"/>
                          </a:solidFill>
                          <a:latin typeface="arial"/>
                        </a:rPr>
                        <a:t>' internal processes are geared towards providing the best possible solution to our external customers.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7</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employees and leaders respect the Code of Conduct of </a:t>
                      </a:r>
                      <a:r>
                        <a:rPr kumimoji="0" lang="en-US" sz="900" b="0" i="0" u="none" strike="noStrike" kern="1200" cap="none" spc="0" normalizeH="0" baseline="0" noProof="0" dirty="0" err="1">
                          <a:ln>
                            <a:noFill/>
                          </a:ln>
                          <a:solidFill>
                            <a:schemeClr val="bg1"/>
                          </a:solidFill>
                          <a:effectLst/>
                          <a:uLnTx/>
                          <a:uFillTx/>
                          <a:latin typeface="Arial"/>
                          <a:ea typeface="+mn-ea"/>
                          <a:cs typeface="+mn-cs"/>
                        </a:rPr>
                        <a:t>Elektrobit</a:t>
                      </a:r>
                      <a:r>
                        <a:rPr kumimoji="0" lang="en-US" sz="900" b="0" i="0" u="none" strike="noStrike" kern="1200" cap="none" spc="0" normalizeH="0" baseline="0" noProof="0" dirty="0">
                          <a:ln>
                            <a:noFill/>
                          </a:ln>
                          <a:solidFill>
                            <a:schemeClr val="bg1"/>
                          </a:solidFill>
                          <a:effectLst/>
                          <a:uLnTx/>
                          <a:uFillTx/>
                          <a:latin typeface="Arial"/>
                          <a:ea typeface="+mn-ea"/>
                          <a:cs typeface="+mn-cs"/>
                        </a:rPr>
                        <a:t> India</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8</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In my opinion I have sufficient opportunities to improve my skills through trainings at </a:t>
                      </a:r>
                      <a:r>
                        <a:rPr lang="en-US" sz="900" dirty="0" err="1">
                          <a:solidFill>
                            <a:schemeClr val="bg1"/>
                          </a:solidFill>
                        </a:rPr>
                        <a:t>Elektrobit</a:t>
                      </a:r>
                      <a:r>
                        <a:rPr lang="en-US" sz="900" dirty="0">
                          <a:solidFill>
                            <a:schemeClr val="bg1"/>
                          </a:solidFill>
                        </a:rPr>
                        <a:t> India.</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9</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I have the opportunity for personal development and growth within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marL="0" algn="ctr" defTabSz="914400" rtl="0" eaLnBrk="1" latinLnBrk="0" hangingPunct="1"/>
                      <a:endParaRPr lang="de-DE" sz="1200" b="1" kern="1200" dirty="0">
                        <a:solidFill>
                          <a:schemeClr val="bg1"/>
                        </a:solidFill>
                        <a:latin typeface="+mn-lt"/>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bl>
          </a:graphicData>
        </a:graphic>
      </p:graphicFrame>
      <p:sp>
        <p:nvSpPr>
          <p:cNvPr id="15" name="Datumsplatzhalter 5"/>
          <p:cNvSpPr>
            <a:spLocks noGrp="1"/>
          </p:cNvSpPr>
          <p:nvPr>
            <p:ph type="dt" sz="half" idx="10"/>
          </p:nvPr>
        </p:nvSpPr>
        <p:spPr>
          <a:xfrm>
            <a:off x="1778485" y="652595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dirty="0"/>
              <a:t>ELEKTROBIT INDIA</a:t>
            </a:r>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8" name="Titel 2">
            <a:extLst>
              <a:ext uri="{FF2B5EF4-FFF2-40B4-BE49-F238E27FC236}">
                <a16:creationId xmlns:a16="http://schemas.microsoft.com/office/drawing/2014/main" id="{3BC21E61-0EAA-48BF-8346-02CA7404083B}"/>
              </a:ext>
            </a:extLst>
          </p:cNvPr>
          <p:cNvSpPr txBox="1">
            <a:spLocks/>
          </p:cNvSpPr>
          <p:nvPr/>
        </p:nvSpPr>
        <p:spPr>
          <a:xfrm>
            <a:off x="1927914" y="853019"/>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309940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8</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540858429"/>
              </p:ext>
            </p:extLst>
          </p:nvPr>
        </p:nvGraphicFramePr>
        <p:xfrm>
          <a:off x="1927914" y="1782001"/>
          <a:ext cx="7907701" cy="22860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Freedom to Act</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pPr algn="ctr"/>
                      <a:r>
                        <a:rPr lang="de-DE" sz="900" b="0">
                          <a:solidFill>
                            <a:schemeClr val="bg1"/>
                          </a:solidFill>
                        </a:rPr>
                        <a:t>10</a:t>
                      </a:r>
                      <a:endParaRPr lang="de-DE" sz="900" b="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I am satisfied with my involvement in decisions that affect my work.</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11</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understand how my work contributes to </a:t>
                      </a:r>
                      <a:r>
                        <a:rPr lang="en-US" sz="900" b="0" i="0" u="none" dirty="0" err="1">
                          <a:solidFill>
                            <a:schemeClr val="bg1"/>
                          </a:solidFill>
                          <a:latin typeface="arial"/>
                        </a:rPr>
                        <a:t>Elektrobit</a:t>
                      </a:r>
                      <a:r>
                        <a:rPr lang="en-US" sz="900" b="0" i="0" u="none" dirty="0">
                          <a:solidFill>
                            <a:schemeClr val="bg1"/>
                          </a:solidFill>
                          <a:latin typeface="arial"/>
                        </a:rPr>
                        <a:t> India's business objectives.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12</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In my opinion we have a culture where one can challenge our traditional ways of doing things.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chemeClr val="bg1"/>
                          </a:solidFill>
                          <a:effectLst/>
                          <a:uLnTx/>
                          <a:uFillTx/>
                          <a:latin typeface="Arial"/>
                          <a:ea typeface="+mn-ea"/>
                          <a:cs typeface="+mn-cs"/>
                        </a:rPr>
                        <a:t>13</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 think my direct supervisor encourages people to learn from mistakes.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7874485" y="6224488"/>
            <a:ext cx="2001935" cy="150440"/>
          </a:xfrm>
        </p:spPr>
        <p:txBody>
          <a:bodyPr/>
          <a:lstStyle/>
          <a:p>
            <a:r>
              <a:rPr lang="en-US"/>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graphicFrame>
        <p:nvGraphicFramePr>
          <p:cNvPr id="19" name="Tabelle 2">
            <a:extLst>
              <a:ext uri="{FF2B5EF4-FFF2-40B4-BE49-F238E27FC236}">
                <a16:creationId xmlns:a16="http://schemas.microsoft.com/office/drawing/2014/main" id="{AEE7D50D-42FB-43FE-85E4-BE031F5766CD}"/>
              </a:ext>
            </a:extLst>
          </p:cNvPr>
          <p:cNvGraphicFramePr>
            <a:graphicFrameLocks noGrp="1"/>
          </p:cNvGraphicFramePr>
          <p:nvPr>
            <p:extLst/>
          </p:nvPr>
        </p:nvGraphicFramePr>
        <p:xfrm>
          <a:off x="1927806" y="5890945"/>
          <a:ext cx="8318269" cy="198120"/>
        </p:xfrm>
        <a:graphic>
          <a:graphicData uri="http://schemas.openxmlformats.org/drawingml/2006/table">
            <a:tbl>
              <a:tblPr firstRow="1" bandRow="1">
                <a:tableStyleId>{5C22544A-7EE6-4342-B048-85BDC9FD1C3A}</a:tableStyleId>
              </a:tblPr>
              <a:tblGrid>
                <a:gridCol w="4294030">
                  <a:extLst>
                    <a:ext uri="{9D8B030D-6E8A-4147-A177-3AD203B41FA5}">
                      <a16:colId xmlns:a16="http://schemas.microsoft.com/office/drawing/2014/main" val="1072250991"/>
                    </a:ext>
                  </a:extLst>
                </a:gridCol>
                <a:gridCol w="4024239">
                  <a:extLst>
                    <a:ext uri="{9D8B030D-6E8A-4147-A177-3AD203B41FA5}">
                      <a16:colId xmlns:a16="http://schemas.microsoft.com/office/drawing/2014/main" val="4263268989"/>
                    </a:ext>
                  </a:extLst>
                </a:gridCol>
              </a:tblGrid>
              <a:tr h="185420">
                <a:tc>
                  <a:txBody>
                    <a:bodyPr/>
                    <a:lstStyle/>
                    <a:p>
                      <a:pPr lvl="0" hangingPunct="0">
                        <a:defRPr sz="900" b="0" i="0">
                          <a:solidFill>
                            <a:srgbClr val="000000"/>
                          </a:solidFill>
                          <a:latin typeface="arial"/>
                        </a:defRPr>
                      </a:pPr>
                      <a:endParaRPr kumimoji="0" lang="en-US" sz="700" b="0" i="0" u="none" strike="noStrike" kern="1200" cap="none" spc="0" normalizeH="0" baseline="0" noProof="0" dirty="0">
                        <a:ln>
                          <a:noFill/>
                        </a:ln>
                        <a:solidFill>
                          <a:srgbClr val="000000"/>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0">
                        <a:lnSpc>
                          <a:spcPct val="100000"/>
                        </a:lnSpc>
                        <a:spcBef>
                          <a:spcPts val="0"/>
                        </a:spcBef>
                        <a:spcAft>
                          <a:spcPts val="0"/>
                        </a:spcAft>
                        <a:buClrTx/>
                        <a:buSzTx/>
                        <a:buFontTx/>
                        <a:buNone/>
                        <a:tabLst/>
                        <a:defRPr sz="900" b="0" i="0">
                          <a:solidFill>
                            <a:srgbClr val="000000"/>
                          </a:solidFill>
                          <a:latin typeface="arial"/>
                        </a:defRPr>
                      </a:pPr>
                      <a:r>
                        <a:rPr lang="en-US" sz="700" dirty="0">
                          <a:solidFill>
                            <a:srgbClr val="000000"/>
                          </a:solidFill>
                          <a:latin typeface="arial"/>
                        </a:rPr>
                        <a:t>Scores shown are the Total Percentage </a:t>
                      </a:r>
                      <a:r>
                        <a:rPr lang="en-US" sz="700" dirty="0" err="1">
                          <a:solidFill>
                            <a:srgbClr val="000000"/>
                          </a:solidFill>
                          <a:latin typeface="arial"/>
                        </a:rPr>
                        <a:t>Favourable</a:t>
                      </a:r>
                      <a:r>
                        <a:rPr lang="en-US" sz="700" dirty="0">
                          <a:solidFill>
                            <a:srgbClr val="000000"/>
                          </a:solidFill>
                          <a:latin typeface="arial"/>
                        </a:rPr>
                        <a:t>.</a:t>
                      </a:r>
                      <a:endParaRPr lang="de-DE" sz="700" dirty="0">
                        <a:solidFill>
                          <a:srgbClr val="000000"/>
                        </a:solidFill>
                        <a:latin typeface="arial"/>
                      </a:endParaRPr>
                    </a:p>
                  </a:txBody>
                  <a:tcPr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3278464"/>
                  </a:ext>
                </a:extLst>
              </a:tr>
            </a:tbl>
          </a:graphicData>
        </a:graphic>
      </p:graphicFrame>
      <p:sp>
        <p:nvSpPr>
          <p:cNvPr id="18" name="Titel 2">
            <a:extLst>
              <a:ext uri="{FF2B5EF4-FFF2-40B4-BE49-F238E27FC236}">
                <a16:creationId xmlns:a16="http://schemas.microsoft.com/office/drawing/2014/main" id="{A8335C74-C183-4881-BF2F-C172F9CB7115}"/>
              </a:ext>
            </a:extLst>
          </p:cNvPr>
          <p:cNvSpPr txBox="1">
            <a:spLocks/>
          </p:cNvSpPr>
          <p:nvPr/>
        </p:nvSpPr>
        <p:spPr>
          <a:xfrm>
            <a:off x="1833564" y="82485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a:t>Category</a:t>
            </a:r>
            <a:endParaRPr lang="en-US" dirty="0"/>
          </a:p>
        </p:txBody>
      </p:sp>
    </p:spTree>
    <p:extLst>
      <p:ext uri="{BB962C8B-B14F-4D97-AF65-F5344CB8AC3E}">
        <p14:creationId xmlns:p14="http://schemas.microsoft.com/office/powerpoint/2010/main" val="540624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a:xfrm>
            <a:off x="9912425" y="6375515"/>
            <a:ext cx="360289" cy="150440"/>
          </a:xfrm>
        </p:spPr>
        <p:txBody>
          <a:bodyPr/>
          <a:lstStyle/>
          <a:p>
            <a:fld id="{ADA48181-2C78-49CB-8C52-912A07842C2E}" type="slidenum">
              <a:rPr lang="en-US" noProof="0" smtClean="0"/>
              <a:pPr/>
              <a:t>9</a:t>
            </a:fld>
            <a:endParaRPr lang="en-US" noProof="0"/>
          </a:p>
        </p:txBody>
      </p:sp>
      <p:graphicFrame>
        <p:nvGraphicFramePr>
          <p:cNvPr id="7" name="table" descr="table"/>
          <p:cNvGraphicFramePr>
            <a:graphicFrameLocks noGrp="1"/>
          </p:cNvGraphicFramePr>
          <p:nvPr>
            <p:extLst>
              <p:ext uri="{D42A27DB-BD31-4B8C-83A1-F6EECF244321}">
                <p14:modId xmlns:p14="http://schemas.microsoft.com/office/powerpoint/2010/main" val="3495558569"/>
              </p:ext>
            </p:extLst>
          </p:nvPr>
        </p:nvGraphicFramePr>
        <p:xfrm>
          <a:off x="1927914" y="1782001"/>
          <a:ext cx="7907701" cy="3200400"/>
        </p:xfrm>
        <a:graphic>
          <a:graphicData uri="http://schemas.openxmlformats.org/drawingml/2006/table">
            <a:tbl>
              <a:tblPr firstRow="1" bandRow="1">
                <a:tableStyleId>{5C22544A-7EE6-4342-B048-85BDC9FD1C3A}</a:tableStyleId>
              </a:tblPr>
              <a:tblGrid>
                <a:gridCol w="367094">
                  <a:extLst>
                    <a:ext uri="{9D8B030D-6E8A-4147-A177-3AD203B41FA5}">
                      <a16:colId xmlns:a16="http://schemas.microsoft.com/office/drawing/2014/main" val="3718929918"/>
                    </a:ext>
                  </a:extLst>
                </a:gridCol>
                <a:gridCol w="5767951">
                  <a:extLst>
                    <a:ext uri="{9D8B030D-6E8A-4147-A177-3AD203B41FA5}">
                      <a16:colId xmlns:a16="http://schemas.microsoft.com/office/drawing/2014/main" val="1853310137"/>
                    </a:ext>
                  </a:extLst>
                </a:gridCol>
                <a:gridCol w="443164">
                  <a:extLst>
                    <a:ext uri="{9D8B030D-6E8A-4147-A177-3AD203B41FA5}">
                      <a16:colId xmlns:a16="http://schemas.microsoft.com/office/drawing/2014/main" val="2532876771"/>
                    </a:ext>
                  </a:extLst>
                </a:gridCol>
                <a:gridCol w="443164">
                  <a:extLst>
                    <a:ext uri="{9D8B030D-6E8A-4147-A177-3AD203B41FA5}">
                      <a16:colId xmlns:a16="http://schemas.microsoft.com/office/drawing/2014/main" val="1705491366"/>
                    </a:ext>
                  </a:extLst>
                </a:gridCol>
                <a:gridCol w="443164">
                  <a:extLst>
                    <a:ext uri="{9D8B030D-6E8A-4147-A177-3AD203B41FA5}">
                      <a16:colId xmlns:a16="http://schemas.microsoft.com/office/drawing/2014/main" val="2077711440"/>
                    </a:ext>
                  </a:extLst>
                </a:gridCol>
                <a:gridCol w="443164">
                  <a:extLst>
                    <a:ext uri="{9D8B030D-6E8A-4147-A177-3AD203B41FA5}">
                      <a16:colId xmlns:a16="http://schemas.microsoft.com/office/drawing/2014/main" val="1042937253"/>
                    </a:ext>
                  </a:extLst>
                </a:gridCol>
              </a:tblGrid>
              <a:tr h="45720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1"/>
                          </a:solidFill>
                        </a:rPr>
                        <a:t>For One Another</a:t>
                      </a: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lvl="0" indent="0" algn="l" hangingPunct="0">
                        <a:buNone/>
                        <a:defRPr sz="1050" b="0" i="0">
                          <a:solidFill>
                            <a:srgbClr val="000000"/>
                          </a:solidFill>
                          <a:latin typeface="arial"/>
                        </a:defRPr>
                      </a:pPr>
                      <a:endParaRPr lang="en-US" sz="1000" b="0" i="0" u="none" dirty="0">
                        <a:solidFill>
                          <a:schemeClr val="tx1"/>
                        </a:solidFill>
                        <a:latin typeface="aria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endParaRPr lang="de-DE" sz="1200" b="1" dirty="0">
                        <a:solidFill>
                          <a:schemeClr val="accent5"/>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noProof="0" dirty="0">
                        <a:solidFill>
                          <a:schemeClr val="tx1"/>
                        </a:solidFill>
                      </a:endParaRPr>
                    </a:p>
                  </a:txBody>
                  <a:tcPr marL="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719195"/>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lvl="0" indent="0" algn="l" hangingPunct="0">
                        <a:buNone/>
                        <a:defRPr sz="1050" b="0" i="0">
                          <a:solidFill>
                            <a:srgbClr val="000000"/>
                          </a:solidFill>
                          <a:latin typeface="arial"/>
                        </a:defRPr>
                      </a:pPr>
                      <a:r>
                        <a:rPr lang="en-US" sz="900" b="0" i="0" u="none" dirty="0">
                          <a:solidFill>
                            <a:schemeClr val="bg1"/>
                          </a:solidFill>
                          <a:latin typeface="arial"/>
                        </a:rPr>
                        <a:t>We celebrate our successes at </a:t>
                      </a:r>
                      <a:r>
                        <a:rPr lang="en-US" sz="900" b="0" i="0" u="none" dirty="0" err="1">
                          <a:solidFill>
                            <a:schemeClr val="bg1"/>
                          </a:solidFill>
                          <a:latin typeface="arial"/>
                        </a:rPr>
                        <a:t>Elektrobit</a:t>
                      </a:r>
                      <a:r>
                        <a:rPr lang="en-US" sz="900" b="0" i="0" u="none" dirty="0">
                          <a:solidFill>
                            <a:schemeClr val="bg1"/>
                          </a:solidFill>
                          <a:latin typeface="arial"/>
                        </a:rPr>
                        <a:t> India.</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057330931"/>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leaders at </a:t>
                      </a:r>
                      <a:r>
                        <a:rPr lang="en-US" sz="900" b="0" i="0" u="none" dirty="0" err="1">
                          <a:solidFill>
                            <a:schemeClr val="bg1"/>
                          </a:solidFill>
                          <a:latin typeface="arial"/>
                        </a:rPr>
                        <a:t>Elektrobit</a:t>
                      </a:r>
                      <a:r>
                        <a:rPr lang="en-US" sz="900" b="0" i="0" u="none" dirty="0">
                          <a:solidFill>
                            <a:schemeClr val="bg1"/>
                          </a:solidFill>
                          <a:latin typeface="arial"/>
                        </a:rPr>
                        <a:t> India support diversity (e.g. diverse perspectives, gender, different cultures etc.) in the workplace (by recognizing and respecting the value of human differences.)++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2339241576"/>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mn-cs"/>
                        </a:rPr>
                        <a:t>I think there is good cooperation between my department and other departments.</a:t>
                      </a:r>
                      <a:endParaRPr kumimoji="0" lang="de-DE" sz="900" b="0" i="0" u="none" strike="noStrike" kern="1200" cap="none" spc="0" normalizeH="0" baseline="0" noProof="0" dirty="0">
                        <a:ln>
                          <a:noFill/>
                        </a:ln>
                        <a:solidFill>
                          <a:schemeClr val="bg1"/>
                        </a:solidFill>
                        <a:effectLst/>
                        <a:uLnTx/>
                        <a:uFillTx/>
                        <a:latin typeface="Arial"/>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822951696"/>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r>
                        <a:rPr lang="en-US" sz="900" dirty="0">
                          <a:solidFill>
                            <a:schemeClr val="bg1"/>
                          </a:solidFill>
                        </a:rPr>
                        <a:t>I am encouraged to share best practices with colleagues.</a:t>
                      </a:r>
                      <a:endParaRPr lang="de-DE" sz="900"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4048768458"/>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 think leaders at </a:t>
                      </a:r>
                      <a:r>
                        <a:rPr lang="en-US" sz="900" b="0" i="0" u="none" dirty="0" err="1">
                          <a:solidFill>
                            <a:schemeClr val="bg1"/>
                          </a:solidFill>
                          <a:latin typeface="arial"/>
                        </a:rPr>
                        <a:t>Elektrobit</a:t>
                      </a:r>
                      <a:r>
                        <a:rPr lang="en-US" sz="900" b="0" i="0" u="none" dirty="0">
                          <a:solidFill>
                            <a:schemeClr val="bg1"/>
                          </a:solidFill>
                          <a:latin typeface="arial"/>
                        </a:rPr>
                        <a:t> India offer equal opportunities for all employees.++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989584000"/>
                  </a:ext>
                </a:extLst>
              </a:tr>
              <a:tr h="457200">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dirty="0">
                          <a:solidFill>
                            <a:schemeClr val="bg1"/>
                          </a:solidFill>
                          <a:latin typeface="arial"/>
                        </a:rPr>
                        <a:t>In my direct working environment we take the time to learn from our success.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6DC93"/>
                    </a:solidFill>
                  </a:tcPr>
                </a:tc>
                <a:tc>
                  <a:txBody>
                    <a:bodyPr/>
                    <a:lstStyle/>
                    <a:p>
                      <a:endParaRPr lang="en-IN" dirty="0"/>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85000"/>
                      </a:schemeClr>
                    </a:solidFill>
                  </a:tcPr>
                </a:tc>
                <a:tc>
                  <a:txBody>
                    <a:bodyPr/>
                    <a:lstStyle/>
                    <a:p>
                      <a:pPr algn="ctr"/>
                      <a:endParaRPr lang="de-DE" sz="1200" b="1"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10000"/>
                        <a:lumOff val="90000"/>
                      </a:schemeClr>
                    </a:solidFill>
                  </a:tcPr>
                </a:tc>
                <a:extLst>
                  <a:ext uri="{0D108BD9-81ED-4DB2-BD59-A6C34878D82A}">
                    <a16:rowId xmlns:a16="http://schemas.microsoft.com/office/drawing/2014/main" val="522317539"/>
                  </a:ext>
                </a:extLst>
              </a:tr>
            </a:tbl>
          </a:graphicData>
        </a:graphic>
      </p:graphicFrame>
      <p:sp>
        <p:nvSpPr>
          <p:cNvPr id="22" name="Textfeld 21"/>
          <p:cNvSpPr txBox="1"/>
          <p:nvPr/>
        </p:nvSpPr>
        <p:spPr>
          <a:xfrm>
            <a:off x="9188835" y="314326"/>
            <a:ext cx="871951" cy="250031"/>
          </a:xfrm>
          <a:prstGeom prst="rect">
            <a:avLst/>
          </a:prstGeom>
          <a:noFill/>
        </p:spPr>
        <p:txBody>
          <a:bodyPr wrap="square" rtlCol="0" anchor="ctr">
            <a:normAutofit fontScale="92500" lnSpcReduction="20000"/>
          </a:bodyPr>
          <a:lstStyle/>
          <a:p>
            <a:pPr algn="ctr"/>
            <a:r>
              <a:rPr lang="de-DE" sz="600">
                <a:solidFill>
                  <a:schemeClr val="bg1"/>
                </a:solidFill>
              </a:rPr>
              <a:t>Results for all Questions</a:t>
            </a:r>
            <a:endParaRPr lang="de-DE" sz="600" dirty="0">
              <a:solidFill>
                <a:schemeClr val="bg1"/>
              </a:solidFill>
            </a:endParaRPr>
          </a:p>
        </p:txBody>
      </p:sp>
      <p:sp>
        <p:nvSpPr>
          <p:cNvPr id="15" name="Datumsplatzhalter 5"/>
          <p:cNvSpPr>
            <a:spLocks noGrp="1"/>
          </p:cNvSpPr>
          <p:nvPr>
            <p:ph type="dt" sz="half" idx="10"/>
          </p:nvPr>
        </p:nvSpPr>
        <p:spPr>
          <a:xfrm>
            <a:off x="1540360" y="6450735"/>
            <a:ext cx="2001935" cy="150440"/>
          </a:xfrm>
        </p:spPr>
        <p:txBody>
          <a:bodyPr/>
          <a:lstStyle/>
          <a:p>
            <a:r>
              <a:rPr lang="en-US" dirty="0"/>
              <a:t>2020/01/31</a:t>
            </a:r>
            <a:endParaRPr lang="en-US" noProof="0" dirty="0"/>
          </a:p>
        </p:txBody>
      </p:sp>
      <p:sp>
        <p:nvSpPr>
          <p:cNvPr id="16" name="Fußzeilenplatzhalter 6"/>
          <p:cNvSpPr>
            <a:spLocks noGrp="1"/>
          </p:cNvSpPr>
          <p:nvPr>
            <p:ph type="ftr" sz="quarter" idx="12"/>
          </p:nvPr>
        </p:nvSpPr>
        <p:spPr>
          <a:xfrm>
            <a:off x="7874486" y="6375515"/>
            <a:ext cx="2001935" cy="150440"/>
          </a:xfrm>
        </p:spPr>
        <p:txBody>
          <a:bodyPr/>
          <a:lstStyle/>
          <a:p>
            <a:r>
              <a:rPr lang="en-US"/>
              <a:t>ELEKTROBIT INDIA</a:t>
            </a:r>
            <a:endParaRPr lang="en-US" dirty="0"/>
          </a:p>
        </p:txBody>
      </p:sp>
      <p:sp>
        <p:nvSpPr>
          <p:cNvPr id="26" name="teamlabel5" descr="teamlabel5">
            <a:extLst>
              <a:ext uri="{FF2B5EF4-FFF2-40B4-BE49-F238E27FC236}">
                <a16:creationId xmlns:a16="http://schemas.microsoft.com/office/drawing/2014/main" id="{273FF16B-D4FF-40CD-99FF-3714B01E0E52}"/>
              </a:ext>
            </a:extLst>
          </p:cNvPr>
          <p:cNvSpPr txBox="1"/>
          <p:nvPr/>
        </p:nvSpPr>
        <p:spPr>
          <a:xfrm rot="2071785">
            <a:off x="8957417" y="1651573"/>
            <a:ext cx="1286312" cy="215444"/>
          </a:xfrm>
          <a:prstGeom prst="rect">
            <a:avLst/>
          </a:prstGeom>
          <a:noFill/>
        </p:spPr>
        <p:txBody>
          <a:bodyPr wrap="square" rtlCol="0">
            <a:spAutoFit/>
          </a:bodyPr>
          <a:lstStyle/>
          <a:p>
            <a:pPr algn="r"/>
            <a:endParaRPr lang="en-US" sz="800" dirty="0"/>
          </a:p>
        </p:txBody>
      </p:sp>
      <p:sp>
        <p:nvSpPr>
          <p:cNvPr id="10" name="Titel 2">
            <a:extLst>
              <a:ext uri="{FF2B5EF4-FFF2-40B4-BE49-F238E27FC236}">
                <a16:creationId xmlns:a16="http://schemas.microsoft.com/office/drawing/2014/main" id="{7CFECFB4-997E-4852-95EB-5563C52C1D6D}"/>
              </a:ext>
            </a:extLst>
          </p:cNvPr>
          <p:cNvSpPr txBox="1">
            <a:spLocks/>
          </p:cNvSpPr>
          <p:nvPr/>
        </p:nvSpPr>
        <p:spPr>
          <a:xfrm>
            <a:off x="1858231" y="1040158"/>
            <a:ext cx="5292712" cy="719137"/>
          </a:xfrm>
          <a:prstGeom prst="rect">
            <a:avLst/>
          </a:prstGeom>
        </p:spPr>
        <p:txBody>
          <a:bodyPr vert="horz" lIns="0" tIns="25200" rIns="91440" bIns="0" rtlCol="0" anchor="t" anchorCtr="0">
            <a:noAutofit/>
          </a:bodyPr>
          <a:lst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a:lstStyle>
          <a:p>
            <a:r>
              <a:rPr lang="en-US" dirty="0"/>
              <a:t>Category</a:t>
            </a:r>
          </a:p>
        </p:txBody>
      </p:sp>
    </p:spTree>
    <p:extLst>
      <p:ext uri="{BB962C8B-B14F-4D97-AF65-F5344CB8AC3E}">
        <p14:creationId xmlns:p14="http://schemas.microsoft.com/office/powerpoint/2010/main" val="338738640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1266</Words>
  <Application>Microsoft Office PowerPoint</Application>
  <PresentationFormat>Widescreen</PresentationFormat>
  <Paragraphs>231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 Vidhya</dc:creator>
  <cp:lastModifiedBy>Rani, Vidhya</cp:lastModifiedBy>
  <cp:revision>17</cp:revision>
  <dcterms:created xsi:type="dcterms:W3CDTF">2020-01-31T12:38:24Z</dcterms:created>
  <dcterms:modified xsi:type="dcterms:W3CDTF">2020-02-12T12:25:28Z</dcterms:modified>
</cp:coreProperties>
</file>