
<file path=[Content_Types].xml><?xml version="1.0" encoding="utf-8"?>
<Types xmlns="http://schemas.openxmlformats.org/package/2006/content-types">
  <Default Extension="bin"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00DE0-955A-44A8-AF4B-BF40FAC2A7B6}"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CA"/>
        </a:p>
      </dgm:t>
    </dgm:pt>
    <dgm:pt modelId="{03A28D13-9E1D-4915-AD8E-6F06B78A7E89}">
      <dgm:prSet phldrT="[Text]"/>
      <dgm:spPr/>
      <dgm:t>
        <a:bodyPr/>
        <a:lstStyle/>
        <a:p>
          <a:r>
            <a:rPr lang="en-CA" dirty="0"/>
            <a:t>Linear</a:t>
          </a:r>
        </a:p>
      </dgm:t>
    </dgm:pt>
    <dgm:pt modelId="{CA566678-5EDD-422C-97C9-FB93BC4CF5D4}" type="parTrans" cxnId="{F114A17D-72E1-4149-B7B6-1C409255B7C9}">
      <dgm:prSet/>
      <dgm:spPr/>
      <dgm:t>
        <a:bodyPr/>
        <a:lstStyle/>
        <a:p>
          <a:endParaRPr lang="en-CA"/>
        </a:p>
      </dgm:t>
    </dgm:pt>
    <dgm:pt modelId="{F0F2F4E8-2B74-437E-9A6C-0C90C8D3606D}" type="sibTrans" cxnId="{F114A17D-72E1-4149-B7B6-1C409255B7C9}">
      <dgm:prSet/>
      <dgm:spPr/>
      <dgm:t>
        <a:bodyPr/>
        <a:lstStyle/>
        <a:p>
          <a:endParaRPr lang="en-CA"/>
        </a:p>
      </dgm:t>
    </dgm:pt>
    <dgm:pt modelId="{82DDA7F3-5547-46CE-AFDF-97358C170776}">
      <dgm:prSet phldrT="[Text]"/>
      <dgm:spPr/>
      <dgm:t>
        <a:bodyPr/>
        <a:lstStyle/>
        <a:p>
          <a:r>
            <a:rPr lang="en-CA" dirty="0"/>
            <a:t>Ridge</a:t>
          </a:r>
        </a:p>
      </dgm:t>
    </dgm:pt>
    <dgm:pt modelId="{212E96B9-11EA-4C04-BC69-087C6CEEF1C3}" type="parTrans" cxnId="{ACE18D87-DC75-4A60-AE8B-944A1343E0F5}">
      <dgm:prSet/>
      <dgm:spPr/>
      <dgm:t>
        <a:bodyPr/>
        <a:lstStyle/>
        <a:p>
          <a:endParaRPr lang="en-CA"/>
        </a:p>
      </dgm:t>
    </dgm:pt>
    <dgm:pt modelId="{07AE07C5-26B2-4A77-8E00-6A2426382A66}" type="sibTrans" cxnId="{ACE18D87-DC75-4A60-AE8B-944A1343E0F5}">
      <dgm:prSet/>
      <dgm:spPr/>
      <dgm:t>
        <a:bodyPr/>
        <a:lstStyle/>
        <a:p>
          <a:endParaRPr lang="en-CA"/>
        </a:p>
      </dgm:t>
    </dgm:pt>
    <dgm:pt modelId="{8BFD0772-D6FA-4D2C-B652-9CDF0B869642}">
      <dgm:prSet phldrT="[Text]"/>
      <dgm:spPr/>
      <dgm:t>
        <a:bodyPr/>
        <a:lstStyle/>
        <a:p>
          <a:r>
            <a:rPr lang="en-CA" dirty="0"/>
            <a:t>Classification</a:t>
          </a:r>
        </a:p>
      </dgm:t>
    </dgm:pt>
    <dgm:pt modelId="{2E2FF574-80D6-48D1-B318-F3181565541F}" type="parTrans" cxnId="{913AFCD9-B592-47F4-A4C5-C4BDA3BC4DF2}">
      <dgm:prSet/>
      <dgm:spPr/>
      <dgm:t>
        <a:bodyPr/>
        <a:lstStyle/>
        <a:p>
          <a:endParaRPr lang="en-CA"/>
        </a:p>
      </dgm:t>
    </dgm:pt>
    <dgm:pt modelId="{6CB0CDD5-725C-4DBA-BED5-C20F759EA10C}" type="sibTrans" cxnId="{913AFCD9-B592-47F4-A4C5-C4BDA3BC4DF2}">
      <dgm:prSet/>
      <dgm:spPr/>
      <dgm:t>
        <a:bodyPr/>
        <a:lstStyle/>
        <a:p>
          <a:endParaRPr lang="en-CA"/>
        </a:p>
      </dgm:t>
    </dgm:pt>
    <dgm:pt modelId="{913BA3A5-FE1E-42B5-9FD1-CA2BF7014BE0}" type="pres">
      <dgm:prSet presAssocID="{9B200DE0-955A-44A8-AF4B-BF40FAC2A7B6}" presName="diagram" presStyleCnt="0">
        <dgm:presLayoutVars>
          <dgm:dir/>
          <dgm:resizeHandles val="exact"/>
        </dgm:presLayoutVars>
      </dgm:prSet>
      <dgm:spPr/>
    </dgm:pt>
    <dgm:pt modelId="{FFE60990-CE1C-4CE4-BCC9-98E38255DE07}" type="pres">
      <dgm:prSet presAssocID="{03A28D13-9E1D-4915-AD8E-6F06B78A7E89}" presName="node" presStyleLbl="node1" presStyleIdx="0" presStyleCnt="3">
        <dgm:presLayoutVars>
          <dgm:bulletEnabled val="1"/>
        </dgm:presLayoutVars>
      </dgm:prSet>
      <dgm:spPr/>
    </dgm:pt>
    <dgm:pt modelId="{6B6DD984-34F9-459F-A7C2-AAF591D2B41D}" type="pres">
      <dgm:prSet presAssocID="{F0F2F4E8-2B74-437E-9A6C-0C90C8D3606D}" presName="sibTrans" presStyleCnt="0"/>
      <dgm:spPr/>
    </dgm:pt>
    <dgm:pt modelId="{DC1099E2-D1B2-49FA-B77F-5E38D83E286A}" type="pres">
      <dgm:prSet presAssocID="{82DDA7F3-5547-46CE-AFDF-97358C170776}" presName="node" presStyleLbl="node1" presStyleIdx="1" presStyleCnt="3">
        <dgm:presLayoutVars>
          <dgm:bulletEnabled val="1"/>
        </dgm:presLayoutVars>
      </dgm:prSet>
      <dgm:spPr/>
    </dgm:pt>
    <dgm:pt modelId="{7B8DCEDE-BDFC-4DA9-8859-C27814E2E48A}" type="pres">
      <dgm:prSet presAssocID="{07AE07C5-26B2-4A77-8E00-6A2426382A66}" presName="sibTrans" presStyleCnt="0"/>
      <dgm:spPr/>
    </dgm:pt>
    <dgm:pt modelId="{9DB09D69-0F13-4D9E-8645-3953D4FEAFC2}" type="pres">
      <dgm:prSet presAssocID="{8BFD0772-D6FA-4D2C-B652-9CDF0B869642}" presName="node" presStyleLbl="node1" presStyleIdx="2" presStyleCnt="3">
        <dgm:presLayoutVars>
          <dgm:bulletEnabled val="1"/>
        </dgm:presLayoutVars>
      </dgm:prSet>
      <dgm:spPr/>
    </dgm:pt>
  </dgm:ptLst>
  <dgm:cxnLst>
    <dgm:cxn modelId="{0E58D404-A708-4C38-A6AC-A7CD252D6724}" type="presOf" srcId="{8BFD0772-D6FA-4D2C-B652-9CDF0B869642}" destId="{9DB09D69-0F13-4D9E-8645-3953D4FEAFC2}" srcOrd="0" destOrd="0" presId="urn:microsoft.com/office/officeart/2005/8/layout/default"/>
    <dgm:cxn modelId="{F114A17D-72E1-4149-B7B6-1C409255B7C9}" srcId="{9B200DE0-955A-44A8-AF4B-BF40FAC2A7B6}" destId="{03A28D13-9E1D-4915-AD8E-6F06B78A7E89}" srcOrd="0" destOrd="0" parTransId="{CA566678-5EDD-422C-97C9-FB93BC4CF5D4}" sibTransId="{F0F2F4E8-2B74-437E-9A6C-0C90C8D3606D}"/>
    <dgm:cxn modelId="{ACE18D87-DC75-4A60-AE8B-944A1343E0F5}" srcId="{9B200DE0-955A-44A8-AF4B-BF40FAC2A7B6}" destId="{82DDA7F3-5547-46CE-AFDF-97358C170776}" srcOrd="1" destOrd="0" parTransId="{212E96B9-11EA-4C04-BC69-087C6CEEF1C3}" sibTransId="{07AE07C5-26B2-4A77-8E00-6A2426382A66}"/>
    <dgm:cxn modelId="{BDE85F99-D185-4A9D-BB73-B0D2AFEFC449}" type="presOf" srcId="{9B200DE0-955A-44A8-AF4B-BF40FAC2A7B6}" destId="{913BA3A5-FE1E-42B5-9FD1-CA2BF7014BE0}" srcOrd="0" destOrd="0" presId="urn:microsoft.com/office/officeart/2005/8/layout/default"/>
    <dgm:cxn modelId="{913AFCD9-B592-47F4-A4C5-C4BDA3BC4DF2}" srcId="{9B200DE0-955A-44A8-AF4B-BF40FAC2A7B6}" destId="{8BFD0772-D6FA-4D2C-B652-9CDF0B869642}" srcOrd="2" destOrd="0" parTransId="{2E2FF574-80D6-48D1-B318-F3181565541F}" sibTransId="{6CB0CDD5-725C-4DBA-BED5-C20F759EA10C}"/>
    <dgm:cxn modelId="{EDDECFEC-6283-4595-8E77-BD686058A26D}" type="presOf" srcId="{03A28D13-9E1D-4915-AD8E-6F06B78A7E89}" destId="{FFE60990-CE1C-4CE4-BCC9-98E38255DE07}" srcOrd="0" destOrd="0" presId="urn:microsoft.com/office/officeart/2005/8/layout/default"/>
    <dgm:cxn modelId="{36795BFC-B171-4083-BB72-5F152CC13E41}" type="presOf" srcId="{82DDA7F3-5547-46CE-AFDF-97358C170776}" destId="{DC1099E2-D1B2-49FA-B77F-5E38D83E286A}" srcOrd="0" destOrd="0" presId="urn:microsoft.com/office/officeart/2005/8/layout/default"/>
    <dgm:cxn modelId="{CBAA4862-69E0-4650-B785-0C18665198C3}" type="presParOf" srcId="{913BA3A5-FE1E-42B5-9FD1-CA2BF7014BE0}" destId="{FFE60990-CE1C-4CE4-BCC9-98E38255DE07}" srcOrd="0" destOrd="0" presId="urn:microsoft.com/office/officeart/2005/8/layout/default"/>
    <dgm:cxn modelId="{9EE4A104-FBBF-4509-ADFA-AC9A96804AFB}" type="presParOf" srcId="{913BA3A5-FE1E-42B5-9FD1-CA2BF7014BE0}" destId="{6B6DD984-34F9-459F-A7C2-AAF591D2B41D}" srcOrd="1" destOrd="0" presId="urn:microsoft.com/office/officeart/2005/8/layout/default"/>
    <dgm:cxn modelId="{35A6B0DC-B73F-4EDB-82AF-C4533888B7FB}" type="presParOf" srcId="{913BA3A5-FE1E-42B5-9FD1-CA2BF7014BE0}" destId="{DC1099E2-D1B2-49FA-B77F-5E38D83E286A}" srcOrd="2" destOrd="0" presId="urn:microsoft.com/office/officeart/2005/8/layout/default"/>
    <dgm:cxn modelId="{DA6488BB-D71D-4A1B-8F8B-1FE7ABEEF56D}" type="presParOf" srcId="{913BA3A5-FE1E-42B5-9FD1-CA2BF7014BE0}" destId="{7B8DCEDE-BDFC-4DA9-8859-C27814E2E48A}" srcOrd="3" destOrd="0" presId="urn:microsoft.com/office/officeart/2005/8/layout/default"/>
    <dgm:cxn modelId="{1203DB4F-4DD4-45C1-86D7-26D63CF4BC67}" type="presParOf" srcId="{913BA3A5-FE1E-42B5-9FD1-CA2BF7014BE0}" destId="{9DB09D69-0F13-4D9E-8645-3953D4FEAFC2}"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60990-CE1C-4CE4-BCC9-98E38255DE07}">
      <dsp:nvSpPr>
        <dsp:cNvPr id="0" name=""/>
        <dsp:cNvSpPr/>
      </dsp:nvSpPr>
      <dsp:spPr>
        <a:xfrm>
          <a:off x="392" y="101338"/>
          <a:ext cx="1532697" cy="91961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Linear</a:t>
          </a:r>
        </a:p>
      </dsp:txBody>
      <dsp:txXfrm>
        <a:off x="392" y="101338"/>
        <a:ext cx="1532697" cy="919618"/>
      </dsp:txXfrm>
    </dsp:sp>
    <dsp:sp modelId="{DC1099E2-D1B2-49FA-B77F-5E38D83E286A}">
      <dsp:nvSpPr>
        <dsp:cNvPr id="0" name=""/>
        <dsp:cNvSpPr/>
      </dsp:nvSpPr>
      <dsp:spPr>
        <a:xfrm>
          <a:off x="1686359" y="101338"/>
          <a:ext cx="1532697" cy="9196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Ridge</a:t>
          </a:r>
        </a:p>
      </dsp:txBody>
      <dsp:txXfrm>
        <a:off x="1686359" y="101338"/>
        <a:ext cx="1532697" cy="919618"/>
      </dsp:txXfrm>
    </dsp:sp>
    <dsp:sp modelId="{9DB09D69-0F13-4D9E-8645-3953D4FEAFC2}">
      <dsp:nvSpPr>
        <dsp:cNvPr id="0" name=""/>
        <dsp:cNvSpPr/>
      </dsp:nvSpPr>
      <dsp:spPr>
        <a:xfrm>
          <a:off x="843376" y="1174226"/>
          <a:ext cx="1532697" cy="9196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CA" sz="2000" kern="1200" dirty="0"/>
            <a:t>Classification</a:t>
          </a:r>
        </a:p>
      </dsp:txBody>
      <dsp:txXfrm>
        <a:off x="843376" y="1174226"/>
        <a:ext cx="1532697" cy="9196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72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Command and sensor systems</a:t>
            </a:r>
          </a:p>
          <a:p>
            <a:pPr marL="171450" indent="-171450">
              <a:buFont typeface="Arial" panose="020B0604020202020204" pitchFamily="34" charset="0"/>
              <a:buChar char="•"/>
            </a:pPr>
            <a:r>
              <a:rPr lang="en-US" dirty="0"/>
              <a:t>Deployment methodology</a:t>
            </a:r>
          </a:p>
          <a:p>
            <a:pPr marL="171450" indent="-171450">
              <a:buFont typeface="Arial" panose="020B0604020202020204" pitchFamily="34" charset="0"/>
              <a:buChar char="•"/>
            </a:pPr>
            <a:r>
              <a:rPr lang="en-US" dirty="0"/>
              <a:t>Armed versions</a:t>
            </a:r>
          </a:p>
          <a:p>
            <a:pPr marL="171450" indent="-171450">
              <a:buFont typeface="Arial" panose="020B0604020202020204" pitchFamily="34" charset="0"/>
              <a:buChar char="•"/>
            </a:pPr>
            <a:r>
              <a:rPr lang="en-US" dirty="0"/>
              <a:t>Later development and future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32059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10/31/2019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10/31/2019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66039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bin"/><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mmons.wikimedia.org/wiki/File:RQ-1_Predator_in_Iraq_2006-05-04_F-0000R-004.jpg" TargetMode="External"/><Relationship Id="rId2" Type="http://schemas.openxmlformats.org/officeDocument/2006/relationships/image" Target="../media/image5.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26D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524256" y="4767072"/>
            <a:ext cx="6594189" cy="1625210"/>
          </a:xfrm>
        </p:spPr>
        <p:txBody>
          <a:bodyPr vert="horz" lIns="91440" tIns="45720" rIns="91440" bIns="45720" rtlCol="0" anchor="ctr">
            <a:normAutofit/>
          </a:bodyPr>
          <a:lstStyle/>
          <a:p>
            <a:pPr algn="r"/>
            <a:r>
              <a:rPr lang="en-US" sz="3700" kern="1200">
                <a:solidFill>
                  <a:srgbClr val="FFFFFF"/>
                </a:solidFill>
                <a:latin typeface="+mj-lt"/>
                <a:ea typeface="+mj-ea"/>
                <a:cs typeface="+mj-cs"/>
              </a:rPr>
              <a:t>U.S.A</a:t>
            </a:r>
            <a:br>
              <a:rPr lang="en-US" sz="3700" kern="1200">
                <a:solidFill>
                  <a:srgbClr val="FFFFFF"/>
                </a:solidFill>
                <a:latin typeface="+mj-lt"/>
                <a:ea typeface="+mj-ea"/>
                <a:cs typeface="+mj-cs"/>
              </a:rPr>
            </a:br>
            <a:r>
              <a:rPr lang="en-US" sz="3700" kern="1200">
                <a:solidFill>
                  <a:srgbClr val="FFFFFF"/>
                </a:solidFill>
                <a:latin typeface="+mj-lt"/>
                <a:ea typeface="+mj-ea"/>
                <a:cs typeface="+mj-cs"/>
              </a:rPr>
              <a:t>Flight </a:t>
            </a:r>
            <a:br>
              <a:rPr lang="en-US" sz="3700" kern="1200">
                <a:solidFill>
                  <a:srgbClr val="FFFFFF"/>
                </a:solidFill>
                <a:latin typeface="+mj-lt"/>
                <a:ea typeface="+mj-ea"/>
                <a:cs typeface="+mj-cs"/>
              </a:rPr>
            </a:br>
            <a:r>
              <a:rPr lang="en-US" sz="3700" kern="1200">
                <a:solidFill>
                  <a:srgbClr val="FFFFFF"/>
                </a:solidFill>
                <a:latin typeface="+mj-lt"/>
                <a:ea typeface="+mj-ea"/>
                <a:cs typeface="+mj-cs"/>
              </a:rPr>
              <a:t>Predictions</a:t>
            </a:r>
          </a:p>
        </p:txBody>
      </p:sp>
      <p:pic>
        <p:nvPicPr>
          <p:cNvPr id="7" name="Picture 6" descr="A large commercial airplane flying in the sky&#10;&#10;Description automatically generated">
            <a:extLst>
              <a:ext uri="{FF2B5EF4-FFF2-40B4-BE49-F238E27FC236}">
                <a16:creationId xmlns:a16="http://schemas.microsoft.com/office/drawing/2014/main" id="{DD1D2382-9248-4907-A763-FF9D3A53979E}"/>
              </a:ext>
            </a:extLst>
          </p:cNvPr>
          <p:cNvPicPr>
            <a:picLocks noChangeAspect="1"/>
          </p:cNvPicPr>
          <p:nvPr/>
        </p:nvPicPr>
        <p:blipFill rotWithShape="1">
          <a:blip r:embed="rId2">
            <a:extLst>
              <a:ext uri="{28A0092B-C50C-407E-A947-70E740481C1C}">
                <a14:useLocalDpi xmlns:a14="http://schemas.microsoft.com/office/drawing/2010/main" val="0"/>
              </a:ext>
            </a:extLst>
          </a:blip>
          <a:srcRect l="3338"/>
          <a:stretch/>
        </p:blipFill>
        <p:spPr>
          <a:xfrm>
            <a:off x="327547" y="321733"/>
            <a:ext cx="7058306" cy="4107392"/>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type="subTitle" idx="1"/>
          </p:nvPr>
        </p:nvSpPr>
        <p:spPr>
          <a:xfrm>
            <a:off x="8029319" y="917725"/>
            <a:ext cx="3424739" cy="4852362"/>
          </a:xfrm>
        </p:spPr>
        <p:txBody>
          <a:bodyPr vert="horz" lIns="91440" tIns="45720" rIns="91440" bIns="45720" rtlCol="0" anchor="ctr">
            <a:normAutofit/>
          </a:bodyPr>
          <a:lstStyle/>
          <a:p>
            <a:pPr algn="l"/>
            <a:r>
              <a:rPr lang="en-US" sz="2000" kern="1200" dirty="0">
                <a:solidFill>
                  <a:srgbClr val="FFFFFF"/>
                </a:solidFill>
                <a:latin typeface="+mn-lt"/>
                <a:ea typeface="+mn-ea"/>
                <a:cs typeface="+mn-cs"/>
              </a:rPr>
              <a:t>By:</a:t>
            </a:r>
          </a:p>
          <a:p>
            <a:pPr indent="-228600" algn="l">
              <a:buFont typeface="Arial" panose="020B0604020202020204" pitchFamily="34" charset="0"/>
              <a:buChar char="•"/>
            </a:pPr>
            <a:r>
              <a:rPr lang="en-US" sz="2000" kern="1200" dirty="0">
                <a:solidFill>
                  <a:srgbClr val="FFFFFF"/>
                </a:solidFill>
                <a:latin typeface="+mn-lt"/>
                <a:ea typeface="+mn-ea"/>
                <a:cs typeface="+mn-cs"/>
              </a:rPr>
              <a:t>Natalie St</a:t>
            </a:r>
          </a:p>
          <a:p>
            <a:pPr indent="-228600" algn="l">
              <a:buFont typeface="Arial" panose="020B0604020202020204" pitchFamily="34" charset="0"/>
              <a:buChar char="•"/>
            </a:pPr>
            <a:r>
              <a:rPr lang="en-US" sz="2000" kern="1200" dirty="0">
                <a:solidFill>
                  <a:srgbClr val="FFFFFF"/>
                </a:solidFill>
                <a:latin typeface="+mn-lt"/>
                <a:ea typeface="+mn-ea"/>
                <a:cs typeface="+mn-cs"/>
              </a:rPr>
              <a:t>Loba Q</a:t>
            </a:r>
          </a:p>
          <a:p>
            <a:pPr indent="-228600" algn="l">
              <a:buFont typeface="Arial" panose="020B0604020202020204" pitchFamily="34" charset="0"/>
              <a:buChar char="•"/>
            </a:pPr>
            <a:r>
              <a:rPr lang="en-US" sz="2000" kern="1200" dirty="0" err="1">
                <a:solidFill>
                  <a:srgbClr val="FFFFFF"/>
                </a:solidFill>
                <a:latin typeface="+mn-lt"/>
                <a:ea typeface="+mn-ea"/>
                <a:cs typeface="+mn-cs"/>
              </a:rPr>
              <a:t>Nitha</a:t>
            </a:r>
            <a:r>
              <a:rPr lang="en-US" sz="2000" kern="1200" dirty="0">
                <a:solidFill>
                  <a:srgbClr val="FFFFFF"/>
                </a:solidFill>
                <a:latin typeface="+mn-lt"/>
                <a:ea typeface="+mn-ea"/>
                <a:cs typeface="+mn-cs"/>
              </a:rPr>
              <a:t> B</a:t>
            </a:r>
          </a:p>
          <a:p>
            <a:pPr indent="-228600" algn="l">
              <a:buFont typeface="Arial" panose="020B0604020202020204" pitchFamily="34" charset="0"/>
              <a:buChar char="•"/>
            </a:pPr>
            <a:endParaRPr lang="en-US" sz="2000" kern="1200" dirty="0">
              <a:solidFill>
                <a:srgbClr val="FFFFFF"/>
              </a:solidFill>
              <a:latin typeface="+mn-lt"/>
              <a:ea typeface="+mn-ea"/>
              <a:cs typeface="+mn-cs"/>
            </a:endParaRPr>
          </a:p>
        </p:txBody>
      </p:sp>
    </p:spTree>
    <p:extLst>
      <p:ext uri="{BB962C8B-B14F-4D97-AF65-F5344CB8AC3E}">
        <p14:creationId xmlns:p14="http://schemas.microsoft.com/office/powerpoint/2010/main" val="418655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400">
                <a:solidFill>
                  <a:srgbClr val="FFFFFF"/>
                </a:solidFill>
              </a:rPr>
              <a:t>Contents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a:solidFill>
                  <a:srgbClr val="000000"/>
                </a:solidFill>
              </a:rPr>
              <a:t>Development</a:t>
            </a:r>
          </a:p>
          <a:p>
            <a:r>
              <a:rPr lang="en-US" sz="2400">
                <a:solidFill>
                  <a:srgbClr val="000000"/>
                </a:solidFill>
              </a:rPr>
              <a:t>Variants</a:t>
            </a:r>
          </a:p>
          <a:p>
            <a:r>
              <a:rPr lang="en-US" sz="2400">
                <a:solidFill>
                  <a:srgbClr val="000000"/>
                </a:solidFill>
              </a:rPr>
              <a:t>Operators</a:t>
            </a:r>
          </a:p>
          <a:p>
            <a:r>
              <a:rPr lang="en-US" sz="2400">
                <a:solidFill>
                  <a:srgbClr val="000000"/>
                </a:solidFill>
              </a:rPr>
              <a:t>Specifications</a:t>
            </a:r>
          </a:p>
        </p:txBody>
      </p:sp>
    </p:spTree>
    <p:extLst>
      <p:ext uri="{BB962C8B-B14F-4D97-AF65-F5344CB8AC3E}">
        <p14:creationId xmlns:p14="http://schemas.microsoft.com/office/powerpoint/2010/main" val="116897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19870" y="961509"/>
            <a:ext cx="3233930" cy="2556385"/>
          </a:xfrm>
        </p:spPr>
        <p:txBody>
          <a:bodyPr vert="horz" lIns="91440" tIns="45720" rIns="91440" bIns="45720" rtlCol="0" anchor="b">
            <a:normAutofit/>
          </a:bodyPr>
          <a:lstStyle/>
          <a:p>
            <a:pPr algn="ctr"/>
            <a:r>
              <a:rPr lang="en-US" sz="3700" kern="1200" dirty="0">
                <a:latin typeface="+mj-lt"/>
                <a:ea typeface="+mj-ea"/>
                <a:cs typeface="+mj-cs"/>
              </a:rPr>
              <a:t>Machine Learning Developmental Models</a:t>
            </a:r>
          </a:p>
        </p:txBody>
      </p:sp>
      <p:sp>
        <p:nvSpPr>
          <p:cNvPr id="25" name="Rectangle 24">
            <a:extLst>
              <a:ext uri="{FF2B5EF4-FFF2-40B4-BE49-F238E27FC236}">
                <a16:creationId xmlns:a16="http://schemas.microsoft.com/office/drawing/2014/main" id="{8F8AAABF-193E-4661-945E-C429586E1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6891187" cy="5546414"/>
          </a:xfrm>
          <a:prstGeom prst="rect">
            <a:avLst/>
          </a:prstGeom>
          <a:noFill/>
          <a:ln w="6350" cap="sq" cmpd="sng" algn="ctr">
            <a:solidFill>
              <a:schemeClr val="tx1">
                <a:lumMod val="75000"/>
                <a:lumOff val="25000"/>
              </a:schemeClr>
            </a:solidFill>
            <a:prstDash val="solid"/>
            <a:miter lim="800000"/>
          </a:ln>
          <a:effectLst/>
        </p:spPr>
      </p:sp>
      <p:pic>
        <p:nvPicPr>
          <p:cNvPr id="4" name="Picture 3" descr="Captain Richard Koll, left, and Airman 1st Class Mike Eulo perform function checks after launching an MQ-1 Predator unmanned aerial vehicle August 7 at Balad Air Base, Iraq. Captain Koll, the pilot, and Airman Eulo, the sensor operator, will handle the Predator in a radius of approximately 25 miles around the base before handing it off to personnel stationed in the United States to continue its mission. Both are assigned to the 46th Expeditionary Reconnaissance Squadron."/>
          <p:cNvPicPr>
            <a:picLocks noChangeAspect="1"/>
          </p:cNvPicPr>
          <p:nvPr/>
        </p:nvPicPr>
        <p:blipFill rotWithShape="1">
          <a:blip r:embed="rId3">
            <a:extLst>
              <a:ext uri="{28A0092B-C50C-407E-A947-70E740481C1C}">
                <a14:useLocalDpi xmlns:a14="http://schemas.microsoft.com/office/drawing/2010/main" val="0"/>
              </a:ext>
            </a:extLst>
          </a:blip>
          <a:srcRect b="13462"/>
          <a:stretch/>
        </p:blipFill>
        <p:spPr>
          <a:xfrm>
            <a:off x="961812" y="1657607"/>
            <a:ext cx="6254496" cy="3518133"/>
          </a:xfrm>
          <a:prstGeom prst="rect">
            <a:avLst/>
          </a:prstGeom>
        </p:spPr>
      </p:pic>
      <p:graphicFrame>
        <p:nvGraphicFramePr>
          <p:cNvPr id="6" name="Content Placeholder 5">
            <a:extLst>
              <a:ext uri="{FF2B5EF4-FFF2-40B4-BE49-F238E27FC236}">
                <a16:creationId xmlns:a16="http://schemas.microsoft.com/office/drawing/2014/main" id="{AAD03FE4-DC2F-4EEA-A1CC-DACE1741DF7D}"/>
              </a:ext>
            </a:extLst>
          </p:cNvPr>
          <p:cNvGraphicFramePr>
            <a:graphicFrameLocks noGrp="1"/>
          </p:cNvGraphicFramePr>
          <p:nvPr>
            <p:ph idx="1"/>
            <p:extLst>
              <p:ext uri="{D42A27DB-BD31-4B8C-83A1-F6EECF244321}">
                <p14:modId xmlns:p14="http://schemas.microsoft.com/office/powerpoint/2010/main" val="2800802565"/>
              </p:ext>
            </p:extLst>
          </p:nvPr>
        </p:nvGraphicFramePr>
        <p:xfrm>
          <a:off x="8134350" y="3676650"/>
          <a:ext cx="3219450" cy="21951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029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a:prstGeom prst="ellipse">
            <a:avLst/>
          </a:prstGeom>
        </p:spPr>
        <p:txBody>
          <a:bodyPr vert="horz" lIns="91440" tIns="45720" rIns="91440" bIns="45720" rtlCol="0" anchor="b">
            <a:normAutofit/>
          </a:bodyPr>
          <a:lstStyle/>
          <a:p>
            <a:pPr algn="ctr"/>
            <a:r>
              <a:rPr lang="en-US" sz="4400" kern="1200">
                <a:solidFill>
                  <a:srgbClr val="FFFFFF"/>
                </a:solidFill>
                <a:latin typeface="+mj-lt"/>
                <a:ea typeface="+mj-ea"/>
                <a:cs typeface="+mj-cs"/>
              </a:rPr>
              <a:t>Routes with most delays</a:t>
            </a:r>
          </a:p>
        </p:txBody>
      </p:sp>
      <p:sp>
        <p:nvSpPr>
          <p:cNvPr id="42" name="Content Placeholder 41">
            <a:extLst>
              <a:ext uri="{FF2B5EF4-FFF2-40B4-BE49-F238E27FC236}">
                <a16:creationId xmlns:a16="http://schemas.microsoft.com/office/drawing/2014/main" id="{28B4AF55-7D99-42B0-A69B-82C5CB887D4F}"/>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dirty="0">
                <a:solidFill>
                  <a:srgbClr val="FFFFFF"/>
                </a:solidFill>
                <a:latin typeface="+mn-lt"/>
                <a:ea typeface="+mn-ea"/>
                <a:cs typeface="+mn-cs"/>
              </a:rPr>
              <a:t>O'Hare Chicago International Airport to LaGuardia Airport </a:t>
            </a:r>
          </a:p>
          <a:p>
            <a:pPr marL="0" indent="0" algn="ctr">
              <a:buNone/>
            </a:pPr>
            <a:r>
              <a:rPr lang="en-US" sz="2000" dirty="0">
                <a:solidFill>
                  <a:srgbClr val="FFFFFF"/>
                </a:solidFill>
              </a:rPr>
              <a:t>SFO to LAX</a:t>
            </a:r>
          </a:p>
          <a:p>
            <a:pPr marL="0" indent="0" algn="ctr">
              <a:buNone/>
            </a:pPr>
            <a:r>
              <a:rPr lang="en-US" sz="2000" kern="1200" dirty="0">
                <a:solidFill>
                  <a:srgbClr val="FFFFFF"/>
                </a:solidFill>
                <a:latin typeface="+mn-lt"/>
                <a:ea typeface="+mn-ea"/>
                <a:cs typeface="+mn-cs"/>
              </a:rPr>
              <a:t>LAX to SFO</a:t>
            </a:r>
          </a:p>
        </p:txBody>
      </p:sp>
      <p:cxnSp>
        <p:nvCxnSpPr>
          <p:cNvPr id="55" name="Straight Connector 5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ell phone&#10;&#10;Description automatically generated">
            <a:extLst>
              <a:ext uri="{FF2B5EF4-FFF2-40B4-BE49-F238E27FC236}">
                <a16:creationId xmlns:a16="http://schemas.microsoft.com/office/drawing/2014/main" id="{00384BAA-666D-4622-9916-28D82F0FA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22" y="1868312"/>
            <a:ext cx="6969220" cy="3327802"/>
          </a:xfrm>
          <a:prstGeom prst="rect">
            <a:avLst/>
          </a:prstGeom>
        </p:spPr>
      </p:pic>
    </p:spTree>
    <p:extLst>
      <p:ext uri="{BB962C8B-B14F-4D97-AF65-F5344CB8AC3E}">
        <p14:creationId xmlns:p14="http://schemas.microsoft.com/office/powerpoint/2010/main" val="144138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Operators</a:t>
            </a:r>
          </a:p>
        </p:txBody>
      </p:sp>
      <p:sp>
        <p:nvSpPr>
          <p:cNvPr id="3" name="Content Placeholder 2"/>
          <p:cNvSpPr>
            <a:spLocks noGrp="1"/>
          </p:cNvSpPr>
          <p:nvPr>
            <p:ph idx="1"/>
          </p:nvPr>
        </p:nvSpPr>
        <p:spPr>
          <a:xfrm>
            <a:off x="643468" y="2638043"/>
            <a:ext cx="3363974" cy="3415623"/>
          </a:xfrm>
        </p:spPr>
        <p:txBody>
          <a:bodyPr>
            <a:normAutofit/>
          </a:bodyPr>
          <a:lstStyle/>
          <a:p>
            <a:endParaRPr sz="2000"/>
          </a:p>
        </p:txBody>
      </p:sp>
      <p:pic>
        <p:nvPicPr>
          <p:cNvPr id="4" name="Picture 3" descr="Predator maintenance team is 'total force'. Contract maintainers walk an RQ-1 Predator unmanned aerial vehicle into a shelter. They are assigned to the 46th Expeditionary Aircraft Maintenance Unit at Balad Air Base, Iraq."/>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314462"/>
            <a:ext cx="6250769" cy="4068208"/>
          </a:xfrm>
          <a:prstGeom prst="rect">
            <a:avLst/>
          </a:prstGeom>
        </p:spPr>
      </p:pic>
      <p:sp>
        <p:nvSpPr>
          <p:cNvPr id="5" name="Footer PlaceHolder 3"/>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hlinkClick r:id="rId3"/>
              </a:rPr>
              <a:t>Photo</a:t>
            </a:r>
            <a:r>
              <a:rPr lang="en-US" sz="900" dirty="0"/>
              <a:t> by United States Air Force photo by Airman 1st Class Jason Ridder / Public domain</a:t>
            </a:r>
          </a:p>
        </p:txBody>
      </p:sp>
    </p:spTree>
    <p:extLst>
      <p:ext uri="{BB962C8B-B14F-4D97-AF65-F5344CB8AC3E}">
        <p14:creationId xmlns:p14="http://schemas.microsoft.com/office/powerpoint/2010/main" val="14251094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400">
                <a:solidFill>
                  <a:srgbClr val="FFFFFF"/>
                </a:solidFill>
              </a:rPr>
              <a:t>Specifications</a:t>
            </a:r>
          </a:p>
        </p:txBody>
      </p:sp>
      <p:sp>
        <p:nvSpPr>
          <p:cNvPr id="3" name="Content Placeholder 2"/>
          <p:cNvSpPr>
            <a:spLocks noGrp="1"/>
          </p:cNvSpPr>
          <p:nvPr>
            <p:ph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74258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400">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607780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79</Words>
  <Application>Microsoft Office PowerPoint</Application>
  <PresentationFormat>Widescreen</PresentationFormat>
  <Paragraphs>28</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U.S.A Flight  Predictions</vt:lpstr>
      <vt:lpstr>Contents</vt:lpstr>
      <vt:lpstr>Machine Learning Developmental Models</vt:lpstr>
      <vt:lpstr>Routes with most delays</vt:lpstr>
      <vt:lpstr>Operators</vt:lpstr>
      <vt:lpstr>Specifications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Flight  Predictions</dc:title>
  <dc:creator>teymour haider</dc:creator>
  <cp:lastModifiedBy>teymour haider</cp:lastModifiedBy>
  <cp:revision>3</cp:revision>
  <dcterms:created xsi:type="dcterms:W3CDTF">2019-11-01T02:49:20Z</dcterms:created>
  <dcterms:modified xsi:type="dcterms:W3CDTF">2019-11-01T04:11:01Z</dcterms:modified>
</cp:coreProperties>
</file>