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60" r:id="rId5"/>
    <p:sldId id="259" r:id="rId6"/>
    <p:sldId id="279" r:id="rId7"/>
    <p:sldId id="269" r:id="rId8"/>
    <p:sldId id="270" r:id="rId9"/>
    <p:sldId id="271" r:id="rId10"/>
    <p:sldId id="291" r:id="rId11"/>
    <p:sldId id="272" r:id="rId12"/>
    <p:sldId id="273" r:id="rId13"/>
    <p:sldId id="274" r:id="rId14"/>
    <p:sldId id="278" r:id="rId15"/>
    <p:sldId id="275" r:id="rId16"/>
    <p:sldId id="277" r:id="rId17"/>
    <p:sldId id="280" r:id="rId18"/>
    <p:sldId id="282" r:id="rId19"/>
    <p:sldId id="281" r:id="rId20"/>
    <p:sldId id="283" r:id="rId21"/>
    <p:sldId id="289" r:id="rId22"/>
    <p:sldId id="290" r:id="rId23"/>
    <p:sldId id="286" r:id="rId24"/>
    <p:sldId id="285" r:id="rId25"/>
    <p:sldId id="284" r:id="rId26"/>
    <p:sldId id="287" r:id="rId27"/>
    <p:sldId id="28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24:34.680"/>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22:16.746"/>
    </inkml:context>
    <inkml:brush xml:id="br0">
      <inkml:brushProperty name="width" value="0.035" units="cm"/>
      <inkml:brushProperty name="height" value="0.035" units="cm"/>
      <inkml:brushProperty name="color" value="#E71224"/>
    </inkml:brush>
  </inkml:definitions>
  <inkml:trace contextRef="#ctx0" brushRef="#br0">1 49 24575,'682'0'0,"-664"-1"0,-2-1 0,1 0 0,17-5 0,-16 2 0,0 2 0,26-2 0,232 4 0,-129 3 0,-129-3 0,0-1 0,31-7 0,-30 5 0,0 0 0,23 0 0,145 4-1365,-166 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22:18.217"/>
    </inkml:context>
    <inkml:brush xml:id="br0">
      <inkml:brushProperty name="width" value="0.035" units="cm"/>
      <inkml:brushProperty name="height" value="0.035" units="cm"/>
      <inkml:brushProperty name="color" value="#E71224"/>
    </inkml:brush>
  </inkml:definitions>
  <inkml:trace contextRef="#ctx0" brushRef="#br0">1 1 24575,'6'0'0,"1"1"0,-1 0 0,1 1 0,-1-1 0,0 1 0,0 0 0,0 1 0,0 0 0,10 5 0,51 39 0,-43-29 0,11 8 0,-19-13 0,0-1 0,0-1 0,1 0 0,27 11 0,-13-7 0,0 1 0,-1 2 0,-1 0 0,45 39 0,-1 4 0,-72-61 0,-1 1 0,1 0 0,0-1 0,0 1 0,-1 0 0,1 0 0,-1-1 0,1 1 0,0 0 0,-1 0 0,0 0 0,1 0 0,-1-1 0,1 1 0,-1 0 0,0 0 0,0 0 0,1 0 0,-1 0 0,0 0 0,0 0 0,0 0 0,0 0 0,0 0 0,0 0 0,-1 0 0,1 0 0,0 0 0,0 0 0,-1 0 0,1 0 0,0 0 0,-1 0 0,1-1 0,-1 1 0,1 0 0,-1 0 0,0 0 0,1-1 0,-1 1 0,0 0 0,0-1 0,1 1 0,-1-1 0,0 1 0,-1 0 0,-7 6 0,-1 0 0,0-1 0,-13 7 0,10-6 0,-213 149 0,24-21 0,160-107-1365,28-22-5461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24:41.324"/>
    </inkml:context>
    <inkml:brush xml:id="br0">
      <inkml:brushProperty name="width" value="0.035" units="cm"/>
      <inkml:brushProperty name="height" value="0.035" units="cm"/>
      <inkml:brushProperty name="color" value="#E71224"/>
    </inkml:brush>
  </inkml:definitions>
  <inkml:trace contextRef="#ctx0" brushRef="#br0">1 48 24575,'0'-2'0,"1"1"0,-1 0 0,1 0 0,-1 0 0,1 0 0,-1 0 0,1 1 0,0-1 0,-1 0 0,1 0 0,0 0 0,0 0 0,0 1 0,-1-1 0,1 0 0,0 1 0,0-1 0,0 1 0,0-1 0,0 1 0,0 0 0,1-1 0,-1 1 0,0 0 0,0-1 0,0 1 0,2 0 0,36-4 0,-35 4 0,363-3 0,-189 5 0,551-2 0,-705-1 0,-1-1 0,28-7 0,-26 4 0,40-2 0,5 7-1365,-50 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24:42.878"/>
    </inkml:context>
    <inkml:brush xml:id="br0">
      <inkml:brushProperty name="width" value="0.035" units="cm"/>
      <inkml:brushProperty name="height" value="0.035" units="cm"/>
      <inkml:brushProperty name="color" value="#E71224"/>
    </inkml:brush>
  </inkml:definitions>
  <inkml:trace contextRef="#ctx0" brushRef="#br0">93 1 24575,'1'3'0,"1"0"0,0 0 0,-1 0 0,1 0 0,1 0 0,-1-1 0,0 1 0,1-1 0,-1 1 0,1-1 0,-1 0 0,1 0 0,5 3 0,1 1 0,159 118 0,-76-55 0,-90-69 0,-1 1 0,0 0 0,0 0 0,0-1 0,0 1 0,0 0 0,0 0 0,0 0 0,0 0 0,0 0 0,0 1 0,0-1 0,0 0 0,-1 0 0,1 0 0,0 3 0,-2-3 0,0-1 0,0 1 0,0-1 0,0 1 0,0-1 0,0 1 0,0-1 0,0 1 0,0-1 0,0 0 0,0 0 0,0 1 0,0-1 0,0 0 0,-2 0 0,-15 3 0,5 0 0,0 1 0,0 1 0,1 1 0,-1-1 0,1 2 0,0 0 0,1 0 0,0 1 0,0 1 0,-10 9 0,13-12 0,-1 1 0,0-2 0,0 1 0,-1-1 0,0-1 0,-18 7 0,17-8 0,1 0 0,1 2 0,-1-1 0,0 1 0,1 0 0,-13 10 0,10-4-455,-1-1 0,-18 10 0,15-11-6371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24:51.257"/>
    </inkml:context>
    <inkml:brush xml:id="br0">
      <inkml:brushProperty name="width" value="0.035" units="cm"/>
      <inkml:brushProperty name="height" value="0.035" units="cm"/>
      <inkml:brushProperty name="color" value="#E71224"/>
    </inkml:brush>
  </inkml:definitions>
  <inkml:trace contextRef="#ctx0" brushRef="#br0">45 47 24575,'1'-2'0,"-1"-1"0,1 1 0,0 0 0,-1 0 0,1 0 0,0 0 0,0 0 0,0 1 0,0-1 0,1 0 0,-1 0 0,1 1 0,-1-1 0,1 1 0,-1-1 0,1 1 0,0 0 0,-1-1 0,1 1 0,0 0 0,0 0 0,0 1 0,0-1 0,0 0 0,0 0 0,0 1 0,0-1 0,3 1 0,2-2 0,0 1 0,1 0 0,-1 0 0,0 0 0,1 1 0,-1 0 0,8 2 0,-11-1 0,0 1 0,1-1 0,-1 1 0,-1 1 0,1-1 0,0 0 0,0 1 0,-1 0 0,0 0 0,1 0 0,-1 0 0,0 1 0,-1-1 0,1 1 0,0-1 0,-1 1 0,0 0 0,0 0 0,2 5 0,11 17 0,-12-20 0,1 1 0,-1-1 0,0 1 0,-1 0 0,0 0 0,0 0 0,-1 0 0,1 0 0,-1 12 0,-2 71 0,-1-45 0,2 9 0,1-20 0,-2 0 0,-1 0 0,-11 55 0,8-68 0,-3 10 0,1 2 0,1-1 0,-1 52 0,6-10 0,3 112 0,0-177 0,0 0 0,0 0 0,1 0 0,0-1 0,8 17 0,-7-16 0,0 0 0,0 0 0,-1 0 0,0 0 0,2 18 0,-5 34 0,-2-50 0,2 0 0,-1 0 0,1-1 0,1 1 0,0 0 0,1 0 0,3 12 0,-4-21 0,1 0 0,-1 0 0,1 1 0,-1-1 0,1 0 0,0 0 0,0 0 0,0-1 0,0 1 0,0 0 0,1-1 0,-1 1 0,0-1 0,1 0 0,-1 0 0,1 0 0,-1 0 0,1 0 0,0-1 0,-1 1 0,1-1 0,0 1 0,-1-1 0,1 0 0,0 0 0,-1 0 0,1-1 0,4 0 0,-2 1 0,0-1 0,0 0 0,0 0 0,0 0 0,0-1 0,-1 0 0,1 0 0,0 0 0,-1 0 0,1-1 0,-1 0 0,0 1 0,0-2 0,6-5 0,-6 3 0,0-1 0,-1 1 0,1-1 0,2-10 0,-4 12 0,-1 0 0,1 0 0,0 0 0,0 1 0,1-1 0,0 1 0,-1 0 0,1 0 0,1 0 0,4-5 0,-8 8 0,0 1 0,1 0 0,-1-1 0,1 1 0,-1 0 0,1-1 0,-1 1 0,1 0 0,-1 0 0,1-1 0,-1 1 0,1 0 0,0 0 0,-1 0 0,1 0 0,-1 0 0,1 0 0,-1 0 0,1 0 0,0 0 0,-1 0 0,1 0 0,-1 0 0,1 0 0,-1 0 0,1 0 0,0 1 0,-1-1 0,1 0 0,-1 0 0,1 1 0,-1-1 0,1 0 0,-1 1 0,2 1 0,-1 0 0,0-1 0,0 1 0,0 0 0,0 0 0,0 0 0,0 0 0,-1 0 0,1 0 0,0 2 0,4 48 0,-5-51 0,0 16 0,0-7 0,0 1 0,0 0 0,1 0 0,1 0 0,0-1 0,0 1 0,1-1 0,0 0 0,6 12 0,-5-11 0,0 0 0,-1 0 0,0 0 0,-1 1 0,0-1 0,0 1 0,-2 0 0,0 14 0,1-9 0,0 0 0,5 30 0,14 14 0,-16-52 0,0 0 0,-1 1 0,0-1 0,-1 1 0,0-1 0,0 1 0,-1 0 0,0 0 0,-1 0 0,0-1 0,-2 17 0,-6 14 0,2 2 0,-2 65 0,8-100 0,-1-1 0,0 1 0,0 0 0,0 0 0,-1 0 0,0-1 0,-1 1 0,1-1 0,-7 11 0,-4 11 0,9-18 0,1 1 0,1-1 0,0 1 0,-2 13 0,3-13 0,0-1 0,-1 0 0,0 0 0,-1 0 0,-4 11 0,-1-1 0,2 0 0,1 1 0,0 0 0,1 0 0,1 0 0,1 22 0,0-15 0,-1 0 0,-12 46 0,2-30 0,-19 77 0,31-117 0,-1 0 0,0 0 0,1 0 0,-1 0 0,-1-1 0,1 1 0,0 0 0,-1-1 0,0 0 0,0 1 0,-5 4 0,1-3 0,0 1 0,0-1 0,0 0 0,0-1 0,-9 4 0,8-5 0,0 0 0,-1-1 0,1 0 0,-1-1 0,0 1 0,1-2 0,-15 0 0,16 0 0,0 0 0,0 0 0,0 1 0,-1 0 0,1 0 0,0 0 0,0 1 0,0 0 0,0 0 0,1 1 0,-11 6 0,3-2-195,0 0 0,-1-1 0,1 0 0,-1-1 0,0 0 0,-19 2 0,16-4-6631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24:55.899"/>
    </inkml:context>
    <inkml:brush xml:id="br0">
      <inkml:brushProperty name="width" value="0.035" units="cm"/>
      <inkml:brushProperty name="height" value="0.035" units="cm"/>
      <inkml:brushProperty name="color" value="#E71224"/>
    </inkml:brush>
  </inkml:definitions>
  <inkml:trace contextRef="#ctx0" brushRef="#br0">0 25 24575,'472'0'0,"-454"-2"0,0 1 0,31-8 0,-30 4 0,0 2 0,22-1 0,100 4-1365,-121 0-5461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24:57.522"/>
    </inkml:context>
    <inkml:brush xml:id="br0">
      <inkml:brushProperty name="width" value="0.035" units="cm"/>
      <inkml:brushProperty name="height" value="0.035" units="cm"/>
      <inkml:brushProperty name="color" value="#E71224"/>
    </inkml:brush>
  </inkml:definitions>
  <inkml:trace contextRef="#ctx0" brushRef="#br0">80 1 24575,'5'1'0,"-1"1"0,1-1 0,0 1 0,-1 1 0,1-1 0,-1 0 0,0 1 0,0 0 0,0 0 0,7 7 0,1 0 0,10 6 0,-4-1 0,1-1 0,0-2 0,1 0 0,32 15 0,-50-26 0,0-1 0,0 1 0,-1 0 0,1 0 0,0 0 0,0 0 0,-1 0 0,1 0 0,-1 0 0,1 0 0,-1 1 0,3 2 0,-4-3 0,1 0 0,-1 0 0,0-1 0,1 1 0,-1 0 0,0 0 0,0 0 0,0 0 0,1 0 0,-1 0 0,0 0 0,0-1 0,0 1 0,-1 0 0,1 0 0,0 0 0,0 0 0,0 0 0,-1 1 0,-2 4 0,-1-1 0,1 0 0,-1 0 0,0 0 0,0 0 0,-8 6 0,-7 9 0,-23 30 0,-53 48 0,90-91 0,-1-1 0,1 1 0,1-1 0,-1 2 0,-4 9 0,-12 18 0,-47 60-1365,59-83-5461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B55259-3210-4BE4-A06D-BD49229A41AA}" type="datetimeFigureOut">
              <a:rPr lang="en-IN" smtClean="0"/>
              <a:t>06-10-2023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FF91BE-DDA5-487F-B401-C1736B210006}" type="slidenum">
              <a:rPr lang="en-IN" smtClean="0"/>
              <a:t>‹#›</a:t>
            </a:fld>
            <a:endParaRPr lang="en-IN"/>
          </a:p>
        </p:txBody>
      </p:sp>
    </p:spTree>
    <p:extLst>
      <p:ext uri="{BB962C8B-B14F-4D97-AF65-F5344CB8AC3E}">
        <p14:creationId xmlns:p14="http://schemas.microsoft.com/office/powerpoint/2010/main" val="2161068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4426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9135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560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897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5718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2094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3034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7580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8172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4487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7931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8269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3014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1109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0764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6348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8823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8332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8643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9627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F667-4A6B-9EC6-B002-07B7132E2B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D717BB-6423-D9FD-94C1-371F4073AF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F0F993-65E1-E2C5-834F-D764B869F989}"/>
              </a:ext>
            </a:extLst>
          </p:cNvPr>
          <p:cNvSpPr>
            <a:spLocks noGrp="1"/>
          </p:cNvSpPr>
          <p:nvPr>
            <p:ph type="dt" sz="half" idx="10"/>
          </p:nvPr>
        </p:nvSpPr>
        <p:spPr/>
        <p:txBody>
          <a:bodyPr/>
          <a:lstStyle/>
          <a:p>
            <a:fld id="{0C79DC9C-B4CE-400D-A3D3-249F13CB66FF}" type="datetimeFigureOut">
              <a:rPr lang="en-IN" smtClean="0"/>
              <a:t>06-10-2023</a:t>
            </a:fld>
            <a:endParaRPr lang="en-IN"/>
          </a:p>
        </p:txBody>
      </p:sp>
      <p:sp>
        <p:nvSpPr>
          <p:cNvPr id="5" name="Footer Placeholder 4">
            <a:extLst>
              <a:ext uri="{FF2B5EF4-FFF2-40B4-BE49-F238E27FC236}">
                <a16:creationId xmlns:a16="http://schemas.microsoft.com/office/drawing/2014/main" id="{AAEBBABE-3285-78D6-F7D5-3826EA9EBE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F57E98-0BD3-FE46-B5A7-D13AB6DBD83B}"/>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3831434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6BA16-EA9E-BDDD-AA2D-8ED1D795A6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7274DF-235F-585D-E527-F37F9D47DB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1040E1-695A-93F8-E644-F80137EF7A64}"/>
              </a:ext>
            </a:extLst>
          </p:cNvPr>
          <p:cNvSpPr>
            <a:spLocks noGrp="1"/>
          </p:cNvSpPr>
          <p:nvPr>
            <p:ph type="dt" sz="half" idx="10"/>
          </p:nvPr>
        </p:nvSpPr>
        <p:spPr/>
        <p:txBody>
          <a:bodyPr/>
          <a:lstStyle/>
          <a:p>
            <a:fld id="{0C79DC9C-B4CE-400D-A3D3-249F13CB66FF}" type="datetimeFigureOut">
              <a:rPr lang="en-IN" smtClean="0"/>
              <a:t>06-10-2023</a:t>
            </a:fld>
            <a:endParaRPr lang="en-IN"/>
          </a:p>
        </p:txBody>
      </p:sp>
      <p:sp>
        <p:nvSpPr>
          <p:cNvPr id="5" name="Footer Placeholder 4">
            <a:extLst>
              <a:ext uri="{FF2B5EF4-FFF2-40B4-BE49-F238E27FC236}">
                <a16:creationId xmlns:a16="http://schemas.microsoft.com/office/drawing/2014/main" id="{D0525341-7469-E022-124C-B019B864C1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ED0BF4-152B-8C55-13B8-A03953DCB54F}"/>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534102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9FD133-3E81-4F5B-1ACA-E17B9DAAA6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21EBF0-793A-B5DD-FB9B-A894A014E2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FC34D5-CC76-CA38-2A36-0ED72B4CE327}"/>
              </a:ext>
            </a:extLst>
          </p:cNvPr>
          <p:cNvSpPr>
            <a:spLocks noGrp="1"/>
          </p:cNvSpPr>
          <p:nvPr>
            <p:ph type="dt" sz="half" idx="10"/>
          </p:nvPr>
        </p:nvSpPr>
        <p:spPr/>
        <p:txBody>
          <a:bodyPr/>
          <a:lstStyle/>
          <a:p>
            <a:fld id="{0C79DC9C-B4CE-400D-A3D3-249F13CB66FF}" type="datetimeFigureOut">
              <a:rPr lang="en-IN" smtClean="0"/>
              <a:t>06-10-2023</a:t>
            </a:fld>
            <a:endParaRPr lang="en-IN"/>
          </a:p>
        </p:txBody>
      </p:sp>
      <p:sp>
        <p:nvSpPr>
          <p:cNvPr id="5" name="Footer Placeholder 4">
            <a:extLst>
              <a:ext uri="{FF2B5EF4-FFF2-40B4-BE49-F238E27FC236}">
                <a16:creationId xmlns:a16="http://schemas.microsoft.com/office/drawing/2014/main" id="{D1253249-70DF-B7DC-5464-CF234CFB68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1560F9-A611-089F-E2D4-FA6F5F12DC35}"/>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2407728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B498A-63A7-D215-ACC4-021AC85E47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D4B380-5D5C-0CB4-F679-AFB9A57CB5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26739B-EE8B-6A96-4834-AE7AE080E8F9}"/>
              </a:ext>
            </a:extLst>
          </p:cNvPr>
          <p:cNvSpPr>
            <a:spLocks noGrp="1"/>
          </p:cNvSpPr>
          <p:nvPr>
            <p:ph type="dt" sz="half" idx="10"/>
          </p:nvPr>
        </p:nvSpPr>
        <p:spPr/>
        <p:txBody>
          <a:bodyPr/>
          <a:lstStyle/>
          <a:p>
            <a:fld id="{0C79DC9C-B4CE-400D-A3D3-249F13CB66FF}" type="datetimeFigureOut">
              <a:rPr lang="en-IN" smtClean="0"/>
              <a:t>06-10-2023</a:t>
            </a:fld>
            <a:endParaRPr lang="en-IN"/>
          </a:p>
        </p:txBody>
      </p:sp>
      <p:sp>
        <p:nvSpPr>
          <p:cNvPr id="5" name="Footer Placeholder 4">
            <a:extLst>
              <a:ext uri="{FF2B5EF4-FFF2-40B4-BE49-F238E27FC236}">
                <a16:creationId xmlns:a16="http://schemas.microsoft.com/office/drawing/2014/main" id="{F4FB8355-18B6-B587-1C34-33C698D351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01701A-D921-7BC2-EBC0-6A1F17C3808C}"/>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1736133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05905-C3BA-2032-129F-8B92E0AB99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9372E8-EC83-9532-D869-FEC3A1975D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6D4733-F5F5-227A-EFBF-4F3D75116957}"/>
              </a:ext>
            </a:extLst>
          </p:cNvPr>
          <p:cNvSpPr>
            <a:spLocks noGrp="1"/>
          </p:cNvSpPr>
          <p:nvPr>
            <p:ph type="dt" sz="half" idx="10"/>
          </p:nvPr>
        </p:nvSpPr>
        <p:spPr/>
        <p:txBody>
          <a:bodyPr/>
          <a:lstStyle/>
          <a:p>
            <a:fld id="{0C79DC9C-B4CE-400D-A3D3-249F13CB66FF}" type="datetimeFigureOut">
              <a:rPr lang="en-IN" smtClean="0"/>
              <a:t>06-10-2023</a:t>
            </a:fld>
            <a:endParaRPr lang="en-IN"/>
          </a:p>
        </p:txBody>
      </p:sp>
      <p:sp>
        <p:nvSpPr>
          <p:cNvPr id="5" name="Footer Placeholder 4">
            <a:extLst>
              <a:ext uri="{FF2B5EF4-FFF2-40B4-BE49-F238E27FC236}">
                <a16:creationId xmlns:a16="http://schemas.microsoft.com/office/drawing/2014/main" id="{D960FE37-59F4-AA09-FA70-B69D5B1D25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59B5DD-8756-6436-C5DA-6454237E29A5}"/>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1836514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D775D-3638-0409-0A27-D584FD27CB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AA5E43-9DDE-359A-3433-718BAD3142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5F8D86-9A96-9902-54BF-2FE2715D7E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8DF8ED-0DD8-B885-3B88-F13D54603CA6}"/>
              </a:ext>
            </a:extLst>
          </p:cNvPr>
          <p:cNvSpPr>
            <a:spLocks noGrp="1"/>
          </p:cNvSpPr>
          <p:nvPr>
            <p:ph type="dt" sz="half" idx="10"/>
          </p:nvPr>
        </p:nvSpPr>
        <p:spPr/>
        <p:txBody>
          <a:bodyPr/>
          <a:lstStyle/>
          <a:p>
            <a:fld id="{0C79DC9C-B4CE-400D-A3D3-249F13CB66FF}" type="datetimeFigureOut">
              <a:rPr lang="en-IN" smtClean="0"/>
              <a:t>06-10-2023</a:t>
            </a:fld>
            <a:endParaRPr lang="en-IN"/>
          </a:p>
        </p:txBody>
      </p:sp>
      <p:sp>
        <p:nvSpPr>
          <p:cNvPr id="6" name="Footer Placeholder 5">
            <a:extLst>
              <a:ext uri="{FF2B5EF4-FFF2-40B4-BE49-F238E27FC236}">
                <a16:creationId xmlns:a16="http://schemas.microsoft.com/office/drawing/2014/main" id="{32A8442B-8A4B-09A6-2530-1BFBF29D81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FE3E06-40C6-FDFC-9597-C7241EE54D67}"/>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377091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5D8B3-38D3-63BC-FD29-7CDD768F91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14C649-4C10-0BB5-9483-0EDF5B609E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F171D0-C0CA-AC1C-293A-34244D7C59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49A146-FF79-7F44-5476-48FE840575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A8A393-BDE4-BFBC-EE51-42188DE828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3038C6-1121-10A1-6C80-16E44B51A508}"/>
              </a:ext>
            </a:extLst>
          </p:cNvPr>
          <p:cNvSpPr>
            <a:spLocks noGrp="1"/>
          </p:cNvSpPr>
          <p:nvPr>
            <p:ph type="dt" sz="half" idx="10"/>
          </p:nvPr>
        </p:nvSpPr>
        <p:spPr/>
        <p:txBody>
          <a:bodyPr/>
          <a:lstStyle/>
          <a:p>
            <a:fld id="{0C79DC9C-B4CE-400D-A3D3-249F13CB66FF}" type="datetimeFigureOut">
              <a:rPr lang="en-IN" smtClean="0"/>
              <a:t>06-10-2023</a:t>
            </a:fld>
            <a:endParaRPr lang="en-IN"/>
          </a:p>
        </p:txBody>
      </p:sp>
      <p:sp>
        <p:nvSpPr>
          <p:cNvPr id="8" name="Footer Placeholder 7">
            <a:extLst>
              <a:ext uri="{FF2B5EF4-FFF2-40B4-BE49-F238E27FC236}">
                <a16:creationId xmlns:a16="http://schemas.microsoft.com/office/drawing/2014/main" id="{60B65051-E65B-5DBF-B0FE-C7AA7922F6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A5C109-F308-7F18-679B-BD60C0791E9F}"/>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537818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2C7D2-B892-3F39-6715-F820D02C31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B6AEF0-020B-9A26-F40B-21DC889EA87E}"/>
              </a:ext>
            </a:extLst>
          </p:cNvPr>
          <p:cNvSpPr>
            <a:spLocks noGrp="1"/>
          </p:cNvSpPr>
          <p:nvPr>
            <p:ph type="dt" sz="half" idx="10"/>
          </p:nvPr>
        </p:nvSpPr>
        <p:spPr/>
        <p:txBody>
          <a:bodyPr/>
          <a:lstStyle/>
          <a:p>
            <a:fld id="{0C79DC9C-B4CE-400D-A3D3-249F13CB66FF}" type="datetimeFigureOut">
              <a:rPr lang="en-IN" smtClean="0"/>
              <a:t>06-10-2023</a:t>
            </a:fld>
            <a:endParaRPr lang="en-IN"/>
          </a:p>
        </p:txBody>
      </p:sp>
      <p:sp>
        <p:nvSpPr>
          <p:cNvPr id="4" name="Footer Placeholder 3">
            <a:extLst>
              <a:ext uri="{FF2B5EF4-FFF2-40B4-BE49-F238E27FC236}">
                <a16:creationId xmlns:a16="http://schemas.microsoft.com/office/drawing/2014/main" id="{02FA8436-833B-659E-794B-0E89DEC8A9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2B7B60-F2D9-DD4E-154C-F102A2F810D6}"/>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104928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D4C9B3-D757-AB31-AC6D-D4406F0B7F29}"/>
              </a:ext>
            </a:extLst>
          </p:cNvPr>
          <p:cNvSpPr>
            <a:spLocks noGrp="1"/>
          </p:cNvSpPr>
          <p:nvPr>
            <p:ph type="dt" sz="half" idx="10"/>
          </p:nvPr>
        </p:nvSpPr>
        <p:spPr/>
        <p:txBody>
          <a:bodyPr/>
          <a:lstStyle/>
          <a:p>
            <a:fld id="{0C79DC9C-B4CE-400D-A3D3-249F13CB66FF}" type="datetimeFigureOut">
              <a:rPr lang="en-IN" smtClean="0"/>
              <a:t>06-10-2023</a:t>
            </a:fld>
            <a:endParaRPr lang="en-IN"/>
          </a:p>
        </p:txBody>
      </p:sp>
      <p:sp>
        <p:nvSpPr>
          <p:cNvPr id="3" name="Footer Placeholder 2">
            <a:extLst>
              <a:ext uri="{FF2B5EF4-FFF2-40B4-BE49-F238E27FC236}">
                <a16:creationId xmlns:a16="http://schemas.microsoft.com/office/drawing/2014/main" id="{1974B54B-AAEC-CFFF-5704-E4DA08B79B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005AA8-72C0-D9A4-310A-3B94DE3FCBD6}"/>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802403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531B-E31E-1989-E889-EF18B7B87B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7AA64A-DEC8-1DAC-8F02-93CC9EFE8E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C8C7F4-9128-6E4E-49DE-B2AA9E2D2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3461F6-2D6F-FFD1-D6DA-2BCD93954884}"/>
              </a:ext>
            </a:extLst>
          </p:cNvPr>
          <p:cNvSpPr>
            <a:spLocks noGrp="1"/>
          </p:cNvSpPr>
          <p:nvPr>
            <p:ph type="dt" sz="half" idx="10"/>
          </p:nvPr>
        </p:nvSpPr>
        <p:spPr/>
        <p:txBody>
          <a:bodyPr/>
          <a:lstStyle/>
          <a:p>
            <a:fld id="{0C79DC9C-B4CE-400D-A3D3-249F13CB66FF}" type="datetimeFigureOut">
              <a:rPr lang="en-IN" smtClean="0"/>
              <a:t>06-10-2023</a:t>
            </a:fld>
            <a:endParaRPr lang="en-IN"/>
          </a:p>
        </p:txBody>
      </p:sp>
      <p:sp>
        <p:nvSpPr>
          <p:cNvPr id="6" name="Footer Placeholder 5">
            <a:extLst>
              <a:ext uri="{FF2B5EF4-FFF2-40B4-BE49-F238E27FC236}">
                <a16:creationId xmlns:a16="http://schemas.microsoft.com/office/drawing/2014/main" id="{178A6548-888E-B7E5-605E-52898E4827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CA5ABD-60E9-EF4F-A062-F1022577B56D}"/>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2668984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22F0B-324F-24BB-F22A-C506C85026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FDE966-EB56-DA2B-0ECB-69546DB911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745335-0D11-6D69-416F-885A927AFC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B2F09B-2A46-3931-8B54-B18D205F936B}"/>
              </a:ext>
            </a:extLst>
          </p:cNvPr>
          <p:cNvSpPr>
            <a:spLocks noGrp="1"/>
          </p:cNvSpPr>
          <p:nvPr>
            <p:ph type="dt" sz="half" idx="10"/>
          </p:nvPr>
        </p:nvSpPr>
        <p:spPr/>
        <p:txBody>
          <a:bodyPr/>
          <a:lstStyle/>
          <a:p>
            <a:fld id="{0C79DC9C-B4CE-400D-A3D3-249F13CB66FF}" type="datetimeFigureOut">
              <a:rPr lang="en-IN" smtClean="0"/>
              <a:t>06-10-2023</a:t>
            </a:fld>
            <a:endParaRPr lang="en-IN"/>
          </a:p>
        </p:txBody>
      </p:sp>
      <p:sp>
        <p:nvSpPr>
          <p:cNvPr id="6" name="Footer Placeholder 5">
            <a:extLst>
              <a:ext uri="{FF2B5EF4-FFF2-40B4-BE49-F238E27FC236}">
                <a16:creationId xmlns:a16="http://schemas.microsoft.com/office/drawing/2014/main" id="{93F06513-A919-E3DB-0307-28E6A21811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35004B-0C60-457C-50A9-6E36710D50B2}"/>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2642789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F7AA21-ADBF-95D7-222E-C1D53DAEF5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7E8186-B972-8AA0-210F-6EE9B4667A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81B973-146D-E32D-2DCE-CF860AEA8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79DC9C-B4CE-400D-A3D3-249F13CB66FF}" type="datetimeFigureOut">
              <a:rPr lang="en-IN" smtClean="0"/>
              <a:t>06-10-2023</a:t>
            </a:fld>
            <a:endParaRPr lang="en-IN"/>
          </a:p>
        </p:txBody>
      </p:sp>
      <p:sp>
        <p:nvSpPr>
          <p:cNvPr id="5" name="Footer Placeholder 4">
            <a:extLst>
              <a:ext uri="{FF2B5EF4-FFF2-40B4-BE49-F238E27FC236}">
                <a16:creationId xmlns:a16="http://schemas.microsoft.com/office/drawing/2014/main" id="{CAA05B69-8695-D64B-27E2-9B9F14BED9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B71564-862E-2716-7CF0-495ECC50DC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82B321-5A5A-4541-B921-008D321F0E00}" type="slidenum">
              <a:rPr lang="en-IN" smtClean="0"/>
              <a:t>‹#›</a:t>
            </a:fld>
            <a:endParaRPr lang="en-IN"/>
          </a:p>
        </p:txBody>
      </p:sp>
    </p:spTree>
    <p:extLst>
      <p:ext uri="{BB962C8B-B14F-4D97-AF65-F5344CB8AC3E}">
        <p14:creationId xmlns:p14="http://schemas.microsoft.com/office/powerpoint/2010/main" val="3622373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5.xml"/><Relationship Id="rId18" Type="http://schemas.openxmlformats.org/officeDocument/2006/relationships/image" Target="../media/image11.png"/><Relationship Id="rId3" Type="http://schemas.openxmlformats.org/officeDocument/2006/relationships/oleObject" Target="../embeddings/oleObject1.bin"/><Relationship Id="rId7" Type="http://schemas.openxmlformats.org/officeDocument/2006/relationships/customXml" Target="../ink/ink2.xml"/><Relationship Id="rId12" Type="http://schemas.openxmlformats.org/officeDocument/2006/relationships/image" Target="../media/image8.png"/><Relationship Id="rId17" Type="http://schemas.openxmlformats.org/officeDocument/2006/relationships/customXml" Target="../ink/ink7.xml"/><Relationship Id="rId2" Type="http://schemas.openxmlformats.org/officeDocument/2006/relationships/notesSlide" Target="../notesSlides/notesSlide4.xml"/><Relationship Id="rId16" Type="http://schemas.openxmlformats.org/officeDocument/2006/relationships/image" Target="../media/image10.png"/><Relationship Id="rId20"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7.png"/><Relationship Id="rId19" Type="http://schemas.openxmlformats.org/officeDocument/2006/relationships/customXml" Target="../ink/ink8.xml"/><Relationship Id="rId4" Type="http://schemas.openxmlformats.org/officeDocument/2006/relationships/image" Target="../media/image4.emf"/><Relationship Id="rId9" Type="http://schemas.openxmlformats.org/officeDocument/2006/relationships/customXml" Target="../ink/ink3.xml"/><Relationship Id="rId1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831E-6A92-E25E-32B1-542905C1CE31}"/>
              </a:ext>
            </a:extLst>
          </p:cNvPr>
          <p:cNvSpPr>
            <a:spLocks noGrp="1"/>
          </p:cNvSpPr>
          <p:nvPr>
            <p:ph type="ctrTitle"/>
          </p:nvPr>
        </p:nvSpPr>
        <p:spPr>
          <a:xfrm>
            <a:off x="1524000" y="1695450"/>
            <a:ext cx="9144000" cy="804863"/>
          </a:xfrm>
        </p:spPr>
        <p:txBody>
          <a:bodyPr>
            <a:normAutofit fontScale="90000"/>
          </a:bodyPr>
          <a:lstStyle/>
          <a:p>
            <a:r>
              <a:rPr lang="en-US" dirty="0">
                <a:latin typeface="Times New Roman" panose="02020603050405020304" pitchFamily="18" charset="0"/>
                <a:cs typeface="Times New Roman" panose="02020603050405020304" pitchFamily="18" charset="0"/>
              </a:rPr>
              <a:t>Unit 3</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A1DDD37-D513-0499-DEF2-4362CB20C923}"/>
              </a:ext>
            </a:extLst>
          </p:cNvPr>
          <p:cNvSpPr>
            <a:spLocks noGrp="1"/>
          </p:cNvSpPr>
          <p:nvPr>
            <p:ph type="subTitle" idx="1"/>
          </p:nvPr>
        </p:nvSpPr>
        <p:spPr>
          <a:xfrm>
            <a:off x="1743075" y="3021013"/>
            <a:ext cx="9144000" cy="569912"/>
          </a:xfrm>
        </p:spPr>
        <p:txBody>
          <a:bodyPr>
            <a:normAutofit/>
          </a:bodyPr>
          <a:lstStyle/>
          <a:p>
            <a:r>
              <a:rPr lang="en-US" sz="3000" b="1" dirty="0">
                <a:latin typeface="Times New Roman" panose="02020603050405020304" pitchFamily="18" charset="0"/>
                <a:cs typeface="Times New Roman" panose="02020603050405020304" pitchFamily="18" charset="0"/>
              </a:rPr>
              <a:t>Infrastructure Architecture and Design</a:t>
            </a:r>
            <a:endParaRPr lang="en-I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713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714375" y="123826"/>
            <a:ext cx="9648825" cy="426507"/>
          </a:xfrm>
          <a:prstGeom prst="rect">
            <a:avLst/>
          </a:prstGeom>
          <a:noFill/>
          <a:ln>
            <a:noFill/>
          </a:ln>
        </p:spPr>
        <p:txBody>
          <a:bodyPr spcFirstLastPara="1" vert="horz" wrap="square" lIns="91425" tIns="45700" rIns="91425" bIns="45700" rtlCol="0" anchor="ctr" anchorCtr="0">
            <a:noAutofit/>
          </a:bodyPr>
          <a:lstStyle/>
          <a:p>
            <a:pPr>
              <a:lnSpc>
                <a:spcPct val="100000"/>
              </a:lnSpc>
              <a:spcBef>
                <a:spcPts val="0"/>
              </a:spcBef>
              <a:buClr>
                <a:schemeClr val="dk1"/>
              </a:buClr>
              <a:buSzPts val="2600"/>
            </a:pPr>
            <a:r>
              <a:rPr lang="en-US" sz="2600" b="1" dirty="0">
                <a:latin typeface="Times New Roman" panose="02020603050405020304" pitchFamily="18" charset="0"/>
                <a:cs typeface="Times New Roman" panose="02020603050405020304" pitchFamily="18" charset="0"/>
              </a:rPr>
              <a:t>Infrastructure Architecture (contd..)</a:t>
            </a:r>
            <a:endParaRPr dirty="0"/>
          </a:p>
        </p:txBody>
      </p:sp>
      <p:sp>
        <p:nvSpPr>
          <p:cNvPr id="169" name="Google Shape;169;p26"/>
          <p:cNvSpPr txBox="1">
            <a:spLocks noGrp="1"/>
          </p:cNvSpPr>
          <p:nvPr>
            <p:ph type="body" idx="1"/>
          </p:nvPr>
        </p:nvSpPr>
        <p:spPr>
          <a:xfrm>
            <a:off x="638175" y="626533"/>
            <a:ext cx="9725025" cy="6107642"/>
          </a:xfrm>
          <a:prstGeom prst="rect">
            <a:avLst/>
          </a:prstGeom>
          <a:noFill/>
          <a:ln>
            <a:noFill/>
          </a:ln>
        </p:spPr>
        <p:txBody>
          <a:bodyPr spcFirstLastPara="1" vert="horz" wrap="square" lIns="91425" tIns="45700" rIns="91425" bIns="45700" rtlCol="0" anchor="t" anchorCtr="0">
            <a:noAutofit/>
          </a:bodyPr>
          <a:lstStyle/>
          <a:p>
            <a:pPr marL="127000" indent="0">
              <a:lnSpc>
                <a:spcPct val="100000"/>
              </a:lnSpc>
              <a:spcBef>
                <a:spcPts val="1400"/>
              </a:spcBef>
              <a:buClr>
                <a:schemeClr val="dk1"/>
              </a:buClr>
              <a:buSzPts val="2000"/>
              <a:buNone/>
            </a:pPr>
            <a:r>
              <a:rPr lang="en-US" sz="2000" b="1" u="sng" dirty="0">
                <a:solidFill>
                  <a:schemeClr val="dk1"/>
                </a:solidFill>
                <a:latin typeface="Times New Roman"/>
                <a:ea typeface="Times New Roman"/>
                <a:cs typeface="Times New Roman"/>
                <a:sym typeface="Times New Roman"/>
              </a:rPr>
              <a:t>Example</a:t>
            </a:r>
          </a:p>
          <a:p>
            <a:pPr marL="127000" indent="0">
              <a:lnSpc>
                <a:spcPct val="100000"/>
              </a:lnSpc>
              <a:spcBef>
                <a:spcPts val="1400"/>
              </a:spcBef>
              <a:buClr>
                <a:schemeClr val="dk1"/>
              </a:buClr>
              <a:buSzPts val="2000"/>
              <a:buNone/>
            </a:pPr>
            <a:r>
              <a:rPr lang="en-US" sz="2000" dirty="0">
                <a:solidFill>
                  <a:schemeClr val="dk1"/>
                </a:solidFill>
                <a:latin typeface="Times New Roman"/>
                <a:ea typeface="Times New Roman"/>
                <a:cs typeface="Times New Roman"/>
                <a:sym typeface="Times New Roman"/>
              </a:rPr>
              <a:t>In the below diagram load balancer and Web servers are placed in the DMZ and Application servers and Database servers are kept behind DMZ</a:t>
            </a:r>
          </a:p>
          <a:p>
            <a:pPr marL="127000" indent="0">
              <a:lnSpc>
                <a:spcPct val="100000"/>
              </a:lnSpc>
              <a:spcBef>
                <a:spcPts val="1400"/>
              </a:spcBef>
              <a:buClr>
                <a:schemeClr val="dk1"/>
              </a:buClr>
              <a:buSzPts val="2000"/>
              <a:buNone/>
            </a:pPr>
            <a:endParaRPr lang="en-US" sz="2000" dirty="0">
              <a:solidFill>
                <a:schemeClr val="dk1"/>
              </a:solidFill>
              <a:latin typeface="Times New Roman"/>
              <a:ea typeface="Times New Roman"/>
              <a:cs typeface="Times New Roman"/>
              <a:sym typeface="Times New Roman"/>
            </a:endParaRPr>
          </a:p>
          <a:p>
            <a:pPr marL="469900" indent="-342900">
              <a:lnSpc>
                <a:spcPct val="100000"/>
              </a:lnSpc>
              <a:spcBef>
                <a:spcPts val="1400"/>
              </a:spcBef>
              <a:buClr>
                <a:schemeClr val="dk1"/>
              </a:buClr>
              <a:buSzPts val="2000"/>
            </a:pPr>
            <a:endParaRPr lang="en-US" sz="2000" dirty="0">
              <a:solidFill>
                <a:schemeClr val="dk1"/>
              </a:solidFill>
              <a:latin typeface="Times New Roman"/>
              <a:ea typeface="Times New Roman"/>
              <a:cs typeface="Times New Roman"/>
              <a:sym typeface="Times New Roman"/>
            </a:endParaRPr>
          </a:p>
          <a:p>
            <a:pPr marL="469900" indent="-342900" algn="just">
              <a:lnSpc>
                <a:spcPct val="100000"/>
              </a:lnSpc>
              <a:spcBef>
                <a:spcPts val="1400"/>
              </a:spcBef>
              <a:buClr>
                <a:schemeClr val="dk1"/>
              </a:buClr>
              <a:buSzPts val="2000"/>
            </a:pPr>
            <a:endParaRPr lang="en-US" sz="2000" dirty="0">
              <a:solidFill>
                <a:schemeClr val="dk1"/>
              </a:solidFill>
              <a:latin typeface="Times New Roman"/>
              <a:ea typeface="Times New Roman"/>
              <a:cs typeface="Times New Roman"/>
              <a:sym typeface="Times New Roman"/>
            </a:endParaRPr>
          </a:p>
          <a:p>
            <a:pPr marL="127000" indent="0">
              <a:lnSpc>
                <a:spcPct val="100000"/>
              </a:lnSpc>
              <a:spcBef>
                <a:spcPts val="1400"/>
              </a:spcBef>
              <a:buClr>
                <a:schemeClr val="dk1"/>
              </a:buClr>
              <a:buSzPts val="2000"/>
              <a:buNone/>
            </a:pPr>
            <a:endParaRPr lang="en-US" sz="2000" dirty="0">
              <a:solidFill>
                <a:schemeClr val="dk1"/>
              </a:solidFill>
              <a:latin typeface="Times New Roman"/>
              <a:ea typeface="Times New Roman"/>
              <a:cs typeface="Times New Roman"/>
              <a:sym typeface="Times New Roman"/>
            </a:endParaRPr>
          </a:p>
        </p:txBody>
      </p:sp>
      <p:graphicFrame>
        <p:nvGraphicFramePr>
          <p:cNvPr id="2" name="Object 1">
            <a:extLst>
              <a:ext uri="{FF2B5EF4-FFF2-40B4-BE49-F238E27FC236}">
                <a16:creationId xmlns:a16="http://schemas.microsoft.com/office/drawing/2014/main" id="{9FEECF05-A7F3-A984-4007-CF39C134B0F1}"/>
              </a:ext>
            </a:extLst>
          </p:cNvPr>
          <p:cNvGraphicFramePr>
            <a:graphicFrameLocks noChangeAspect="1"/>
          </p:cNvGraphicFramePr>
          <p:nvPr>
            <p:extLst>
              <p:ext uri="{D42A27DB-BD31-4B8C-83A1-F6EECF244321}">
                <p14:modId xmlns:p14="http://schemas.microsoft.com/office/powerpoint/2010/main" val="912793056"/>
              </p:ext>
            </p:extLst>
          </p:nvPr>
        </p:nvGraphicFramePr>
        <p:xfrm>
          <a:off x="1405466" y="2548467"/>
          <a:ext cx="7086600" cy="3982508"/>
        </p:xfrm>
        <a:graphic>
          <a:graphicData uri="http://schemas.openxmlformats.org/presentationml/2006/ole">
            <mc:AlternateContent xmlns:mc="http://schemas.openxmlformats.org/markup-compatibility/2006">
              <mc:Choice xmlns:v="urn:schemas-microsoft-com:vml" Requires="v">
                <p:oleObj name="Visio" r:id="rId3" imgW="9958959" imgH="7983855" progId="">
                  <p:embed/>
                </p:oleObj>
              </mc:Choice>
              <mc:Fallback>
                <p:oleObj name="Visio" r:id="rId3" imgW="9958959" imgH="7983855" progId="">
                  <p:embed/>
                  <p:pic>
                    <p:nvPicPr>
                      <p:cNvPr id="2" name="Object 1">
                        <a:extLst>
                          <a:ext uri="{FF2B5EF4-FFF2-40B4-BE49-F238E27FC236}">
                            <a16:creationId xmlns:a16="http://schemas.microsoft.com/office/drawing/2014/main" id="{9FEECF05-A7F3-A984-4007-CF39C134B0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5466" y="2548467"/>
                        <a:ext cx="7086600" cy="3982508"/>
                      </a:xfrm>
                      <a:prstGeom prst="rect">
                        <a:avLst/>
                      </a:prstGeom>
                      <a:noFill/>
                    </p:spPr>
                  </p:pic>
                </p:oleObj>
              </mc:Fallback>
            </mc:AlternateContent>
          </a:graphicData>
        </a:graphic>
      </p:graphicFrame>
      <p:sp>
        <p:nvSpPr>
          <p:cNvPr id="29" name="TextBox 28">
            <a:extLst>
              <a:ext uri="{FF2B5EF4-FFF2-40B4-BE49-F238E27FC236}">
                <a16:creationId xmlns:a16="http://schemas.microsoft.com/office/drawing/2014/main" id="{05ED140E-9E06-A518-7060-A2C478DBDD8A}"/>
              </a:ext>
            </a:extLst>
          </p:cNvPr>
          <p:cNvSpPr txBox="1"/>
          <p:nvPr/>
        </p:nvSpPr>
        <p:spPr>
          <a:xfrm>
            <a:off x="9176787" y="2677054"/>
            <a:ext cx="1825624" cy="369332"/>
          </a:xfrm>
          <a:prstGeom prst="rect">
            <a:avLst/>
          </a:prstGeom>
          <a:noFill/>
        </p:spPr>
        <p:txBody>
          <a:bodyPr wrap="square" rtlCol="0">
            <a:spAutoFit/>
          </a:bodyPr>
          <a:lstStyle/>
          <a:p>
            <a:r>
              <a:rPr lang="en-US" dirty="0">
                <a:solidFill>
                  <a:srgbClr val="FF0000"/>
                </a:solidFill>
              </a:rPr>
              <a:t>External Firewall</a:t>
            </a:r>
            <a:endParaRPr lang="en-IN" dirty="0">
              <a:solidFill>
                <a:srgbClr val="FF0000"/>
              </a:solidFill>
            </a:endParaRPr>
          </a:p>
        </p:txBody>
      </p:sp>
      <p:sp>
        <p:nvSpPr>
          <p:cNvPr id="30" name="TextBox 29">
            <a:extLst>
              <a:ext uri="{FF2B5EF4-FFF2-40B4-BE49-F238E27FC236}">
                <a16:creationId xmlns:a16="http://schemas.microsoft.com/office/drawing/2014/main" id="{D153459F-56D3-E0DF-0164-E2AD58C022D1}"/>
              </a:ext>
            </a:extLst>
          </p:cNvPr>
          <p:cNvSpPr txBox="1"/>
          <p:nvPr/>
        </p:nvSpPr>
        <p:spPr>
          <a:xfrm>
            <a:off x="9329728" y="4031554"/>
            <a:ext cx="1825624" cy="369332"/>
          </a:xfrm>
          <a:prstGeom prst="rect">
            <a:avLst/>
          </a:prstGeom>
          <a:noFill/>
        </p:spPr>
        <p:txBody>
          <a:bodyPr wrap="square" rtlCol="0">
            <a:spAutoFit/>
          </a:bodyPr>
          <a:lstStyle/>
          <a:p>
            <a:r>
              <a:rPr lang="en-US" dirty="0">
                <a:solidFill>
                  <a:srgbClr val="FF0000"/>
                </a:solidFill>
              </a:rPr>
              <a:t>Internal Firewall</a:t>
            </a:r>
            <a:endParaRPr lang="en-IN" dirty="0">
              <a:solidFill>
                <a:srgbClr val="FF0000"/>
              </a:solidFill>
            </a:endParaRPr>
          </a:p>
        </p:txBody>
      </p:sp>
      <p:sp>
        <p:nvSpPr>
          <p:cNvPr id="31" name="TextBox 30">
            <a:extLst>
              <a:ext uri="{FF2B5EF4-FFF2-40B4-BE49-F238E27FC236}">
                <a16:creationId xmlns:a16="http://schemas.microsoft.com/office/drawing/2014/main" id="{7FF8617B-37BC-5698-B881-1BB34B19FCA7}"/>
              </a:ext>
            </a:extLst>
          </p:cNvPr>
          <p:cNvSpPr txBox="1"/>
          <p:nvPr/>
        </p:nvSpPr>
        <p:spPr>
          <a:xfrm>
            <a:off x="9184881" y="3311022"/>
            <a:ext cx="1825624" cy="369332"/>
          </a:xfrm>
          <a:prstGeom prst="rect">
            <a:avLst/>
          </a:prstGeom>
          <a:noFill/>
        </p:spPr>
        <p:txBody>
          <a:bodyPr wrap="square" rtlCol="0">
            <a:spAutoFit/>
          </a:bodyPr>
          <a:lstStyle/>
          <a:p>
            <a:r>
              <a:rPr lang="en-US" dirty="0">
                <a:solidFill>
                  <a:srgbClr val="FF0000"/>
                </a:solidFill>
              </a:rPr>
              <a:t>DMZ</a:t>
            </a:r>
            <a:endParaRPr lang="en-IN" dirty="0">
              <a:solidFill>
                <a:srgbClr val="FF0000"/>
              </a:solidFill>
            </a:endParaRPr>
          </a:p>
        </p:txBody>
      </p:sp>
      <mc:AlternateContent xmlns:mc="http://schemas.openxmlformats.org/markup-compatibility/2006" xmlns:p14="http://schemas.microsoft.com/office/powerpoint/2010/main">
        <mc:Choice Requires="p14">
          <p:contentPart p14:bwMode="auto" r:id="rId5">
            <p14:nvContentPartPr>
              <p14:cNvPr id="32" name="Ink 31">
                <a:extLst>
                  <a:ext uri="{FF2B5EF4-FFF2-40B4-BE49-F238E27FC236}">
                    <a16:creationId xmlns:a16="http://schemas.microsoft.com/office/drawing/2014/main" id="{355B1844-5265-5464-8F54-FF3CE71C1A70}"/>
                  </a:ext>
                </a:extLst>
              </p14:cNvPr>
              <p14:cNvContentPartPr/>
              <p14:nvPr/>
            </p14:nvContentPartPr>
            <p14:xfrm>
              <a:off x="8576667" y="2886920"/>
              <a:ext cx="360" cy="360"/>
            </p14:xfrm>
          </p:contentPart>
        </mc:Choice>
        <mc:Fallback xmlns="">
          <p:pic>
            <p:nvPicPr>
              <p:cNvPr id="32" name="Ink 31">
                <a:extLst>
                  <a:ext uri="{FF2B5EF4-FFF2-40B4-BE49-F238E27FC236}">
                    <a16:creationId xmlns:a16="http://schemas.microsoft.com/office/drawing/2014/main" id="{355B1844-5265-5464-8F54-FF3CE71C1A70}"/>
                  </a:ext>
                </a:extLst>
              </p:cNvPr>
              <p:cNvPicPr/>
              <p:nvPr/>
            </p:nvPicPr>
            <p:blipFill>
              <a:blip r:embed="rId6"/>
              <a:stretch>
                <a:fillRect/>
              </a:stretch>
            </p:blipFill>
            <p:spPr>
              <a:xfrm>
                <a:off x="8570547" y="2880800"/>
                <a:ext cx="12600" cy="12600"/>
              </a:xfrm>
              <a:prstGeom prst="rect">
                <a:avLst/>
              </a:prstGeom>
            </p:spPr>
          </p:pic>
        </mc:Fallback>
      </mc:AlternateContent>
      <p:grpSp>
        <p:nvGrpSpPr>
          <p:cNvPr id="41" name="Group 40">
            <a:extLst>
              <a:ext uri="{FF2B5EF4-FFF2-40B4-BE49-F238E27FC236}">
                <a16:creationId xmlns:a16="http://schemas.microsoft.com/office/drawing/2014/main" id="{0844B341-FAD0-E634-2AA6-B6E4FD6F406E}"/>
              </a:ext>
            </a:extLst>
          </p:cNvPr>
          <p:cNvGrpSpPr/>
          <p:nvPr/>
        </p:nvGrpSpPr>
        <p:grpSpPr>
          <a:xfrm>
            <a:off x="8475147" y="2827520"/>
            <a:ext cx="701640" cy="1548720"/>
            <a:chOff x="8475147" y="2827520"/>
            <a:chExt cx="701640" cy="1548720"/>
          </a:xfrm>
        </p:grpSpPr>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7D53C156-8416-DCD0-C133-2043FC58747B}"/>
                    </a:ext>
                  </a:extLst>
                </p14:cNvPr>
                <p14:cNvContentPartPr/>
                <p14:nvPr/>
              </p14:nvContentPartPr>
              <p14:xfrm>
                <a:off x="8475147" y="4207400"/>
                <a:ext cx="591840" cy="17640"/>
              </p14:xfrm>
            </p:contentPart>
          </mc:Choice>
          <mc:Fallback xmlns="">
            <p:pic>
              <p:nvPicPr>
                <p:cNvPr id="7" name="Ink 6">
                  <a:extLst>
                    <a:ext uri="{FF2B5EF4-FFF2-40B4-BE49-F238E27FC236}">
                      <a16:creationId xmlns:a16="http://schemas.microsoft.com/office/drawing/2014/main" id="{7D53C156-8416-DCD0-C133-2043FC58747B}"/>
                    </a:ext>
                  </a:extLst>
                </p:cNvPr>
                <p:cNvPicPr/>
                <p:nvPr/>
              </p:nvPicPr>
              <p:blipFill>
                <a:blip r:embed="rId8"/>
                <a:stretch>
                  <a:fillRect/>
                </a:stretch>
              </p:blipFill>
              <p:spPr>
                <a:xfrm>
                  <a:off x="8469027" y="4201280"/>
                  <a:ext cx="60408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C789CFEC-8F9E-46C2-D48F-B0E267BE37D1}"/>
                    </a:ext>
                  </a:extLst>
                </p14:cNvPr>
                <p14:cNvContentPartPr/>
                <p14:nvPr/>
              </p14:nvContentPartPr>
              <p14:xfrm>
                <a:off x="8965827" y="4097600"/>
                <a:ext cx="210960" cy="278640"/>
              </p14:xfrm>
            </p:contentPart>
          </mc:Choice>
          <mc:Fallback xmlns="">
            <p:pic>
              <p:nvPicPr>
                <p:cNvPr id="8" name="Ink 7">
                  <a:extLst>
                    <a:ext uri="{FF2B5EF4-FFF2-40B4-BE49-F238E27FC236}">
                      <a16:creationId xmlns:a16="http://schemas.microsoft.com/office/drawing/2014/main" id="{C789CFEC-8F9E-46C2-D48F-B0E267BE37D1}"/>
                    </a:ext>
                  </a:extLst>
                </p:cNvPr>
                <p:cNvPicPr/>
                <p:nvPr/>
              </p:nvPicPr>
              <p:blipFill>
                <a:blip r:embed="rId10"/>
                <a:stretch>
                  <a:fillRect/>
                </a:stretch>
              </p:blipFill>
              <p:spPr>
                <a:xfrm>
                  <a:off x="8959707" y="4091480"/>
                  <a:ext cx="22320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07FD7C7-D7B2-FD10-F21A-836A8AA8ACCC}"/>
                    </a:ext>
                  </a:extLst>
                </p14:cNvPr>
                <p14:cNvContentPartPr/>
                <p14:nvPr/>
              </p14:nvContentPartPr>
              <p14:xfrm>
                <a:off x="8508627" y="2920760"/>
                <a:ext cx="583920" cy="17640"/>
              </p14:xfrm>
            </p:contentPart>
          </mc:Choice>
          <mc:Fallback xmlns="">
            <p:pic>
              <p:nvPicPr>
                <p:cNvPr id="35" name="Ink 34">
                  <a:extLst>
                    <a:ext uri="{FF2B5EF4-FFF2-40B4-BE49-F238E27FC236}">
                      <a16:creationId xmlns:a16="http://schemas.microsoft.com/office/drawing/2014/main" id="{907FD7C7-D7B2-FD10-F21A-836A8AA8ACCC}"/>
                    </a:ext>
                  </a:extLst>
                </p:cNvPr>
                <p:cNvPicPr/>
                <p:nvPr/>
              </p:nvPicPr>
              <p:blipFill>
                <a:blip r:embed="rId12"/>
                <a:stretch>
                  <a:fillRect/>
                </a:stretch>
              </p:blipFill>
              <p:spPr>
                <a:xfrm>
                  <a:off x="8502507" y="2914640"/>
                  <a:ext cx="59616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E3A504EB-2020-CFEE-3BD6-6BEB2D2AB1DD}"/>
                    </a:ext>
                  </a:extLst>
                </p14:cNvPr>
                <p14:cNvContentPartPr/>
                <p14:nvPr/>
              </p14:nvContentPartPr>
              <p14:xfrm>
                <a:off x="9000747" y="2827520"/>
                <a:ext cx="149400" cy="173160"/>
              </p14:xfrm>
            </p:contentPart>
          </mc:Choice>
          <mc:Fallback xmlns="">
            <p:pic>
              <p:nvPicPr>
                <p:cNvPr id="36" name="Ink 35">
                  <a:extLst>
                    <a:ext uri="{FF2B5EF4-FFF2-40B4-BE49-F238E27FC236}">
                      <a16:creationId xmlns:a16="http://schemas.microsoft.com/office/drawing/2014/main" id="{E3A504EB-2020-CFEE-3BD6-6BEB2D2AB1DD}"/>
                    </a:ext>
                  </a:extLst>
                </p:cNvPr>
                <p:cNvPicPr/>
                <p:nvPr/>
              </p:nvPicPr>
              <p:blipFill>
                <a:blip r:embed="rId14"/>
                <a:stretch>
                  <a:fillRect/>
                </a:stretch>
              </p:blipFill>
              <p:spPr>
                <a:xfrm>
                  <a:off x="8994627" y="2821400"/>
                  <a:ext cx="16164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7FADDC8B-B41C-0425-7A7D-413C3F043ACD}"/>
                    </a:ext>
                  </a:extLst>
                </p14:cNvPr>
                <p14:cNvContentPartPr/>
                <p14:nvPr/>
              </p14:nvContentPartPr>
              <p14:xfrm>
                <a:off x="8526627" y="3090680"/>
                <a:ext cx="211320" cy="1032840"/>
              </p14:xfrm>
            </p:contentPart>
          </mc:Choice>
          <mc:Fallback xmlns="">
            <p:pic>
              <p:nvPicPr>
                <p:cNvPr id="40" name="Ink 39">
                  <a:extLst>
                    <a:ext uri="{FF2B5EF4-FFF2-40B4-BE49-F238E27FC236}">
                      <a16:creationId xmlns:a16="http://schemas.microsoft.com/office/drawing/2014/main" id="{7FADDC8B-B41C-0425-7A7D-413C3F043ACD}"/>
                    </a:ext>
                  </a:extLst>
                </p:cNvPr>
                <p:cNvPicPr/>
                <p:nvPr/>
              </p:nvPicPr>
              <p:blipFill>
                <a:blip r:embed="rId16"/>
                <a:stretch>
                  <a:fillRect/>
                </a:stretch>
              </p:blipFill>
              <p:spPr>
                <a:xfrm>
                  <a:off x="8520507" y="3084560"/>
                  <a:ext cx="223560" cy="1045080"/>
                </a:xfrm>
                <a:prstGeom prst="rect">
                  <a:avLst/>
                </a:prstGeom>
              </p:spPr>
            </p:pic>
          </mc:Fallback>
        </mc:AlternateContent>
      </p:grpSp>
      <p:grpSp>
        <p:nvGrpSpPr>
          <p:cNvPr id="46" name="Group 45">
            <a:extLst>
              <a:ext uri="{FF2B5EF4-FFF2-40B4-BE49-F238E27FC236}">
                <a16:creationId xmlns:a16="http://schemas.microsoft.com/office/drawing/2014/main" id="{05CBF11B-4388-8F9F-BDF0-B4BD83A6936C}"/>
              </a:ext>
            </a:extLst>
          </p:cNvPr>
          <p:cNvGrpSpPr/>
          <p:nvPr/>
        </p:nvGrpSpPr>
        <p:grpSpPr>
          <a:xfrm>
            <a:off x="8856027" y="3471200"/>
            <a:ext cx="342000" cy="207720"/>
            <a:chOff x="8856027" y="3471200"/>
            <a:chExt cx="342000" cy="207720"/>
          </a:xfrm>
        </p:grpSpPr>
        <mc:AlternateContent xmlns:mc="http://schemas.openxmlformats.org/markup-compatibility/2006" xmlns:p14="http://schemas.microsoft.com/office/powerpoint/2010/main">
          <mc:Choice Requires="p14">
            <p:contentPart p14:bwMode="auto" r:id="rId17">
              <p14:nvContentPartPr>
                <p14:cNvPr id="44" name="Ink 43">
                  <a:extLst>
                    <a:ext uri="{FF2B5EF4-FFF2-40B4-BE49-F238E27FC236}">
                      <a16:creationId xmlns:a16="http://schemas.microsoft.com/office/drawing/2014/main" id="{02C4956F-AD43-21BE-C905-9767BF84BBE7}"/>
                    </a:ext>
                  </a:extLst>
                </p14:cNvPr>
                <p14:cNvContentPartPr/>
                <p14:nvPr/>
              </p14:nvContentPartPr>
              <p14:xfrm>
                <a:off x="8856027" y="3530240"/>
                <a:ext cx="287280" cy="9000"/>
              </p14:xfrm>
            </p:contentPart>
          </mc:Choice>
          <mc:Fallback xmlns="">
            <p:pic>
              <p:nvPicPr>
                <p:cNvPr id="44" name="Ink 43">
                  <a:extLst>
                    <a:ext uri="{FF2B5EF4-FFF2-40B4-BE49-F238E27FC236}">
                      <a16:creationId xmlns:a16="http://schemas.microsoft.com/office/drawing/2014/main" id="{02C4956F-AD43-21BE-C905-9767BF84BBE7}"/>
                    </a:ext>
                  </a:extLst>
                </p:cNvPr>
                <p:cNvPicPr/>
                <p:nvPr/>
              </p:nvPicPr>
              <p:blipFill>
                <a:blip r:embed="rId18"/>
                <a:stretch>
                  <a:fillRect/>
                </a:stretch>
              </p:blipFill>
              <p:spPr>
                <a:xfrm>
                  <a:off x="8849907" y="3524120"/>
                  <a:ext cx="29952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5" name="Ink 44">
                  <a:extLst>
                    <a:ext uri="{FF2B5EF4-FFF2-40B4-BE49-F238E27FC236}">
                      <a16:creationId xmlns:a16="http://schemas.microsoft.com/office/drawing/2014/main" id="{2BBCA881-3954-AE20-E5C9-144861F40FAB}"/>
                    </a:ext>
                  </a:extLst>
                </p14:cNvPr>
                <p14:cNvContentPartPr/>
                <p14:nvPr/>
              </p14:nvContentPartPr>
              <p14:xfrm>
                <a:off x="9081387" y="3471200"/>
                <a:ext cx="116640" cy="207720"/>
              </p14:xfrm>
            </p:contentPart>
          </mc:Choice>
          <mc:Fallback xmlns="">
            <p:pic>
              <p:nvPicPr>
                <p:cNvPr id="45" name="Ink 44">
                  <a:extLst>
                    <a:ext uri="{FF2B5EF4-FFF2-40B4-BE49-F238E27FC236}">
                      <a16:creationId xmlns:a16="http://schemas.microsoft.com/office/drawing/2014/main" id="{2BBCA881-3954-AE20-E5C9-144861F40FAB}"/>
                    </a:ext>
                  </a:extLst>
                </p:cNvPr>
                <p:cNvPicPr/>
                <p:nvPr/>
              </p:nvPicPr>
              <p:blipFill>
                <a:blip r:embed="rId20"/>
                <a:stretch>
                  <a:fillRect/>
                </a:stretch>
              </p:blipFill>
              <p:spPr>
                <a:xfrm>
                  <a:off x="9075267" y="3465080"/>
                  <a:ext cx="128880" cy="219960"/>
                </a:xfrm>
                <a:prstGeom prst="rect">
                  <a:avLst/>
                </a:prstGeom>
              </p:spPr>
            </p:pic>
          </mc:Fallback>
        </mc:AlternateContent>
      </p:grpSp>
    </p:spTree>
    <p:extLst>
      <p:ext uri="{BB962C8B-B14F-4D97-AF65-F5344CB8AC3E}">
        <p14:creationId xmlns:p14="http://schemas.microsoft.com/office/powerpoint/2010/main" val="587288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714375" y="228600"/>
            <a:ext cx="9648825" cy="762000"/>
          </a:xfrm>
          <a:prstGeom prst="rect">
            <a:avLst/>
          </a:prstGeom>
          <a:noFill/>
          <a:ln>
            <a:noFill/>
          </a:ln>
        </p:spPr>
        <p:txBody>
          <a:bodyPr spcFirstLastPara="1" vert="horz" wrap="square" lIns="91425" tIns="45700" rIns="91425" bIns="45700" rtlCol="0" anchor="ctr" anchorCtr="0">
            <a:noAutofit/>
          </a:bodyPr>
          <a:lstStyle/>
          <a:p>
            <a:pPr>
              <a:lnSpc>
                <a:spcPct val="100000"/>
              </a:lnSpc>
              <a:spcBef>
                <a:spcPts val="0"/>
              </a:spcBef>
              <a:buClr>
                <a:schemeClr val="dk1"/>
              </a:buClr>
              <a:buSzPts val="2600"/>
            </a:pPr>
            <a:r>
              <a:rPr lang="en-US" sz="2600" b="1" dirty="0">
                <a:latin typeface="Times New Roman" panose="02020603050405020304" pitchFamily="18" charset="0"/>
                <a:cs typeface="Times New Roman" panose="02020603050405020304" pitchFamily="18" charset="0"/>
              </a:rPr>
              <a:t>Infrastructure Architecture (contd..)</a:t>
            </a:r>
            <a:endParaRPr dirty="0"/>
          </a:p>
        </p:txBody>
      </p:sp>
      <p:sp>
        <p:nvSpPr>
          <p:cNvPr id="169" name="Google Shape;169;p26"/>
          <p:cNvSpPr txBox="1">
            <a:spLocks noGrp="1"/>
          </p:cNvSpPr>
          <p:nvPr>
            <p:ph type="body" idx="1"/>
          </p:nvPr>
        </p:nvSpPr>
        <p:spPr>
          <a:xfrm>
            <a:off x="638175" y="1142999"/>
            <a:ext cx="10582275" cy="5591175"/>
          </a:xfrm>
          <a:prstGeom prst="rect">
            <a:avLst/>
          </a:prstGeom>
          <a:noFill/>
          <a:ln>
            <a:noFill/>
          </a:ln>
        </p:spPr>
        <p:txBody>
          <a:bodyPr spcFirstLastPara="1" vert="horz" wrap="square" lIns="91425" tIns="45700" rIns="91425" bIns="45700" rtlCol="0" anchor="t" anchorCtr="0">
            <a:noAutofit/>
          </a:bodyPr>
          <a:lstStyle/>
          <a:p>
            <a:pPr marL="127000" indent="0">
              <a:lnSpc>
                <a:spcPct val="100000"/>
              </a:lnSpc>
              <a:spcBef>
                <a:spcPts val="1400"/>
              </a:spcBef>
              <a:buClr>
                <a:schemeClr val="dk1"/>
              </a:buClr>
              <a:buSzPts val="2000"/>
              <a:buNone/>
            </a:pPr>
            <a:r>
              <a:rPr lang="en-US" sz="2000" b="1" u="sng" dirty="0">
                <a:solidFill>
                  <a:schemeClr val="dk1"/>
                </a:solidFill>
                <a:latin typeface="Times New Roman"/>
                <a:ea typeface="Times New Roman"/>
                <a:cs typeface="Times New Roman"/>
                <a:sym typeface="Times New Roman"/>
              </a:rPr>
              <a:t>2. IT Hardware and Software</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IT Hardware and Software is the core building block of the infrastructure architecture which consists of the following elements:</a:t>
            </a:r>
          </a:p>
          <a:p>
            <a:pPr marL="127000" indent="0">
              <a:lnSpc>
                <a:spcPct val="100000"/>
              </a:lnSpc>
              <a:spcBef>
                <a:spcPts val="1400"/>
              </a:spcBef>
              <a:buClr>
                <a:schemeClr val="dk1"/>
              </a:buClr>
              <a:buSzPts val="2000"/>
              <a:buNone/>
            </a:pP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i</a:t>
            </a:r>
            <a:r>
              <a:rPr lang="en-US" sz="2000" dirty="0">
                <a:solidFill>
                  <a:schemeClr val="dk1"/>
                </a:solidFill>
                <a:latin typeface="Times New Roman"/>
                <a:ea typeface="Times New Roman"/>
                <a:cs typeface="Times New Roman"/>
                <a:sym typeface="Times New Roman"/>
              </a:rPr>
              <a:t>). Operating System</a:t>
            </a:r>
          </a:p>
          <a:p>
            <a:pPr marL="127000" indent="0">
              <a:lnSpc>
                <a:spcPct val="100000"/>
              </a:lnSpc>
              <a:spcBef>
                <a:spcPts val="1400"/>
              </a:spcBef>
              <a:buClr>
                <a:schemeClr val="dk1"/>
              </a:buClr>
              <a:buSzPts val="2000"/>
              <a:buNone/>
            </a:pPr>
            <a:r>
              <a:rPr lang="en-US" sz="2000" dirty="0">
                <a:solidFill>
                  <a:schemeClr val="dk1"/>
                </a:solidFill>
                <a:latin typeface="Times New Roman"/>
                <a:ea typeface="Times New Roman"/>
                <a:cs typeface="Times New Roman"/>
                <a:sym typeface="Times New Roman"/>
              </a:rPr>
              <a:t>			ii). Database server</a:t>
            </a:r>
          </a:p>
          <a:p>
            <a:pPr marL="127000" indent="0">
              <a:lnSpc>
                <a:spcPct val="100000"/>
              </a:lnSpc>
              <a:spcBef>
                <a:spcPts val="1400"/>
              </a:spcBef>
              <a:buClr>
                <a:schemeClr val="dk1"/>
              </a:buClr>
              <a:buSzPts val="2000"/>
              <a:buNone/>
            </a:pPr>
            <a:r>
              <a:rPr lang="en-US" sz="2000" dirty="0">
                <a:solidFill>
                  <a:schemeClr val="dk1"/>
                </a:solidFill>
                <a:latin typeface="Times New Roman"/>
                <a:ea typeface="Times New Roman"/>
                <a:cs typeface="Times New Roman"/>
                <a:sym typeface="Times New Roman"/>
              </a:rPr>
              <a:t>			iii). Web server</a:t>
            </a:r>
          </a:p>
          <a:p>
            <a:pPr marL="127000" indent="0">
              <a:lnSpc>
                <a:spcPct val="100000"/>
              </a:lnSpc>
              <a:spcBef>
                <a:spcPts val="1400"/>
              </a:spcBef>
              <a:buClr>
                <a:schemeClr val="dk1"/>
              </a:buClr>
              <a:buSzPts val="2000"/>
              <a:buNone/>
            </a:pPr>
            <a:r>
              <a:rPr lang="en-US" sz="2000" dirty="0">
                <a:solidFill>
                  <a:schemeClr val="dk1"/>
                </a:solidFill>
                <a:latin typeface="Times New Roman"/>
                <a:ea typeface="Times New Roman"/>
                <a:cs typeface="Times New Roman"/>
                <a:sym typeface="Times New Roman"/>
              </a:rPr>
              <a:t>			iv). Application server</a:t>
            </a:r>
          </a:p>
          <a:p>
            <a:pPr marL="127000" indent="0">
              <a:lnSpc>
                <a:spcPct val="100000"/>
              </a:lnSpc>
              <a:spcBef>
                <a:spcPts val="1400"/>
              </a:spcBef>
              <a:buClr>
                <a:schemeClr val="dk1"/>
              </a:buClr>
              <a:buSzPts val="2000"/>
              <a:buNone/>
            </a:pPr>
            <a:r>
              <a:rPr lang="en-US" sz="2000" dirty="0">
                <a:solidFill>
                  <a:schemeClr val="dk1"/>
                </a:solidFill>
                <a:latin typeface="Times New Roman"/>
                <a:ea typeface="Times New Roman"/>
                <a:cs typeface="Times New Roman"/>
                <a:sym typeface="Times New Roman"/>
              </a:rPr>
              <a:t>			v). Directory server</a:t>
            </a:r>
          </a:p>
          <a:p>
            <a:pPr marL="127000" indent="0">
              <a:lnSpc>
                <a:spcPct val="100000"/>
              </a:lnSpc>
              <a:spcBef>
                <a:spcPts val="1400"/>
              </a:spcBef>
              <a:buClr>
                <a:schemeClr val="dk1"/>
              </a:buClr>
              <a:buSzPts val="2000"/>
              <a:buNone/>
            </a:pPr>
            <a:r>
              <a:rPr lang="en-US" sz="2000" dirty="0">
                <a:solidFill>
                  <a:schemeClr val="dk1"/>
                </a:solidFill>
                <a:latin typeface="Times New Roman"/>
                <a:ea typeface="Times New Roman"/>
                <a:cs typeface="Times New Roman"/>
                <a:sym typeface="Times New Roman"/>
              </a:rPr>
              <a:t>			vi).Virtualization</a:t>
            </a:r>
          </a:p>
          <a:p>
            <a:pPr marL="127000" indent="0">
              <a:lnSpc>
                <a:spcPct val="100000"/>
              </a:lnSpc>
              <a:spcBef>
                <a:spcPts val="1400"/>
              </a:spcBef>
              <a:buClr>
                <a:schemeClr val="dk1"/>
              </a:buClr>
              <a:buSzPts val="2000"/>
              <a:buNone/>
            </a:pPr>
            <a:r>
              <a:rPr lang="en-US" sz="2000" dirty="0">
                <a:solidFill>
                  <a:schemeClr val="dk1"/>
                </a:solidFill>
                <a:latin typeface="Times New Roman"/>
                <a:ea typeface="Times New Roman"/>
                <a:cs typeface="Times New Roman"/>
                <a:sym typeface="Times New Roman"/>
              </a:rPr>
              <a:t>			vii). Storage Area Network</a:t>
            </a:r>
          </a:p>
          <a:p>
            <a:pPr marL="469900" indent="-342900">
              <a:lnSpc>
                <a:spcPct val="100000"/>
              </a:lnSpc>
              <a:spcBef>
                <a:spcPts val="1400"/>
              </a:spcBef>
              <a:buClr>
                <a:schemeClr val="dk1"/>
              </a:buClr>
              <a:buSzPts val="2000"/>
            </a:pPr>
            <a:endParaRPr lang="en-IN" sz="2000" dirty="0">
              <a:solidFill>
                <a:schemeClr val="dk1"/>
              </a:solidFill>
              <a:latin typeface="Times New Roman"/>
              <a:ea typeface="Times New Roman"/>
              <a:cs typeface="Times New Roman"/>
              <a:sym typeface="Times New Roman"/>
            </a:endParaRPr>
          </a:p>
          <a:p>
            <a:pPr marL="469900" indent="-342900">
              <a:spcBef>
                <a:spcPts val="1400"/>
              </a:spcBef>
              <a:buClr>
                <a:schemeClr val="dk1"/>
              </a:buClr>
              <a:buSzPts val="2000"/>
            </a:pPr>
            <a:endParaRPr lang="en-IN" sz="2000" dirty="0">
              <a:solidFill>
                <a:schemeClr val="dk1"/>
              </a:solidFill>
              <a:latin typeface="Times New Roman"/>
              <a:ea typeface="Times New Roman"/>
              <a:cs typeface="Times New Roman"/>
              <a:sym typeface="Times New Roman"/>
            </a:endParaRPr>
          </a:p>
          <a:p>
            <a:pPr marL="342900" indent="-215900">
              <a:spcBef>
                <a:spcPts val="1400"/>
              </a:spcBef>
              <a:buClr>
                <a:schemeClr val="dk1"/>
              </a:buClr>
              <a:buSzPts val="2000"/>
              <a:buNone/>
            </a:pPr>
            <a:endParaRPr sz="2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75873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714375" y="123826"/>
            <a:ext cx="9648825" cy="685799"/>
          </a:xfrm>
          <a:prstGeom prst="rect">
            <a:avLst/>
          </a:prstGeom>
          <a:noFill/>
          <a:ln>
            <a:noFill/>
          </a:ln>
        </p:spPr>
        <p:txBody>
          <a:bodyPr spcFirstLastPara="1" vert="horz" wrap="square" lIns="91425" tIns="45700" rIns="91425" bIns="45700" rtlCol="0" anchor="ctr" anchorCtr="0">
            <a:noAutofit/>
          </a:bodyPr>
          <a:lstStyle/>
          <a:p>
            <a:pPr>
              <a:lnSpc>
                <a:spcPct val="100000"/>
              </a:lnSpc>
              <a:spcBef>
                <a:spcPts val="0"/>
              </a:spcBef>
              <a:buClr>
                <a:schemeClr val="dk1"/>
              </a:buClr>
              <a:buSzPts val="2600"/>
            </a:pPr>
            <a:r>
              <a:rPr lang="en-US" sz="2600" b="1" dirty="0">
                <a:latin typeface="Times New Roman" panose="02020603050405020304" pitchFamily="18" charset="0"/>
                <a:cs typeface="Times New Roman" panose="02020603050405020304" pitchFamily="18" charset="0"/>
              </a:rPr>
              <a:t>Infrastructure Architecture (contd..)</a:t>
            </a:r>
            <a:endParaRPr dirty="0"/>
          </a:p>
        </p:txBody>
      </p:sp>
      <p:sp>
        <p:nvSpPr>
          <p:cNvPr id="169" name="Google Shape;169;p26"/>
          <p:cNvSpPr txBox="1">
            <a:spLocks noGrp="1"/>
          </p:cNvSpPr>
          <p:nvPr>
            <p:ph type="body" idx="1"/>
          </p:nvPr>
        </p:nvSpPr>
        <p:spPr>
          <a:xfrm>
            <a:off x="638175" y="685801"/>
            <a:ext cx="10582275" cy="6048374"/>
          </a:xfrm>
          <a:prstGeom prst="rect">
            <a:avLst/>
          </a:prstGeom>
          <a:noFill/>
          <a:ln>
            <a:noFill/>
          </a:ln>
        </p:spPr>
        <p:txBody>
          <a:bodyPr spcFirstLastPara="1" vert="horz" wrap="square" lIns="91425" tIns="45700" rIns="91425" bIns="45700" rtlCol="0" anchor="t" anchorCtr="0">
            <a:noAutofit/>
          </a:bodyPr>
          <a:lstStyle/>
          <a:p>
            <a:pPr marL="127000" indent="0">
              <a:lnSpc>
                <a:spcPct val="100000"/>
              </a:lnSpc>
              <a:spcBef>
                <a:spcPts val="1400"/>
              </a:spcBef>
              <a:buClr>
                <a:schemeClr val="dk1"/>
              </a:buClr>
              <a:buSzPts val="2000"/>
              <a:buNone/>
            </a:pPr>
            <a:r>
              <a:rPr lang="en-US" sz="2000" b="1" u="sng" dirty="0">
                <a:solidFill>
                  <a:schemeClr val="dk1"/>
                </a:solidFill>
                <a:latin typeface="Times New Roman"/>
                <a:ea typeface="Times New Roman"/>
                <a:cs typeface="Times New Roman"/>
                <a:sym typeface="Times New Roman"/>
              </a:rPr>
              <a:t>2. IT Hardware and Software</a:t>
            </a:r>
          </a:p>
          <a:p>
            <a:pPr marL="127000" indent="0">
              <a:lnSpc>
                <a:spcPct val="100000"/>
              </a:lnSpc>
              <a:spcBef>
                <a:spcPts val="1400"/>
              </a:spcBef>
              <a:buClr>
                <a:schemeClr val="dk1"/>
              </a:buClr>
              <a:buSzPts val="2000"/>
              <a:buNone/>
            </a:pPr>
            <a:r>
              <a:rPr lang="en-US" sz="2000" b="1" u="sng" dirty="0" err="1">
                <a:solidFill>
                  <a:schemeClr val="dk1"/>
                </a:solidFill>
                <a:latin typeface="Times New Roman"/>
                <a:ea typeface="Times New Roman"/>
                <a:cs typeface="Times New Roman"/>
                <a:sym typeface="Times New Roman"/>
              </a:rPr>
              <a:t>i</a:t>
            </a:r>
            <a:r>
              <a:rPr lang="en-US" sz="2000" b="1" u="sng" dirty="0">
                <a:solidFill>
                  <a:schemeClr val="dk1"/>
                </a:solidFill>
                <a:latin typeface="Times New Roman"/>
                <a:ea typeface="Times New Roman"/>
                <a:cs typeface="Times New Roman"/>
                <a:sym typeface="Times New Roman"/>
              </a:rPr>
              <a:t>). Operating System</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Every servers are hosted in an operating system</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Operating system provides a complete set of facilities to manage the hardware and software resources of these servers</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Activities like monitoring running applications, starting or stopping the servers, managing configuration files are done by the operating systems </a:t>
            </a:r>
          </a:p>
          <a:p>
            <a:pPr marL="127000" indent="0">
              <a:lnSpc>
                <a:spcPct val="100000"/>
              </a:lnSpc>
              <a:spcBef>
                <a:spcPts val="1400"/>
              </a:spcBef>
              <a:buClr>
                <a:schemeClr val="dk1"/>
              </a:buClr>
              <a:buSzPts val="2000"/>
              <a:buNone/>
            </a:pPr>
            <a:r>
              <a:rPr lang="en-US" sz="2000" b="1" u="sng" dirty="0">
                <a:solidFill>
                  <a:schemeClr val="dk1"/>
                </a:solidFill>
                <a:latin typeface="Times New Roman"/>
                <a:ea typeface="Times New Roman"/>
                <a:cs typeface="Times New Roman"/>
                <a:sym typeface="Times New Roman"/>
              </a:rPr>
              <a:t>ii). Database server</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Database server provides data related services</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These services include storage, search, retrieval of data from database</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It should also provides integrity, security and transaction support</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Relational databases are the most used form of database management systems		</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Oracle, Microsoft SQL server, My SQL are popular database servers</a:t>
            </a:r>
            <a:endParaRPr sz="2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8371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714375" y="123827"/>
            <a:ext cx="9648825" cy="447674"/>
          </a:xfrm>
          <a:prstGeom prst="rect">
            <a:avLst/>
          </a:prstGeom>
          <a:noFill/>
          <a:ln>
            <a:noFill/>
          </a:ln>
        </p:spPr>
        <p:txBody>
          <a:bodyPr spcFirstLastPara="1" vert="horz" wrap="square" lIns="91425" tIns="45700" rIns="91425" bIns="45700" rtlCol="0" anchor="ctr" anchorCtr="0">
            <a:noAutofit/>
          </a:bodyPr>
          <a:lstStyle/>
          <a:p>
            <a:pPr>
              <a:lnSpc>
                <a:spcPct val="100000"/>
              </a:lnSpc>
              <a:spcBef>
                <a:spcPts val="0"/>
              </a:spcBef>
              <a:buClr>
                <a:schemeClr val="dk1"/>
              </a:buClr>
              <a:buSzPts val="2600"/>
            </a:pPr>
            <a:r>
              <a:rPr lang="en-US" sz="2600" b="1" dirty="0">
                <a:latin typeface="Times New Roman" panose="02020603050405020304" pitchFamily="18" charset="0"/>
                <a:cs typeface="Times New Roman" panose="02020603050405020304" pitchFamily="18" charset="0"/>
              </a:rPr>
              <a:t>Infrastructure Architecture (contd..)</a:t>
            </a:r>
            <a:endParaRPr dirty="0"/>
          </a:p>
        </p:txBody>
      </p:sp>
      <p:sp>
        <p:nvSpPr>
          <p:cNvPr id="169" name="Google Shape;169;p26"/>
          <p:cNvSpPr txBox="1">
            <a:spLocks noGrp="1"/>
          </p:cNvSpPr>
          <p:nvPr>
            <p:ph type="body" idx="1"/>
          </p:nvPr>
        </p:nvSpPr>
        <p:spPr>
          <a:xfrm>
            <a:off x="638175" y="571500"/>
            <a:ext cx="10582275" cy="6286499"/>
          </a:xfrm>
          <a:prstGeom prst="rect">
            <a:avLst/>
          </a:prstGeom>
          <a:noFill/>
          <a:ln>
            <a:noFill/>
          </a:ln>
        </p:spPr>
        <p:txBody>
          <a:bodyPr spcFirstLastPara="1" vert="horz" wrap="square" lIns="91425" tIns="45700" rIns="91425" bIns="45700" rtlCol="0" anchor="t" anchorCtr="0">
            <a:noAutofit/>
          </a:bodyPr>
          <a:lstStyle/>
          <a:p>
            <a:pPr marL="127000" indent="0">
              <a:lnSpc>
                <a:spcPct val="100000"/>
              </a:lnSpc>
              <a:spcBef>
                <a:spcPts val="1400"/>
              </a:spcBef>
              <a:buClr>
                <a:schemeClr val="dk1"/>
              </a:buClr>
              <a:buSzPts val="2000"/>
              <a:buNone/>
            </a:pPr>
            <a:r>
              <a:rPr lang="en-US" sz="2000" b="1" u="sng" dirty="0">
                <a:solidFill>
                  <a:schemeClr val="dk1"/>
                </a:solidFill>
                <a:latin typeface="Times New Roman"/>
                <a:ea typeface="Times New Roman"/>
                <a:cs typeface="Times New Roman"/>
                <a:sym typeface="Times New Roman"/>
              </a:rPr>
              <a:t>2. IT Hardware and Software</a:t>
            </a:r>
          </a:p>
          <a:p>
            <a:pPr marL="127000" indent="0">
              <a:lnSpc>
                <a:spcPct val="100000"/>
              </a:lnSpc>
              <a:spcBef>
                <a:spcPts val="1400"/>
              </a:spcBef>
              <a:buClr>
                <a:schemeClr val="dk1"/>
              </a:buClr>
              <a:buSzPts val="2000"/>
              <a:buNone/>
            </a:pPr>
            <a:r>
              <a:rPr lang="en-US" sz="2000" b="1" u="sng" dirty="0">
                <a:solidFill>
                  <a:schemeClr val="dk1"/>
                </a:solidFill>
                <a:latin typeface="Times New Roman"/>
                <a:ea typeface="Times New Roman"/>
                <a:cs typeface="Times New Roman"/>
                <a:sym typeface="Times New Roman"/>
              </a:rPr>
              <a:t>iii) Web Server</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The server that accepts HTTP request from a browser and give response to them is called Web server</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It is typically the entry point to the enterprise application</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It provides services like load balancing, scalability, reliability</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Apache Web Servers and Microsoft Internet Information Server (IIS) are popular web servers</a:t>
            </a:r>
          </a:p>
          <a:p>
            <a:pPr marL="127000" indent="0">
              <a:lnSpc>
                <a:spcPct val="100000"/>
              </a:lnSpc>
              <a:spcBef>
                <a:spcPts val="1400"/>
              </a:spcBef>
              <a:buClr>
                <a:schemeClr val="dk1"/>
              </a:buClr>
              <a:buSzPts val="2000"/>
              <a:buNone/>
            </a:pPr>
            <a:r>
              <a:rPr lang="en-US" sz="2000" b="1" u="sng" dirty="0">
                <a:solidFill>
                  <a:schemeClr val="dk1"/>
                </a:solidFill>
                <a:latin typeface="Times New Roman"/>
                <a:ea typeface="Times New Roman"/>
                <a:cs typeface="Times New Roman"/>
                <a:sym typeface="Times New Roman"/>
              </a:rPr>
              <a:t>iv) Application server</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 The core business logic of an application is implemented on an application server</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The application server provides various system-level services</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These services include transaction management, concurrency management, resource monitoring, application security, load balancing</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Oracle </a:t>
            </a:r>
            <a:r>
              <a:rPr lang="en-US" sz="2000" dirty="0" err="1">
                <a:solidFill>
                  <a:schemeClr val="dk1"/>
                </a:solidFill>
                <a:latin typeface="Times New Roman"/>
                <a:ea typeface="Times New Roman"/>
                <a:cs typeface="Times New Roman"/>
                <a:sym typeface="Times New Roman"/>
              </a:rPr>
              <a:t>Weblogic</a:t>
            </a:r>
            <a:r>
              <a:rPr lang="en-US" sz="2000" dirty="0">
                <a:solidFill>
                  <a:schemeClr val="dk1"/>
                </a:solidFill>
                <a:latin typeface="Times New Roman"/>
                <a:ea typeface="Times New Roman"/>
                <a:cs typeface="Times New Roman"/>
                <a:sym typeface="Times New Roman"/>
              </a:rPr>
              <a:t> server, IBM </a:t>
            </a:r>
            <a:r>
              <a:rPr lang="en-US" sz="2000" dirty="0" err="1">
                <a:solidFill>
                  <a:schemeClr val="dk1"/>
                </a:solidFill>
                <a:latin typeface="Times New Roman"/>
                <a:ea typeface="Times New Roman"/>
                <a:cs typeface="Times New Roman"/>
                <a:sym typeface="Times New Roman"/>
              </a:rPr>
              <a:t>Websphere</a:t>
            </a:r>
            <a:r>
              <a:rPr lang="en-US" sz="2000" dirty="0">
                <a:solidFill>
                  <a:schemeClr val="dk1"/>
                </a:solidFill>
                <a:latin typeface="Times New Roman"/>
                <a:ea typeface="Times New Roman"/>
                <a:cs typeface="Times New Roman"/>
                <a:sym typeface="Times New Roman"/>
              </a:rPr>
              <a:t> application server, Sun Java System Application server are examples application server products</a:t>
            </a:r>
          </a:p>
          <a:p>
            <a:pPr marL="127000" indent="0">
              <a:lnSpc>
                <a:spcPct val="100000"/>
              </a:lnSpc>
              <a:spcBef>
                <a:spcPts val="1400"/>
              </a:spcBef>
              <a:buClr>
                <a:schemeClr val="dk1"/>
              </a:buClr>
              <a:buSzPts val="2000"/>
              <a:buNone/>
            </a:pPr>
            <a:endParaRPr lang="en-US" sz="2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59063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714375" y="123827"/>
            <a:ext cx="9648825" cy="447674"/>
          </a:xfrm>
          <a:prstGeom prst="rect">
            <a:avLst/>
          </a:prstGeom>
          <a:noFill/>
          <a:ln>
            <a:noFill/>
          </a:ln>
        </p:spPr>
        <p:txBody>
          <a:bodyPr spcFirstLastPara="1" vert="horz" wrap="square" lIns="91425" tIns="45700" rIns="91425" bIns="45700" rtlCol="0" anchor="ctr" anchorCtr="0">
            <a:noAutofit/>
          </a:bodyPr>
          <a:lstStyle/>
          <a:p>
            <a:pPr>
              <a:lnSpc>
                <a:spcPct val="100000"/>
              </a:lnSpc>
              <a:spcBef>
                <a:spcPts val="0"/>
              </a:spcBef>
              <a:buClr>
                <a:schemeClr val="dk1"/>
              </a:buClr>
              <a:buSzPts val="2600"/>
            </a:pPr>
            <a:r>
              <a:rPr lang="en-US" sz="2600" b="1" dirty="0">
                <a:latin typeface="Times New Roman" panose="02020603050405020304" pitchFamily="18" charset="0"/>
                <a:cs typeface="Times New Roman" panose="02020603050405020304" pitchFamily="18" charset="0"/>
              </a:rPr>
              <a:t>Infrastructure Architecture (contd..)</a:t>
            </a:r>
            <a:endParaRPr dirty="0"/>
          </a:p>
        </p:txBody>
      </p:sp>
      <p:sp>
        <p:nvSpPr>
          <p:cNvPr id="169" name="Google Shape;169;p26"/>
          <p:cNvSpPr txBox="1">
            <a:spLocks noGrp="1"/>
          </p:cNvSpPr>
          <p:nvPr>
            <p:ph type="body" idx="1"/>
          </p:nvPr>
        </p:nvSpPr>
        <p:spPr>
          <a:xfrm>
            <a:off x="638175" y="571500"/>
            <a:ext cx="10582275" cy="6286499"/>
          </a:xfrm>
          <a:prstGeom prst="rect">
            <a:avLst/>
          </a:prstGeom>
          <a:noFill/>
          <a:ln>
            <a:noFill/>
          </a:ln>
        </p:spPr>
        <p:txBody>
          <a:bodyPr spcFirstLastPara="1" vert="horz" wrap="square" lIns="91425" tIns="45700" rIns="91425" bIns="45700" rtlCol="0" anchor="t" anchorCtr="0">
            <a:noAutofit/>
          </a:bodyPr>
          <a:lstStyle/>
          <a:p>
            <a:pPr marL="127000" indent="0">
              <a:lnSpc>
                <a:spcPct val="100000"/>
              </a:lnSpc>
              <a:spcBef>
                <a:spcPts val="1400"/>
              </a:spcBef>
              <a:buClr>
                <a:schemeClr val="dk1"/>
              </a:buClr>
              <a:buSzPts val="2000"/>
              <a:buNone/>
            </a:pPr>
            <a:r>
              <a:rPr lang="en-US" sz="2000" b="1" u="sng" dirty="0">
                <a:solidFill>
                  <a:schemeClr val="dk1"/>
                </a:solidFill>
                <a:latin typeface="Times New Roman"/>
                <a:ea typeface="Times New Roman"/>
                <a:cs typeface="Times New Roman"/>
                <a:sym typeface="Times New Roman"/>
              </a:rPr>
              <a:t>2. IT Hardware and Software</a:t>
            </a:r>
          </a:p>
          <a:p>
            <a:pPr marL="127000" indent="0">
              <a:lnSpc>
                <a:spcPct val="100000"/>
              </a:lnSpc>
              <a:spcBef>
                <a:spcPts val="1400"/>
              </a:spcBef>
              <a:buClr>
                <a:schemeClr val="dk1"/>
              </a:buClr>
              <a:buSzPts val="2000"/>
              <a:buNone/>
            </a:pPr>
            <a:r>
              <a:rPr lang="en-US" sz="2000" b="1" dirty="0">
                <a:solidFill>
                  <a:schemeClr val="dk1"/>
                </a:solidFill>
                <a:latin typeface="Times New Roman"/>
                <a:ea typeface="Times New Roman"/>
                <a:cs typeface="Times New Roman"/>
                <a:sym typeface="Times New Roman"/>
              </a:rPr>
              <a:t>                                      </a:t>
            </a:r>
          </a:p>
          <a:p>
            <a:pPr marL="127000" indent="0" algn="ctr">
              <a:lnSpc>
                <a:spcPct val="100000"/>
              </a:lnSpc>
              <a:spcBef>
                <a:spcPts val="1400"/>
              </a:spcBef>
              <a:buClr>
                <a:schemeClr val="dk1"/>
              </a:buClr>
              <a:buSzPts val="2000"/>
              <a:buNone/>
            </a:pPr>
            <a:r>
              <a:rPr lang="en-US" sz="2000" b="1" dirty="0">
                <a:solidFill>
                  <a:schemeClr val="dk1"/>
                </a:solidFill>
                <a:latin typeface="Times New Roman"/>
                <a:ea typeface="Times New Roman"/>
                <a:cs typeface="Times New Roman"/>
                <a:sym typeface="Times New Roman"/>
              </a:rPr>
              <a:t> Web Server vs Application server vs Database server</a:t>
            </a:r>
          </a:p>
          <a:p>
            <a:pPr marL="127000" indent="0">
              <a:lnSpc>
                <a:spcPct val="100000"/>
              </a:lnSpc>
              <a:spcBef>
                <a:spcPts val="1400"/>
              </a:spcBef>
              <a:buClr>
                <a:schemeClr val="dk1"/>
              </a:buClr>
              <a:buSzPts val="2000"/>
              <a:buNone/>
            </a:pPr>
            <a:endParaRPr lang="en-US" sz="2000" u="sng" dirty="0">
              <a:solidFill>
                <a:schemeClr val="dk1"/>
              </a:solidFill>
              <a:latin typeface="Times New Roman"/>
              <a:ea typeface="Times New Roman"/>
              <a:cs typeface="Times New Roman"/>
              <a:sym typeface="Times New Roman"/>
            </a:endParaRPr>
          </a:p>
          <a:p>
            <a:pPr marL="127000" indent="0">
              <a:lnSpc>
                <a:spcPct val="100000"/>
              </a:lnSpc>
              <a:spcBef>
                <a:spcPts val="1400"/>
              </a:spcBef>
              <a:buClr>
                <a:schemeClr val="dk1"/>
              </a:buClr>
              <a:buSzPts val="2000"/>
              <a:buNone/>
            </a:pPr>
            <a:endParaRPr lang="en-US" sz="2000" dirty="0">
              <a:solidFill>
                <a:schemeClr val="dk1"/>
              </a:solidFill>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058C9CD3-0863-A27E-43F0-F43CEC3E27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73045" y="2687637"/>
            <a:ext cx="6990080" cy="3062903"/>
          </a:xfrm>
          <a:prstGeom prst="rect">
            <a:avLst/>
          </a:prstGeom>
          <a:noFill/>
          <a:ln>
            <a:noFill/>
          </a:ln>
        </p:spPr>
      </p:pic>
    </p:spTree>
    <p:extLst>
      <p:ext uri="{BB962C8B-B14F-4D97-AF65-F5344CB8AC3E}">
        <p14:creationId xmlns:p14="http://schemas.microsoft.com/office/powerpoint/2010/main" val="2748676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714375" y="123826"/>
            <a:ext cx="9648825" cy="685799"/>
          </a:xfrm>
          <a:prstGeom prst="rect">
            <a:avLst/>
          </a:prstGeom>
          <a:noFill/>
          <a:ln>
            <a:noFill/>
          </a:ln>
        </p:spPr>
        <p:txBody>
          <a:bodyPr spcFirstLastPara="1" vert="horz" wrap="square" lIns="91425" tIns="45700" rIns="91425" bIns="45700" rtlCol="0" anchor="ctr" anchorCtr="0">
            <a:noAutofit/>
          </a:bodyPr>
          <a:lstStyle/>
          <a:p>
            <a:pPr>
              <a:lnSpc>
                <a:spcPct val="100000"/>
              </a:lnSpc>
              <a:spcBef>
                <a:spcPts val="0"/>
              </a:spcBef>
              <a:buClr>
                <a:schemeClr val="dk1"/>
              </a:buClr>
              <a:buSzPts val="2600"/>
            </a:pPr>
            <a:r>
              <a:rPr lang="en-US" sz="2600" b="1" dirty="0">
                <a:latin typeface="Times New Roman" panose="02020603050405020304" pitchFamily="18" charset="0"/>
                <a:cs typeface="Times New Roman" panose="02020603050405020304" pitchFamily="18" charset="0"/>
              </a:rPr>
              <a:t>Infrastructure Architecture (contd..)</a:t>
            </a:r>
            <a:endParaRPr dirty="0"/>
          </a:p>
        </p:txBody>
      </p:sp>
      <p:sp>
        <p:nvSpPr>
          <p:cNvPr id="169" name="Google Shape;169;p26"/>
          <p:cNvSpPr txBox="1">
            <a:spLocks noGrp="1"/>
          </p:cNvSpPr>
          <p:nvPr>
            <p:ph type="body" idx="1"/>
          </p:nvPr>
        </p:nvSpPr>
        <p:spPr>
          <a:xfrm>
            <a:off x="638175" y="685801"/>
            <a:ext cx="10582275" cy="6048374"/>
          </a:xfrm>
          <a:prstGeom prst="rect">
            <a:avLst/>
          </a:prstGeom>
          <a:noFill/>
          <a:ln>
            <a:noFill/>
          </a:ln>
        </p:spPr>
        <p:txBody>
          <a:bodyPr spcFirstLastPara="1" vert="horz" wrap="square" lIns="91425" tIns="45700" rIns="91425" bIns="45700" rtlCol="0" anchor="t" anchorCtr="0">
            <a:noAutofit/>
          </a:bodyPr>
          <a:lstStyle/>
          <a:p>
            <a:pPr marL="127000" indent="0">
              <a:lnSpc>
                <a:spcPct val="100000"/>
              </a:lnSpc>
              <a:spcBef>
                <a:spcPts val="1400"/>
              </a:spcBef>
              <a:buClr>
                <a:schemeClr val="dk1"/>
              </a:buClr>
              <a:buSzPts val="2000"/>
              <a:buNone/>
            </a:pPr>
            <a:r>
              <a:rPr lang="en-US" sz="2000" b="1" u="sng" dirty="0">
                <a:solidFill>
                  <a:schemeClr val="dk1"/>
                </a:solidFill>
                <a:latin typeface="Times New Roman"/>
                <a:ea typeface="Times New Roman"/>
                <a:cs typeface="Times New Roman"/>
                <a:sym typeface="Times New Roman"/>
              </a:rPr>
              <a:t>2. IT Hardware and Software</a:t>
            </a:r>
          </a:p>
          <a:p>
            <a:pPr marL="127000" indent="0">
              <a:lnSpc>
                <a:spcPct val="100000"/>
              </a:lnSpc>
              <a:spcBef>
                <a:spcPts val="1400"/>
              </a:spcBef>
              <a:buClr>
                <a:schemeClr val="dk1"/>
              </a:buClr>
              <a:buSzPts val="2000"/>
              <a:buNone/>
            </a:pPr>
            <a:r>
              <a:rPr lang="en-US" sz="2000" b="1" u="sng" dirty="0">
                <a:solidFill>
                  <a:schemeClr val="dk1"/>
                </a:solidFill>
                <a:latin typeface="Times New Roman"/>
                <a:ea typeface="Times New Roman"/>
                <a:cs typeface="Times New Roman"/>
                <a:sym typeface="Times New Roman"/>
              </a:rPr>
              <a:t>v) Directory Server</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Directory server is a kind of data store</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This type of server stored data that are required by various enterprise applications</a:t>
            </a:r>
          </a:p>
          <a:p>
            <a:pPr marL="127000" indent="0">
              <a:lnSpc>
                <a:spcPct val="100000"/>
              </a:lnSpc>
              <a:spcBef>
                <a:spcPts val="1400"/>
              </a:spcBef>
              <a:buClr>
                <a:schemeClr val="dk1"/>
              </a:buClr>
              <a:buSzPts val="2000"/>
              <a:buNone/>
            </a:pPr>
            <a:r>
              <a:rPr lang="en-US" sz="2000" b="1" u="sng" dirty="0">
                <a:solidFill>
                  <a:schemeClr val="dk1"/>
                </a:solidFill>
                <a:latin typeface="Times New Roman"/>
                <a:ea typeface="Times New Roman"/>
                <a:cs typeface="Times New Roman"/>
                <a:sym typeface="Times New Roman"/>
              </a:rPr>
              <a:t>vi) Virtualization</a:t>
            </a:r>
          </a:p>
          <a:p>
            <a:pPr marL="469900" indent="-342900">
              <a:lnSpc>
                <a:spcPct val="100000"/>
              </a:lnSpc>
              <a:spcBef>
                <a:spcPts val="1400"/>
              </a:spcBef>
              <a:buClr>
                <a:schemeClr val="dk1"/>
              </a:buClr>
              <a:buSzPts val="2000"/>
            </a:pPr>
            <a:r>
              <a:rPr lang="en-US" sz="2000" dirty="0">
                <a:solidFill>
                  <a:schemeClr val="dk1"/>
                </a:solidFill>
                <a:latin typeface="Times New Roman"/>
                <a:cs typeface="Times New Roman"/>
              </a:rPr>
              <a:t>Virtualization uses software that simulates hardware functionality to create a virtual system</a:t>
            </a:r>
            <a:endParaRPr lang="en-US" sz="2000" dirty="0">
              <a:solidFill>
                <a:schemeClr val="dk1"/>
              </a:solidFill>
              <a:latin typeface="Times New Roman"/>
              <a:cs typeface="Times New Roman"/>
              <a:sym typeface="Times New Roman"/>
            </a:endParaRP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Virtualization is a mechanism to abstract IT infrastructure</a:t>
            </a:r>
          </a:p>
          <a:p>
            <a:pPr marL="469900" indent="-342900">
              <a:lnSpc>
                <a:spcPct val="100000"/>
              </a:lnSpc>
              <a:spcBef>
                <a:spcPts val="1400"/>
              </a:spcBef>
              <a:buClr>
                <a:schemeClr val="dk1"/>
              </a:buClr>
              <a:buSzPts val="2000"/>
            </a:pPr>
            <a:r>
              <a:rPr lang="en-US" sz="2000" dirty="0">
                <a:solidFill>
                  <a:schemeClr val="dk1"/>
                </a:solidFill>
                <a:latin typeface="Times New Roman"/>
                <a:cs typeface="Times New Roman"/>
              </a:rPr>
              <a:t>This practice allows IT organizations to operate multiple operating systems, more than one virtual system and various applications on a single server</a:t>
            </a:r>
            <a:endParaRPr lang="en-US" sz="2000" dirty="0">
              <a:solidFill>
                <a:schemeClr val="dk1"/>
              </a:solidFill>
              <a:latin typeface="Times New Roman"/>
              <a:cs typeface="Times New Roman"/>
              <a:sym typeface="Times New Roman"/>
            </a:endParaRP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Many organizations use virtualized environment for development and testing</a:t>
            </a:r>
          </a:p>
          <a:p>
            <a:pPr marL="469900" indent="-342900">
              <a:lnSpc>
                <a:spcPct val="100000"/>
              </a:lnSpc>
              <a:spcBef>
                <a:spcPts val="1400"/>
              </a:spcBef>
              <a:buClr>
                <a:schemeClr val="dk1"/>
              </a:buClr>
              <a:buSzPts val="2000"/>
            </a:pPr>
            <a:r>
              <a:rPr lang="en-US" sz="2000" dirty="0" err="1">
                <a:solidFill>
                  <a:schemeClr val="dk1"/>
                </a:solidFill>
                <a:latin typeface="Times New Roman"/>
                <a:ea typeface="Times New Roman"/>
                <a:cs typeface="Times New Roman"/>
                <a:sym typeface="Times New Roman"/>
              </a:rPr>
              <a:t>Vmware</a:t>
            </a:r>
            <a:r>
              <a:rPr lang="en-US" sz="2000" dirty="0">
                <a:solidFill>
                  <a:schemeClr val="dk1"/>
                </a:solidFill>
                <a:latin typeface="Times New Roman"/>
                <a:ea typeface="Times New Roman"/>
                <a:cs typeface="Times New Roman"/>
                <a:sym typeface="Times New Roman"/>
              </a:rPr>
              <a:t> and Virtual Box are popular Virtualization </a:t>
            </a:r>
            <a:r>
              <a:rPr lang="en-US" sz="2000" dirty="0" err="1">
                <a:solidFill>
                  <a:schemeClr val="dk1"/>
                </a:solidFill>
                <a:latin typeface="Times New Roman"/>
                <a:ea typeface="Times New Roman"/>
                <a:cs typeface="Times New Roman"/>
                <a:sym typeface="Times New Roman"/>
              </a:rPr>
              <a:t>softwares</a:t>
            </a:r>
            <a:endParaRPr lang="en-US" sz="2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25297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714375" y="123826"/>
            <a:ext cx="9648825" cy="685799"/>
          </a:xfrm>
          <a:prstGeom prst="rect">
            <a:avLst/>
          </a:prstGeom>
          <a:noFill/>
          <a:ln>
            <a:noFill/>
          </a:ln>
        </p:spPr>
        <p:txBody>
          <a:bodyPr spcFirstLastPara="1" vert="horz" wrap="square" lIns="91425" tIns="45700" rIns="91425" bIns="45700" rtlCol="0" anchor="ctr" anchorCtr="0">
            <a:noAutofit/>
          </a:bodyPr>
          <a:lstStyle/>
          <a:p>
            <a:pPr>
              <a:lnSpc>
                <a:spcPct val="100000"/>
              </a:lnSpc>
              <a:spcBef>
                <a:spcPts val="0"/>
              </a:spcBef>
              <a:buClr>
                <a:schemeClr val="dk1"/>
              </a:buClr>
              <a:buSzPts val="2600"/>
            </a:pPr>
            <a:r>
              <a:rPr lang="en-US" sz="2600" b="1" dirty="0">
                <a:latin typeface="Times New Roman" panose="02020603050405020304" pitchFamily="18" charset="0"/>
                <a:cs typeface="Times New Roman" panose="02020603050405020304" pitchFamily="18" charset="0"/>
              </a:rPr>
              <a:t>Infrastructure Architecture (contd..)</a:t>
            </a:r>
            <a:endParaRPr dirty="0"/>
          </a:p>
        </p:txBody>
      </p:sp>
      <p:sp>
        <p:nvSpPr>
          <p:cNvPr id="169" name="Google Shape;169;p26"/>
          <p:cNvSpPr txBox="1">
            <a:spLocks noGrp="1"/>
          </p:cNvSpPr>
          <p:nvPr>
            <p:ph type="body" idx="1"/>
          </p:nvPr>
        </p:nvSpPr>
        <p:spPr>
          <a:xfrm>
            <a:off x="638175" y="685801"/>
            <a:ext cx="10582275" cy="6048374"/>
          </a:xfrm>
          <a:prstGeom prst="rect">
            <a:avLst/>
          </a:prstGeom>
          <a:noFill/>
          <a:ln>
            <a:noFill/>
          </a:ln>
        </p:spPr>
        <p:txBody>
          <a:bodyPr spcFirstLastPara="1" vert="horz" wrap="square" lIns="91425" tIns="45700" rIns="91425" bIns="45700" rtlCol="0" anchor="t" anchorCtr="0">
            <a:noAutofit/>
          </a:bodyPr>
          <a:lstStyle/>
          <a:p>
            <a:pPr marL="127000" indent="0">
              <a:lnSpc>
                <a:spcPct val="100000"/>
              </a:lnSpc>
              <a:spcBef>
                <a:spcPts val="1400"/>
              </a:spcBef>
              <a:buClr>
                <a:schemeClr val="dk1"/>
              </a:buClr>
              <a:buSzPts val="2000"/>
              <a:buNone/>
            </a:pPr>
            <a:r>
              <a:rPr lang="en-US" sz="2000" b="1" u="sng" dirty="0">
                <a:solidFill>
                  <a:schemeClr val="dk1"/>
                </a:solidFill>
                <a:latin typeface="Times New Roman"/>
                <a:ea typeface="Times New Roman"/>
                <a:cs typeface="Times New Roman"/>
                <a:sym typeface="Times New Roman"/>
              </a:rPr>
              <a:t>2. IT Hardware and Software</a:t>
            </a:r>
          </a:p>
          <a:p>
            <a:pPr marL="127000" indent="0">
              <a:lnSpc>
                <a:spcPct val="100000"/>
              </a:lnSpc>
              <a:spcBef>
                <a:spcPts val="1400"/>
              </a:spcBef>
              <a:buClr>
                <a:schemeClr val="dk1"/>
              </a:buClr>
              <a:buSzPts val="2000"/>
              <a:buNone/>
            </a:pPr>
            <a:r>
              <a:rPr lang="en-US" sz="2000" b="1" u="sng" dirty="0">
                <a:solidFill>
                  <a:schemeClr val="dk1"/>
                </a:solidFill>
                <a:latin typeface="Times New Roman"/>
                <a:ea typeface="Times New Roman"/>
                <a:cs typeface="Times New Roman"/>
                <a:sym typeface="Times New Roman"/>
              </a:rPr>
              <a:t>vi) Virtualization</a:t>
            </a:r>
          </a:p>
        </p:txBody>
      </p:sp>
      <p:pic>
        <p:nvPicPr>
          <p:cNvPr id="3" name="Picture 2">
            <a:extLst>
              <a:ext uri="{FF2B5EF4-FFF2-40B4-BE49-F238E27FC236}">
                <a16:creationId xmlns:a16="http://schemas.microsoft.com/office/drawing/2014/main" id="{D7E753BD-10F7-51EC-86CC-6D8CE43006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2314" y="1625092"/>
            <a:ext cx="6097361" cy="4909058"/>
          </a:xfrm>
          <a:prstGeom prst="rect">
            <a:avLst/>
          </a:prstGeom>
        </p:spPr>
      </p:pic>
    </p:spTree>
    <p:extLst>
      <p:ext uri="{BB962C8B-B14F-4D97-AF65-F5344CB8AC3E}">
        <p14:creationId xmlns:p14="http://schemas.microsoft.com/office/powerpoint/2010/main" val="75324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714375" y="123826"/>
            <a:ext cx="9648825" cy="685799"/>
          </a:xfrm>
          <a:prstGeom prst="rect">
            <a:avLst/>
          </a:prstGeom>
          <a:noFill/>
          <a:ln>
            <a:noFill/>
          </a:ln>
        </p:spPr>
        <p:txBody>
          <a:bodyPr spcFirstLastPara="1" vert="horz" wrap="square" lIns="91425" tIns="45700" rIns="91425" bIns="45700" rtlCol="0" anchor="ctr" anchorCtr="0">
            <a:noAutofit/>
          </a:bodyPr>
          <a:lstStyle/>
          <a:p>
            <a:pPr>
              <a:lnSpc>
                <a:spcPct val="100000"/>
              </a:lnSpc>
              <a:spcBef>
                <a:spcPts val="0"/>
              </a:spcBef>
              <a:buClr>
                <a:schemeClr val="dk1"/>
              </a:buClr>
              <a:buSzPts val="2600"/>
            </a:pPr>
            <a:r>
              <a:rPr lang="en-US" sz="2600" b="1" dirty="0">
                <a:latin typeface="Times New Roman" panose="02020603050405020304" pitchFamily="18" charset="0"/>
                <a:cs typeface="Times New Roman" panose="02020603050405020304" pitchFamily="18" charset="0"/>
              </a:rPr>
              <a:t>Infrastructure Architecture (contd..)</a:t>
            </a:r>
            <a:endParaRPr dirty="0"/>
          </a:p>
        </p:txBody>
      </p:sp>
      <p:sp>
        <p:nvSpPr>
          <p:cNvPr id="169" name="Google Shape;169;p26"/>
          <p:cNvSpPr txBox="1">
            <a:spLocks noGrp="1"/>
          </p:cNvSpPr>
          <p:nvPr>
            <p:ph type="body" idx="1"/>
          </p:nvPr>
        </p:nvSpPr>
        <p:spPr>
          <a:xfrm>
            <a:off x="638175" y="685801"/>
            <a:ext cx="10582275" cy="6048374"/>
          </a:xfrm>
          <a:prstGeom prst="rect">
            <a:avLst/>
          </a:prstGeom>
          <a:noFill/>
          <a:ln>
            <a:noFill/>
          </a:ln>
        </p:spPr>
        <p:txBody>
          <a:bodyPr spcFirstLastPara="1" vert="horz" wrap="square" lIns="91425" tIns="45700" rIns="91425" bIns="45700" rtlCol="0" anchor="t" anchorCtr="0">
            <a:noAutofit/>
          </a:bodyPr>
          <a:lstStyle/>
          <a:p>
            <a:pPr marL="127000" indent="0">
              <a:lnSpc>
                <a:spcPct val="100000"/>
              </a:lnSpc>
              <a:spcBef>
                <a:spcPts val="1400"/>
              </a:spcBef>
              <a:buClr>
                <a:schemeClr val="dk1"/>
              </a:buClr>
              <a:buSzPts val="2000"/>
              <a:buNone/>
            </a:pPr>
            <a:r>
              <a:rPr lang="en-US" sz="2000" b="1" u="sng" dirty="0">
                <a:solidFill>
                  <a:schemeClr val="dk1"/>
                </a:solidFill>
                <a:latin typeface="Times New Roman"/>
                <a:ea typeface="Times New Roman"/>
                <a:cs typeface="Times New Roman"/>
                <a:sym typeface="Times New Roman"/>
              </a:rPr>
              <a:t>2. IT Hardware and Software</a:t>
            </a:r>
          </a:p>
          <a:p>
            <a:pPr marL="127000" indent="0">
              <a:lnSpc>
                <a:spcPct val="100000"/>
              </a:lnSpc>
              <a:spcBef>
                <a:spcPts val="1400"/>
              </a:spcBef>
              <a:buClr>
                <a:schemeClr val="dk1"/>
              </a:buClr>
              <a:buSzPts val="2000"/>
              <a:buNone/>
            </a:pPr>
            <a:r>
              <a:rPr lang="en-US" sz="2000" b="1" u="sng" dirty="0">
                <a:solidFill>
                  <a:schemeClr val="dk1"/>
                </a:solidFill>
                <a:latin typeface="Times New Roman"/>
                <a:ea typeface="Times New Roman"/>
                <a:cs typeface="Times New Roman"/>
                <a:sym typeface="Times New Roman"/>
              </a:rPr>
              <a:t>vii) Storage Area Network (SAN)</a:t>
            </a:r>
          </a:p>
          <a:p>
            <a:pPr marL="469900" indent="-342900" algn="just">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Some servers are added with storage devices of large capacity and shared across applications.</a:t>
            </a:r>
          </a:p>
          <a:p>
            <a:pPr marL="469900" indent="-342900" algn="just">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These appear as local storage and this type of configuration is called as Storage Area Network(SAN)</a:t>
            </a:r>
          </a:p>
          <a:p>
            <a:pPr marL="127000" indent="0">
              <a:lnSpc>
                <a:spcPct val="100000"/>
              </a:lnSpc>
              <a:spcBef>
                <a:spcPts val="1400"/>
              </a:spcBef>
              <a:buClr>
                <a:schemeClr val="dk1"/>
              </a:buClr>
              <a:buSzPts val="2000"/>
              <a:buNone/>
            </a:pPr>
            <a:endParaRPr lang="en-US" sz="2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287567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714375" y="123826"/>
            <a:ext cx="9648825" cy="685799"/>
          </a:xfrm>
          <a:prstGeom prst="rect">
            <a:avLst/>
          </a:prstGeom>
          <a:noFill/>
          <a:ln>
            <a:noFill/>
          </a:ln>
        </p:spPr>
        <p:txBody>
          <a:bodyPr spcFirstLastPara="1" vert="horz" wrap="square" lIns="91425" tIns="45700" rIns="91425" bIns="45700" rtlCol="0" anchor="ctr" anchorCtr="0">
            <a:noAutofit/>
          </a:bodyPr>
          <a:lstStyle/>
          <a:p>
            <a:pPr>
              <a:lnSpc>
                <a:spcPct val="100000"/>
              </a:lnSpc>
              <a:spcBef>
                <a:spcPts val="0"/>
              </a:spcBef>
              <a:buClr>
                <a:schemeClr val="dk1"/>
              </a:buClr>
              <a:buSzPts val="2600"/>
            </a:pPr>
            <a:r>
              <a:rPr lang="en-US" sz="2600" b="1" dirty="0">
                <a:latin typeface="Times New Roman" panose="02020603050405020304" pitchFamily="18" charset="0"/>
                <a:cs typeface="Times New Roman" panose="02020603050405020304" pitchFamily="18" charset="0"/>
              </a:rPr>
              <a:t>Infrastructure Architecture (contd..)</a:t>
            </a:r>
            <a:endParaRPr dirty="0"/>
          </a:p>
        </p:txBody>
      </p:sp>
      <p:sp>
        <p:nvSpPr>
          <p:cNvPr id="169" name="Google Shape;169;p26"/>
          <p:cNvSpPr txBox="1">
            <a:spLocks noGrp="1"/>
          </p:cNvSpPr>
          <p:nvPr>
            <p:ph type="body" idx="1"/>
          </p:nvPr>
        </p:nvSpPr>
        <p:spPr>
          <a:xfrm>
            <a:off x="638175" y="685801"/>
            <a:ext cx="10582275" cy="6048374"/>
          </a:xfrm>
          <a:prstGeom prst="rect">
            <a:avLst/>
          </a:prstGeom>
          <a:noFill/>
          <a:ln>
            <a:noFill/>
          </a:ln>
        </p:spPr>
        <p:txBody>
          <a:bodyPr spcFirstLastPara="1" vert="horz" wrap="square" lIns="91425" tIns="45700" rIns="91425" bIns="45700" rtlCol="0" anchor="t" anchorCtr="0">
            <a:noAutofit/>
          </a:bodyPr>
          <a:lstStyle/>
          <a:p>
            <a:pPr marL="127000" indent="0">
              <a:lnSpc>
                <a:spcPct val="100000"/>
              </a:lnSpc>
              <a:spcBef>
                <a:spcPts val="1400"/>
              </a:spcBef>
              <a:buClr>
                <a:schemeClr val="dk1"/>
              </a:buClr>
              <a:buSzPts val="2000"/>
              <a:buNone/>
            </a:pPr>
            <a:r>
              <a:rPr lang="en-US" sz="2000" b="1" u="sng" dirty="0">
                <a:solidFill>
                  <a:schemeClr val="dk1"/>
                </a:solidFill>
                <a:latin typeface="Times New Roman"/>
                <a:ea typeface="Times New Roman"/>
                <a:cs typeface="Times New Roman"/>
                <a:sym typeface="Times New Roman"/>
              </a:rPr>
              <a:t>3. Middleware</a:t>
            </a:r>
          </a:p>
          <a:p>
            <a:pPr marL="469900" indent="-342900">
              <a:lnSpc>
                <a:spcPct val="100000"/>
              </a:lnSpc>
              <a:spcBef>
                <a:spcPts val="1400"/>
              </a:spcBef>
              <a:buClr>
                <a:schemeClr val="dk1"/>
              </a:buClr>
              <a:buSzPts val="2000"/>
            </a:pPr>
            <a:r>
              <a:rPr lang="en-US" sz="2000" dirty="0">
                <a:solidFill>
                  <a:schemeClr val="dk1"/>
                </a:solidFill>
                <a:latin typeface="Times New Roman"/>
                <a:cs typeface="Times New Roman"/>
              </a:rPr>
              <a:t>Middleware is software that lies between an operating system and the applications running on it.</a:t>
            </a:r>
          </a:p>
          <a:p>
            <a:pPr marL="469900" indent="-342900">
              <a:lnSpc>
                <a:spcPct val="100000"/>
              </a:lnSpc>
              <a:spcBef>
                <a:spcPts val="1400"/>
              </a:spcBef>
              <a:buClr>
                <a:schemeClr val="dk1"/>
              </a:buClr>
              <a:buSzPts val="2000"/>
            </a:pPr>
            <a:endParaRPr lang="en-US" sz="2000" dirty="0">
              <a:solidFill>
                <a:schemeClr val="dk1"/>
              </a:solidFill>
              <a:latin typeface="Times New Roman"/>
              <a:cs typeface="Times New Roman"/>
              <a:sym typeface="Times New Roman"/>
            </a:endParaRPr>
          </a:p>
          <a:p>
            <a:pPr marL="469900" indent="-342900">
              <a:lnSpc>
                <a:spcPct val="100000"/>
              </a:lnSpc>
              <a:spcBef>
                <a:spcPts val="1400"/>
              </a:spcBef>
              <a:buClr>
                <a:schemeClr val="dk1"/>
              </a:buClr>
              <a:buSzPts val="2000"/>
            </a:pPr>
            <a:endParaRPr lang="en-US" sz="2000" dirty="0">
              <a:solidFill>
                <a:schemeClr val="dk1"/>
              </a:solidFill>
              <a:latin typeface="Times New Roman"/>
              <a:cs typeface="Times New Roman"/>
              <a:sym typeface="Times New Roman"/>
            </a:endParaRPr>
          </a:p>
          <a:p>
            <a:pPr marL="469900" indent="-342900">
              <a:lnSpc>
                <a:spcPct val="100000"/>
              </a:lnSpc>
              <a:spcBef>
                <a:spcPts val="1400"/>
              </a:spcBef>
              <a:buClr>
                <a:schemeClr val="dk1"/>
              </a:buClr>
              <a:buSzPts val="2000"/>
            </a:pPr>
            <a:endParaRPr lang="en-US" sz="2000" dirty="0">
              <a:solidFill>
                <a:schemeClr val="dk1"/>
              </a:solidFill>
              <a:latin typeface="Times New Roman"/>
              <a:cs typeface="Times New Roman"/>
              <a:sym typeface="Times New Roman"/>
            </a:endParaRPr>
          </a:p>
          <a:p>
            <a:pPr marL="469900" indent="-342900">
              <a:lnSpc>
                <a:spcPct val="100000"/>
              </a:lnSpc>
              <a:spcBef>
                <a:spcPts val="1400"/>
              </a:spcBef>
              <a:buClr>
                <a:schemeClr val="dk1"/>
              </a:buClr>
              <a:buSzPts val="2000"/>
            </a:pPr>
            <a:endParaRPr lang="en-US" sz="2000" dirty="0">
              <a:solidFill>
                <a:schemeClr val="dk1"/>
              </a:solidFill>
              <a:latin typeface="Times New Roman"/>
              <a:cs typeface="Times New Roman"/>
              <a:sym typeface="Times New Roman"/>
            </a:endParaRP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Middleware is the software glue that binds together the software pieces of a distributed application and enables integration of discrete enterprise applications and their components</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It is used for interoperability and enhance reliability of applications</a:t>
            </a:r>
          </a:p>
          <a:p>
            <a:pPr marL="469900" indent="-342900">
              <a:lnSpc>
                <a:spcPct val="100000"/>
              </a:lnSpc>
              <a:spcBef>
                <a:spcPts val="1400"/>
              </a:spcBef>
              <a:buClr>
                <a:schemeClr val="dk1"/>
              </a:buClr>
              <a:buSzPts val="2000"/>
            </a:pPr>
            <a:endParaRPr lang="en-US" sz="2000" dirty="0">
              <a:solidFill>
                <a:schemeClr val="dk1"/>
              </a:solidFill>
              <a:latin typeface="Times New Roman"/>
              <a:ea typeface="Times New Roman"/>
              <a:cs typeface="Times New Roman"/>
              <a:sym typeface="Times New Roman"/>
            </a:endParaRPr>
          </a:p>
          <a:p>
            <a:pPr marL="127000" indent="0">
              <a:lnSpc>
                <a:spcPct val="100000"/>
              </a:lnSpc>
              <a:spcBef>
                <a:spcPts val="1400"/>
              </a:spcBef>
              <a:buClr>
                <a:schemeClr val="dk1"/>
              </a:buClr>
              <a:buSzPts val="2000"/>
              <a:buNone/>
            </a:pPr>
            <a:endParaRPr lang="en-US" sz="2000" dirty="0">
              <a:solidFill>
                <a:schemeClr val="dk1"/>
              </a:solidFill>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E44F131A-5AB3-E31C-2A04-7E6D689028B5}"/>
              </a:ext>
            </a:extLst>
          </p:cNvPr>
          <p:cNvPicPr>
            <a:picLocks noChangeAspect="1"/>
          </p:cNvPicPr>
          <p:nvPr/>
        </p:nvPicPr>
        <p:blipFill rotWithShape="1">
          <a:blip r:embed="rId3"/>
          <a:srcRect l="3545" t="43066" r="843" b="2315"/>
          <a:stretch/>
        </p:blipFill>
        <p:spPr bwMode="auto">
          <a:xfrm>
            <a:off x="3051175" y="1931035"/>
            <a:ext cx="4814358" cy="143023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90078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714375" y="123826"/>
            <a:ext cx="9648825" cy="685799"/>
          </a:xfrm>
          <a:prstGeom prst="rect">
            <a:avLst/>
          </a:prstGeom>
          <a:noFill/>
          <a:ln>
            <a:noFill/>
          </a:ln>
        </p:spPr>
        <p:txBody>
          <a:bodyPr spcFirstLastPara="1" vert="horz" wrap="square" lIns="91425" tIns="45700" rIns="91425" bIns="45700" rtlCol="0" anchor="ctr" anchorCtr="0">
            <a:noAutofit/>
          </a:bodyPr>
          <a:lstStyle/>
          <a:p>
            <a:pPr>
              <a:lnSpc>
                <a:spcPct val="100000"/>
              </a:lnSpc>
              <a:spcBef>
                <a:spcPts val="0"/>
              </a:spcBef>
              <a:buClr>
                <a:schemeClr val="dk1"/>
              </a:buClr>
              <a:buSzPts val="2600"/>
            </a:pPr>
            <a:r>
              <a:rPr lang="en-US" sz="2600" b="1" dirty="0">
                <a:latin typeface="Times New Roman" panose="02020603050405020304" pitchFamily="18" charset="0"/>
                <a:cs typeface="Times New Roman" panose="02020603050405020304" pitchFamily="18" charset="0"/>
              </a:rPr>
              <a:t>Infrastructure Architecture (contd..)</a:t>
            </a:r>
            <a:endParaRPr dirty="0"/>
          </a:p>
        </p:txBody>
      </p:sp>
      <p:sp>
        <p:nvSpPr>
          <p:cNvPr id="169" name="Google Shape;169;p26"/>
          <p:cNvSpPr txBox="1">
            <a:spLocks noGrp="1"/>
          </p:cNvSpPr>
          <p:nvPr>
            <p:ph type="body" idx="1"/>
          </p:nvPr>
        </p:nvSpPr>
        <p:spPr>
          <a:xfrm>
            <a:off x="638175" y="685801"/>
            <a:ext cx="10582275" cy="6048374"/>
          </a:xfrm>
          <a:prstGeom prst="rect">
            <a:avLst/>
          </a:prstGeom>
          <a:noFill/>
          <a:ln>
            <a:noFill/>
          </a:ln>
        </p:spPr>
        <p:txBody>
          <a:bodyPr spcFirstLastPara="1" vert="horz" wrap="square" lIns="91425" tIns="45700" rIns="91425" bIns="45700" rtlCol="0" anchor="t" anchorCtr="0">
            <a:noAutofit/>
          </a:bodyPr>
          <a:lstStyle/>
          <a:p>
            <a:pPr marL="127000" indent="0">
              <a:lnSpc>
                <a:spcPct val="100000"/>
              </a:lnSpc>
              <a:spcBef>
                <a:spcPts val="1400"/>
              </a:spcBef>
              <a:buClr>
                <a:schemeClr val="dk1"/>
              </a:buClr>
              <a:buSzPts val="2000"/>
              <a:buNone/>
            </a:pPr>
            <a:r>
              <a:rPr lang="en-US" sz="2000" b="1" u="sng" dirty="0">
                <a:solidFill>
                  <a:schemeClr val="dk1"/>
                </a:solidFill>
                <a:latin typeface="Times New Roman"/>
                <a:ea typeface="Times New Roman"/>
                <a:cs typeface="Times New Roman"/>
                <a:sym typeface="Times New Roman"/>
              </a:rPr>
              <a:t>3. Middleware</a:t>
            </a:r>
          </a:p>
          <a:p>
            <a:pPr marL="0" lvl="1" indent="0" algn="just" eaLnBrk="1" hangingPunct="1">
              <a:spcBef>
                <a:spcPct val="0"/>
              </a:spcBef>
              <a:spcAft>
                <a:spcPts val="1000"/>
              </a:spcAft>
              <a:buNone/>
              <a:defRPr/>
            </a:pPr>
            <a:endParaRPr lang="en-US" sz="2000" b="1" u="sng" dirty="0">
              <a:solidFill>
                <a:schemeClr val="dk1"/>
              </a:solidFill>
              <a:latin typeface="Times New Roman"/>
              <a:cs typeface="Times New Roman"/>
              <a:sym typeface="Times New Roman"/>
            </a:endParaRPr>
          </a:p>
          <a:p>
            <a:pPr marL="0" lvl="1" indent="0" algn="just" eaLnBrk="1" hangingPunct="1">
              <a:spcBef>
                <a:spcPct val="0"/>
              </a:spcBef>
              <a:spcAft>
                <a:spcPts val="1000"/>
              </a:spcAft>
              <a:buNone/>
              <a:defRPr/>
            </a:pPr>
            <a:r>
              <a:rPr lang="en-US" sz="2000" dirty="0">
                <a:latin typeface="Times New Roman" panose="02020603050405020304" pitchFamily="18" charset="0"/>
                <a:cs typeface="Times New Roman" panose="02020603050405020304" pitchFamily="18" charset="0"/>
              </a:rPr>
              <a:t>Middleware can be categorized into the following types:</a:t>
            </a:r>
            <a:endParaRPr lang="en-US" sz="2000" b="1" dirty="0">
              <a:latin typeface="Times New Roman" panose="02020603050405020304" pitchFamily="18" charset="0"/>
              <a:cs typeface="Times New Roman" panose="02020603050405020304" pitchFamily="18" charset="0"/>
            </a:endParaRPr>
          </a:p>
          <a:p>
            <a:pPr marL="457200" lvl="1" indent="-457200" algn="just" eaLnBrk="1" hangingPunct="1">
              <a:spcBef>
                <a:spcPct val="0"/>
              </a:spcBef>
              <a:spcAft>
                <a:spcPts val="1000"/>
              </a:spcAft>
              <a:buAutoNum type="arabicPeriod"/>
              <a:defRPr/>
            </a:pPr>
            <a:r>
              <a:rPr lang="en-US" sz="2000" b="1" dirty="0">
                <a:latin typeface="Times New Roman" panose="02020603050405020304" pitchFamily="18" charset="0"/>
                <a:cs typeface="Times New Roman" panose="02020603050405020304" pitchFamily="18" charset="0"/>
              </a:rPr>
              <a:t>Message Oriented Middleware (MOM): </a:t>
            </a:r>
          </a:p>
          <a:p>
            <a:pPr marL="342900" lvl="1" indent="-342900" algn="just">
              <a:spcBef>
                <a:spcPct val="0"/>
              </a:spcBef>
              <a:spcAft>
                <a:spcPts val="1000"/>
              </a:spcAft>
              <a:defRPr/>
            </a:pPr>
            <a:r>
              <a:rPr lang="en-US" sz="2000" dirty="0">
                <a:latin typeface="Times New Roman" panose="02020603050405020304" pitchFamily="18" charset="0"/>
                <a:cs typeface="Times New Roman" panose="02020603050405020304" pitchFamily="18" charset="0"/>
              </a:rPr>
              <a:t>MOM is based on a client/server architecture and is used for reliable transport of messages across heterogeneous, geographically distributed systems. </a:t>
            </a:r>
          </a:p>
          <a:p>
            <a:pPr marL="342900" lvl="1" indent="-342900" algn="just">
              <a:spcBef>
                <a:spcPct val="0"/>
              </a:spcBef>
              <a:spcAft>
                <a:spcPts val="1000"/>
              </a:spcAft>
              <a:defRPr/>
            </a:pPr>
            <a:r>
              <a:rPr lang="en-US" sz="2000" dirty="0">
                <a:latin typeface="Times New Roman" panose="02020603050405020304" pitchFamily="18" charset="0"/>
                <a:cs typeface="Times New Roman" panose="02020603050405020304" pitchFamily="18" charset="0"/>
              </a:rPr>
              <a:t>It provides additional services like message translation and transformation, routing messages to the destination</a:t>
            </a:r>
          </a:p>
          <a:p>
            <a:pPr marL="0" lvl="1" indent="0" algn="just">
              <a:spcBef>
                <a:spcPct val="0"/>
              </a:spcBef>
              <a:spcAft>
                <a:spcPts val="1000"/>
              </a:spcAft>
              <a:buNone/>
              <a:defRPr/>
            </a:pPr>
            <a:endParaRPr lang="en-US" sz="2000" dirty="0">
              <a:latin typeface="Times New Roman" panose="02020603050405020304" pitchFamily="18" charset="0"/>
              <a:cs typeface="Times New Roman" panose="02020603050405020304" pitchFamily="18" charset="0"/>
            </a:endParaRPr>
          </a:p>
          <a:p>
            <a:pPr marL="457200" lvl="1" indent="-457200" algn="just" eaLnBrk="1" hangingPunct="1">
              <a:spcBef>
                <a:spcPct val="0"/>
              </a:spcBef>
              <a:spcAft>
                <a:spcPts val="1000"/>
              </a:spcAft>
              <a:buAutoNum type="arabicPeriod" startAt="2"/>
              <a:defRPr/>
            </a:pPr>
            <a:r>
              <a:rPr lang="en-US" sz="2000" b="1" dirty="0">
                <a:latin typeface="Times New Roman" panose="02020603050405020304" pitchFamily="18" charset="0"/>
                <a:cs typeface="Times New Roman" panose="02020603050405020304" pitchFamily="18" charset="0"/>
              </a:rPr>
              <a:t>Remote Procedure Call (RPC): </a:t>
            </a:r>
          </a:p>
          <a:p>
            <a:pPr marL="342900" lvl="1" indent="-342900" algn="just">
              <a:spcBef>
                <a:spcPct val="0"/>
              </a:spcBef>
              <a:spcAft>
                <a:spcPts val="1000"/>
              </a:spcAft>
              <a:defRPr/>
            </a:pPr>
            <a:r>
              <a:rPr lang="en-US" sz="2000" dirty="0">
                <a:latin typeface="Times New Roman" panose="02020603050405020304" pitchFamily="18" charset="0"/>
                <a:cs typeface="Times New Roman" panose="02020603050405020304" pitchFamily="18" charset="0"/>
              </a:rPr>
              <a:t>RPC is also a client/server architecture that provides a mechanism for invocation of procedures on a remote server in a way identical to invocation of local procedures, by completely hiding the details of the underlying network</a:t>
            </a:r>
          </a:p>
          <a:p>
            <a:pPr marL="342900" lvl="1" indent="-342900" algn="just">
              <a:spcBef>
                <a:spcPct val="0"/>
              </a:spcBef>
              <a:spcAft>
                <a:spcPts val="1000"/>
              </a:spcAft>
              <a:defRPr/>
            </a:pPr>
            <a:r>
              <a:rPr lang="en-US" sz="2000" dirty="0">
                <a:latin typeface="Times New Roman" panose="02020603050405020304" pitchFamily="18" charset="0"/>
                <a:ea typeface="Times New Roman"/>
                <a:cs typeface="Times New Roman" panose="02020603050405020304" pitchFamily="18" charset="0"/>
                <a:sym typeface="Times New Roman"/>
              </a:rPr>
              <a:t>It is a protocol that one program can use to request a service from a program located in another computer on a network</a:t>
            </a:r>
          </a:p>
          <a:p>
            <a:pPr marL="127000" indent="0">
              <a:lnSpc>
                <a:spcPct val="100000"/>
              </a:lnSpc>
              <a:spcBef>
                <a:spcPts val="1400"/>
              </a:spcBef>
              <a:buClr>
                <a:schemeClr val="dk1"/>
              </a:buClr>
              <a:buSzPts val="2000"/>
              <a:buNone/>
            </a:pPr>
            <a:endParaRPr lang="en-US" sz="2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4220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1F52-92E7-5A8E-51E3-9B9E1A56D84D}"/>
              </a:ext>
            </a:extLst>
          </p:cNvPr>
          <p:cNvSpPr>
            <a:spLocks noGrp="1"/>
          </p:cNvSpPr>
          <p:nvPr>
            <p:ph type="title"/>
          </p:nvPr>
        </p:nvSpPr>
        <p:spPr/>
        <p:txBody>
          <a:bodyPr>
            <a:normAutofit/>
          </a:bodyPr>
          <a:lstStyle/>
          <a:p>
            <a:r>
              <a:rPr lang="en-US" sz="2600" b="1" dirty="0">
                <a:latin typeface="Times New Roman" panose="02020603050405020304" pitchFamily="18" charset="0"/>
                <a:cs typeface="Times New Roman" panose="02020603050405020304" pitchFamily="18" charset="0"/>
              </a:rPr>
              <a:t>Infrastructure Architecture</a:t>
            </a:r>
            <a:endParaRPr lang="en-IN" sz="2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287C7C-72AD-010E-6B5F-2F598585E673}"/>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Every application needs an infrastructure to be deployed</a:t>
            </a:r>
          </a:p>
          <a:p>
            <a:r>
              <a:rPr lang="en-US" sz="2000" dirty="0">
                <a:latin typeface="Times New Roman" panose="02020603050405020304" pitchFamily="18" charset="0"/>
                <a:cs typeface="Times New Roman" panose="02020603050405020304" pitchFamily="18" charset="0"/>
              </a:rPr>
              <a:t>These infrastructure includes middleware components, hardware and software, networking and communication protocols</a:t>
            </a:r>
          </a:p>
          <a:p>
            <a:endParaRPr lang="en-US" dirty="0"/>
          </a:p>
          <a:p>
            <a:pPr marL="0" indent="0">
              <a:buNone/>
            </a:pPr>
            <a:endParaRPr lang="en-IN" dirty="0"/>
          </a:p>
        </p:txBody>
      </p:sp>
    </p:spTree>
    <p:extLst>
      <p:ext uri="{BB962C8B-B14F-4D97-AF65-F5344CB8AC3E}">
        <p14:creationId xmlns:p14="http://schemas.microsoft.com/office/powerpoint/2010/main" val="730258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714375" y="123826"/>
            <a:ext cx="9648825" cy="685799"/>
          </a:xfrm>
          <a:prstGeom prst="rect">
            <a:avLst/>
          </a:prstGeom>
          <a:noFill/>
          <a:ln>
            <a:noFill/>
          </a:ln>
        </p:spPr>
        <p:txBody>
          <a:bodyPr spcFirstLastPara="1" vert="horz" wrap="square" lIns="91425" tIns="45700" rIns="91425" bIns="45700" rtlCol="0" anchor="ctr" anchorCtr="0">
            <a:noAutofit/>
          </a:bodyPr>
          <a:lstStyle/>
          <a:p>
            <a:pPr>
              <a:lnSpc>
                <a:spcPct val="100000"/>
              </a:lnSpc>
              <a:spcBef>
                <a:spcPts val="0"/>
              </a:spcBef>
              <a:buClr>
                <a:schemeClr val="dk1"/>
              </a:buClr>
              <a:buSzPts val="2600"/>
            </a:pPr>
            <a:r>
              <a:rPr lang="en-US" sz="2600" b="1" dirty="0">
                <a:latin typeface="Times New Roman" panose="02020603050405020304" pitchFamily="18" charset="0"/>
                <a:cs typeface="Times New Roman" panose="02020603050405020304" pitchFamily="18" charset="0"/>
              </a:rPr>
              <a:t>Infrastructure Architecture (contd..)</a:t>
            </a:r>
            <a:endParaRPr dirty="0"/>
          </a:p>
        </p:txBody>
      </p:sp>
      <p:sp>
        <p:nvSpPr>
          <p:cNvPr id="169" name="Google Shape;169;p26"/>
          <p:cNvSpPr txBox="1">
            <a:spLocks noGrp="1"/>
          </p:cNvSpPr>
          <p:nvPr>
            <p:ph type="body" idx="1"/>
          </p:nvPr>
        </p:nvSpPr>
        <p:spPr>
          <a:xfrm>
            <a:off x="638175" y="685801"/>
            <a:ext cx="9725025" cy="6048374"/>
          </a:xfrm>
          <a:prstGeom prst="rect">
            <a:avLst/>
          </a:prstGeom>
          <a:noFill/>
          <a:ln>
            <a:noFill/>
          </a:ln>
        </p:spPr>
        <p:txBody>
          <a:bodyPr spcFirstLastPara="1" vert="horz" wrap="square" lIns="91425" tIns="45700" rIns="91425" bIns="45700" rtlCol="0" anchor="t" anchorCtr="0">
            <a:noAutofit/>
          </a:bodyPr>
          <a:lstStyle/>
          <a:p>
            <a:pPr marL="127000" indent="0">
              <a:lnSpc>
                <a:spcPct val="100000"/>
              </a:lnSpc>
              <a:spcBef>
                <a:spcPts val="1400"/>
              </a:spcBef>
              <a:buClr>
                <a:schemeClr val="dk1"/>
              </a:buClr>
              <a:buSzPts val="2000"/>
              <a:buNone/>
            </a:pPr>
            <a:r>
              <a:rPr lang="en-US" sz="2000" b="1" u="sng" dirty="0">
                <a:solidFill>
                  <a:schemeClr val="dk1"/>
                </a:solidFill>
                <a:latin typeface="Times New Roman"/>
                <a:ea typeface="Times New Roman"/>
                <a:cs typeface="Times New Roman"/>
                <a:sym typeface="Times New Roman"/>
              </a:rPr>
              <a:t>4. Policies for Infrastructure Management</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Infrastructure of an organization is governed by some policies</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These policies are organized as Control Objectives for Information and related Technology(</a:t>
            </a:r>
            <a:r>
              <a:rPr lang="en-US" sz="2000" dirty="0">
                <a:solidFill>
                  <a:srgbClr val="FF0000"/>
                </a:solidFill>
                <a:latin typeface="Times New Roman"/>
                <a:ea typeface="Times New Roman"/>
                <a:cs typeface="Times New Roman"/>
                <a:sym typeface="Times New Roman"/>
              </a:rPr>
              <a:t>COBIT</a:t>
            </a:r>
            <a:r>
              <a:rPr lang="en-US" sz="2000" dirty="0">
                <a:solidFill>
                  <a:schemeClr val="dk1"/>
                </a:solidFill>
                <a:latin typeface="Times New Roman"/>
                <a:ea typeface="Times New Roman"/>
                <a:cs typeface="Times New Roman"/>
                <a:sym typeface="Times New Roman"/>
              </a:rPr>
              <a:t>) and Information Technology Infrastructure Library (</a:t>
            </a:r>
            <a:r>
              <a:rPr lang="en-US" sz="2000" dirty="0">
                <a:solidFill>
                  <a:srgbClr val="FF0000"/>
                </a:solidFill>
                <a:latin typeface="Times New Roman"/>
                <a:ea typeface="Times New Roman"/>
                <a:cs typeface="Times New Roman"/>
                <a:sym typeface="Times New Roman"/>
              </a:rPr>
              <a:t>ITIL</a:t>
            </a:r>
            <a:r>
              <a:rPr lang="en-US" sz="2000" dirty="0">
                <a:solidFill>
                  <a:schemeClr val="dk1"/>
                </a:solidFill>
                <a:latin typeface="Times New Roman"/>
                <a:ea typeface="Times New Roman"/>
                <a:cs typeface="Times New Roman"/>
                <a:sym typeface="Times New Roman"/>
              </a:rPr>
              <a:t>)</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COBIT provides an IT governance framework and toolsets. ITIL is a set of policies and best practices to manage IT infrastructure, development and operations</a:t>
            </a:r>
          </a:p>
          <a:p>
            <a:pPr marL="469900" indent="-342900">
              <a:lnSpc>
                <a:spcPct val="100000"/>
              </a:lnSpc>
              <a:spcBef>
                <a:spcPts val="1400"/>
              </a:spcBef>
              <a:buClr>
                <a:schemeClr val="dk1"/>
              </a:buClr>
              <a:buSzPts val="2000"/>
            </a:pPr>
            <a:r>
              <a:rPr lang="en-US" sz="2000" dirty="0">
                <a:solidFill>
                  <a:srgbClr val="FF0000"/>
                </a:solidFill>
                <a:latin typeface="Times New Roman"/>
                <a:ea typeface="Times New Roman"/>
                <a:cs typeface="Times New Roman"/>
                <a:sym typeface="Times New Roman"/>
              </a:rPr>
              <a:t>Data Governance Policy </a:t>
            </a:r>
            <a:r>
              <a:rPr lang="en-US" sz="2000" dirty="0">
                <a:solidFill>
                  <a:schemeClr val="dk1"/>
                </a:solidFill>
                <a:latin typeface="Times New Roman"/>
                <a:cs typeface="Times New Roman"/>
                <a:sym typeface="Times New Roman"/>
              </a:rPr>
              <a:t>is used for defining procedures, guidelines, management of data</a:t>
            </a:r>
          </a:p>
          <a:p>
            <a:pPr marL="469900" indent="-342900">
              <a:lnSpc>
                <a:spcPct val="100000"/>
              </a:lnSpc>
              <a:spcBef>
                <a:spcPts val="1400"/>
              </a:spcBef>
              <a:buClr>
                <a:schemeClr val="dk1"/>
              </a:buClr>
              <a:buSzPts val="2000"/>
            </a:pPr>
            <a:endParaRPr lang="en-US" sz="2000" dirty="0">
              <a:solidFill>
                <a:schemeClr val="dk1"/>
              </a:solidFill>
              <a:latin typeface="Times New Roman"/>
              <a:ea typeface="Times New Roman"/>
              <a:cs typeface="Times New Roman"/>
              <a:sym typeface="Times New Roman"/>
            </a:endParaRPr>
          </a:p>
          <a:p>
            <a:pPr marL="469900" indent="-342900">
              <a:lnSpc>
                <a:spcPct val="100000"/>
              </a:lnSpc>
              <a:spcBef>
                <a:spcPts val="1400"/>
              </a:spcBef>
              <a:buClr>
                <a:schemeClr val="dk1"/>
              </a:buClr>
              <a:buSzPts val="2000"/>
            </a:pPr>
            <a:endParaRPr lang="en-US" sz="2000" dirty="0">
              <a:solidFill>
                <a:schemeClr val="dk1"/>
              </a:solidFill>
              <a:latin typeface="Times New Roman"/>
              <a:ea typeface="Times New Roman"/>
              <a:cs typeface="Times New Roman"/>
              <a:sym typeface="Times New Roman"/>
            </a:endParaRPr>
          </a:p>
          <a:p>
            <a:pPr marL="469900" indent="-342900" algn="just">
              <a:lnSpc>
                <a:spcPct val="100000"/>
              </a:lnSpc>
              <a:spcBef>
                <a:spcPts val="1400"/>
              </a:spcBef>
              <a:buClr>
                <a:schemeClr val="dk1"/>
              </a:buClr>
              <a:buSzPts val="2000"/>
            </a:pPr>
            <a:endParaRPr lang="en-US" sz="2000" dirty="0">
              <a:solidFill>
                <a:schemeClr val="dk1"/>
              </a:solidFill>
              <a:latin typeface="Times New Roman"/>
              <a:ea typeface="Times New Roman"/>
              <a:cs typeface="Times New Roman"/>
              <a:sym typeface="Times New Roman"/>
            </a:endParaRPr>
          </a:p>
          <a:p>
            <a:pPr marL="127000" indent="0">
              <a:lnSpc>
                <a:spcPct val="100000"/>
              </a:lnSpc>
              <a:spcBef>
                <a:spcPts val="1400"/>
              </a:spcBef>
              <a:buClr>
                <a:schemeClr val="dk1"/>
              </a:buClr>
              <a:buSzPts val="2000"/>
              <a:buNone/>
            </a:pPr>
            <a:endParaRPr lang="en-US" sz="2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32728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714375" y="123826"/>
            <a:ext cx="9648825" cy="426507"/>
          </a:xfrm>
          <a:prstGeom prst="rect">
            <a:avLst/>
          </a:prstGeom>
          <a:noFill/>
          <a:ln>
            <a:noFill/>
          </a:ln>
        </p:spPr>
        <p:txBody>
          <a:bodyPr spcFirstLastPara="1" vert="horz" wrap="square" lIns="91425" tIns="45700" rIns="91425" bIns="45700" rtlCol="0" anchor="ctr" anchorCtr="0">
            <a:noAutofit/>
          </a:bodyPr>
          <a:lstStyle/>
          <a:p>
            <a:pPr>
              <a:lnSpc>
                <a:spcPct val="100000"/>
              </a:lnSpc>
              <a:spcBef>
                <a:spcPts val="0"/>
              </a:spcBef>
              <a:buClr>
                <a:schemeClr val="dk1"/>
              </a:buClr>
              <a:buSzPts val="2600"/>
            </a:pPr>
            <a:r>
              <a:rPr lang="en-US" sz="2600" b="1" dirty="0">
                <a:latin typeface="Times New Roman" panose="02020603050405020304" pitchFamily="18" charset="0"/>
                <a:cs typeface="Times New Roman" panose="02020603050405020304" pitchFamily="18" charset="0"/>
              </a:rPr>
              <a:t>Infrastructure Architecture (contd..)</a:t>
            </a:r>
            <a:endParaRPr dirty="0"/>
          </a:p>
        </p:txBody>
      </p:sp>
      <p:sp>
        <p:nvSpPr>
          <p:cNvPr id="169" name="Google Shape;169;p26"/>
          <p:cNvSpPr txBox="1">
            <a:spLocks noGrp="1"/>
          </p:cNvSpPr>
          <p:nvPr>
            <p:ph type="body" idx="1"/>
          </p:nvPr>
        </p:nvSpPr>
        <p:spPr>
          <a:xfrm>
            <a:off x="638175" y="626533"/>
            <a:ext cx="9725025" cy="6107642"/>
          </a:xfrm>
          <a:prstGeom prst="rect">
            <a:avLst/>
          </a:prstGeom>
          <a:noFill/>
          <a:ln>
            <a:noFill/>
          </a:ln>
        </p:spPr>
        <p:txBody>
          <a:bodyPr spcFirstLastPara="1" vert="horz" wrap="square" lIns="91425" tIns="45700" rIns="91425" bIns="45700" rtlCol="0" anchor="t" anchorCtr="0">
            <a:noAutofit/>
          </a:bodyPr>
          <a:lstStyle/>
          <a:p>
            <a:pPr marL="127000" indent="0">
              <a:lnSpc>
                <a:spcPct val="100000"/>
              </a:lnSpc>
              <a:spcBef>
                <a:spcPts val="1400"/>
              </a:spcBef>
              <a:buClr>
                <a:schemeClr val="dk1"/>
              </a:buClr>
              <a:buSzPts val="2000"/>
              <a:buNone/>
            </a:pPr>
            <a:r>
              <a:rPr lang="en-US" sz="2000" b="1" u="sng" dirty="0">
                <a:solidFill>
                  <a:schemeClr val="dk1"/>
                </a:solidFill>
                <a:latin typeface="Times New Roman"/>
                <a:ea typeface="Times New Roman"/>
                <a:cs typeface="Times New Roman"/>
                <a:sym typeface="Times New Roman"/>
              </a:rPr>
              <a:t>Deployment Strategy</a:t>
            </a:r>
          </a:p>
          <a:p>
            <a:pPr marL="469900" indent="-342900" algn="just">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In deployment strategy decisions like number of servers needed to deploy the application, how to define security perimeter, firewalls, where to application configuration data and many more are defined</a:t>
            </a:r>
          </a:p>
          <a:p>
            <a:pPr marL="469900" indent="-342900" algn="just">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Below diagram shows the deployment strategy used for the </a:t>
            </a:r>
            <a:r>
              <a:rPr lang="en-US" sz="2000" dirty="0" err="1">
                <a:solidFill>
                  <a:schemeClr val="dk1"/>
                </a:solidFill>
                <a:latin typeface="Times New Roman"/>
                <a:ea typeface="Times New Roman"/>
                <a:cs typeface="Times New Roman"/>
                <a:sym typeface="Times New Roman"/>
              </a:rPr>
              <a:t>LoMS</a:t>
            </a:r>
            <a:r>
              <a:rPr lang="en-US" sz="2000" dirty="0">
                <a:solidFill>
                  <a:schemeClr val="dk1"/>
                </a:solidFill>
                <a:latin typeface="Times New Roman"/>
                <a:ea typeface="Times New Roman"/>
                <a:cs typeface="Times New Roman"/>
                <a:sym typeface="Times New Roman"/>
              </a:rPr>
              <a:t> application</a:t>
            </a:r>
          </a:p>
          <a:p>
            <a:pPr marL="127000" indent="0">
              <a:lnSpc>
                <a:spcPct val="100000"/>
              </a:lnSpc>
              <a:spcBef>
                <a:spcPts val="1400"/>
              </a:spcBef>
              <a:buClr>
                <a:schemeClr val="dk1"/>
              </a:buClr>
              <a:buSzPts val="2000"/>
              <a:buNone/>
            </a:pPr>
            <a:endParaRPr lang="en-US" sz="2000" dirty="0">
              <a:solidFill>
                <a:schemeClr val="dk1"/>
              </a:solidFill>
              <a:latin typeface="Times New Roman"/>
              <a:ea typeface="Times New Roman"/>
              <a:cs typeface="Times New Roman"/>
              <a:sym typeface="Times New Roman"/>
            </a:endParaRPr>
          </a:p>
          <a:p>
            <a:pPr marL="127000" indent="0">
              <a:lnSpc>
                <a:spcPct val="100000"/>
              </a:lnSpc>
              <a:spcBef>
                <a:spcPts val="1400"/>
              </a:spcBef>
              <a:buClr>
                <a:schemeClr val="dk1"/>
              </a:buClr>
              <a:buSzPts val="2000"/>
              <a:buNone/>
            </a:pPr>
            <a:endParaRPr lang="en-US" sz="2000" dirty="0">
              <a:solidFill>
                <a:schemeClr val="dk1"/>
              </a:solidFill>
              <a:latin typeface="Times New Roman"/>
              <a:ea typeface="Times New Roman"/>
              <a:cs typeface="Times New Roman"/>
              <a:sym typeface="Times New Roman"/>
            </a:endParaRPr>
          </a:p>
          <a:p>
            <a:pPr marL="469900" indent="-342900">
              <a:lnSpc>
                <a:spcPct val="100000"/>
              </a:lnSpc>
              <a:spcBef>
                <a:spcPts val="1400"/>
              </a:spcBef>
              <a:buClr>
                <a:schemeClr val="dk1"/>
              </a:buClr>
              <a:buSzPts val="2000"/>
            </a:pPr>
            <a:endParaRPr lang="en-US" sz="2000" dirty="0">
              <a:solidFill>
                <a:schemeClr val="dk1"/>
              </a:solidFill>
              <a:latin typeface="Times New Roman"/>
              <a:ea typeface="Times New Roman"/>
              <a:cs typeface="Times New Roman"/>
              <a:sym typeface="Times New Roman"/>
            </a:endParaRPr>
          </a:p>
          <a:p>
            <a:pPr marL="469900" indent="-342900" algn="just">
              <a:lnSpc>
                <a:spcPct val="100000"/>
              </a:lnSpc>
              <a:spcBef>
                <a:spcPts val="1400"/>
              </a:spcBef>
              <a:buClr>
                <a:schemeClr val="dk1"/>
              </a:buClr>
              <a:buSzPts val="2000"/>
            </a:pPr>
            <a:endParaRPr lang="en-US" sz="2000" dirty="0">
              <a:solidFill>
                <a:schemeClr val="dk1"/>
              </a:solidFill>
              <a:latin typeface="Times New Roman"/>
              <a:ea typeface="Times New Roman"/>
              <a:cs typeface="Times New Roman"/>
              <a:sym typeface="Times New Roman"/>
            </a:endParaRPr>
          </a:p>
          <a:p>
            <a:pPr marL="127000" indent="0">
              <a:lnSpc>
                <a:spcPct val="100000"/>
              </a:lnSpc>
              <a:spcBef>
                <a:spcPts val="1400"/>
              </a:spcBef>
              <a:buClr>
                <a:schemeClr val="dk1"/>
              </a:buClr>
              <a:buSzPts val="2000"/>
              <a:buNone/>
            </a:pPr>
            <a:endParaRPr lang="en-US" sz="2000" dirty="0">
              <a:solidFill>
                <a:schemeClr val="dk1"/>
              </a:solidFill>
              <a:latin typeface="Times New Roman"/>
              <a:ea typeface="Times New Roman"/>
              <a:cs typeface="Times New Roman"/>
              <a:sym typeface="Times New Roman"/>
            </a:endParaRPr>
          </a:p>
        </p:txBody>
      </p:sp>
      <p:graphicFrame>
        <p:nvGraphicFramePr>
          <p:cNvPr id="2" name="Object 1">
            <a:extLst>
              <a:ext uri="{FF2B5EF4-FFF2-40B4-BE49-F238E27FC236}">
                <a16:creationId xmlns:a16="http://schemas.microsoft.com/office/drawing/2014/main" id="{9FEECF05-A7F3-A984-4007-CF39C134B0F1}"/>
              </a:ext>
            </a:extLst>
          </p:cNvPr>
          <p:cNvGraphicFramePr>
            <a:graphicFrameLocks noChangeAspect="1"/>
          </p:cNvGraphicFramePr>
          <p:nvPr>
            <p:extLst>
              <p:ext uri="{D42A27DB-BD31-4B8C-83A1-F6EECF244321}">
                <p14:modId xmlns:p14="http://schemas.microsoft.com/office/powerpoint/2010/main" val="3700416095"/>
              </p:ext>
            </p:extLst>
          </p:nvPr>
        </p:nvGraphicFramePr>
        <p:xfrm>
          <a:off x="2057400" y="2827867"/>
          <a:ext cx="7086600" cy="3982508"/>
        </p:xfrm>
        <a:graphic>
          <a:graphicData uri="http://schemas.openxmlformats.org/presentationml/2006/ole">
            <mc:AlternateContent xmlns:mc="http://schemas.openxmlformats.org/markup-compatibility/2006">
              <mc:Choice xmlns:v="urn:schemas-microsoft-com:vml" Requires="v">
                <p:oleObj name="Visio" r:id="rId3" imgW="9958959" imgH="7983855" progId="">
                  <p:embed/>
                </p:oleObj>
              </mc:Choice>
              <mc:Fallback>
                <p:oleObj name="Visio" r:id="rId3" imgW="9958959" imgH="7983855" progId="">
                  <p:embed/>
                  <p:pic>
                    <p:nvPicPr>
                      <p:cNvPr id="6146" name="Object 1">
                        <a:extLst>
                          <a:ext uri="{FF2B5EF4-FFF2-40B4-BE49-F238E27FC236}">
                            <a16:creationId xmlns:a16="http://schemas.microsoft.com/office/drawing/2014/main" id="{E4BE5D8A-2D14-3C9B-E8CF-A52CC23F76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827867"/>
                        <a:ext cx="7086600" cy="3982508"/>
                      </a:xfrm>
                      <a:prstGeom prst="rect">
                        <a:avLst/>
                      </a:prstGeom>
                      <a:noFill/>
                    </p:spPr>
                  </p:pic>
                </p:oleObj>
              </mc:Fallback>
            </mc:AlternateContent>
          </a:graphicData>
        </a:graphic>
      </p:graphicFrame>
    </p:spTree>
    <p:extLst>
      <p:ext uri="{BB962C8B-B14F-4D97-AF65-F5344CB8AC3E}">
        <p14:creationId xmlns:p14="http://schemas.microsoft.com/office/powerpoint/2010/main" val="19381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714375" y="123826"/>
            <a:ext cx="9648825" cy="426507"/>
          </a:xfrm>
          <a:prstGeom prst="rect">
            <a:avLst/>
          </a:prstGeom>
          <a:noFill/>
          <a:ln>
            <a:noFill/>
          </a:ln>
        </p:spPr>
        <p:txBody>
          <a:bodyPr spcFirstLastPara="1" vert="horz" wrap="square" lIns="91425" tIns="45700" rIns="91425" bIns="45700" rtlCol="0" anchor="ctr" anchorCtr="0">
            <a:noAutofit/>
          </a:bodyPr>
          <a:lstStyle/>
          <a:p>
            <a:pPr>
              <a:lnSpc>
                <a:spcPct val="100000"/>
              </a:lnSpc>
              <a:spcBef>
                <a:spcPts val="0"/>
              </a:spcBef>
              <a:buClr>
                <a:schemeClr val="dk1"/>
              </a:buClr>
              <a:buSzPts val="2600"/>
            </a:pPr>
            <a:r>
              <a:rPr lang="en-US" sz="2600" b="1" dirty="0">
                <a:latin typeface="Times New Roman" panose="02020603050405020304" pitchFamily="18" charset="0"/>
                <a:cs typeface="Times New Roman" panose="02020603050405020304" pitchFamily="18" charset="0"/>
              </a:rPr>
              <a:t>Infrastructure Architecture (contd..)</a:t>
            </a:r>
            <a:endParaRPr dirty="0"/>
          </a:p>
        </p:txBody>
      </p:sp>
      <p:sp>
        <p:nvSpPr>
          <p:cNvPr id="169" name="Google Shape;169;p26"/>
          <p:cNvSpPr txBox="1">
            <a:spLocks noGrp="1"/>
          </p:cNvSpPr>
          <p:nvPr>
            <p:ph type="body" idx="1"/>
          </p:nvPr>
        </p:nvSpPr>
        <p:spPr>
          <a:xfrm>
            <a:off x="638175" y="626533"/>
            <a:ext cx="9725025" cy="6107642"/>
          </a:xfrm>
          <a:prstGeom prst="rect">
            <a:avLst/>
          </a:prstGeom>
          <a:noFill/>
          <a:ln>
            <a:noFill/>
          </a:ln>
        </p:spPr>
        <p:txBody>
          <a:bodyPr spcFirstLastPara="1" vert="horz" wrap="square" lIns="91425" tIns="45700" rIns="91425" bIns="45700" rtlCol="0" anchor="t" anchorCtr="0">
            <a:noAutofit/>
          </a:bodyPr>
          <a:lstStyle/>
          <a:p>
            <a:pPr marL="127000" indent="0">
              <a:lnSpc>
                <a:spcPct val="100000"/>
              </a:lnSpc>
              <a:spcBef>
                <a:spcPts val="1400"/>
              </a:spcBef>
              <a:buClr>
                <a:schemeClr val="dk1"/>
              </a:buClr>
              <a:buSzPts val="2000"/>
              <a:buNone/>
            </a:pPr>
            <a:r>
              <a:rPr lang="en-US" sz="2000" b="1" u="sng" dirty="0">
                <a:solidFill>
                  <a:schemeClr val="dk1"/>
                </a:solidFill>
                <a:latin typeface="Times New Roman"/>
                <a:ea typeface="Times New Roman"/>
                <a:cs typeface="Times New Roman"/>
                <a:sym typeface="Times New Roman"/>
              </a:rPr>
              <a:t>Deployment Strategy</a:t>
            </a:r>
          </a:p>
          <a:p>
            <a:pPr marL="469900" indent="-342900" algn="just">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For the Deployment of </a:t>
            </a:r>
            <a:r>
              <a:rPr lang="en-US" sz="2000" dirty="0" err="1">
                <a:solidFill>
                  <a:schemeClr val="dk1"/>
                </a:solidFill>
                <a:latin typeface="Times New Roman"/>
                <a:ea typeface="Times New Roman"/>
                <a:cs typeface="Times New Roman"/>
                <a:sym typeface="Times New Roman"/>
              </a:rPr>
              <a:t>LoMS</a:t>
            </a:r>
            <a:r>
              <a:rPr lang="en-US" sz="2000" dirty="0">
                <a:solidFill>
                  <a:schemeClr val="dk1"/>
                </a:solidFill>
                <a:latin typeface="Times New Roman"/>
                <a:ea typeface="Times New Roman"/>
                <a:cs typeface="Times New Roman"/>
                <a:sym typeface="Times New Roman"/>
              </a:rPr>
              <a:t> (refer diagram in previous slide) it is decided to have two Firewalls. One is external firewall and one is internal firewall. External Firewall is Cisco Pix and Internal Firewall is Nokia/Checkpoint</a:t>
            </a:r>
          </a:p>
          <a:p>
            <a:pPr marL="469900" indent="-342900" algn="just">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Load balancer and Web servers are used in between external and internal firewalls. This zone is called as Demilitarized Zone(DMZ)</a:t>
            </a:r>
          </a:p>
          <a:p>
            <a:pPr marL="469900" indent="-342900" algn="just">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 Load Balancer is used to split and give the loads to the Web server</a:t>
            </a:r>
          </a:p>
          <a:p>
            <a:pPr marL="469900" indent="-342900" algn="just">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Behind internal firewall we are having application servers and Database servers</a:t>
            </a:r>
          </a:p>
          <a:p>
            <a:pPr marL="127000" indent="0">
              <a:lnSpc>
                <a:spcPct val="100000"/>
              </a:lnSpc>
              <a:spcBef>
                <a:spcPts val="1400"/>
              </a:spcBef>
              <a:buClr>
                <a:schemeClr val="dk1"/>
              </a:buClr>
              <a:buSzPts val="2000"/>
              <a:buNone/>
            </a:pPr>
            <a:endParaRPr lang="en-US" sz="2000" dirty="0">
              <a:solidFill>
                <a:schemeClr val="dk1"/>
              </a:solidFill>
              <a:latin typeface="Times New Roman"/>
              <a:ea typeface="Times New Roman"/>
              <a:cs typeface="Times New Roman"/>
              <a:sym typeface="Times New Roman"/>
            </a:endParaRPr>
          </a:p>
          <a:p>
            <a:pPr marL="127000" indent="0">
              <a:lnSpc>
                <a:spcPct val="100000"/>
              </a:lnSpc>
              <a:spcBef>
                <a:spcPts val="1400"/>
              </a:spcBef>
              <a:buClr>
                <a:schemeClr val="dk1"/>
              </a:buClr>
              <a:buSzPts val="2000"/>
              <a:buNone/>
            </a:pPr>
            <a:endParaRPr lang="en-US" sz="2000" dirty="0">
              <a:solidFill>
                <a:schemeClr val="dk1"/>
              </a:solidFill>
              <a:latin typeface="Times New Roman"/>
              <a:ea typeface="Times New Roman"/>
              <a:cs typeface="Times New Roman"/>
              <a:sym typeface="Times New Roman"/>
            </a:endParaRPr>
          </a:p>
          <a:p>
            <a:pPr marL="469900" indent="-342900">
              <a:lnSpc>
                <a:spcPct val="100000"/>
              </a:lnSpc>
              <a:spcBef>
                <a:spcPts val="1400"/>
              </a:spcBef>
              <a:buClr>
                <a:schemeClr val="dk1"/>
              </a:buClr>
              <a:buSzPts val="2000"/>
            </a:pPr>
            <a:endParaRPr lang="en-US" sz="2000" dirty="0">
              <a:solidFill>
                <a:schemeClr val="dk1"/>
              </a:solidFill>
              <a:latin typeface="Times New Roman"/>
              <a:ea typeface="Times New Roman"/>
              <a:cs typeface="Times New Roman"/>
              <a:sym typeface="Times New Roman"/>
            </a:endParaRPr>
          </a:p>
          <a:p>
            <a:pPr marL="469900" indent="-342900" algn="just">
              <a:lnSpc>
                <a:spcPct val="100000"/>
              </a:lnSpc>
              <a:spcBef>
                <a:spcPts val="1400"/>
              </a:spcBef>
              <a:buClr>
                <a:schemeClr val="dk1"/>
              </a:buClr>
              <a:buSzPts val="2000"/>
            </a:pPr>
            <a:endParaRPr lang="en-US" sz="2000" dirty="0">
              <a:solidFill>
                <a:schemeClr val="dk1"/>
              </a:solidFill>
              <a:latin typeface="Times New Roman"/>
              <a:ea typeface="Times New Roman"/>
              <a:cs typeface="Times New Roman"/>
              <a:sym typeface="Times New Roman"/>
            </a:endParaRPr>
          </a:p>
          <a:p>
            <a:pPr marL="127000" indent="0">
              <a:lnSpc>
                <a:spcPct val="100000"/>
              </a:lnSpc>
              <a:spcBef>
                <a:spcPts val="1400"/>
              </a:spcBef>
              <a:buClr>
                <a:schemeClr val="dk1"/>
              </a:buClr>
              <a:buSzPts val="2000"/>
              <a:buNone/>
            </a:pPr>
            <a:endParaRPr lang="en-US" sz="2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2036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714375" y="321733"/>
            <a:ext cx="9648825" cy="863600"/>
          </a:xfrm>
          <a:prstGeom prst="rect">
            <a:avLst/>
          </a:prstGeom>
          <a:noFill/>
          <a:ln>
            <a:noFill/>
          </a:ln>
        </p:spPr>
        <p:txBody>
          <a:bodyPr spcFirstLastPara="1" vert="horz" wrap="square" lIns="91425" tIns="45700" rIns="91425" bIns="45700" rtlCol="0" anchor="ctr" anchorCtr="0">
            <a:noAutofit/>
          </a:bodyPr>
          <a:lstStyle/>
          <a:p>
            <a:pPr>
              <a:lnSpc>
                <a:spcPct val="100000"/>
              </a:lnSpc>
              <a:spcBef>
                <a:spcPts val="0"/>
              </a:spcBef>
              <a:buClr>
                <a:schemeClr val="dk1"/>
              </a:buClr>
              <a:buSzPts val="2600"/>
            </a:pPr>
            <a:r>
              <a:rPr lang="en-US" sz="2600" b="1" dirty="0">
                <a:latin typeface="Times New Roman" panose="02020603050405020304" pitchFamily="18" charset="0"/>
                <a:cs typeface="Times New Roman" panose="02020603050405020304" pitchFamily="18" charset="0"/>
              </a:rPr>
              <a:t>Architecture and Design Documentation</a:t>
            </a:r>
            <a:endParaRPr dirty="0"/>
          </a:p>
        </p:txBody>
      </p:sp>
      <p:sp>
        <p:nvSpPr>
          <p:cNvPr id="169" name="Google Shape;169;p26"/>
          <p:cNvSpPr txBox="1">
            <a:spLocks noGrp="1"/>
          </p:cNvSpPr>
          <p:nvPr>
            <p:ph type="body" idx="1"/>
          </p:nvPr>
        </p:nvSpPr>
        <p:spPr>
          <a:xfrm>
            <a:off x="638175" y="1312333"/>
            <a:ext cx="10582275" cy="5421842"/>
          </a:xfrm>
          <a:prstGeom prst="rect">
            <a:avLst/>
          </a:prstGeom>
          <a:noFill/>
          <a:ln>
            <a:noFill/>
          </a:ln>
        </p:spPr>
        <p:txBody>
          <a:bodyPr spcFirstLastPara="1" vert="horz" wrap="square" lIns="91425" tIns="45700" rIns="91425" bIns="45700" rtlCol="0" anchor="t" anchorCtr="0">
            <a:noAutofit/>
          </a:bodyPr>
          <a:lstStyle/>
          <a:p>
            <a:pPr marL="469900" indent="-342900">
              <a:lnSpc>
                <a:spcPct val="100000"/>
              </a:lnSpc>
              <a:spcBef>
                <a:spcPts val="1400"/>
              </a:spcBef>
              <a:buClr>
                <a:schemeClr val="dk1"/>
              </a:buClr>
              <a:buSzPts val="2000"/>
            </a:pPr>
            <a:r>
              <a:rPr lang="en-US" sz="2000" dirty="0">
                <a:solidFill>
                  <a:schemeClr val="dk1"/>
                </a:solidFill>
                <a:latin typeface="Times New Roman"/>
                <a:cs typeface="Times New Roman"/>
              </a:rPr>
              <a:t>Architecture and Design </a:t>
            </a:r>
            <a:r>
              <a:rPr lang="en-US" sz="2000" dirty="0">
                <a:solidFill>
                  <a:schemeClr val="dk1"/>
                </a:solidFill>
                <a:latin typeface="Times New Roman"/>
                <a:ea typeface="Times New Roman"/>
                <a:cs typeface="Times New Roman"/>
                <a:sym typeface="Times New Roman"/>
              </a:rPr>
              <a:t>Do</a:t>
            </a:r>
            <a:r>
              <a:rPr lang="en-US" sz="2000" dirty="0">
                <a:solidFill>
                  <a:schemeClr val="dk1"/>
                </a:solidFill>
                <a:latin typeface="Times New Roman"/>
                <a:cs typeface="Times New Roman"/>
                <a:sym typeface="Times New Roman"/>
              </a:rPr>
              <a:t>cumenta</a:t>
            </a:r>
            <a:r>
              <a:rPr lang="en-US" sz="2000" dirty="0">
                <a:solidFill>
                  <a:schemeClr val="dk1"/>
                </a:solidFill>
                <a:latin typeface="Times New Roman"/>
                <a:ea typeface="Times New Roman"/>
                <a:cs typeface="Times New Roman"/>
                <a:sym typeface="Times New Roman"/>
              </a:rPr>
              <a:t>tion is needed to record the results of architecture and design phase</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This documentation is used in the construction phase</a:t>
            </a:r>
          </a:p>
        </p:txBody>
      </p:sp>
    </p:spTree>
    <p:extLst>
      <p:ext uri="{BB962C8B-B14F-4D97-AF65-F5344CB8AC3E}">
        <p14:creationId xmlns:p14="http://schemas.microsoft.com/office/powerpoint/2010/main" val="1206539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714375" y="267759"/>
            <a:ext cx="9648825" cy="685799"/>
          </a:xfrm>
          <a:prstGeom prst="rect">
            <a:avLst/>
          </a:prstGeom>
          <a:noFill/>
          <a:ln>
            <a:noFill/>
          </a:ln>
        </p:spPr>
        <p:txBody>
          <a:bodyPr spcFirstLastPara="1" vert="horz" wrap="square" lIns="91425" tIns="45700" rIns="91425" bIns="45700" rtlCol="0" anchor="ctr" anchorCtr="0">
            <a:noAutofit/>
          </a:bodyPr>
          <a:lstStyle/>
          <a:p>
            <a:pPr>
              <a:lnSpc>
                <a:spcPct val="100000"/>
              </a:lnSpc>
              <a:spcBef>
                <a:spcPts val="0"/>
              </a:spcBef>
              <a:buClr>
                <a:schemeClr val="dk1"/>
              </a:buClr>
              <a:buSzPts val="2600"/>
            </a:pPr>
            <a:r>
              <a:rPr lang="en-US" sz="2600" b="1" dirty="0">
                <a:latin typeface="Times New Roman" panose="02020603050405020304" pitchFamily="18" charset="0"/>
                <a:cs typeface="Times New Roman" panose="02020603050405020304" pitchFamily="18" charset="0"/>
              </a:rPr>
              <a:t>Architecture and Design Documentation (contd..)</a:t>
            </a:r>
            <a:endParaRPr dirty="0"/>
          </a:p>
        </p:txBody>
      </p:sp>
      <p:sp>
        <p:nvSpPr>
          <p:cNvPr id="169" name="Google Shape;169;p26"/>
          <p:cNvSpPr txBox="1">
            <a:spLocks noGrp="1"/>
          </p:cNvSpPr>
          <p:nvPr>
            <p:ph type="body" idx="1"/>
          </p:nvPr>
        </p:nvSpPr>
        <p:spPr>
          <a:xfrm>
            <a:off x="638175" y="880533"/>
            <a:ext cx="9979025" cy="5853642"/>
          </a:xfrm>
          <a:prstGeom prst="rect">
            <a:avLst/>
          </a:prstGeom>
          <a:noFill/>
          <a:ln>
            <a:noFill/>
          </a:ln>
        </p:spPr>
        <p:txBody>
          <a:bodyPr spcFirstLastPara="1" vert="horz" wrap="square" lIns="91425" tIns="45700" rIns="91425" bIns="45700" rtlCol="0" anchor="t" anchorCtr="0">
            <a:noAutofit/>
          </a:bodyPr>
          <a:lstStyle/>
          <a:p>
            <a:pPr marL="127000" indent="0">
              <a:lnSpc>
                <a:spcPct val="100000"/>
              </a:lnSpc>
              <a:spcBef>
                <a:spcPts val="1400"/>
              </a:spcBef>
              <a:buClr>
                <a:schemeClr val="dk1"/>
              </a:buClr>
              <a:buSzPts val="2000"/>
              <a:buNone/>
            </a:pPr>
            <a:r>
              <a:rPr lang="en-US" sz="2000" b="1" u="sng" dirty="0">
                <a:solidFill>
                  <a:schemeClr val="dk1"/>
                </a:solidFill>
                <a:latin typeface="Times New Roman"/>
                <a:ea typeface="Times New Roman"/>
                <a:cs typeface="Times New Roman"/>
                <a:sym typeface="Times New Roman"/>
              </a:rPr>
              <a:t>System Architecture Documentation</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The architecture of an enterprise application is documented in the </a:t>
            </a:r>
            <a:r>
              <a:rPr lang="en-US" sz="2000" dirty="0">
                <a:solidFill>
                  <a:srgbClr val="FF0000"/>
                </a:solidFill>
                <a:latin typeface="Times New Roman"/>
                <a:cs typeface="Times New Roman"/>
                <a:sym typeface="Times New Roman"/>
              </a:rPr>
              <a:t>System Architecture Documentation (SAD)</a:t>
            </a:r>
          </a:p>
          <a:p>
            <a:pPr marL="469900" indent="-342900">
              <a:lnSpc>
                <a:spcPct val="100000"/>
              </a:lnSpc>
              <a:spcBef>
                <a:spcPts val="1400"/>
              </a:spcBef>
              <a:buClr>
                <a:schemeClr val="dk1"/>
              </a:buClr>
              <a:buSzPts val="2000"/>
            </a:pPr>
            <a:r>
              <a:rPr lang="en-US" sz="2000" dirty="0">
                <a:solidFill>
                  <a:schemeClr val="dk1"/>
                </a:solidFill>
                <a:latin typeface="Times New Roman"/>
                <a:cs typeface="Times New Roman"/>
                <a:sym typeface="Times New Roman"/>
              </a:rPr>
              <a:t>It is also called as high-level design and act as blueprint for detailed design process</a:t>
            </a:r>
          </a:p>
          <a:p>
            <a:pPr marL="469900" indent="-342900">
              <a:lnSpc>
                <a:spcPct val="100000"/>
              </a:lnSpc>
              <a:spcBef>
                <a:spcPts val="1400"/>
              </a:spcBef>
              <a:buClr>
                <a:schemeClr val="dk1"/>
              </a:buClr>
              <a:buSzPts val="2000"/>
            </a:pPr>
            <a:r>
              <a:rPr lang="en-US" sz="2000" dirty="0">
                <a:solidFill>
                  <a:schemeClr val="dk1"/>
                </a:solidFill>
                <a:latin typeface="Times New Roman"/>
                <a:cs typeface="Times New Roman"/>
                <a:sym typeface="Times New Roman"/>
              </a:rPr>
              <a:t>Some of the key elements in SAD are shown in next slide</a:t>
            </a:r>
          </a:p>
          <a:p>
            <a:pPr marL="469900" indent="-342900">
              <a:lnSpc>
                <a:spcPct val="100000"/>
              </a:lnSpc>
              <a:spcBef>
                <a:spcPts val="1400"/>
              </a:spcBef>
              <a:buClr>
                <a:schemeClr val="dk1"/>
              </a:buClr>
              <a:buSzPts val="2000"/>
            </a:pPr>
            <a:endParaRPr lang="en-US" sz="2000" dirty="0">
              <a:solidFill>
                <a:schemeClr val="dk1"/>
              </a:solidFill>
              <a:latin typeface="Times New Roman"/>
              <a:cs typeface="Times New Roman"/>
              <a:sym typeface="Times New Roman"/>
            </a:endParaRPr>
          </a:p>
        </p:txBody>
      </p:sp>
    </p:spTree>
    <p:extLst>
      <p:ext uri="{BB962C8B-B14F-4D97-AF65-F5344CB8AC3E}">
        <p14:creationId xmlns:p14="http://schemas.microsoft.com/office/powerpoint/2010/main" val="2895392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714375" y="123826"/>
            <a:ext cx="9648825" cy="685799"/>
          </a:xfrm>
          <a:prstGeom prst="rect">
            <a:avLst/>
          </a:prstGeom>
          <a:noFill/>
          <a:ln>
            <a:noFill/>
          </a:ln>
        </p:spPr>
        <p:txBody>
          <a:bodyPr spcFirstLastPara="1" vert="horz" wrap="square" lIns="91425" tIns="45700" rIns="91425" bIns="45700" rtlCol="0" anchor="ctr" anchorCtr="0">
            <a:noAutofit/>
          </a:bodyPr>
          <a:lstStyle/>
          <a:p>
            <a:pPr>
              <a:lnSpc>
                <a:spcPct val="100000"/>
              </a:lnSpc>
              <a:spcBef>
                <a:spcPts val="0"/>
              </a:spcBef>
              <a:buClr>
                <a:schemeClr val="dk1"/>
              </a:buClr>
              <a:buSzPts val="2600"/>
            </a:pPr>
            <a:r>
              <a:rPr lang="en-US" sz="2600" b="1" dirty="0">
                <a:latin typeface="Times New Roman" panose="02020603050405020304" pitchFamily="18" charset="0"/>
                <a:cs typeface="Times New Roman" panose="02020603050405020304" pitchFamily="18" charset="0"/>
              </a:rPr>
              <a:t>Architecture and Design Documentation (contd..)</a:t>
            </a:r>
            <a:endParaRPr sz="2600" b="1" dirty="0">
              <a:latin typeface="Times New Roman" panose="02020603050405020304" pitchFamily="18" charset="0"/>
              <a:cs typeface="Times New Roman" panose="02020603050405020304" pitchFamily="18" charset="0"/>
            </a:endParaRPr>
          </a:p>
        </p:txBody>
      </p:sp>
      <p:sp>
        <p:nvSpPr>
          <p:cNvPr id="169" name="Google Shape;169;p26"/>
          <p:cNvSpPr txBox="1">
            <a:spLocks noGrp="1"/>
          </p:cNvSpPr>
          <p:nvPr>
            <p:ph type="body" idx="1"/>
          </p:nvPr>
        </p:nvSpPr>
        <p:spPr>
          <a:xfrm>
            <a:off x="638175" y="685801"/>
            <a:ext cx="10582275" cy="6048374"/>
          </a:xfrm>
          <a:prstGeom prst="rect">
            <a:avLst/>
          </a:prstGeom>
          <a:noFill/>
          <a:ln>
            <a:noFill/>
          </a:ln>
        </p:spPr>
        <p:txBody>
          <a:bodyPr spcFirstLastPara="1" vert="horz" wrap="square" lIns="91425" tIns="45700" rIns="91425" bIns="45700" rtlCol="0" anchor="t" anchorCtr="0">
            <a:noAutofit/>
          </a:bodyPr>
          <a:lstStyle/>
          <a:p>
            <a:pPr marL="127000" indent="0">
              <a:lnSpc>
                <a:spcPct val="100000"/>
              </a:lnSpc>
              <a:spcBef>
                <a:spcPts val="1400"/>
              </a:spcBef>
              <a:buClr>
                <a:schemeClr val="dk1"/>
              </a:buClr>
              <a:buSzPts val="2000"/>
              <a:buNone/>
            </a:pPr>
            <a:r>
              <a:rPr lang="en-US" sz="2000" b="1" u="sng" dirty="0">
                <a:solidFill>
                  <a:schemeClr val="dk1"/>
                </a:solidFill>
                <a:latin typeface="Times New Roman"/>
                <a:ea typeface="Times New Roman"/>
                <a:cs typeface="Times New Roman"/>
                <a:sym typeface="Times New Roman"/>
              </a:rPr>
              <a:t>System Architecture</a:t>
            </a:r>
            <a:r>
              <a:rPr lang="en-US" sz="2000" u="sng" dirty="0">
                <a:solidFill>
                  <a:schemeClr val="dk1"/>
                </a:solidFill>
                <a:latin typeface="Times New Roman"/>
                <a:ea typeface="Times New Roman"/>
                <a:cs typeface="Times New Roman"/>
                <a:sym typeface="Times New Roman"/>
              </a:rPr>
              <a:t> </a:t>
            </a:r>
            <a:r>
              <a:rPr lang="en-US" sz="2000" b="1" u="sng" dirty="0">
                <a:solidFill>
                  <a:schemeClr val="dk1"/>
                </a:solidFill>
                <a:latin typeface="Times New Roman"/>
                <a:ea typeface="Times New Roman"/>
                <a:cs typeface="Times New Roman"/>
                <a:sym typeface="Times New Roman"/>
              </a:rPr>
              <a:t>Documentation</a:t>
            </a:r>
          </a:p>
          <a:p>
            <a:pPr marL="127000" indent="0">
              <a:lnSpc>
                <a:spcPct val="100000"/>
              </a:lnSpc>
              <a:spcBef>
                <a:spcPts val="1400"/>
              </a:spcBef>
              <a:buClr>
                <a:schemeClr val="dk1"/>
              </a:buClr>
              <a:buSzPts val="2000"/>
              <a:buNone/>
            </a:pPr>
            <a:endParaRPr lang="en-US" sz="2000" b="1" u="sng" dirty="0">
              <a:solidFill>
                <a:schemeClr val="dk1"/>
              </a:solidFill>
              <a:latin typeface="Times New Roman"/>
              <a:ea typeface="Times New Roman"/>
              <a:cs typeface="Times New Roman"/>
              <a:sym typeface="Times New Roman"/>
            </a:endParaRPr>
          </a:p>
        </p:txBody>
      </p:sp>
      <p:graphicFrame>
        <p:nvGraphicFramePr>
          <p:cNvPr id="2" name="Content Placeholder 8">
            <a:extLst>
              <a:ext uri="{FF2B5EF4-FFF2-40B4-BE49-F238E27FC236}">
                <a16:creationId xmlns:a16="http://schemas.microsoft.com/office/drawing/2014/main" id="{1E082185-1999-B933-8928-208B7B4E37F4}"/>
              </a:ext>
            </a:extLst>
          </p:cNvPr>
          <p:cNvGraphicFramePr>
            <a:graphicFrameLocks/>
          </p:cNvGraphicFramePr>
          <p:nvPr>
            <p:extLst>
              <p:ext uri="{D42A27DB-BD31-4B8C-83A1-F6EECF244321}">
                <p14:modId xmlns:p14="http://schemas.microsoft.com/office/powerpoint/2010/main" val="941464371"/>
              </p:ext>
            </p:extLst>
          </p:nvPr>
        </p:nvGraphicFramePr>
        <p:xfrm>
          <a:off x="2043112" y="1714478"/>
          <a:ext cx="7772400" cy="4306567"/>
        </p:xfrm>
        <a:graphic>
          <a:graphicData uri="http://schemas.openxmlformats.org/drawingml/2006/table">
            <a:tbl>
              <a:tblPr firstRow="1" bandRow="1">
                <a:tableStyleId>{5C22544A-7EE6-4342-B048-85BDC9FD1C3A}</a:tableStyleId>
              </a:tblPr>
              <a:tblGrid>
                <a:gridCol w="3107267">
                  <a:extLst>
                    <a:ext uri="{9D8B030D-6E8A-4147-A177-3AD203B41FA5}">
                      <a16:colId xmlns:a16="http://schemas.microsoft.com/office/drawing/2014/main" val="20000"/>
                    </a:ext>
                  </a:extLst>
                </a:gridCol>
                <a:gridCol w="4665133">
                  <a:extLst>
                    <a:ext uri="{9D8B030D-6E8A-4147-A177-3AD203B41FA5}">
                      <a16:colId xmlns:a16="http://schemas.microsoft.com/office/drawing/2014/main" val="20001"/>
                    </a:ext>
                  </a:extLst>
                </a:gridCol>
              </a:tblGrid>
              <a:tr h="292083">
                <a:tc>
                  <a:txBody>
                    <a:bodyPr/>
                    <a:lstStyle/>
                    <a:p>
                      <a:r>
                        <a:rPr lang="en-IN" sz="1600" dirty="0">
                          <a:latin typeface="Times New Roman" panose="02020603050405020304" pitchFamily="18" charset="0"/>
                          <a:cs typeface="Times New Roman" panose="02020603050405020304" pitchFamily="18" charset="0"/>
                        </a:rPr>
                        <a:t>SAD Element</a:t>
                      </a:r>
                    </a:p>
                  </a:txBody>
                  <a:tcPr marT="45717" marB="45717"/>
                </a:tc>
                <a:tc>
                  <a:txBody>
                    <a:bodyPr/>
                    <a:lstStyle/>
                    <a:p>
                      <a:r>
                        <a:rPr lang="en-IN" sz="1600" dirty="0">
                          <a:latin typeface="Times New Roman" panose="02020603050405020304" pitchFamily="18" charset="0"/>
                          <a:cs typeface="Times New Roman" panose="02020603050405020304" pitchFamily="18" charset="0"/>
                        </a:rPr>
                        <a:t>Description</a:t>
                      </a:r>
                    </a:p>
                  </a:txBody>
                  <a:tcPr marT="45717" marB="45717"/>
                </a:tc>
                <a:extLst>
                  <a:ext uri="{0D108BD9-81ED-4DB2-BD59-A6C34878D82A}">
                    <a16:rowId xmlns:a16="http://schemas.microsoft.com/office/drawing/2014/main" val="10000"/>
                  </a:ext>
                </a:extLst>
              </a:tr>
              <a:tr h="323043">
                <a:tc>
                  <a:txBody>
                    <a:bodyPr/>
                    <a:lstStyle/>
                    <a:p>
                      <a:r>
                        <a:rPr lang="en-IN" sz="1600" dirty="0">
                          <a:latin typeface="Times New Roman" panose="02020603050405020304" pitchFamily="18" charset="0"/>
                          <a:cs typeface="Times New Roman" panose="02020603050405020304" pitchFamily="18" charset="0"/>
                        </a:rPr>
                        <a:t>Goals</a:t>
                      </a:r>
                      <a:r>
                        <a:rPr lang="en-IN" sz="1600" baseline="0" dirty="0">
                          <a:latin typeface="Times New Roman" panose="02020603050405020304" pitchFamily="18" charset="0"/>
                          <a:cs typeface="Times New Roman" panose="02020603050405020304" pitchFamily="18" charset="0"/>
                        </a:rPr>
                        <a:t> of the architecture</a:t>
                      </a:r>
                      <a:endParaRPr lang="en-IN" sz="1600" dirty="0">
                        <a:latin typeface="Times New Roman" panose="02020603050405020304" pitchFamily="18" charset="0"/>
                        <a:cs typeface="Times New Roman" panose="02020603050405020304" pitchFamily="18" charset="0"/>
                      </a:endParaRPr>
                    </a:p>
                  </a:txBody>
                  <a:tcPr marT="45717" marB="45717"/>
                </a:tc>
                <a:tc>
                  <a:txBody>
                    <a:bodyPr/>
                    <a:lstStyle/>
                    <a:p>
                      <a:r>
                        <a:rPr lang="en-IN" sz="1600" dirty="0">
                          <a:latin typeface="Times New Roman" panose="02020603050405020304" pitchFamily="18" charset="0"/>
                          <a:cs typeface="Times New Roman" panose="02020603050405020304" pitchFamily="18" charset="0"/>
                        </a:rPr>
                        <a:t>Include standard principles of architecture that needs to be followed</a:t>
                      </a:r>
                    </a:p>
                  </a:txBody>
                  <a:tcPr marT="45717" marB="45717"/>
                </a:tc>
                <a:extLst>
                  <a:ext uri="{0D108BD9-81ED-4DB2-BD59-A6C34878D82A}">
                    <a16:rowId xmlns:a16="http://schemas.microsoft.com/office/drawing/2014/main" val="10001"/>
                  </a:ext>
                </a:extLst>
              </a:tr>
              <a:tr h="292083">
                <a:tc>
                  <a:txBody>
                    <a:bodyPr/>
                    <a:lstStyle/>
                    <a:p>
                      <a:r>
                        <a:rPr lang="en-IN" sz="1600" dirty="0">
                          <a:latin typeface="Times New Roman" panose="02020603050405020304" pitchFamily="18" charset="0"/>
                          <a:cs typeface="Times New Roman" panose="02020603050405020304" pitchFamily="18" charset="0"/>
                        </a:rPr>
                        <a:t>Solution</a:t>
                      </a:r>
                      <a:r>
                        <a:rPr lang="en-IN" sz="1600" baseline="0" dirty="0">
                          <a:latin typeface="Times New Roman" panose="02020603050405020304" pitchFamily="18" charset="0"/>
                          <a:cs typeface="Times New Roman" panose="02020603050405020304" pitchFamily="18" charset="0"/>
                        </a:rPr>
                        <a:t> constraints</a:t>
                      </a:r>
                      <a:endParaRPr lang="en-IN" sz="1600" dirty="0">
                        <a:latin typeface="Times New Roman" panose="02020603050405020304" pitchFamily="18" charset="0"/>
                        <a:cs typeface="Times New Roman" panose="02020603050405020304" pitchFamily="18" charset="0"/>
                      </a:endParaRPr>
                    </a:p>
                  </a:txBody>
                  <a:tcPr marT="45717" marB="45717"/>
                </a:tc>
                <a:tc>
                  <a:txBody>
                    <a:bodyPr/>
                    <a:lstStyle/>
                    <a:p>
                      <a:r>
                        <a:rPr lang="en-IN" sz="1600" dirty="0">
                          <a:latin typeface="Times New Roman" panose="02020603050405020304" pitchFamily="18" charset="0"/>
                          <a:cs typeface="Times New Roman" panose="02020603050405020304" pitchFamily="18" charset="0"/>
                        </a:rPr>
                        <a:t>Constraints</a:t>
                      </a:r>
                      <a:r>
                        <a:rPr lang="en-IN" sz="1600" baseline="0" dirty="0">
                          <a:latin typeface="Times New Roman" panose="02020603050405020304" pitchFamily="18" charset="0"/>
                          <a:cs typeface="Times New Roman" panose="02020603050405020304" pitchFamily="18" charset="0"/>
                        </a:rPr>
                        <a:t> to be met in the architecture</a:t>
                      </a:r>
                      <a:endParaRPr lang="en-IN" sz="1600" dirty="0">
                        <a:latin typeface="Times New Roman" panose="02020603050405020304" pitchFamily="18" charset="0"/>
                        <a:cs typeface="Times New Roman" panose="02020603050405020304" pitchFamily="18" charset="0"/>
                      </a:endParaRPr>
                    </a:p>
                  </a:txBody>
                  <a:tcPr marT="45717" marB="45717"/>
                </a:tc>
                <a:extLst>
                  <a:ext uri="{0D108BD9-81ED-4DB2-BD59-A6C34878D82A}">
                    <a16:rowId xmlns:a16="http://schemas.microsoft.com/office/drawing/2014/main" val="10002"/>
                  </a:ext>
                </a:extLst>
              </a:tr>
              <a:tr h="323043">
                <a:tc>
                  <a:txBody>
                    <a:bodyPr/>
                    <a:lstStyle/>
                    <a:p>
                      <a:r>
                        <a:rPr lang="en-IN" sz="1600" dirty="0">
                          <a:latin typeface="Times New Roman" panose="02020603050405020304" pitchFamily="18" charset="0"/>
                          <a:cs typeface="Times New Roman" panose="02020603050405020304" pitchFamily="18" charset="0"/>
                        </a:rPr>
                        <a:t>Logical Architecture</a:t>
                      </a:r>
                    </a:p>
                  </a:txBody>
                  <a:tcPr marT="45717" marB="45717"/>
                </a:tc>
                <a:tc>
                  <a:txBody>
                    <a:bodyPr/>
                    <a:lstStyle/>
                    <a:p>
                      <a:r>
                        <a:rPr lang="en-IN" sz="1600" dirty="0">
                          <a:latin typeface="Times New Roman" panose="02020603050405020304" pitchFamily="18" charset="0"/>
                          <a:cs typeface="Times New Roman" panose="02020603050405020304" pitchFamily="18" charset="0"/>
                        </a:rPr>
                        <a:t>Logical representation</a:t>
                      </a:r>
                      <a:r>
                        <a:rPr lang="en-IN" sz="1600" baseline="0" dirty="0">
                          <a:latin typeface="Times New Roman" panose="02020603050405020304" pitchFamily="18" charset="0"/>
                          <a:cs typeface="Times New Roman" panose="02020603050405020304" pitchFamily="18" charset="0"/>
                        </a:rPr>
                        <a:t> of all layers</a:t>
                      </a:r>
                      <a:endParaRPr lang="en-IN" sz="1600" dirty="0">
                        <a:latin typeface="Times New Roman" panose="02020603050405020304" pitchFamily="18" charset="0"/>
                        <a:cs typeface="Times New Roman" panose="02020603050405020304" pitchFamily="18" charset="0"/>
                      </a:endParaRPr>
                    </a:p>
                  </a:txBody>
                  <a:tcPr marT="45717" marB="45717"/>
                </a:tc>
                <a:extLst>
                  <a:ext uri="{0D108BD9-81ED-4DB2-BD59-A6C34878D82A}">
                    <a16:rowId xmlns:a16="http://schemas.microsoft.com/office/drawing/2014/main" val="10003"/>
                  </a:ext>
                </a:extLst>
              </a:tr>
              <a:tr h="323043">
                <a:tc>
                  <a:txBody>
                    <a:bodyPr/>
                    <a:lstStyle/>
                    <a:p>
                      <a:r>
                        <a:rPr lang="en-IN" sz="1600" dirty="0">
                          <a:latin typeface="Times New Roman" panose="02020603050405020304" pitchFamily="18" charset="0"/>
                          <a:cs typeface="Times New Roman" panose="02020603050405020304" pitchFamily="18" charset="0"/>
                        </a:rPr>
                        <a:t>Quality of services</a:t>
                      </a:r>
                    </a:p>
                  </a:txBody>
                  <a:tcPr marT="45717" marB="45717"/>
                </a:tc>
                <a:tc>
                  <a:txBody>
                    <a:bodyPr/>
                    <a:lstStyle/>
                    <a:p>
                      <a:r>
                        <a:rPr lang="en-IN" sz="1600" dirty="0">
                          <a:latin typeface="Times New Roman" panose="02020603050405020304" pitchFamily="18" charset="0"/>
                          <a:cs typeface="Times New Roman" panose="02020603050405020304" pitchFamily="18" charset="0"/>
                        </a:rPr>
                        <a:t>Captures qualities a good software should posses and Non-Functional Requirements</a:t>
                      </a:r>
                    </a:p>
                  </a:txBody>
                  <a:tcPr marT="45717" marB="45717"/>
                </a:tc>
                <a:extLst>
                  <a:ext uri="{0D108BD9-81ED-4DB2-BD59-A6C34878D82A}">
                    <a16:rowId xmlns:a16="http://schemas.microsoft.com/office/drawing/2014/main" val="10004"/>
                  </a:ext>
                </a:extLst>
              </a:tr>
              <a:tr h="323043">
                <a:tc>
                  <a:txBody>
                    <a:bodyPr/>
                    <a:lstStyle/>
                    <a:p>
                      <a:r>
                        <a:rPr lang="en-IN" sz="1600" dirty="0">
                          <a:latin typeface="Times New Roman" panose="02020603050405020304" pitchFamily="18" charset="0"/>
                          <a:cs typeface="Times New Roman" panose="02020603050405020304" pitchFamily="18" charset="0"/>
                        </a:rPr>
                        <a:t>Interface/ integration requirements </a:t>
                      </a:r>
                    </a:p>
                  </a:txBody>
                  <a:tcPr marT="45717" marB="45717"/>
                </a:tc>
                <a:tc>
                  <a:txBody>
                    <a:bodyPr/>
                    <a:lstStyle/>
                    <a:p>
                      <a:r>
                        <a:rPr lang="en-IN" sz="1600" dirty="0">
                          <a:latin typeface="Times New Roman" panose="02020603050405020304" pitchFamily="18" charset="0"/>
                          <a:cs typeface="Times New Roman" panose="02020603050405020304" pitchFamily="18" charset="0"/>
                        </a:rPr>
                        <a:t>Information about external</a:t>
                      </a:r>
                      <a:r>
                        <a:rPr lang="en-IN" sz="1600" baseline="0" dirty="0">
                          <a:latin typeface="Times New Roman" panose="02020603050405020304" pitchFamily="18" charset="0"/>
                          <a:cs typeface="Times New Roman" panose="02020603050405020304" pitchFamily="18" charset="0"/>
                        </a:rPr>
                        <a:t> systems</a:t>
                      </a:r>
                      <a:endParaRPr lang="en-IN" sz="1600" dirty="0">
                        <a:latin typeface="Times New Roman" panose="02020603050405020304" pitchFamily="18" charset="0"/>
                        <a:cs typeface="Times New Roman" panose="02020603050405020304" pitchFamily="18" charset="0"/>
                      </a:endParaRPr>
                    </a:p>
                  </a:txBody>
                  <a:tcPr marT="45717" marB="45717"/>
                </a:tc>
                <a:extLst>
                  <a:ext uri="{0D108BD9-81ED-4DB2-BD59-A6C34878D82A}">
                    <a16:rowId xmlns:a16="http://schemas.microsoft.com/office/drawing/2014/main" val="10005"/>
                  </a:ext>
                </a:extLst>
              </a:tr>
              <a:tr h="323043">
                <a:tc>
                  <a:txBody>
                    <a:bodyPr/>
                    <a:lstStyle/>
                    <a:p>
                      <a:r>
                        <a:rPr lang="en-IN" sz="1600" dirty="0">
                          <a:latin typeface="Times New Roman" panose="02020603050405020304" pitchFamily="18" charset="0"/>
                          <a:cs typeface="Times New Roman" panose="02020603050405020304" pitchFamily="18" charset="0"/>
                        </a:rPr>
                        <a:t>Technology selection</a:t>
                      </a:r>
                    </a:p>
                  </a:txBody>
                  <a:tcPr marT="45717" marB="45717"/>
                </a:tc>
                <a:tc>
                  <a:txBody>
                    <a:bodyPr/>
                    <a:lstStyle/>
                    <a:p>
                      <a:r>
                        <a:rPr lang="en-IN" sz="1600" dirty="0">
                          <a:latin typeface="Times New Roman" panose="02020603050405020304" pitchFamily="18" charset="0"/>
                          <a:cs typeface="Times New Roman" panose="02020603050405020304" pitchFamily="18" charset="0"/>
                        </a:rPr>
                        <a:t>Tools, technologies, frameworks</a:t>
                      </a:r>
                    </a:p>
                  </a:txBody>
                  <a:tcPr marT="45717" marB="45717"/>
                </a:tc>
                <a:extLst>
                  <a:ext uri="{0D108BD9-81ED-4DB2-BD59-A6C34878D82A}">
                    <a16:rowId xmlns:a16="http://schemas.microsoft.com/office/drawing/2014/main" val="10006"/>
                  </a:ext>
                </a:extLst>
              </a:tr>
              <a:tr h="323043">
                <a:tc>
                  <a:txBody>
                    <a:bodyPr/>
                    <a:lstStyle/>
                    <a:p>
                      <a:r>
                        <a:rPr lang="en-IN" sz="1600" dirty="0">
                          <a:latin typeface="Times New Roman" panose="02020603050405020304" pitchFamily="18" charset="0"/>
                          <a:cs typeface="Times New Roman" panose="02020603050405020304" pitchFamily="18" charset="0"/>
                        </a:rPr>
                        <a:t>Technical architecture</a:t>
                      </a:r>
                    </a:p>
                  </a:txBody>
                  <a:tcPr marT="45717" marB="45717"/>
                </a:tc>
                <a:tc>
                  <a:txBody>
                    <a:bodyPr/>
                    <a:lstStyle/>
                    <a:p>
                      <a:r>
                        <a:rPr lang="en-IN" sz="1600" dirty="0">
                          <a:latin typeface="Times New Roman" panose="02020603050405020304" pitchFamily="18" charset="0"/>
                          <a:cs typeface="Times New Roman" panose="02020603050405020304" pitchFamily="18" charset="0"/>
                        </a:rPr>
                        <a:t>Technical solution</a:t>
                      </a:r>
                    </a:p>
                  </a:txBody>
                  <a:tcPr marT="45717" marB="45717"/>
                </a:tc>
                <a:extLst>
                  <a:ext uri="{0D108BD9-81ED-4DB2-BD59-A6C34878D82A}">
                    <a16:rowId xmlns:a16="http://schemas.microsoft.com/office/drawing/2014/main" val="10007"/>
                  </a:ext>
                </a:extLst>
              </a:tr>
              <a:tr h="323043">
                <a:tc>
                  <a:txBody>
                    <a:bodyPr/>
                    <a:lstStyle/>
                    <a:p>
                      <a:r>
                        <a:rPr lang="en-IN" sz="1600" dirty="0">
                          <a:latin typeface="Times New Roman" panose="02020603050405020304" pitchFamily="18" charset="0"/>
                          <a:cs typeface="Times New Roman" panose="02020603050405020304" pitchFamily="18" charset="0"/>
                        </a:rPr>
                        <a:t>Data architecture</a:t>
                      </a:r>
                    </a:p>
                  </a:txBody>
                  <a:tcPr marT="45717" marB="45717"/>
                </a:tc>
                <a:tc>
                  <a:txBody>
                    <a:bodyPr/>
                    <a:lstStyle/>
                    <a:p>
                      <a:r>
                        <a:rPr lang="en-IN" sz="1600" dirty="0">
                          <a:latin typeface="Times New Roman" panose="02020603050405020304" pitchFamily="18" charset="0"/>
                          <a:cs typeface="Times New Roman" panose="02020603050405020304" pitchFamily="18" charset="0"/>
                        </a:rPr>
                        <a:t>Business entities and relationships. Includes data storage, data security and data integrity</a:t>
                      </a:r>
                    </a:p>
                  </a:txBody>
                  <a:tcPr marT="45717" marB="45717"/>
                </a:tc>
                <a:extLst>
                  <a:ext uri="{0D108BD9-81ED-4DB2-BD59-A6C34878D82A}">
                    <a16:rowId xmlns:a16="http://schemas.microsoft.com/office/drawing/2014/main" val="10008"/>
                  </a:ext>
                </a:extLst>
              </a:tr>
              <a:tr h="557581">
                <a:tc>
                  <a:txBody>
                    <a:bodyPr/>
                    <a:lstStyle/>
                    <a:p>
                      <a:r>
                        <a:rPr lang="en-IN" sz="1600" dirty="0">
                          <a:latin typeface="Times New Roman" panose="02020603050405020304" pitchFamily="18" charset="0"/>
                          <a:cs typeface="Times New Roman" panose="02020603050405020304" pitchFamily="18" charset="0"/>
                        </a:rPr>
                        <a:t>Infrastructure architecture</a:t>
                      </a:r>
                    </a:p>
                  </a:txBody>
                  <a:tcPr marT="45717" marB="45717"/>
                </a:tc>
                <a:tc>
                  <a:txBody>
                    <a:bodyPr/>
                    <a:lstStyle/>
                    <a:p>
                      <a:r>
                        <a:rPr lang="en-IN" sz="1600" dirty="0">
                          <a:latin typeface="Times New Roman" panose="02020603050405020304" pitchFamily="18" charset="0"/>
                          <a:cs typeface="Times New Roman" panose="02020603050405020304" pitchFamily="18" charset="0"/>
                        </a:rPr>
                        <a:t>h/w, s/w, middleware,</a:t>
                      </a:r>
                      <a:r>
                        <a:rPr lang="en-IN" sz="1600" baseline="0" dirty="0">
                          <a:latin typeface="Times New Roman" panose="02020603050405020304" pitchFamily="18" charset="0"/>
                          <a:cs typeface="Times New Roman" panose="02020603050405020304" pitchFamily="18" charset="0"/>
                        </a:rPr>
                        <a:t> network topologies</a:t>
                      </a:r>
                      <a:endParaRPr lang="en-IN" sz="1600" dirty="0">
                        <a:latin typeface="Times New Roman" panose="02020603050405020304" pitchFamily="18" charset="0"/>
                        <a:cs typeface="Times New Roman" panose="02020603050405020304" pitchFamily="18" charset="0"/>
                      </a:endParaRPr>
                    </a:p>
                  </a:txBody>
                  <a:tcPr marT="45717" marB="45717"/>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858275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714375" y="123826"/>
            <a:ext cx="9648825" cy="685799"/>
          </a:xfrm>
          <a:prstGeom prst="rect">
            <a:avLst/>
          </a:prstGeom>
          <a:noFill/>
          <a:ln>
            <a:noFill/>
          </a:ln>
        </p:spPr>
        <p:txBody>
          <a:bodyPr spcFirstLastPara="1" vert="horz" wrap="square" lIns="91425" tIns="45700" rIns="91425" bIns="45700" rtlCol="0" anchor="ctr" anchorCtr="0">
            <a:noAutofit/>
          </a:bodyPr>
          <a:lstStyle/>
          <a:p>
            <a:pPr>
              <a:lnSpc>
                <a:spcPct val="100000"/>
              </a:lnSpc>
              <a:spcBef>
                <a:spcPts val="0"/>
              </a:spcBef>
              <a:buClr>
                <a:schemeClr val="dk1"/>
              </a:buClr>
              <a:buSzPts val="2600"/>
            </a:pPr>
            <a:r>
              <a:rPr lang="en-US" sz="2600" b="1" dirty="0">
                <a:latin typeface="Times New Roman" panose="02020603050405020304" pitchFamily="18" charset="0"/>
                <a:cs typeface="Times New Roman" panose="02020603050405020304" pitchFamily="18" charset="0"/>
              </a:rPr>
              <a:t>Architecture and Design Documentation (contd..)</a:t>
            </a:r>
            <a:endParaRPr sz="2600" b="1" dirty="0">
              <a:latin typeface="Times New Roman" panose="02020603050405020304" pitchFamily="18" charset="0"/>
              <a:cs typeface="Times New Roman" panose="02020603050405020304" pitchFamily="18" charset="0"/>
            </a:endParaRPr>
          </a:p>
        </p:txBody>
      </p:sp>
      <p:sp>
        <p:nvSpPr>
          <p:cNvPr id="169" name="Google Shape;169;p26"/>
          <p:cNvSpPr txBox="1">
            <a:spLocks noGrp="1"/>
          </p:cNvSpPr>
          <p:nvPr>
            <p:ph type="body" idx="1"/>
          </p:nvPr>
        </p:nvSpPr>
        <p:spPr>
          <a:xfrm>
            <a:off x="638175" y="685801"/>
            <a:ext cx="10582275" cy="6048374"/>
          </a:xfrm>
          <a:prstGeom prst="rect">
            <a:avLst/>
          </a:prstGeom>
          <a:noFill/>
          <a:ln>
            <a:noFill/>
          </a:ln>
        </p:spPr>
        <p:txBody>
          <a:bodyPr spcFirstLastPara="1" vert="horz" wrap="square" lIns="91425" tIns="45700" rIns="91425" bIns="45700" rtlCol="0" anchor="t" anchorCtr="0">
            <a:noAutofit/>
          </a:bodyPr>
          <a:lstStyle/>
          <a:p>
            <a:pPr marL="127000" indent="0">
              <a:lnSpc>
                <a:spcPct val="100000"/>
              </a:lnSpc>
              <a:spcBef>
                <a:spcPts val="1400"/>
              </a:spcBef>
              <a:buClr>
                <a:schemeClr val="dk1"/>
              </a:buClr>
              <a:buSzPts val="2000"/>
              <a:buNone/>
            </a:pPr>
            <a:r>
              <a:rPr lang="en-US" sz="2000" b="1" u="sng" dirty="0">
                <a:solidFill>
                  <a:schemeClr val="dk1"/>
                </a:solidFill>
                <a:latin typeface="Times New Roman"/>
                <a:ea typeface="Times New Roman"/>
                <a:cs typeface="Times New Roman"/>
                <a:sym typeface="Times New Roman"/>
              </a:rPr>
              <a:t>Design</a:t>
            </a:r>
            <a:r>
              <a:rPr lang="en-US" sz="2000" u="sng" dirty="0">
                <a:solidFill>
                  <a:schemeClr val="dk1"/>
                </a:solidFill>
                <a:latin typeface="Times New Roman"/>
                <a:ea typeface="Times New Roman"/>
                <a:cs typeface="Times New Roman"/>
                <a:sym typeface="Times New Roman"/>
              </a:rPr>
              <a:t> </a:t>
            </a:r>
            <a:r>
              <a:rPr lang="en-US" sz="2000" b="1" u="sng" dirty="0">
                <a:solidFill>
                  <a:schemeClr val="dk1"/>
                </a:solidFill>
                <a:latin typeface="Times New Roman"/>
                <a:ea typeface="Times New Roman"/>
                <a:cs typeface="Times New Roman"/>
                <a:sym typeface="Times New Roman"/>
              </a:rPr>
              <a:t>Documentation</a:t>
            </a:r>
          </a:p>
          <a:p>
            <a:pPr marL="469900" indent="-342900" algn="just">
              <a:lnSpc>
                <a:spcPct val="100000"/>
              </a:lnSpc>
              <a:spcBef>
                <a:spcPts val="1400"/>
              </a:spcBef>
              <a:buClr>
                <a:schemeClr val="dk1"/>
              </a:buClr>
              <a:buSzPts val="2000"/>
            </a:pPr>
            <a:r>
              <a:rPr lang="en-US" altLang="en-US" sz="2000" dirty="0">
                <a:latin typeface="Times New Roman" panose="02020603050405020304" pitchFamily="18" charset="0"/>
                <a:cs typeface="Times New Roman" panose="02020603050405020304" pitchFamily="18" charset="0"/>
              </a:rPr>
              <a:t>The detailed design of an enterprise application can be documented in several ways - technical layer wise, module/use case wise, component wise, or typically a mix of them</a:t>
            </a:r>
          </a:p>
          <a:p>
            <a:pPr marL="469900" indent="-342900" algn="just">
              <a:lnSpc>
                <a:spcPct val="100000"/>
              </a:lnSpc>
              <a:spcBef>
                <a:spcPts val="1400"/>
              </a:spcBef>
              <a:buClr>
                <a:schemeClr val="dk1"/>
              </a:buClr>
              <a:buSzPts val="2000"/>
            </a:pPr>
            <a:r>
              <a:rPr lang="en-US" sz="2000" dirty="0">
                <a:latin typeface="Times New Roman" panose="02020603050405020304" pitchFamily="18" charset="0"/>
                <a:ea typeface="Times New Roman"/>
                <a:cs typeface="Times New Roman" panose="02020603050405020304" pitchFamily="18" charset="0"/>
                <a:sym typeface="Times New Roman"/>
              </a:rPr>
              <a:t>Design documentation is used for effective communication among application teams</a:t>
            </a:r>
          </a:p>
          <a:p>
            <a:pPr marL="469900" indent="-342900" algn="just">
              <a:lnSpc>
                <a:spcPct val="100000"/>
              </a:lnSpc>
              <a:spcBef>
                <a:spcPts val="1400"/>
              </a:spcBef>
              <a:buClr>
                <a:schemeClr val="dk1"/>
              </a:buClr>
              <a:buSzPts val="2000"/>
            </a:pPr>
            <a:r>
              <a:rPr lang="en-US" sz="2000" dirty="0">
                <a:latin typeface="Times New Roman" panose="02020603050405020304" pitchFamily="18" charset="0"/>
                <a:ea typeface="Times New Roman"/>
                <a:cs typeface="Times New Roman" panose="02020603050405020304" pitchFamily="18" charset="0"/>
                <a:sym typeface="Times New Roman"/>
              </a:rPr>
              <a:t>Design documentation should include use case, presentation, business and data access layer components. Also integration and data layer can be designed</a:t>
            </a:r>
          </a:p>
          <a:p>
            <a:pPr marL="469900" indent="-342900" algn="just">
              <a:lnSpc>
                <a:spcPct val="100000"/>
              </a:lnSpc>
              <a:spcBef>
                <a:spcPts val="1400"/>
              </a:spcBef>
              <a:buClr>
                <a:schemeClr val="dk1"/>
              </a:buClr>
              <a:buSzPts val="2000"/>
            </a:pPr>
            <a:r>
              <a:rPr lang="en-US" sz="2000" dirty="0">
                <a:latin typeface="Times New Roman" panose="02020603050405020304" pitchFamily="18" charset="0"/>
                <a:ea typeface="Times New Roman"/>
                <a:cs typeface="Times New Roman" panose="02020603050405020304" pitchFamily="18" charset="0"/>
                <a:sym typeface="Times New Roman"/>
              </a:rPr>
              <a:t>Below table shows the key elements of presentation layer design document</a:t>
            </a:r>
          </a:p>
          <a:p>
            <a:pPr marL="469900" indent="-342900" algn="just">
              <a:lnSpc>
                <a:spcPct val="100000"/>
              </a:lnSpc>
              <a:spcBef>
                <a:spcPts val="1400"/>
              </a:spcBef>
              <a:buClr>
                <a:schemeClr val="dk1"/>
              </a:buClr>
              <a:buSzPts val="2000"/>
            </a:pPr>
            <a:endParaRPr lang="en-US" sz="2000" dirty="0">
              <a:latin typeface="Times New Roman" panose="02020603050405020304" pitchFamily="18" charset="0"/>
              <a:ea typeface="Times New Roman"/>
              <a:cs typeface="Times New Roman" panose="02020603050405020304" pitchFamily="18" charset="0"/>
              <a:sym typeface="Times New Roman"/>
            </a:endParaRPr>
          </a:p>
        </p:txBody>
      </p:sp>
      <p:graphicFrame>
        <p:nvGraphicFramePr>
          <p:cNvPr id="2" name="Content Placeholder 8">
            <a:extLst>
              <a:ext uri="{FF2B5EF4-FFF2-40B4-BE49-F238E27FC236}">
                <a16:creationId xmlns:a16="http://schemas.microsoft.com/office/drawing/2014/main" id="{1E082185-1999-B933-8928-208B7B4E37F4}"/>
              </a:ext>
            </a:extLst>
          </p:cNvPr>
          <p:cNvGraphicFramePr>
            <a:graphicFrameLocks/>
          </p:cNvGraphicFramePr>
          <p:nvPr>
            <p:extLst>
              <p:ext uri="{D42A27DB-BD31-4B8C-83A1-F6EECF244321}">
                <p14:modId xmlns:p14="http://schemas.microsoft.com/office/powerpoint/2010/main" val="1819688050"/>
              </p:ext>
            </p:extLst>
          </p:nvPr>
        </p:nvGraphicFramePr>
        <p:xfrm>
          <a:off x="2709333" y="4070328"/>
          <a:ext cx="7298267" cy="2029544"/>
        </p:xfrm>
        <a:graphic>
          <a:graphicData uri="http://schemas.openxmlformats.org/drawingml/2006/table">
            <a:tbl>
              <a:tblPr firstRow="1" bandRow="1">
                <a:tableStyleId>{5C22544A-7EE6-4342-B048-85BDC9FD1C3A}</a:tableStyleId>
              </a:tblPr>
              <a:tblGrid>
                <a:gridCol w="1550981">
                  <a:extLst>
                    <a:ext uri="{9D8B030D-6E8A-4147-A177-3AD203B41FA5}">
                      <a16:colId xmlns:a16="http://schemas.microsoft.com/office/drawing/2014/main" val="20000"/>
                    </a:ext>
                  </a:extLst>
                </a:gridCol>
                <a:gridCol w="5747286">
                  <a:extLst>
                    <a:ext uri="{9D8B030D-6E8A-4147-A177-3AD203B41FA5}">
                      <a16:colId xmlns:a16="http://schemas.microsoft.com/office/drawing/2014/main" val="20001"/>
                    </a:ext>
                  </a:extLst>
                </a:gridCol>
              </a:tblGrid>
              <a:tr h="292083">
                <a:tc>
                  <a:txBody>
                    <a:bodyPr/>
                    <a:lstStyle/>
                    <a:p>
                      <a:r>
                        <a:rPr lang="en-IN" sz="1600" dirty="0">
                          <a:latin typeface="Times New Roman" panose="02020603050405020304" pitchFamily="18" charset="0"/>
                          <a:cs typeface="Times New Roman" panose="02020603050405020304" pitchFamily="18" charset="0"/>
                        </a:rPr>
                        <a:t>SAD Element</a:t>
                      </a:r>
                    </a:p>
                  </a:txBody>
                  <a:tcPr marT="45717" marB="45717"/>
                </a:tc>
                <a:tc>
                  <a:txBody>
                    <a:bodyPr/>
                    <a:lstStyle/>
                    <a:p>
                      <a:r>
                        <a:rPr lang="en-IN" sz="1600" dirty="0">
                          <a:latin typeface="Times New Roman" panose="02020603050405020304" pitchFamily="18" charset="0"/>
                          <a:cs typeface="Times New Roman" panose="02020603050405020304" pitchFamily="18" charset="0"/>
                        </a:rPr>
                        <a:t>Description</a:t>
                      </a:r>
                    </a:p>
                  </a:txBody>
                  <a:tcPr marT="45717" marB="45717"/>
                </a:tc>
                <a:extLst>
                  <a:ext uri="{0D108BD9-81ED-4DB2-BD59-A6C34878D82A}">
                    <a16:rowId xmlns:a16="http://schemas.microsoft.com/office/drawing/2014/main" val="10000"/>
                  </a:ext>
                </a:extLst>
              </a:tr>
              <a:tr h="557581">
                <a:tc>
                  <a:txBody>
                    <a:bodyPr/>
                    <a:lstStyle/>
                    <a:p>
                      <a:r>
                        <a:rPr lang="en-IN" sz="1600" dirty="0">
                          <a:latin typeface="Times New Roman" panose="02020603050405020304" pitchFamily="18" charset="0"/>
                          <a:cs typeface="Times New Roman" panose="02020603050405020304" pitchFamily="18" charset="0"/>
                        </a:rPr>
                        <a:t>Screen </a:t>
                      </a:r>
                      <a:r>
                        <a:rPr lang="en-IN" sz="1600" dirty="0" err="1">
                          <a:latin typeface="Times New Roman" panose="02020603050405020304" pitchFamily="18" charset="0"/>
                          <a:cs typeface="Times New Roman" panose="02020603050405020304" pitchFamily="18" charset="0"/>
                        </a:rPr>
                        <a:t>mockups</a:t>
                      </a:r>
                      <a:endParaRPr lang="en-IN" sz="1600" dirty="0">
                        <a:latin typeface="Times New Roman" panose="02020603050405020304" pitchFamily="18" charset="0"/>
                        <a:cs typeface="Times New Roman" panose="02020603050405020304" pitchFamily="18" charset="0"/>
                      </a:endParaRPr>
                    </a:p>
                  </a:txBody>
                  <a:tcPr marT="45714" marB="45714"/>
                </a:tc>
                <a:tc>
                  <a:txBody>
                    <a:bodyPr/>
                    <a:lstStyle/>
                    <a:p>
                      <a:r>
                        <a:rPr lang="en-IN" sz="1600" dirty="0">
                          <a:latin typeface="Times New Roman" panose="02020603050405020304" pitchFamily="18" charset="0"/>
                          <a:cs typeface="Times New Roman" panose="02020603050405020304" pitchFamily="18" charset="0"/>
                        </a:rPr>
                        <a:t>Wireframes, UI layout, screen templates and event</a:t>
                      </a:r>
                      <a:r>
                        <a:rPr lang="en-IN" sz="1600" baseline="0" dirty="0">
                          <a:latin typeface="Times New Roman" panose="02020603050405020304" pitchFamily="18" charset="0"/>
                          <a:cs typeface="Times New Roman" panose="02020603050405020304" pitchFamily="18" charset="0"/>
                        </a:rPr>
                        <a:t> handling</a:t>
                      </a:r>
                      <a:endParaRPr lang="en-IN" sz="1600" dirty="0">
                        <a:latin typeface="Times New Roman" panose="02020603050405020304" pitchFamily="18" charset="0"/>
                        <a:cs typeface="Times New Roman" panose="02020603050405020304" pitchFamily="18" charset="0"/>
                      </a:endParaRPr>
                    </a:p>
                  </a:txBody>
                  <a:tcPr marT="45714" marB="45714"/>
                </a:tc>
                <a:extLst>
                  <a:ext uri="{0D108BD9-81ED-4DB2-BD59-A6C34878D82A}">
                    <a16:rowId xmlns:a16="http://schemas.microsoft.com/office/drawing/2014/main" val="2753210992"/>
                  </a:ext>
                </a:extLst>
              </a:tr>
              <a:tr h="557581">
                <a:tc>
                  <a:txBody>
                    <a:bodyPr/>
                    <a:lstStyle/>
                    <a:p>
                      <a:r>
                        <a:rPr lang="en-IN" sz="1600">
                          <a:latin typeface="Times New Roman" panose="02020603050405020304" pitchFamily="18" charset="0"/>
                          <a:cs typeface="Times New Roman" panose="02020603050405020304" pitchFamily="18" charset="0"/>
                        </a:rPr>
                        <a:t>Error handling</a:t>
                      </a:r>
                      <a:endParaRPr lang="en-IN" sz="1600" dirty="0">
                        <a:latin typeface="Times New Roman" panose="02020603050405020304" pitchFamily="18" charset="0"/>
                        <a:cs typeface="Times New Roman" panose="02020603050405020304" pitchFamily="18" charset="0"/>
                      </a:endParaRPr>
                    </a:p>
                  </a:txBody>
                  <a:tcPr marT="45714" marB="45714"/>
                </a:tc>
                <a:tc>
                  <a:txBody>
                    <a:bodyPr/>
                    <a:lstStyle/>
                    <a:p>
                      <a:r>
                        <a:rPr lang="en-IN" sz="1600" dirty="0">
                          <a:latin typeface="Times New Roman" panose="02020603050405020304" pitchFamily="18" charset="0"/>
                          <a:cs typeface="Times New Roman" panose="02020603050405020304" pitchFamily="18" charset="0"/>
                        </a:rPr>
                        <a:t>Recovery actions in the event of errors and messages to be </a:t>
                      </a:r>
                      <a:r>
                        <a:rPr lang="en-IN" sz="1600" dirty="0" err="1">
                          <a:latin typeface="Times New Roman" panose="02020603050405020304" pitchFamily="18" charset="0"/>
                          <a:cs typeface="Times New Roman" panose="02020603050405020304" pitchFamily="18" charset="0"/>
                        </a:rPr>
                        <a:t>dispalyed</a:t>
                      </a:r>
                      <a:endParaRPr lang="en-IN" sz="1600" dirty="0">
                        <a:latin typeface="Times New Roman" panose="02020603050405020304" pitchFamily="18" charset="0"/>
                        <a:cs typeface="Times New Roman" panose="02020603050405020304" pitchFamily="18" charset="0"/>
                      </a:endParaRPr>
                    </a:p>
                  </a:txBody>
                  <a:tcPr marT="45714" marB="45714"/>
                </a:tc>
                <a:extLst>
                  <a:ext uri="{0D108BD9-81ED-4DB2-BD59-A6C34878D82A}">
                    <a16:rowId xmlns:a16="http://schemas.microsoft.com/office/drawing/2014/main" val="2058742882"/>
                  </a:ext>
                </a:extLst>
              </a:tr>
              <a:tr h="557581">
                <a:tc>
                  <a:txBody>
                    <a:bodyPr/>
                    <a:lstStyle/>
                    <a:p>
                      <a:r>
                        <a:rPr lang="en-IN" sz="1600" dirty="0">
                          <a:latin typeface="Times New Roman" panose="02020603050405020304" pitchFamily="18" charset="0"/>
                          <a:cs typeface="Times New Roman" panose="02020603050405020304" pitchFamily="18" charset="0"/>
                        </a:rPr>
                        <a:t>Input validation</a:t>
                      </a:r>
                    </a:p>
                  </a:txBody>
                  <a:tcPr marT="45714" marB="45714"/>
                </a:tc>
                <a:tc>
                  <a:txBody>
                    <a:bodyPr/>
                    <a:lstStyle/>
                    <a:p>
                      <a:r>
                        <a:rPr lang="en-IN" sz="1600" dirty="0">
                          <a:latin typeface="Times New Roman" panose="02020603050405020304" pitchFamily="18" charset="0"/>
                          <a:cs typeface="Times New Roman" panose="02020603050405020304" pitchFamily="18" charset="0"/>
                        </a:rPr>
                        <a:t>Rules for validating user input data</a:t>
                      </a:r>
                      <a:r>
                        <a:rPr lang="en-IN" sz="1600" baseline="0" dirty="0">
                          <a:latin typeface="Times New Roman" panose="02020603050405020304" pitchFamily="18" charset="0"/>
                          <a:cs typeface="Times New Roman" panose="02020603050405020304" pitchFamily="18" charset="0"/>
                        </a:rPr>
                        <a:t> on both client and server side</a:t>
                      </a:r>
                      <a:endParaRPr lang="en-IN" sz="1600" dirty="0">
                        <a:latin typeface="Times New Roman" panose="02020603050405020304" pitchFamily="18" charset="0"/>
                        <a:cs typeface="Times New Roman" panose="02020603050405020304" pitchFamily="18" charset="0"/>
                      </a:endParaRPr>
                    </a:p>
                  </a:txBody>
                  <a:tcPr marT="45714" marB="45714"/>
                </a:tc>
                <a:extLst>
                  <a:ext uri="{0D108BD9-81ED-4DB2-BD59-A6C34878D82A}">
                    <a16:rowId xmlns:a16="http://schemas.microsoft.com/office/drawing/2014/main" val="2939230018"/>
                  </a:ext>
                </a:extLst>
              </a:tr>
            </a:tbl>
          </a:graphicData>
        </a:graphic>
      </p:graphicFrame>
    </p:spTree>
    <p:extLst>
      <p:ext uri="{BB962C8B-B14F-4D97-AF65-F5344CB8AC3E}">
        <p14:creationId xmlns:p14="http://schemas.microsoft.com/office/powerpoint/2010/main" val="1927981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714375" y="123826"/>
            <a:ext cx="9648825" cy="685799"/>
          </a:xfrm>
          <a:prstGeom prst="rect">
            <a:avLst/>
          </a:prstGeom>
          <a:noFill/>
          <a:ln>
            <a:noFill/>
          </a:ln>
        </p:spPr>
        <p:txBody>
          <a:bodyPr spcFirstLastPara="1" vert="horz" wrap="square" lIns="91425" tIns="45700" rIns="91425" bIns="45700" rtlCol="0" anchor="ctr" anchorCtr="0">
            <a:noAutofit/>
          </a:bodyPr>
          <a:lstStyle/>
          <a:p>
            <a:pPr>
              <a:lnSpc>
                <a:spcPct val="100000"/>
              </a:lnSpc>
              <a:spcBef>
                <a:spcPts val="0"/>
              </a:spcBef>
              <a:buClr>
                <a:schemeClr val="dk1"/>
              </a:buClr>
              <a:buSzPts val="2600"/>
            </a:pPr>
            <a:r>
              <a:rPr lang="en-US" sz="2600" b="1" dirty="0">
                <a:latin typeface="Times New Roman" panose="02020603050405020304" pitchFamily="18" charset="0"/>
                <a:cs typeface="Times New Roman" panose="02020603050405020304" pitchFamily="18" charset="0"/>
              </a:rPr>
              <a:t>Architecture and Design Documentation (contd..)</a:t>
            </a:r>
            <a:endParaRPr sz="2600" b="1" dirty="0">
              <a:latin typeface="Times New Roman" panose="02020603050405020304" pitchFamily="18" charset="0"/>
              <a:cs typeface="Times New Roman" panose="02020603050405020304" pitchFamily="18" charset="0"/>
            </a:endParaRPr>
          </a:p>
        </p:txBody>
      </p:sp>
      <p:sp>
        <p:nvSpPr>
          <p:cNvPr id="169" name="Google Shape;169;p26"/>
          <p:cNvSpPr txBox="1">
            <a:spLocks noGrp="1"/>
          </p:cNvSpPr>
          <p:nvPr>
            <p:ph type="body" idx="1"/>
          </p:nvPr>
        </p:nvSpPr>
        <p:spPr>
          <a:xfrm>
            <a:off x="638175" y="685801"/>
            <a:ext cx="10582275" cy="6048374"/>
          </a:xfrm>
          <a:prstGeom prst="rect">
            <a:avLst/>
          </a:prstGeom>
          <a:noFill/>
          <a:ln>
            <a:noFill/>
          </a:ln>
        </p:spPr>
        <p:txBody>
          <a:bodyPr spcFirstLastPara="1" vert="horz" wrap="square" lIns="91425" tIns="45700" rIns="91425" bIns="45700" rtlCol="0" anchor="t" anchorCtr="0">
            <a:noAutofit/>
          </a:bodyPr>
          <a:lstStyle/>
          <a:p>
            <a:pPr marL="127000" indent="0">
              <a:lnSpc>
                <a:spcPct val="100000"/>
              </a:lnSpc>
              <a:spcBef>
                <a:spcPts val="1400"/>
              </a:spcBef>
              <a:buClr>
                <a:schemeClr val="dk1"/>
              </a:buClr>
              <a:buSzPts val="2000"/>
              <a:buNone/>
            </a:pPr>
            <a:r>
              <a:rPr lang="en-US" sz="2000" b="1" u="sng" dirty="0">
                <a:solidFill>
                  <a:schemeClr val="dk1"/>
                </a:solidFill>
                <a:latin typeface="Times New Roman"/>
                <a:ea typeface="Times New Roman"/>
                <a:cs typeface="Times New Roman"/>
                <a:sym typeface="Times New Roman"/>
              </a:rPr>
              <a:t>Design</a:t>
            </a:r>
            <a:r>
              <a:rPr lang="en-US" sz="2000" u="sng" dirty="0">
                <a:solidFill>
                  <a:schemeClr val="dk1"/>
                </a:solidFill>
                <a:latin typeface="Times New Roman"/>
                <a:ea typeface="Times New Roman"/>
                <a:cs typeface="Times New Roman"/>
                <a:sym typeface="Times New Roman"/>
              </a:rPr>
              <a:t> </a:t>
            </a:r>
            <a:r>
              <a:rPr lang="en-US" sz="2000" b="1" u="sng" dirty="0">
                <a:solidFill>
                  <a:schemeClr val="dk1"/>
                </a:solidFill>
                <a:latin typeface="Times New Roman"/>
                <a:ea typeface="Times New Roman"/>
                <a:cs typeface="Times New Roman"/>
                <a:sym typeface="Times New Roman"/>
              </a:rPr>
              <a:t>Documentation</a:t>
            </a:r>
          </a:p>
          <a:p>
            <a:pPr marL="469900" indent="-342900" algn="just">
              <a:lnSpc>
                <a:spcPct val="100000"/>
              </a:lnSpc>
              <a:spcBef>
                <a:spcPts val="1400"/>
              </a:spcBef>
              <a:buClr>
                <a:schemeClr val="dk1"/>
              </a:buClr>
              <a:buSzPts val="2000"/>
            </a:pPr>
            <a:r>
              <a:rPr lang="en-US" sz="2000" dirty="0">
                <a:latin typeface="Times New Roman" panose="02020603050405020304" pitchFamily="18" charset="0"/>
                <a:ea typeface="Times New Roman"/>
                <a:cs typeface="Times New Roman" panose="02020603050405020304" pitchFamily="18" charset="0"/>
                <a:sym typeface="Times New Roman"/>
              </a:rPr>
              <a:t>Below table shows the </a:t>
            </a:r>
            <a:r>
              <a:rPr lang="en-US" sz="2000" dirty="0">
                <a:latin typeface="Times New Roman" panose="02020603050405020304" pitchFamily="18" charset="0"/>
                <a:cs typeface="Times New Roman" panose="02020603050405020304" pitchFamily="18" charset="0"/>
                <a:sym typeface="Times New Roman"/>
              </a:rPr>
              <a:t>ke</a:t>
            </a:r>
            <a:r>
              <a:rPr lang="en-US" sz="2000" dirty="0">
                <a:latin typeface="Times New Roman" panose="02020603050405020304" pitchFamily="18" charset="0"/>
                <a:ea typeface="Times New Roman"/>
                <a:cs typeface="Times New Roman" panose="02020603050405020304" pitchFamily="18" charset="0"/>
                <a:sym typeface="Times New Roman"/>
              </a:rPr>
              <a:t>y elements of business and data access layer design document</a:t>
            </a:r>
          </a:p>
          <a:p>
            <a:pPr marL="469900" indent="-342900" algn="just">
              <a:lnSpc>
                <a:spcPct val="100000"/>
              </a:lnSpc>
              <a:spcBef>
                <a:spcPts val="1400"/>
              </a:spcBef>
              <a:buClr>
                <a:schemeClr val="dk1"/>
              </a:buClr>
              <a:buSzPts val="2000"/>
            </a:pPr>
            <a:endParaRPr lang="en-US" sz="2000" dirty="0">
              <a:latin typeface="Times New Roman" panose="02020603050405020304" pitchFamily="18" charset="0"/>
              <a:ea typeface="Times New Roman"/>
              <a:cs typeface="Times New Roman" panose="02020603050405020304" pitchFamily="18" charset="0"/>
              <a:sym typeface="Times New Roman"/>
            </a:endParaRPr>
          </a:p>
        </p:txBody>
      </p:sp>
      <p:graphicFrame>
        <p:nvGraphicFramePr>
          <p:cNvPr id="3" name="Content Placeholder 8">
            <a:extLst>
              <a:ext uri="{FF2B5EF4-FFF2-40B4-BE49-F238E27FC236}">
                <a16:creationId xmlns:a16="http://schemas.microsoft.com/office/drawing/2014/main" id="{E3F64B5B-349E-0EE6-5B0F-3CE5C9CECDA9}"/>
              </a:ext>
            </a:extLst>
          </p:cNvPr>
          <p:cNvGraphicFramePr>
            <a:graphicFrameLocks/>
          </p:cNvGraphicFramePr>
          <p:nvPr>
            <p:extLst>
              <p:ext uri="{D42A27DB-BD31-4B8C-83A1-F6EECF244321}">
                <p14:modId xmlns:p14="http://schemas.microsoft.com/office/powerpoint/2010/main" val="1494797881"/>
              </p:ext>
            </p:extLst>
          </p:nvPr>
        </p:nvGraphicFramePr>
        <p:xfrm>
          <a:off x="1828800" y="1943099"/>
          <a:ext cx="7086600" cy="3560234"/>
        </p:xfrm>
        <a:graphic>
          <a:graphicData uri="http://schemas.openxmlformats.org/drawingml/2006/table">
            <a:tbl>
              <a:tblPr firstRow="1" bandRow="1">
                <a:tableStyleId>{5C22544A-7EE6-4342-B048-85BDC9FD1C3A}</a:tableStyleId>
              </a:tblPr>
              <a:tblGrid>
                <a:gridCol w="2794000">
                  <a:extLst>
                    <a:ext uri="{9D8B030D-6E8A-4147-A177-3AD203B41FA5}">
                      <a16:colId xmlns:a16="http://schemas.microsoft.com/office/drawing/2014/main" val="20000"/>
                    </a:ext>
                  </a:extLst>
                </a:gridCol>
                <a:gridCol w="4292600">
                  <a:extLst>
                    <a:ext uri="{9D8B030D-6E8A-4147-A177-3AD203B41FA5}">
                      <a16:colId xmlns:a16="http://schemas.microsoft.com/office/drawing/2014/main" val="20001"/>
                    </a:ext>
                  </a:extLst>
                </a:gridCol>
              </a:tblGrid>
              <a:tr h="370811">
                <a:tc>
                  <a:txBody>
                    <a:bodyPr/>
                    <a:lstStyle/>
                    <a:p>
                      <a:r>
                        <a:rPr lang="en-IN" sz="1800" dirty="0"/>
                        <a:t>SAD Element</a:t>
                      </a:r>
                    </a:p>
                  </a:txBody>
                  <a:tcPr marT="45716" marB="45716"/>
                </a:tc>
                <a:tc>
                  <a:txBody>
                    <a:bodyPr/>
                    <a:lstStyle/>
                    <a:p>
                      <a:r>
                        <a:rPr lang="en-IN" sz="1800" dirty="0"/>
                        <a:t>Description</a:t>
                      </a:r>
                    </a:p>
                  </a:txBody>
                  <a:tcPr marT="45716" marB="45716"/>
                </a:tc>
                <a:extLst>
                  <a:ext uri="{0D108BD9-81ED-4DB2-BD59-A6C34878D82A}">
                    <a16:rowId xmlns:a16="http://schemas.microsoft.com/office/drawing/2014/main" val="10000"/>
                  </a:ext>
                </a:extLst>
              </a:tr>
              <a:tr h="640031">
                <a:tc>
                  <a:txBody>
                    <a:bodyPr/>
                    <a:lstStyle/>
                    <a:p>
                      <a:r>
                        <a:rPr lang="en-IN" sz="1600" kern="1200" dirty="0">
                          <a:solidFill>
                            <a:schemeClr val="tx1"/>
                          </a:solidFill>
                          <a:latin typeface="Times New Roman" panose="02020603050405020304" pitchFamily="18" charset="0"/>
                          <a:ea typeface="+mn-ea"/>
                          <a:cs typeface="Times New Roman" panose="02020603050405020304" pitchFamily="18" charset="0"/>
                        </a:rPr>
                        <a:t>Business delegate</a:t>
                      </a:r>
                    </a:p>
                  </a:txBody>
                  <a:tcPr marT="45716" marB="45716"/>
                </a:tc>
                <a:tc>
                  <a:txBody>
                    <a:bodyPr/>
                    <a:lstStyle/>
                    <a:p>
                      <a:r>
                        <a:rPr lang="en-IN" sz="1600" kern="1200" dirty="0">
                          <a:solidFill>
                            <a:schemeClr val="tx1"/>
                          </a:solidFill>
                          <a:latin typeface="Times New Roman" panose="02020603050405020304" pitchFamily="18" charset="0"/>
                          <a:ea typeface="+mn-ea"/>
                          <a:cs typeface="Times New Roman" panose="02020603050405020304" pitchFamily="18" charset="0"/>
                        </a:rPr>
                        <a:t>Captures set of methods that need to be invoked for a specific business service</a:t>
                      </a:r>
                    </a:p>
                  </a:txBody>
                  <a:tcPr marT="45716" marB="45716"/>
                </a:tc>
                <a:extLst>
                  <a:ext uri="{0D108BD9-81ED-4DB2-BD59-A6C34878D82A}">
                    <a16:rowId xmlns:a16="http://schemas.microsoft.com/office/drawing/2014/main" val="10001"/>
                  </a:ext>
                </a:extLst>
              </a:tr>
              <a:tr h="640031">
                <a:tc>
                  <a:txBody>
                    <a:bodyPr/>
                    <a:lstStyle/>
                    <a:p>
                      <a:r>
                        <a:rPr lang="en-IN" sz="1600" kern="1200" dirty="0">
                          <a:solidFill>
                            <a:schemeClr val="tx1"/>
                          </a:solidFill>
                          <a:latin typeface="Times New Roman" panose="02020603050405020304" pitchFamily="18" charset="0"/>
                          <a:ea typeface="+mn-ea"/>
                          <a:cs typeface="Times New Roman" panose="02020603050405020304" pitchFamily="18" charset="0"/>
                        </a:rPr>
                        <a:t>Session facade</a:t>
                      </a:r>
                    </a:p>
                  </a:txBody>
                  <a:tcPr marT="45716" marB="45716"/>
                </a:tc>
                <a:tc>
                  <a:txBody>
                    <a:bodyPr/>
                    <a:lstStyle/>
                    <a:p>
                      <a:r>
                        <a:rPr lang="en-IN" sz="1600" kern="1200" dirty="0">
                          <a:solidFill>
                            <a:schemeClr val="tx1"/>
                          </a:solidFill>
                          <a:latin typeface="Times New Roman" panose="02020603050405020304" pitchFamily="18" charset="0"/>
                          <a:ea typeface="+mn-ea"/>
                          <a:cs typeface="Times New Roman" panose="02020603050405020304" pitchFamily="18" charset="0"/>
                        </a:rPr>
                        <a:t>Captures the list of services that need to be grouped under a facade</a:t>
                      </a:r>
                    </a:p>
                  </a:txBody>
                  <a:tcPr marT="45716" marB="45716"/>
                </a:tc>
                <a:extLst>
                  <a:ext uri="{0D108BD9-81ED-4DB2-BD59-A6C34878D82A}">
                    <a16:rowId xmlns:a16="http://schemas.microsoft.com/office/drawing/2014/main" val="10002"/>
                  </a:ext>
                </a:extLst>
              </a:tr>
              <a:tr h="630894">
                <a:tc>
                  <a:txBody>
                    <a:bodyPr/>
                    <a:lstStyle/>
                    <a:p>
                      <a:r>
                        <a:rPr lang="en-IN" sz="1600" kern="1200" dirty="0">
                          <a:solidFill>
                            <a:schemeClr val="tx1"/>
                          </a:solidFill>
                          <a:latin typeface="Times New Roman" panose="02020603050405020304" pitchFamily="18" charset="0"/>
                          <a:ea typeface="+mn-ea"/>
                          <a:cs typeface="Times New Roman" panose="02020603050405020304" pitchFamily="18" charset="0"/>
                        </a:rPr>
                        <a:t>Business service</a:t>
                      </a:r>
                    </a:p>
                  </a:txBody>
                  <a:tcPr marT="45716" marB="45716"/>
                </a:tc>
                <a:tc>
                  <a:txBody>
                    <a:bodyPr/>
                    <a:lstStyle/>
                    <a:p>
                      <a:r>
                        <a:rPr lang="en-IN" sz="1600" kern="1200" dirty="0">
                          <a:solidFill>
                            <a:schemeClr val="tx1"/>
                          </a:solidFill>
                          <a:latin typeface="Times New Roman" panose="02020603050405020304" pitchFamily="18" charset="0"/>
                          <a:ea typeface="+mn-ea"/>
                          <a:cs typeface="Times New Roman" panose="02020603050405020304" pitchFamily="18" charset="0"/>
                        </a:rPr>
                        <a:t>This captures the business interfaces and their implementation details</a:t>
                      </a:r>
                    </a:p>
                  </a:txBody>
                  <a:tcPr marT="45716" marB="45716"/>
                </a:tc>
                <a:extLst>
                  <a:ext uri="{0D108BD9-81ED-4DB2-BD59-A6C34878D82A}">
                    <a16:rowId xmlns:a16="http://schemas.microsoft.com/office/drawing/2014/main" val="10003"/>
                  </a:ext>
                </a:extLst>
              </a:tr>
              <a:tr h="640031">
                <a:tc>
                  <a:txBody>
                    <a:bodyPr/>
                    <a:lstStyle/>
                    <a:p>
                      <a:r>
                        <a:rPr lang="en-IN" sz="1600" kern="1200" dirty="0">
                          <a:solidFill>
                            <a:schemeClr val="tx1"/>
                          </a:solidFill>
                          <a:latin typeface="Times New Roman" panose="02020603050405020304" pitchFamily="18" charset="0"/>
                          <a:ea typeface="+mn-ea"/>
                          <a:cs typeface="Times New Roman" panose="02020603050405020304" pitchFamily="18" charset="0"/>
                        </a:rPr>
                        <a:t>Business Model</a:t>
                      </a:r>
                    </a:p>
                  </a:txBody>
                  <a:tcPr marT="45716" marB="45716"/>
                </a:tc>
                <a:tc>
                  <a:txBody>
                    <a:bodyPr/>
                    <a:lstStyle/>
                    <a:p>
                      <a:r>
                        <a:rPr lang="en-IN" sz="1600" kern="1200" dirty="0">
                          <a:solidFill>
                            <a:schemeClr val="tx1"/>
                          </a:solidFill>
                          <a:latin typeface="Times New Roman" panose="02020603050405020304" pitchFamily="18" charset="0"/>
                          <a:ea typeface="+mn-ea"/>
                          <a:cs typeface="Times New Roman" panose="02020603050405020304" pitchFamily="18" charset="0"/>
                        </a:rPr>
                        <a:t>This captures the business entities and their interrelationships</a:t>
                      </a:r>
                    </a:p>
                  </a:txBody>
                  <a:tcPr marT="45716" marB="45716"/>
                </a:tc>
                <a:extLst>
                  <a:ext uri="{0D108BD9-81ED-4DB2-BD59-A6C34878D82A}">
                    <a16:rowId xmlns:a16="http://schemas.microsoft.com/office/drawing/2014/main" val="10004"/>
                  </a:ext>
                </a:extLst>
              </a:tr>
              <a:tr h="638436">
                <a:tc>
                  <a:txBody>
                    <a:bodyPr/>
                    <a:lstStyle/>
                    <a:p>
                      <a:r>
                        <a:rPr lang="en-IN" sz="1600" kern="1200" dirty="0">
                          <a:solidFill>
                            <a:schemeClr val="tx1"/>
                          </a:solidFill>
                          <a:latin typeface="Times New Roman" panose="02020603050405020304" pitchFamily="18" charset="0"/>
                          <a:ea typeface="+mn-ea"/>
                          <a:cs typeface="Times New Roman" panose="02020603050405020304" pitchFamily="18" charset="0"/>
                        </a:rPr>
                        <a:t>Data Access Layer components</a:t>
                      </a:r>
                    </a:p>
                  </a:txBody>
                  <a:tcPr marT="45716" marB="45716"/>
                </a:tc>
                <a:tc>
                  <a:txBody>
                    <a:bodyPr/>
                    <a:lstStyle/>
                    <a:p>
                      <a:r>
                        <a:rPr lang="en-IN" sz="1600" kern="1200" dirty="0">
                          <a:solidFill>
                            <a:schemeClr val="tx1"/>
                          </a:solidFill>
                          <a:latin typeface="Times New Roman" panose="02020603050405020304" pitchFamily="18" charset="0"/>
                          <a:ea typeface="+mn-ea"/>
                          <a:cs typeface="Times New Roman" panose="02020603050405020304" pitchFamily="18" charset="0"/>
                        </a:rPr>
                        <a:t>This includes the design details of data access components, object relational mappings etc.</a:t>
                      </a:r>
                    </a:p>
                  </a:txBody>
                  <a:tcPr marT="45716" marB="45716"/>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90589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1F52-92E7-5A8E-51E3-9B9E1A56D84D}"/>
              </a:ext>
            </a:extLst>
          </p:cNvPr>
          <p:cNvSpPr>
            <a:spLocks noGrp="1"/>
          </p:cNvSpPr>
          <p:nvPr>
            <p:ph type="title"/>
          </p:nvPr>
        </p:nvSpPr>
        <p:spPr/>
        <p:txBody>
          <a:bodyPr>
            <a:normAutofit/>
          </a:bodyPr>
          <a:lstStyle/>
          <a:p>
            <a:r>
              <a:rPr lang="en-US" sz="2600" b="1" dirty="0">
                <a:latin typeface="Times New Roman" panose="02020603050405020304" pitchFamily="18" charset="0"/>
                <a:cs typeface="Times New Roman" panose="02020603050405020304" pitchFamily="18" charset="0"/>
              </a:rPr>
              <a:t>Infrastructure Architecture (contd..)</a:t>
            </a:r>
            <a:endParaRPr lang="en-IN" sz="2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287C7C-72AD-010E-6B5F-2F598585E673}"/>
              </a:ext>
            </a:extLst>
          </p:cNvPr>
          <p:cNvSpPr>
            <a:spLocks noGrp="1"/>
          </p:cNvSpPr>
          <p:nvPr>
            <p:ph idx="1"/>
          </p:nvPr>
        </p:nvSpPr>
        <p:spPr/>
        <p:txBody>
          <a:bodyPr/>
          <a:lstStyle/>
          <a:p>
            <a:pPr marL="0" indent="0">
              <a:buNone/>
            </a:pPr>
            <a:r>
              <a:rPr lang="en-US" sz="2000" b="1" dirty="0">
                <a:latin typeface="Times New Roman" panose="02020603050405020304" pitchFamily="18" charset="0"/>
                <a:cs typeface="Times New Roman" panose="02020603050405020304" pitchFamily="18" charset="0"/>
              </a:rPr>
              <a:t>Infrastructure Architecture Building Blocks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a:t>
            </a:r>
            <a:r>
              <a:rPr lang="en-IN" sz="2000" dirty="0" err="1">
                <a:latin typeface="Times New Roman" panose="02020603050405020304" pitchFamily="18" charset="0"/>
                <a:cs typeface="Times New Roman" panose="02020603050405020304" pitchFamily="18" charset="0"/>
              </a:rPr>
              <a:t>nfrastructure</a:t>
            </a:r>
            <a:r>
              <a:rPr lang="en-IN" sz="2000" dirty="0">
                <a:latin typeface="Times New Roman" panose="02020603050405020304" pitchFamily="18" charset="0"/>
                <a:cs typeface="Times New Roman" panose="02020603050405020304" pitchFamily="18" charset="0"/>
              </a:rPr>
              <a:t> Architecture is composed of main 4 building blocks</a:t>
            </a:r>
          </a:p>
          <a:p>
            <a:pPr marL="0" indent="0">
              <a:buNone/>
            </a:pPr>
            <a:r>
              <a:rPr lang="en-US" dirty="0"/>
              <a:t>	 		</a:t>
            </a:r>
            <a:r>
              <a:rPr lang="en-US" sz="2000" dirty="0">
                <a:latin typeface="Times New Roman" panose="02020603050405020304" pitchFamily="18" charset="0"/>
                <a:cs typeface="Times New Roman" panose="02020603050405020304" pitchFamily="18" charset="0"/>
              </a:rPr>
              <a:t>1. Networking, internetworking and communication protocols</a:t>
            </a:r>
          </a:p>
          <a:p>
            <a:pPr marL="0" indent="0">
              <a:buNone/>
            </a:pPr>
            <a:r>
              <a:rPr lang="en-US" sz="2000" dirty="0">
                <a:latin typeface="Times New Roman" panose="02020603050405020304" pitchFamily="18" charset="0"/>
                <a:cs typeface="Times New Roman" panose="02020603050405020304" pitchFamily="18" charset="0"/>
              </a:rPr>
              <a:t>			2. IT Hardware and software</a:t>
            </a:r>
          </a:p>
          <a:p>
            <a:pPr marL="0" indent="0">
              <a:buNone/>
            </a:pPr>
            <a:r>
              <a:rPr lang="en-US" sz="2000" dirty="0">
                <a:latin typeface="Times New Roman" panose="02020603050405020304" pitchFamily="18" charset="0"/>
                <a:cs typeface="Times New Roman" panose="02020603050405020304" pitchFamily="18" charset="0"/>
              </a:rPr>
              <a:t>			3. Middleware</a:t>
            </a:r>
          </a:p>
          <a:p>
            <a:pPr marL="0" indent="0">
              <a:buNone/>
            </a:pPr>
            <a:r>
              <a:rPr lang="en-US" sz="2000" dirty="0">
                <a:latin typeface="Times New Roman" panose="02020603050405020304" pitchFamily="18" charset="0"/>
                <a:cs typeface="Times New Roman" panose="02020603050405020304" pitchFamily="18" charset="0"/>
              </a:rPr>
              <a:t>			4. Policies for infrastructure management</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865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1F52-92E7-5A8E-51E3-9B9E1A56D84D}"/>
              </a:ext>
            </a:extLst>
          </p:cNvPr>
          <p:cNvSpPr>
            <a:spLocks noGrp="1"/>
          </p:cNvSpPr>
          <p:nvPr>
            <p:ph type="title"/>
          </p:nvPr>
        </p:nvSpPr>
        <p:spPr>
          <a:xfrm>
            <a:off x="838200" y="365126"/>
            <a:ext cx="10515600" cy="568324"/>
          </a:xfrm>
        </p:spPr>
        <p:txBody>
          <a:bodyPr>
            <a:normAutofit/>
          </a:bodyPr>
          <a:lstStyle/>
          <a:p>
            <a:r>
              <a:rPr lang="en-US" sz="2600" b="1" dirty="0">
                <a:latin typeface="Times New Roman" panose="02020603050405020304" pitchFamily="18" charset="0"/>
                <a:cs typeface="Times New Roman" panose="02020603050405020304" pitchFamily="18" charset="0"/>
              </a:rPr>
              <a:t>Infrastructure Architecture (contd..)</a:t>
            </a:r>
            <a:endParaRPr lang="en-IN" sz="2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287C7C-72AD-010E-6B5F-2F598585E673}"/>
              </a:ext>
            </a:extLst>
          </p:cNvPr>
          <p:cNvSpPr>
            <a:spLocks noGrp="1"/>
          </p:cNvSpPr>
          <p:nvPr>
            <p:ph idx="1"/>
          </p:nvPr>
        </p:nvSpPr>
        <p:spPr>
          <a:xfrm>
            <a:off x="838200" y="1343026"/>
            <a:ext cx="10515600" cy="5295900"/>
          </a:xfrm>
        </p:spPr>
        <p:txBody>
          <a:bodyPr/>
          <a:lstStyle/>
          <a:p>
            <a:r>
              <a:rPr lang="en-US" sz="2000" dirty="0">
                <a:latin typeface="Times New Roman" panose="02020603050405020304" pitchFamily="18" charset="0"/>
                <a:cs typeface="Times New Roman" panose="02020603050405020304" pitchFamily="18" charset="0"/>
              </a:rPr>
              <a:t>Below diagram shows the infrastructure architecture building blocks</a:t>
            </a:r>
          </a:p>
          <a:p>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3616037-A11E-3E59-65F0-1D3840F572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39644" y="1844918"/>
            <a:ext cx="7475856" cy="4910742"/>
          </a:xfrm>
          <a:prstGeom prst="rect">
            <a:avLst/>
          </a:prstGeom>
          <a:noFill/>
          <a:ln>
            <a:noFill/>
          </a:ln>
        </p:spPr>
      </p:pic>
    </p:spTree>
    <p:extLst>
      <p:ext uri="{BB962C8B-B14F-4D97-AF65-F5344CB8AC3E}">
        <p14:creationId xmlns:p14="http://schemas.microsoft.com/office/powerpoint/2010/main" val="2465450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1F52-92E7-5A8E-51E3-9B9E1A56D84D}"/>
              </a:ext>
            </a:extLst>
          </p:cNvPr>
          <p:cNvSpPr>
            <a:spLocks noGrp="1"/>
          </p:cNvSpPr>
          <p:nvPr>
            <p:ph type="title"/>
          </p:nvPr>
        </p:nvSpPr>
        <p:spPr>
          <a:xfrm>
            <a:off x="733425" y="98426"/>
            <a:ext cx="10515600" cy="752475"/>
          </a:xfrm>
        </p:spPr>
        <p:txBody>
          <a:bodyPr>
            <a:normAutofit/>
          </a:bodyPr>
          <a:lstStyle/>
          <a:p>
            <a:r>
              <a:rPr lang="en-US" sz="2600" b="1" dirty="0">
                <a:latin typeface="Times New Roman" panose="02020603050405020304" pitchFamily="18" charset="0"/>
                <a:cs typeface="Times New Roman" panose="02020603050405020304" pitchFamily="18" charset="0"/>
              </a:rPr>
              <a:t>Infrastructure Architecture (contd..)</a:t>
            </a:r>
            <a:endParaRPr lang="en-IN" sz="2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287C7C-72AD-010E-6B5F-2F598585E673}"/>
              </a:ext>
            </a:extLst>
          </p:cNvPr>
          <p:cNvSpPr>
            <a:spLocks noGrp="1"/>
          </p:cNvSpPr>
          <p:nvPr>
            <p:ph idx="1"/>
          </p:nvPr>
        </p:nvSpPr>
        <p:spPr>
          <a:xfrm>
            <a:off x="838200" y="933450"/>
            <a:ext cx="10515600" cy="5924550"/>
          </a:xfrm>
        </p:spPr>
        <p:txBody>
          <a:bodyPr>
            <a:normAutofit/>
          </a:bodyPr>
          <a:lstStyle/>
          <a:p>
            <a:pPr marL="457200" indent="-457200">
              <a:buAutoNum type="arabicPeriod"/>
            </a:pPr>
            <a:r>
              <a:rPr lang="en-US" sz="2000" b="1" dirty="0">
                <a:latin typeface="Times New Roman" panose="02020603050405020304" pitchFamily="18" charset="0"/>
                <a:cs typeface="Times New Roman" panose="02020603050405020304" pitchFamily="18" charset="0"/>
              </a:rPr>
              <a:t>Networking, internetworking and communication protocols</a:t>
            </a:r>
          </a:p>
          <a:p>
            <a:pPr>
              <a:lnSpc>
                <a:spcPct val="120000"/>
              </a:lnSpc>
            </a:pPr>
            <a:r>
              <a:rPr lang="en-US" sz="2000" dirty="0">
                <a:latin typeface="Times New Roman" panose="02020603050405020304" pitchFamily="18" charset="0"/>
                <a:cs typeface="Times New Roman" panose="02020603050405020304" pitchFamily="18" charset="0"/>
              </a:rPr>
              <a:t>An enterprise have its operations being carried out at multiple locations. Each location may have multiple servers hosting different parts of an enterprise application</a:t>
            </a:r>
          </a:p>
          <a:p>
            <a:pPr>
              <a:lnSpc>
                <a:spcPct val="120000"/>
              </a:lnSpc>
            </a:pPr>
            <a:r>
              <a:rPr lang="en-US" sz="2000" dirty="0">
                <a:latin typeface="Times New Roman" panose="02020603050405020304" pitchFamily="18" charset="0"/>
                <a:cs typeface="Times New Roman" panose="02020603050405020304" pitchFamily="18" charset="0"/>
              </a:rPr>
              <a:t>Connectivity between these locations are supported by networking, internetworking and communication protocols</a:t>
            </a:r>
          </a:p>
          <a:p>
            <a:pPr>
              <a:lnSpc>
                <a:spcPct val="120000"/>
              </a:lnSpc>
            </a:pPr>
            <a:r>
              <a:rPr lang="en-US" sz="2000" dirty="0">
                <a:latin typeface="Times New Roman" panose="02020603050405020304" pitchFamily="18" charset="0"/>
                <a:cs typeface="Times New Roman" panose="02020603050405020304" pitchFamily="18" charset="0"/>
              </a:rPr>
              <a:t>Following are the key elements in this networking building block,</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DNS (Domain Name Server)</a:t>
            </a:r>
          </a:p>
          <a:p>
            <a:pPr marL="0" indent="0">
              <a:buNone/>
            </a:pPr>
            <a:r>
              <a:rPr lang="en-US" sz="2000" dirty="0">
                <a:latin typeface="Times New Roman" panose="02020603050405020304" pitchFamily="18" charset="0"/>
                <a:cs typeface="Times New Roman" panose="02020603050405020304" pitchFamily="18" charset="0"/>
              </a:rPr>
              <a:t>			ii) Load Balancer</a:t>
            </a:r>
          </a:p>
          <a:p>
            <a:pPr marL="0" indent="0">
              <a:buNone/>
            </a:pPr>
            <a:r>
              <a:rPr lang="en-US" sz="2000" dirty="0">
                <a:latin typeface="Times New Roman" panose="02020603050405020304" pitchFamily="18" charset="0"/>
                <a:cs typeface="Times New Roman" panose="02020603050405020304" pitchFamily="18" charset="0"/>
              </a:rPr>
              <a:t>			iii) Cluster</a:t>
            </a:r>
          </a:p>
          <a:p>
            <a:pPr marL="0" indent="0">
              <a:buNone/>
            </a:pPr>
            <a:r>
              <a:rPr lang="en-US" sz="2000" dirty="0">
                <a:latin typeface="Times New Roman" panose="02020603050405020304" pitchFamily="18" charset="0"/>
                <a:cs typeface="Times New Roman" panose="02020603050405020304" pitchFamily="18" charset="0"/>
              </a:rPr>
              <a:t>			iv) Firewall</a:t>
            </a:r>
          </a:p>
          <a:p>
            <a:pPr marL="0" indent="0">
              <a:buNone/>
            </a:pPr>
            <a:r>
              <a:rPr lang="en-US" sz="2000" dirty="0">
                <a:latin typeface="Times New Roman" panose="02020603050405020304" pitchFamily="18" charset="0"/>
                <a:cs typeface="Times New Roman" panose="02020603050405020304" pitchFamily="18" charset="0"/>
              </a:rPr>
              <a:t>			v) </a:t>
            </a:r>
            <a:r>
              <a:rPr lang="en-US" sz="2000" dirty="0">
                <a:solidFill>
                  <a:schemeClr val="dk1"/>
                </a:solidFill>
                <a:latin typeface="Times New Roman"/>
                <a:ea typeface="Times New Roman"/>
                <a:cs typeface="Times New Roman"/>
                <a:sym typeface="Times New Roman"/>
              </a:rPr>
              <a:t>Demilitarized Zone (DMZ) </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78330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1F52-92E7-5A8E-51E3-9B9E1A56D84D}"/>
              </a:ext>
            </a:extLst>
          </p:cNvPr>
          <p:cNvSpPr>
            <a:spLocks noGrp="1"/>
          </p:cNvSpPr>
          <p:nvPr>
            <p:ph type="title"/>
          </p:nvPr>
        </p:nvSpPr>
        <p:spPr>
          <a:xfrm>
            <a:off x="733425" y="98426"/>
            <a:ext cx="10515600" cy="752475"/>
          </a:xfrm>
        </p:spPr>
        <p:txBody>
          <a:bodyPr>
            <a:normAutofit/>
          </a:bodyPr>
          <a:lstStyle/>
          <a:p>
            <a:r>
              <a:rPr lang="en-US" sz="2600" b="1" dirty="0">
                <a:latin typeface="Times New Roman" panose="02020603050405020304" pitchFamily="18" charset="0"/>
                <a:cs typeface="Times New Roman" panose="02020603050405020304" pitchFamily="18" charset="0"/>
              </a:rPr>
              <a:t>Infrastructure Architecture (contd..)</a:t>
            </a:r>
            <a:endParaRPr lang="en-IN" sz="2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287C7C-72AD-010E-6B5F-2F598585E673}"/>
              </a:ext>
            </a:extLst>
          </p:cNvPr>
          <p:cNvSpPr>
            <a:spLocks noGrp="1"/>
          </p:cNvSpPr>
          <p:nvPr>
            <p:ph idx="1"/>
          </p:nvPr>
        </p:nvSpPr>
        <p:spPr>
          <a:xfrm>
            <a:off x="838200" y="933450"/>
            <a:ext cx="10515600" cy="5924550"/>
          </a:xfrm>
        </p:spPr>
        <p:txBody>
          <a:bodyPr>
            <a:normAutofit/>
          </a:bodyPr>
          <a:lstStyle/>
          <a:p>
            <a:pPr marL="0" indent="0">
              <a:buNone/>
            </a:pPr>
            <a:r>
              <a:rPr lang="en-US" sz="2000" b="1" u="sng" dirty="0" err="1">
                <a:latin typeface="Times New Roman" panose="02020603050405020304" pitchFamily="18" charset="0"/>
                <a:cs typeface="Times New Roman" panose="02020603050405020304" pitchFamily="18" charset="0"/>
              </a:rPr>
              <a:t>i</a:t>
            </a:r>
            <a:r>
              <a:rPr lang="en-US" sz="2000" b="1" u="sng" dirty="0">
                <a:latin typeface="Times New Roman" panose="02020603050405020304" pitchFamily="18" charset="0"/>
                <a:cs typeface="Times New Roman" panose="02020603050405020304" pitchFamily="18" charset="0"/>
              </a:rPr>
              <a:t>). DNS (Domain Name Server)</a:t>
            </a:r>
          </a:p>
          <a:p>
            <a:r>
              <a:rPr lang="en-US" sz="2000" dirty="0">
                <a:latin typeface="Times New Roman" panose="02020603050405020304" pitchFamily="18" charset="0"/>
                <a:cs typeface="Times New Roman" panose="02020603050405020304" pitchFamily="18" charset="0"/>
              </a:rPr>
              <a:t>Every </a:t>
            </a:r>
            <a:r>
              <a:rPr lang="en-US" sz="2000" dirty="0">
                <a:solidFill>
                  <a:srgbClr val="FF0000"/>
                </a:solidFill>
                <a:latin typeface="Times New Roman" panose="02020603050405020304" pitchFamily="18" charset="0"/>
                <a:cs typeface="Times New Roman" panose="02020603050405020304" pitchFamily="18" charset="0"/>
              </a:rPr>
              <a:t>server needs an unique identity </a:t>
            </a:r>
            <a:r>
              <a:rPr lang="en-US" sz="2000" dirty="0">
                <a:latin typeface="Times New Roman" panose="02020603050405020304" pitchFamily="18" charset="0"/>
                <a:cs typeface="Times New Roman" panose="02020603050405020304" pitchFamily="18" charset="0"/>
              </a:rPr>
              <a:t>to identify it in the network</a:t>
            </a:r>
          </a:p>
          <a:p>
            <a:r>
              <a:rPr lang="en-US" sz="2000" dirty="0">
                <a:latin typeface="Times New Roman" panose="02020603050405020304" pitchFamily="18" charset="0"/>
                <a:cs typeface="Times New Roman" panose="02020603050405020304" pitchFamily="18" charset="0"/>
              </a:rPr>
              <a:t>That unique identity is provided by the </a:t>
            </a:r>
            <a:r>
              <a:rPr lang="en-US" sz="2000" dirty="0">
                <a:solidFill>
                  <a:srgbClr val="FF0000"/>
                </a:solidFill>
                <a:latin typeface="Times New Roman" panose="02020603050405020304" pitchFamily="18" charset="0"/>
                <a:cs typeface="Times New Roman" panose="02020603050405020304" pitchFamily="18" charset="0"/>
              </a:rPr>
              <a:t>Internet Protocol (IP)</a:t>
            </a:r>
          </a:p>
          <a:p>
            <a:r>
              <a:rPr lang="en-US" sz="2000" dirty="0">
                <a:latin typeface="Times New Roman" panose="02020603050405020304" pitchFamily="18" charset="0"/>
                <a:cs typeface="Times New Roman" panose="02020603050405020304" pitchFamily="18" charset="0"/>
              </a:rPr>
              <a:t>Every enterprise application is accessed via an Uniform Resource Locator (URL) </a:t>
            </a:r>
          </a:p>
          <a:p>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a:t>
            </a:r>
            <a:r>
              <a:rPr lang="en-US" sz="2000" dirty="0">
                <a:solidFill>
                  <a:srgbClr val="FF0000"/>
                </a:solidFill>
                <a:latin typeface="Times New Roman" panose="02020603050405020304" pitchFamily="18" charset="0"/>
                <a:cs typeface="Times New Roman" panose="02020603050405020304" pitchFamily="18" charset="0"/>
              </a:rPr>
              <a:t>URL is mapped to a specific IP address </a:t>
            </a:r>
            <a:r>
              <a:rPr lang="en-US" sz="2000" dirty="0">
                <a:latin typeface="Times New Roman" panose="02020603050405020304" pitchFamily="18" charset="0"/>
                <a:cs typeface="Times New Roman" panose="02020603050405020304" pitchFamily="18" charset="0"/>
              </a:rPr>
              <a:t>with the help of </a:t>
            </a:r>
            <a:r>
              <a:rPr lang="en-US" sz="2000" dirty="0">
                <a:solidFill>
                  <a:srgbClr val="FF0000"/>
                </a:solidFill>
                <a:latin typeface="Times New Roman" panose="02020603050405020304" pitchFamily="18" charset="0"/>
                <a:cs typeface="Times New Roman" panose="02020603050405020304" pitchFamily="18" charset="0"/>
              </a:rPr>
              <a:t>DNS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3442A00B-BB1D-B650-8C36-660BA607CEEB}"/>
              </a:ext>
            </a:extLst>
          </p:cNvPr>
          <p:cNvPicPr>
            <a:picLocks noChangeAspect="1"/>
          </p:cNvPicPr>
          <p:nvPr/>
        </p:nvPicPr>
        <p:blipFill rotWithShape="1">
          <a:blip r:embed="rId2">
            <a:extLst>
              <a:ext uri="{28A0092B-C50C-407E-A947-70E740481C1C}">
                <a14:useLocalDpi xmlns:a14="http://schemas.microsoft.com/office/drawing/2010/main" val="0"/>
              </a:ext>
            </a:extLst>
          </a:blip>
          <a:srcRect l="18593" t="14573" r="16834" b="16583"/>
          <a:stretch/>
        </p:blipFill>
        <p:spPr bwMode="auto">
          <a:xfrm>
            <a:off x="3529054" y="3592830"/>
            <a:ext cx="4374102" cy="233172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41545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714375" y="228600"/>
            <a:ext cx="9648825" cy="762000"/>
          </a:xfrm>
          <a:prstGeom prst="rect">
            <a:avLst/>
          </a:prstGeom>
          <a:noFill/>
          <a:ln>
            <a:noFill/>
          </a:ln>
        </p:spPr>
        <p:txBody>
          <a:bodyPr spcFirstLastPara="1" vert="horz" wrap="square" lIns="91425" tIns="45700" rIns="91425" bIns="45700" rtlCol="0" anchor="ctr" anchorCtr="0">
            <a:noAutofit/>
          </a:bodyPr>
          <a:lstStyle/>
          <a:p>
            <a:pPr>
              <a:lnSpc>
                <a:spcPct val="100000"/>
              </a:lnSpc>
              <a:spcBef>
                <a:spcPts val="0"/>
              </a:spcBef>
              <a:buClr>
                <a:schemeClr val="dk1"/>
              </a:buClr>
              <a:buSzPts val="2600"/>
            </a:pPr>
            <a:r>
              <a:rPr lang="en-US" sz="2600" b="1" dirty="0">
                <a:latin typeface="Times New Roman" panose="02020603050405020304" pitchFamily="18" charset="0"/>
                <a:cs typeface="Times New Roman" panose="02020603050405020304" pitchFamily="18" charset="0"/>
              </a:rPr>
              <a:t>Infrastructure Architecture (contd..)</a:t>
            </a:r>
            <a:endParaRPr dirty="0"/>
          </a:p>
        </p:txBody>
      </p:sp>
      <p:sp>
        <p:nvSpPr>
          <p:cNvPr id="169" name="Google Shape;169;p26"/>
          <p:cNvSpPr txBox="1">
            <a:spLocks noGrp="1"/>
          </p:cNvSpPr>
          <p:nvPr>
            <p:ph type="body" idx="1"/>
          </p:nvPr>
        </p:nvSpPr>
        <p:spPr>
          <a:xfrm>
            <a:off x="638175" y="1142999"/>
            <a:ext cx="11553825" cy="5591175"/>
          </a:xfrm>
          <a:prstGeom prst="rect">
            <a:avLst/>
          </a:prstGeom>
          <a:noFill/>
          <a:ln>
            <a:noFill/>
          </a:ln>
        </p:spPr>
        <p:txBody>
          <a:bodyPr spcFirstLastPara="1" vert="horz" wrap="square" lIns="91425" tIns="45700" rIns="91425" bIns="45700" rtlCol="0" anchor="t" anchorCtr="0">
            <a:noAutofit/>
          </a:bodyPr>
          <a:lstStyle/>
          <a:p>
            <a:pPr marL="342900" indent="-215900">
              <a:spcBef>
                <a:spcPts val="1400"/>
              </a:spcBef>
              <a:buClr>
                <a:schemeClr val="dk1"/>
              </a:buClr>
              <a:buSzPts val="2000"/>
              <a:buNone/>
            </a:pPr>
            <a:r>
              <a:rPr lang="en-US" sz="2000" b="1" u="sng" dirty="0">
                <a:solidFill>
                  <a:schemeClr val="dk1"/>
                </a:solidFill>
                <a:latin typeface="Times New Roman"/>
                <a:ea typeface="Times New Roman"/>
                <a:cs typeface="Times New Roman"/>
                <a:sym typeface="Times New Roman"/>
              </a:rPr>
              <a:t>ii) Load Balancer</a:t>
            </a:r>
          </a:p>
          <a:p>
            <a:pPr marL="469900" indent="-342900">
              <a:lnSpc>
                <a:spcPct val="100000"/>
              </a:lnSpc>
              <a:spcBef>
                <a:spcPts val="1400"/>
              </a:spcBef>
              <a:buClr>
                <a:schemeClr val="dk1"/>
              </a:buClr>
              <a:buSzPts val="2000"/>
            </a:pPr>
            <a:r>
              <a:rPr lang="en-IN" sz="2000" dirty="0">
                <a:solidFill>
                  <a:schemeClr val="dk1"/>
                </a:solidFill>
                <a:latin typeface="Times New Roman"/>
                <a:ea typeface="Times New Roman"/>
                <a:cs typeface="Times New Roman"/>
                <a:sym typeface="Times New Roman"/>
              </a:rPr>
              <a:t>A Loan Balancer is used to split the traffic and diverting the requests to multiple identical servers. </a:t>
            </a:r>
          </a:p>
          <a:p>
            <a:pPr marL="469900" indent="-342900">
              <a:lnSpc>
                <a:spcPct val="100000"/>
              </a:lnSpc>
              <a:spcBef>
                <a:spcPts val="1400"/>
              </a:spcBef>
              <a:buClr>
                <a:schemeClr val="dk1"/>
              </a:buClr>
              <a:buSzPts val="2000"/>
            </a:pPr>
            <a:r>
              <a:rPr lang="en-IN" sz="2000" dirty="0">
                <a:solidFill>
                  <a:schemeClr val="dk1"/>
                </a:solidFill>
                <a:latin typeface="Times New Roman"/>
                <a:ea typeface="Times New Roman"/>
                <a:cs typeface="Times New Roman"/>
                <a:sym typeface="Times New Roman"/>
              </a:rPr>
              <a:t>The URL given by the user is mapped to the Load Balancer instead of the actual server which helps in diverting the request</a:t>
            </a:r>
          </a:p>
          <a:p>
            <a:pPr marL="469900" indent="-342900">
              <a:lnSpc>
                <a:spcPct val="100000"/>
              </a:lnSpc>
              <a:spcBef>
                <a:spcPts val="1400"/>
              </a:spcBef>
              <a:buClr>
                <a:schemeClr val="dk1"/>
              </a:buClr>
              <a:buSzPts val="2000"/>
            </a:pPr>
            <a:r>
              <a:rPr lang="en-IN" sz="2000" dirty="0">
                <a:solidFill>
                  <a:schemeClr val="dk1"/>
                </a:solidFill>
                <a:latin typeface="Times New Roman"/>
                <a:ea typeface="Times New Roman"/>
                <a:cs typeface="Times New Roman"/>
                <a:sym typeface="Times New Roman"/>
              </a:rPr>
              <a:t>With the help of Load Balancer all request will not be directed to the same server itself</a:t>
            </a:r>
          </a:p>
          <a:p>
            <a:pPr marL="469900" indent="-342900">
              <a:spcBef>
                <a:spcPts val="1400"/>
              </a:spcBef>
              <a:buClr>
                <a:schemeClr val="dk1"/>
              </a:buClr>
              <a:buSzPts val="2000"/>
            </a:pPr>
            <a:r>
              <a:rPr lang="en-IN" sz="2000" dirty="0">
                <a:solidFill>
                  <a:schemeClr val="dk1"/>
                </a:solidFill>
                <a:latin typeface="Times New Roman"/>
                <a:ea typeface="Times New Roman"/>
                <a:cs typeface="Times New Roman"/>
                <a:sym typeface="Times New Roman"/>
              </a:rPr>
              <a:t>Load Balancer is available in both hardware and software</a:t>
            </a:r>
          </a:p>
          <a:p>
            <a:pPr marL="469900" indent="-342900">
              <a:spcBef>
                <a:spcPts val="1400"/>
              </a:spcBef>
              <a:buClr>
                <a:schemeClr val="dk1"/>
              </a:buClr>
              <a:buSzPts val="2000"/>
            </a:pPr>
            <a:r>
              <a:rPr lang="en-IN" sz="2000" dirty="0">
                <a:solidFill>
                  <a:schemeClr val="dk1"/>
                </a:solidFill>
                <a:latin typeface="Times New Roman"/>
                <a:ea typeface="Times New Roman"/>
                <a:cs typeface="Times New Roman"/>
                <a:sym typeface="Times New Roman"/>
              </a:rPr>
              <a:t>It is used to ensure scalability of the application</a:t>
            </a:r>
          </a:p>
          <a:p>
            <a:pPr marL="469900" indent="-342900">
              <a:spcBef>
                <a:spcPts val="1400"/>
              </a:spcBef>
              <a:buClr>
                <a:schemeClr val="dk1"/>
              </a:buClr>
              <a:buSzPts val="2000"/>
            </a:pPr>
            <a:endParaRPr lang="en-IN" sz="2000" dirty="0">
              <a:solidFill>
                <a:schemeClr val="dk1"/>
              </a:solidFill>
              <a:latin typeface="Times New Roman"/>
              <a:ea typeface="Times New Roman"/>
              <a:cs typeface="Times New Roman"/>
              <a:sym typeface="Times New Roman"/>
            </a:endParaRPr>
          </a:p>
          <a:p>
            <a:pPr marL="342900" indent="-215900">
              <a:spcBef>
                <a:spcPts val="1400"/>
              </a:spcBef>
              <a:buClr>
                <a:schemeClr val="dk1"/>
              </a:buClr>
              <a:buSzPts val="2000"/>
              <a:buNone/>
            </a:pPr>
            <a:endParaRPr sz="2000" dirty="0">
              <a:solidFill>
                <a:schemeClr val="dk1"/>
              </a:solidFill>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7D8EECE5-B065-5297-D2C9-617BB65153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71715" y="3714750"/>
            <a:ext cx="4702642" cy="30194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714375" y="228600"/>
            <a:ext cx="9648825" cy="762000"/>
          </a:xfrm>
          <a:prstGeom prst="rect">
            <a:avLst/>
          </a:prstGeom>
          <a:noFill/>
          <a:ln>
            <a:noFill/>
          </a:ln>
        </p:spPr>
        <p:txBody>
          <a:bodyPr spcFirstLastPara="1" vert="horz" wrap="square" lIns="91425" tIns="45700" rIns="91425" bIns="45700" rtlCol="0" anchor="ctr" anchorCtr="0">
            <a:noAutofit/>
          </a:bodyPr>
          <a:lstStyle/>
          <a:p>
            <a:pPr>
              <a:lnSpc>
                <a:spcPct val="100000"/>
              </a:lnSpc>
              <a:spcBef>
                <a:spcPts val="0"/>
              </a:spcBef>
              <a:buClr>
                <a:schemeClr val="dk1"/>
              </a:buClr>
              <a:buSzPts val="2600"/>
            </a:pPr>
            <a:r>
              <a:rPr lang="en-US" sz="2600" b="1" dirty="0">
                <a:latin typeface="Times New Roman" panose="02020603050405020304" pitchFamily="18" charset="0"/>
                <a:cs typeface="Times New Roman" panose="02020603050405020304" pitchFamily="18" charset="0"/>
              </a:rPr>
              <a:t>Infrastructure Architecture (contd..)</a:t>
            </a:r>
            <a:endParaRPr dirty="0"/>
          </a:p>
        </p:txBody>
      </p:sp>
      <p:sp>
        <p:nvSpPr>
          <p:cNvPr id="169" name="Google Shape;169;p26"/>
          <p:cNvSpPr txBox="1">
            <a:spLocks noGrp="1"/>
          </p:cNvSpPr>
          <p:nvPr>
            <p:ph type="body" idx="1"/>
          </p:nvPr>
        </p:nvSpPr>
        <p:spPr>
          <a:xfrm>
            <a:off x="638175" y="1142999"/>
            <a:ext cx="10582275" cy="5591175"/>
          </a:xfrm>
          <a:prstGeom prst="rect">
            <a:avLst/>
          </a:prstGeom>
          <a:noFill/>
          <a:ln>
            <a:noFill/>
          </a:ln>
        </p:spPr>
        <p:txBody>
          <a:bodyPr spcFirstLastPara="1" vert="horz" wrap="square" lIns="91425" tIns="45700" rIns="91425" bIns="45700" rtlCol="0" anchor="t" anchorCtr="0">
            <a:noAutofit/>
          </a:bodyPr>
          <a:lstStyle/>
          <a:p>
            <a:pPr marL="342900" indent="-215900">
              <a:spcBef>
                <a:spcPts val="1400"/>
              </a:spcBef>
              <a:buClr>
                <a:schemeClr val="dk1"/>
              </a:buClr>
              <a:buSzPts val="2000"/>
              <a:buNone/>
            </a:pPr>
            <a:r>
              <a:rPr lang="en-US" sz="2000" b="1" u="sng" dirty="0">
                <a:solidFill>
                  <a:schemeClr val="dk1"/>
                </a:solidFill>
                <a:latin typeface="Times New Roman"/>
                <a:ea typeface="Times New Roman"/>
                <a:cs typeface="Times New Roman"/>
                <a:sym typeface="Times New Roman"/>
              </a:rPr>
              <a:t>iii). Cluster</a:t>
            </a:r>
          </a:p>
          <a:p>
            <a:pPr marL="469900" indent="-342900">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It is collection of servers that appear to be a single virtual server to the user</a:t>
            </a:r>
          </a:p>
          <a:p>
            <a:pPr marL="469900" indent="-342900">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An application is hosted on each of these servers and server can process a request</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In the deployment of enterprise application, load balancer and cluster both are used to achieve scalability</a:t>
            </a:r>
          </a:p>
          <a:p>
            <a:pPr marL="127000" indent="0">
              <a:lnSpc>
                <a:spcPct val="100000"/>
              </a:lnSpc>
              <a:spcBef>
                <a:spcPts val="1400"/>
              </a:spcBef>
              <a:buClr>
                <a:schemeClr val="dk1"/>
              </a:buClr>
              <a:buSzPts val="2000"/>
              <a:buNone/>
            </a:pPr>
            <a:r>
              <a:rPr lang="en-US" sz="2000" b="1" u="sng" dirty="0">
                <a:solidFill>
                  <a:schemeClr val="dk1"/>
                </a:solidFill>
                <a:latin typeface="Times New Roman"/>
                <a:ea typeface="Times New Roman"/>
                <a:cs typeface="Times New Roman"/>
                <a:sym typeface="Times New Roman"/>
              </a:rPr>
              <a:t>iv). Firewall</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Security of the application is an important one</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Firewalls are used for network security</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Firewalls are used by the application to protect their resources against unauthorized access in the internet</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Firewalls are configured to allow HTTP/HTTPs request to pass through them</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Cisco Pix (is a hardware firewall)  and Checkpoint (is a software firewall) are popular firewalls </a:t>
            </a:r>
          </a:p>
          <a:p>
            <a:pPr marL="127000" indent="0">
              <a:lnSpc>
                <a:spcPct val="100000"/>
              </a:lnSpc>
              <a:spcBef>
                <a:spcPts val="1400"/>
              </a:spcBef>
              <a:buClr>
                <a:schemeClr val="dk1"/>
              </a:buClr>
              <a:buSzPts val="2000"/>
              <a:buNone/>
            </a:pPr>
            <a:endParaRPr lang="en-US" sz="2000" dirty="0">
              <a:solidFill>
                <a:schemeClr val="dk1"/>
              </a:solidFill>
              <a:latin typeface="Times New Roman"/>
              <a:ea typeface="Times New Roman"/>
              <a:cs typeface="Times New Roman"/>
              <a:sym typeface="Times New Roman"/>
            </a:endParaRPr>
          </a:p>
          <a:p>
            <a:pPr marL="469900" indent="-342900">
              <a:lnSpc>
                <a:spcPct val="100000"/>
              </a:lnSpc>
              <a:spcBef>
                <a:spcPts val="1400"/>
              </a:spcBef>
              <a:buClr>
                <a:schemeClr val="dk1"/>
              </a:buClr>
              <a:buSzPts val="2000"/>
            </a:pPr>
            <a:endParaRPr lang="en-IN" sz="2000" dirty="0">
              <a:solidFill>
                <a:schemeClr val="dk1"/>
              </a:solidFill>
              <a:latin typeface="Times New Roman"/>
              <a:ea typeface="Times New Roman"/>
              <a:cs typeface="Times New Roman"/>
              <a:sym typeface="Times New Roman"/>
            </a:endParaRPr>
          </a:p>
          <a:p>
            <a:pPr marL="469900" indent="-342900">
              <a:spcBef>
                <a:spcPts val="1400"/>
              </a:spcBef>
              <a:buClr>
                <a:schemeClr val="dk1"/>
              </a:buClr>
              <a:buSzPts val="2000"/>
            </a:pPr>
            <a:endParaRPr lang="en-IN" sz="2000" dirty="0">
              <a:solidFill>
                <a:schemeClr val="dk1"/>
              </a:solidFill>
              <a:latin typeface="Times New Roman"/>
              <a:ea typeface="Times New Roman"/>
              <a:cs typeface="Times New Roman"/>
              <a:sym typeface="Times New Roman"/>
            </a:endParaRPr>
          </a:p>
          <a:p>
            <a:pPr marL="342900" indent="-215900">
              <a:spcBef>
                <a:spcPts val="1400"/>
              </a:spcBef>
              <a:buClr>
                <a:schemeClr val="dk1"/>
              </a:buClr>
              <a:buSzPts val="2000"/>
              <a:buNone/>
            </a:pPr>
            <a:endParaRPr sz="2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58013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714375" y="228600"/>
            <a:ext cx="9648825" cy="762000"/>
          </a:xfrm>
          <a:prstGeom prst="rect">
            <a:avLst/>
          </a:prstGeom>
          <a:noFill/>
          <a:ln>
            <a:noFill/>
          </a:ln>
        </p:spPr>
        <p:txBody>
          <a:bodyPr spcFirstLastPara="1" vert="horz" wrap="square" lIns="91425" tIns="45700" rIns="91425" bIns="45700" rtlCol="0" anchor="ctr" anchorCtr="0">
            <a:noAutofit/>
          </a:bodyPr>
          <a:lstStyle/>
          <a:p>
            <a:pPr>
              <a:lnSpc>
                <a:spcPct val="100000"/>
              </a:lnSpc>
              <a:spcBef>
                <a:spcPts val="0"/>
              </a:spcBef>
              <a:buClr>
                <a:schemeClr val="dk1"/>
              </a:buClr>
              <a:buSzPts val="2600"/>
            </a:pPr>
            <a:r>
              <a:rPr lang="en-US" sz="2600" b="1" dirty="0">
                <a:latin typeface="Times New Roman" panose="02020603050405020304" pitchFamily="18" charset="0"/>
                <a:cs typeface="Times New Roman" panose="02020603050405020304" pitchFamily="18" charset="0"/>
              </a:rPr>
              <a:t>Infrastructure Architecture (contd..)</a:t>
            </a:r>
            <a:endParaRPr dirty="0"/>
          </a:p>
        </p:txBody>
      </p:sp>
      <p:sp>
        <p:nvSpPr>
          <p:cNvPr id="169" name="Google Shape;169;p26"/>
          <p:cNvSpPr txBox="1">
            <a:spLocks noGrp="1"/>
          </p:cNvSpPr>
          <p:nvPr>
            <p:ph type="body" idx="1"/>
          </p:nvPr>
        </p:nvSpPr>
        <p:spPr>
          <a:xfrm>
            <a:off x="638175" y="1142999"/>
            <a:ext cx="10582275" cy="5591175"/>
          </a:xfrm>
          <a:prstGeom prst="rect">
            <a:avLst/>
          </a:prstGeom>
          <a:noFill/>
          <a:ln>
            <a:noFill/>
          </a:ln>
        </p:spPr>
        <p:txBody>
          <a:bodyPr spcFirstLastPara="1" vert="horz" wrap="square" lIns="91425" tIns="45700" rIns="91425" bIns="45700" rtlCol="0" anchor="t" anchorCtr="0">
            <a:noAutofit/>
          </a:bodyPr>
          <a:lstStyle/>
          <a:p>
            <a:pPr marL="127000" indent="0">
              <a:lnSpc>
                <a:spcPct val="100000"/>
              </a:lnSpc>
              <a:spcBef>
                <a:spcPts val="1400"/>
              </a:spcBef>
              <a:buClr>
                <a:schemeClr val="dk1"/>
              </a:buClr>
              <a:buSzPts val="2000"/>
              <a:buNone/>
            </a:pPr>
            <a:r>
              <a:rPr lang="en-US" sz="2000" b="1" u="sng" dirty="0">
                <a:solidFill>
                  <a:schemeClr val="dk1"/>
                </a:solidFill>
                <a:latin typeface="Times New Roman"/>
                <a:ea typeface="Times New Roman"/>
                <a:cs typeface="Times New Roman"/>
                <a:sym typeface="Times New Roman"/>
              </a:rPr>
              <a:t>v). DMZ</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Demilitarized Zone (DMZ) also known as perimeter network is a sub network of an organization that provide access to the external facing services of an enterprise to the outside world</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Typically DNS, Load Balancer and Web servers are kept in DMZ. Application servers and database servers are kept behind DMZ</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The area between external firewall and internal firewall is called as Demilitarized Zone</a:t>
            </a:r>
          </a:p>
          <a:p>
            <a:pPr marL="469900" indent="-342900">
              <a:lnSpc>
                <a:spcPct val="100000"/>
              </a:lnSpc>
              <a:spcBef>
                <a:spcPts val="1400"/>
              </a:spcBef>
              <a:buClr>
                <a:schemeClr val="dk1"/>
              </a:buClr>
              <a:buSzPts val="2000"/>
            </a:pPr>
            <a:r>
              <a:rPr lang="en-US" sz="2000" dirty="0">
                <a:solidFill>
                  <a:schemeClr val="dk1"/>
                </a:solidFill>
                <a:latin typeface="Times New Roman"/>
                <a:ea typeface="Times New Roman"/>
                <a:cs typeface="Times New Roman"/>
                <a:sym typeface="Times New Roman"/>
              </a:rPr>
              <a:t>Refer the diagram in next slide</a:t>
            </a:r>
          </a:p>
          <a:p>
            <a:pPr marL="127000" indent="0">
              <a:lnSpc>
                <a:spcPct val="100000"/>
              </a:lnSpc>
              <a:spcBef>
                <a:spcPts val="1400"/>
              </a:spcBef>
              <a:buClr>
                <a:schemeClr val="dk1"/>
              </a:buClr>
              <a:buSzPts val="2000"/>
              <a:buNone/>
            </a:pPr>
            <a:endParaRPr lang="en-US" sz="2000" dirty="0">
              <a:solidFill>
                <a:schemeClr val="dk1"/>
              </a:solidFill>
              <a:latin typeface="Times New Roman"/>
              <a:ea typeface="Times New Roman"/>
              <a:cs typeface="Times New Roman"/>
              <a:sym typeface="Times New Roman"/>
            </a:endParaRPr>
          </a:p>
          <a:p>
            <a:pPr marL="469900" indent="-342900">
              <a:lnSpc>
                <a:spcPct val="100000"/>
              </a:lnSpc>
              <a:spcBef>
                <a:spcPts val="1400"/>
              </a:spcBef>
              <a:buClr>
                <a:schemeClr val="dk1"/>
              </a:buClr>
              <a:buSzPts val="2000"/>
            </a:pPr>
            <a:endParaRPr lang="en-US" sz="2000" dirty="0">
              <a:solidFill>
                <a:schemeClr val="dk1"/>
              </a:solidFill>
              <a:latin typeface="Times New Roman"/>
              <a:ea typeface="Times New Roman"/>
              <a:cs typeface="Times New Roman"/>
              <a:sym typeface="Times New Roman"/>
            </a:endParaRPr>
          </a:p>
          <a:p>
            <a:pPr marL="469900" indent="-342900">
              <a:lnSpc>
                <a:spcPct val="100000"/>
              </a:lnSpc>
              <a:spcBef>
                <a:spcPts val="1400"/>
              </a:spcBef>
              <a:buClr>
                <a:schemeClr val="dk1"/>
              </a:buClr>
              <a:buSzPts val="2000"/>
            </a:pPr>
            <a:endParaRPr lang="en-IN" sz="2000" dirty="0">
              <a:solidFill>
                <a:schemeClr val="dk1"/>
              </a:solidFill>
              <a:latin typeface="Times New Roman"/>
              <a:ea typeface="Times New Roman"/>
              <a:cs typeface="Times New Roman"/>
              <a:sym typeface="Times New Roman"/>
            </a:endParaRPr>
          </a:p>
          <a:p>
            <a:pPr marL="469900" indent="-342900">
              <a:spcBef>
                <a:spcPts val="1400"/>
              </a:spcBef>
              <a:buClr>
                <a:schemeClr val="dk1"/>
              </a:buClr>
              <a:buSzPts val="2000"/>
            </a:pPr>
            <a:endParaRPr lang="en-IN" sz="2000" dirty="0">
              <a:solidFill>
                <a:schemeClr val="dk1"/>
              </a:solidFill>
              <a:latin typeface="Times New Roman"/>
              <a:ea typeface="Times New Roman"/>
              <a:cs typeface="Times New Roman"/>
              <a:sym typeface="Times New Roman"/>
            </a:endParaRPr>
          </a:p>
          <a:p>
            <a:pPr marL="342900" indent="-215900">
              <a:spcBef>
                <a:spcPts val="1400"/>
              </a:spcBef>
              <a:buClr>
                <a:schemeClr val="dk1"/>
              </a:buClr>
              <a:buSzPts val="2000"/>
              <a:buNone/>
            </a:pPr>
            <a:endParaRPr sz="2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04075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TotalTime>
  <Words>1939</Words>
  <Application>Microsoft Office PowerPoint</Application>
  <PresentationFormat>Widescreen</PresentationFormat>
  <Paragraphs>234</Paragraphs>
  <Slides>27</Slides>
  <Notes>21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3" baseType="lpstr">
      <vt:lpstr>Arial</vt:lpstr>
      <vt:lpstr>Calibri</vt:lpstr>
      <vt:lpstr>Calibri Light</vt:lpstr>
      <vt:lpstr>Times New Roman</vt:lpstr>
      <vt:lpstr>Office Theme</vt:lpstr>
      <vt:lpstr>Visio</vt:lpstr>
      <vt:lpstr>Unit 3</vt:lpstr>
      <vt:lpstr>Infrastructure Architecture</vt:lpstr>
      <vt:lpstr>Infrastructure Architecture (contd..)</vt:lpstr>
      <vt:lpstr>Infrastructure Architecture (contd..)</vt:lpstr>
      <vt:lpstr>Infrastructure Architecture (contd..)</vt:lpstr>
      <vt:lpstr>Infrastructure Architecture (contd..)</vt:lpstr>
      <vt:lpstr>Infrastructure Architecture (contd..)</vt:lpstr>
      <vt:lpstr>Infrastructure Architecture (contd..)</vt:lpstr>
      <vt:lpstr>Infrastructure Architecture (contd..)</vt:lpstr>
      <vt:lpstr>Infrastructure Architecture (contd..)</vt:lpstr>
      <vt:lpstr>Infrastructure Architecture (contd..)</vt:lpstr>
      <vt:lpstr>Infrastructure Architecture (contd..)</vt:lpstr>
      <vt:lpstr>Infrastructure Architecture (contd..)</vt:lpstr>
      <vt:lpstr>Infrastructure Architecture (contd..)</vt:lpstr>
      <vt:lpstr>Infrastructure Architecture (contd..)</vt:lpstr>
      <vt:lpstr>Infrastructure Architecture (contd..)</vt:lpstr>
      <vt:lpstr>Infrastructure Architecture (contd..)</vt:lpstr>
      <vt:lpstr>Infrastructure Architecture (contd..)</vt:lpstr>
      <vt:lpstr>Infrastructure Architecture (contd..)</vt:lpstr>
      <vt:lpstr>Infrastructure Architecture (contd..)</vt:lpstr>
      <vt:lpstr>Infrastructure Architecture (contd..)</vt:lpstr>
      <vt:lpstr>Infrastructure Architecture (contd..)</vt:lpstr>
      <vt:lpstr>Architecture and Design Documentation</vt:lpstr>
      <vt:lpstr>Architecture and Design Documentation (contd..)</vt:lpstr>
      <vt:lpstr>Architecture and Design Documentation (contd..)</vt:lpstr>
      <vt:lpstr>Architecture and Design Documentation (contd..)</vt:lpstr>
      <vt:lpstr>Architecture and Design Documentation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Mohanapriya S</dc:creator>
  <cp:lastModifiedBy>Mohanapriya S</cp:lastModifiedBy>
  <cp:revision>193</cp:revision>
  <dcterms:created xsi:type="dcterms:W3CDTF">2023-09-29T03:19:37Z</dcterms:created>
  <dcterms:modified xsi:type="dcterms:W3CDTF">2023-10-06T06:48:58Z</dcterms:modified>
</cp:coreProperties>
</file>