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324" r:id="rId7"/>
    <p:sldId id="342" r:id="rId8"/>
    <p:sldId id="325" r:id="rId9"/>
    <p:sldId id="330" r:id="rId10"/>
    <p:sldId id="331" r:id="rId11"/>
    <p:sldId id="346" r:id="rId12"/>
    <p:sldId id="332" r:id="rId13"/>
    <p:sldId id="326" r:id="rId14"/>
    <p:sldId id="333" r:id="rId15"/>
    <p:sldId id="334" r:id="rId16"/>
    <p:sldId id="335" r:id="rId17"/>
    <p:sldId id="336" r:id="rId18"/>
    <p:sldId id="337" r:id="rId19"/>
    <p:sldId id="338" r:id="rId20"/>
    <p:sldId id="339" r:id="rId21"/>
    <p:sldId id="327" r:id="rId22"/>
    <p:sldId id="340" r:id="rId23"/>
    <p:sldId id="329" r:id="rId24"/>
    <p:sldId id="341" r:id="rId25"/>
    <p:sldId id="262" r:id="rId26"/>
    <p:sldId id="265" r:id="rId27"/>
    <p:sldId id="261" r:id="rId28"/>
    <p:sldId id="263" r:id="rId29"/>
    <p:sldId id="264" r:id="rId30"/>
    <p:sldId id="266" r:id="rId31"/>
    <p:sldId id="267" r:id="rId32"/>
    <p:sldId id="268" r:id="rId33"/>
    <p:sldId id="321" r:id="rId34"/>
    <p:sldId id="323" r:id="rId35"/>
    <p:sldId id="322" r:id="rId36"/>
    <p:sldId id="319" r:id="rId37"/>
    <p:sldId id="320" r:id="rId38"/>
    <p:sldId id="343" r:id="rId39"/>
    <p:sldId id="345"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B55259-3210-4BE4-A06D-BD49229A41AA}" type="datetimeFigureOut">
              <a:rPr lang="en-IN" smtClean="0"/>
              <a:t>05-11-2023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FF91BE-DDA5-487F-B401-C1736B210006}" type="slidenum">
              <a:rPr lang="en-IN" smtClean="0"/>
              <a:t>‹#›</a:t>
            </a:fld>
            <a:endParaRPr lang="en-IN"/>
          </a:p>
        </p:txBody>
      </p:sp>
    </p:spTree>
    <p:extLst>
      <p:ext uri="{BB962C8B-B14F-4D97-AF65-F5344CB8AC3E}">
        <p14:creationId xmlns:p14="http://schemas.microsoft.com/office/powerpoint/2010/main" val="2161068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0F667-4A6B-9EC6-B002-07B7132E2B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9D717BB-6423-D9FD-94C1-371F4073AF4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F0F993-65E1-E2C5-834F-D764B869F989}"/>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5" name="Footer Placeholder 4">
            <a:extLst>
              <a:ext uri="{FF2B5EF4-FFF2-40B4-BE49-F238E27FC236}">
                <a16:creationId xmlns:a16="http://schemas.microsoft.com/office/drawing/2014/main" id="{AAEBBABE-3285-78D6-F7D5-3826EA9EBE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F57E98-0BD3-FE46-B5A7-D13AB6DBD83B}"/>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38314342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6BA16-EA9E-BDDD-AA2D-8ED1D795A69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E7274DF-235F-585D-E527-F37F9D47DB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040E1-695A-93F8-E644-F80137EF7A64}"/>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5" name="Footer Placeholder 4">
            <a:extLst>
              <a:ext uri="{FF2B5EF4-FFF2-40B4-BE49-F238E27FC236}">
                <a16:creationId xmlns:a16="http://schemas.microsoft.com/office/drawing/2014/main" id="{D0525341-7469-E022-124C-B019B864C1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ED0BF4-152B-8C55-13B8-A03953DCB54F}"/>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5341022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9FD133-3E81-4F5B-1ACA-E17B9DAAA6B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21EBF0-793A-B5DD-FB9B-A894A014E2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FC34D5-CC76-CA38-2A36-0ED72B4CE327}"/>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5" name="Footer Placeholder 4">
            <a:extLst>
              <a:ext uri="{FF2B5EF4-FFF2-40B4-BE49-F238E27FC236}">
                <a16:creationId xmlns:a16="http://schemas.microsoft.com/office/drawing/2014/main" id="{D1253249-70DF-B7DC-5464-CF234CFB68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1560F9-A611-089F-E2D4-FA6F5F12DC35}"/>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40772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B498A-63A7-D215-ACC4-021AC85E47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CD4B380-5D5C-0CB4-F679-AFB9A57CB5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26739B-EE8B-6A96-4834-AE7AE080E8F9}"/>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5" name="Footer Placeholder 4">
            <a:extLst>
              <a:ext uri="{FF2B5EF4-FFF2-40B4-BE49-F238E27FC236}">
                <a16:creationId xmlns:a16="http://schemas.microsoft.com/office/drawing/2014/main" id="{F4FB8355-18B6-B587-1C34-33C698D35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1701A-D921-7BC2-EBC0-6A1F17C3808C}"/>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7361333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05905-C3BA-2032-129F-8B92E0AB99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C9372E8-EC83-9532-D869-FEC3A1975D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6D4733-F5F5-227A-EFBF-4F3D75116957}"/>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5" name="Footer Placeholder 4">
            <a:extLst>
              <a:ext uri="{FF2B5EF4-FFF2-40B4-BE49-F238E27FC236}">
                <a16:creationId xmlns:a16="http://schemas.microsoft.com/office/drawing/2014/main" id="{D960FE37-59F4-AA09-FA70-B69D5B1D25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59B5DD-8756-6436-C5DA-6454237E29A5}"/>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836514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D775D-3638-0409-0A27-D584FD27CB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AA5E43-9DDE-359A-3433-718BAD3142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A5F8D86-9A96-9902-54BF-2FE2715D7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98DF8ED-0DD8-B885-3B88-F13D54603CA6}"/>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6" name="Footer Placeholder 5">
            <a:extLst>
              <a:ext uri="{FF2B5EF4-FFF2-40B4-BE49-F238E27FC236}">
                <a16:creationId xmlns:a16="http://schemas.microsoft.com/office/drawing/2014/main" id="{32A8442B-8A4B-09A6-2530-1BFBF29D81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FE3E06-40C6-FDFC-9597-C7241EE54D67}"/>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377091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5D8B3-38D3-63BC-FD29-7CDD768F91C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714C649-4C10-0BB5-9483-0EDF5B609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F171D0-C0CA-AC1C-293A-34244D7C59C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9A146-FF79-7F44-5476-48FE840575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A8A393-BDE4-BFBC-EE51-42188DE828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D3038C6-1121-10A1-6C80-16E44B51A508}"/>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8" name="Footer Placeholder 7">
            <a:extLst>
              <a:ext uri="{FF2B5EF4-FFF2-40B4-BE49-F238E27FC236}">
                <a16:creationId xmlns:a16="http://schemas.microsoft.com/office/drawing/2014/main" id="{60B65051-E65B-5DBF-B0FE-C7AA7922F6F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7A5C109-F308-7F18-679B-BD60C0791E9F}"/>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53781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2C7D2-B892-3F39-6715-F820D02C31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5B6AEF0-020B-9A26-F40B-21DC889EA87E}"/>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4" name="Footer Placeholder 3">
            <a:extLst>
              <a:ext uri="{FF2B5EF4-FFF2-40B4-BE49-F238E27FC236}">
                <a16:creationId xmlns:a16="http://schemas.microsoft.com/office/drawing/2014/main" id="{02FA8436-833B-659E-794B-0E89DEC8A93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2B7B60-F2D9-DD4E-154C-F102A2F810D6}"/>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104928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D4C9B3-D757-AB31-AC6D-D4406F0B7F29}"/>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3" name="Footer Placeholder 2">
            <a:extLst>
              <a:ext uri="{FF2B5EF4-FFF2-40B4-BE49-F238E27FC236}">
                <a16:creationId xmlns:a16="http://schemas.microsoft.com/office/drawing/2014/main" id="{1974B54B-AAEC-CFFF-5704-E4DA08B79B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7005AA8-72C0-D9A4-310A-3B94DE3FCBD6}"/>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802403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B531B-E31E-1989-E889-EF18B7B87B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97AA64A-DEC8-1DAC-8F02-93CC9EFE8E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EC8C7F4-9128-6E4E-49DE-B2AA9E2D2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461F6-2D6F-FFD1-D6DA-2BCD93954884}"/>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6" name="Footer Placeholder 5">
            <a:extLst>
              <a:ext uri="{FF2B5EF4-FFF2-40B4-BE49-F238E27FC236}">
                <a16:creationId xmlns:a16="http://schemas.microsoft.com/office/drawing/2014/main" id="{178A6548-888E-B7E5-605E-52898E4827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CA5ABD-60E9-EF4F-A062-F1022577B56D}"/>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668984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22F0B-324F-24BB-F22A-C506C85026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FDE966-EB56-DA2B-0ECB-69546DB911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1745335-0D11-6D69-416F-885A927AF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B2F09B-2A46-3931-8B54-B18D205F936B}"/>
              </a:ext>
            </a:extLst>
          </p:cNvPr>
          <p:cNvSpPr>
            <a:spLocks noGrp="1"/>
          </p:cNvSpPr>
          <p:nvPr>
            <p:ph type="dt" sz="half" idx="10"/>
          </p:nvPr>
        </p:nvSpPr>
        <p:spPr/>
        <p:txBody>
          <a:bodyPr/>
          <a:lstStyle/>
          <a:p>
            <a:fld id="{0C79DC9C-B4CE-400D-A3D3-249F13CB66FF}" type="datetimeFigureOut">
              <a:rPr lang="en-IN" smtClean="0"/>
              <a:t>05-11-2023</a:t>
            </a:fld>
            <a:endParaRPr lang="en-IN"/>
          </a:p>
        </p:txBody>
      </p:sp>
      <p:sp>
        <p:nvSpPr>
          <p:cNvPr id="6" name="Footer Placeholder 5">
            <a:extLst>
              <a:ext uri="{FF2B5EF4-FFF2-40B4-BE49-F238E27FC236}">
                <a16:creationId xmlns:a16="http://schemas.microsoft.com/office/drawing/2014/main" id="{93F06513-A919-E3DB-0307-28E6A21811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35004B-0C60-457C-50A9-6E36710D50B2}"/>
              </a:ext>
            </a:extLst>
          </p:cNvPr>
          <p:cNvSpPr>
            <a:spLocks noGrp="1"/>
          </p:cNvSpPr>
          <p:nvPr>
            <p:ph type="sldNum" sz="quarter" idx="12"/>
          </p:nvPr>
        </p:nvSpPr>
        <p:spPr/>
        <p:txBody>
          <a:bodyPr/>
          <a:lstStyle/>
          <a:p>
            <a:fld id="{6382B321-5A5A-4541-B921-008D321F0E00}" type="slidenum">
              <a:rPr lang="en-IN" smtClean="0"/>
              <a:t>‹#›</a:t>
            </a:fld>
            <a:endParaRPr lang="en-IN"/>
          </a:p>
        </p:txBody>
      </p:sp>
    </p:spTree>
    <p:extLst>
      <p:ext uri="{BB962C8B-B14F-4D97-AF65-F5344CB8AC3E}">
        <p14:creationId xmlns:p14="http://schemas.microsoft.com/office/powerpoint/2010/main" val="2642789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F7AA21-ADBF-95D7-222E-C1D53DAEF5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7E8186-B972-8AA0-210F-6EE9B4667A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81B973-146D-E32D-2DCE-CF860AEA82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79DC9C-B4CE-400D-A3D3-249F13CB66FF}" type="datetimeFigureOut">
              <a:rPr lang="en-IN" smtClean="0"/>
              <a:t>05-11-2023</a:t>
            </a:fld>
            <a:endParaRPr lang="en-IN"/>
          </a:p>
        </p:txBody>
      </p:sp>
      <p:sp>
        <p:nvSpPr>
          <p:cNvPr id="5" name="Footer Placeholder 4">
            <a:extLst>
              <a:ext uri="{FF2B5EF4-FFF2-40B4-BE49-F238E27FC236}">
                <a16:creationId xmlns:a16="http://schemas.microsoft.com/office/drawing/2014/main" id="{CAA05B69-8695-D64B-27E2-9B9F14BED9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B71564-862E-2716-7CF0-495ECC50D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82B321-5A5A-4541-B921-008D321F0E00}" type="slidenum">
              <a:rPr lang="en-IN" smtClean="0"/>
              <a:t>‹#›</a:t>
            </a:fld>
            <a:endParaRPr lang="en-IN"/>
          </a:p>
        </p:txBody>
      </p:sp>
    </p:spTree>
    <p:extLst>
      <p:ext uri="{BB962C8B-B14F-4D97-AF65-F5344CB8AC3E}">
        <p14:creationId xmlns:p14="http://schemas.microsoft.com/office/powerpoint/2010/main" val="3622373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B831E-6A92-E25E-32B1-542905C1CE31}"/>
              </a:ext>
            </a:extLst>
          </p:cNvPr>
          <p:cNvSpPr>
            <a:spLocks noGrp="1"/>
          </p:cNvSpPr>
          <p:nvPr>
            <p:ph type="ctrTitle"/>
          </p:nvPr>
        </p:nvSpPr>
        <p:spPr>
          <a:xfrm>
            <a:off x="1524000" y="1695450"/>
            <a:ext cx="9144000" cy="804863"/>
          </a:xfrm>
        </p:spPr>
        <p:txBody>
          <a:bodyPr>
            <a:normAutofit fontScale="90000"/>
          </a:bodyPr>
          <a:lstStyle/>
          <a:p>
            <a:r>
              <a:rPr lang="en-US" dirty="0">
                <a:latin typeface="Times New Roman" panose="02020603050405020304" pitchFamily="18" charset="0"/>
                <a:cs typeface="Times New Roman" panose="02020603050405020304" pitchFamily="18" charset="0"/>
              </a:rPr>
              <a:t>Unit 4</a:t>
            </a: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A1DDD37-D513-0499-DEF2-4362CB20C923}"/>
              </a:ext>
            </a:extLst>
          </p:cNvPr>
          <p:cNvSpPr>
            <a:spLocks noGrp="1"/>
          </p:cNvSpPr>
          <p:nvPr>
            <p:ph type="subTitle" idx="1"/>
          </p:nvPr>
        </p:nvSpPr>
        <p:spPr>
          <a:xfrm>
            <a:off x="1743075" y="3021013"/>
            <a:ext cx="9144000" cy="569912"/>
          </a:xfrm>
        </p:spPr>
        <p:txBody>
          <a:bodyPr>
            <a:normAutofit/>
          </a:bodyPr>
          <a:lstStyle/>
          <a:p>
            <a:r>
              <a:rPr lang="en-US" sz="3000" b="1" dirty="0">
                <a:latin typeface="Times New Roman" panose="02020603050405020304" pitchFamily="18" charset="0"/>
                <a:cs typeface="Times New Roman" panose="02020603050405020304" pitchFamily="18" charset="0"/>
              </a:rPr>
              <a:t>Constructing Enterprise Applications</a:t>
            </a:r>
            <a:endParaRPr lang="en-IN" sz="3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11713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677333" y="59725"/>
            <a:ext cx="10515600" cy="502983"/>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6"/>
            <a:ext cx="10193867" cy="5335199"/>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838200" y="718386"/>
            <a:ext cx="10193867" cy="3131627"/>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a) Infrastructure services layer components</a:t>
            </a:r>
          </a:p>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3. Session Management</a:t>
            </a:r>
          </a:p>
          <a:p>
            <a:pPr lvl="1" indent="-457200" algn="just" eaLnBrk="1" hangingPunct="1">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After successful authentication of users, a unique session ID is created. </a:t>
            </a:r>
          </a:p>
          <a:p>
            <a:pPr lvl="1" indent="-457200" algn="just" eaLnBrk="1" hangingPunct="1">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session ID gets stored in </a:t>
            </a:r>
            <a:r>
              <a:rPr lang="en-US" altLang="en-US" sz="2000" dirty="0" err="1">
                <a:latin typeface="Times New Roman" panose="02020603050405020304" pitchFamily="18" charset="0"/>
                <a:cs typeface="Times New Roman" panose="02020603050405020304" pitchFamily="18" charset="0"/>
              </a:rPr>
              <a:t>HttpSession</a:t>
            </a:r>
            <a:endParaRPr lang="en-US" altLang="en-US" sz="2000" dirty="0">
              <a:latin typeface="Times New Roman" panose="02020603050405020304" pitchFamily="18" charset="0"/>
              <a:cs typeface="Times New Roman" panose="02020603050405020304" pitchFamily="18" charset="0"/>
            </a:endParaRPr>
          </a:p>
          <a:p>
            <a:pPr lvl="1" indent="-4572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Below diagram shows Java classes used for session management. </a:t>
            </a:r>
            <a:r>
              <a:rPr lang="en-US" sz="2000" dirty="0">
                <a:latin typeface="Times New Roman" panose="02020603050405020304" pitchFamily="18" charset="0"/>
                <a:cs typeface="Times New Roman" panose="02020603050405020304" pitchFamily="18" charset="0"/>
              </a:rPr>
              <a:t>Session class contains the logic for creation of session</a:t>
            </a:r>
          </a:p>
          <a:p>
            <a:pPr lvl="1" indent="-457200" algn="just" eaLnBrk="1" hangingPunct="1">
              <a:spcBef>
                <a:spcPct val="0"/>
              </a:spcBef>
              <a:spcAft>
                <a:spcPts val="30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lvl="1" indent="-457200" algn="just" eaLnBrk="1" hangingPunct="1">
              <a:spcBef>
                <a:spcPct val="0"/>
              </a:spcBef>
              <a:spcAft>
                <a:spcPts val="300"/>
              </a:spcAft>
            </a:pP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2B068A8-01BA-292E-BF73-A058C21D3B57}"/>
              </a:ext>
            </a:extLst>
          </p:cNvPr>
          <p:cNvPicPr>
            <a:picLocks noChangeAspect="1"/>
          </p:cNvPicPr>
          <p:nvPr/>
        </p:nvPicPr>
        <p:blipFill>
          <a:blip r:embed="rId2"/>
          <a:stretch>
            <a:fillRect/>
          </a:stretch>
        </p:blipFill>
        <p:spPr>
          <a:xfrm>
            <a:off x="4647645" y="2449243"/>
            <a:ext cx="5015101" cy="4349032"/>
          </a:xfrm>
          <a:prstGeom prst="rect">
            <a:avLst/>
          </a:prstGeom>
        </p:spPr>
      </p:pic>
    </p:spTree>
    <p:extLst>
      <p:ext uri="{BB962C8B-B14F-4D97-AF65-F5344CB8AC3E}">
        <p14:creationId xmlns:p14="http://schemas.microsoft.com/office/powerpoint/2010/main" val="223795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677333" y="59725"/>
            <a:ext cx="10515600" cy="502983"/>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75946" y="1600200"/>
            <a:ext cx="10056121" cy="5038865"/>
          </a:xfrm>
        </p:spPr>
        <p:txBody>
          <a:bodyPr>
            <a:normAutofit/>
          </a:bodyPr>
          <a:lstStyle/>
          <a:p>
            <a:pPr marL="87313" indent="0" algn="just">
              <a:buNone/>
            </a:pPr>
            <a:r>
              <a:rPr lang="en-US" sz="2000" b="1" u="sng" dirty="0">
                <a:latin typeface="Times New Roman" panose="02020603050405020304" pitchFamily="18" charset="0"/>
                <a:cs typeface="Times New Roman" panose="02020603050405020304" pitchFamily="18" charset="0"/>
              </a:rPr>
              <a:t>Session Management Features</a:t>
            </a:r>
          </a:p>
          <a:p>
            <a:pPr marL="87313" indent="0" algn="just">
              <a:buNone/>
            </a:pPr>
            <a:r>
              <a:rPr lang="en-US" sz="2000" dirty="0">
                <a:latin typeface="Times New Roman" panose="02020603050405020304" pitchFamily="18" charset="0"/>
                <a:cs typeface="Times New Roman" panose="02020603050405020304" pitchFamily="18" charset="0"/>
              </a:rPr>
              <a:t>1. </a:t>
            </a:r>
            <a:r>
              <a:rPr lang="en-US" sz="2000" u="sng" dirty="0">
                <a:latin typeface="Times New Roman" panose="02020603050405020304" pitchFamily="18" charset="0"/>
                <a:cs typeface="Times New Roman" panose="02020603050405020304" pitchFamily="18" charset="0"/>
              </a:rPr>
              <a:t>Session affinity:</a:t>
            </a:r>
            <a:r>
              <a:rPr lang="en-US" sz="2000" dirty="0">
                <a:latin typeface="Times New Roman" panose="02020603050405020304" pitchFamily="18" charset="0"/>
                <a:cs typeface="Times New Roman" panose="02020603050405020304" pitchFamily="18" charset="0"/>
              </a:rPr>
              <a:t> It is mechanism where all requests of a session are directed to a particular </a:t>
            </a:r>
          </a:p>
          <a:p>
            <a:pPr marL="87313" indent="0" algn="just">
              <a:buNone/>
            </a:pPr>
            <a:r>
              <a:rPr lang="en-US" sz="2000" dirty="0">
                <a:latin typeface="Times New Roman" panose="02020603050405020304" pitchFamily="18" charset="0"/>
                <a:cs typeface="Times New Roman" panose="02020603050405020304" pitchFamily="18" charset="0"/>
              </a:rPr>
              <a:t>		       node of the clustered environment</a:t>
            </a:r>
            <a:r>
              <a:rPr lang="en-US" sz="1200" dirty="0">
                <a:latin typeface="Times New Roman" panose="02020603050405020304" pitchFamily="18" charset="0"/>
                <a:cs typeface="Times New Roman" panose="02020603050405020304" pitchFamily="18" charset="0"/>
              </a:rPr>
              <a:t> </a:t>
            </a:r>
          </a:p>
          <a:p>
            <a:pPr marL="87313" indent="0" algn="just">
              <a:buNone/>
            </a:pPr>
            <a:r>
              <a:rPr lang="en-US" sz="2000" dirty="0">
                <a:latin typeface="Times New Roman" panose="02020603050405020304" pitchFamily="18" charset="0"/>
                <a:cs typeface="Times New Roman" panose="02020603050405020304" pitchFamily="18" charset="0"/>
              </a:rPr>
              <a:t>2. </a:t>
            </a:r>
            <a:r>
              <a:rPr lang="en-US" sz="2000" u="sng" dirty="0">
                <a:latin typeface="Times New Roman" panose="02020603050405020304" pitchFamily="18" charset="0"/>
                <a:cs typeface="Times New Roman" panose="02020603050405020304" pitchFamily="18" charset="0"/>
              </a:rPr>
              <a:t>Session tracking:</a:t>
            </a:r>
            <a:r>
              <a:rPr lang="en-US" sz="2000" dirty="0">
                <a:latin typeface="Times New Roman" panose="02020603050405020304" pitchFamily="18" charset="0"/>
                <a:cs typeface="Times New Roman" panose="02020603050405020304" pitchFamily="18" charset="0"/>
              </a:rPr>
              <a:t> Session tracking is a mechanism to use cookies for session management. 		       Session Id are generated by servers and returned in cookies to browser.</a:t>
            </a:r>
          </a:p>
          <a:p>
            <a:pPr marL="87313" indent="0" algn="just">
              <a:buNone/>
            </a:pPr>
            <a:r>
              <a:rPr lang="en-US" sz="2000" dirty="0">
                <a:latin typeface="Times New Roman" panose="02020603050405020304" pitchFamily="18" charset="0"/>
                <a:cs typeface="Times New Roman" panose="02020603050405020304" pitchFamily="18" charset="0"/>
              </a:rPr>
              <a:t>3. </a:t>
            </a:r>
            <a:r>
              <a:rPr lang="en-US" sz="2000" u="sng" dirty="0">
                <a:latin typeface="Times New Roman" panose="02020603050405020304" pitchFamily="18" charset="0"/>
                <a:cs typeface="Times New Roman" panose="02020603050405020304" pitchFamily="18" charset="0"/>
              </a:rPr>
              <a:t>In-memory session and persistent session:</a:t>
            </a:r>
            <a:r>
              <a:rPr lang="en-US" sz="2000" dirty="0">
                <a:latin typeface="Times New Roman" panose="02020603050405020304" pitchFamily="18" charset="0"/>
                <a:cs typeface="Times New Roman" panose="02020603050405020304" pitchFamily="18" charset="0"/>
              </a:rPr>
              <a:t> session attributes are stored in memory or persisted 					   in a database </a:t>
            </a:r>
          </a:p>
        </p:txBody>
      </p:sp>
      <p:sp>
        <p:nvSpPr>
          <p:cNvPr id="4" name="TextBox 3">
            <a:extLst>
              <a:ext uri="{FF2B5EF4-FFF2-40B4-BE49-F238E27FC236}">
                <a16:creationId xmlns:a16="http://schemas.microsoft.com/office/drawing/2014/main" id="{5F128DA4-5681-79CB-E818-FC9EE5BBA95D}"/>
              </a:ext>
            </a:extLst>
          </p:cNvPr>
          <p:cNvSpPr txBox="1"/>
          <p:nvPr/>
        </p:nvSpPr>
        <p:spPr>
          <a:xfrm>
            <a:off x="838200" y="718386"/>
            <a:ext cx="9674469" cy="1092607"/>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a) Infrastructure services layer components</a:t>
            </a:r>
          </a:p>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3. Session Management</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562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607543"/>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6"/>
            <a:ext cx="10193867" cy="5335199"/>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14400" y="887949"/>
            <a:ext cx="9674469" cy="2593018"/>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a) Infrastructure services layer components</a:t>
            </a:r>
          </a:p>
          <a:p>
            <a:pPr marL="87313" algn="just" eaLnBrk="1" hangingPunct="1">
              <a:spcBef>
                <a:spcPct val="0"/>
              </a:spcBef>
            </a:pPr>
            <a:r>
              <a:rPr lang="en-US" altLang="en-US" sz="2000" b="1" u="sng" dirty="0">
                <a:latin typeface="Times New Roman" panose="02020603050405020304" pitchFamily="18" charset="0"/>
                <a:cs typeface="Times New Roman" panose="02020603050405020304" pitchFamily="18" charset="0"/>
              </a:rPr>
              <a:t>4. Caching</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Caching is used to improve the performance of the application where frequent accessed data are moved from secondary store to the cache memory </a:t>
            </a:r>
          </a:p>
          <a:p>
            <a:pPr marL="430213" indent="-342900" algn="just" eaLnBrk="1" hangingPunct="1">
              <a:spcBef>
                <a:spcPct val="0"/>
              </a:spcBef>
              <a:buClr>
                <a:schemeClr val="tx1"/>
              </a:buClr>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ICacheService</a:t>
            </a:r>
            <a:r>
              <a:rPr lang="en-US" altLang="en-US" sz="2000" dirty="0">
                <a:latin typeface="Times New Roman" panose="02020603050405020304" pitchFamily="18" charset="0"/>
                <a:cs typeface="Times New Roman" panose="02020603050405020304" pitchFamily="18" charset="0"/>
              </a:rPr>
              <a:t> is an interface that have get(), put() and remove() methods.</a:t>
            </a:r>
          </a:p>
          <a:p>
            <a:pPr marL="430213" indent="-342900" algn="just" eaLnBrk="1" hangingPunct="1">
              <a:spcBef>
                <a:spcPct val="0"/>
              </a:spcBef>
              <a:buClr>
                <a:schemeClr val="tx1"/>
              </a:buClr>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 These methods are used for reading, writing and removing content from the cache</a:t>
            </a:r>
          </a:p>
          <a:p>
            <a:pPr marL="430213" indent="-342900" algn="just" eaLnBrk="1" hangingPunct="1">
              <a:spcBef>
                <a:spcPct val="0"/>
              </a:spcBef>
              <a:buClr>
                <a:schemeClr val="tx1"/>
              </a:buClr>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4568D435-C39D-C5D6-BC1B-E7B27322C6F4}"/>
              </a:ext>
            </a:extLst>
          </p:cNvPr>
          <p:cNvPicPr>
            <a:picLocks noChangeAspect="1"/>
          </p:cNvPicPr>
          <p:nvPr/>
        </p:nvPicPr>
        <p:blipFill>
          <a:blip r:embed="rId2"/>
          <a:stretch>
            <a:fillRect/>
          </a:stretch>
        </p:blipFill>
        <p:spPr>
          <a:xfrm>
            <a:off x="3600156" y="2974940"/>
            <a:ext cx="3043435" cy="3664125"/>
          </a:xfrm>
          <a:prstGeom prst="rect">
            <a:avLst/>
          </a:prstGeom>
        </p:spPr>
      </p:pic>
    </p:spTree>
    <p:extLst>
      <p:ext uri="{BB962C8B-B14F-4D97-AF65-F5344CB8AC3E}">
        <p14:creationId xmlns:p14="http://schemas.microsoft.com/office/powerpoint/2010/main" val="728719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838200" y="930688"/>
            <a:ext cx="9674469" cy="2900794"/>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b) Presentation layer components</a:t>
            </a: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Simplest options to construct the presentation layer components in the enterprise application is by using </a:t>
            </a:r>
            <a:r>
              <a:rPr lang="en-US" altLang="en-US" sz="2000" dirty="0">
                <a:solidFill>
                  <a:srgbClr val="FF0000"/>
                </a:solidFill>
                <a:latin typeface="Times New Roman" panose="02020603050405020304" pitchFamily="18" charset="0"/>
                <a:cs typeface="Times New Roman" panose="02020603050405020304" pitchFamily="18" charset="0"/>
              </a:rPr>
              <a:t>JSP, servlet and plain old Java object (POJO) components</a:t>
            </a: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Presentation layer can be constructed using several frameworks such as </a:t>
            </a:r>
            <a:r>
              <a:rPr lang="en-US" altLang="en-US" sz="2000" dirty="0">
                <a:solidFill>
                  <a:srgbClr val="FF0000"/>
                </a:solidFill>
                <a:latin typeface="Times New Roman" panose="02020603050405020304" pitchFamily="18" charset="0"/>
                <a:cs typeface="Times New Roman" panose="02020603050405020304" pitchFamily="18" charset="0"/>
              </a:rPr>
              <a:t>Struts, JSF(Java Server Faces), Tapestry and Stripes </a:t>
            </a:r>
            <a:r>
              <a:rPr lang="en-US" altLang="en-US" sz="2000" dirty="0">
                <a:latin typeface="Times New Roman" panose="02020603050405020304" pitchFamily="18" charset="0"/>
                <a:cs typeface="Times New Roman" panose="02020603050405020304" pitchFamily="18" charset="0"/>
              </a:rPr>
              <a:t>among which Structs and JSF are the popular frameworks</a:t>
            </a:r>
          </a:p>
          <a:p>
            <a:pPr marL="430213" indent="-342900" algn="just">
              <a:spcBef>
                <a:spcPct val="0"/>
              </a:spcBef>
              <a:buFont typeface="Arial" panose="020B0604020202020204" pitchFamily="34" charset="0"/>
              <a:buChar char="•"/>
            </a:pPr>
            <a:r>
              <a:rPr lang="en-US" altLang="en-US" sz="2000" u="sng" dirty="0">
                <a:latin typeface="Times New Roman" panose="02020603050405020304" pitchFamily="18" charset="0"/>
                <a:cs typeface="Times New Roman" panose="02020603050405020304" pitchFamily="18" charset="0"/>
              </a:rPr>
              <a:t>JSF vs Structs</a:t>
            </a:r>
          </a:p>
          <a:p>
            <a:pPr marL="430213" indent="-342900" algn="just">
              <a:spcBef>
                <a:spcPct val="0"/>
              </a:spcBef>
              <a:buFont typeface="Arial" panose="020B0604020202020204" pitchFamily="34" charset="0"/>
              <a:buChar char="•"/>
            </a:pPr>
            <a:endParaRPr lang="en-US" altLang="en-US" sz="2000" dirty="0">
              <a:solidFill>
                <a:srgbClr val="FF0000"/>
              </a:solidFill>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b="1" u="sng"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251FABE-10E0-C044-D215-EA059D5CF3A3}"/>
              </a:ext>
            </a:extLst>
          </p:cNvPr>
          <p:cNvGraphicFramePr>
            <a:graphicFrameLocks noGrp="1"/>
          </p:cNvGraphicFramePr>
          <p:nvPr>
            <p:extLst>
              <p:ext uri="{D42A27DB-BD31-4B8C-83A1-F6EECF244321}">
                <p14:modId xmlns:p14="http://schemas.microsoft.com/office/powerpoint/2010/main" val="864171192"/>
              </p:ext>
            </p:extLst>
          </p:nvPr>
        </p:nvGraphicFramePr>
        <p:xfrm>
          <a:off x="2032000" y="3429000"/>
          <a:ext cx="8128000" cy="2560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62105147"/>
                    </a:ext>
                  </a:extLst>
                </a:gridCol>
                <a:gridCol w="4064000">
                  <a:extLst>
                    <a:ext uri="{9D8B030D-6E8A-4147-A177-3AD203B41FA5}">
                      <a16:colId xmlns:a16="http://schemas.microsoft.com/office/drawing/2014/main" val="718782777"/>
                    </a:ext>
                  </a:extLst>
                </a:gridCol>
              </a:tblGrid>
              <a:tr h="0">
                <a:tc>
                  <a:txBody>
                    <a:bodyPr/>
                    <a:lstStyle/>
                    <a:p>
                      <a:pPr algn="ctr"/>
                      <a:r>
                        <a:rPr lang="en-US" sz="1800" kern="1200" dirty="0">
                          <a:solidFill>
                            <a:schemeClr val="tx1"/>
                          </a:solidFill>
                          <a:latin typeface="Times New Roman" panose="02020603050405020304" pitchFamily="18" charset="0"/>
                          <a:ea typeface="+mn-ea"/>
                          <a:cs typeface="Times New Roman" panose="02020603050405020304" pitchFamily="18" charset="0"/>
                        </a:rPr>
                        <a:t>JSF</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tx1"/>
                          </a:solidFill>
                          <a:latin typeface="Times New Roman" panose="02020603050405020304" pitchFamily="18" charset="0"/>
                          <a:ea typeface="+mn-ea"/>
                          <a:cs typeface="Times New Roman" panose="02020603050405020304" pitchFamily="18" charset="0"/>
                        </a:rPr>
                        <a:t>Structs</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8112506"/>
                  </a:ext>
                </a:extLst>
              </a:tr>
              <a:tr h="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JSF is a Java EE standard</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Structs is not part of the Java EE specifications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161925"/>
                  </a:ext>
                </a:extLst>
              </a:tr>
              <a:tr h="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Follows and event-driven model where components of JSF page trigger appropriate events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Follows and action-driven model where page request is treated as a single event</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4673258"/>
                  </a:ext>
                </a:extLst>
              </a:tr>
              <a:tr h="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Based on standard UI component model</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Does not have a standard UI component model</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6757118"/>
                  </a:ext>
                </a:extLst>
              </a:tr>
            </a:tbl>
          </a:graphicData>
        </a:graphic>
      </p:graphicFrame>
    </p:spTree>
    <p:extLst>
      <p:ext uri="{BB962C8B-B14F-4D97-AF65-F5344CB8AC3E}">
        <p14:creationId xmlns:p14="http://schemas.microsoft.com/office/powerpoint/2010/main" val="1858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64765"/>
            <a:ext cx="10515600" cy="550697"/>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26123" y="693295"/>
            <a:ext cx="9674469" cy="1669688"/>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b) Presentation layer components</a:t>
            </a: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Presentation layer application framework components extends the </a:t>
            </a:r>
            <a:r>
              <a:rPr lang="en-US" altLang="en-US" sz="2000" dirty="0">
                <a:solidFill>
                  <a:srgbClr val="FF0000"/>
                </a:solidFill>
                <a:latin typeface="Times New Roman" panose="02020603050405020304" pitchFamily="18" charset="0"/>
                <a:cs typeface="Times New Roman" panose="02020603050405020304" pitchFamily="18" charset="0"/>
              </a:rPr>
              <a:t>Structs</a:t>
            </a:r>
            <a:r>
              <a:rPr lang="en-US" altLang="en-US" sz="2000" dirty="0">
                <a:latin typeface="Times New Roman" panose="02020603050405020304" pitchFamily="18" charset="0"/>
                <a:cs typeface="Times New Roman" panose="02020603050405020304" pitchFamily="18" charset="0"/>
              </a:rPr>
              <a:t> framework</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It uses </a:t>
            </a:r>
            <a:r>
              <a:rPr lang="en-US" altLang="en-US" sz="2000" dirty="0">
                <a:solidFill>
                  <a:srgbClr val="FF0000"/>
                </a:solidFill>
                <a:latin typeface="Times New Roman" panose="02020603050405020304" pitchFamily="18" charset="0"/>
                <a:cs typeface="Times New Roman" panose="02020603050405020304" pitchFamily="18" charset="0"/>
              </a:rPr>
              <a:t>FrameworkBaseAction</a:t>
            </a:r>
            <a:r>
              <a:rPr lang="en-US" altLang="en-US" sz="2000" dirty="0">
                <a:latin typeface="Times New Roman" panose="02020603050405020304" pitchFamily="18" charset="0"/>
                <a:cs typeface="Times New Roman" panose="02020603050405020304" pitchFamily="18" charset="0"/>
              </a:rPr>
              <a:t> class which is inherited from Structs </a:t>
            </a:r>
            <a:r>
              <a:rPr lang="en-US" altLang="en-US" sz="2000" dirty="0">
                <a:solidFill>
                  <a:srgbClr val="FF0000"/>
                </a:solidFill>
                <a:latin typeface="Times New Roman" panose="02020603050405020304" pitchFamily="18" charset="0"/>
                <a:cs typeface="Times New Roman" panose="02020603050405020304" pitchFamily="18" charset="0"/>
              </a:rPr>
              <a:t>Action</a:t>
            </a:r>
            <a:r>
              <a:rPr lang="en-US" altLang="en-US" sz="2000" dirty="0">
                <a:latin typeface="Times New Roman" panose="02020603050405020304" pitchFamily="18" charset="0"/>
                <a:cs typeface="Times New Roman" panose="02020603050405020304" pitchFamily="18" charset="0"/>
              </a:rPr>
              <a:t> class</a:t>
            </a: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ABC4D1A-6940-4D73-C53D-7A4D67E8E0EC}"/>
              </a:ext>
            </a:extLst>
          </p:cNvPr>
          <p:cNvPicPr>
            <a:picLocks noChangeAspect="1"/>
          </p:cNvPicPr>
          <p:nvPr/>
        </p:nvPicPr>
        <p:blipFill>
          <a:blip r:embed="rId2"/>
          <a:stretch>
            <a:fillRect/>
          </a:stretch>
        </p:blipFill>
        <p:spPr>
          <a:xfrm>
            <a:off x="1202932" y="1714500"/>
            <a:ext cx="8790547" cy="5143500"/>
          </a:xfrm>
          <a:prstGeom prst="rect">
            <a:avLst/>
          </a:prstGeom>
        </p:spPr>
      </p:pic>
    </p:spTree>
    <p:extLst>
      <p:ext uri="{BB962C8B-B14F-4D97-AF65-F5344CB8AC3E}">
        <p14:creationId xmlns:p14="http://schemas.microsoft.com/office/powerpoint/2010/main" val="1597992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114270"/>
            <a:ext cx="10515600" cy="550697"/>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52499" y="1001027"/>
            <a:ext cx="9674469" cy="3400931"/>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b) Presentation layer components</a:t>
            </a:r>
          </a:p>
          <a:p>
            <a:pPr lvl="1" indent="-457200" algn="just" eaLnBrk="1" hangingPunct="1">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FrameworkTilesAction</a:t>
            </a:r>
            <a:r>
              <a:rPr lang="en-US" altLang="en-US" sz="2000" dirty="0">
                <a:latin typeface="Times New Roman" panose="02020603050405020304" pitchFamily="18" charset="0"/>
                <a:cs typeface="Times New Roman" panose="02020603050405020304" pitchFamily="18" charset="0"/>
              </a:rPr>
              <a:t> classes are used for displaying the page. </a:t>
            </a:r>
            <a:r>
              <a:rPr lang="en-US" altLang="en-US" sz="2000" dirty="0" err="1">
                <a:latin typeface="Times New Roman" panose="02020603050405020304" pitchFamily="18" charset="0"/>
                <a:cs typeface="Times New Roman" panose="02020603050405020304" pitchFamily="18" charset="0"/>
              </a:rPr>
              <a:t>retrieveData</a:t>
            </a:r>
            <a:r>
              <a:rPr lang="en-US" altLang="en-US" sz="2000" dirty="0">
                <a:latin typeface="Times New Roman" panose="02020603050405020304" pitchFamily="18" charset="0"/>
                <a:cs typeface="Times New Roman" panose="02020603050405020304" pitchFamily="18" charset="0"/>
              </a:rPr>
              <a:t>() method in this class is used to retrieve all the data to display in the page</a:t>
            </a:r>
          </a:p>
          <a:p>
            <a:pPr lvl="1" indent="-457200" algn="just">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FrameworkSubmitAction</a:t>
            </a:r>
            <a:r>
              <a:rPr lang="en-US" altLang="en-US" sz="2000" dirty="0">
                <a:latin typeface="Times New Roman" panose="02020603050405020304" pitchFamily="18" charset="0"/>
                <a:cs typeface="Times New Roman" panose="02020603050405020304" pitchFamily="18" charset="0"/>
              </a:rPr>
              <a:t> class is used to process the POST request. It is used to submit data from the browser to the server</a:t>
            </a:r>
          </a:p>
          <a:p>
            <a:pPr lvl="1" indent="-457200" algn="just" eaLnBrk="1" hangingPunct="1">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FrameworkUpdateAction</a:t>
            </a:r>
            <a:r>
              <a:rPr lang="en-US" altLang="en-US" sz="2000" dirty="0">
                <a:latin typeface="Times New Roman" panose="02020603050405020304" pitchFamily="18" charset="0"/>
                <a:cs typeface="Times New Roman" panose="02020603050405020304" pitchFamily="18" charset="0"/>
              </a:rPr>
              <a:t> class is used for handling the actions that update the view</a:t>
            </a:r>
          </a:p>
          <a:p>
            <a:pPr lvl="1" indent="-457200" algn="just" eaLnBrk="1" hangingPunct="1">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ParkFormAction</a:t>
            </a:r>
            <a:r>
              <a:rPr lang="en-US" altLang="en-US" sz="2000" dirty="0">
                <a:latin typeface="Times New Roman" panose="02020603050405020304" pitchFamily="18" charset="0"/>
                <a:cs typeface="Times New Roman" panose="02020603050405020304" pitchFamily="18" charset="0"/>
              </a:rPr>
              <a:t> class is used to park the form. Parking the form means saving the form data temporarily in the web session instead of storing in the database</a:t>
            </a:r>
          </a:p>
          <a:p>
            <a:pPr lvl="1" indent="-457200" algn="just" eaLnBrk="1" hangingPunct="1">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ActionContext</a:t>
            </a:r>
            <a:r>
              <a:rPr lang="en-US" altLang="en-US" sz="2000" dirty="0">
                <a:latin typeface="Times New Roman" panose="02020603050405020304" pitchFamily="18" charset="0"/>
                <a:cs typeface="Times New Roman" panose="02020603050405020304" pitchFamily="18" charset="0"/>
              </a:rPr>
              <a:t> class is used for organizing the parameters </a:t>
            </a: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8204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838200" y="992234"/>
            <a:ext cx="10193867" cy="5709255"/>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c) Business layer components</a:t>
            </a:r>
          </a:p>
          <a:p>
            <a:pPr lvl="1" indent="-457200" algn="just" eaLnBrk="1" hangingPunct="1">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construction of business layer components can also be done in several ways. Implementation using </a:t>
            </a:r>
            <a:r>
              <a:rPr lang="en-US" altLang="en-US" sz="2000" dirty="0">
                <a:solidFill>
                  <a:srgbClr val="FF0000"/>
                </a:solidFill>
                <a:latin typeface="Times New Roman" panose="02020603050405020304" pitchFamily="18" charset="0"/>
                <a:cs typeface="Times New Roman" panose="02020603050405020304" pitchFamily="18" charset="0"/>
              </a:rPr>
              <a:t>POJO</a:t>
            </a:r>
            <a:r>
              <a:rPr lang="en-US" altLang="en-US" sz="2000" dirty="0">
                <a:latin typeface="Times New Roman" panose="02020603050405020304" pitchFamily="18" charset="0"/>
                <a:cs typeface="Times New Roman" panose="02020603050405020304" pitchFamily="18" charset="0"/>
              </a:rPr>
              <a:t> is among the simplest of the options available</a:t>
            </a:r>
          </a:p>
          <a:p>
            <a:pPr marL="430213" indent="-342900" algn="just">
              <a:spcBef>
                <a:spcPct val="0"/>
              </a:spcBef>
              <a:buFont typeface="Arial" panose="020B0604020202020204" pitchFamily="34" charset="0"/>
              <a:buChar char="•"/>
            </a:pPr>
            <a:r>
              <a:rPr lang="en-US" altLang="en-US" sz="2000" dirty="0">
                <a:solidFill>
                  <a:srgbClr val="FF0000"/>
                </a:solidFill>
                <a:latin typeface="Times New Roman" panose="02020603050405020304" pitchFamily="18" charset="0"/>
                <a:cs typeface="Times New Roman" panose="02020603050405020304" pitchFamily="18" charset="0"/>
              </a:rPr>
              <a:t>Spring framework</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FF0000"/>
                </a:solidFill>
                <a:latin typeface="Times New Roman" panose="02020603050405020304" pitchFamily="18" charset="0"/>
                <a:cs typeface="Times New Roman" panose="02020603050405020304" pitchFamily="18" charset="0"/>
              </a:rPr>
              <a:t>EJB 3.0 (Enterprise Java Bean)</a:t>
            </a:r>
            <a:r>
              <a:rPr lang="en-US" altLang="en-US" sz="2000" dirty="0">
                <a:latin typeface="Times New Roman" panose="02020603050405020304" pitchFamily="18" charset="0"/>
                <a:cs typeface="Times New Roman" panose="02020603050405020304" pitchFamily="18" charset="0"/>
              </a:rPr>
              <a:t> can also be used to implement business layer components</a:t>
            </a: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Two important features of Spring framework are:</a:t>
            </a:r>
          </a:p>
          <a:p>
            <a:pPr marL="1458913" lvl="3" algn="just">
              <a:spcBef>
                <a:spcPct val="0"/>
              </a:spcBef>
            </a:pPr>
            <a:r>
              <a:rPr lang="en-US" altLang="en-US" sz="2000" dirty="0">
                <a:latin typeface="Times New Roman" panose="02020603050405020304" pitchFamily="18" charset="0"/>
                <a:cs typeface="Times New Roman" panose="02020603050405020304" pitchFamily="18" charset="0"/>
              </a:rPr>
              <a:t>	</a:t>
            </a:r>
            <a:r>
              <a:rPr lang="en-US" altLang="en-US" sz="2000" i="1" dirty="0">
                <a:latin typeface="Times New Roman" panose="02020603050405020304" pitchFamily="18" charset="0"/>
                <a:cs typeface="Times New Roman" panose="02020603050405020304" pitchFamily="18" charset="0"/>
              </a:rPr>
              <a:t>1. Inversion of Control (IoC) </a:t>
            </a:r>
          </a:p>
          <a:p>
            <a:pPr marL="2690813" lvl="3" indent="-1679575" algn="just">
              <a:spcBef>
                <a:spcPct val="0"/>
              </a:spcBef>
            </a:pPr>
            <a:r>
              <a:rPr lang="en-US" sz="2000" i="1" dirty="0">
                <a:latin typeface="Times New Roman" panose="02020603050405020304" pitchFamily="18" charset="0"/>
                <a:cs typeface="Times New Roman" panose="02020603050405020304" pitchFamily="18" charset="0"/>
              </a:rPr>
              <a:t>	- </a:t>
            </a:r>
            <a:r>
              <a:rPr lang="en-US" sz="2000" dirty="0">
                <a:latin typeface="Times New Roman" panose="02020603050405020304" pitchFamily="18" charset="0"/>
                <a:cs typeface="Times New Roman" panose="02020603050405020304" pitchFamily="18" charset="0"/>
              </a:rPr>
              <a:t>IoC container creates the objects, configures and assembles their</a:t>
            </a:r>
          </a:p>
          <a:p>
            <a:pPr marL="2690813" lvl="3" indent="-1679575" algn="just">
              <a:spcBef>
                <a:spcPct val="0"/>
              </a:spcBef>
            </a:pPr>
            <a:r>
              <a:rPr lang="en-US" sz="2000" dirty="0">
                <a:latin typeface="Times New Roman" panose="02020603050405020304" pitchFamily="18" charset="0"/>
                <a:cs typeface="Times New Roman" panose="02020603050405020304" pitchFamily="18" charset="0"/>
              </a:rPr>
              <a:t>                             dependencies, manages their entire life cycle. The dependencies</a:t>
            </a:r>
          </a:p>
          <a:p>
            <a:pPr marL="2690813" lvl="3" indent="-1679575" algn="just">
              <a:spcBef>
                <a:spcPct val="0"/>
              </a:spcBef>
            </a:pPr>
            <a:r>
              <a:rPr lang="en-US" sz="2000" dirty="0">
                <a:latin typeface="Times New Roman" panose="02020603050405020304" pitchFamily="18" charset="0"/>
                <a:cs typeface="Times New Roman" panose="02020603050405020304" pitchFamily="18" charset="0"/>
              </a:rPr>
              <a:t> 		  among java objects is stored in a configuration file</a:t>
            </a:r>
          </a:p>
          <a:p>
            <a:pPr marL="2962275" lvl="3" indent="-1503363" algn="just">
              <a:spcBef>
                <a:spcPct val="0"/>
              </a:spcBef>
            </a:pPr>
            <a:r>
              <a:rPr lang="en-US" altLang="en-US" sz="2000" i="1" dirty="0">
                <a:latin typeface="Times New Roman" panose="02020603050405020304" pitchFamily="18" charset="0"/>
                <a:cs typeface="Times New Roman" panose="02020603050405020304" pitchFamily="18" charset="0"/>
              </a:rPr>
              <a:t>     2. Dependency injection (DI)</a:t>
            </a:r>
          </a:p>
          <a:p>
            <a:pPr marL="1458913" lvl="3" algn="just">
              <a:spcBef>
                <a:spcPct val="0"/>
              </a:spcBef>
            </a:pPr>
            <a:r>
              <a:rPr lang="en-US" altLang="en-US" sz="2000" i="1" dirty="0">
                <a:latin typeface="Times New Roman" panose="02020603050405020304" pitchFamily="18" charset="0"/>
                <a:cs typeface="Times New Roman" panose="02020603050405020304" pitchFamily="18" charset="0"/>
              </a:rPr>
              <a:t>		- </a:t>
            </a:r>
            <a:r>
              <a:rPr lang="en-US" altLang="en-US" sz="2000" dirty="0">
                <a:latin typeface="Times New Roman" panose="02020603050405020304" pitchFamily="18" charset="0"/>
                <a:cs typeface="Times New Roman" panose="02020603050405020304" pitchFamily="18" charset="0"/>
              </a:rPr>
              <a:t>The dependency information among objects is used by IoC and </a:t>
            </a:r>
          </a:p>
          <a:p>
            <a:pPr marL="1458913" lvl="3" algn="just">
              <a:spcBef>
                <a:spcPct val="0"/>
              </a:spcBef>
            </a:pPr>
            <a:r>
              <a:rPr lang="en-US" altLang="en-US" sz="2000" dirty="0">
                <a:latin typeface="Times New Roman" panose="02020603050405020304" pitchFamily="18" charset="0"/>
                <a:cs typeface="Times New Roman" panose="02020603050405020304" pitchFamily="18" charset="0"/>
              </a:rPr>
              <a:t>		   “injects” the referenced object on demand which is called as</a:t>
            </a:r>
          </a:p>
          <a:p>
            <a:pPr marL="1458913" lvl="3" algn="just">
              <a:spcBef>
                <a:spcPct val="0"/>
              </a:spcBef>
            </a:pPr>
            <a:r>
              <a:rPr lang="en-US" altLang="en-US" sz="2000" dirty="0">
                <a:latin typeface="Times New Roman" panose="02020603050405020304" pitchFamily="18" charset="0"/>
                <a:cs typeface="Times New Roman" panose="02020603050405020304" pitchFamily="18" charset="0"/>
              </a:rPr>
              <a:t>	                  Dependency  injection</a:t>
            </a:r>
          </a:p>
          <a:p>
            <a:pPr marL="1458913" lvl="3" algn="just">
              <a:spcBef>
                <a:spcPct val="0"/>
              </a:spcBef>
            </a:pPr>
            <a:r>
              <a:rPr lang="en-US" altLang="en-US" sz="2000" dirty="0">
                <a:latin typeface="Times New Roman" panose="02020603050405020304" pitchFamily="18" charset="0"/>
                <a:cs typeface="Times New Roman" panose="02020603050405020304" pitchFamily="18" charset="0"/>
              </a:rPr>
              <a:t>		</a:t>
            </a:r>
          </a:p>
          <a:p>
            <a:pPr marL="1458913" lvl="3" algn="just">
              <a:spcBef>
                <a:spcPct val="0"/>
              </a:spcBef>
            </a:pPr>
            <a:endParaRPr lang="en-US" altLang="en-US" sz="2000" dirty="0">
              <a:latin typeface="Times New Roman" panose="02020603050405020304" pitchFamily="18" charset="0"/>
              <a:cs typeface="Times New Roman" panose="02020603050405020304" pitchFamily="18" charset="0"/>
            </a:endParaRPr>
          </a:p>
          <a:p>
            <a:pPr marL="430213" indent="-342900" algn="just">
              <a:spcBef>
                <a:spcPct val="0"/>
              </a:spcBef>
              <a:buFont typeface="Arial" panose="020B0604020202020204" pitchFamily="34" charset="0"/>
              <a:buChar char="•"/>
            </a:pPr>
            <a:endParaRPr lang="en-US" altLang="en-US" sz="2000" dirty="0">
              <a:solidFill>
                <a:srgbClr val="FF0000"/>
              </a:solidFill>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6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838200" y="930688"/>
            <a:ext cx="9674469" cy="1669688"/>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c) Business layer components</a:t>
            </a:r>
          </a:p>
          <a:p>
            <a:pPr marL="1458913" lvl="3" algn="just">
              <a:spcBef>
                <a:spcPct val="0"/>
              </a:spcBef>
            </a:pPr>
            <a:endParaRPr lang="en-US" altLang="en-US" sz="2000" dirty="0">
              <a:latin typeface="Times New Roman" panose="02020603050405020304" pitchFamily="18" charset="0"/>
              <a:cs typeface="Times New Roman" panose="02020603050405020304" pitchFamily="18" charset="0"/>
            </a:endParaRPr>
          </a:p>
          <a:p>
            <a:pPr marL="430213" indent="-342900" algn="just">
              <a:spcBef>
                <a:spcPct val="0"/>
              </a:spcBef>
              <a:buFont typeface="Arial" panose="020B0604020202020204" pitchFamily="34" charset="0"/>
              <a:buChar char="•"/>
            </a:pPr>
            <a:r>
              <a:rPr lang="en-US" altLang="en-US" sz="2000" u="sng" dirty="0">
                <a:latin typeface="Times New Roman" panose="02020603050405020304" pitchFamily="18" charset="0"/>
                <a:cs typeface="Times New Roman" panose="02020603050405020304" pitchFamily="18" charset="0"/>
              </a:rPr>
              <a:t>EJB 3.0 vs Spring Framework</a:t>
            </a:r>
          </a:p>
          <a:p>
            <a:pPr marL="430213" indent="-342900" algn="just">
              <a:spcBef>
                <a:spcPct val="0"/>
              </a:spcBef>
              <a:buFont typeface="Arial" panose="020B0604020202020204" pitchFamily="34" charset="0"/>
              <a:buChar char="•"/>
            </a:pPr>
            <a:endParaRPr lang="en-US" altLang="en-US" sz="2000" dirty="0">
              <a:solidFill>
                <a:srgbClr val="FF0000"/>
              </a:solidFill>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b="1" u="sng"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B251FABE-10E0-C044-D215-EA059D5CF3A3}"/>
              </a:ext>
            </a:extLst>
          </p:cNvPr>
          <p:cNvGraphicFramePr>
            <a:graphicFrameLocks noGrp="1"/>
          </p:cNvGraphicFramePr>
          <p:nvPr>
            <p:extLst>
              <p:ext uri="{D42A27DB-BD31-4B8C-83A1-F6EECF244321}">
                <p14:modId xmlns:p14="http://schemas.microsoft.com/office/powerpoint/2010/main" val="4294499609"/>
              </p:ext>
            </p:extLst>
          </p:nvPr>
        </p:nvGraphicFramePr>
        <p:xfrm>
          <a:off x="2032000" y="2399226"/>
          <a:ext cx="8128000" cy="25603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962105147"/>
                    </a:ext>
                  </a:extLst>
                </a:gridCol>
                <a:gridCol w="4064000">
                  <a:extLst>
                    <a:ext uri="{9D8B030D-6E8A-4147-A177-3AD203B41FA5}">
                      <a16:colId xmlns:a16="http://schemas.microsoft.com/office/drawing/2014/main" val="718782777"/>
                    </a:ext>
                  </a:extLst>
                </a:gridCol>
              </a:tblGrid>
              <a:tr h="0">
                <a:tc>
                  <a:txBody>
                    <a:bodyPr/>
                    <a:lstStyle/>
                    <a:p>
                      <a:pPr algn="ctr"/>
                      <a:r>
                        <a:rPr lang="en-US" sz="1800" kern="1200" dirty="0">
                          <a:solidFill>
                            <a:schemeClr val="tx1"/>
                          </a:solidFill>
                          <a:latin typeface="Times New Roman" panose="02020603050405020304" pitchFamily="18" charset="0"/>
                          <a:ea typeface="+mn-ea"/>
                          <a:cs typeface="Times New Roman" panose="02020603050405020304" pitchFamily="18" charset="0"/>
                        </a:rPr>
                        <a:t>EJB 3.0</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kern="1200" dirty="0">
                          <a:solidFill>
                            <a:schemeClr val="tx1"/>
                          </a:solidFill>
                          <a:latin typeface="Times New Roman" panose="02020603050405020304" pitchFamily="18" charset="0"/>
                          <a:ea typeface="+mn-ea"/>
                          <a:cs typeface="Times New Roman" panose="02020603050405020304" pitchFamily="18" charset="0"/>
                        </a:rPr>
                        <a:t>Spring Framework</a:t>
                      </a:r>
                      <a:endParaRPr lang="en-IN" sz="1800" kern="1200" dirty="0">
                        <a:solidFill>
                          <a:schemeClr val="tx1"/>
                        </a:solidFill>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8112506"/>
                  </a:ext>
                </a:extLst>
              </a:tr>
              <a:tr h="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EJB 3.0 is a Java EE standard</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Spring Framework is an open source framework and is not a java standard</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5161925"/>
                  </a:ext>
                </a:extLst>
              </a:tr>
              <a:tr h="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EJB 3.0 maintains state using stateful session EJB</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Spring framework maintains state using non-singleton and scoped beans</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23267749"/>
                  </a:ext>
                </a:extLst>
              </a:tr>
              <a:tr h="0">
                <a:tc>
                  <a:txBody>
                    <a:bodyPr/>
                    <a:lstStyle/>
                    <a:p>
                      <a:pPr algn="ctr"/>
                      <a:r>
                        <a:rPr lang="en-US" sz="1800" dirty="0">
                          <a:solidFill>
                            <a:schemeClr val="tx1"/>
                          </a:solidFill>
                          <a:latin typeface="Times New Roman" panose="02020603050405020304" pitchFamily="18" charset="0"/>
                          <a:cs typeface="Times New Roman" panose="02020603050405020304" pitchFamily="18" charset="0"/>
                        </a:rPr>
                        <a:t>EJB 3.0 has least support for dependency injection</a:t>
                      </a: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latin typeface="Times New Roman" panose="02020603050405020304" pitchFamily="18" charset="0"/>
                          <a:cs typeface="Times New Roman" panose="02020603050405020304" pitchFamily="18" charset="0"/>
                        </a:rPr>
                        <a:t>Spring framework has more support for dependency injection</a:t>
                      </a:r>
                      <a:endParaRPr lang="en-IN" sz="1800" dirty="0">
                        <a:solidFill>
                          <a:schemeClr val="tx1"/>
                        </a:solidFill>
                        <a:latin typeface="Times New Roman" panose="02020603050405020304" pitchFamily="18" charset="0"/>
                        <a:cs typeface="Times New Roman" panose="02020603050405020304" pitchFamily="18" charset="0"/>
                      </a:endParaRPr>
                    </a:p>
                    <a:p>
                      <a:pPr algn="ctr"/>
                      <a:endParaRPr lang="en-IN" sz="1800"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31499677"/>
                  </a:ext>
                </a:extLst>
              </a:tr>
            </a:tbl>
          </a:graphicData>
        </a:graphic>
      </p:graphicFrame>
    </p:spTree>
    <p:extLst>
      <p:ext uri="{BB962C8B-B14F-4D97-AF65-F5344CB8AC3E}">
        <p14:creationId xmlns:p14="http://schemas.microsoft.com/office/powerpoint/2010/main" val="2470696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74826"/>
            <a:ext cx="10515600" cy="470298"/>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1097898" y="754843"/>
            <a:ext cx="9674469" cy="1977464"/>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c) Business layer components</a:t>
            </a: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Business layer contains components like Business Delegate components, session façade components, business service components and business model components</a:t>
            </a: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Below diagram shows different Java classes used for constructing Business layer </a:t>
            </a:r>
          </a:p>
          <a:p>
            <a:pPr marL="430213" indent="-342900" algn="just">
              <a:spcBef>
                <a:spcPct val="0"/>
              </a:spcBef>
              <a:buFont typeface="Arial" panose="020B0604020202020204" pitchFamily="34" charset="0"/>
              <a:buChar char="•"/>
            </a:pPr>
            <a:endParaRPr lang="en-US" altLang="en-US" sz="2000" dirty="0">
              <a:solidFill>
                <a:srgbClr val="FF0000"/>
              </a:solidFill>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1D405D0-0BFB-BB42-CDF2-967912D3FA29}"/>
              </a:ext>
            </a:extLst>
          </p:cNvPr>
          <p:cNvPicPr>
            <a:picLocks noChangeAspect="1"/>
          </p:cNvPicPr>
          <p:nvPr/>
        </p:nvPicPr>
        <p:blipFill>
          <a:blip r:embed="rId2"/>
          <a:stretch>
            <a:fillRect/>
          </a:stretch>
        </p:blipFill>
        <p:spPr>
          <a:xfrm>
            <a:off x="2089051" y="2095396"/>
            <a:ext cx="7591280" cy="4687778"/>
          </a:xfrm>
          <a:prstGeom prst="rect">
            <a:avLst/>
          </a:prstGeom>
        </p:spPr>
      </p:pic>
    </p:spTree>
    <p:extLst>
      <p:ext uri="{BB962C8B-B14F-4D97-AF65-F5344CB8AC3E}">
        <p14:creationId xmlns:p14="http://schemas.microsoft.com/office/powerpoint/2010/main" val="1673666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74826"/>
            <a:ext cx="10515600" cy="470298"/>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1097898" y="754843"/>
            <a:ext cx="10718964" cy="4747453"/>
          </a:xfrm>
          <a:prstGeom prst="rect">
            <a:avLst/>
          </a:prstGeom>
          <a:noFill/>
        </p:spPr>
        <p:txBody>
          <a:bodyPr wrap="square" rtlCol="0">
            <a:spAutoFit/>
          </a:bodyPr>
          <a:lstStyle/>
          <a:p>
            <a:pPr marL="87313" algn="just">
              <a:spcBef>
                <a:spcPct val="0"/>
              </a:spcBef>
            </a:pPr>
            <a:r>
              <a:rPr lang="en-US" altLang="en-US" sz="2000" b="1" u="sng" dirty="0">
                <a:latin typeface="Times New Roman" panose="02020603050405020304" pitchFamily="18" charset="0"/>
                <a:cs typeface="Times New Roman" panose="02020603050405020304" pitchFamily="18" charset="0"/>
              </a:rPr>
              <a:t>c) Business layer components</a:t>
            </a:r>
          </a:p>
          <a:p>
            <a:pPr marL="87313" algn="just">
              <a:spcBef>
                <a:spcPct val="0"/>
              </a:spcBef>
            </a:pPr>
            <a:endParaRPr lang="en-US" altLang="en-US" sz="2000" dirty="0">
              <a:latin typeface="Times New Roman" panose="02020603050405020304" pitchFamily="18" charset="0"/>
              <a:cs typeface="Times New Roman" panose="02020603050405020304" pitchFamily="18" charset="0"/>
            </a:endParaRP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There are 3 elements for Business Delegate components (refer diagram in previous slide)</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1. </a:t>
            </a:r>
            <a:r>
              <a:rPr lang="en-US" altLang="en-US" sz="2000" dirty="0" err="1">
                <a:solidFill>
                  <a:srgbClr val="FF0000"/>
                </a:solidFill>
                <a:latin typeface="Times New Roman" panose="02020603050405020304" pitchFamily="18" charset="0"/>
                <a:cs typeface="Times New Roman" panose="02020603050405020304" pitchFamily="18" charset="0"/>
              </a:rPr>
              <a:t>IBusinessDelegate</a:t>
            </a:r>
            <a:r>
              <a:rPr lang="en-US" altLang="en-US" sz="2000" dirty="0">
                <a:latin typeface="Times New Roman" panose="02020603050405020304" pitchFamily="18" charset="0"/>
                <a:cs typeface="Times New Roman" panose="02020603050405020304" pitchFamily="18" charset="0"/>
              </a:rPr>
              <a:t> is the business delegate interface</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2. </a:t>
            </a:r>
            <a:r>
              <a:rPr lang="en-US" altLang="en-US" sz="2000" dirty="0" err="1">
                <a:solidFill>
                  <a:srgbClr val="FF0000"/>
                </a:solidFill>
                <a:latin typeface="Times New Roman" panose="02020603050405020304" pitchFamily="18" charset="0"/>
                <a:cs typeface="Times New Roman" panose="02020603050405020304" pitchFamily="18" charset="0"/>
              </a:rPr>
              <a:t>BusinessDelegateImpl</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is an implementation of </a:t>
            </a:r>
            <a:r>
              <a:rPr lang="en-US" altLang="en-US" sz="2000" dirty="0" err="1">
                <a:latin typeface="Times New Roman" panose="02020603050405020304" pitchFamily="18" charset="0"/>
                <a:cs typeface="Times New Roman" panose="02020603050405020304" pitchFamily="18" charset="0"/>
              </a:rPr>
              <a:t>IBusinessDelegate</a:t>
            </a:r>
            <a:endParaRPr lang="en-US" altLang="en-US" sz="2000" dirty="0">
              <a:latin typeface="Times New Roman" panose="02020603050405020304" pitchFamily="18" charset="0"/>
              <a:cs typeface="Times New Roman" panose="02020603050405020304" pitchFamily="18" charset="0"/>
            </a:endParaRP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interface </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3. </a:t>
            </a:r>
            <a:r>
              <a:rPr lang="en-US" altLang="en-US" sz="2000" dirty="0" err="1">
                <a:solidFill>
                  <a:srgbClr val="FF0000"/>
                </a:solidFill>
                <a:latin typeface="Times New Roman" panose="02020603050405020304" pitchFamily="18" charset="0"/>
                <a:cs typeface="Times New Roman" panose="02020603050405020304" pitchFamily="18" charset="0"/>
              </a:rPr>
              <a:t>BusinessDelegateClient</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class is used by presentation layer to get  </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Business delegate objects</a:t>
            </a: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There are 2 elements for Business Service components (refer diagram in previous slide)</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1. </a:t>
            </a:r>
            <a:r>
              <a:rPr lang="en-US" altLang="en-US" sz="2000" dirty="0" err="1">
                <a:solidFill>
                  <a:srgbClr val="FF0000"/>
                </a:solidFill>
                <a:latin typeface="Times New Roman" panose="02020603050405020304" pitchFamily="18" charset="0"/>
                <a:cs typeface="Times New Roman" panose="02020603050405020304" pitchFamily="18" charset="0"/>
              </a:rPr>
              <a:t>IBusinessService</a:t>
            </a:r>
            <a:r>
              <a:rPr lang="en-US" altLang="en-US" sz="2000" dirty="0">
                <a:latin typeface="Times New Roman" panose="02020603050405020304" pitchFamily="18" charset="0"/>
                <a:cs typeface="Times New Roman" panose="02020603050405020304" pitchFamily="18" charset="0"/>
              </a:rPr>
              <a:t> is the business service interface</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2. </a:t>
            </a:r>
            <a:r>
              <a:rPr lang="en-US" altLang="en-US" sz="2000" dirty="0" err="1">
                <a:solidFill>
                  <a:srgbClr val="FF0000"/>
                </a:solidFill>
                <a:latin typeface="Times New Roman" panose="02020603050405020304" pitchFamily="18" charset="0"/>
                <a:cs typeface="Times New Roman" panose="02020603050405020304" pitchFamily="18" charset="0"/>
              </a:rPr>
              <a:t>BusinessServiceImpl</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is an implementation of </a:t>
            </a:r>
            <a:r>
              <a:rPr lang="en-US" altLang="en-US" sz="2000" dirty="0" err="1">
                <a:latin typeface="Times New Roman" panose="02020603050405020304" pitchFamily="18" charset="0"/>
                <a:cs typeface="Times New Roman" panose="02020603050405020304" pitchFamily="18" charset="0"/>
              </a:rPr>
              <a:t>IBusinessService</a:t>
            </a:r>
            <a:r>
              <a:rPr lang="en-US" altLang="en-US" sz="2000" dirty="0">
                <a:latin typeface="Times New Roman" panose="02020603050405020304" pitchFamily="18" charset="0"/>
                <a:cs typeface="Times New Roman" panose="02020603050405020304" pitchFamily="18" charset="0"/>
              </a:rPr>
              <a:t> interface</a:t>
            </a: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5555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365125"/>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Constructing Enterprise Applications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718800" cy="4873095"/>
          </a:xfrm>
        </p:spPr>
        <p:txBody>
          <a:bodyPr>
            <a:normAutofit/>
          </a:bodyPr>
          <a:lstStyle/>
          <a:p>
            <a:r>
              <a:rPr lang="en-US" sz="2000" dirty="0">
                <a:latin typeface="Times New Roman" panose="02020603050405020304" pitchFamily="18" charset="0"/>
                <a:cs typeface="Times New Roman" panose="02020603050405020304" pitchFamily="18" charset="0"/>
              </a:rPr>
              <a:t>Construction of an enterprise application involves </a:t>
            </a:r>
            <a:r>
              <a:rPr lang="en-US" sz="2000" dirty="0">
                <a:solidFill>
                  <a:srgbClr val="FF0000"/>
                </a:solidFill>
                <a:latin typeface="Times New Roman" panose="02020603050405020304" pitchFamily="18" charset="0"/>
                <a:cs typeface="Times New Roman" panose="02020603050405020304" pitchFamily="18" charset="0"/>
              </a:rPr>
              <a:t>converting design into code </a:t>
            </a:r>
            <a:r>
              <a:rPr lang="en-US" sz="2000" dirty="0">
                <a:latin typeface="Times New Roman" panose="02020603050405020304" pitchFamily="18" charset="0"/>
                <a:cs typeface="Times New Roman" panose="02020603050405020304" pitchFamily="18" charset="0"/>
              </a:rPr>
              <a:t>to built an application</a:t>
            </a:r>
          </a:p>
          <a:p>
            <a:pPr>
              <a:lnSpc>
                <a:spcPct val="150000"/>
              </a:lnSpc>
            </a:pPr>
            <a:r>
              <a:rPr lang="en-IN" sz="2000" dirty="0">
                <a:latin typeface="Times New Roman" panose="02020603050405020304" pitchFamily="18" charset="0"/>
                <a:cs typeface="Times New Roman" panose="02020603050405020304" pitchFamily="18" charset="0"/>
              </a:rPr>
              <a:t>Construction phase involves the following activities</a:t>
            </a:r>
          </a:p>
          <a:p>
            <a:pPr marL="457200" lvl="1" indent="0" algn="just" eaLnBrk="1" hangingPunct="1">
              <a:lnSpc>
                <a:spcPct val="150000"/>
              </a:lnSpc>
              <a:spcBef>
                <a:spcPct val="0"/>
              </a:spcBef>
              <a:spcAft>
                <a:spcPts val="700"/>
              </a:spcAft>
              <a:buNone/>
            </a:pPr>
            <a:r>
              <a:rPr lang="en-US" altLang="en-US" sz="2000" dirty="0">
                <a:latin typeface="Times New Roman" panose="02020603050405020304" pitchFamily="18" charset="0"/>
                <a:cs typeface="Times New Roman" panose="02020603050405020304" pitchFamily="18" charset="0"/>
              </a:rPr>
              <a:t>		1. Achieving construction readiness</a:t>
            </a:r>
          </a:p>
          <a:p>
            <a:pPr marL="457200" lvl="1" indent="0" algn="just" eaLnBrk="1" hangingPunct="1">
              <a:spcBef>
                <a:spcPct val="0"/>
              </a:spcBef>
              <a:spcAft>
                <a:spcPts val="700"/>
              </a:spcAft>
              <a:buNone/>
            </a:pPr>
            <a:r>
              <a:rPr lang="en-US" altLang="en-US" sz="2000" dirty="0">
                <a:latin typeface="Times New Roman" panose="02020603050405020304" pitchFamily="18" charset="0"/>
                <a:cs typeface="Times New Roman" panose="02020603050405020304" pitchFamily="18" charset="0"/>
              </a:rPr>
              <a:t>		2. Constructing solution layer (application framework and application components)</a:t>
            </a:r>
          </a:p>
          <a:p>
            <a:pPr marL="457200" lvl="1" indent="0" algn="just" eaLnBrk="1" hangingPunct="1">
              <a:spcBef>
                <a:spcPct val="0"/>
              </a:spcBef>
              <a:spcAft>
                <a:spcPts val="700"/>
              </a:spcAft>
              <a:buNone/>
            </a:pPr>
            <a:r>
              <a:rPr lang="en-US" altLang="en-US" sz="2000" dirty="0">
                <a:latin typeface="Times New Roman" panose="02020603050405020304" pitchFamily="18" charset="0"/>
                <a:cs typeface="Times New Roman" panose="02020603050405020304" pitchFamily="18" charset="0"/>
              </a:rPr>
              <a:t>		3. Code review and static code analysis</a:t>
            </a:r>
          </a:p>
          <a:p>
            <a:pPr marL="457200" lvl="1" indent="0" algn="just" eaLnBrk="1" hangingPunct="1">
              <a:spcBef>
                <a:spcPct val="0"/>
              </a:spcBef>
              <a:spcAft>
                <a:spcPts val="700"/>
              </a:spcAft>
              <a:buNone/>
            </a:pPr>
            <a:r>
              <a:rPr lang="en-US" altLang="en-US" sz="2000" dirty="0">
                <a:latin typeface="Times New Roman" panose="02020603050405020304" pitchFamily="18" charset="0"/>
                <a:cs typeface="Times New Roman" panose="02020603050405020304" pitchFamily="18" charset="0"/>
              </a:rPr>
              <a:t>		4. Compilation and creating deployable packages</a:t>
            </a:r>
          </a:p>
          <a:p>
            <a:pPr marL="457200" lvl="1" indent="0" algn="just" eaLnBrk="1" hangingPunct="1">
              <a:spcBef>
                <a:spcPct val="0"/>
              </a:spcBef>
              <a:spcAft>
                <a:spcPts val="700"/>
              </a:spcAft>
              <a:buNone/>
            </a:pPr>
            <a:r>
              <a:rPr lang="en-US" altLang="en-US" sz="2000" dirty="0">
                <a:latin typeface="Times New Roman" panose="02020603050405020304" pitchFamily="18" charset="0"/>
                <a:cs typeface="Times New Roman" panose="02020603050405020304" pitchFamily="18" charset="0"/>
              </a:rPr>
              <a:t>		5. Unit testing</a:t>
            </a:r>
          </a:p>
          <a:p>
            <a:pPr marL="457200" lvl="1" indent="0" algn="just" eaLnBrk="1" hangingPunct="1">
              <a:spcBef>
                <a:spcPct val="0"/>
              </a:spcBef>
              <a:spcAft>
                <a:spcPts val="700"/>
              </a:spcAft>
              <a:buNone/>
            </a:pPr>
            <a:r>
              <a:rPr lang="en-US" altLang="en-US" sz="2000" dirty="0">
                <a:latin typeface="Times New Roman" panose="02020603050405020304" pitchFamily="18" charset="0"/>
                <a:cs typeface="Times New Roman" panose="02020603050405020304" pitchFamily="18" charset="0"/>
              </a:rPr>
              <a:t>		6. Code profiling and code coverage analysis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25931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45182"/>
            <a:ext cx="10515600" cy="470298"/>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1071520" y="946050"/>
            <a:ext cx="10718964" cy="2862322"/>
          </a:xfrm>
          <a:prstGeom prst="rect">
            <a:avLst/>
          </a:prstGeom>
          <a:noFill/>
        </p:spPr>
        <p:txBody>
          <a:bodyPr wrap="square" rtlCol="0">
            <a:spAutoFit/>
          </a:bodyPr>
          <a:lstStyle/>
          <a:p>
            <a:pPr marL="87313" algn="just">
              <a:spcBef>
                <a:spcPct val="0"/>
              </a:spcBef>
            </a:pPr>
            <a:r>
              <a:rPr lang="en-US" altLang="en-US" sz="2000" b="1" u="sng" dirty="0">
                <a:latin typeface="Times New Roman" panose="02020603050405020304" pitchFamily="18" charset="0"/>
                <a:cs typeface="Times New Roman" panose="02020603050405020304" pitchFamily="18" charset="0"/>
              </a:rPr>
              <a:t>c) Business layer components</a:t>
            </a:r>
            <a:endParaRPr lang="en-US" altLang="en-US" sz="2000" dirty="0">
              <a:latin typeface="Times New Roman" panose="02020603050405020304" pitchFamily="18" charset="0"/>
              <a:cs typeface="Times New Roman" panose="02020603050405020304" pitchFamily="18" charset="0"/>
            </a:endParaRPr>
          </a:p>
          <a:p>
            <a:pPr marL="430213" indent="-342900" algn="just">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There are 3 elements for Business Model components </a:t>
            </a:r>
          </a:p>
          <a:p>
            <a:pPr marL="87313" algn="just">
              <a:spcBef>
                <a:spcPct val="0"/>
              </a:spcBef>
            </a:pPr>
            <a:r>
              <a:rPr lang="en-US" altLang="en-US" sz="2000" dirty="0">
                <a:latin typeface="Times New Roman" panose="02020603050405020304" pitchFamily="18" charset="0"/>
                <a:cs typeface="Times New Roman" panose="02020603050405020304" pitchFamily="18" charset="0"/>
              </a:rPr>
              <a:t>			1. </a:t>
            </a:r>
            <a:r>
              <a:rPr lang="en-US" altLang="en-US" sz="2000" dirty="0" err="1">
                <a:solidFill>
                  <a:srgbClr val="FF0000"/>
                </a:solidFill>
                <a:latin typeface="Times New Roman" panose="02020603050405020304" pitchFamily="18" charset="0"/>
                <a:cs typeface="Times New Roman" panose="02020603050405020304" pitchFamily="18" charset="0"/>
              </a:rPr>
              <a:t>IBusinessModel</a:t>
            </a:r>
            <a:r>
              <a:rPr lang="en-US" altLang="en-US" sz="2000" dirty="0">
                <a:latin typeface="Times New Roman" panose="02020603050405020304" pitchFamily="18" charset="0"/>
                <a:cs typeface="Times New Roman" panose="02020603050405020304" pitchFamily="18" charset="0"/>
              </a:rPr>
              <a:t> is the business model interface</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2. </a:t>
            </a:r>
            <a:r>
              <a:rPr lang="en-US" altLang="en-US" sz="2000" dirty="0" err="1">
                <a:solidFill>
                  <a:srgbClr val="FF0000"/>
                </a:solidFill>
                <a:latin typeface="Times New Roman" panose="02020603050405020304" pitchFamily="18" charset="0"/>
                <a:cs typeface="Times New Roman" panose="02020603050405020304" pitchFamily="18" charset="0"/>
              </a:rPr>
              <a:t>BusinessModel</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is an implementation of </a:t>
            </a:r>
            <a:r>
              <a:rPr lang="en-US" altLang="en-US" sz="2000" dirty="0" err="1">
                <a:latin typeface="Times New Roman" panose="02020603050405020304" pitchFamily="18" charset="0"/>
                <a:cs typeface="Times New Roman" panose="02020603050405020304" pitchFamily="18" charset="0"/>
              </a:rPr>
              <a:t>IBusinessModel</a:t>
            </a:r>
            <a:r>
              <a:rPr lang="en-US" altLang="en-US" sz="2000" dirty="0">
                <a:latin typeface="Times New Roman" panose="02020603050405020304" pitchFamily="18" charset="0"/>
                <a:cs typeface="Times New Roman" panose="02020603050405020304" pitchFamily="18" charset="0"/>
              </a:rPr>
              <a:t> interface </a:t>
            </a:r>
          </a:p>
          <a:p>
            <a:pPr marL="544513" lvl="1" algn="just">
              <a:spcBef>
                <a:spcPct val="0"/>
              </a:spcBef>
            </a:pPr>
            <a:r>
              <a:rPr lang="en-US" altLang="en-US" sz="2000" dirty="0">
                <a:latin typeface="Times New Roman" panose="02020603050405020304" pitchFamily="18" charset="0"/>
                <a:cs typeface="Times New Roman" panose="02020603050405020304" pitchFamily="18" charset="0"/>
              </a:rPr>
              <a:t>			3. </a:t>
            </a:r>
            <a:r>
              <a:rPr lang="en-US" altLang="en-US" sz="2000" dirty="0" err="1">
                <a:solidFill>
                  <a:srgbClr val="FF0000"/>
                </a:solidFill>
                <a:latin typeface="Times New Roman" panose="02020603050405020304" pitchFamily="18" charset="0"/>
                <a:cs typeface="Times New Roman" panose="02020603050405020304" pitchFamily="18" charset="0"/>
              </a:rPr>
              <a:t>Icriteria</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interface. Objects that implements this interface contains request 			    parameter to perform business operations</a:t>
            </a: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a:p>
            <a:pPr marL="544513" lvl="1" algn="just">
              <a:spcBef>
                <a:spcPct val="0"/>
              </a:spcBef>
            </a:pPr>
            <a:endParaRPr lang="en-US" alt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894E9101-7D72-ED9A-61B5-0F51F1FFF2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7095" y="2939813"/>
            <a:ext cx="5962459" cy="3918187"/>
          </a:xfrm>
          <a:prstGeom prst="rect">
            <a:avLst/>
          </a:prstGeom>
        </p:spPr>
      </p:pic>
    </p:spTree>
    <p:extLst>
      <p:ext uri="{BB962C8B-B14F-4D97-AF65-F5344CB8AC3E}">
        <p14:creationId xmlns:p14="http://schemas.microsoft.com/office/powerpoint/2010/main" val="301900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31985" y="1028699"/>
            <a:ext cx="9674469" cy="3708708"/>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d) Data Access layer components</a:t>
            </a:r>
          </a:p>
          <a:p>
            <a:pPr lvl="1" indent="-4572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simplest of the data access layer technologies is </a:t>
            </a:r>
            <a:r>
              <a:rPr lang="en-US" altLang="en-US" sz="2000" dirty="0">
                <a:solidFill>
                  <a:srgbClr val="FF0000"/>
                </a:solidFill>
                <a:latin typeface="Times New Roman" panose="02020603050405020304" pitchFamily="18" charset="0"/>
                <a:cs typeface="Times New Roman" panose="02020603050405020304" pitchFamily="18" charset="0"/>
              </a:rPr>
              <a:t>Java Database Connectivity (JDBC)</a:t>
            </a:r>
            <a:r>
              <a:rPr lang="en-US" altLang="en-US" sz="2000" dirty="0">
                <a:latin typeface="Times New Roman" panose="02020603050405020304" pitchFamily="18" charset="0"/>
                <a:cs typeface="Times New Roman" panose="02020603050405020304" pitchFamily="18" charset="0"/>
              </a:rPr>
              <a:t>, wherein SQL queries are directly embedded in Java code. This may lead to a tight coupling between Java objects and the underlying relational data stores.</a:t>
            </a:r>
          </a:p>
          <a:p>
            <a:pPr lvl="1" indent="-4572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Object Relation Mapping (ORM) has come into practice to avoid coupling between java objects and relational data stores</a:t>
            </a:r>
          </a:p>
          <a:p>
            <a:pPr lvl="1" indent="-457200" algn="just">
              <a:spcBef>
                <a:spcPct val="0"/>
              </a:spcBef>
              <a:spcAft>
                <a:spcPts val="300"/>
              </a:spcAft>
              <a:buFont typeface="Arial" panose="020B0604020202020204" pitchFamily="34" charset="0"/>
              <a:buChar char="•"/>
            </a:pPr>
            <a:r>
              <a:rPr lang="en-US" altLang="en-US" sz="2000" dirty="0">
                <a:solidFill>
                  <a:srgbClr val="FF0000"/>
                </a:solidFill>
                <a:latin typeface="Times New Roman" panose="02020603050405020304" pitchFamily="18" charset="0"/>
                <a:cs typeface="Times New Roman" panose="02020603050405020304" pitchFamily="18" charset="0"/>
              </a:rPr>
              <a:t>Hibernate, Java </a:t>
            </a:r>
            <a:r>
              <a:rPr lang="en-US" altLang="en-US" sz="2000" dirty="0" err="1">
                <a:solidFill>
                  <a:srgbClr val="FF0000"/>
                </a:solidFill>
                <a:latin typeface="Times New Roman" panose="02020603050405020304" pitchFamily="18" charset="0"/>
                <a:cs typeface="Times New Roman" panose="02020603050405020304" pitchFamily="18" charset="0"/>
              </a:rPr>
              <a:t>Persistance</a:t>
            </a:r>
            <a:r>
              <a:rPr lang="en-US" altLang="en-US" sz="2000" dirty="0">
                <a:solidFill>
                  <a:srgbClr val="FF0000"/>
                </a:solidFill>
                <a:latin typeface="Times New Roman" panose="02020603050405020304" pitchFamily="18" charset="0"/>
                <a:cs typeface="Times New Roman" panose="02020603050405020304" pitchFamily="18" charset="0"/>
              </a:rPr>
              <a:t> API (JPA), EJB, TopLink, </a:t>
            </a:r>
            <a:r>
              <a:rPr lang="en-US" altLang="en-US" sz="2000" dirty="0" err="1">
                <a:solidFill>
                  <a:srgbClr val="FF0000"/>
                </a:solidFill>
                <a:latin typeface="Times New Roman" panose="02020603050405020304" pitchFamily="18" charset="0"/>
                <a:cs typeface="Times New Roman" panose="02020603050405020304" pitchFamily="18" charset="0"/>
              </a:rPr>
              <a:t>iBatis</a:t>
            </a:r>
            <a:r>
              <a:rPr lang="en-US" altLang="en-US" sz="2000" dirty="0">
                <a:latin typeface="Times New Roman" panose="02020603050405020304" pitchFamily="18" charset="0"/>
                <a:cs typeface="Times New Roman" panose="02020603050405020304" pitchFamily="18" charset="0"/>
              </a:rPr>
              <a:t> are the popular technologies that provide ORM based implementation of Data Access layer</a:t>
            </a:r>
          </a:p>
          <a:p>
            <a:pPr lvl="1" indent="-457200" algn="just">
              <a:spcBef>
                <a:spcPct val="0"/>
              </a:spcBef>
              <a:spcAft>
                <a:spcPts val="30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lvl="1" indent="-457200" algn="just" eaLnBrk="1" hangingPunct="1">
              <a:spcBef>
                <a:spcPct val="0"/>
              </a:spcBef>
              <a:spcAft>
                <a:spcPts val="300"/>
              </a:spcAft>
            </a:pPr>
            <a:endParaRPr lang="en-US" altLang="en-US" sz="2000" b="1" u="sng" dirty="0">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8770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59726"/>
            <a:ext cx="10515600" cy="485397"/>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31985" y="709594"/>
            <a:ext cx="9674469" cy="2477601"/>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d) Data Access layer components</a:t>
            </a:r>
          </a:p>
          <a:p>
            <a:pPr lvl="1" indent="-4572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Below diagram shows the classes used in Data Access layer</a:t>
            </a:r>
          </a:p>
          <a:p>
            <a:pPr lvl="1" indent="-4572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DAO encapsulates the mechanism to access the underlying data stores</a:t>
            </a:r>
          </a:p>
          <a:p>
            <a:pPr marL="0" lvl="1" algn="just">
              <a:spcBef>
                <a:spcPct val="0"/>
              </a:spcBef>
              <a:spcAft>
                <a:spcPts val="300"/>
              </a:spcAft>
            </a:pPr>
            <a:endParaRPr lang="en-US" altLang="en-US" sz="2000" dirty="0">
              <a:latin typeface="Times New Roman" panose="02020603050405020304" pitchFamily="18" charset="0"/>
              <a:cs typeface="Times New Roman" panose="02020603050405020304" pitchFamily="18" charset="0"/>
            </a:endParaRPr>
          </a:p>
          <a:p>
            <a:pPr marL="0" lvl="1" algn="just">
              <a:spcBef>
                <a:spcPct val="0"/>
              </a:spcBef>
              <a:spcAft>
                <a:spcPts val="300"/>
              </a:spcAft>
            </a:pPr>
            <a:r>
              <a:rPr lang="en-US" altLang="en-US" sz="2000" dirty="0">
                <a:latin typeface="Times New Roman" panose="02020603050405020304" pitchFamily="18" charset="0"/>
                <a:cs typeface="Times New Roman" panose="02020603050405020304" pitchFamily="18" charset="0"/>
              </a:rPr>
              <a:t> </a:t>
            </a:r>
          </a:p>
          <a:p>
            <a:pPr lvl="1" indent="-457200" algn="just" eaLnBrk="1" hangingPunct="1">
              <a:spcBef>
                <a:spcPct val="0"/>
              </a:spcBef>
              <a:spcAft>
                <a:spcPts val="300"/>
              </a:spcAft>
            </a:pPr>
            <a:endParaRPr lang="en-US" altLang="en-US" sz="2000" b="1" u="sng" dirty="0">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01A4C4-96DB-7CD6-4BF5-708FE2100C02}"/>
              </a:ext>
            </a:extLst>
          </p:cNvPr>
          <p:cNvPicPr>
            <a:picLocks noChangeAspect="1"/>
          </p:cNvPicPr>
          <p:nvPr/>
        </p:nvPicPr>
        <p:blipFill rotWithShape="1">
          <a:blip r:embed="rId2">
            <a:extLst>
              <a:ext uri="{28A0092B-C50C-407E-A947-70E740481C1C}">
                <a14:useLocalDpi xmlns:a14="http://schemas.microsoft.com/office/drawing/2010/main" val="0"/>
              </a:ext>
            </a:extLst>
          </a:blip>
          <a:srcRect t="6285"/>
          <a:stretch/>
        </p:blipFill>
        <p:spPr>
          <a:xfrm>
            <a:off x="3753537" y="1887753"/>
            <a:ext cx="3605623" cy="4853354"/>
          </a:xfrm>
          <a:prstGeom prst="rect">
            <a:avLst/>
          </a:prstGeom>
        </p:spPr>
      </p:pic>
    </p:spTree>
    <p:extLst>
      <p:ext uri="{BB962C8B-B14F-4D97-AF65-F5344CB8AC3E}">
        <p14:creationId xmlns:p14="http://schemas.microsoft.com/office/powerpoint/2010/main" val="2000190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05608" y="1169376"/>
            <a:ext cx="9674469" cy="2580194"/>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e) Integration layer components</a:t>
            </a:r>
          </a:p>
          <a:p>
            <a:pPr marL="342900" indent="-3429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Construction of integration layer components can be done in a variety of ways, and at different levels</a:t>
            </a:r>
          </a:p>
          <a:p>
            <a:pPr marL="342900" indent="-3429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Integration layer of </a:t>
            </a:r>
            <a:r>
              <a:rPr lang="en-US" altLang="en-US" sz="2000" dirty="0" err="1">
                <a:latin typeface="Times New Roman" panose="02020603050405020304" pitchFamily="18" charset="0"/>
                <a:cs typeface="Times New Roman" panose="02020603050405020304" pitchFamily="18" charset="0"/>
              </a:rPr>
              <a:t>LoMS</a:t>
            </a:r>
            <a:r>
              <a:rPr lang="en-US" altLang="en-US" sz="2000" dirty="0">
                <a:latin typeface="Times New Roman" panose="02020603050405020304" pitchFamily="18" charset="0"/>
                <a:cs typeface="Times New Roman" panose="02020603050405020304" pitchFamily="18" charset="0"/>
              </a:rPr>
              <a:t> uses JAX-WS API to implement the SOAP-based Web services integration between </a:t>
            </a:r>
            <a:r>
              <a:rPr lang="en-US" altLang="en-US" sz="2000" dirty="0" err="1">
                <a:latin typeface="Times New Roman" panose="02020603050405020304" pitchFamily="18" charset="0"/>
                <a:cs typeface="Times New Roman" panose="02020603050405020304" pitchFamily="18" charset="0"/>
              </a:rPr>
              <a:t>LoMS</a:t>
            </a:r>
            <a:r>
              <a:rPr lang="en-US" altLang="en-US" sz="2000" dirty="0">
                <a:latin typeface="Times New Roman" panose="02020603050405020304" pitchFamily="18" charset="0"/>
                <a:cs typeface="Times New Roman" panose="02020603050405020304" pitchFamily="18" charset="0"/>
              </a:rPr>
              <a:t> and credit rating system. </a:t>
            </a:r>
          </a:p>
          <a:p>
            <a:pPr lvl="1" indent="-457200" algn="just" eaLnBrk="1" hangingPunct="1">
              <a:spcBef>
                <a:spcPct val="0"/>
              </a:spcBef>
              <a:spcAft>
                <a:spcPts val="300"/>
              </a:spcAft>
            </a:pPr>
            <a:endParaRPr lang="en-US" altLang="en-US" sz="2000" b="1" u="sng" dirty="0">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441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5"/>
            <a:ext cx="10515600" cy="458074"/>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05608" y="779932"/>
            <a:ext cx="9674469" cy="2439129"/>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e) Integration layer components</a:t>
            </a:r>
          </a:p>
          <a:p>
            <a:pPr lvl="1" indent="-457200" algn="just" eaLnBrk="1" hangingPunct="1">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Below diagram shows the Java classes used Integration layer</a:t>
            </a:r>
          </a:p>
          <a:p>
            <a:pPr lvl="1" indent="-457200" algn="just" eaLnBrk="1" hangingPunct="1">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IIntegrationService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contains Web service consumers implementation</a:t>
            </a:r>
          </a:p>
          <a:p>
            <a:pPr lvl="1" indent="-457200" algn="just" eaLnBrk="1" hangingPunct="1">
              <a:spcBef>
                <a:spcPct val="0"/>
              </a:spcBef>
              <a:spcAft>
                <a:spcPts val="300"/>
              </a:spcAft>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IIntegrationRequest</a:t>
            </a:r>
            <a:r>
              <a:rPr lang="en-US" altLang="en-US" sz="2000" dirty="0">
                <a:solidFill>
                  <a:srgbClr val="FF0000"/>
                </a:solidFill>
                <a:latin typeface="Times New Roman" panose="02020603050405020304" pitchFamily="18" charset="0"/>
                <a:cs typeface="Times New Roman" panose="02020603050405020304" pitchFamily="18" charset="0"/>
              </a:rPr>
              <a:t> and </a:t>
            </a:r>
            <a:r>
              <a:rPr lang="en-US" altLang="en-US" sz="2000" dirty="0" err="1">
                <a:solidFill>
                  <a:srgbClr val="FF0000"/>
                </a:solidFill>
                <a:latin typeface="Times New Roman" panose="02020603050405020304" pitchFamily="18" charset="0"/>
                <a:cs typeface="Times New Roman" panose="02020603050405020304" pitchFamily="18" charset="0"/>
              </a:rPr>
              <a:t>IIntegrationResponse</a:t>
            </a:r>
            <a:r>
              <a:rPr lang="en-US" altLang="en-US" sz="2000" dirty="0">
                <a:solidFill>
                  <a:srgbClr val="FF0000"/>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contains parameters for communication between Web service consumer and Web service provider</a:t>
            </a:r>
          </a:p>
          <a:p>
            <a:pPr lvl="1" indent="-457200" algn="just" eaLnBrk="1" hangingPunct="1">
              <a:spcBef>
                <a:spcPct val="0"/>
              </a:spcBef>
              <a:spcAft>
                <a:spcPts val="30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a:p>
            <a:pPr lvl="1" indent="-457200" algn="just" eaLnBrk="1" hangingPunct="1">
              <a:spcBef>
                <a:spcPct val="0"/>
              </a:spcBef>
              <a:spcAft>
                <a:spcPts val="300"/>
              </a:spcAft>
            </a:pPr>
            <a:endParaRPr lang="en-US" altLang="en-US" sz="20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51D2859-F889-87B2-A74D-693047565D0A}"/>
              </a:ext>
            </a:extLst>
          </p:cNvPr>
          <p:cNvPicPr>
            <a:picLocks noChangeAspect="1"/>
          </p:cNvPicPr>
          <p:nvPr/>
        </p:nvPicPr>
        <p:blipFill rotWithShape="1">
          <a:blip r:embed="rId2">
            <a:extLst>
              <a:ext uri="{28A0092B-C50C-407E-A947-70E740481C1C}">
                <a14:useLocalDpi xmlns:a14="http://schemas.microsoft.com/office/drawing/2010/main" val="0"/>
              </a:ext>
            </a:extLst>
          </a:blip>
          <a:srcRect t="3950" r="2391" b="10283"/>
          <a:stretch/>
        </p:blipFill>
        <p:spPr>
          <a:xfrm>
            <a:off x="2480718" y="2628900"/>
            <a:ext cx="7604059" cy="4102838"/>
          </a:xfrm>
          <a:prstGeom prst="rect">
            <a:avLst/>
          </a:prstGeom>
        </p:spPr>
      </p:pic>
    </p:spTree>
    <p:extLst>
      <p:ext uri="{BB962C8B-B14F-4D97-AF65-F5344CB8AC3E}">
        <p14:creationId xmlns:p14="http://schemas.microsoft.com/office/powerpoint/2010/main" val="2371961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3. Code Review</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90246"/>
            <a:ext cx="10117667" cy="5222631"/>
          </a:xfrm>
        </p:spPr>
        <p:txBody>
          <a:bodyPr>
            <a:normAutofit/>
          </a:bodyPr>
          <a:lstStyle/>
          <a:p>
            <a:pPr algn="just"/>
            <a:r>
              <a:rPr lang="en-US" sz="2000" dirty="0">
                <a:latin typeface="Times New Roman" panose="02020603050405020304" pitchFamily="18" charset="0"/>
                <a:cs typeface="Times New Roman" panose="02020603050405020304" pitchFamily="18" charset="0"/>
              </a:rPr>
              <a:t>Code artifacts are reviewed in this construction phase</a:t>
            </a:r>
          </a:p>
          <a:p>
            <a:pPr marL="0" indent="0">
              <a:buNone/>
            </a:pPr>
            <a:r>
              <a:rPr lang="en-US" sz="2000" b="1" u="sng" dirty="0">
                <a:latin typeface="Times New Roman" panose="02020603050405020304" pitchFamily="18" charset="0"/>
                <a:cs typeface="Times New Roman" panose="02020603050405020304" pitchFamily="18" charset="0"/>
              </a:rPr>
              <a:t>Objectives of Code Review</a:t>
            </a:r>
          </a:p>
          <a:p>
            <a:pPr marL="0" indent="0">
              <a:buNone/>
            </a:pPr>
            <a:r>
              <a:rPr lang="en-US" sz="2000" dirty="0">
                <a:latin typeface="Times New Roman" panose="02020603050405020304" pitchFamily="18" charset="0"/>
                <a:cs typeface="Times New Roman" panose="02020603050405020304" pitchFamily="18" charset="0"/>
              </a:rPr>
              <a:t>The objectives of code review are shown in below diagram</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C129A48-B13F-9373-11C3-F6367E2A3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6227" y="2636279"/>
            <a:ext cx="6919546" cy="3676598"/>
          </a:xfrm>
          <a:prstGeom prst="rect">
            <a:avLst/>
          </a:prstGeom>
        </p:spPr>
      </p:pic>
    </p:spTree>
    <p:extLst>
      <p:ext uri="{BB962C8B-B14F-4D97-AF65-F5344CB8AC3E}">
        <p14:creationId xmlns:p14="http://schemas.microsoft.com/office/powerpoint/2010/main" val="37217132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3. Code Review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116623"/>
            <a:ext cx="10117667" cy="5196254"/>
          </a:xfrm>
        </p:spPr>
        <p:txBody>
          <a:bodyPr>
            <a:normAutofit/>
          </a:bodyPr>
          <a:lstStyle/>
          <a:p>
            <a:pPr marL="0" indent="0">
              <a:buNone/>
            </a:pPr>
            <a:r>
              <a:rPr lang="en-US" sz="2000" b="1" u="sng" dirty="0">
                <a:latin typeface="Times New Roman" panose="02020603050405020304" pitchFamily="18" charset="0"/>
                <a:cs typeface="Times New Roman" panose="02020603050405020304" pitchFamily="18" charset="0"/>
              </a:rPr>
              <a:t>Objectives of Code Review</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Completeness – ensures whether code is in line with the design and requirements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Correctness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ensures whether code is written using the coding best practices</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Consistency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ensures uniformity in coding, error and exception handling</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Maintainability – ensures whether code is easily understood and maintainable</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Traceability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takes care whether source code of software can be traced back to its functional requirements and design</a:t>
            </a: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Robustness – Ensures code should be able to handle errors and unexcepted events at runtime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2462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3. Code Review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fontScale="92500" lnSpcReduction="20000"/>
          </a:bodyPr>
          <a:lstStyle/>
          <a:p>
            <a:pPr marL="0" indent="0">
              <a:buNone/>
            </a:pPr>
            <a:r>
              <a:rPr lang="en-US" sz="2000" b="1" u="sng" dirty="0">
                <a:latin typeface="Times New Roman" panose="02020603050405020304" pitchFamily="18" charset="0"/>
                <a:cs typeface="Times New Roman" panose="02020603050405020304" pitchFamily="18" charset="0"/>
              </a:rPr>
              <a:t>Code Review process</a:t>
            </a:r>
          </a:p>
          <a:p>
            <a:pPr algn="just"/>
            <a:r>
              <a:rPr lang="en-US" altLang="en-US" sz="2000" dirty="0">
                <a:latin typeface="Times New Roman" panose="02020603050405020304" pitchFamily="18" charset="0"/>
                <a:cs typeface="Times New Roman" panose="02020603050405020304" pitchFamily="18" charset="0"/>
              </a:rPr>
              <a:t>Right set of reviewers are identified for code review</a:t>
            </a:r>
          </a:p>
          <a:p>
            <a:pPr algn="just"/>
            <a:r>
              <a:rPr lang="en-US" altLang="en-US" sz="2000" dirty="0">
                <a:latin typeface="Times New Roman" panose="02020603050405020304" pitchFamily="18" charset="0"/>
                <a:cs typeface="Times New Roman" panose="02020603050405020304" pitchFamily="18" charset="0"/>
              </a:rPr>
              <a:t>Following are the some of the things Reviewers will check in the code:</a:t>
            </a:r>
          </a:p>
          <a:p>
            <a:pPr marL="0" indent="0" algn="just">
              <a:buNone/>
            </a:pPr>
            <a:r>
              <a:rPr lang="en-US" altLang="en-US" sz="2000" dirty="0">
                <a:latin typeface="Times New Roman" panose="02020603050405020304" pitchFamily="18" charset="0"/>
                <a:cs typeface="Times New Roman" panose="02020603050405020304" pitchFamily="18" charset="0"/>
              </a:rPr>
              <a:t>		a. Input/Output errors</a:t>
            </a:r>
          </a:p>
          <a:p>
            <a:pPr marL="0" indent="0" algn="just">
              <a:buNone/>
            </a:pPr>
            <a:r>
              <a:rPr lang="en-US" altLang="en-US" sz="2000" dirty="0">
                <a:latin typeface="Times New Roman" panose="02020603050405020304" pitchFamily="18" charset="0"/>
                <a:cs typeface="Times New Roman" panose="02020603050405020304" pitchFamily="18" charset="0"/>
              </a:rPr>
              <a:t>		b. Unused variables</a:t>
            </a:r>
          </a:p>
          <a:p>
            <a:pPr marL="0" indent="0" algn="just">
              <a:buNone/>
            </a:pPr>
            <a:r>
              <a:rPr lang="en-US" altLang="en-US" sz="2000" dirty="0">
                <a:latin typeface="Times New Roman" panose="02020603050405020304" pitchFamily="18" charset="0"/>
                <a:cs typeface="Times New Roman" panose="02020603050405020304" pitchFamily="18" charset="0"/>
              </a:rPr>
              <a:t>		c. Computational errors, Comparison errors, Control flow errors</a:t>
            </a:r>
          </a:p>
          <a:p>
            <a:pPr marL="0" indent="0" algn="just">
              <a:buNone/>
            </a:pPr>
            <a:r>
              <a:rPr lang="en-US" altLang="en-US" sz="2000" dirty="0">
                <a:latin typeface="Times New Roman" panose="02020603050405020304" pitchFamily="18" charset="0"/>
                <a:cs typeface="Times New Roman" panose="02020603050405020304" pitchFamily="18" charset="0"/>
              </a:rPr>
              <a:t>		d. Infinite or improperly terminated loops</a:t>
            </a:r>
          </a:p>
          <a:p>
            <a:pPr marL="0" indent="0" algn="just">
              <a:buNone/>
            </a:pPr>
            <a:r>
              <a:rPr lang="en-US" altLang="en-US" sz="2000" dirty="0">
                <a:latin typeface="Times New Roman" panose="02020603050405020304" pitchFamily="18" charset="0"/>
                <a:cs typeface="Times New Roman" panose="02020603050405020304" pitchFamily="18" charset="0"/>
              </a:rPr>
              <a:t>		e. Wrong declaration</a:t>
            </a:r>
          </a:p>
          <a:p>
            <a:pPr marL="0" indent="0" algn="just">
              <a:buNone/>
            </a:pPr>
            <a:r>
              <a:rPr lang="en-US" altLang="en-US" sz="2000" dirty="0">
                <a:latin typeface="Times New Roman" panose="02020603050405020304" pitchFamily="18" charset="0"/>
                <a:cs typeface="Times New Roman" panose="02020603050405020304" pitchFamily="18" charset="0"/>
              </a:rPr>
              <a:t>		f. Unhandled exceptions and error conditions</a:t>
            </a:r>
          </a:p>
          <a:p>
            <a:pPr marL="0" indent="0" algn="just">
              <a:buNone/>
            </a:pPr>
            <a:r>
              <a:rPr lang="en-US" altLang="en-US" sz="2000" dirty="0">
                <a:latin typeface="Times New Roman" panose="02020603050405020304" pitchFamily="18" charset="0"/>
                <a:cs typeface="Times New Roman" panose="02020603050405020304" pitchFamily="18" charset="0"/>
              </a:rPr>
              <a:t>		g. Error messages</a:t>
            </a:r>
          </a:p>
          <a:p>
            <a:pPr marL="0" indent="0" algn="just">
              <a:buNone/>
            </a:pPr>
            <a:r>
              <a:rPr lang="en-US" altLang="en-US" sz="2000" dirty="0">
                <a:latin typeface="Times New Roman" panose="02020603050405020304" pitchFamily="18" charset="0"/>
                <a:cs typeface="Times New Roman" panose="02020603050405020304" pitchFamily="18" charset="0"/>
              </a:rPr>
              <a:t>		h. Contention and Deadlocks</a:t>
            </a:r>
          </a:p>
          <a:p>
            <a:pPr marL="0" indent="0" algn="just">
              <a:buNone/>
            </a:pPr>
            <a:r>
              <a:rPr lang="en-US" altLang="en-US" sz="2000" dirty="0">
                <a:latin typeface="Times New Roman" panose="02020603050405020304" pitchFamily="18" charset="0"/>
                <a:cs typeface="Times New Roman" panose="02020603050405020304" pitchFamily="18" charset="0"/>
              </a:rPr>
              <a:t> 		</a:t>
            </a: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 Data declaration errors</a:t>
            </a:r>
          </a:p>
          <a:p>
            <a:pPr algn="just"/>
            <a:r>
              <a:rPr lang="en-US" altLang="en-US" sz="2000" dirty="0">
                <a:latin typeface="Times New Roman" panose="02020603050405020304" pitchFamily="18" charset="0"/>
                <a:cs typeface="Times New Roman" panose="02020603050405020304" pitchFamily="18" charset="0"/>
              </a:rPr>
              <a:t>Code reviews may be performed manually or in an automated fashion against certain set of guidelines and best practices. </a:t>
            </a:r>
          </a:p>
          <a:p>
            <a:pPr algn="just"/>
            <a:r>
              <a:rPr lang="en-US" altLang="en-US" sz="2000" dirty="0">
                <a:latin typeface="Times New Roman" panose="02020603050405020304" pitchFamily="18" charset="0"/>
                <a:cs typeface="Times New Roman" panose="02020603050405020304" pitchFamily="18" charset="0"/>
              </a:rPr>
              <a:t>Reviews can be conducted in multiple forms. Review can be structured or unstructured, formal or informal, a self review or a peer review, or a code walkthrough driven by the developer or by the reviewer.</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2387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131886"/>
            <a:ext cx="10515600" cy="518746"/>
          </a:xfrm>
        </p:spPr>
        <p:txBody>
          <a:bodyPr>
            <a:normAutofit/>
          </a:bodyPr>
          <a:lstStyle/>
          <a:p>
            <a:r>
              <a:rPr lang="en-US" sz="2400" b="1" dirty="0">
                <a:latin typeface="Times New Roman" panose="02020603050405020304" pitchFamily="18" charset="0"/>
                <a:cs typeface="Times New Roman" panose="02020603050405020304" pitchFamily="18" charset="0"/>
              </a:rPr>
              <a:t>4. Static Code Analysis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782515"/>
            <a:ext cx="10117667" cy="5856551"/>
          </a:xfrm>
        </p:spPr>
        <p:txBody>
          <a:bodyPr>
            <a:normAutofit fontScale="92500" lnSpcReduction="10000"/>
          </a:bodyPr>
          <a:lstStyle/>
          <a:p>
            <a:r>
              <a:rPr lang="en-US" sz="2000" dirty="0">
                <a:latin typeface="Times New Roman" panose="02020603050405020304" pitchFamily="18" charset="0"/>
                <a:cs typeface="Times New Roman" panose="02020603050405020304" pitchFamily="18" charset="0"/>
              </a:rPr>
              <a:t>Static code analysis is an activity of analyzing the code </a:t>
            </a:r>
            <a:r>
              <a:rPr lang="en-US" altLang="en-US" sz="2000" dirty="0">
                <a:latin typeface="Times New Roman" panose="02020603050405020304" pitchFamily="18" charset="0"/>
                <a:cs typeface="Times New Roman" panose="02020603050405020304" pitchFamily="18" charset="0"/>
              </a:rPr>
              <a:t>to identify various issues related to non-runtime aspects of the code</a:t>
            </a:r>
          </a:p>
          <a:p>
            <a:r>
              <a:rPr lang="en-US" altLang="en-US" sz="2000" dirty="0">
                <a:latin typeface="Times New Roman" panose="02020603050405020304" pitchFamily="18" charset="0"/>
                <a:cs typeface="Times New Roman" panose="02020603050405020304" pitchFamily="18" charset="0"/>
              </a:rPr>
              <a:t>Static code analysis involves analyzing the code without even compiling the code</a:t>
            </a:r>
          </a:p>
          <a:p>
            <a:r>
              <a:rPr lang="en-US" altLang="en-US" sz="2000" dirty="0">
                <a:latin typeface="Times New Roman" panose="02020603050405020304" pitchFamily="18" charset="0"/>
                <a:cs typeface="Times New Roman" panose="02020603050405020304" pitchFamily="18" charset="0"/>
              </a:rPr>
              <a:t>Static code analysis focuses on analysis of coding style, bug finding, finding security related vulnerabilities and code quality analysis</a:t>
            </a: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endParaRPr lang="en-US" alt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Static code analysis is an automated activity that can be performed using tools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Findbugs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ChechkStyle</a:t>
            </a:r>
            <a:r>
              <a:rPr lang="en-US"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847F944B-49B1-EC79-9B90-0D17A5F084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9623" y="2793022"/>
            <a:ext cx="7086600" cy="281940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488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4. Static Code Analysis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marL="0" indent="0">
              <a:buNone/>
            </a:pPr>
            <a:r>
              <a:rPr lang="en-US" sz="2000" u="sng" dirty="0">
                <a:latin typeface="Times New Roman" panose="02020603050405020304" pitchFamily="18" charset="0"/>
                <a:cs typeface="Times New Roman" panose="02020603050405020304" pitchFamily="18" charset="0"/>
              </a:rPr>
              <a:t>(</a:t>
            </a:r>
            <a:r>
              <a:rPr lang="en-US" sz="2000" u="sng" dirty="0" err="1">
                <a:latin typeface="Times New Roman" panose="02020603050405020304" pitchFamily="18" charset="0"/>
                <a:cs typeface="Times New Roman" panose="02020603050405020304" pitchFamily="18" charset="0"/>
              </a:rPr>
              <a:t>i</a:t>
            </a:r>
            <a:r>
              <a:rPr lang="en-US" sz="2000" u="sng" dirty="0">
                <a:latin typeface="Times New Roman" panose="02020603050405020304" pitchFamily="18" charset="0"/>
                <a:cs typeface="Times New Roman" panose="02020603050405020304" pitchFamily="18" charset="0"/>
              </a:rPr>
              <a:t>) Coding Style</a:t>
            </a:r>
          </a:p>
          <a:p>
            <a:r>
              <a:rPr lang="en-US" altLang="en-US" sz="2000" dirty="0">
                <a:latin typeface="Times New Roman" panose="02020603050405020304" pitchFamily="18" charset="0"/>
                <a:cs typeface="Times New Roman" panose="02020603050405020304" pitchFamily="18" charset="0"/>
              </a:rPr>
              <a:t>Coding style check focuses on use of right language features such as use of apt control constructs, appropriate language idioms and right type of data structures.</a:t>
            </a:r>
          </a:p>
          <a:p>
            <a:r>
              <a:rPr lang="en-US" altLang="en-US" sz="2000" dirty="0">
                <a:latin typeface="Times New Roman" panose="02020603050405020304" pitchFamily="18" charset="0"/>
                <a:cs typeface="Times New Roman" panose="02020603050405020304" pitchFamily="18" charset="0"/>
              </a:rPr>
              <a:t>Checks whether code is correctly formatted</a:t>
            </a:r>
          </a:p>
          <a:p>
            <a:pPr marL="0" indent="0" algn="just" eaLnBrk="1" hangingPunct="1">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spcBef>
                <a:spcPct val="0"/>
              </a:spcBef>
              <a:spcAft>
                <a:spcPts val="1000"/>
              </a:spcAft>
              <a:buNone/>
            </a:pPr>
            <a:r>
              <a:rPr lang="en-US" altLang="en-US" sz="2000" u="sng" dirty="0">
                <a:latin typeface="Times New Roman" panose="02020603050405020304" pitchFamily="18" charset="0"/>
                <a:cs typeface="Times New Roman" panose="02020603050405020304" pitchFamily="18" charset="0"/>
              </a:rPr>
              <a:t>(ii) Logical Bugs</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While finding logical bugs is essentially the duty of manual code review activity, a small subset of bugs may also be identified through encoded rules verified as part of static code analysis.</a:t>
            </a:r>
          </a:p>
          <a:p>
            <a:pPr marL="0" indent="0">
              <a:buNone/>
            </a:pP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209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365125"/>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1. Construction Readiness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lnSpcReduction="10000"/>
          </a:bodyPr>
          <a:lstStyle/>
          <a:p>
            <a:r>
              <a:rPr lang="en-US" sz="2000" dirty="0">
                <a:latin typeface="Times New Roman" panose="02020603050405020304" pitchFamily="18" charset="0"/>
                <a:cs typeface="Times New Roman" panose="02020603050405020304" pitchFamily="18" charset="0"/>
              </a:rPr>
              <a:t>Some activities are carried out before we are starting our construction work</a:t>
            </a:r>
          </a:p>
          <a:p>
            <a:r>
              <a:rPr lang="en-US" sz="2000" dirty="0">
                <a:latin typeface="Times New Roman" panose="02020603050405020304" pitchFamily="18" charset="0"/>
                <a:cs typeface="Times New Roman" panose="02020603050405020304" pitchFamily="18" charset="0"/>
              </a:rPr>
              <a:t>They are,</a:t>
            </a:r>
          </a:p>
          <a:p>
            <a:pPr marL="0" indent="0">
              <a:lnSpc>
                <a:spcPct val="160000"/>
              </a:lnSpc>
              <a:buNone/>
            </a:pPr>
            <a:r>
              <a:rPr lang="en-US" sz="2000" b="1" u="sng" dirty="0">
                <a:latin typeface="Times New Roman" panose="02020603050405020304" pitchFamily="18" charset="0"/>
                <a:cs typeface="Times New Roman" panose="02020603050405020304" pitchFamily="18" charset="0"/>
              </a:rPr>
              <a:t>a. Defining a Construction Plan</a:t>
            </a:r>
          </a:p>
          <a:p>
            <a:pPr marL="914400" lvl="1" indent="-4572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construction plan will consist of the </a:t>
            </a:r>
            <a:r>
              <a:rPr lang="en-US" altLang="en-US" sz="2000" dirty="0">
                <a:solidFill>
                  <a:srgbClr val="FF0000"/>
                </a:solidFill>
                <a:latin typeface="Times New Roman" panose="02020603050405020304" pitchFamily="18" charset="0"/>
                <a:cs typeface="Times New Roman" panose="02020603050405020304" pitchFamily="18" charset="0"/>
              </a:rPr>
              <a:t>sequence and schedule of tasks </a:t>
            </a:r>
            <a:r>
              <a:rPr lang="en-US" altLang="en-US" sz="2000" dirty="0">
                <a:latin typeface="Times New Roman" panose="02020603050405020304" pitchFamily="18" charset="0"/>
                <a:cs typeface="Times New Roman" panose="02020603050405020304" pitchFamily="18" charset="0"/>
              </a:rPr>
              <a:t>required to be carried out in the construction phase, their interdependencies, technical risks, and resources required to implement the task.</a:t>
            </a:r>
          </a:p>
          <a:p>
            <a:pPr marL="914400" lvl="1" indent="-4572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primary objective of the plan is to complete the construction phase in the shortest time possible, while not compromising on functionality and quality requirements.</a:t>
            </a:r>
          </a:p>
          <a:p>
            <a:pPr marL="0" indent="0">
              <a:buNone/>
            </a:pPr>
            <a:r>
              <a:rPr lang="en-US" sz="2000" b="1" u="sng" dirty="0">
                <a:latin typeface="Times New Roman" panose="02020603050405020304" pitchFamily="18" charset="0"/>
                <a:cs typeface="Times New Roman" panose="02020603050405020304" pitchFamily="18" charset="0"/>
              </a:rPr>
              <a:t>b. Defining a Package Structure</a:t>
            </a:r>
          </a:p>
          <a:p>
            <a:pPr marL="896938" indent="-449263"/>
            <a:r>
              <a:rPr lang="en-US" altLang="en-US" sz="2000" dirty="0">
                <a:latin typeface="Times New Roman" panose="02020603050405020304" pitchFamily="18" charset="0"/>
                <a:cs typeface="Times New Roman" panose="02020603050405020304" pitchFamily="18" charset="0"/>
              </a:rPr>
              <a:t>The code that are created during construction phase have to be structured in a meaningful way</a:t>
            </a:r>
          </a:p>
          <a:p>
            <a:pPr marL="896938" indent="-449263"/>
            <a:r>
              <a:rPr lang="en-US" altLang="en-US" sz="2000" dirty="0">
                <a:latin typeface="Times New Roman" panose="02020603050405020304" pitchFamily="18" charset="0"/>
                <a:cs typeface="Times New Roman" panose="02020603050405020304" pitchFamily="18" charset="0"/>
              </a:rPr>
              <a:t>The package structure reflects the </a:t>
            </a:r>
            <a:r>
              <a:rPr lang="en-US" altLang="en-US" sz="2000" dirty="0">
                <a:solidFill>
                  <a:srgbClr val="FF0000"/>
                </a:solidFill>
                <a:latin typeface="Times New Roman" panose="02020603050405020304" pitchFamily="18" charset="0"/>
                <a:cs typeface="Times New Roman" panose="02020603050405020304" pitchFamily="18" charset="0"/>
              </a:rPr>
              <a:t>physical organization of the units of code</a:t>
            </a:r>
            <a:r>
              <a:rPr lang="en-US" altLang="en-US" sz="2000" dirty="0">
                <a:latin typeface="Times New Roman" panose="02020603050405020304" pitchFamily="18" charset="0"/>
                <a:cs typeface="Times New Roman" panose="02020603050405020304" pitchFamily="18" charset="0"/>
              </a:rPr>
              <a:t>.</a:t>
            </a:r>
          </a:p>
          <a:p>
            <a:pPr marL="896938" indent="-449263"/>
            <a:r>
              <a:rPr lang="en-US" sz="2000" dirty="0">
                <a:latin typeface="Times New Roman" panose="02020603050405020304" pitchFamily="18" charset="0"/>
                <a:cs typeface="Times New Roman" panose="02020603050405020304" pitchFamily="18" charset="0"/>
              </a:rPr>
              <a:t>It provides a clear picture to the developer about the location of classes they develop relative to rest of the code.</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57413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4. Static Code Analysis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lnSpcReduction="10000"/>
          </a:bodyPr>
          <a:lstStyle/>
          <a:p>
            <a:pPr marL="0" indent="0" algn="just" eaLnBrk="1" hangingPunct="1">
              <a:spcBef>
                <a:spcPct val="0"/>
              </a:spcBef>
              <a:spcAft>
                <a:spcPts val="1000"/>
              </a:spcAft>
              <a:buNone/>
            </a:pPr>
            <a:endParaRPr lang="en-US" altLang="en-US" sz="2000" u="sng" dirty="0">
              <a:latin typeface="Times New Roman" panose="02020603050405020304" pitchFamily="18" charset="0"/>
              <a:cs typeface="Times New Roman" panose="02020603050405020304" pitchFamily="18" charset="0"/>
            </a:endParaRPr>
          </a:p>
          <a:p>
            <a:pPr marL="0" indent="0" algn="just" eaLnBrk="1" hangingPunct="1">
              <a:spcBef>
                <a:spcPct val="0"/>
              </a:spcBef>
              <a:spcAft>
                <a:spcPts val="1000"/>
              </a:spcAft>
              <a:buNone/>
            </a:pPr>
            <a:r>
              <a:rPr lang="en-US" altLang="en-US" sz="2000" u="sng" dirty="0">
                <a:latin typeface="Times New Roman" panose="02020603050405020304" pitchFamily="18" charset="0"/>
                <a:cs typeface="Times New Roman" panose="02020603050405020304" pitchFamily="18" charset="0"/>
              </a:rPr>
              <a:t>(iii)Security Vulnerabilities</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Security is an essential component of enterprise applications, and starts from its inception.</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Developers and reviewers also have to follow various secure coding practices to ensure the development of secure code.</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Few of the vulnerabilities are:</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1. Cross-site scripting</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Attackers pass malicious scripts through form fields in the UI of application</a:t>
            </a:r>
          </a:p>
          <a:p>
            <a:pPr marL="2066925" indent="-2066925"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When user requests HTML page containing the form,  the malicious scripts        are passed to user’s browser and executed on client machine </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2. SQL Injection</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most terrible application vulnerabilities</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attacker change the logic of underlying SQL query by injecting malicious 	                  SQL from the form fields </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This causes unauthorized access or modification of data</a:t>
            </a:r>
          </a:p>
          <a:p>
            <a:pPr marL="0" indent="0">
              <a:buNone/>
            </a:pP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924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4. Static Code Analysis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3. Improper session handling</a:t>
            </a:r>
          </a:p>
          <a:p>
            <a:pPr marL="2867025" indent="-2867025"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Developers and reviewers have to take care whether session time out has been set, whether session of a user request have been validated </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Authentication and authorization should be checked </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Sensitive data like user credentials are not present </a:t>
            </a:r>
          </a:p>
          <a:p>
            <a:pPr marL="0" indent="0" algn="just" eaLnBrk="1" hangingPunct="1">
              <a:spcBef>
                <a:spcPct val="0"/>
              </a:spcBef>
              <a:spcAft>
                <a:spcPts val="1000"/>
              </a:spcAft>
              <a:buNone/>
            </a:pPr>
            <a:endParaRPr lang="en-US" altLang="en-US" sz="2000" u="sng" dirty="0">
              <a:latin typeface="Times New Roman" panose="02020603050405020304" pitchFamily="18" charset="0"/>
              <a:cs typeface="Times New Roman" panose="02020603050405020304" pitchFamily="18" charset="0"/>
            </a:endParaRPr>
          </a:p>
          <a:p>
            <a:pPr marL="0" indent="0" algn="just" eaLnBrk="1" hangingPunct="1">
              <a:spcBef>
                <a:spcPct val="0"/>
              </a:spcBef>
              <a:spcAft>
                <a:spcPts val="1000"/>
              </a:spcAft>
              <a:buNone/>
            </a:pPr>
            <a:r>
              <a:rPr lang="en-US" altLang="en-US" sz="2000" u="sng" dirty="0">
                <a:latin typeface="Times New Roman" panose="02020603050405020304" pitchFamily="18" charset="0"/>
                <a:cs typeface="Times New Roman" panose="02020603050405020304" pitchFamily="18" charset="0"/>
              </a:rPr>
              <a:t>(iv) Code Quality</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Code quality analysis is important to ensure that code being delivered is of the highest quality in terms of its modularity, extensibility, maintainability, reusability, testability and performance</a:t>
            </a:r>
            <a:r>
              <a:rPr lang="en-US" altLang="en-US" sz="2100" dirty="0">
                <a:solidFill>
                  <a:srgbClr val="002060"/>
                </a:solidFill>
              </a:rPr>
              <a:t>.</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Some of the metrics used to measure the code quality are:</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1. Class size: size of class in terms of lines of code. Big classes having more than 1000 lines of 	            code have poor readability</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2. Cyclomatic complexity: measures number of possible paths through the method. Loops 	                                    should be minimized, unnecessary conditions should be	</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eliminated, nested loops should be avoided to lower this metric</a:t>
            </a:r>
          </a:p>
          <a:p>
            <a:pPr marL="0" indent="0" algn="just">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a:p>
            <a:pPr marL="0" indent="0">
              <a:buNone/>
            </a:pP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3703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4. Static Code Analysis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3. Comments-to-code ratio: Measures ratio between comments to total line of line. Lower</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comment ratio results in difficulty in understanding the code</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4. Number of attributes: Measures number of attributes (variables) in class. </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5. Coupling between objects: This metric represents number of other classes to which a class is 	                                    coupled</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p>
          <a:p>
            <a:pPr marL="0" indent="0">
              <a:buNone/>
            </a:pPr>
            <a:endParaRPr lang="en-US" sz="2000"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3251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5.Build Process and Unit Testing</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336431"/>
            <a:ext cx="10117667" cy="5302634"/>
          </a:xfrm>
        </p:spPr>
        <p:txBody>
          <a:bodyPr>
            <a:normAutofit/>
          </a:bodyPr>
          <a:lstStyle/>
          <a:p>
            <a:pPr marL="0" indent="0" algn="just" eaLnBrk="1" hangingPunct="1">
              <a:spcBef>
                <a:spcPct val="0"/>
              </a:spcBef>
              <a:spcAft>
                <a:spcPts val="1000"/>
              </a:spcAft>
              <a:buNone/>
            </a:pPr>
            <a:r>
              <a:rPr lang="en-US" altLang="en-US" sz="2000" b="1" u="sng" dirty="0">
                <a:latin typeface="Times New Roman" panose="02020603050405020304" pitchFamily="18" charset="0"/>
                <a:cs typeface="Times New Roman" panose="02020603050405020304" pitchFamily="18" charset="0"/>
              </a:rPr>
              <a:t>Build Process</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Every enterprise application requires an accurate, automated and maintainable build process in order to effectively and efficiently build an application.</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The build process is not limited only to the compilation of source code, but also comprises of other key activities such as retrieving the appropriate set of code units from source code control systems, packaging application components and libraries, component specific compilation, and deploying the application into a development environment.</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Tools such as Apache Ant and Maven are used to automate the build process of Java based enterprise applications.</a:t>
            </a:r>
          </a:p>
          <a:p>
            <a:pPr marL="0" indent="0" algn="just" eaLnBrk="1" hangingPunct="1">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9095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5.Build Process and Unit Testing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marL="0" indent="0" algn="just" eaLnBrk="1" hangingPunct="1">
              <a:spcBef>
                <a:spcPct val="0"/>
              </a:spcBef>
              <a:spcAft>
                <a:spcPts val="1000"/>
              </a:spcAft>
              <a:buNone/>
            </a:pPr>
            <a:r>
              <a:rPr lang="en-US" altLang="en-US" sz="2000" b="1" u="sng" dirty="0">
                <a:latin typeface="Times New Roman" panose="02020603050405020304" pitchFamily="18" charset="0"/>
                <a:cs typeface="Times New Roman" panose="02020603050405020304" pitchFamily="18" charset="0"/>
              </a:rPr>
              <a:t>Unit Testing</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Unit testing is the first formal level of testing, where individual units of software are tested, independent of other part(s) of an enterprise application.</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Units can be modules, procedures, methods or classes of software development.</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Developers have to deliver unit tested code</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Unit testing can be a manual process or is automated by using testing frameworks/tools like JUnit.</a:t>
            </a:r>
          </a:p>
          <a:p>
            <a:pPr marL="0" indent="0" algn="just" eaLnBrk="1" hangingPunct="1">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94395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5.Build Process and Unit Testing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algn="just">
              <a:spcBef>
                <a:spcPct val="0"/>
              </a:spcBef>
              <a:spcAft>
                <a:spcPts val="1000"/>
              </a:spcAft>
            </a:pPr>
            <a:r>
              <a:rPr lang="en-US" altLang="en-US" sz="2000" b="1" u="sng" dirty="0">
                <a:latin typeface="Times New Roman" panose="02020603050405020304" pitchFamily="18" charset="0"/>
                <a:cs typeface="Times New Roman" panose="02020603050405020304" pitchFamily="18" charset="0"/>
              </a:rPr>
              <a:t>3 steps in Unit Testing</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1. Test planning 	</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first step which involves documenting steps to be followed to carry out testing</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2. Test cases and test data preparation</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The diagram shows the elements to be present in test cases</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3. Execution of test cases and fixing the bugs</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Test cases are executed and actual results are compared with excepted results</a:t>
            </a:r>
          </a:p>
          <a:p>
            <a:pPr marL="0" indent="0" algn="just" eaLnBrk="1" hangingPunct="1">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 Bug fixing is done for all the failed test cases</a:t>
            </a:r>
          </a:p>
          <a:p>
            <a:pPr marL="0" indent="0" algn="just" eaLnBrk="1" hangingPunct="1">
              <a:spcBef>
                <a:spcPct val="0"/>
              </a:spcBef>
              <a:spcAft>
                <a:spcPts val="1000"/>
              </a:spcAft>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7387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6. Dynamic Code Analysis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Dynamic code analysis provides the view of application in the running state</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Whereas static code analysis involves analyzing the code without even compiling the code</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Dynamic code analysis focuses on,</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1. Code Profiling</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2. Code coverage</a:t>
            </a:r>
          </a:p>
          <a:p>
            <a:pPr marL="0" indent="0" algn="just">
              <a:spcBef>
                <a:spcPct val="0"/>
              </a:spcBef>
              <a:spcAft>
                <a:spcPts val="1000"/>
              </a:spcAft>
              <a:buNone/>
            </a:pPr>
            <a:endParaRPr lang="en-US" altLang="en-US" sz="1000" dirty="0">
              <a:latin typeface="Times New Roman" panose="02020603050405020304" pitchFamily="18" charset="0"/>
              <a:cs typeface="Times New Roman" panose="02020603050405020304" pitchFamily="18" charset="0"/>
            </a:endParaRPr>
          </a:p>
          <a:p>
            <a:pPr algn="just">
              <a:spcBef>
                <a:spcPct val="0"/>
              </a:spcBef>
              <a:spcAft>
                <a:spcPts val="1000"/>
              </a:spcAft>
            </a:pP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ts val="1000"/>
              </a:spcAf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26195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6. Dynamic Code Analysis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117667" cy="5636742"/>
          </a:xfrm>
        </p:spPr>
        <p:txBody>
          <a:bodyPr>
            <a:normAutofit/>
          </a:bodyPr>
          <a:lstStyle/>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Below diagram shows the objectives of dynamic code analysis </a:t>
            </a:r>
            <a:endParaRPr lang="en-US" altLang="en-US" sz="1000" dirty="0">
              <a:latin typeface="Times New Roman" panose="02020603050405020304" pitchFamily="18" charset="0"/>
              <a:cs typeface="Times New Roman" panose="02020603050405020304" pitchFamily="18" charset="0"/>
            </a:endParaRPr>
          </a:p>
          <a:p>
            <a:pPr algn="just">
              <a:spcBef>
                <a:spcPct val="0"/>
              </a:spcBef>
              <a:spcAft>
                <a:spcPts val="1000"/>
              </a:spcAft>
            </a:pP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ts val="1000"/>
              </a:spcAft>
            </a:pPr>
            <a:endParaRPr lang="en-US" altLang="en-US" sz="2000" dirty="0">
              <a:latin typeface="Times New Roman" panose="02020603050405020304" pitchFamily="18" charset="0"/>
              <a:cs typeface="Times New Roman" panose="02020603050405020304" pitchFamily="18" charset="0"/>
            </a:endParaRPr>
          </a:p>
        </p:txBody>
      </p:sp>
      <p:pic>
        <p:nvPicPr>
          <p:cNvPr id="6" name="Picture 6">
            <a:extLst>
              <a:ext uri="{FF2B5EF4-FFF2-40B4-BE49-F238E27FC236}">
                <a16:creationId xmlns:a16="http://schemas.microsoft.com/office/drawing/2014/main" id="{28AABC9A-EF69-09A4-5D94-8E231FB2D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352" y="1644315"/>
            <a:ext cx="7315202" cy="506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5877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6. Dynamic Code Analysis (contd..)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914400" y="1002324"/>
            <a:ext cx="10673862" cy="5636742"/>
          </a:xfrm>
        </p:spPr>
        <p:txBody>
          <a:bodyPr>
            <a:normAutofit/>
          </a:bodyPr>
          <a:lstStyle/>
          <a:p>
            <a:pPr marL="0" indent="0" algn="just">
              <a:spcBef>
                <a:spcPct val="0"/>
              </a:spcBef>
              <a:spcAft>
                <a:spcPts val="1000"/>
              </a:spcAft>
              <a:buNone/>
            </a:pPr>
            <a:r>
              <a:rPr lang="en-US" altLang="en-US" sz="2000" b="1" u="sng" dirty="0">
                <a:latin typeface="Times New Roman" panose="02020603050405020304" pitchFamily="18" charset="0"/>
                <a:cs typeface="Times New Roman" panose="02020603050405020304" pitchFamily="18" charset="0"/>
              </a:rPr>
              <a:t>1. Code Profiling </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Code Profiling focuses on performance analysis of an application</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Code Profiling captures various run-time attributes of the code. Few of the run-time attributes are,</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1. Time consumed by methods</a:t>
            </a:r>
            <a:r>
              <a:rPr lang="en-US" altLang="en-US" sz="2000" dirty="0">
                <a:latin typeface="Times New Roman" panose="02020603050405020304" pitchFamily="18" charset="0"/>
                <a:cs typeface="Times New Roman" panose="02020603050405020304" pitchFamily="18" charset="0"/>
              </a:rPr>
              <a:t>: Time taken by CPU to complete the execution of methods</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 Call Sequence: </a:t>
            </a:r>
            <a:r>
              <a:rPr lang="en-US" altLang="en-US" sz="2000" dirty="0">
                <a:latin typeface="Times New Roman" panose="02020603050405020304" pitchFamily="18" charset="0"/>
                <a:cs typeface="Times New Roman" panose="02020603050405020304" pitchFamily="18" charset="0"/>
              </a:rPr>
              <a:t>Lists the actual sequence of method calls in the particular execution of</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the program</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3. Thread Deadlock information: </a:t>
            </a:r>
            <a:r>
              <a:rPr lang="en-US" altLang="en-US" sz="2000" dirty="0">
                <a:latin typeface="Times New Roman" panose="02020603050405020304" pitchFamily="18" charset="0"/>
                <a:cs typeface="Times New Roman" panose="02020603050405020304" pitchFamily="18" charset="0"/>
              </a:rPr>
              <a:t>Identifies sequences which are sources of deadlock</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4</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List of Live threads and thread states: </a:t>
            </a:r>
            <a:r>
              <a:rPr lang="en-US" altLang="en-US" sz="2000" dirty="0">
                <a:latin typeface="Times New Roman" panose="02020603050405020304" pitchFamily="18" charset="0"/>
                <a:cs typeface="Times New Roman" panose="02020603050405020304" pitchFamily="18" charset="0"/>
              </a:rPr>
              <a:t>provides information on live threads and its state</a:t>
            </a:r>
          </a:p>
          <a:p>
            <a:pPr marL="0" indent="0" algn="just">
              <a:spcBef>
                <a:spcPct val="0"/>
              </a:spcBef>
              <a:spcAft>
                <a:spcPts val="1000"/>
              </a:spcAft>
              <a:buNone/>
            </a:pPr>
            <a:r>
              <a:rPr lang="en-US" altLang="en-US" sz="2000" b="1" dirty="0">
                <a:latin typeface="Times New Roman" panose="02020603050405020304" pitchFamily="18" charset="0"/>
                <a:cs typeface="Times New Roman" panose="02020603050405020304" pitchFamily="18" charset="0"/>
              </a:rPr>
              <a:t>	5. Elapsed Time: </a:t>
            </a:r>
            <a:r>
              <a:rPr lang="en-US" altLang="en-US" sz="2000" dirty="0">
                <a:latin typeface="Times New Roman" panose="02020603050405020304" pitchFamily="18" charset="0"/>
                <a:cs typeface="Times New Roman" panose="02020603050405020304" pitchFamily="18" charset="0"/>
              </a:rPr>
              <a:t>Includes sleep time, program pauses and I/O waits</a:t>
            </a:r>
            <a:r>
              <a:rPr lang="en-US" alt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8626675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6. Dynamic Code Analysis (contd..) </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1046284" y="920609"/>
            <a:ext cx="10673862" cy="5636742"/>
          </a:xfrm>
        </p:spPr>
        <p:txBody>
          <a:bodyPr>
            <a:normAutofit/>
          </a:bodyPr>
          <a:lstStyle/>
          <a:p>
            <a:pPr marL="0" indent="0" algn="just">
              <a:spcBef>
                <a:spcPct val="0"/>
              </a:spcBef>
              <a:spcAft>
                <a:spcPts val="1000"/>
              </a:spcAft>
              <a:buNone/>
            </a:pPr>
            <a:r>
              <a:rPr lang="en-US" altLang="en-US" sz="2000" b="1" u="sng" dirty="0">
                <a:latin typeface="Times New Roman" panose="02020603050405020304" pitchFamily="18" charset="0"/>
                <a:cs typeface="Times New Roman" panose="02020603050405020304" pitchFamily="18" charset="0"/>
              </a:rPr>
              <a:t>2. Code Coverage</a:t>
            </a: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Code coverage is defined as the level or percentage to which the source code of an application </a:t>
            </a:r>
            <a:r>
              <a:rPr lang="en-US" altLang="en-US" sz="2000">
                <a:latin typeface="Times New Roman" panose="02020603050405020304" pitchFamily="18" charset="0"/>
                <a:cs typeface="Times New Roman" panose="02020603050405020304" pitchFamily="18" charset="0"/>
              </a:rPr>
              <a:t>is tested </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ts val="1000"/>
              </a:spcAft>
            </a:pPr>
            <a:r>
              <a:rPr lang="en-US" altLang="en-US" sz="2000" dirty="0">
                <a:latin typeface="Times New Roman" panose="02020603050405020304" pitchFamily="18" charset="0"/>
                <a:cs typeface="Times New Roman" panose="02020603050405020304" pitchFamily="18" charset="0"/>
              </a:rPr>
              <a:t>Code coverage includes following metrics,</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1. Statement coverage</a:t>
            </a:r>
            <a:r>
              <a:rPr lang="en-US" altLang="en-US" sz="2000" dirty="0">
                <a:latin typeface="Times New Roman" panose="02020603050405020304" pitchFamily="18" charset="0"/>
                <a:cs typeface="Times New Roman" panose="02020603050405020304" pitchFamily="18" charset="0"/>
              </a:rPr>
              <a:t>: measures the degree to which statements of the application have been </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covered during test execution</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2. Method coverage: </a:t>
            </a:r>
            <a:r>
              <a:rPr lang="en-US" altLang="en-US" sz="2000" dirty="0">
                <a:latin typeface="Times New Roman" panose="02020603050405020304" pitchFamily="18" charset="0"/>
                <a:cs typeface="Times New Roman" panose="02020603050405020304" pitchFamily="18" charset="0"/>
              </a:rPr>
              <a:t>measures the degree to which methods or functions of the application</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have been covered during test execution	</a:t>
            </a:r>
            <a:endParaRPr lang="en-US" altLang="en-US" sz="2000" b="1" dirty="0">
              <a:latin typeface="Times New Roman" panose="02020603050405020304" pitchFamily="18" charset="0"/>
              <a:cs typeface="Times New Roman" panose="02020603050405020304" pitchFamily="18" charset="0"/>
            </a:endParaRP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3. Decision coverage: </a:t>
            </a:r>
            <a:r>
              <a:rPr lang="en-US" altLang="en-US" sz="2000" dirty="0">
                <a:latin typeface="Times New Roman" panose="02020603050405020304" pitchFamily="18" charset="0"/>
                <a:cs typeface="Times New Roman" panose="02020603050405020304" pitchFamily="18" charset="0"/>
              </a:rPr>
              <a:t>measures the degree to which </a:t>
            </a:r>
            <a:r>
              <a:rPr lang="en-US" altLang="en-US" sz="2000" dirty="0" err="1">
                <a:latin typeface="Times New Roman" panose="02020603050405020304" pitchFamily="18" charset="0"/>
                <a:cs typeface="Times New Roman" panose="02020603050405020304" pitchFamily="18" charset="0"/>
              </a:rPr>
              <a:t>boolean</a:t>
            </a:r>
            <a:r>
              <a:rPr lang="en-US" altLang="en-US" sz="2000" dirty="0">
                <a:latin typeface="Times New Roman" panose="02020603050405020304" pitchFamily="18" charset="0"/>
                <a:cs typeface="Times New Roman" panose="02020603050405020304" pitchFamily="18" charset="0"/>
              </a:rPr>
              <a:t> conditions of all decision and</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looping constructs of the application have been covered during testing</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4</a:t>
            </a:r>
            <a:r>
              <a:rPr lang="en-US" altLang="en-US" sz="2000" dirty="0">
                <a:latin typeface="Times New Roman" panose="02020603050405020304" pitchFamily="18" charset="0"/>
                <a:cs typeface="Times New Roman" panose="02020603050405020304" pitchFamily="18" charset="0"/>
              </a:rPr>
              <a:t>. </a:t>
            </a:r>
            <a:r>
              <a:rPr lang="en-US" altLang="en-US" sz="2000" b="1" dirty="0">
                <a:latin typeface="Times New Roman" panose="02020603050405020304" pitchFamily="18" charset="0"/>
                <a:cs typeface="Times New Roman" panose="02020603050405020304" pitchFamily="18" charset="0"/>
              </a:rPr>
              <a:t>Condition coverage: </a:t>
            </a:r>
            <a:r>
              <a:rPr lang="en-US" altLang="en-US" sz="2000" dirty="0">
                <a:latin typeface="Times New Roman" panose="02020603050405020304" pitchFamily="18" charset="0"/>
                <a:cs typeface="Times New Roman" panose="02020603050405020304" pitchFamily="18" charset="0"/>
              </a:rPr>
              <a:t>measures the degree to which </a:t>
            </a:r>
            <a:r>
              <a:rPr lang="en-US" altLang="en-US" sz="2000" dirty="0" err="1">
                <a:latin typeface="Times New Roman" panose="02020603050405020304" pitchFamily="18" charset="0"/>
                <a:cs typeface="Times New Roman" panose="02020603050405020304" pitchFamily="18" charset="0"/>
              </a:rPr>
              <a:t>boolean</a:t>
            </a:r>
            <a:r>
              <a:rPr lang="en-US" altLang="en-US" sz="2000" dirty="0">
                <a:latin typeface="Times New Roman" panose="02020603050405020304" pitchFamily="18" charset="0"/>
                <a:cs typeface="Times New Roman" panose="02020603050405020304" pitchFamily="18" charset="0"/>
              </a:rPr>
              <a:t> conditions of all Boolean </a:t>
            </a:r>
          </a:p>
          <a:p>
            <a:pPr marL="0" indent="0" algn="just">
              <a:spcBef>
                <a:spcPct val="0"/>
              </a:spcBef>
              <a:spcAft>
                <a:spcPts val="1000"/>
              </a:spcAft>
              <a:buNone/>
            </a:pPr>
            <a:r>
              <a:rPr lang="en-US" altLang="en-US" sz="2000" dirty="0">
                <a:latin typeface="Times New Roman" panose="02020603050405020304" pitchFamily="18" charset="0"/>
                <a:cs typeface="Times New Roman" panose="02020603050405020304" pitchFamily="18" charset="0"/>
              </a:rPr>
              <a:t>			           expressions have been covered during testing</a:t>
            </a:r>
          </a:p>
          <a:p>
            <a:pPr marL="0" indent="0" algn="just">
              <a:spcBef>
                <a:spcPct val="0"/>
              </a:spcBef>
              <a:spcAft>
                <a:spcPts val="1000"/>
              </a:spcAft>
              <a:buNone/>
            </a:pPr>
            <a:r>
              <a:rPr lang="en-US" altLang="en-US" sz="2000" b="1" dirty="0">
                <a:latin typeface="Times New Roman" panose="02020603050405020304" pitchFamily="18" charset="0"/>
                <a:cs typeface="Times New Roman" panose="02020603050405020304" pitchFamily="18" charset="0"/>
              </a:rPr>
              <a:t>	5. Path coverage: </a:t>
            </a:r>
            <a:r>
              <a:rPr lang="en-US" altLang="en-US" sz="2000" dirty="0">
                <a:latin typeface="Times New Roman" panose="02020603050405020304" pitchFamily="18" charset="0"/>
                <a:cs typeface="Times New Roman" panose="02020603050405020304" pitchFamily="18" charset="0"/>
              </a:rPr>
              <a:t>measures the degree to which all possible logical flows have been covered </a:t>
            </a:r>
          </a:p>
          <a:p>
            <a:pPr marL="0" indent="0" algn="just">
              <a:spcBef>
                <a:spcPct val="0"/>
              </a:spcBef>
              <a:spcAft>
                <a:spcPts val="1000"/>
              </a:spcAft>
              <a:buNone/>
            </a:pPr>
            <a:r>
              <a:rPr lang="en-US" altLang="en-US" sz="2000" b="1" dirty="0">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during testing </a:t>
            </a:r>
            <a:r>
              <a:rPr lang="en-US" altLang="en-US" sz="20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57432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365125"/>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1. Construction Readiness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0" indent="0">
              <a:lnSpc>
                <a:spcPct val="150000"/>
              </a:lnSpc>
              <a:buNone/>
            </a:pPr>
            <a:r>
              <a:rPr lang="en-US" sz="2000" b="1" u="sng" dirty="0">
                <a:latin typeface="Times New Roman" panose="02020603050405020304" pitchFamily="18" charset="0"/>
                <a:cs typeface="Times New Roman" panose="02020603050405020304" pitchFamily="18" charset="0"/>
              </a:rPr>
              <a:t>c. Setting up a Configuration Management Plan</a:t>
            </a:r>
          </a:p>
          <a:p>
            <a:pPr marL="914400" lvl="1" indent="-457200" algn="just" eaLnBrk="1" hangingPunct="1">
              <a:spcBef>
                <a:spcPct val="0"/>
              </a:spcBef>
              <a:spcAft>
                <a:spcPts val="1000"/>
              </a:spcAft>
              <a:buFont typeface="Arial" charset="0"/>
              <a:buChar char="•"/>
              <a:defRPr/>
            </a:pPr>
            <a:r>
              <a:rPr lang="en-US" sz="2000" dirty="0">
                <a:latin typeface="Times New Roman" panose="02020603050405020304" pitchFamily="18" charset="0"/>
                <a:cs typeface="Times New Roman" panose="02020603050405020304" pitchFamily="18" charset="0"/>
              </a:rPr>
              <a:t>The evolution of artifacts through several versions has to be tracked in order to ensure the integrity and consistency of the artifacts, and is referred to as configuration management.</a:t>
            </a:r>
          </a:p>
          <a:p>
            <a:pPr marL="914400" lvl="1" indent="-457200" algn="just" eaLnBrk="1" hangingPunct="1">
              <a:spcBef>
                <a:spcPct val="0"/>
              </a:spcBef>
              <a:spcAft>
                <a:spcPts val="1000"/>
              </a:spcAft>
              <a:buFont typeface="Arial" charset="0"/>
              <a:buChar char="•"/>
              <a:defRPr/>
            </a:pPr>
            <a:r>
              <a:rPr lang="en-US" sz="2000" dirty="0">
                <a:latin typeface="Times New Roman" panose="02020603050405020304" pitchFamily="18" charset="0"/>
                <a:cs typeface="Times New Roman" panose="02020603050405020304" pitchFamily="18" charset="0"/>
              </a:rPr>
              <a:t>The artifacts that are managed are referred to as configuration objects.</a:t>
            </a:r>
          </a:p>
          <a:p>
            <a:pPr marL="914400" lvl="1" indent="-457200" algn="just" eaLnBrk="1" hangingPunct="1">
              <a:spcBef>
                <a:spcPct val="0"/>
              </a:spcBef>
              <a:spcAft>
                <a:spcPts val="1000"/>
              </a:spcAft>
              <a:buFont typeface="Arial" charset="0"/>
              <a:buChar char="•"/>
              <a:defRPr/>
            </a:pPr>
            <a:r>
              <a:rPr lang="en-US" sz="2000" dirty="0">
                <a:latin typeface="Times New Roman" panose="02020603050405020304" pitchFamily="18" charset="0"/>
                <a:cs typeface="Times New Roman" panose="02020603050405020304" pitchFamily="18" charset="0"/>
              </a:rPr>
              <a:t>Configuration management plan provides basis for managing the configuration objects by specifying the tool to be used</a:t>
            </a:r>
          </a:p>
          <a:p>
            <a:pPr marL="0" indent="0">
              <a:buNone/>
            </a:pPr>
            <a:r>
              <a:rPr lang="en-US" sz="2000" b="1" u="sng" dirty="0">
                <a:latin typeface="Times New Roman" panose="02020603050405020304" pitchFamily="18" charset="0"/>
                <a:cs typeface="Times New Roman" panose="02020603050405020304" pitchFamily="18" charset="0"/>
              </a:rPr>
              <a:t>d. Setting up a Development Environment</a:t>
            </a:r>
          </a:p>
          <a:p>
            <a:pPr marL="896938" indent="-449263" algn="just"/>
            <a:r>
              <a:rPr lang="en-US" sz="2000" dirty="0">
                <a:latin typeface="Times New Roman" panose="02020603050405020304" pitchFamily="18" charset="0"/>
                <a:cs typeface="Times New Roman" panose="02020603050405020304" pitchFamily="18" charset="0"/>
              </a:rPr>
              <a:t>A </a:t>
            </a:r>
            <a:r>
              <a:rPr lang="en-US" sz="2000" dirty="0">
                <a:solidFill>
                  <a:srgbClr val="FF0000"/>
                </a:solidFill>
                <a:latin typeface="Times New Roman" panose="02020603050405020304" pitchFamily="18" charset="0"/>
                <a:cs typeface="Times New Roman" panose="02020603050405020304" pitchFamily="18" charset="0"/>
              </a:rPr>
              <a:t>development environment </a:t>
            </a:r>
            <a:r>
              <a:rPr lang="en-US" sz="2000" dirty="0">
                <a:latin typeface="Times New Roman" panose="02020603050405020304" pitchFamily="18" charset="0"/>
                <a:cs typeface="Times New Roman" panose="02020603050405020304" pitchFamily="18" charset="0"/>
              </a:rPr>
              <a:t>is the construction ecosystem where </a:t>
            </a:r>
            <a:r>
              <a:rPr lang="en-US" sz="2000" dirty="0">
                <a:solidFill>
                  <a:srgbClr val="FF0000"/>
                </a:solidFill>
                <a:latin typeface="Times New Roman" panose="02020603050405020304" pitchFamily="18" charset="0"/>
                <a:cs typeface="Times New Roman" panose="02020603050405020304" pitchFamily="18" charset="0"/>
              </a:rPr>
              <a:t>developers develop, build, review, verify and analyze code components</a:t>
            </a:r>
            <a:r>
              <a:rPr lang="en-US" sz="2000" dirty="0">
                <a:latin typeface="Times New Roman" panose="02020603050405020304" pitchFamily="18" charset="0"/>
                <a:cs typeface="Times New Roman" panose="02020603050405020304" pitchFamily="18" charset="0"/>
              </a:rPr>
              <a:t> of an application under development.</a:t>
            </a:r>
          </a:p>
          <a:p>
            <a:pPr marL="896938" indent="-449263" algn="just"/>
            <a:r>
              <a:rPr lang="en-US" sz="2000" dirty="0">
                <a:latin typeface="Times New Roman" panose="02020603050405020304" pitchFamily="18" charset="0"/>
                <a:cs typeface="Times New Roman" panose="02020603050405020304" pitchFamily="18" charset="0"/>
              </a:rPr>
              <a:t>The following elements are set up as part of the development environment</a:t>
            </a:r>
          </a:p>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6569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1. Construction Readiness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838200" y="1011115"/>
            <a:ext cx="9864969" cy="6247864"/>
          </a:xfrm>
          <a:prstGeom prst="rect">
            <a:avLst/>
          </a:prstGeom>
          <a:noFill/>
        </p:spPr>
        <p:txBody>
          <a:bodyPr wrap="square" rtlCol="0">
            <a:spAutoFit/>
          </a:bodyPr>
          <a:lstStyle/>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Hardware including operating systems</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Servers such as application, Web, database, directory and portal servers</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Integrated development environment</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Third-party libraries</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Build tools</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Unit testing tool</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Profiling tool</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Static code analysis tool</a:t>
            </a:r>
          </a:p>
          <a:p>
            <a:pPr marL="984250" indent="-87313" algn="just" eaLnBrk="1" hangingPunct="1">
              <a:spcBef>
                <a:spcPct val="0"/>
              </a:spcBef>
              <a:buFont typeface="+mj-lt"/>
              <a:buAutoNum type="arabicPeriod"/>
            </a:pPr>
            <a:r>
              <a:rPr lang="en-US" altLang="en-US" sz="2000" dirty="0">
                <a:latin typeface="Times New Roman" panose="02020603050405020304" pitchFamily="18" charset="0"/>
                <a:cs typeface="Times New Roman" panose="02020603050405020304" pitchFamily="18" charset="0"/>
              </a:rPr>
              <a:t> Licenses for all the required software</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The following key activities are followed to set up a development environment</a:t>
            </a:r>
          </a:p>
          <a:p>
            <a:pPr marL="896938" algn="just" eaLnBrk="1" hangingPunct="1">
              <a:spcBef>
                <a:spcPct val="0"/>
              </a:spcBef>
            </a:pPr>
            <a:r>
              <a:rPr lang="en-US" altLang="en-US" sz="2000" dirty="0">
                <a:latin typeface="Times New Roman" panose="02020603050405020304" pitchFamily="18" charset="0"/>
                <a:cs typeface="Times New Roman" panose="02020603050405020304" pitchFamily="18" charset="0"/>
              </a:rPr>
              <a:t>1. </a:t>
            </a:r>
            <a:r>
              <a:rPr lang="en-US" altLang="en-US" sz="2000" b="1" dirty="0">
                <a:latin typeface="Times New Roman" panose="02020603050405020304" pitchFamily="18" charset="0"/>
                <a:cs typeface="Times New Roman" panose="02020603050405020304" pitchFamily="18" charset="0"/>
              </a:rPr>
              <a:t>Installation and Configuration of servers</a:t>
            </a:r>
          </a:p>
          <a:p>
            <a:pPr marL="896938" algn="just" eaLnBrk="1" hangingPunct="1">
              <a:spcBef>
                <a:spcPct val="0"/>
              </a:spcBef>
            </a:pPr>
            <a:r>
              <a:rPr lang="en-US" altLang="en-US" sz="2000" dirty="0">
                <a:latin typeface="Times New Roman" panose="02020603050405020304" pitchFamily="18" charset="0"/>
                <a:cs typeface="Times New Roman" panose="02020603050405020304" pitchFamily="18" charset="0"/>
              </a:rPr>
              <a:t>		- servers like File servers, Database servers and application servers</a:t>
            </a:r>
          </a:p>
          <a:p>
            <a:pPr marL="896938" algn="just" eaLnBrk="1" hangingPunct="1">
              <a:spcBef>
                <a:spcPct val="0"/>
              </a:spcBef>
            </a:pPr>
            <a:r>
              <a:rPr lang="en-US" altLang="en-US" sz="2000" dirty="0">
                <a:latin typeface="Times New Roman" panose="02020603050405020304" pitchFamily="18" charset="0"/>
                <a:cs typeface="Times New Roman" panose="02020603050405020304" pitchFamily="18" charset="0"/>
              </a:rPr>
              <a:t>2. </a:t>
            </a:r>
            <a:r>
              <a:rPr lang="en-US" altLang="en-US" sz="2000" b="1" dirty="0">
                <a:latin typeface="Times New Roman" panose="02020603050405020304" pitchFamily="18" charset="0"/>
                <a:cs typeface="Times New Roman" panose="02020603050405020304" pitchFamily="18" charset="0"/>
              </a:rPr>
              <a:t>Setting up the Integration Development Environment (IDE)</a:t>
            </a:r>
          </a:p>
          <a:p>
            <a:pPr marL="2066925" indent="-1169988" algn="just" eaLnBrk="1" hangingPunct="1">
              <a:spcBef>
                <a:spcPct val="0"/>
              </a:spcBef>
            </a:pPr>
            <a:r>
              <a:rPr lang="en-US" altLang="en-US" sz="2000" dirty="0">
                <a:latin typeface="Times New Roman" panose="02020603050405020304" pitchFamily="18" charset="0"/>
                <a:cs typeface="Times New Roman" panose="02020603050405020304" pitchFamily="18" charset="0"/>
              </a:rPr>
              <a:t>               - IDE is configured with relevant libraries, plug-ins, database and server configurations</a:t>
            </a:r>
          </a:p>
          <a:p>
            <a:pPr marL="896938" algn="just" eaLnBrk="1" hangingPunct="1">
              <a:spcBef>
                <a:spcPct val="0"/>
              </a:spcBef>
            </a:pPr>
            <a:r>
              <a:rPr lang="en-US" altLang="en-US" sz="2000" dirty="0">
                <a:latin typeface="Times New Roman" panose="02020603050405020304" pitchFamily="18" charset="0"/>
                <a:cs typeface="Times New Roman" panose="02020603050405020304" pitchFamily="18" charset="0"/>
              </a:rPr>
              <a:t>3. </a:t>
            </a:r>
            <a:r>
              <a:rPr lang="en-US" altLang="en-US" sz="2000" b="1" dirty="0">
                <a:latin typeface="Times New Roman" panose="02020603050405020304" pitchFamily="18" charset="0"/>
                <a:cs typeface="Times New Roman" panose="02020603050405020304" pitchFamily="18" charset="0"/>
              </a:rPr>
              <a:t>Setting up Frameworks</a:t>
            </a:r>
          </a:p>
          <a:p>
            <a:pPr marL="896938" algn="just" eaLnBrk="1" hangingPunct="1">
              <a:spcBef>
                <a:spcPct val="0"/>
              </a:spcBef>
            </a:pPr>
            <a:r>
              <a:rPr lang="en-US" altLang="en-US" sz="2000" b="1" dirty="0">
                <a:latin typeface="Times New Roman" panose="02020603050405020304" pitchFamily="18" charset="0"/>
                <a:cs typeface="Times New Roman" panose="02020603050405020304" pitchFamily="18" charset="0"/>
              </a:rPr>
              <a:t>		- </a:t>
            </a:r>
            <a:r>
              <a:rPr lang="en-US" altLang="en-US" sz="2000" dirty="0">
                <a:latin typeface="Times New Roman" panose="02020603050405020304" pitchFamily="18" charset="0"/>
                <a:cs typeface="Times New Roman" panose="02020603050405020304" pitchFamily="18" charset="0"/>
              </a:rPr>
              <a:t>Enterprise applications are built using libraries in the framework</a:t>
            </a:r>
          </a:p>
          <a:p>
            <a:pPr marL="1793875" indent="-1073150" algn="just" eaLnBrk="1" hangingPunct="1">
              <a:spcBef>
                <a:spcPct val="0"/>
              </a:spcBef>
              <a:tabLst>
                <a:tab pos="1793875" algn="l"/>
              </a:tabLst>
            </a:pPr>
            <a:r>
              <a:rPr lang="en-US" altLang="en-US" sz="2000" b="1" dirty="0">
                <a:latin typeface="Times New Roman" panose="02020603050405020304" pitchFamily="18" charset="0"/>
                <a:cs typeface="Times New Roman" panose="02020603050405020304" pitchFamily="18" charset="0"/>
              </a:rPr>
              <a:t>		- </a:t>
            </a:r>
            <a:r>
              <a:rPr lang="en-US" altLang="en-US" sz="2000" dirty="0">
                <a:latin typeface="Times New Roman" panose="02020603050405020304" pitchFamily="18" charset="0"/>
                <a:cs typeface="Times New Roman" panose="02020603050405020304" pitchFamily="18" charset="0"/>
              </a:rPr>
              <a:t>Setting up frameworks involves importing libraries in the framework in the              IDEs</a:t>
            </a:r>
          </a:p>
          <a:p>
            <a:pPr marL="87313" algn="just" eaLnBrk="1" hangingPunct="1">
              <a:spcBef>
                <a:spcPct val="0"/>
              </a:spcBef>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1043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473911"/>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Software Construction Map</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019908"/>
            <a:ext cx="10193867" cy="3534507"/>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706315" y="1477107"/>
            <a:ext cx="9864969" cy="1669688"/>
          </a:xfrm>
          <a:prstGeom prst="rect">
            <a:avLst/>
          </a:prstGeom>
          <a:noFill/>
        </p:spPr>
        <p:txBody>
          <a:bodyPr wrap="square" rtlCol="0">
            <a:spAutoFit/>
          </a:bodyPr>
          <a:lstStyle/>
          <a:p>
            <a:pPr marL="430213" indent="-3429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To understand the design and translate it into code, a developer need a more information on the design</a:t>
            </a:r>
          </a:p>
          <a:p>
            <a:pPr marL="430213" indent="-342900" algn="just">
              <a:spcBef>
                <a:spcPct val="0"/>
              </a:spcBef>
              <a:spcAft>
                <a:spcPts val="3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For better understanding of components, design  elements are represented in different forms to visualize the overall solution from developer perspective. This new form of representation is called as </a:t>
            </a:r>
            <a:r>
              <a:rPr lang="en-US" altLang="en-US" sz="2000" dirty="0">
                <a:solidFill>
                  <a:srgbClr val="FF0000"/>
                </a:solidFill>
                <a:latin typeface="Times New Roman" panose="02020603050405020304" pitchFamily="18" charset="0"/>
                <a:cs typeface="Times New Roman" panose="02020603050405020304" pitchFamily="18" charset="0"/>
              </a:rPr>
              <a:t>Software Construction Map  (SCM) </a:t>
            </a:r>
          </a:p>
        </p:txBody>
      </p:sp>
    </p:spTree>
    <p:extLst>
      <p:ext uri="{BB962C8B-B14F-4D97-AF65-F5344CB8AC3E}">
        <p14:creationId xmlns:p14="http://schemas.microsoft.com/office/powerpoint/2010/main" val="396994085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7"/>
            <a:ext cx="10193867" cy="5009010"/>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750277" y="1169376"/>
            <a:ext cx="9864969" cy="4939814"/>
          </a:xfrm>
          <a:prstGeom prst="rect">
            <a:avLst/>
          </a:prstGeom>
          <a:noFill/>
        </p:spPr>
        <p:txBody>
          <a:bodyPr wrap="square" rtlCol="0">
            <a:spAutoFit/>
          </a:bodyPr>
          <a:lstStyle/>
          <a:p>
            <a:pPr marL="342900" indent="-3429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Construction of enterprise applications do not start from the scratch, rather the organizations use reusable assets.</a:t>
            </a:r>
          </a:p>
          <a:p>
            <a:pPr marL="342900" indent="-3429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Application framework is one of the most important reusable components</a:t>
            </a:r>
          </a:p>
          <a:p>
            <a:pPr marL="342900" indent="-3429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A repository of technical components and repository of domain specific components are used for constructing solution layers</a:t>
            </a:r>
          </a:p>
          <a:p>
            <a:pPr marL="342900" indent="-342900" algn="just" eaLnBrk="1" hangingPunct="1">
              <a:spcBef>
                <a:spcPct val="0"/>
              </a:spcBef>
              <a:spcAft>
                <a:spcPts val="1000"/>
              </a:spcAf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Components in the technical solution layers  include</a:t>
            </a:r>
          </a:p>
          <a:p>
            <a:pPr marL="914400" lvl="1" indent="-457200" algn="just" eaLnBrk="1" hangingPunct="1">
              <a:spcBef>
                <a:spcPct val="0"/>
              </a:spcBef>
              <a:spcAft>
                <a:spcPts val="1000"/>
              </a:spcAft>
              <a:buFont typeface="+mj-lt"/>
              <a:buAutoNum type="alphaLcParenR"/>
            </a:pPr>
            <a:r>
              <a:rPr lang="en-US" altLang="en-US" sz="2000" dirty="0">
                <a:latin typeface="Times New Roman" panose="02020603050405020304" pitchFamily="18" charset="0"/>
                <a:cs typeface="Times New Roman" panose="02020603050405020304" pitchFamily="18" charset="0"/>
              </a:rPr>
              <a:t>Infrastructure services layer components</a:t>
            </a:r>
          </a:p>
          <a:p>
            <a:pPr marL="914400" lvl="1" indent="-457200" algn="just" eaLnBrk="1" hangingPunct="1">
              <a:spcBef>
                <a:spcPct val="0"/>
              </a:spcBef>
              <a:spcAft>
                <a:spcPts val="1000"/>
              </a:spcAft>
              <a:buFont typeface="+mj-lt"/>
              <a:buAutoNum type="alphaLcParenR"/>
            </a:pPr>
            <a:r>
              <a:rPr lang="en-US" altLang="en-US" sz="2000" dirty="0">
                <a:latin typeface="Times New Roman" panose="02020603050405020304" pitchFamily="18" charset="0"/>
                <a:cs typeface="Times New Roman" panose="02020603050405020304" pitchFamily="18" charset="0"/>
              </a:rPr>
              <a:t>Presentation layer components</a:t>
            </a:r>
          </a:p>
          <a:p>
            <a:pPr marL="914400" lvl="1" indent="-457200" algn="just" eaLnBrk="1" hangingPunct="1">
              <a:spcBef>
                <a:spcPct val="0"/>
              </a:spcBef>
              <a:spcAft>
                <a:spcPts val="1000"/>
              </a:spcAft>
              <a:buFont typeface="+mj-lt"/>
              <a:buAutoNum type="alphaLcParenR"/>
            </a:pPr>
            <a:r>
              <a:rPr lang="en-US" altLang="en-US" sz="2000" dirty="0">
                <a:latin typeface="Times New Roman" panose="02020603050405020304" pitchFamily="18" charset="0"/>
                <a:cs typeface="Times New Roman" panose="02020603050405020304" pitchFamily="18" charset="0"/>
              </a:rPr>
              <a:t>Business layer components</a:t>
            </a:r>
          </a:p>
          <a:p>
            <a:pPr marL="914400" lvl="1" indent="-457200" algn="just" eaLnBrk="1" hangingPunct="1">
              <a:spcBef>
                <a:spcPct val="0"/>
              </a:spcBef>
              <a:spcAft>
                <a:spcPts val="1000"/>
              </a:spcAft>
              <a:buFont typeface="+mj-lt"/>
              <a:buAutoNum type="alphaLcParenR"/>
            </a:pPr>
            <a:r>
              <a:rPr lang="en-US" altLang="en-US" sz="2000" dirty="0">
                <a:latin typeface="Times New Roman" panose="02020603050405020304" pitchFamily="18" charset="0"/>
                <a:cs typeface="Times New Roman" panose="02020603050405020304" pitchFamily="18" charset="0"/>
              </a:rPr>
              <a:t>Data access layer components</a:t>
            </a:r>
          </a:p>
          <a:p>
            <a:pPr marL="914400" lvl="1" indent="-457200" algn="just" eaLnBrk="1" hangingPunct="1">
              <a:spcBef>
                <a:spcPct val="0"/>
              </a:spcBef>
              <a:spcAft>
                <a:spcPts val="1000"/>
              </a:spcAft>
              <a:buFont typeface="+mj-lt"/>
              <a:buAutoNum type="alphaLcParenR"/>
            </a:pPr>
            <a:r>
              <a:rPr lang="en-US" altLang="en-US" sz="2000" dirty="0">
                <a:latin typeface="Times New Roman" panose="02020603050405020304" pitchFamily="18" charset="0"/>
                <a:cs typeface="Times New Roman" panose="02020603050405020304" pitchFamily="18" charset="0"/>
              </a:rPr>
              <a:t>Integration layer components</a:t>
            </a:r>
          </a:p>
          <a:p>
            <a:pPr marL="342900" indent="-342900" algn="just" eaLnBrk="1" hangingPunct="1">
              <a:spcBef>
                <a:spcPct val="0"/>
              </a:spcBef>
              <a:spcAft>
                <a:spcPts val="1000"/>
              </a:spcAft>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20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96186"/>
            <a:ext cx="10515600" cy="387391"/>
          </a:xfrm>
        </p:spPr>
        <p:txBody>
          <a:bodyPr>
            <a:normAutofit fontScale="90000"/>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6"/>
            <a:ext cx="10193867" cy="5335199"/>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31986" y="562707"/>
            <a:ext cx="9674469" cy="5055230"/>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a) Infrastructure services layer components</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Infrastructure service layer contains components like logging, session management, security, exception handling, auditing, caching, notification and reporting</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Construction of  these components are explained below:</a:t>
            </a:r>
          </a:p>
          <a:p>
            <a:pPr marL="544513" indent="-457200" algn="just" eaLnBrk="1" hangingPunct="1">
              <a:spcBef>
                <a:spcPct val="0"/>
              </a:spcBef>
              <a:buAutoNum type="arabicPeriod"/>
            </a:pPr>
            <a:r>
              <a:rPr lang="en-US" altLang="en-US" sz="2000" b="1" u="sng" dirty="0">
                <a:latin typeface="Times New Roman" panose="02020603050405020304" pitchFamily="18" charset="0"/>
                <a:cs typeface="Times New Roman" panose="02020603050405020304" pitchFamily="18" charset="0"/>
              </a:rPr>
              <a:t>Logging</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Package </a:t>
            </a:r>
            <a:r>
              <a:rPr lang="en-US" altLang="en-US" sz="2000" dirty="0">
                <a:solidFill>
                  <a:srgbClr val="FF0000"/>
                </a:solidFill>
                <a:latin typeface="Times New Roman" panose="02020603050405020304" pitchFamily="18" charset="0"/>
                <a:cs typeface="Times New Roman" panose="02020603050405020304" pitchFamily="18" charset="0"/>
              </a:rPr>
              <a:t>Log4J</a:t>
            </a:r>
            <a:r>
              <a:rPr lang="en-US" altLang="en-US" sz="2000" dirty="0">
                <a:latin typeface="Times New Roman" panose="02020603050405020304" pitchFamily="18" charset="0"/>
                <a:cs typeface="Times New Roman" panose="02020603050405020304" pitchFamily="18" charset="0"/>
              </a:rPr>
              <a:t> is used to implement logging functionality</a:t>
            </a:r>
          </a:p>
          <a:p>
            <a:pPr marL="430213" indent="-342900" algn="just" eaLnBrk="1" hangingPunct="1">
              <a:spcBef>
                <a:spcPct val="0"/>
              </a:spcBef>
              <a:buFont typeface="Arial" panose="020B0604020202020204" pitchFamily="34" charset="0"/>
              <a:buChar char="•"/>
            </a:pPr>
            <a:r>
              <a:rPr lang="en-US" altLang="en-US" sz="2000" dirty="0">
                <a:solidFill>
                  <a:srgbClr val="FF0000"/>
                </a:solidFill>
                <a:latin typeface="Times New Roman" panose="02020603050405020304" pitchFamily="18" charset="0"/>
                <a:cs typeface="Times New Roman" panose="02020603050405020304" pitchFamily="18" charset="0"/>
              </a:rPr>
              <a:t>Logging Manager </a:t>
            </a:r>
            <a:r>
              <a:rPr lang="en-US" altLang="en-US" sz="2000" dirty="0">
                <a:latin typeface="Times New Roman" panose="02020603050405020304" pitchFamily="18" charset="0"/>
                <a:cs typeface="Times New Roman" panose="02020603050405020304" pitchFamily="18" charset="0"/>
              </a:rPr>
              <a:t>class in java encapsulates this Log4J package</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Logging Manager class contains </a:t>
            </a:r>
            <a:r>
              <a:rPr lang="en-US" altLang="en-US" sz="2000" dirty="0">
                <a:solidFill>
                  <a:srgbClr val="FF0000"/>
                </a:solidFill>
                <a:latin typeface="Times New Roman" panose="02020603050405020304" pitchFamily="18" charset="0"/>
                <a:cs typeface="Times New Roman" panose="02020603050405020304" pitchFamily="18" charset="0"/>
              </a:rPr>
              <a:t>log()</a:t>
            </a:r>
            <a:r>
              <a:rPr lang="en-US" altLang="en-US" sz="2000" dirty="0">
                <a:latin typeface="Times New Roman" panose="02020603050405020304" pitchFamily="18" charset="0"/>
                <a:cs typeface="Times New Roman" panose="02020603050405020304" pitchFamily="18" charset="0"/>
              </a:rPr>
              <a:t> method to write statements to log file</a:t>
            </a:r>
          </a:p>
          <a:p>
            <a:pPr marL="430213" indent="-342900" algn="just" eaLnBrk="1" hangingPunct="1">
              <a:spcBef>
                <a:spcPct val="0"/>
              </a:spcBef>
              <a:buFont typeface="Arial" panose="020B0604020202020204" pitchFamily="34" charset="0"/>
              <a:buChar char="•"/>
            </a:pPr>
            <a:r>
              <a:rPr lang="en-US" altLang="en-US" sz="2000" dirty="0" err="1">
                <a:solidFill>
                  <a:srgbClr val="FF0000"/>
                </a:solidFill>
                <a:latin typeface="Times New Roman" panose="02020603050405020304" pitchFamily="18" charset="0"/>
                <a:cs typeface="Times New Roman" panose="02020603050405020304" pitchFamily="18" charset="0"/>
              </a:rPr>
              <a:t>LogMessage</a:t>
            </a:r>
            <a:r>
              <a:rPr lang="en-US" altLang="en-US" sz="2000" dirty="0">
                <a:latin typeface="Times New Roman" panose="02020603050405020304" pitchFamily="18" charset="0"/>
                <a:cs typeface="Times New Roman" panose="02020603050405020304" pitchFamily="18" charset="0"/>
              </a:rPr>
              <a:t> class takes care of setting the log level, source class, source method and logging message</a:t>
            </a:r>
          </a:p>
          <a:p>
            <a:pPr marL="87313" algn="just" eaLnBrk="1" hangingPunct="1">
              <a:spcBef>
                <a:spcPct val="0"/>
              </a:spcBef>
            </a:pPr>
            <a:endParaRPr lang="en-US" altLang="en-US" sz="2000" b="1" u="sng"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b="1" u="sng"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b="1" u="sng"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b="1" u="sng"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b="1" u="sng" dirty="0">
              <a:latin typeface="Times New Roman" panose="02020603050405020304" pitchFamily="18" charset="0"/>
              <a:cs typeface="Times New Roman" panose="02020603050405020304" pitchFamily="18" charset="0"/>
            </a:endParaRPr>
          </a:p>
          <a:p>
            <a:pPr marL="87313" algn="just" eaLnBrk="1" hangingPunct="1">
              <a:spcBef>
                <a:spcPct val="0"/>
              </a:spcBef>
            </a:pPr>
            <a:endParaRPr lang="en-US" altLang="en-US" sz="2000" b="1" u="sng"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6979D3D-5636-3338-B5A9-46A387B35D85}"/>
              </a:ext>
            </a:extLst>
          </p:cNvPr>
          <p:cNvPicPr>
            <a:picLocks noChangeAspect="1"/>
          </p:cNvPicPr>
          <p:nvPr/>
        </p:nvPicPr>
        <p:blipFill>
          <a:blip r:embed="rId2"/>
          <a:stretch>
            <a:fillRect/>
          </a:stretch>
        </p:blipFill>
        <p:spPr>
          <a:xfrm>
            <a:off x="3608093" y="3420818"/>
            <a:ext cx="5046120" cy="3437182"/>
          </a:xfrm>
          <a:prstGeom prst="rect">
            <a:avLst/>
          </a:prstGeom>
        </p:spPr>
      </p:pic>
    </p:spTree>
    <p:extLst>
      <p:ext uri="{BB962C8B-B14F-4D97-AF65-F5344CB8AC3E}">
        <p14:creationId xmlns:p14="http://schemas.microsoft.com/office/powerpoint/2010/main" val="3575383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A439F-81D4-B1F1-671D-3C0216DC30CE}"/>
              </a:ext>
            </a:extLst>
          </p:cNvPr>
          <p:cNvSpPr>
            <a:spLocks noGrp="1"/>
          </p:cNvSpPr>
          <p:nvPr>
            <p:ph type="title"/>
          </p:nvPr>
        </p:nvSpPr>
        <p:spPr>
          <a:xfrm>
            <a:off x="838200" y="218934"/>
            <a:ext cx="10515600" cy="701675"/>
          </a:xfrm>
        </p:spPr>
        <p:txBody>
          <a:bodyPr>
            <a:normAutofit/>
          </a:bodyPr>
          <a:lstStyle/>
          <a:p>
            <a:r>
              <a:rPr lang="en-US" sz="2400" b="1" dirty="0">
                <a:latin typeface="Times New Roman" panose="02020603050405020304" pitchFamily="18" charset="0"/>
                <a:cs typeface="Times New Roman" panose="02020603050405020304" pitchFamily="18" charset="0"/>
              </a:rPr>
              <a:t>2. Constructing solution layers (contd..)</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BBA9DE-B94A-9236-CF30-B6EE911504F2}"/>
              </a:ext>
            </a:extLst>
          </p:cNvPr>
          <p:cNvSpPr>
            <a:spLocks noGrp="1"/>
          </p:cNvSpPr>
          <p:nvPr>
            <p:ph idx="1"/>
          </p:nvPr>
        </p:nvSpPr>
        <p:spPr>
          <a:xfrm>
            <a:off x="838200" y="1303866"/>
            <a:ext cx="10193867" cy="5335199"/>
          </a:xfrm>
        </p:spPr>
        <p:txBody>
          <a:bodyPr>
            <a:normAutofit/>
          </a:bodyPr>
          <a:lstStyle/>
          <a:p>
            <a:pPr marL="896938" indent="-449263" algn="just"/>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F128DA4-5681-79CB-E818-FC9EE5BBA95D}"/>
              </a:ext>
            </a:extLst>
          </p:cNvPr>
          <p:cNvSpPr txBox="1"/>
          <p:nvPr/>
        </p:nvSpPr>
        <p:spPr>
          <a:xfrm>
            <a:off x="905608" y="1169376"/>
            <a:ext cx="9674469" cy="4131900"/>
          </a:xfrm>
          <a:prstGeom prst="rect">
            <a:avLst/>
          </a:prstGeom>
          <a:noFill/>
        </p:spPr>
        <p:txBody>
          <a:bodyPr wrap="square" rtlCol="0">
            <a:spAutoFit/>
          </a:bodyPr>
          <a:lstStyle/>
          <a:p>
            <a:pPr lvl="1" indent="-457200" algn="just" eaLnBrk="1" hangingPunct="1">
              <a:spcBef>
                <a:spcPct val="0"/>
              </a:spcBef>
              <a:spcAft>
                <a:spcPts val="300"/>
              </a:spcAft>
            </a:pPr>
            <a:r>
              <a:rPr lang="en-US" altLang="en-US" sz="2000" b="1" u="sng" dirty="0">
                <a:latin typeface="Times New Roman" panose="02020603050405020304" pitchFamily="18" charset="0"/>
                <a:cs typeface="Times New Roman" panose="02020603050405020304" pitchFamily="18" charset="0"/>
              </a:rPr>
              <a:t>a) Infrastructure services layer components</a:t>
            </a:r>
          </a:p>
          <a:p>
            <a:pPr marL="87313" algn="just" eaLnBrk="1" hangingPunct="1">
              <a:spcBef>
                <a:spcPct val="0"/>
              </a:spcBef>
            </a:pPr>
            <a:r>
              <a:rPr lang="en-US" altLang="en-US" sz="2000" b="1" u="sng" dirty="0">
                <a:latin typeface="Times New Roman" panose="02020603050405020304" pitchFamily="18" charset="0"/>
                <a:cs typeface="Times New Roman" panose="02020603050405020304" pitchFamily="18" charset="0"/>
              </a:rPr>
              <a:t>2. Exception Handling</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Handling of errors occurring at the runtime is called Exception handling</a:t>
            </a:r>
          </a:p>
          <a:p>
            <a:pPr marL="430213" indent="-342900" algn="just" eaLnBrk="1" hangingPunct="1">
              <a:spcBef>
                <a:spcPct val="0"/>
              </a:spcBef>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Some of the java classes used for Exception handling are:</a:t>
            </a: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1. Exception</a:t>
            </a: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2. </a:t>
            </a:r>
            <a:r>
              <a:rPr lang="en-US" altLang="en-US" sz="2000" dirty="0" err="1">
                <a:latin typeface="Times New Roman" panose="02020603050405020304" pitchFamily="18" charset="0"/>
                <a:cs typeface="Times New Roman" panose="02020603050405020304" pitchFamily="18" charset="0"/>
              </a:rPr>
              <a:t>BaseException</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3. </a:t>
            </a:r>
            <a:r>
              <a:rPr lang="en-US" altLang="en-US" sz="2000" dirty="0" err="1">
                <a:latin typeface="Times New Roman" panose="02020603050405020304" pitchFamily="18" charset="0"/>
                <a:cs typeface="Times New Roman" panose="02020603050405020304" pitchFamily="18" charset="0"/>
              </a:rPr>
              <a:t>SystemException</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4. </a:t>
            </a:r>
            <a:r>
              <a:rPr lang="en-US" altLang="en-US" sz="2000" dirty="0" err="1">
                <a:latin typeface="Times New Roman" panose="02020603050405020304" pitchFamily="18" charset="0"/>
                <a:cs typeface="Times New Roman" panose="02020603050405020304" pitchFamily="18" charset="0"/>
              </a:rPr>
              <a:t>BusinessException</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5. </a:t>
            </a:r>
            <a:r>
              <a:rPr lang="en-US" altLang="en-US" sz="2000" dirty="0" err="1">
                <a:latin typeface="Times New Roman" panose="02020603050405020304" pitchFamily="18" charset="0"/>
                <a:cs typeface="Times New Roman" panose="02020603050405020304" pitchFamily="18" charset="0"/>
              </a:rPr>
              <a:t>BusinessValidationException</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6. </a:t>
            </a:r>
            <a:r>
              <a:rPr lang="en-US" altLang="en-US" sz="2000" dirty="0" err="1">
                <a:latin typeface="Times New Roman" panose="02020603050405020304" pitchFamily="18" charset="0"/>
                <a:cs typeface="Times New Roman" panose="02020603050405020304" pitchFamily="18" charset="0"/>
              </a:rPr>
              <a:t>RuntimeException</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7. </a:t>
            </a:r>
            <a:r>
              <a:rPr lang="en-US" altLang="en-US" sz="2000" dirty="0" err="1">
                <a:latin typeface="Times New Roman" panose="02020603050405020304" pitchFamily="18" charset="0"/>
                <a:cs typeface="Times New Roman" panose="02020603050405020304" pitchFamily="18" charset="0"/>
              </a:rPr>
              <a:t>ExceptionHelper</a:t>
            </a:r>
            <a:endParaRPr lang="en-US" altLang="en-US" sz="2000" dirty="0">
              <a:latin typeface="Times New Roman" panose="02020603050405020304" pitchFamily="18" charset="0"/>
              <a:cs typeface="Times New Roman" panose="02020603050405020304" pitchFamily="18" charset="0"/>
            </a:endParaRPr>
          </a:p>
          <a:p>
            <a:pPr marL="87313" algn="just" eaLnBrk="1" hangingPunct="1">
              <a:spcBef>
                <a:spcPct val="0"/>
              </a:spcBef>
            </a:pPr>
            <a:r>
              <a:rPr lang="en-US" altLang="en-US" sz="2000" dirty="0">
                <a:latin typeface="Times New Roman" panose="02020603050405020304" pitchFamily="18" charset="0"/>
                <a:cs typeface="Times New Roman" panose="02020603050405020304" pitchFamily="18" charset="0"/>
              </a:rPr>
              <a:t>		8. </a:t>
            </a:r>
            <a:r>
              <a:rPr lang="en-US" altLang="en-US" sz="2000" dirty="0" err="1">
                <a:latin typeface="Times New Roman" panose="02020603050405020304" pitchFamily="18" charset="0"/>
                <a:cs typeface="Times New Roman" panose="02020603050405020304" pitchFamily="18" charset="0"/>
              </a:rPr>
              <a:t>BaseRuntimeException</a:t>
            </a:r>
            <a:endParaRPr lang="en-US" altLang="en-US" sz="2000" dirty="0">
              <a:latin typeface="Times New Roman" panose="02020603050405020304" pitchFamily="18" charset="0"/>
              <a:cs typeface="Times New Roman" panose="02020603050405020304" pitchFamily="18" charset="0"/>
            </a:endParaRPr>
          </a:p>
          <a:p>
            <a:pPr marL="430213" indent="-342900" algn="just" eaLnBrk="1" hangingPunct="1">
              <a:spcBef>
                <a:spcPct val="0"/>
              </a:spcBef>
              <a:buFont typeface="Arial" panose="020B0604020202020204" pitchFamily="34" charset="0"/>
              <a:buChar char="•"/>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2136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1733</TotalTime>
  <Words>3497</Words>
  <Application>Microsoft Office PowerPoint</Application>
  <PresentationFormat>Widescreen</PresentationFormat>
  <Paragraphs>337</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Unit 4</vt:lpstr>
      <vt:lpstr>Constructing Enterprise Applications</vt:lpstr>
      <vt:lpstr>1. Construction Readiness</vt:lpstr>
      <vt:lpstr>1. Construction Readiness (contd..)</vt:lpstr>
      <vt:lpstr>1. Construction Readiness (contd..)</vt:lpstr>
      <vt:lpstr>Software Construction Map</vt:lpstr>
      <vt:lpstr>2. Constructing solution layers</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2. Constructing solution layers (contd..)</vt:lpstr>
      <vt:lpstr>3. Code Review</vt:lpstr>
      <vt:lpstr>3. Code Review (contd..)</vt:lpstr>
      <vt:lpstr>3. Code Review (contd..)</vt:lpstr>
      <vt:lpstr>4. Static Code Analysis</vt:lpstr>
      <vt:lpstr>4. Static Code Analysis (contd..)</vt:lpstr>
      <vt:lpstr>4. Static Code Analysis (contd..)</vt:lpstr>
      <vt:lpstr>4. Static Code Analysis (contd..)</vt:lpstr>
      <vt:lpstr>4. Static Code Analysis (contd..)</vt:lpstr>
      <vt:lpstr>5.Build Process and Unit Testing</vt:lpstr>
      <vt:lpstr>5.Build Process and Unit Testing (contd..)</vt:lpstr>
      <vt:lpstr>5.Build Process and Unit Testing (contd..)</vt:lpstr>
      <vt:lpstr>6. Dynamic Code Analysis </vt:lpstr>
      <vt:lpstr>6. Dynamic Code Analysis </vt:lpstr>
      <vt:lpstr>6. Dynamic Code Analysis (contd..) </vt:lpstr>
      <vt:lpstr>6. Dynamic Code Analysis (contd..)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dc:title>
  <dc:creator>Mohanapriya S</dc:creator>
  <cp:lastModifiedBy>Mohanapriya S</cp:lastModifiedBy>
  <cp:revision>653</cp:revision>
  <dcterms:created xsi:type="dcterms:W3CDTF">2023-09-29T03:19:37Z</dcterms:created>
  <dcterms:modified xsi:type="dcterms:W3CDTF">2023-11-05T13:15:31Z</dcterms:modified>
</cp:coreProperties>
</file>