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61" r:id="rId5"/>
    <p:sldId id="276" r:id="rId6"/>
    <p:sldId id="259" r:id="rId7"/>
    <p:sldId id="277" r:id="rId8"/>
    <p:sldId id="260" r:id="rId9"/>
    <p:sldId id="278" r:id="rId10"/>
    <p:sldId id="279" r:id="rId11"/>
    <p:sldId id="280" r:id="rId12"/>
    <p:sldId id="275" r:id="rId13"/>
    <p:sldId id="262" r:id="rId14"/>
    <p:sldId id="263" r:id="rId15"/>
    <p:sldId id="264" r:id="rId16"/>
    <p:sldId id="265" r:id="rId17"/>
    <p:sldId id="281" r:id="rId18"/>
    <p:sldId id="266" r:id="rId19"/>
    <p:sldId id="268" r:id="rId20"/>
    <p:sldId id="267" r:id="rId21"/>
    <p:sldId id="269" r:id="rId22"/>
    <p:sldId id="270" r:id="rId23"/>
    <p:sldId id="271" r:id="rId24"/>
    <p:sldId id="282" r:id="rId25"/>
    <p:sldId id="272" r:id="rId26"/>
    <p:sldId id="273" r:id="rId27"/>
    <p:sldId id="27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576" autoAdjust="0"/>
  </p:normalViewPr>
  <p:slideViewPr>
    <p:cSldViewPr snapToGrid="0">
      <p:cViewPr>
        <p:scale>
          <a:sx n="90" d="100"/>
          <a:sy n="90" d="100"/>
        </p:scale>
        <p:origin x="29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B55259-3210-4BE4-A06D-BD49229A41AA}" type="datetimeFigureOut">
              <a:rPr lang="en-IN" smtClean="0"/>
              <a:t>16-11-2023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FF91BE-DDA5-487F-B401-C1736B210006}" type="slidenum">
              <a:rPr lang="en-IN" smtClean="0"/>
              <a:t>‹#›</a:t>
            </a:fld>
            <a:endParaRPr lang="en-IN"/>
          </a:p>
        </p:txBody>
      </p:sp>
    </p:spTree>
    <p:extLst>
      <p:ext uri="{BB962C8B-B14F-4D97-AF65-F5344CB8AC3E}">
        <p14:creationId xmlns:p14="http://schemas.microsoft.com/office/powerpoint/2010/main" val="2161068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0F667-4A6B-9EC6-B002-07B7132E2B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9D717BB-6423-D9FD-94C1-371F4073AF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1F0F993-65E1-E2C5-834F-D764B869F989}"/>
              </a:ext>
            </a:extLst>
          </p:cNvPr>
          <p:cNvSpPr>
            <a:spLocks noGrp="1"/>
          </p:cNvSpPr>
          <p:nvPr>
            <p:ph type="dt" sz="half" idx="10"/>
          </p:nvPr>
        </p:nvSpPr>
        <p:spPr/>
        <p:txBody>
          <a:bodyPr/>
          <a:lstStyle/>
          <a:p>
            <a:fld id="{0C79DC9C-B4CE-400D-A3D3-249F13CB66FF}" type="datetimeFigureOut">
              <a:rPr lang="en-IN" smtClean="0"/>
              <a:t>16-11-2023</a:t>
            </a:fld>
            <a:endParaRPr lang="en-IN"/>
          </a:p>
        </p:txBody>
      </p:sp>
      <p:sp>
        <p:nvSpPr>
          <p:cNvPr id="5" name="Footer Placeholder 4">
            <a:extLst>
              <a:ext uri="{FF2B5EF4-FFF2-40B4-BE49-F238E27FC236}">
                <a16:creationId xmlns:a16="http://schemas.microsoft.com/office/drawing/2014/main" id="{AAEBBABE-3285-78D6-F7D5-3826EA9EBE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F57E98-0BD3-FE46-B5A7-D13AB6DBD83B}"/>
              </a:ext>
            </a:extLst>
          </p:cNvPr>
          <p:cNvSpPr>
            <a:spLocks noGrp="1"/>
          </p:cNvSpPr>
          <p:nvPr>
            <p:ph type="sldNum" sz="quarter" idx="12"/>
          </p:nvPr>
        </p:nvSpPr>
        <p:spPr/>
        <p:txBody>
          <a:bodyPr/>
          <a:lstStyle/>
          <a:p>
            <a:fld id="{6382B321-5A5A-4541-B921-008D321F0E00}" type="slidenum">
              <a:rPr lang="en-IN" smtClean="0"/>
              <a:t>‹#›</a:t>
            </a:fld>
            <a:endParaRPr lang="en-IN"/>
          </a:p>
        </p:txBody>
      </p:sp>
    </p:spTree>
    <p:extLst>
      <p:ext uri="{BB962C8B-B14F-4D97-AF65-F5344CB8AC3E}">
        <p14:creationId xmlns:p14="http://schemas.microsoft.com/office/powerpoint/2010/main" val="3831434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6BA16-EA9E-BDDD-AA2D-8ED1D795A69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7274DF-235F-585D-E527-F37F9D47DB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1040E1-695A-93F8-E644-F80137EF7A64}"/>
              </a:ext>
            </a:extLst>
          </p:cNvPr>
          <p:cNvSpPr>
            <a:spLocks noGrp="1"/>
          </p:cNvSpPr>
          <p:nvPr>
            <p:ph type="dt" sz="half" idx="10"/>
          </p:nvPr>
        </p:nvSpPr>
        <p:spPr/>
        <p:txBody>
          <a:bodyPr/>
          <a:lstStyle/>
          <a:p>
            <a:fld id="{0C79DC9C-B4CE-400D-A3D3-249F13CB66FF}" type="datetimeFigureOut">
              <a:rPr lang="en-IN" smtClean="0"/>
              <a:t>16-11-2023</a:t>
            </a:fld>
            <a:endParaRPr lang="en-IN"/>
          </a:p>
        </p:txBody>
      </p:sp>
      <p:sp>
        <p:nvSpPr>
          <p:cNvPr id="5" name="Footer Placeholder 4">
            <a:extLst>
              <a:ext uri="{FF2B5EF4-FFF2-40B4-BE49-F238E27FC236}">
                <a16:creationId xmlns:a16="http://schemas.microsoft.com/office/drawing/2014/main" id="{D0525341-7469-E022-124C-B019B864C1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ED0BF4-152B-8C55-13B8-A03953DCB54F}"/>
              </a:ext>
            </a:extLst>
          </p:cNvPr>
          <p:cNvSpPr>
            <a:spLocks noGrp="1"/>
          </p:cNvSpPr>
          <p:nvPr>
            <p:ph type="sldNum" sz="quarter" idx="12"/>
          </p:nvPr>
        </p:nvSpPr>
        <p:spPr/>
        <p:txBody>
          <a:bodyPr/>
          <a:lstStyle/>
          <a:p>
            <a:fld id="{6382B321-5A5A-4541-B921-008D321F0E00}" type="slidenum">
              <a:rPr lang="en-IN" smtClean="0"/>
              <a:t>‹#›</a:t>
            </a:fld>
            <a:endParaRPr lang="en-IN"/>
          </a:p>
        </p:txBody>
      </p:sp>
    </p:spTree>
    <p:extLst>
      <p:ext uri="{BB962C8B-B14F-4D97-AF65-F5344CB8AC3E}">
        <p14:creationId xmlns:p14="http://schemas.microsoft.com/office/powerpoint/2010/main" val="534102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9FD133-3E81-4F5B-1ACA-E17B9DAAA6B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521EBF0-793A-B5DD-FB9B-A894A014E2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FC34D5-CC76-CA38-2A36-0ED72B4CE327}"/>
              </a:ext>
            </a:extLst>
          </p:cNvPr>
          <p:cNvSpPr>
            <a:spLocks noGrp="1"/>
          </p:cNvSpPr>
          <p:nvPr>
            <p:ph type="dt" sz="half" idx="10"/>
          </p:nvPr>
        </p:nvSpPr>
        <p:spPr/>
        <p:txBody>
          <a:bodyPr/>
          <a:lstStyle/>
          <a:p>
            <a:fld id="{0C79DC9C-B4CE-400D-A3D3-249F13CB66FF}" type="datetimeFigureOut">
              <a:rPr lang="en-IN" smtClean="0"/>
              <a:t>16-11-2023</a:t>
            </a:fld>
            <a:endParaRPr lang="en-IN"/>
          </a:p>
        </p:txBody>
      </p:sp>
      <p:sp>
        <p:nvSpPr>
          <p:cNvPr id="5" name="Footer Placeholder 4">
            <a:extLst>
              <a:ext uri="{FF2B5EF4-FFF2-40B4-BE49-F238E27FC236}">
                <a16:creationId xmlns:a16="http://schemas.microsoft.com/office/drawing/2014/main" id="{D1253249-70DF-B7DC-5464-CF234CFB68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1560F9-A611-089F-E2D4-FA6F5F12DC35}"/>
              </a:ext>
            </a:extLst>
          </p:cNvPr>
          <p:cNvSpPr>
            <a:spLocks noGrp="1"/>
          </p:cNvSpPr>
          <p:nvPr>
            <p:ph type="sldNum" sz="quarter" idx="12"/>
          </p:nvPr>
        </p:nvSpPr>
        <p:spPr/>
        <p:txBody>
          <a:bodyPr/>
          <a:lstStyle/>
          <a:p>
            <a:fld id="{6382B321-5A5A-4541-B921-008D321F0E00}" type="slidenum">
              <a:rPr lang="en-IN" smtClean="0"/>
              <a:t>‹#›</a:t>
            </a:fld>
            <a:endParaRPr lang="en-IN"/>
          </a:p>
        </p:txBody>
      </p:sp>
    </p:spTree>
    <p:extLst>
      <p:ext uri="{BB962C8B-B14F-4D97-AF65-F5344CB8AC3E}">
        <p14:creationId xmlns:p14="http://schemas.microsoft.com/office/powerpoint/2010/main" val="2407728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B498A-63A7-D215-ACC4-021AC85E47F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CD4B380-5D5C-0CB4-F679-AFB9A57CB5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26739B-EE8B-6A96-4834-AE7AE080E8F9}"/>
              </a:ext>
            </a:extLst>
          </p:cNvPr>
          <p:cNvSpPr>
            <a:spLocks noGrp="1"/>
          </p:cNvSpPr>
          <p:nvPr>
            <p:ph type="dt" sz="half" idx="10"/>
          </p:nvPr>
        </p:nvSpPr>
        <p:spPr/>
        <p:txBody>
          <a:bodyPr/>
          <a:lstStyle/>
          <a:p>
            <a:fld id="{0C79DC9C-B4CE-400D-A3D3-249F13CB66FF}" type="datetimeFigureOut">
              <a:rPr lang="en-IN" smtClean="0"/>
              <a:t>16-11-2023</a:t>
            </a:fld>
            <a:endParaRPr lang="en-IN"/>
          </a:p>
        </p:txBody>
      </p:sp>
      <p:sp>
        <p:nvSpPr>
          <p:cNvPr id="5" name="Footer Placeholder 4">
            <a:extLst>
              <a:ext uri="{FF2B5EF4-FFF2-40B4-BE49-F238E27FC236}">
                <a16:creationId xmlns:a16="http://schemas.microsoft.com/office/drawing/2014/main" id="{F4FB8355-18B6-B587-1C34-33C698D351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01701A-D921-7BC2-EBC0-6A1F17C3808C}"/>
              </a:ext>
            </a:extLst>
          </p:cNvPr>
          <p:cNvSpPr>
            <a:spLocks noGrp="1"/>
          </p:cNvSpPr>
          <p:nvPr>
            <p:ph type="sldNum" sz="quarter" idx="12"/>
          </p:nvPr>
        </p:nvSpPr>
        <p:spPr/>
        <p:txBody>
          <a:bodyPr/>
          <a:lstStyle/>
          <a:p>
            <a:fld id="{6382B321-5A5A-4541-B921-008D321F0E00}" type="slidenum">
              <a:rPr lang="en-IN" smtClean="0"/>
              <a:t>‹#›</a:t>
            </a:fld>
            <a:endParaRPr lang="en-IN"/>
          </a:p>
        </p:txBody>
      </p:sp>
    </p:spTree>
    <p:extLst>
      <p:ext uri="{BB962C8B-B14F-4D97-AF65-F5344CB8AC3E}">
        <p14:creationId xmlns:p14="http://schemas.microsoft.com/office/powerpoint/2010/main" val="1736133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05905-C3BA-2032-129F-8B92E0AB99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C9372E8-EC83-9532-D869-FEC3A1975D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6D4733-F5F5-227A-EFBF-4F3D75116957}"/>
              </a:ext>
            </a:extLst>
          </p:cNvPr>
          <p:cNvSpPr>
            <a:spLocks noGrp="1"/>
          </p:cNvSpPr>
          <p:nvPr>
            <p:ph type="dt" sz="half" idx="10"/>
          </p:nvPr>
        </p:nvSpPr>
        <p:spPr/>
        <p:txBody>
          <a:bodyPr/>
          <a:lstStyle/>
          <a:p>
            <a:fld id="{0C79DC9C-B4CE-400D-A3D3-249F13CB66FF}" type="datetimeFigureOut">
              <a:rPr lang="en-IN" smtClean="0"/>
              <a:t>16-11-2023</a:t>
            </a:fld>
            <a:endParaRPr lang="en-IN"/>
          </a:p>
        </p:txBody>
      </p:sp>
      <p:sp>
        <p:nvSpPr>
          <p:cNvPr id="5" name="Footer Placeholder 4">
            <a:extLst>
              <a:ext uri="{FF2B5EF4-FFF2-40B4-BE49-F238E27FC236}">
                <a16:creationId xmlns:a16="http://schemas.microsoft.com/office/drawing/2014/main" id="{D960FE37-59F4-AA09-FA70-B69D5B1D25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59B5DD-8756-6436-C5DA-6454237E29A5}"/>
              </a:ext>
            </a:extLst>
          </p:cNvPr>
          <p:cNvSpPr>
            <a:spLocks noGrp="1"/>
          </p:cNvSpPr>
          <p:nvPr>
            <p:ph type="sldNum" sz="quarter" idx="12"/>
          </p:nvPr>
        </p:nvSpPr>
        <p:spPr/>
        <p:txBody>
          <a:bodyPr/>
          <a:lstStyle/>
          <a:p>
            <a:fld id="{6382B321-5A5A-4541-B921-008D321F0E00}" type="slidenum">
              <a:rPr lang="en-IN" smtClean="0"/>
              <a:t>‹#›</a:t>
            </a:fld>
            <a:endParaRPr lang="en-IN"/>
          </a:p>
        </p:txBody>
      </p:sp>
    </p:spTree>
    <p:extLst>
      <p:ext uri="{BB962C8B-B14F-4D97-AF65-F5344CB8AC3E}">
        <p14:creationId xmlns:p14="http://schemas.microsoft.com/office/powerpoint/2010/main" val="1836514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D775D-3638-0409-0A27-D584FD27CB6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AA5E43-9DDE-359A-3433-718BAD3142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A5F8D86-9A96-9902-54BF-2FE2715D7E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98DF8ED-0DD8-B885-3B88-F13D54603CA6}"/>
              </a:ext>
            </a:extLst>
          </p:cNvPr>
          <p:cNvSpPr>
            <a:spLocks noGrp="1"/>
          </p:cNvSpPr>
          <p:nvPr>
            <p:ph type="dt" sz="half" idx="10"/>
          </p:nvPr>
        </p:nvSpPr>
        <p:spPr/>
        <p:txBody>
          <a:bodyPr/>
          <a:lstStyle/>
          <a:p>
            <a:fld id="{0C79DC9C-B4CE-400D-A3D3-249F13CB66FF}" type="datetimeFigureOut">
              <a:rPr lang="en-IN" smtClean="0"/>
              <a:t>16-11-2023</a:t>
            </a:fld>
            <a:endParaRPr lang="en-IN"/>
          </a:p>
        </p:txBody>
      </p:sp>
      <p:sp>
        <p:nvSpPr>
          <p:cNvPr id="6" name="Footer Placeholder 5">
            <a:extLst>
              <a:ext uri="{FF2B5EF4-FFF2-40B4-BE49-F238E27FC236}">
                <a16:creationId xmlns:a16="http://schemas.microsoft.com/office/drawing/2014/main" id="{32A8442B-8A4B-09A6-2530-1BFBF29D81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FE3E06-40C6-FDFC-9597-C7241EE54D67}"/>
              </a:ext>
            </a:extLst>
          </p:cNvPr>
          <p:cNvSpPr>
            <a:spLocks noGrp="1"/>
          </p:cNvSpPr>
          <p:nvPr>
            <p:ph type="sldNum" sz="quarter" idx="12"/>
          </p:nvPr>
        </p:nvSpPr>
        <p:spPr/>
        <p:txBody>
          <a:bodyPr/>
          <a:lstStyle/>
          <a:p>
            <a:fld id="{6382B321-5A5A-4541-B921-008D321F0E00}" type="slidenum">
              <a:rPr lang="en-IN" smtClean="0"/>
              <a:t>‹#›</a:t>
            </a:fld>
            <a:endParaRPr lang="en-IN"/>
          </a:p>
        </p:txBody>
      </p:sp>
    </p:spTree>
    <p:extLst>
      <p:ext uri="{BB962C8B-B14F-4D97-AF65-F5344CB8AC3E}">
        <p14:creationId xmlns:p14="http://schemas.microsoft.com/office/powerpoint/2010/main" val="377091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5D8B3-38D3-63BC-FD29-7CDD768F91C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14C649-4C10-0BB5-9483-0EDF5B609E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F171D0-C0CA-AC1C-293A-34244D7C59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549A146-FF79-7F44-5476-48FE840575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A8A393-BDE4-BFBC-EE51-42188DE828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D3038C6-1121-10A1-6C80-16E44B51A508}"/>
              </a:ext>
            </a:extLst>
          </p:cNvPr>
          <p:cNvSpPr>
            <a:spLocks noGrp="1"/>
          </p:cNvSpPr>
          <p:nvPr>
            <p:ph type="dt" sz="half" idx="10"/>
          </p:nvPr>
        </p:nvSpPr>
        <p:spPr/>
        <p:txBody>
          <a:bodyPr/>
          <a:lstStyle/>
          <a:p>
            <a:fld id="{0C79DC9C-B4CE-400D-A3D3-249F13CB66FF}" type="datetimeFigureOut">
              <a:rPr lang="en-IN" smtClean="0"/>
              <a:t>16-11-2023</a:t>
            </a:fld>
            <a:endParaRPr lang="en-IN"/>
          </a:p>
        </p:txBody>
      </p:sp>
      <p:sp>
        <p:nvSpPr>
          <p:cNvPr id="8" name="Footer Placeholder 7">
            <a:extLst>
              <a:ext uri="{FF2B5EF4-FFF2-40B4-BE49-F238E27FC236}">
                <a16:creationId xmlns:a16="http://schemas.microsoft.com/office/drawing/2014/main" id="{60B65051-E65B-5DBF-B0FE-C7AA7922F6F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7A5C109-F308-7F18-679B-BD60C0791E9F}"/>
              </a:ext>
            </a:extLst>
          </p:cNvPr>
          <p:cNvSpPr>
            <a:spLocks noGrp="1"/>
          </p:cNvSpPr>
          <p:nvPr>
            <p:ph type="sldNum" sz="quarter" idx="12"/>
          </p:nvPr>
        </p:nvSpPr>
        <p:spPr/>
        <p:txBody>
          <a:bodyPr/>
          <a:lstStyle/>
          <a:p>
            <a:fld id="{6382B321-5A5A-4541-B921-008D321F0E00}" type="slidenum">
              <a:rPr lang="en-IN" smtClean="0"/>
              <a:t>‹#›</a:t>
            </a:fld>
            <a:endParaRPr lang="en-IN"/>
          </a:p>
        </p:txBody>
      </p:sp>
    </p:spTree>
    <p:extLst>
      <p:ext uri="{BB962C8B-B14F-4D97-AF65-F5344CB8AC3E}">
        <p14:creationId xmlns:p14="http://schemas.microsoft.com/office/powerpoint/2010/main" val="537818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2C7D2-B892-3F39-6715-F820D02C315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5B6AEF0-020B-9A26-F40B-21DC889EA87E}"/>
              </a:ext>
            </a:extLst>
          </p:cNvPr>
          <p:cNvSpPr>
            <a:spLocks noGrp="1"/>
          </p:cNvSpPr>
          <p:nvPr>
            <p:ph type="dt" sz="half" idx="10"/>
          </p:nvPr>
        </p:nvSpPr>
        <p:spPr/>
        <p:txBody>
          <a:bodyPr/>
          <a:lstStyle/>
          <a:p>
            <a:fld id="{0C79DC9C-B4CE-400D-A3D3-249F13CB66FF}" type="datetimeFigureOut">
              <a:rPr lang="en-IN" smtClean="0"/>
              <a:t>16-11-2023</a:t>
            </a:fld>
            <a:endParaRPr lang="en-IN"/>
          </a:p>
        </p:txBody>
      </p:sp>
      <p:sp>
        <p:nvSpPr>
          <p:cNvPr id="4" name="Footer Placeholder 3">
            <a:extLst>
              <a:ext uri="{FF2B5EF4-FFF2-40B4-BE49-F238E27FC236}">
                <a16:creationId xmlns:a16="http://schemas.microsoft.com/office/drawing/2014/main" id="{02FA8436-833B-659E-794B-0E89DEC8A93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12B7B60-F2D9-DD4E-154C-F102A2F810D6}"/>
              </a:ext>
            </a:extLst>
          </p:cNvPr>
          <p:cNvSpPr>
            <a:spLocks noGrp="1"/>
          </p:cNvSpPr>
          <p:nvPr>
            <p:ph type="sldNum" sz="quarter" idx="12"/>
          </p:nvPr>
        </p:nvSpPr>
        <p:spPr/>
        <p:txBody>
          <a:bodyPr/>
          <a:lstStyle/>
          <a:p>
            <a:fld id="{6382B321-5A5A-4541-B921-008D321F0E00}" type="slidenum">
              <a:rPr lang="en-IN" smtClean="0"/>
              <a:t>‹#›</a:t>
            </a:fld>
            <a:endParaRPr lang="en-IN"/>
          </a:p>
        </p:txBody>
      </p:sp>
    </p:spTree>
    <p:extLst>
      <p:ext uri="{BB962C8B-B14F-4D97-AF65-F5344CB8AC3E}">
        <p14:creationId xmlns:p14="http://schemas.microsoft.com/office/powerpoint/2010/main" val="1049289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D4C9B3-D757-AB31-AC6D-D4406F0B7F29}"/>
              </a:ext>
            </a:extLst>
          </p:cNvPr>
          <p:cNvSpPr>
            <a:spLocks noGrp="1"/>
          </p:cNvSpPr>
          <p:nvPr>
            <p:ph type="dt" sz="half" idx="10"/>
          </p:nvPr>
        </p:nvSpPr>
        <p:spPr/>
        <p:txBody>
          <a:bodyPr/>
          <a:lstStyle/>
          <a:p>
            <a:fld id="{0C79DC9C-B4CE-400D-A3D3-249F13CB66FF}" type="datetimeFigureOut">
              <a:rPr lang="en-IN" smtClean="0"/>
              <a:t>16-11-2023</a:t>
            </a:fld>
            <a:endParaRPr lang="en-IN"/>
          </a:p>
        </p:txBody>
      </p:sp>
      <p:sp>
        <p:nvSpPr>
          <p:cNvPr id="3" name="Footer Placeholder 2">
            <a:extLst>
              <a:ext uri="{FF2B5EF4-FFF2-40B4-BE49-F238E27FC236}">
                <a16:creationId xmlns:a16="http://schemas.microsoft.com/office/drawing/2014/main" id="{1974B54B-AAEC-CFFF-5704-E4DA08B79BF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7005AA8-72C0-D9A4-310A-3B94DE3FCBD6}"/>
              </a:ext>
            </a:extLst>
          </p:cNvPr>
          <p:cNvSpPr>
            <a:spLocks noGrp="1"/>
          </p:cNvSpPr>
          <p:nvPr>
            <p:ph type="sldNum" sz="quarter" idx="12"/>
          </p:nvPr>
        </p:nvSpPr>
        <p:spPr/>
        <p:txBody>
          <a:bodyPr/>
          <a:lstStyle/>
          <a:p>
            <a:fld id="{6382B321-5A5A-4541-B921-008D321F0E00}" type="slidenum">
              <a:rPr lang="en-IN" smtClean="0"/>
              <a:t>‹#›</a:t>
            </a:fld>
            <a:endParaRPr lang="en-IN"/>
          </a:p>
        </p:txBody>
      </p:sp>
    </p:spTree>
    <p:extLst>
      <p:ext uri="{BB962C8B-B14F-4D97-AF65-F5344CB8AC3E}">
        <p14:creationId xmlns:p14="http://schemas.microsoft.com/office/powerpoint/2010/main" val="802403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B531B-E31E-1989-E889-EF18B7B87B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97AA64A-DEC8-1DAC-8F02-93CC9EFE8E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EC8C7F4-9128-6E4E-49DE-B2AA9E2D2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3461F6-2D6F-FFD1-D6DA-2BCD93954884}"/>
              </a:ext>
            </a:extLst>
          </p:cNvPr>
          <p:cNvSpPr>
            <a:spLocks noGrp="1"/>
          </p:cNvSpPr>
          <p:nvPr>
            <p:ph type="dt" sz="half" idx="10"/>
          </p:nvPr>
        </p:nvSpPr>
        <p:spPr/>
        <p:txBody>
          <a:bodyPr/>
          <a:lstStyle/>
          <a:p>
            <a:fld id="{0C79DC9C-B4CE-400D-A3D3-249F13CB66FF}" type="datetimeFigureOut">
              <a:rPr lang="en-IN" smtClean="0"/>
              <a:t>16-11-2023</a:t>
            </a:fld>
            <a:endParaRPr lang="en-IN"/>
          </a:p>
        </p:txBody>
      </p:sp>
      <p:sp>
        <p:nvSpPr>
          <p:cNvPr id="6" name="Footer Placeholder 5">
            <a:extLst>
              <a:ext uri="{FF2B5EF4-FFF2-40B4-BE49-F238E27FC236}">
                <a16:creationId xmlns:a16="http://schemas.microsoft.com/office/drawing/2014/main" id="{178A6548-888E-B7E5-605E-52898E4827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CA5ABD-60E9-EF4F-A062-F1022577B56D}"/>
              </a:ext>
            </a:extLst>
          </p:cNvPr>
          <p:cNvSpPr>
            <a:spLocks noGrp="1"/>
          </p:cNvSpPr>
          <p:nvPr>
            <p:ph type="sldNum" sz="quarter" idx="12"/>
          </p:nvPr>
        </p:nvSpPr>
        <p:spPr/>
        <p:txBody>
          <a:bodyPr/>
          <a:lstStyle/>
          <a:p>
            <a:fld id="{6382B321-5A5A-4541-B921-008D321F0E00}" type="slidenum">
              <a:rPr lang="en-IN" smtClean="0"/>
              <a:t>‹#›</a:t>
            </a:fld>
            <a:endParaRPr lang="en-IN"/>
          </a:p>
        </p:txBody>
      </p:sp>
    </p:spTree>
    <p:extLst>
      <p:ext uri="{BB962C8B-B14F-4D97-AF65-F5344CB8AC3E}">
        <p14:creationId xmlns:p14="http://schemas.microsoft.com/office/powerpoint/2010/main" val="2668984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22F0B-324F-24BB-F22A-C506C85026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9FDE966-EB56-DA2B-0ECB-69546DB911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1745335-0D11-6D69-416F-885A927AFC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B2F09B-2A46-3931-8B54-B18D205F936B}"/>
              </a:ext>
            </a:extLst>
          </p:cNvPr>
          <p:cNvSpPr>
            <a:spLocks noGrp="1"/>
          </p:cNvSpPr>
          <p:nvPr>
            <p:ph type="dt" sz="half" idx="10"/>
          </p:nvPr>
        </p:nvSpPr>
        <p:spPr/>
        <p:txBody>
          <a:bodyPr/>
          <a:lstStyle/>
          <a:p>
            <a:fld id="{0C79DC9C-B4CE-400D-A3D3-249F13CB66FF}" type="datetimeFigureOut">
              <a:rPr lang="en-IN" smtClean="0"/>
              <a:t>16-11-2023</a:t>
            </a:fld>
            <a:endParaRPr lang="en-IN"/>
          </a:p>
        </p:txBody>
      </p:sp>
      <p:sp>
        <p:nvSpPr>
          <p:cNvPr id="6" name="Footer Placeholder 5">
            <a:extLst>
              <a:ext uri="{FF2B5EF4-FFF2-40B4-BE49-F238E27FC236}">
                <a16:creationId xmlns:a16="http://schemas.microsoft.com/office/drawing/2014/main" id="{93F06513-A919-E3DB-0307-28E6A218114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35004B-0C60-457C-50A9-6E36710D50B2}"/>
              </a:ext>
            </a:extLst>
          </p:cNvPr>
          <p:cNvSpPr>
            <a:spLocks noGrp="1"/>
          </p:cNvSpPr>
          <p:nvPr>
            <p:ph type="sldNum" sz="quarter" idx="12"/>
          </p:nvPr>
        </p:nvSpPr>
        <p:spPr/>
        <p:txBody>
          <a:bodyPr/>
          <a:lstStyle/>
          <a:p>
            <a:fld id="{6382B321-5A5A-4541-B921-008D321F0E00}" type="slidenum">
              <a:rPr lang="en-IN" smtClean="0"/>
              <a:t>‹#›</a:t>
            </a:fld>
            <a:endParaRPr lang="en-IN"/>
          </a:p>
        </p:txBody>
      </p:sp>
    </p:spTree>
    <p:extLst>
      <p:ext uri="{BB962C8B-B14F-4D97-AF65-F5344CB8AC3E}">
        <p14:creationId xmlns:p14="http://schemas.microsoft.com/office/powerpoint/2010/main" val="2642789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F7AA21-ADBF-95D7-222E-C1D53DAEF5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27E8186-B972-8AA0-210F-6EE9B4667A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81B973-146D-E32D-2DCE-CF860AEA82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79DC9C-B4CE-400D-A3D3-249F13CB66FF}" type="datetimeFigureOut">
              <a:rPr lang="en-IN" smtClean="0"/>
              <a:t>16-11-2023</a:t>
            </a:fld>
            <a:endParaRPr lang="en-IN"/>
          </a:p>
        </p:txBody>
      </p:sp>
      <p:sp>
        <p:nvSpPr>
          <p:cNvPr id="5" name="Footer Placeholder 4">
            <a:extLst>
              <a:ext uri="{FF2B5EF4-FFF2-40B4-BE49-F238E27FC236}">
                <a16:creationId xmlns:a16="http://schemas.microsoft.com/office/drawing/2014/main" id="{CAA05B69-8695-D64B-27E2-9B9F14BED9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BB71564-862E-2716-7CF0-495ECC50DC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82B321-5A5A-4541-B921-008D321F0E00}" type="slidenum">
              <a:rPr lang="en-IN" smtClean="0"/>
              <a:t>‹#›</a:t>
            </a:fld>
            <a:endParaRPr lang="en-IN"/>
          </a:p>
        </p:txBody>
      </p:sp>
    </p:spTree>
    <p:extLst>
      <p:ext uri="{BB962C8B-B14F-4D97-AF65-F5344CB8AC3E}">
        <p14:creationId xmlns:p14="http://schemas.microsoft.com/office/powerpoint/2010/main" val="36223736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B831E-6A92-E25E-32B1-542905C1CE31}"/>
              </a:ext>
            </a:extLst>
          </p:cNvPr>
          <p:cNvSpPr>
            <a:spLocks noGrp="1"/>
          </p:cNvSpPr>
          <p:nvPr>
            <p:ph type="ctrTitle"/>
          </p:nvPr>
        </p:nvSpPr>
        <p:spPr>
          <a:xfrm>
            <a:off x="1524000" y="1695450"/>
            <a:ext cx="9144000" cy="804863"/>
          </a:xfrm>
        </p:spPr>
        <p:txBody>
          <a:bodyPr>
            <a:normAutofit fontScale="90000"/>
          </a:bodyPr>
          <a:lstStyle/>
          <a:p>
            <a:r>
              <a:rPr lang="en-US" dirty="0">
                <a:latin typeface="Times New Roman" panose="02020603050405020304" pitchFamily="18" charset="0"/>
                <a:cs typeface="Times New Roman" panose="02020603050405020304" pitchFamily="18" charset="0"/>
              </a:rPr>
              <a:t>Unit 5</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A1DDD37-D513-0499-DEF2-4362CB20C923}"/>
              </a:ext>
            </a:extLst>
          </p:cNvPr>
          <p:cNvSpPr>
            <a:spLocks noGrp="1"/>
          </p:cNvSpPr>
          <p:nvPr>
            <p:ph type="subTitle" idx="1"/>
          </p:nvPr>
        </p:nvSpPr>
        <p:spPr>
          <a:xfrm>
            <a:off x="1743075" y="3021013"/>
            <a:ext cx="9144000" cy="569912"/>
          </a:xfrm>
        </p:spPr>
        <p:txBody>
          <a:bodyPr>
            <a:normAutofit/>
          </a:bodyPr>
          <a:lstStyle/>
          <a:p>
            <a:r>
              <a:rPr lang="en-US" sz="3000" b="1" dirty="0">
                <a:latin typeface="Times New Roman" panose="02020603050405020304" pitchFamily="18" charset="0"/>
                <a:cs typeface="Times New Roman" panose="02020603050405020304" pitchFamily="18" charset="0"/>
              </a:rPr>
              <a:t>Testing and Rolling out Enterprise Applications</a:t>
            </a:r>
            <a:endParaRPr lang="en-IN"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1713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31330-F851-644B-3C42-E3DDF98FAF19}"/>
              </a:ext>
            </a:extLst>
          </p:cNvPr>
          <p:cNvSpPr>
            <a:spLocks noGrp="1"/>
          </p:cNvSpPr>
          <p:nvPr>
            <p:ph type="title"/>
          </p:nvPr>
        </p:nvSpPr>
        <p:spPr>
          <a:xfrm>
            <a:off x="838200" y="242032"/>
            <a:ext cx="10515600" cy="558067"/>
          </a:xfrm>
        </p:spPr>
        <p:txBody>
          <a:bodyPr>
            <a:normAutofit/>
          </a:bodyPr>
          <a:lstStyle/>
          <a:p>
            <a:r>
              <a:rPr lang="en-US" sz="2800" b="1" dirty="0">
                <a:latin typeface="Times New Roman" panose="02020603050405020304" pitchFamily="18" charset="0"/>
                <a:cs typeface="Times New Roman" panose="02020603050405020304" pitchFamily="18" charset="0"/>
              </a:rPr>
              <a:t>Testing Enterprise Applications (</a:t>
            </a:r>
            <a:r>
              <a:rPr lang="en-US" sz="2800" b="1" dirty="0" err="1">
                <a:latin typeface="Times New Roman" panose="02020603050405020304" pitchFamily="18" charset="0"/>
                <a:cs typeface="Times New Roman" panose="02020603050405020304" pitchFamily="18" charset="0"/>
              </a:rPr>
              <a:t>contd</a:t>
            </a:r>
            <a:r>
              <a:rPr lang="en-US" sz="2800" b="1" dirty="0">
                <a:latin typeface="Times New Roman" panose="02020603050405020304" pitchFamily="18" charset="0"/>
                <a:cs typeface="Times New Roman" panose="02020603050405020304" pitchFamily="18" charset="0"/>
              </a:rPr>
              <a:t>…)</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4E4D978-D488-B74E-41BF-5A73AF4D14D1}"/>
              </a:ext>
            </a:extLst>
          </p:cNvPr>
          <p:cNvSpPr>
            <a:spLocks noGrp="1"/>
          </p:cNvSpPr>
          <p:nvPr>
            <p:ph idx="1"/>
          </p:nvPr>
        </p:nvSpPr>
        <p:spPr>
          <a:xfrm>
            <a:off x="838200" y="1028700"/>
            <a:ext cx="10515600" cy="5148263"/>
          </a:xfrm>
        </p:spPr>
        <p:txBody>
          <a:bodyPr/>
          <a:lstStyle/>
          <a:p>
            <a:pPr marL="0" indent="0">
              <a:buNone/>
            </a:pPr>
            <a:r>
              <a:rPr lang="en-US" sz="2000" b="1" u="sng" dirty="0">
                <a:latin typeface="Times New Roman" panose="02020603050405020304" pitchFamily="18" charset="0"/>
                <a:cs typeface="Times New Roman" panose="02020603050405020304" pitchFamily="18" charset="0"/>
              </a:rPr>
              <a:t>Testing approach</a:t>
            </a:r>
          </a:p>
          <a:p>
            <a:pPr marL="0" indent="0">
              <a:buNone/>
            </a:pPr>
            <a:r>
              <a:rPr lang="en-IN" sz="2000" b="1" dirty="0">
                <a:latin typeface="Times New Roman" panose="02020603050405020304" pitchFamily="18" charset="0"/>
                <a:cs typeface="Times New Roman" panose="02020603050405020304" pitchFamily="18" charset="0"/>
              </a:rPr>
              <a:t>3. </a:t>
            </a:r>
            <a:r>
              <a:rPr lang="en-IN" sz="2000" b="1" u="sng" dirty="0">
                <a:latin typeface="Times New Roman" panose="02020603050405020304" pitchFamily="18" charset="0"/>
                <a:cs typeface="Times New Roman" panose="02020603050405020304" pitchFamily="18" charset="0"/>
              </a:rPr>
              <a:t>Test Execution</a:t>
            </a:r>
          </a:p>
          <a:p>
            <a:r>
              <a:rPr lang="en-IN" sz="2000" dirty="0">
                <a:latin typeface="Times New Roman" panose="02020603050405020304" pitchFamily="18" charset="0"/>
                <a:cs typeface="Times New Roman" panose="02020603050405020304" pitchFamily="18" charset="0"/>
              </a:rPr>
              <a:t>Next step is to execute the test once test plan is ready</a:t>
            </a:r>
          </a:p>
          <a:p>
            <a:r>
              <a:rPr lang="en-IN" sz="2000" dirty="0">
                <a:latin typeface="Times New Roman" panose="02020603050405020304" pitchFamily="18" charset="0"/>
                <a:cs typeface="Times New Roman" panose="02020603050405020304" pitchFamily="18" charset="0"/>
              </a:rPr>
              <a:t>Unit testing and integration testing is done by development team</a:t>
            </a:r>
          </a:p>
          <a:p>
            <a:r>
              <a:rPr lang="en-IN" sz="2000" dirty="0">
                <a:latin typeface="Times New Roman" panose="02020603050405020304" pitchFamily="18" charset="0"/>
                <a:cs typeface="Times New Roman" panose="02020603050405020304" pitchFamily="18" charset="0"/>
              </a:rPr>
              <a:t>Separate teams are formed to execute system testing</a:t>
            </a:r>
          </a:p>
          <a:p>
            <a:r>
              <a:rPr lang="en-IN" sz="2000" dirty="0">
                <a:latin typeface="Times New Roman" panose="02020603050405020304" pitchFamily="18" charset="0"/>
                <a:cs typeface="Times New Roman" panose="02020603050405020304" pitchFamily="18" charset="0"/>
              </a:rPr>
              <a:t>Each of the test cases is executed and results are logged</a:t>
            </a:r>
          </a:p>
          <a:p>
            <a:r>
              <a:rPr lang="en-IN" sz="2000" dirty="0">
                <a:latin typeface="Times New Roman" panose="02020603050405020304" pitchFamily="18" charset="0"/>
                <a:cs typeface="Times New Roman" panose="02020603050405020304" pitchFamily="18" charset="0"/>
              </a:rPr>
              <a:t>Defects are entered into defect tracking system and passed on to development team</a:t>
            </a:r>
          </a:p>
          <a:p>
            <a:pPr marL="0" indent="0">
              <a:buNone/>
            </a:pPr>
            <a:r>
              <a:rPr lang="en-IN" sz="2000" b="1" dirty="0">
                <a:latin typeface="Times New Roman" panose="02020603050405020304" pitchFamily="18" charset="0"/>
                <a:cs typeface="Times New Roman" panose="02020603050405020304" pitchFamily="18" charset="0"/>
              </a:rPr>
              <a:t>4. </a:t>
            </a:r>
            <a:r>
              <a:rPr lang="en-IN" sz="2000" b="1" u="sng" dirty="0">
                <a:latin typeface="Times New Roman" panose="02020603050405020304" pitchFamily="18" charset="0"/>
                <a:cs typeface="Times New Roman" panose="02020603050405020304" pitchFamily="18" charset="0"/>
              </a:rPr>
              <a:t>Test analysis</a:t>
            </a:r>
          </a:p>
          <a:p>
            <a:r>
              <a:rPr lang="en-IN" sz="2000" dirty="0">
                <a:latin typeface="Times New Roman" panose="02020603050405020304" pitchFamily="18" charset="0"/>
                <a:cs typeface="Times New Roman" panose="02020603050405020304" pitchFamily="18" charset="0"/>
              </a:rPr>
              <a:t>Defects captured are analysed for complexity, type, severity, impact etc</a:t>
            </a:r>
          </a:p>
          <a:p>
            <a:r>
              <a:rPr lang="en-IN" sz="2000" dirty="0">
                <a:latin typeface="Times New Roman" panose="02020603050405020304" pitchFamily="18" charset="0"/>
                <a:cs typeface="Times New Roman" panose="02020603050405020304" pitchFamily="18" charset="0"/>
              </a:rPr>
              <a:t>Corrective actions are taken based on defect analysis</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0206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31330-F851-644B-3C42-E3DDF98FAF19}"/>
              </a:ext>
            </a:extLst>
          </p:cNvPr>
          <p:cNvSpPr>
            <a:spLocks noGrp="1"/>
          </p:cNvSpPr>
          <p:nvPr>
            <p:ph type="title"/>
          </p:nvPr>
        </p:nvSpPr>
        <p:spPr>
          <a:xfrm>
            <a:off x="838200" y="242032"/>
            <a:ext cx="10515600" cy="558067"/>
          </a:xfrm>
        </p:spPr>
        <p:txBody>
          <a:bodyPr>
            <a:normAutofit/>
          </a:bodyPr>
          <a:lstStyle/>
          <a:p>
            <a:r>
              <a:rPr lang="en-US" sz="2800" b="1" dirty="0">
                <a:latin typeface="Times New Roman" panose="02020603050405020304" pitchFamily="18" charset="0"/>
                <a:cs typeface="Times New Roman" panose="02020603050405020304" pitchFamily="18" charset="0"/>
              </a:rPr>
              <a:t>Enterprise Applications Environment</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4E4D978-D488-B74E-41BF-5A73AF4D14D1}"/>
              </a:ext>
            </a:extLst>
          </p:cNvPr>
          <p:cNvSpPr>
            <a:spLocks noGrp="1"/>
          </p:cNvSpPr>
          <p:nvPr>
            <p:ph idx="1"/>
          </p:nvPr>
        </p:nvSpPr>
        <p:spPr>
          <a:xfrm>
            <a:off x="838200" y="1028700"/>
            <a:ext cx="10515600" cy="5148263"/>
          </a:xfrm>
        </p:spPr>
        <p:txBody>
          <a:bodyPr/>
          <a:lstStyle/>
          <a:p>
            <a:r>
              <a:rPr lang="en-US" sz="2000" dirty="0">
                <a:latin typeface="Times New Roman" panose="02020603050405020304" pitchFamily="18" charset="0"/>
                <a:cs typeface="Times New Roman" panose="02020603050405020304" pitchFamily="18" charset="0"/>
              </a:rPr>
              <a:t>There are several types of environment that an enterprise application passes through its lifecycle</a:t>
            </a:r>
          </a:p>
          <a:p>
            <a:r>
              <a:rPr lang="en-US" sz="2000" dirty="0">
                <a:latin typeface="Times New Roman" panose="02020603050405020304" pitchFamily="18" charset="0"/>
                <a:cs typeface="Times New Roman" panose="02020603050405020304" pitchFamily="18" charset="0"/>
              </a:rPr>
              <a:t>Below diagram shows different environments where different levels are testing are being carried out</a:t>
            </a: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C662E85-0BB1-860F-68D6-5D3950554438}"/>
              </a:ext>
            </a:extLst>
          </p:cNvPr>
          <p:cNvPicPr>
            <a:picLocks noChangeAspect="1"/>
          </p:cNvPicPr>
          <p:nvPr/>
        </p:nvPicPr>
        <p:blipFill rotWithShape="1">
          <a:blip r:embed="rId2">
            <a:extLst>
              <a:ext uri="{28A0092B-C50C-407E-A947-70E740481C1C}">
                <a14:useLocalDpi xmlns:a14="http://schemas.microsoft.com/office/drawing/2010/main" val="0"/>
              </a:ext>
            </a:extLst>
          </a:blip>
          <a:srcRect l="12221" t="5549"/>
          <a:stretch/>
        </p:blipFill>
        <p:spPr>
          <a:xfrm>
            <a:off x="2844799" y="2175933"/>
            <a:ext cx="6224799" cy="4001030"/>
          </a:xfrm>
          <a:prstGeom prst="rect">
            <a:avLst/>
          </a:prstGeom>
        </p:spPr>
      </p:pic>
    </p:spTree>
    <p:extLst>
      <p:ext uri="{BB962C8B-B14F-4D97-AF65-F5344CB8AC3E}">
        <p14:creationId xmlns:p14="http://schemas.microsoft.com/office/powerpoint/2010/main" val="1051040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31330-F851-644B-3C42-E3DDF98FAF19}"/>
              </a:ext>
            </a:extLst>
          </p:cNvPr>
          <p:cNvSpPr>
            <a:spLocks noGrp="1"/>
          </p:cNvSpPr>
          <p:nvPr>
            <p:ph type="title"/>
          </p:nvPr>
        </p:nvSpPr>
        <p:spPr>
          <a:xfrm>
            <a:off x="838200" y="204258"/>
            <a:ext cx="10515600" cy="769083"/>
          </a:xfrm>
        </p:spPr>
        <p:txBody>
          <a:bodyPr>
            <a:normAutofit/>
          </a:bodyPr>
          <a:lstStyle/>
          <a:p>
            <a:r>
              <a:rPr lang="en-US" sz="2800" b="1" dirty="0">
                <a:latin typeface="Times New Roman" panose="02020603050405020304" pitchFamily="18" charset="0"/>
                <a:cs typeface="Times New Roman" panose="02020603050405020304" pitchFamily="18" charset="0"/>
              </a:rPr>
              <a:t>Integration Testing</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4E4D978-D488-B74E-41BF-5A73AF4D14D1}"/>
              </a:ext>
            </a:extLst>
          </p:cNvPr>
          <p:cNvSpPr>
            <a:spLocks noGrp="1"/>
          </p:cNvSpPr>
          <p:nvPr>
            <p:ph idx="1"/>
          </p:nvPr>
        </p:nvSpPr>
        <p:spPr>
          <a:xfrm>
            <a:off x="838200" y="1270000"/>
            <a:ext cx="10515600" cy="4906963"/>
          </a:xfrm>
        </p:spPr>
        <p:txBody>
          <a:bodyPr>
            <a:normAutofit/>
          </a:bodyPr>
          <a:lstStyle/>
          <a:p>
            <a:r>
              <a:rPr lang="en-US" sz="2000" dirty="0">
                <a:latin typeface="Times New Roman" panose="02020603050405020304" pitchFamily="18" charset="0"/>
                <a:cs typeface="Times New Roman" panose="02020603050405020304" pitchFamily="18" charset="0"/>
              </a:rPr>
              <a:t>Software units/components are integrated(combined) after unit testing</a:t>
            </a:r>
          </a:p>
          <a:p>
            <a:r>
              <a:rPr lang="en-US" sz="2000" dirty="0">
                <a:solidFill>
                  <a:srgbClr val="FF0000"/>
                </a:solidFill>
                <a:latin typeface="Times New Roman" panose="02020603050405020304" pitchFamily="18" charset="0"/>
                <a:cs typeface="Times New Roman" panose="02020603050405020304" pitchFamily="18" charset="0"/>
              </a:rPr>
              <a:t>The interfaces among these units/components are tested</a:t>
            </a:r>
            <a:r>
              <a:rPr lang="en-US" sz="2000" dirty="0">
                <a:latin typeface="Times New Roman" panose="02020603050405020304" pitchFamily="18" charset="0"/>
                <a:cs typeface="Times New Roman" panose="02020603050405020304" pitchFamily="18" charset="0"/>
              </a:rPr>
              <a:t> to ensure the working of these units when combined together</a:t>
            </a:r>
          </a:p>
          <a:p>
            <a:r>
              <a:rPr lang="en-US" sz="2000" dirty="0">
                <a:latin typeface="Times New Roman" panose="02020603050405020304" pitchFamily="18" charset="0"/>
                <a:cs typeface="Times New Roman" panose="02020603050405020304" pitchFamily="18" charset="0"/>
              </a:rPr>
              <a:t>Integration testing is an example of </a:t>
            </a:r>
            <a:r>
              <a:rPr lang="en-US" sz="2000" dirty="0">
                <a:solidFill>
                  <a:srgbClr val="FF0000"/>
                </a:solidFill>
                <a:latin typeface="Times New Roman" panose="02020603050405020304" pitchFamily="18" charset="0"/>
                <a:cs typeface="Times New Roman" panose="02020603050405020304" pitchFamily="18" charset="0"/>
              </a:rPr>
              <a:t>Gray-box testing</a:t>
            </a:r>
          </a:p>
          <a:p>
            <a:r>
              <a:rPr lang="en-US" sz="2000" b="1" u="sng" dirty="0">
                <a:latin typeface="Times New Roman" panose="02020603050405020304" pitchFamily="18" charset="0"/>
                <a:cs typeface="Times New Roman" panose="02020603050405020304" pitchFamily="18" charset="0"/>
              </a:rPr>
              <a:t>Regression Testing</a:t>
            </a:r>
          </a:p>
          <a:p>
            <a:pPr marL="0" indent="0" algn="just">
              <a:buNone/>
            </a:pPr>
            <a:r>
              <a:rPr lang="en-US" sz="2000" dirty="0">
                <a:solidFill>
                  <a:srgbClr val="FF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 iterative methodologies, same component will be changed several times. It is important to </a:t>
            </a:r>
          </a:p>
          <a:p>
            <a:pPr marL="0" indent="0" algn="just">
              <a:buNone/>
            </a:pPr>
            <a:r>
              <a:rPr lang="en-US" sz="2000" dirty="0">
                <a:solidFill>
                  <a:srgbClr val="FF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ensure that a change in component does not affect another part of the application. To ensure this 	 </a:t>
            </a:r>
          </a:p>
          <a:p>
            <a:pPr marL="0" indent="0" algn="just">
              <a:buNone/>
            </a:pPr>
            <a:r>
              <a:rPr lang="en-US" sz="2000" dirty="0">
                <a:latin typeface="Times New Roman" panose="02020603050405020304" pitchFamily="18" charset="0"/>
                <a:cs typeface="Times New Roman" panose="02020603050405020304" pitchFamily="18" charset="0"/>
              </a:rPr>
              <a:t>    after each iteration, application is regression-tested. Regression testing includes running the </a:t>
            </a:r>
          </a:p>
          <a:p>
            <a:pPr marL="271463" indent="-271463" algn="just">
              <a:lnSpc>
                <a:spcPct val="100000"/>
              </a:lnSpc>
              <a:buNone/>
            </a:pPr>
            <a:r>
              <a:rPr lang="en-US" sz="2000" dirty="0">
                <a:latin typeface="Times New Roman" panose="02020603050405020304" pitchFamily="18" charset="0"/>
                <a:cs typeface="Times New Roman" panose="02020603050405020304" pitchFamily="18" charset="0"/>
              </a:rPr>
              <a:t>    previous test cases and comparing the results with previous test results. HP Quick Test and IBM         Rational Functional Tester are some of the Regression Testing tools</a:t>
            </a:r>
          </a:p>
          <a:p>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2142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31330-F851-644B-3C42-E3DDF98FAF19}"/>
              </a:ext>
            </a:extLst>
          </p:cNvPr>
          <p:cNvSpPr>
            <a:spLocks noGrp="1"/>
          </p:cNvSpPr>
          <p:nvPr>
            <p:ph type="title"/>
          </p:nvPr>
        </p:nvSpPr>
        <p:spPr>
          <a:xfrm>
            <a:off x="838200" y="233240"/>
            <a:ext cx="10515600" cy="447797"/>
          </a:xfrm>
        </p:spPr>
        <p:txBody>
          <a:bodyPr>
            <a:normAutofit fontScale="90000"/>
          </a:bodyPr>
          <a:lstStyle/>
          <a:p>
            <a:r>
              <a:rPr lang="en-US" sz="2800" b="1" dirty="0">
                <a:latin typeface="Times New Roman" panose="02020603050405020304" pitchFamily="18" charset="0"/>
                <a:cs typeface="Times New Roman" panose="02020603050405020304" pitchFamily="18" charset="0"/>
              </a:rPr>
              <a:t>Integration Testing (contd..)</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4E4D978-D488-B74E-41BF-5A73AF4D14D1}"/>
              </a:ext>
            </a:extLst>
          </p:cNvPr>
          <p:cNvSpPr>
            <a:spLocks noGrp="1"/>
          </p:cNvSpPr>
          <p:nvPr>
            <p:ph idx="1"/>
          </p:nvPr>
        </p:nvSpPr>
        <p:spPr>
          <a:xfrm>
            <a:off x="838200" y="975946"/>
            <a:ext cx="10515600" cy="5201017"/>
          </a:xfrm>
        </p:spPr>
        <p:txBody>
          <a:bodyPr>
            <a:normAutofit/>
          </a:bodyPr>
          <a:lstStyle/>
          <a:p>
            <a:pPr marL="0" indent="0">
              <a:buNone/>
            </a:pPr>
            <a:r>
              <a:rPr lang="en-US" sz="2000" b="1" u="sng" dirty="0">
                <a:latin typeface="Times New Roman" panose="02020603050405020304" pitchFamily="18" charset="0"/>
                <a:cs typeface="Times New Roman" panose="02020603050405020304" pitchFamily="18" charset="0"/>
              </a:rPr>
              <a:t>Sample Integration test cases</a:t>
            </a:r>
          </a:p>
          <a:p>
            <a:pPr marL="0" indent="0">
              <a:buNone/>
            </a:pPr>
            <a:r>
              <a:rPr lang="en-US" sz="2000" dirty="0">
                <a:latin typeface="Times New Roman" panose="02020603050405020304" pitchFamily="18" charset="0"/>
                <a:cs typeface="Times New Roman" panose="02020603050405020304" pitchFamily="18" charset="0"/>
              </a:rPr>
              <a:t>Some of the integration test cases used for Loan Management system are,</a:t>
            </a:r>
          </a:p>
          <a:p>
            <a:pPr marL="457200" indent="-457200">
              <a:buAutoNum type="arabicPeriod"/>
            </a:pPr>
            <a:r>
              <a:rPr lang="en-US" sz="2000" dirty="0">
                <a:latin typeface="Times New Roman" panose="02020603050405020304" pitchFamily="18" charset="0"/>
                <a:cs typeface="Times New Roman" panose="02020603050405020304" pitchFamily="18" charset="0"/>
              </a:rPr>
              <a:t>Entre the details of loan application in the loan initiation form and submit the same</a:t>
            </a:r>
          </a:p>
          <a:p>
            <a:pPr marL="457200" indent="-457200">
              <a:buAutoNum type="arabicPeriod"/>
            </a:pPr>
            <a:r>
              <a:rPr lang="en-US" sz="2000" dirty="0">
                <a:latin typeface="Times New Roman" panose="02020603050405020304" pitchFamily="18" charset="0"/>
                <a:cs typeface="Times New Roman" panose="02020603050405020304" pitchFamily="18" charset="0"/>
              </a:rPr>
              <a:t>Store loan application attributes in the </a:t>
            </a:r>
            <a:r>
              <a:rPr lang="en-US" sz="2000" dirty="0" err="1">
                <a:latin typeface="Times New Roman" panose="02020603050405020304" pitchFamily="18" charset="0"/>
                <a:cs typeface="Times New Roman" panose="02020603050405020304" pitchFamily="18" charset="0"/>
              </a:rPr>
              <a:t>loandetails</a:t>
            </a:r>
            <a:r>
              <a:rPr lang="en-US" sz="2000" dirty="0">
                <a:latin typeface="Times New Roman" panose="02020603050405020304" pitchFamily="18" charset="0"/>
                <a:cs typeface="Times New Roman" panose="02020603050405020304" pitchFamily="18" charset="0"/>
              </a:rPr>
              <a:t> table</a:t>
            </a:r>
          </a:p>
          <a:p>
            <a:pPr marL="0" indent="0">
              <a:buNone/>
            </a:pPr>
            <a:endParaRPr lang="en-US" sz="20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8735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31330-F851-644B-3C42-E3DDF98FAF19}"/>
              </a:ext>
            </a:extLst>
          </p:cNvPr>
          <p:cNvSpPr>
            <a:spLocks noGrp="1"/>
          </p:cNvSpPr>
          <p:nvPr>
            <p:ph type="title"/>
          </p:nvPr>
        </p:nvSpPr>
        <p:spPr>
          <a:xfrm>
            <a:off x="838200" y="365125"/>
            <a:ext cx="10515600" cy="821837"/>
          </a:xfrm>
        </p:spPr>
        <p:txBody>
          <a:bodyPr>
            <a:normAutofit/>
          </a:bodyPr>
          <a:lstStyle/>
          <a:p>
            <a:r>
              <a:rPr lang="en-US" sz="2800" b="1" dirty="0">
                <a:latin typeface="Times New Roman" panose="02020603050405020304" pitchFamily="18" charset="0"/>
                <a:cs typeface="Times New Roman" panose="02020603050405020304" pitchFamily="18" charset="0"/>
              </a:rPr>
              <a:t>System Testing</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4E4D978-D488-B74E-41BF-5A73AF4D14D1}"/>
              </a:ext>
            </a:extLst>
          </p:cNvPr>
          <p:cNvSpPr>
            <a:spLocks noGrp="1"/>
          </p:cNvSpPr>
          <p:nvPr>
            <p:ph idx="1"/>
          </p:nvPr>
        </p:nvSpPr>
        <p:spPr>
          <a:xfrm>
            <a:off x="838200" y="1397977"/>
            <a:ext cx="10515600" cy="4778986"/>
          </a:xfrm>
        </p:spPr>
        <p:txBody>
          <a:bodyPr>
            <a:normAutofit/>
          </a:bodyPr>
          <a:lstStyle/>
          <a:p>
            <a:r>
              <a:rPr lang="en-US" sz="2000" dirty="0">
                <a:latin typeface="Times New Roman" panose="02020603050405020304" pitchFamily="18" charset="0"/>
                <a:cs typeface="Times New Roman" panose="02020603050405020304" pitchFamily="18" charset="0"/>
              </a:rPr>
              <a:t>System Testing is testing the enterprise application and its interfaces as a whole</a:t>
            </a:r>
          </a:p>
          <a:p>
            <a:r>
              <a:rPr lang="en-US" sz="2000" dirty="0">
                <a:latin typeface="Times New Roman" panose="02020603050405020304" pitchFamily="18" charset="0"/>
                <a:cs typeface="Times New Roman" panose="02020603050405020304" pitchFamily="18" charset="0"/>
              </a:rPr>
              <a:t>It is a </a:t>
            </a:r>
            <a:r>
              <a:rPr lang="en-US" sz="2000" dirty="0">
                <a:solidFill>
                  <a:srgbClr val="FF0000"/>
                </a:solidFill>
                <a:latin typeface="Times New Roman" panose="02020603050405020304" pitchFamily="18" charset="0"/>
                <a:cs typeface="Times New Roman" panose="02020603050405020304" pitchFamily="18" charset="0"/>
              </a:rPr>
              <a:t>Black-box testing</a:t>
            </a:r>
          </a:p>
          <a:p>
            <a:r>
              <a:rPr lang="en-US" sz="2000" dirty="0">
                <a:latin typeface="Times New Roman" panose="02020603050405020304" pitchFamily="18" charset="0"/>
                <a:cs typeface="Times New Roman" panose="02020603050405020304" pitchFamily="18" charset="0"/>
              </a:rPr>
              <a:t>System testing tests both functional and non-functional requirements</a:t>
            </a:r>
          </a:p>
          <a:p>
            <a:r>
              <a:rPr lang="en-US" sz="2000" dirty="0">
                <a:latin typeface="Times New Roman" panose="02020603050405020304" pitchFamily="18" charset="0"/>
                <a:cs typeface="Times New Roman" panose="02020603050405020304" pitchFamily="18" charset="0"/>
              </a:rPr>
              <a:t>Under System Testing following are the testing that are carried out</a:t>
            </a:r>
          </a:p>
          <a:p>
            <a:pPr marL="0" indent="0">
              <a:buNone/>
            </a:pPr>
            <a:r>
              <a:rPr lang="en-US" sz="2000" dirty="0">
                <a:latin typeface="Times New Roman" panose="02020603050405020304" pitchFamily="18" charset="0"/>
                <a:cs typeface="Times New Roman" panose="02020603050405020304" pitchFamily="18" charset="0"/>
              </a:rPr>
              <a:t>		1. Performance Testing</a:t>
            </a:r>
          </a:p>
          <a:p>
            <a:pPr marL="0" indent="0">
              <a:buNone/>
            </a:pPr>
            <a:r>
              <a:rPr lang="en-US" sz="2000" dirty="0">
                <a:latin typeface="Times New Roman" panose="02020603050405020304" pitchFamily="18" charset="0"/>
                <a:cs typeface="Times New Roman" panose="02020603050405020304" pitchFamily="18" charset="0"/>
              </a:rPr>
              <a:t>		2. Penetration Testing</a:t>
            </a:r>
          </a:p>
          <a:p>
            <a:pPr marL="0" indent="0">
              <a:buNone/>
            </a:pPr>
            <a:r>
              <a:rPr lang="en-US" sz="2000" dirty="0">
                <a:latin typeface="Times New Roman" panose="02020603050405020304" pitchFamily="18" charset="0"/>
                <a:cs typeface="Times New Roman" panose="02020603050405020304" pitchFamily="18" charset="0"/>
              </a:rPr>
              <a:t>		3. Usability Testing</a:t>
            </a:r>
          </a:p>
          <a:p>
            <a:pPr marL="0" indent="0">
              <a:buNone/>
            </a:pPr>
            <a:r>
              <a:rPr lang="en-US" sz="2000" dirty="0">
                <a:latin typeface="Times New Roman" panose="02020603050405020304" pitchFamily="18" charset="0"/>
                <a:cs typeface="Times New Roman" panose="02020603050405020304" pitchFamily="18" charset="0"/>
              </a:rPr>
              <a:t>		4. Globalization Testing</a:t>
            </a:r>
          </a:p>
          <a:p>
            <a:pPr marL="0" indent="0">
              <a:buNone/>
            </a:pPr>
            <a:r>
              <a:rPr lang="en-US" sz="2000" dirty="0">
                <a:latin typeface="Times New Roman" panose="02020603050405020304" pitchFamily="18" charset="0"/>
                <a:cs typeface="Times New Roman" panose="02020603050405020304" pitchFamily="18" charset="0"/>
              </a:rPr>
              <a:t>		5. Interface Testing</a:t>
            </a:r>
          </a:p>
          <a:p>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4050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31330-F851-644B-3C42-E3DDF98FAF19}"/>
              </a:ext>
            </a:extLst>
          </p:cNvPr>
          <p:cNvSpPr>
            <a:spLocks noGrp="1"/>
          </p:cNvSpPr>
          <p:nvPr>
            <p:ph type="title"/>
          </p:nvPr>
        </p:nvSpPr>
        <p:spPr>
          <a:xfrm>
            <a:off x="715108" y="206864"/>
            <a:ext cx="10515600" cy="563603"/>
          </a:xfrm>
        </p:spPr>
        <p:txBody>
          <a:bodyPr>
            <a:normAutofit/>
          </a:bodyPr>
          <a:lstStyle/>
          <a:p>
            <a:r>
              <a:rPr lang="en-US" sz="2800" b="1" dirty="0">
                <a:latin typeface="Times New Roman" panose="02020603050405020304" pitchFamily="18" charset="0"/>
                <a:cs typeface="Times New Roman" panose="02020603050405020304" pitchFamily="18" charset="0"/>
              </a:rPr>
              <a:t>System Testing (</a:t>
            </a:r>
            <a:r>
              <a:rPr lang="en-US" sz="2800" b="1" dirty="0" err="1">
                <a:latin typeface="Times New Roman" panose="02020603050405020304" pitchFamily="18" charset="0"/>
                <a:cs typeface="Times New Roman" panose="02020603050405020304" pitchFamily="18" charset="0"/>
              </a:rPr>
              <a:t>contd</a:t>
            </a:r>
            <a:r>
              <a:rPr lang="en-US" sz="2800" b="1" dirty="0">
                <a:latin typeface="Times New Roman" panose="02020603050405020304" pitchFamily="18" charset="0"/>
                <a:cs typeface="Times New Roman" panose="02020603050405020304" pitchFamily="18" charset="0"/>
              </a:rPr>
              <a:t>…)</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4E4D978-D488-B74E-41BF-5A73AF4D14D1}"/>
              </a:ext>
            </a:extLst>
          </p:cNvPr>
          <p:cNvSpPr>
            <a:spLocks noGrp="1"/>
          </p:cNvSpPr>
          <p:nvPr>
            <p:ph idx="1"/>
          </p:nvPr>
        </p:nvSpPr>
        <p:spPr>
          <a:xfrm>
            <a:off x="838200" y="956733"/>
            <a:ext cx="10515600" cy="5778175"/>
          </a:xfrm>
        </p:spPr>
        <p:txBody>
          <a:bodyPr>
            <a:normAutofit lnSpcReduction="10000"/>
          </a:bodyPr>
          <a:lstStyle/>
          <a:p>
            <a:pPr marL="0" indent="0">
              <a:buNone/>
            </a:pPr>
            <a:r>
              <a:rPr lang="en-US" sz="2000" b="1" u="sng" dirty="0">
                <a:latin typeface="Times New Roman" panose="02020603050405020304" pitchFamily="18" charset="0"/>
                <a:cs typeface="Times New Roman" panose="02020603050405020304" pitchFamily="18" charset="0"/>
              </a:rPr>
              <a:t>1. Performance Testing</a:t>
            </a:r>
          </a:p>
          <a:p>
            <a:r>
              <a:rPr lang="en-US" sz="2000" dirty="0">
                <a:latin typeface="Times New Roman" panose="02020603050405020304" pitchFamily="18" charset="0"/>
                <a:cs typeface="Times New Roman" panose="02020603050405020304" pitchFamily="18" charset="0"/>
              </a:rPr>
              <a:t>One of the important system testing</a:t>
            </a:r>
          </a:p>
          <a:p>
            <a:r>
              <a:rPr lang="en-US" sz="2000" dirty="0">
                <a:latin typeface="Times New Roman" panose="02020603050405020304" pitchFamily="18" charset="0"/>
                <a:cs typeface="Times New Roman" panose="02020603050405020304" pitchFamily="18" charset="0"/>
              </a:rPr>
              <a:t>Performance testing is used to test the responsiveness of the system under a given workload, scalability to handle the growth in number of users, data volume</a:t>
            </a:r>
          </a:p>
          <a:p>
            <a:r>
              <a:rPr lang="en-US" sz="2000" dirty="0">
                <a:solidFill>
                  <a:srgbClr val="FF0000"/>
                </a:solidFill>
                <a:latin typeface="Times New Roman" panose="02020603050405020304" pitchFamily="18" charset="0"/>
                <a:cs typeface="Times New Roman" panose="02020603050405020304" pitchFamily="18" charset="0"/>
              </a:rPr>
              <a:t>Apache JMeter and </a:t>
            </a:r>
            <a:r>
              <a:rPr lang="en-US" sz="2000" dirty="0" err="1">
                <a:solidFill>
                  <a:srgbClr val="FF0000"/>
                </a:solidFill>
                <a:latin typeface="Times New Roman" panose="02020603050405020304" pitchFamily="18" charset="0"/>
                <a:cs typeface="Times New Roman" panose="02020603050405020304" pitchFamily="18" charset="0"/>
              </a:rPr>
              <a:t>Loadrunner</a:t>
            </a:r>
            <a:r>
              <a:rPr lang="en-US" sz="2000" dirty="0">
                <a:solidFill>
                  <a:srgbClr val="FF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are examples of tools used to test the performance of enterprise applications</a:t>
            </a:r>
          </a:p>
          <a:p>
            <a:r>
              <a:rPr lang="en-US" sz="2000" dirty="0">
                <a:latin typeface="Times New Roman" panose="02020603050405020304" pitchFamily="18" charset="0"/>
                <a:cs typeface="Times New Roman" panose="02020603050405020304" pitchFamily="18" charset="0"/>
              </a:rPr>
              <a:t>Following are the testing carried out to verify the application performance</a:t>
            </a:r>
          </a:p>
          <a:p>
            <a:pPr marL="0" indent="0">
              <a:buNone/>
            </a:pPr>
            <a:r>
              <a:rPr lang="en-US" sz="2000"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a. Load Testing:</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Application is subjected to  a variety of loads in terms of number of users 		                             accessing it. 	</a:t>
            </a:r>
          </a:p>
          <a:p>
            <a:pPr marL="0" indent="0">
              <a:buNone/>
            </a:pPr>
            <a:r>
              <a:rPr lang="en-US" sz="2000"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b. Volume Testing:</a:t>
            </a:r>
            <a:r>
              <a:rPr lang="en-US" sz="2000" dirty="0">
                <a:latin typeface="Times New Roman" panose="02020603050405020304" pitchFamily="18" charset="0"/>
                <a:cs typeface="Times New Roman" panose="02020603050405020304" pitchFamily="18" charset="0"/>
              </a:rPr>
              <a:t> Volume Testing is carried out by varying the volume of data processed 			                  by the system. This testing is done on all key, frequently-used </a:t>
            </a:r>
          </a:p>
          <a:p>
            <a:pPr marL="0" indent="0">
              <a:buNone/>
            </a:pPr>
            <a:r>
              <a:rPr lang="en-US" sz="2000" dirty="0">
                <a:latin typeface="Times New Roman" panose="02020603050405020304" pitchFamily="18" charset="0"/>
                <a:cs typeface="Times New Roman" panose="02020603050405020304" pitchFamily="18" charset="0"/>
              </a:rPr>
              <a:t>			     functionalities</a:t>
            </a:r>
          </a:p>
          <a:p>
            <a:pPr marL="0" indent="0">
              <a:buNone/>
            </a:pPr>
            <a:r>
              <a:rPr lang="en-US" sz="2000"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c. Stress Testing:</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Stress testing is done where the application is put to extreme stress in 				 form of large volume of users and data. It is done to ensure that the 				 application can handle spikes in load due to unusual circumstances</a:t>
            </a:r>
          </a:p>
          <a:p>
            <a:pPr marL="0" indent="0">
              <a:buNone/>
            </a:pPr>
            <a:r>
              <a:rPr lang="en-US" sz="2000" b="1"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d. Endurance Testing:</a:t>
            </a:r>
            <a:r>
              <a:rPr lang="en-US" sz="2000" dirty="0">
                <a:latin typeface="Times New Roman" panose="02020603050405020304" pitchFamily="18" charset="0"/>
                <a:cs typeface="Times New Roman" panose="02020603050405020304" pitchFamily="18" charset="0"/>
              </a:rPr>
              <a:t> Endurance testing is done to identify problems related to memory 			                        leaks </a:t>
            </a:r>
            <a:endParaRPr lang="en-US" sz="20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6355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31330-F851-644B-3C42-E3DDF98FAF19}"/>
              </a:ext>
            </a:extLst>
          </p:cNvPr>
          <p:cNvSpPr>
            <a:spLocks noGrp="1"/>
          </p:cNvSpPr>
          <p:nvPr>
            <p:ph type="title"/>
          </p:nvPr>
        </p:nvSpPr>
        <p:spPr>
          <a:xfrm>
            <a:off x="715108" y="206864"/>
            <a:ext cx="10515600" cy="663575"/>
          </a:xfrm>
        </p:spPr>
        <p:txBody>
          <a:bodyPr>
            <a:normAutofit/>
          </a:bodyPr>
          <a:lstStyle/>
          <a:p>
            <a:r>
              <a:rPr lang="en-US" sz="2800" b="1" dirty="0">
                <a:latin typeface="Times New Roman" panose="02020603050405020304" pitchFamily="18" charset="0"/>
                <a:cs typeface="Times New Roman" panose="02020603050405020304" pitchFamily="18" charset="0"/>
              </a:rPr>
              <a:t>System Testing (</a:t>
            </a:r>
            <a:r>
              <a:rPr lang="en-US" sz="2800" b="1" dirty="0" err="1">
                <a:latin typeface="Times New Roman" panose="02020603050405020304" pitchFamily="18" charset="0"/>
                <a:cs typeface="Times New Roman" panose="02020603050405020304" pitchFamily="18" charset="0"/>
              </a:rPr>
              <a:t>contd</a:t>
            </a:r>
            <a:r>
              <a:rPr lang="en-US" sz="2800" b="1" dirty="0">
                <a:latin typeface="Times New Roman" panose="02020603050405020304" pitchFamily="18" charset="0"/>
                <a:cs typeface="Times New Roman" panose="02020603050405020304" pitchFamily="18" charset="0"/>
              </a:rPr>
              <a:t>…)</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4E4D978-D488-B74E-41BF-5A73AF4D14D1}"/>
              </a:ext>
            </a:extLst>
          </p:cNvPr>
          <p:cNvSpPr>
            <a:spLocks noGrp="1"/>
          </p:cNvSpPr>
          <p:nvPr>
            <p:ph idx="1"/>
          </p:nvPr>
        </p:nvSpPr>
        <p:spPr>
          <a:xfrm>
            <a:off x="838200" y="1072662"/>
            <a:ext cx="10515600" cy="5662246"/>
          </a:xfrm>
        </p:spPr>
        <p:txBody>
          <a:bodyPr>
            <a:normAutofit/>
          </a:bodyPr>
          <a:lstStyle/>
          <a:p>
            <a:pPr marL="457200" indent="-457200">
              <a:buAutoNum type="arabicPeriod"/>
            </a:pPr>
            <a:r>
              <a:rPr lang="en-US" sz="2000" b="1" u="sng" dirty="0">
                <a:latin typeface="Times New Roman" panose="02020603050405020304" pitchFamily="18" charset="0"/>
                <a:cs typeface="Times New Roman" panose="02020603050405020304" pitchFamily="18" charset="0"/>
              </a:rPr>
              <a:t>Performance Testing</a:t>
            </a:r>
          </a:p>
          <a:p>
            <a:pPr marL="0" indent="0">
              <a:buNone/>
            </a:pPr>
            <a:r>
              <a:rPr lang="en-US" sz="2000" u="sng" dirty="0">
                <a:latin typeface="Times New Roman" panose="02020603050405020304" pitchFamily="18" charset="0"/>
                <a:cs typeface="Times New Roman" panose="02020603050405020304" pitchFamily="18" charset="0"/>
              </a:rPr>
              <a:t>Objectives of the Performance Testing</a:t>
            </a:r>
          </a:p>
          <a:p>
            <a:r>
              <a:rPr lang="en-US" sz="2000" dirty="0">
                <a:latin typeface="Times New Roman" panose="02020603050405020304" pitchFamily="18" charset="0"/>
                <a:cs typeface="Times New Roman" panose="02020603050405020304" pitchFamily="18" charset="0"/>
              </a:rPr>
              <a:t>Determine enterprise application performance at a given user load and data volume</a:t>
            </a:r>
          </a:p>
          <a:p>
            <a:r>
              <a:rPr lang="en-US" sz="2000" dirty="0">
                <a:latin typeface="Times New Roman" panose="02020603050405020304" pitchFamily="18" charset="0"/>
                <a:cs typeface="Times New Roman" panose="02020603050405020304" pitchFamily="18" charset="0"/>
              </a:rPr>
              <a:t>Determine the breaking point of the system under load and stress testing</a:t>
            </a:r>
          </a:p>
          <a:p>
            <a:r>
              <a:rPr lang="en-US" sz="2000" dirty="0">
                <a:latin typeface="Times New Roman" panose="02020603050405020304" pitchFamily="18" charset="0"/>
                <a:cs typeface="Times New Roman" panose="02020603050405020304" pitchFamily="18" charset="0"/>
              </a:rPr>
              <a:t>Benchmarking the performance</a:t>
            </a:r>
          </a:p>
          <a:p>
            <a:r>
              <a:rPr lang="en-US" sz="2000" dirty="0">
                <a:latin typeface="Times New Roman" panose="02020603050405020304" pitchFamily="18" charset="0"/>
                <a:cs typeface="Times New Roman" panose="02020603050405020304" pitchFamily="18" charset="0"/>
              </a:rPr>
              <a:t>To determine the reasons for performance bottlenecks</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07903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31330-F851-644B-3C42-E3DDF98FAF19}"/>
              </a:ext>
            </a:extLst>
          </p:cNvPr>
          <p:cNvSpPr>
            <a:spLocks noGrp="1"/>
          </p:cNvSpPr>
          <p:nvPr>
            <p:ph type="title"/>
          </p:nvPr>
        </p:nvSpPr>
        <p:spPr>
          <a:xfrm>
            <a:off x="715108" y="206864"/>
            <a:ext cx="10515600" cy="663575"/>
          </a:xfrm>
        </p:spPr>
        <p:txBody>
          <a:bodyPr>
            <a:normAutofit/>
          </a:bodyPr>
          <a:lstStyle/>
          <a:p>
            <a:r>
              <a:rPr lang="en-US" sz="2800" b="1" dirty="0">
                <a:latin typeface="Times New Roman" panose="02020603050405020304" pitchFamily="18" charset="0"/>
                <a:cs typeface="Times New Roman" panose="02020603050405020304" pitchFamily="18" charset="0"/>
              </a:rPr>
              <a:t>System Testing (</a:t>
            </a:r>
            <a:r>
              <a:rPr lang="en-US" sz="2800" b="1" dirty="0" err="1">
                <a:latin typeface="Times New Roman" panose="02020603050405020304" pitchFamily="18" charset="0"/>
                <a:cs typeface="Times New Roman" panose="02020603050405020304" pitchFamily="18" charset="0"/>
              </a:rPr>
              <a:t>contd</a:t>
            </a:r>
            <a:r>
              <a:rPr lang="en-US" sz="2800" b="1" dirty="0">
                <a:latin typeface="Times New Roman" panose="02020603050405020304" pitchFamily="18" charset="0"/>
                <a:cs typeface="Times New Roman" panose="02020603050405020304" pitchFamily="18" charset="0"/>
              </a:rPr>
              <a:t>…)</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4E4D978-D488-B74E-41BF-5A73AF4D14D1}"/>
              </a:ext>
            </a:extLst>
          </p:cNvPr>
          <p:cNvSpPr>
            <a:spLocks noGrp="1"/>
          </p:cNvSpPr>
          <p:nvPr>
            <p:ph idx="1"/>
          </p:nvPr>
        </p:nvSpPr>
        <p:spPr>
          <a:xfrm>
            <a:off x="838200" y="1072662"/>
            <a:ext cx="10515600" cy="5662246"/>
          </a:xfrm>
        </p:spPr>
        <p:txBody>
          <a:bodyPr>
            <a:normAutofit/>
          </a:bodyPr>
          <a:lstStyle/>
          <a:p>
            <a:pPr marL="457200" indent="-457200">
              <a:buAutoNum type="arabicPeriod"/>
            </a:pPr>
            <a:r>
              <a:rPr lang="en-US" sz="2000" b="1" u="sng" dirty="0">
                <a:latin typeface="Times New Roman" panose="02020603050405020304" pitchFamily="18" charset="0"/>
                <a:cs typeface="Times New Roman" panose="02020603050405020304" pitchFamily="18" charset="0"/>
              </a:rPr>
              <a:t>Performance Testing</a:t>
            </a:r>
          </a:p>
          <a:p>
            <a:pPr marL="0" indent="0">
              <a:buNone/>
            </a:pPr>
            <a:r>
              <a:rPr lang="en-US" sz="2000" b="1" u="sng" dirty="0">
                <a:latin typeface="Times New Roman" panose="02020603050405020304" pitchFamily="18" charset="0"/>
                <a:cs typeface="Times New Roman" panose="02020603050405020304" pitchFamily="18" charset="0"/>
              </a:rPr>
              <a:t>Performance Test cases</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Login to the </a:t>
            </a:r>
            <a:r>
              <a:rPr lang="en-US" sz="2000" dirty="0" err="1">
                <a:latin typeface="Times New Roman" panose="02020603050405020304" pitchFamily="18" charset="0"/>
                <a:cs typeface="Times New Roman" panose="02020603050405020304" pitchFamily="18" charset="0"/>
              </a:rPr>
              <a:t>LoMS</a:t>
            </a:r>
            <a:r>
              <a:rPr lang="en-US" sz="2000" dirty="0">
                <a:latin typeface="Times New Roman" panose="02020603050405020304" pitchFamily="18" charset="0"/>
                <a:cs typeface="Times New Roman" panose="02020603050405020304" pitchFamily="18" charset="0"/>
              </a:rPr>
              <a:t> application</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Initiate loan application form</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Loan application submission</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Logout from </a:t>
            </a:r>
            <a:r>
              <a:rPr lang="en-US" sz="2000" dirty="0" err="1">
                <a:latin typeface="Times New Roman" panose="02020603050405020304" pitchFamily="18" charset="0"/>
                <a:cs typeface="Times New Roman" panose="02020603050405020304" pitchFamily="18" charset="0"/>
              </a:rPr>
              <a:t>LoMS</a:t>
            </a:r>
            <a:r>
              <a:rPr lang="en-US" sz="2000" dirty="0">
                <a:latin typeface="Times New Roman" panose="02020603050405020304" pitchFamily="18" charset="0"/>
                <a:cs typeface="Times New Roman" panose="02020603050405020304" pitchFamily="18" charset="0"/>
              </a:rPr>
              <a:t> application</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9375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31330-F851-644B-3C42-E3DDF98FAF19}"/>
              </a:ext>
            </a:extLst>
          </p:cNvPr>
          <p:cNvSpPr>
            <a:spLocks noGrp="1"/>
          </p:cNvSpPr>
          <p:nvPr>
            <p:ph type="title"/>
          </p:nvPr>
        </p:nvSpPr>
        <p:spPr>
          <a:xfrm>
            <a:off x="715108" y="206864"/>
            <a:ext cx="10515600" cy="663575"/>
          </a:xfrm>
        </p:spPr>
        <p:txBody>
          <a:bodyPr>
            <a:normAutofit/>
          </a:bodyPr>
          <a:lstStyle/>
          <a:p>
            <a:r>
              <a:rPr lang="en-US" sz="2800" b="1" dirty="0">
                <a:latin typeface="Times New Roman" panose="02020603050405020304" pitchFamily="18" charset="0"/>
                <a:cs typeface="Times New Roman" panose="02020603050405020304" pitchFamily="18" charset="0"/>
              </a:rPr>
              <a:t>System Testing (</a:t>
            </a:r>
            <a:r>
              <a:rPr lang="en-US" sz="2800" b="1" dirty="0" err="1">
                <a:latin typeface="Times New Roman" panose="02020603050405020304" pitchFamily="18" charset="0"/>
                <a:cs typeface="Times New Roman" panose="02020603050405020304" pitchFamily="18" charset="0"/>
              </a:rPr>
              <a:t>contd</a:t>
            </a:r>
            <a:r>
              <a:rPr lang="en-US" sz="2800" b="1" dirty="0">
                <a:latin typeface="Times New Roman" panose="02020603050405020304" pitchFamily="18" charset="0"/>
                <a:cs typeface="Times New Roman" panose="02020603050405020304" pitchFamily="18" charset="0"/>
              </a:rPr>
              <a:t>…)</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4E4D978-D488-B74E-41BF-5A73AF4D14D1}"/>
              </a:ext>
            </a:extLst>
          </p:cNvPr>
          <p:cNvSpPr>
            <a:spLocks noGrp="1"/>
          </p:cNvSpPr>
          <p:nvPr>
            <p:ph idx="1"/>
          </p:nvPr>
        </p:nvSpPr>
        <p:spPr>
          <a:xfrm>
            <a:off x="838200" y="1072662"/>
            <a:ext cx="10515600" cy="5662246"/>
          </a:xfrm>
        </p:spPr>
        <p:txBody>
          <a:bodyPr>
            <a:normAutofit/>
          </a:bodyPr>
          <a:lstStyle/>
          <a:p>
            <a:pPr marL="0" indent="0">
              <a:buNone/>
            </a:pPr>
            <a:r>
              <a:rPr lang="en-US" sz="2000" b="1" u="sng" dirty="0">
                <a:latin typeface="Times New Roman" panose="02020603050405020304" pitchFamily="18" charset="0"/>
                <a:cs typeface="Times New Roman" panose="02020603050405020304" pitchFamily="18" charset="0"/>
              </a:rPr>
              <a:t>2. Penetration Testing</a:t>
            </a:r>
          </a:p>
          <a:p>
            <a:r>
              <a:rPr lang="en-US" sz="2000" dirty="0">
                <a:latin typeface="Times New Roman" panose="02020603050405020304" pitchFamily="18" charset="0"/>
                <a:cs typeface="Times New Roman" panose="02020603050405020304" pitchFamily="18" charset="0"/>
              </a:rPr>
              <a:t>Penetration Testing is the black-box testing from the security perspective</a:t>
            </a:r>
          </a:p>
          <a:p>
            <a:r>
              <a:rPr lang="en-US" sz="2000" dirty="0">
                <a:latin typeface="Times New Roman" panose="02020603050405020304" pitchFamily="18" charset="0"/>
                <a:cs typeface="Times New Roman" panose="02020603050405020304" pitchFamily="18" charset="0"/>
              </a:rPr>
              <a:t>This testing helps in protecting application against various online threats</a:t>
            </a:r>
          </a:p>
          <a:p>
            <a:r>
              <a:rPr lang="en-US" sz="2000" dirty="0">
                <a:latin typeface="Times New Roman" panose="02020603050405020304" pitchFamily="18" charset="0"/>
                <a:cs typeface="Times New Roman" panose="02020603050405020304" pitchFamily="18" charset="0"/>
              </a:rPr>
              <a:t>It also ensures whether application is in compliance with industry regulations</a:t>
            </a:r>
          </a:p>
          <a:p>
            <a:r>
              <a:rPr lang="en-US" sz="2000" dirty="0">
                <a:latin typeface="Times New Roman" panose="02020603050405020304" pitchFamily="18" charset="0"/>
                <a:cs typeface="Times New Roman" panose="02020603050405020304" pitchFamily="18" charset="0"/>
              </a:rPr>
              <a:t>Penetration Testing is a part of the overall application security Engineering life cycle</a:t>
            </a:r>
          </a:p>
          <a:p>
            <a:r>
              <a:rPr lang="en-US" sz="2000" dirty="0">
                <a:solidFill>
                  <a:srgbClr val="FF0000"/>
                </a:solidFill>
                <a:latin typeface="Times New Roman" panose="02020603050405020304" pitchFamily="18" charset="0"/>
                <a:cs typeface="Times New Roman" panose="02020603050405020304" pitchFamily="18" charset="0"/>
              </a:rPr>
              <a:t>Fortify 360, Paros Proxy, OWASP </a:t>
            </a:r>
            <a:r>
              <a:rPr lang="en-US" sz="2000" dirty="0" err="1">
                <a:solidFill>
                  <a:srgbClr val="FF0000"/>
                </a:solidFill>
                <a:latin typeface="Times New Roman" panose="02020603050405020304" pitchFamily="18" charset="0"/>
                <a:cs typeface="Times New Roman" panose="02020603050405020304" pitchFamily="18" charset="0"/>
              </a:rPr>
              <a:t>WebScarab</a:t>
            </a:r>
            <a:r>
              <a:rPr lang="en-US" sz="2000" dirty="0">
                <a:latin typeface="Times New Roman" panose="02020603050405020304" pitchFamily="18" charset="0"/>
                <a:cs typeface="Times New Roman" panose="02020603050405020304" pitchFamily="18" charset="0"/>
              </a:rPr>
              <a:t> are popular tools for doing Penetration testing</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31338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31330-F851-644B-3C42-E3DDF98FAF19}"/>
              </a:ext>
            </a:extLst>
          </p:cNvPr>
          <p:cNvSpPr>
            <a:spLocks noGrp="1"/>
          </p:cNvSpPr>
          <p:nvPr>
            <p:ph type="title"/>
          </p:nvPr>
        </p:nvSpPr>
        <p:spPr>
          <a:xfrm>
            <a:off x="715108" y="206864"/>
            <a:ext cx="10515600" cy="663575"/>
          </a:xfrm>
        </p:spPr>
        <p:txBody>
          <a:bodyPr>
            <a:normAutofit/>
          </a:bodyPr>
          <a:lstStyle/>
          <a:p>
            <a:r>
              <a:rPr lang="en-US" sz="2800" b="1" dirty="0">
                <a:latin typeface="Times New Roman" panose="02020603050405020304" pitchFamily="18" charset="0"/>
                <a:cs typeface="Times New Roman" panose="02020603050405020304" pitchFamily="18" charset="0"/>
              </a:rPr>
              <a:t>System Testing (</a:t>
            </a:r>
            <a:r>
              <a:rPr lang="en-US" sz="2800" b="1" dirty="0" err="1">
                <a:latin typeface="Times New Roman" panose="02020603050405020304" pitchFamily="18" charset="0"/>
                <a:cs typeface="Times New Roman" panose="02020603050405020304" pitchFamily="18" charset="0"/>
              </a:rPr>
              <a:t>contd</a:t>
            </a:r>
            <a:r>
              <a:rPr lang="en-US" sz="2800" b="1" dirty="0">
                <a:latin typeface="Times New Roman" panose="02020603050405020304" pitchFamily="18" charset="0"/>
                <a:cs typeface="Times New Roman" panose="02020603050405020304" pitchFamily="18" charset="0"/>
              </a:rPr>
              <a:t>…)</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4E4D978-D488-B74E-41BF-5A73AF4D14D1}"/>
              </a:ext>
            </a:extLst>
          </p:cNvPr>
          <p:cNvSpPr>
            <a:spLocks noGrp="1"/>
          </p:cNvSpPr>
          <p:nvPr>
            <p:ph idx="1"/>
          </p:nvPr>
        </p:nvSpPr>
        <p:spPr>
          <a:xfrm>
            <a:off x="838200" y="1072662"/>
            <a:ext cx="10515600" cy="5662246"/>
          </a:xfrm>
        </p:spPr>
        <p:txBody>
          <a:bodyPr>
            <a:normAutofit/>
          </a:bodyPr>
          <a:lstStyle/>
          <a:p>
            <a:pPr marL="0" indent="0">
              <a:buNone/>
            </a:pPr>
            <a:r>
              <a:rPr lang="en-US" sz="2000" b="1" u="sng" dirty="0">
                <a:latin typeface="Times New Roman" panose="02020603050405020304" pitchFamily="18" charset="0"/>
                <a:cs typeface="Times New Roman" panose="02020603050405020304" pitchFamily="18" charset="0"/>
              </a:rPr>
              <a:t>3. Usability Testing</a:t>
            </a:r>
          </a:p>
          <a:p>
            <a:r>
              <a:rPr lang="en-US" sz="2000" dirty="0">
                <a:latin typeface="Times New Roman" panose="02020603050405020304" pitchFamily="18" charset="0"/>
                <a:cs typeface="Times New Roman" panose="02020603050405020304" pitchFamily="18" charset="0"/>
              </a:rPr>
              <a:t>This testing is a black box testing to ensure whether the application is easy to understand and use</a:t>
            </a:r>
          </a:p>
          <a:p>
            <a:r>
              <a:rPr lang="en-US" sz="2000" dirty="0">
                <a:latin typeface="Times New Roman" panose="02020603050405020304" pitchFamily="18" charset="0"/>
                <a:cs typeface="Times New Roman" panose="02020603050405020304" pitchFamily="18" charset="0"/>
              </a:rPr>
              <a:t>This type of testing is usually done by end users or by business analysts</a:t>
            </a:r>
          </a:p>
          <a:p>
            <a:pPr marL="0" indent="0">
              <a:buNone/>
            </a:pPr>
            <a:r>
              <a:rPr lang="en-US" sz="2000" b="1" u="sng" dirty="0">
                <a:latin typeface="Times New Roman" panose="02020603050405020304" pitchFamily="18" charset="0"/>
                <a:cs typeface="Times New Roman" panose="02020603050405020304" pitchFamily="18" charset="0"/>
              </a:rPr>
              <a:t>Usability test cases:</a:t>
            </a:r>
          </a:p>
          <a:p>
            <a:pPr marL="0" indent="0">
              <a:buNone/>
            </a:pPr>
            <a:r>
              <a:rPr lang="en-US" sz="2000" dirty="0">
                <a:latin typeface="Times New Roman" panose="02020603050405020304" pitchFamily="18" charset="0"/>
                <a:cs typeface="Times New Roman" panose="02020603050405020304" pitchFamily="18" charset="0"/>
              </a:rPr>
              <a:t>Some of the integration test cases used for Loan Management system are,</a:t>
            </a:r>
            <a:endParaRPr lang="en-US" sz="2000" b="1" u="sng"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Loan initiation</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Loan approval</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Help</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Personalization</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Globalization</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1009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31330-F851-644B-3C42-E3DDF98FAF19}"/>
              </a:ext>
            </a:extLst>
          </p:cNvPr>
          <p:cNvSpPr>
            <a:spLocks noGrp="1"/>
          </p:cNvSpPr>
          <p:nvPr>
            <p:ph type="title"/>
          </p:nvPr>
        </p:nvSpPr>
        <p:spPr>
          <a:xfrm>
            <a:off x="838200" y="365125"/>
            <a:ext cx="10515600" cy="821837"/>
          </a:xfrm>
        </p:spPr>
        <p:txBody>
          <a:bodyPr>
            <a:normAutofit/>
          </a:bodyPr>
          <a:lstStyle/>
          <a:p>
            <a:r>
              <a:rPr lang="en-US" sz="2800" b="1" dirty="0">
                <a:latin typeface="Times New Roman" panose="02020603050405020304" pitchFamily="18" charset="0"/>
                <a:cs typeface="Times New Roman" panose="02020603050405020304" pitchFamily="18" charset="0"/>
              </a:rPr>
              <a:t>Testing Enterprise Applications</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4E4D978-D488-B74E-41BF-5A73AF4D14D1}"/>
              </a:ext>
            </a:extLst>
          </p:cNvPr>
          <p:cNvSpPr>
            <a:spLocks noGrp="1"/>
          </p:cNvSpPr>
          <p:nvPr>
            <p:ph idx="1"/>
          </p:nvPr>
        </p:nvSpPr>
        <p:spPr>
          <a:xfrm>
            <a:off x="838200" y="1397977"/>
            <a:ext cx="10515600" cy="4778986"/>
          </a:xfrm>
        </p:spPr>
        <p:txBody>
          <a:bodyPr/>
          <a:lstStyle/>
          <a:p>
            <a:pPr marL="0" indent="0" algn="just">
              <a:buNone/>
            </a:pPr>
            <a:r>
              <a:rPr lang="en-US" sz="2000" b="1" i="0" u="sng" dirty="0">
                <a:solidFill>
                  <a:srgbClr val="161616"/>
                </a:solidFill>
                <a:effectLst/>
                <a:latin typeface="Times New Roman" panose="02020603050405020304" pitchFamily="18" charset="0"/>
                <a:cs typeface="Times New Roman" panose="02020603050405020304" pitchFamily="18" charset="0"/>
              </a:rPr>
              <a:t>Testing</a:t>
            </a:r>
          </a:p>
          <a:p>
            <a:pPr algn="just"/>
            <a:r>
              <a:rPr lang="en-US" sz="2000" b="0" i="0" dirty="0">
                <a:solidFill>
                  <a:srgbClr val="161616"/>
                </a:solidFill>
                <a:effectLst/>
                <a:latin typeface="Times New Roman" panose="02020603050405020304" pitchFamily="18" charset="0"/>
                <a:cs typeface="Times New Roman" panose="02020603050405020304" pitchFamily="18" charset="0"/>
              </a:rPr>
              <a:t>Software testing is the process of evaluating and verifying that a software product or application does what it is supposed to do. </a:t>
            </a:r>
          </a:p>
          <a:p>
            <a:pPr algn="just"/>
            <a:r>
              <a:rPr lang="en-US" sz="2000" b="1" i="0" u="sng" dirty="0">
                <a:solidFill>
                  <a:srgbClr val="161616"/>
                </a:solidFill>
                <a:effectLst/>
                <a:latin typeface="Times New Roman" panose="02020603050405020304" pitchFamily="18" charset="0"/>
                <a:cs typeface="Times New Roman" panose="02020603050405020304" pitchFamily="18" charset="0"/>
              </a:rPr>
              <a:t>Benefits of Software Testing</a:t>
            </a:r>
          </a:p>
          <a:p>
            <a:pPr marL="0" indent="0" algn="just">
              <a:buNone/>
            </a:pPr>
            <a:r>
              <a:rPr lang="en-US" sz="2000" dirty="0">
                <a:solidFill>
                  <a:srgbClr val="161616"/>
                </a:solidFill>
                <a:latin typeface="Times New Roman" panose="02020603050405020304" pitchFamily="18" charset="0"/>
                <a:cs typeface="Times New Roman" panose="02020603050405020304" pitchFamily="18" charset="0"/>
              </a:rPr>
              <a:t>			1. Preventing bugs</a:t>
            </a:r>
          </a:p>
          <a:p>
            <a:pPr marL="0" indent="0" algn="just">
              <a:buNone/>
            </a:pPr>
            <a:r>
              <a:rPr lang="en-US" sz="2000" dirty="0">
                <a:solidFill>
                  <a:srgbClr val="161616"/>
                </a:solidFill>
                <a:latin typeface="Times New Roman" panose="02020603050405020304" pitchFamily="18" charset="0"/>
                <a:cs typeface="Times New Roman" panose="02020603050405020304" pitchFamily="18" charset="0"/>
              </a:rPr>
              <a:t>			2. Reducing development costs</a:t>
            </a:r>
          </a:p>
          <a:p>
            <a:pPr marL="0" indent="0" algn="just">
              <a:buNone/>
            </a:pPr>
            <a:r>
              <a:rPr lang="en-US" sz="2000" dirty="0">
                <a:solidFill>
                  <a:srgbClr val="161616"/>
                </a:solidFill>
                <a:latin typeface="Times New Roman" panose="02020603050405020304" pitchFamily="18" charset="0"/>
                <a:cs typeface="Times New Roman" panose="02020603050405020304" pitchFamily="18" charset="0"/>
              </a:rPr>
              <a:t>			3. Improving performance</a:t>
            </a:r>
          </a:p>
          <a:p>
            <a:endParaRPr lang="en-IN" dirty="0"/>
          </a:p>
        </p:txBody>
      </p:sp>
    </p:spTree>
    <p:extLst>
      <p:ext uri="{BB962C8B-B14F-4D97-AF65-F5344CB8AC3E}">
        <p14:creationId xmlns:p14="http://schemas.microsoft.com/office/powerpoint/2010/main" val="41284370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31330-F851-644B-3C42-E3DDF98FAF19}"/>
              </a:ext>
            </a:extLst>
          </p:cNvPr>
          <p:cNvSpPr>
            <a:spLocks noGrp="1"/>
          </p:cNvSpPr>
          <p:nvPr>
            <p:ph type="title"/>
          </p:nvPr>
        </p:nvSpPr>
        <p:spPr>
          <a:xfrm>
            <a:off x="715108" y="206864"/>
            <a:ext cx="10515600" cy="663575"/>
          </a:xfrm>
        </p:spPr>
        <p:txBody>
          <a:bodyPr>
            <a:normAutofit/>
          </a:bodyPr>
          <a:lstStyle/>
          <a:p>
            <a:r>
              <a:rPr lang="en-US" sz="2800" b="1" dirty="0">
                <a:latin typeface="Times New Roman" panose="02020603050405020304" pitchFamily="18" charset="0"/>
                <a:cs typeface="Times New Roman" panose="02020603050405020304" pitchFamily="18" charset="0"/>
              </a:rPr>
              <a:t>System Testing (</a:t>
            </a:r>
            <a:r>
              <a:rPr lang="en-US" sz="2800" b="1" dirty="0" err="1">
                <a:latin typeface="Times New Roman" panose="02020603050405020304" pitchFamily="18" charset="0"/>
                <a:cs typeface="Times New Roman" panose="02020603050405020304" pitchFamily="18" charset="0"/>
              </a:rPr>
              <a:t>contd</a:t>
            </a:r>
            <a:r>
              <a:rPr lang="en-US" sz="2800" b="1" dirty="0">
                <a:latin typeface="Times New Roman" panose="02020603050405020304" pitchFamily="18" charset="0"/>
                <a:cs typeface="Times New Roman" panose="02020603050405020304" pitchFamily="18" charset="0"/>
              </a:rPr>
              <a:t>…)</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4E4D978-D488-B74E-41BF-5A73AF4D14D1}"/>
              </a:ext>
            </a:extLst>
          </p:cNvPr>
          <p:cNvSpPr>
            <a:spLocks noGrp="1"/>
          </p:cNvSpPr>
          <p:nvPr>
            <p:ph idx="1"/>
          </p:nvPr>
        </p:nvSpPr>
        <p:spPr>
          <a:xfrm>
            <a:off x="838200" y="1072662"/>
            <a:ext cx="10515600" cy="5662246"/>
          </a:xfrm>
        </p:spPr>
        <p:txBody>
          <a:bodyPr>
            <a:normAutofit/>
          </a:bodyPr>
          <a:lstStyle/>
          <a:p>
            <a:pPr marL="0" indent="0">
              <a:buNone/>
            </a:pPr>
            <a:r>
              <a:rPr lang="en-US" sz="2000" b="1" u="sng" dirty="0">
                <a:latin typeface="Times New Roman" panose="02020603050405020304" pitchFamily="18" charset="0"/>
                <a:cs typeface="Times New Roman" panose="02020603050405020304" pitchFamily="18" charset="0"/>
              </a:rPr>
              <a:t>4. Globalization Testing</a:t>
            </a:r>
          </a:p>
          <a:p>
            <a:r>
              <a:rPr lang="en-US" sz="2000" dirty="0">
                <a:latin typeface="Times New Roman" panose="02020603050405020304" pitchFamily="18" charset="0"/>
                <a:cs typeface="Times New Roman" panose="02020603050405020304" pitchFamily="18" charset="0"/>
              </a:rPr>
              <a:t>Enterprise application are used by people all over the world. This requires an application to be localized for the user needs to ensure customer friendliness</a:t>
            </a:r>
          </a:p>
          <a:p>
            <a:r>
              <a:rPr lang="en-US" sz="2000" dirty="0">
                <a:latin typeface="Times New Roman" panose="02020603050405020304" pitchFamily="18" charset="0"/>
                <a:cs typeface="Times New Roman" panose="02020603050405020304" pitchFamily="18" charset="0"/>
              </a:rPr>
              <a:t>This testing is done to validate whether an enterprise application meets the </a:t>
            </a:r>
            <a:r>
              <a:rPr lang="en-US" sz="2000" dirty="0">
                <a:solidFill>
                  <a:srgbClr val="FF0000"/>
                </a:solidFill>
                <a:latin typeface="Times New Roman" panose="02020603050405020304" pitchFamily="18" charset="0"/>
                <a:cs typeface="Times New Roman" panose="02020603050405020304" pitchFamily="18" charset="0"/>
              </a:rPr>
              <a:t>internationalization requirements</a:t>
            </a:r>
          </a:p>
          <a:p>
            <a:r>
              <a:rPr lang="en-US" sz="2000" dirty="0">
                <a:latin typeface="Times New Roman" panose="02020603050405020304" pitchFamily="18" charset="0"/>
                <a:cs typeface="Times New Roman" panose="02020603050405020304" pitchFamily="18" charset="0"/>
              </a:rPr>
              <a:t>Language translation, currency symbols, date and time format, time zones, number formatting, fonts, sizes are the main things  that are validated under this testing</a:t>
            </a:r>
          </a:p>
        </p:txBody>
      </p:sp>
    </p:spTree>
    <p:extLst>
      <p:ext uri="{BB962C8B-B14F-4D97-AF65-F5344CB8AC3E}">
        <p14:creationId xmlns:p14="http://schemas.microsoft.com/office/powerpoint/2010/main" val="1250553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31330-F851-644B-3C42-E3DDF98FAF19}"/>
              </a:ext>
            </a:extLst>
          </p:cNvPr>
          <p:cNvSpPr>
            <a:spLocks noGrp="1"/>
          </p:cNvSpPr>
          <p:nvPr>
            <p:ph type="title"/>
          </p:nvPr>
        </p:nvSpPr>
        <p:spPr>
          <a:xfrm>
            <a:off x="715108" y="206864"/>
            <a:ext cx="10515600" cy="663575"/>
          </a:xfrm>
        </p:spPr>
        <p:txBody>
          <a:bodyPr>
            <a:normAutofit/>
          </a:bodyPr>
          <a:lstStyle/>
          <a:p>
            <a:r>
              <a:rPr lang="en-US" sz="2800" b="1" dirty="0">
                <a:latin typeface="Times New Roman" panose="02020603050405020304" pitchFamily="18" charset="0"/>
                <a:cs typeface="Times New Roman" panose="02020603050405020304" pitchFamily="18" charset="0"/>
              </a:rPr>
              <a:t>System Testing (</a:t>
            </a:r>
            <a:r>
              <a:rPr lang="en-US" sz="2800" b="1" dirty="0" err="1">
                <a:latin typeface="Times New Roman" panose="02020603050405020304" pitchFamily="18" charset="0"/>
                <a:cs typeface="Times New Roman" panose="02020603050405020304" pitchFamily="18" charset="0"/>
              </a:rPr>
              <a:t>contd</a:t>
            </a:r>
            <a:r>
              <a:rPr lang="en-US" sz="2800" b="1" dirty="0">
                <a:latin typeface="Times New Roman" panose="02020603050405020304" pitchFamily="18" charset="0"/>
                <a:cs typeface="Times New Roman" panose="02020603050405020304" pitchFamily="18" charset="0"/>
              </a:rPr>
              <a:t>…)</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4E4D978-D488-B74E-41BF-5A73AF4D14D1}"/>
              </a:ext>
            </a:extLst>
          </p:cNvPr>
          <p:cNvSpPr>
            <a:spLocks noGrp="1"/>
          </p:cNvSpPr>
          <p:nvPr>
            <p:ph idx="1"/>
          </p:nvPr>
        </p:nvSpPr>
        <p:spPr>
          <a:xfrm>
            <a:off x="838200" y="1072662"/>
            <a:ext cx="10515600" cy="5662246"/>
          </a:xfrm>
        </p:spPr>
        <p:txBody>
          <a:bodyPr>
            <a:normAutofit/>
          </a:bodyPr>
          <a:lstStyle/>
          <a:p>
            <a:pPr marL="0" indent="0">
              <a:buNone/>
            </a:pPr>
            <a:r>
              <a:rPr lang="en-US" sz="2000" b="1" u="sng" dirty="0">
                <a:latin typeface="Times New Roman" panose="02020603050405020304" pitchFamily="18" charset="0"/>
                <a:cs typeface="Times New Roman" panose="02020603050405020304" pitchFamily="18" charset="0"/>
              </a:rPr>
              <a:t>5. Interface Testing</a:t>
            </a:r>
          </a:p>
          <a:p>
            <a:r>
              <a:rPr lang="en-US" sz="2000" dirty="0">
                <a:latin typeface="Times New Roman" panose="02020603050405020304" pitchFamily="18" charset="0"/>
                <a:cs typeface="Times New Roman" panose="02020603050405020304" pitchFamily="18" charset="0"/>
              </a:rPr>
              <a:t>Interface testing validates the incoming and outgoing interfaces of the application with respect to all other applications it interacts with</a:t>
            </a:r>
          </a:p>
          <a:p>
            <a:r>
              <a:rPr lang="en-US" sz="2000" dirty="0">
                <a:latin typeface="Times New Roman" panose="02020603050405020304" pitchFamily="18" charset="0"/>
                <a:cs typeface="Times New Roman" panose="02020603050405020304" pitchFamily="18" charset="0"/>
              </a:rPr>
              <a:t>This testing is also called </a:t>
            </a:r>
            <a:r>
              <a:rPr lang="en-US" sz="2000" dirty="0">
                <a:solidFill>
                  <a:srgbClr val="FF0000"/>
                </a:solidFill>
                <a:latin typeface="Times New Roman" panose="02020603050405020304" pitchFamily="18" charset="0"/>
                <a:cs typeface="Times New Roman" panose="02020603050405020304" pitchFamily="18" charset="0"/>
              </a:rPr>
              <a:t>intersystem testing</a:t>
            </a:r>
          </a:p>
          <a:p>
            <a:r>
              <a:rPr lang="en-US" sz="2000" dirty="0">
                <a:latin typeface="Times New Roman" panose="02020603050405020304" pitchFamily="18" charset="0"/>
                <a:cs typeface="Times New Roman" panose="02020603050405020304" pitchFamily="18" charset="0"/>
              </a:rPr>
              <a:t>Interface testing depends on nature of communication of interfaces, request-response handling of the system,  data formats exchanged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13238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31330-F851-644B-3C42-E3DDF98FAF19}"/>
              </a:ext>
            </a:extLst>
          </p:cNvPr>
          <p:cNvSpPr>
            <a:spLocks noGrp="1"/>
          </p:cNvSpPr>
          <p:nvPr>
            <p:ph type="title"/>
          </p:nvPr>
        </p:nvSpPr>
        <p:spPr>
          <a:xfrm>
            <a:off x="715108" y="206864"/>
            <a:ext cx="10515600" cy="663575"/>
          </a:xfrm>
        </p:spPr>
        <p:txBody>
          <a:bodyPr>
            <a:normAutofit/>
          </a:bodyPr>
          <a:lstStyle/>
          <a:p>
            <a:r>
              <a:rPr lang="en-US" sz="2800" b="1" dirty="0">
                <a:latin typeface="Times New Roman" panose="02020603050405020304" pitchFamily="18" charset="0"/>
                <a:cs typeface="Times New Roman" panose="02020603050405020304" pitchFamily="18" charset="0"/>
              </a:rPr>
              <a:t>User Acceptance Testing</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4E4D978-D488-B74E-41BF-5A73AF4D14D1}"/>
              </a:ext>
            </a:extLst>
          </p:cNvPr>
          <p:cNvSpPr>
            <a:spLocks noGrp="1"/>
          </p:cNvSpPr>
          <p:nvPr>
            <p:ph idx="1"/>
          </p:nvPr>
        </p:nvSpPr>
        <p:spPr>
          <a:xfrm>
            <a:off x="838200" y="1072662"/>
            <a:ext cx="10515600" cy="5662246"/>
          </a:xfrm>
        </p:spPr>
        <p:txBody>
          <a:bodyPr>
            <a:normAutofit/>
          </a:bodyPr>
          <a:lstStyle/>
          <a:p>
            <a:r>
              <a:rPr lang="en-US" sz="2000" dirty="0">
                <a:latin typeface="Times New Roman" panose="02020603050405020304" pitchFamily="18" charset="0"/>
                <a:cs typeface="Times New Roman" panose="02020603050405020304" pitchFamily="18" charset="0"/>
              </a:rPr>
              <a:t>User Acceptance Testing is the </a:t>
            </a:r>
            <a:r>
              <a:rPr lang="en-US" sz="2000" dirty="0">
                <a:solidFill>
                  <a:srgbClr val="FF0000"/>
                </a:solidFill>
                <a:latin typeface="Times New Roman" panose="02020603050405020304" pitchFamily="18" charset="0"/>
                <a:cs typeface="Times New Roman" panose="02020603050405020304" pitchFamily="18" charset="0"/>
              </a:rPr>
              <a:t>Black-box Testing</a:t>
            </a:r>
          </a:p>
          <a:p>
            <a:r>
              <a:rPr lang="en-US" sz="2000" dirty="0">
                <a:latin typeface="Times New Roman" panose="02020603050405020304" pitchFamily="18" charset="0"/>
                <a:cs typeface="Times New Roman" panose="02020603050405020304" pitchFamily="18" charset="0"/>
              </a:rPr>
              <a:t>It is performed by end users who is going to use the system</a:t>
            </a:r>
          </a:p>
          <a:p>
            <a:r>
              <a:rPr lang="en-US" sz="2000" dirty="0">
                <a:latin typeface="Times New Roman" panose="02020603050405020304" pitchFamily="18" charset="0"/>
                <a:cs typeface="Times New Roman" panose="02020603050405020304" pitchFamily="18" charset="0"/>
              </a:rPr>
              <a:t>It is the last stage of testing before rolling out the application </a:t>
            </a:r>
          </a:p>
          <a:p>
            <a:r>
              <a:rPr lang="en-US" sz="2000" dirty="0">
                <a:latin typeface="Times New Roman" panose="02020603050405020304" pitchFamily="18" charset="0"/>
                <a:cs typeface="Times New Roman" panose="02020603050405020304" pitchFamily="18" charset="0"/>
              </a:rPr>
              <a:t>This testing is mostly manual and is carried out in the staging environment</a:t>
            </a:r>
          </a:p>
          <a:p>
            <a:pPr marL="0" indent="0">
              <a:buNone/>
            </a:pPr>
            <a:r>
              <a:rPr lang="en-US" sz="2000" b="1" u="sng" dirty="0">
                <a:latin typeface="Times New Roman" panose="02020603050405020304" pitchFamily="18" charset="0"/>
                <a:cs typeface="Times New Roman" panose="02020603050405020304" pitchFamily="18" charset="0"/>
              </a:rPr>
              <a:t>Objectives of User Acceptance Testing</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To validate the stated functionalities in the system requirement specification document</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To validate nonfunctional requirements like usability and response time</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To validate the complete business process</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To validate the business data from the outgoing and incoming interfaces</a:t>
            </a:r>
          </a:p>
        </p:txBody>
      </p:sp>
    </p:spTree>
    <p:extLst>
      <p:ext uri="{BB962C8B-B14F-4D97-AF65-F5344CB8AC3E}">
        <p14:creationId xmlns:p14="http://schemas.microsoft.com/office/powerpoint/2010/main" val="101466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31330-F851-644B-3C42-E3DDF98FAF19}"/>
              </a:ext>
            </a:extLst>
          </p:cNvPr>
          <p:cNvSpPr>
            <a:spLocks noGrp="1"/>
          </p:cNvSpPr>
          <p:nvPr>
            <p:ph type="title"/>
          </p:nvPr>
        </p:nvSpPr>
        <p:spPr>
          <a:xfrm>
            <a:off x="715108" y="206864"/>
            <a:ext cx="10515600" cy="663575"/>
          </a:xfrm>
        </p:spPr>
        <p:txBody>
          <a:bodyPr>
            <a:normAutofit/>
          </a:bodyPr>
          <a:lstStyle/>
          <a:p>
            <a:r>
              <a:rPr lang="en-US" sz="2800" b="1" dirty="0">
                <a:latin typeface="Times New Roman" panose="02020603050405020304" pitchFamily="18" charset="0"/>
                <a:cs typeface="Times New Roman" panose="02020603050405020304" pitchFamily="18" charset="0"/>
              </a:rPr>
              <a:t>Rolling out Enterprise Applications</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4E4D978-D488-B74E-41BF-5A73AF4D14D1}"/>
              </a:ext>
            </a:extLst>
          </p:cNvPr>
          <p:cNvSpPr>
            <a:spLocks noGrp="1"/>
          </p:cNvSpPr>
          <p:nvPr>
            <p:ph idx="1"/>
          </p:nvPr>
        </p:nvSpPr>
        <p:spPr>
          <a:xfrm>
            <a:off x="838200" y="1072662"/>
            <a:ext cx="10515600" cy="5662246"/>
          </a:xfrm>
        </p:spPr>
        <p:txBody>
          <a:bodyPr>
            <a:normAutofit/>
          </a:bodyPr>
          <a:lstStyle/>
          <a:p>
            <a:pPr algn="just"/>
            <a:r>
              <a:rPr lang="en-US" sz="2000" dirty="0">
                <a:latin typeface="Times New Roman" panose="02020603050405020304" pitchFamily="18" charset="0"/>
                <a:cs typeface="Times New Roman" panose="02020603050405020304" pitchFamily="18" charset="0"/>
              </a:rPr>
              <a:t>Rolling out Enterprise applications means making the application live on the production environment for the end user</a:t>
            </a:r>
          </a:p>
          <a:p>
            <a:pPr algn="just"/>
            <a:r>
              <a:rPr lang="en-US" sz="2000" dirty="0">
                <a:latin typeface="Times New Roman" panose="02020603050405020304" pitchFamily="18" charset="0"/>
                <a:cs typeface="Times New Roman" panose="02020603050405020304" pitchFamily="18" charset="0"/>
              </a:rPr>
              <a:t>During this time only enterprise applications are handed over to the maintenance team</a:t>
            </a:r>
          </a:p>
          <a:p>
            <a:pPr marL="0" indent="0" algn="just">
              <a:buNone/>
            </a:pPr>
            <a:r>
              <a:rPr lang="en-US" sz="2000" b="1" u="sng" dirty="0">
                <a:latin typeface="Times New Roman" panose="02020603050405020304" pitchFamily="18" charset="0"/>
                <a:cs typeface="Times New Roman" panose="02020603050405020304" pitchFamily="18" charset="0"/>
              </a:rPr>
              <a:t>Strategies for rolling out enterprise application</a:t>
            </a:r>
          </a:p>
          <a:p>
            <a:pPr marL="0" indent="0" algn="just">
              <a:buNone/>
            </a:pPr>
            <a:r>
              <a:rPr lang="en-US" sz="2000" dirty="0">
                <a:latin typeface="Times New Roman" panose="02020603050405020304" pitchFamily="18" charset="0"/>
                <a:cs typeface="Times New Roman" panose="02020603050405020304" pitchFamily="18" charset="0"/>
              </a:rPr>
              <a:t>1. Brand new rollout – first rollout of a new application</a:t>
            </a:r>
          </a:p>
          <a:p>
            <a:pPr marL="0" indent="0" algn="just">
              <a:buNone/>
            </a:pPr>
            <a:r>
              <a:rPr lang="en-US" sz="2000" dirty="0">
                <a:latin typeface="Times New Roman" panose="02020603050405020304" pitchFamily="18" charset="0"/>
                <a:cs typeface="Times New Roman" panose="02020603050405020304" pitchFamily="18" charset="0"/>
              </a:rPr>
              <a:t>2. Parallel switch – rollout application in both old and new configuration</a:t>
            </a:r>
          </a:p>
          <a:p>
            <a:pPr marL="0" indent="0" algn="just">
              <a:buNone/>
            </a:pPr>
            <a:r>
              <a:rPr lang="en-US" sz="2000" dirty="0">
                <a:latin typeface="Times New Roman" panose="02020603050405020304" pitchFamily="18" charset="0"/>
                <a:cs typeface="Times New Roman" panose="02020603050405020304" pitchFamily="18" charset="0"/>
              </a:rPr>
              <a:t>3. Rolling rollout – A rolling rollout strategy is used where a new version of a system 			                  or application is gradually released to different subsets of users or                   			    environments.</a:t>
            </a:r>
          </a:p>
          <a:p>
            <a:pPr marL="0" indent="0" algn="just">
              <a:buNone/>
            </a:pPr>
            <a:r>
              <a:rPr lang="en-US" sz="2000" dirty="0">
                <a:latin typeface="Times New Roman" panose="02020603050405020304" pitchFamily="18" charset="0"/>
                <a:cs typeface="Times New Roman" panose="02020603050405020304" pitchFamily="18" charset="0"/>
              </a:rPr>
              <a:t>4. Phased rollout - A phased rollout strategy is a used to introducing changes or updates to a 			  product or system in distinct phases or stages </a:t>
            </a:r>
          </a:p>
          <a:p>
            <a:pPr marL="0" indent="0" algn="just">
              <a:buNone/>
            </a:pPr>
            <a:r>
              <a:rPr lang="en-US"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812051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31330-F851-644B-3C42-E3DDF98FAF19}"/>
              </a:ext>
            </a:extLst>
          </p:cNvPr>
          <p:cNvSpPr>
            <a:spLocks noGrp="1"/>
          </p:cNvSpPr>
          <p:nvPr>
            <p:ph type="title"/>
          </p:nvPr>
        </p:nvSpPr>
        <p:spPr>
          <a:xfrm>
            <a:off x="715108" y="206864"/>
            <a:ext cx="10515600" cy="663575"/>
          </a:xfrm>
        </p:spPr>
        <p:txBody>
          <a:bodyPr>
            <a:normAutofit/>
          </a:bodyPr>
          <a:lstStyle/>
          <a:p>
            <a:r>
              <a:rPr lang="en-US" sz="2800" b="1" dirty="0">
                <a:latin typeface="Times New Roman" panose="02020603050405020304" pitchFamily="18" charset="0"/>
                <a:cs typeface="Times New Roman" panose="02020603050405020304" pitchFamily="18" charset="0"/>
              </a:rPr>
              <a:t>Rolling out Enterprise Applications (contd..)</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4E4D978-D488-B74E-41BF-5A73AF4D14D1}"/>
              </a:ext>
            </a:extLst>
          </p:cNvPr>
          <p:cNvSpPr>
            <a:spLocks noGrp="1"/>
          </p:cNvSpPr>
          <p:nvPr>
            <p:ph idx="1"/>
          </p:nvPr>
        </p:nvSpPr>
        <p:spPr>
          <a:xfrm>
            <a:off x="838200" y="1089595"/>
            <a:ext cx="10515600" cy="5662246"/>
          </a:xfrm>
        </p:spPr>
        <p:txBody>
          <a:bodyPr>
            <a:normAutofit/>
          </a:bodyPr>
          <a:lstStyle/>
          <a:p>
            <a:pPr marL="0" indent="0" algn="just">
              <a:buNone/>
            </a:pPr>
            <a:r>
              <a:rPr lang="en-US" sz="2000" b="1" u="sng" dirty="0">
                <a:latin typeface="Times New Roman" panose="02020603050405020304" pitchFamily="18" charset="0"/>
                <a:cs typeface="Times New Roman" panose="02020603050405020304" pitchFamily="18" charset="0"/>
              </a:rPr>
              <a:t>Strategies for rolling out enterprise application</a:t>
            </a:r>
          </a:p>
          <a:p>
            <a:pPr marL="0" indent="0" algn="just">
              <a:buNone/>
            </a:pPr>
            <a:r>
              <a:rPr lang="en-US" sz="2000" dirty="0">
                <a:latin typeface="Times New Roman" panose="02020603050405020304" pitchFamily="18" charset="0"/>
                <a:cs typeface="Times New Roman" panose="02020603050405020304" pitchFamily="18" charset="0"/>
              </a:rPr>
              <a:t>5. Up-down-up rollout </a:t>
            </a:r>
          </a:p>
          <a:p>
            <a:pPr marL="0" indent="0" algn="just">
              <a:buNone/>
            </a:pPr>
            <a:r>
              <a:rPr lang="en-US" sz="2000" dirty="0">
                <a:latin typeface="Times New Roman" panose="02020603050405020304" pitchFamily="18" charset="0"/>
                <a:cs typeface="Times New Roman" panose="02020603050405020304" pitchFamily="18" charset="0"/>
              </a:rPr>
              <a:t>	The "Up-Down-Up" rollout strategy involves three distinct phases: an initial "Up" phase, a "Down" phase, and a final "Up" phase. In the first "Up" phase, the new version of the software or system is deployed to a subset of users or environments. </a:t>
            </a:r>
            <a:r>
              <a:rPr lang="en-IN" sz="2000" dirty="0">
                <a:latin typeface="Times New Roman" panose="02020603050405020304" pitchFamily="18" charset="0"/>
                <a:cs typeface="Times New Roman" panose="02020603050405020304" pitchFamily="18" charset="0"/>
              </a:rPr>
              <a:t>Feedback from users are collected. </a:t>
            </a:r>
            <a:r>
              <a:rPr lang="en-US" sz="2000" dirty="0">
                <a:latin typeface="Times New Roman" panose="02020603050405020304" pitchFamily="18" charset="0"/>
                <a:cs typeface="Times New Roman" panose="02020603050405020304" pitchFamily="18" charset="0"/>
              </a:rPr>
              <a:t>The "Down" phase involves assessing the feedback and data gathered during the initial rollout. Once the issues from the "Down" phase are addressed and the necessary improvements are made, the final "Up" phase involves re-deploying the updated version. This rollout may extend to a larger user base or additional environments.</a:t>
            </a:r>
          </a:p>
        </p:txBody>
      </p:sp>
    </p:spTree>
    <p:extLst>
      <p:ext uri="{BB962C8B-B14F-4D97-AF65-F5344CB8AC3E}">
        <p14:creationId xmlns:p14="http://schemas.microsoft.com/office/powerpoint/2010/main" val="30002891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31330-F851-644B-3C42-E3DDF98FAF19}"/>
              </a:ext>
            </a:extLst>
          </p:cNvPr>
          <p:cNvSpPr>
            <a:spLocks noGrp="1"/>
          </p:cNvSpPr>
          <p:nvPr>
            <p:ph type="title"/>
          </p:nvPr>
        </p:nvSpPr>
        <p:spPr>
          <a:xfrm>
            <a:off x="715108" y="206864"/>
            <a:ext cx="10515600" cy="663575"/>
          </a:xfrm>
        </p:spPr>
        <p:txBody>
          <a:bodyPr>
            <a:normAutofit/>
          </a:bodyPr>
          <a:lstStyle/>
          <a:p>
            <a:r>
              <a:rPr lang="en-US" sz="2800" b="1" dirty="0">
                <a:latin typeface="Times New Roman" panose="02020603050405020304" pitchFamily="18" charset="0"/>
                <a:cs typeface="Times New Roman" panose="02020603050405020304" pitchFamily="18" charset="0"/>
              </a:rPr>
              <a:t>Rolling out Enterprise Applications (contd..)</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4E4D978-D488-B74E-41BF-5A73AF4D14D1}"/>
              </a:ext>
            </a:extLst>
          </p:cNvPr>
          <p:cNvSpPr>
            <a:spLocks noGrp="1"/>
          </p:cNvSpPr>
          <p:nvPr>
            <p:ph idx="1"/>
          </p:nvPr>
        </p:nvSpPr>
        <p:spPr>
          <a:xfrm>
            <a:off x="838200" y="1195754"/>
            <a:ext cx="10515600" cy="5662246"/>
          </a:xfrm>
        </p:spPr>
        <p:txBody>
          <a:bodyPr>
            <a:normAutofit/>
          </a:bodyPr>
          <a:lstStyle/>
          <a:p>
            <a:pPr marL="0" indent="0" algn="just">
              <a:buNone/>
            </a:pPr>
            <a:r>
              <a:rPr lang="en-US" sz="2000" b="1" u="sng" dirty="0">
                <a:latin typeface="Times New Roman" panose="02020603050405020304" pitchFamily="18" charset="0"/>
                <a:cs typeface="Times New Roman" panose="02020603050405020304" pitchFamily="18" charset="0"/>
              </a:rPr>
              <a:t>Key prerequisites for  a successful application rollout</a:t>
            </a:r>
          </a:p>
          <a:p>
            <a:pPr marL="0" indent="0" algn="just">
              <a:buNone/>
            </a:pP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7242F3A-56A8-3FB5-8923-5CE2BB4E16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938" y="1867486"/>
            <a:ext cx="11605847" cy="4781081"/>
          </a:xfrm>
          <a:prstGeom prst="rect">
            <a:avLst/>
          </a:prstGeom>
        </p:spPr>
      </p:pic>
    </p:spTree>
    <p:extLst>
      <p:ext uri="{BB962C8B-B14F-4D97-AF65-F5344CB8AC3E}">
        <p14:creationId xmlns:p14="http://schemas.microsoft.com/office/powerpoint/2010/main" val="3430757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31330-F851-644B-3C42-E3DDF98FAF19}"/>
              </a:ext>
            </a:extLst>
          </p:cNvPr>
          <p:cNvSpPr>
            <a:spLocks noGrp="1"/>
          </p:cNvSpPr>
          <p:nvPr>
            <p:ph type="title"/>
          </p:nvPr>
        </p:nvSpPr>
        <p:spPr>
          <a:xfrm>
            <a:off x="715108" y="206864"/>
            <a:ext cx="10515600" cy="663575"/>
          </a:xfrm>
        </p:spPr>
        <p:txBody>
          <a:bodyPr>
            <a:normAutofit/>
          </a:bodyPr>
          <a:lstStyle/>
          <a:p>
            <a:r>
              <a:rPr lang="en-US" sz="2800" b="1" dirty="0">
                <a:latin typeface="Times New Roman" panose="02020603050405020304" pitchFamily="18" charset="0"/>
                <a:cs typeface="Times New Roman" panose="02020603050405020304" pitchFamily="18" charset="0"/>
              </a:rPr>
              <a:t>Rolling out Enterprise Applications (contd..)</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4E4D978-D488-B74E-41BF-5A73AF4D14D1}"/>
              </a:ext>
            </a:extLst>
          </p:cNvPr>
          <p:cNvSpPr>
            <a:spLocks noGrp="1"/>
          </p:cNvSpPr>
          <p:nvPr>
            <p:ph idx="1"/>
          </p:nvPr>
        </p:nvSpPr>
        <p:spPr>
          <a:xfrm>
            <a:off x="838200" y="1195754"/>
            <a:ext cx="10515600" cy="5662246"/>
          </a:xfrm>
        </p:spPr>
        <p:txBody>
          <a:bodyPr>
            <a:normAutofit/>
          </a:bodyPr>
          <a:lstStyle/>
          <a:p>
            <a:pPr marL="0" indent="0" algn="just">
              <a:buNone/>
            </a:pPr>
            <a:r>
              <a:rPr lang="en-US" sz="2000" b="1" u="sng" dirty="0">
                <a:latin typeface="Times New Roman" panose="02020603050405020304" pitchFamily="18" charset="0"/>
                <a:cs typeface="Times New Roman" panose="02020603050405020304" pitchFamily="18" charset="0"/>
              </a:rPr>
              <a:t>Steps in application rollout</a:t>
            </a:r>
          </a:p>
          <a:p>
            <a:pPr marL="0" indent="0" algn="just">
              <a:buNone/>
            </a:pPr>
            <a:endParaRPr lang="en-US"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7DE3870-5367-A9F3-20C6-660EA1976D4C}"/>
              </a:ext>
            </a:extLst>
          </p:cNvPr>
          <p:cNvPicPr>
            <a:picLocks noChangeAspect="1"/>
          </p:cNvPicPr>
          <p:nvPr/>
        </p:nvPicPr>
        <p:blipFill rotWithShape="1">
          <a:blip r:embed="rId2">
            <a:extLst>
              <a:ext uri="{28A0092B-C50C-407E-A947-70E740481C1C}">
                <a14:useLocalDpi xmlns:a14="http://schemas.microsoft.com/office/drawing/2010/main" val="0"/>
              </a:ext>
            </a:extLst>
          </a:blip>
          <a:srcRect l="6160"/>
          <a:stretch/>
        </p:blipFill>
        <p:spPr>
          <a:xfrm>
            <a:off x="838199" y="2060981"/>
            <a:ext cx="9659815" cy="4479868"/>
          </a:xfrm>
          <a:prstGeom prst="rect">
            <a:avLst/>
          </a:prstGeom>
        </p:spPr>
      </p:pic>
    </p:spTree>
    <p:extLst>
      <p:ext uri="{BB962C8B-B14F-4D97-AF65-F5344CB8AC3E}">
        <p14:creationId xmlns:p14="http://schemas.microsoft.com/office/powerpoint/2010/main" val="10155594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31330-F851-644B-3C42-E3DDF98FAF19}"/>
              </a:ext>
            </a:extLst>
          </p:cNvPr>
          <p:cNvSpPr>
            <a:spLocks noGrp="1"/>
          </p:cNvSpPr>
          <p:nvPr>
            <p:ph type="title"/>
          </p:nvPr>
        </p:nvSpPr>
        <p:spPr>
          <a:xfrm>
            <a:off x="715108" y="206864"/>
            <a:ext cx="10515600" cy="663575"/>
          </a:xfrm>
        </p:spPr>
        <p:txBody>
          <a:bodyPr>
            <a:normAutofit/>
          </a:bodyPr>
          <a:lstStyle/>
          <a:p>
            <a:r>
              <a:rPr lang="en-US" sz="2800" b="1" dirty="0">
                <a:latin typeface="Times New Roman" panose="02020603050405020304" pitchFamily="18" charset="0"/>
                <a:cs typeface="Times New Roman" panose="02020603050405020304" pitchFamily="18" charset="0"/>
              </a:rPr>
              <a:t>Rolling out Enterprise Applications (contd..)</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4E4D978-D488-B74E-41BF-5A73AF4D14D1}"/>
              </a:ext>
            </a:extLst>
          </p:cNvPr>
          <p:cNvSpPr>
            <a:spLocks noGrp="1"/>
          </p:cNvSpPr>
          <p:nvPr>
            <p:ph idx="1"/>
          </p:nvPr>
        </p:nvSpPr>
        <p:spPr>
          <a:xfrm>
            <a:off x="838200" y="1195754"/>
            <a:ext cx="10515600" cy="5662246"/>
          </a:xfrm>
        </p:spPr>
        <p:txBody>
          <a:bodyPr>
            <a:normAutofit/>
          </a:bodyPr>
          <a:lstStyle/>
          <a:p>
            <a:pPr marL="0" indent="0" algn="just">
              <a:buNone/>
            </a:pPr>
            <a:r>
              <a:rPr lang="en-US" sz="2000" b="1" u="sng" dirty="0">
                <a:latin typeface="Times New Roman" panose="02020603050405020304" pitchFamily="18" charset="0"/>
                <a:cs typeface="Times New Roman" panose="02020603050405020304" pitchFamily="18" charset="0"/>
              </a:rPr>
              <a:t>Steps in application rollout</a:t>
            </a:r>
          </a:p>
          <a:p>
            <a:pPr marL="0" indent="0" algn="just">
              <a:buNone/>
            </a:pP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3824B7D-CC62-A2CD-9527-502791F24516}"/>
              </a:ext>
            </a:extLst>
          </p:cNvPr>
          <p:cNvPicPr>
            <a:picLocks noChangeAspect="1"/>
          </p:cNvPicPr>
          <p:nvPr/>
        </p:nvPicPr>
        <p:blipFill rotWithShape="1">
          <a:blip r:embed="rId2"/>
          <a:srcRect l="8726" t="8227" r="3798"/>
          <a:stretch/>
        </p:blipFill>
        <p:spPr>
          <a:xfrm>
            <a:off x="715108" y="1995854"/>
            <a:ext cx="10665070" cy="3515530"/>
          </a:xfrm>
          <a:prstGeom prst="rect">
            <a:avLst/>
          </a:prstGeom>
        </p:spPr>
      </p:pic>
    </p:spTree>
    <p:extLst>
      <p:ext uri="{BB962C8B-B14F-4D97-AF65-F5344CB8AC3E}">
        <p14:creationId xmlns:p14="http://schemas.microsoft.com/office/powerpoint/2010/main" val="1415937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31330-F851-644B-3C42-E3DDF98FAF19}"/>
              </a:ext>
            </a:extLst>
          </p:cNvPr>
          <p:cNvSpPr>
            <a:spLocks noGrp="1"/>
          </p:cNvSpPr>
          <p:nvPr>
            <p:ph type="title"/>
          </p:nvPr>
        </p:nvSpPr>
        <p:spPr>
          <a:xfrm>
            <a:off x="838200" y="365125"/>
            <a:ext cx="10515600" cy="821837"/>
          </a:xfrm>
        </p:spPr>
        <p:txBody>
          <a:bodyPr>
            <a:normAutofit/>
          </a:bodyPr>
          <a:lstStyle/>
          <a:p>
            <a:r>
              <a:rPr lang="en-US" sz="2800" b="1" dirty="0">
                <a:latin typeface="Times New Roman" panose="02020603050405020304" pitchFamily="18" charset="0"/>
                <a:cs typeface="Times New Roman" panose="02020603050405020304" pitchFamily="18" charset="0"/>
              </a:rPr>
              <a:t>Testing Enterprise Applications (contd..)</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4E4D978-D488-B74E-41BF-5A73AF4D14D1}"/>
              </a:ext>
            </a:extLst>
          </p:cNvPr>
          <p:cNvSpPr>
            <a:spLocks noGrp="1"/>
          </p:cNvSpPr>
          <p:nvPr>
            <p:ph idx="1"/>
          </p:nvPr>
        </p:nvSpPr>
        <p:spPr>
          <a:xfrm>
            <a:off x="838200" y="1397977"/>
            <a:ext cx="10515600" cy="4778986"/>
          </a:xfrm>
        </p:spPr>
        <p:txBody>
          <a:bodyPr/>
          <a:lstStyle/>
          <a:p>
            <a:pPr marL="0" indent="0">
              <a:buNone/>
            </a:pPr>
            <a:r>
              <a:rPr lang="en-US" sz="2000" b="1" u="sng" dirty="0">
                <a:latin typeface="Times New Roman" panose="02020603050405020304" pitchFamily="18" charset="0"/>
                <a:cs typeface="Times New Roman" panose="02020603050405020304" pitchFamily="18" charset="0"/>
              </a:rPr>
              <a:t>Categories of Software Testing</a:t>
            </a:r>
          </a:p>
          <a:p>
            <a:r>
              <a:rPr lang="en-US" sz="2000" dirty="0">
                <a:latin typeface="Times New Roman" panose="02020603050405020304" pitchFamily="18" charset="0"/>
                <a:cs typeface="Times New Roman" panose="02020603050405020304" pitchFamily="18" charset="0"/>
              </a:rPr>
              <a:t>Based on “</a:t>
            </a:r>
            <a:r>
              <a:rPr lang="en-US" sz="2000" dirty="0">
                <a:solidFill>
                  <a:srgbClr val="FF0000"/>
                </a:solidFill>
                <a:latin typeface="Times New Roman" panose="02020603050405020304" pitchFamily="18" charset="0"/>
                <a:cs typeface="Times New Roman" panose="02020603050405020304" pitchFamily="18" charset="0"/>
              </a:rPr>
              <a:t>what</a:t>
            </a:r>
            <a:r>
              <a:rPr lang="en-US" sz="2000" dirty="0">
                <a:latin typeface="Times New Roman" panose="02020603050405020304" pitchFamily="18" charset="0"/>
                <a:cs typeface="Times New Roman" panose="02020603050405020304" pitchFamily="18" charset="0"/>
              </a:rPr>
              <a:t>” needs to be tested, testing is divided into</a:t>
            </a:r>
          </a:p>
          <a:p>
            <a:pPr lvl="2">
              <a:buFont typeface="Arial" panose="020B0604020202020204" pitchFamily="34" charset="0"/>
              <a:buAutoNum type="arabicPeriod"/>
            </a:pPr>
            <a:r>
              <a:rPr lang="en-US" dirty="0">
                <a:latin typeface="Times New Roman" panose="02020603050405020304" pitchFamily="18" charset="0"/>
                <a:cs typeface="Times New Roman" panose="02020603050405020304" pitchFamily="18" charset="0"/>
              </a:rPr>
              <a:t>Functional Testing – Testing the functional requirements stated by the user</a:t>
            </a:r>
          </a:p>
          <a:p>
            <a:pPr lvl="2">
              <a:buFont typeface="Arial" panose="020B0604020202020204" pitchFamily="34" charset="0"/>
              <a:buAutoNum type="arabicPeriod"/>
            </a:pPr>
            <a:r>
              <a:rPr lang="en-US" dirty="0">
                <a:latin typeface="Times New Roman" panose="02020603050405020304" pitchFamily="18" charset="0"/>
                <a:cs typeface="Times New Roman" panose="02020603050405020304" pitchFamily="18" charset="0"/>
              </a:rPr>
              <a:t>Nonfunctional Testing – Testing the nonfunctional requirements like security, </a:t>
            </a:r>
          </a:p>
          <a:p>
            <a:pPr marL="914400" lvl="2" indent="0">
              <a:buNone/>
            </a:pPr>
            <a:r>
              <a:rPr lang="en-US" dirty="0">
                <a:latin typeface="Times New Roman" panose="02020603050405020304" pitchFamily="18" charset="0"/>
                <a:cs typeface="Times New Roman" panose="02020603050405020304" pitchFamily="18" charset="0"/>
              </a:rPr>
              <a:t>			 performance, maintainability, reliability, availability, scalability</a:t>
            </a:r>
          </a:p>
          <a:p>
            <a:pPr marL="914400" lvl="2" indent="0">
              <a:buNone/>
            </a:pPr>
            <a:endParaRPr lang="en-US"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Based on “</a:t>
            </a:r>
            <a:r>
              <a:rPr lang="en-US" sz="2000" dirty="0">
                <a:solidFill>
                  <a:srgbClr val="FF0000"/>
                </a:solidFill>
                <a:latin typeface="Times New Roman" panose="02020603050405020304" pitchFamily="18" charset="0"/>
                <a:cs typeface="Times New Roman" panose="02020603050405020304" pitchFamily="18" charset="0"/>
              </a:rPr>
              <a:t>how</a:t>
            </a:r>
            <a:r>
              <a:rPr lang="en-US" sz="2000" dirty="0">
                <a:latin typeface="Times New Roman" panose="02020603050405020304" pitchFamily="18" charset="0"/>
                <a:cs typeface="Times New Roman" panose="02020603050405020304" pitchFamily="18" charset="0"/>
              </a:rPr>
              <a:t>” to test, testing is divided into</a:t>
            </a:r>
          </a:p>
          <a:p>
            <a:pPr lvl="2">
              <a:buFont typeface="Arial" panose="020B0604020202020204" pitchFamily="34" charset="0"/>
              <a:buAutoNum type="arabicPeriod"/>
            </a:pPr>
            <a:r>
              <a:rPr lang="en-US" dirty="0">
                <a:latin typeface="Times New Roman" panose="02020603050405020304" pitchFamily="18" charset="0"/>
                <a:cs typeface="Times New Roman" panose="02020603050405020304" pitchFamily="18" charset="0"/>
              </a:rPr>
              <a:t>White-box Testing – tests the internal structure of the application in detail</a:t>
            </a:r>
          </a:p>
          <a:p>
            <a:pPr lvl="2">
              <a:buFont typeface="Arial" panose="020B0604020202020204" pitchFamily="34" charset="0"/>
              <a:buAutoNum type="arabicPeriod"/>
            </a:pPr>
            <a:r>
              <a:rPr lang="en-US" dirty="0">
                <a:latin typeface="Times New Roman" panose="02020603050405020304" pitchFamily="18" charset="0"/>
                <a:cs typeface="Times New Roman" panose="02020603050405020304" pitchFamily="18" charset="0"/>
              </a:rPr>
              <a:t>Black-box Testing – focuses on testing the application from external perspective</a:t>
            </a:r>
          </a:p>
          <a:p>
            <a:pPr lvl="2">
              <a:buFont typeface="Arial" panose="020B0604020202020204" pitchFamily="34" charset="0"/>
              <a:buAutoNum type="arabicPeriod"/>
            </a:pPr>
            <a:r>
              <a:rPr lang="en-US" dirty="0">
                <a:latin typeface="Times New Roman" panose="02020603050405020304" pitchFamily="18" charset="0"/>
                <a:cs typeface="Times New Roman" panose="02020603050405020304" pitchFamily="18" charset="0"/>
              </a:rPr>
              <a:t>Gray-box Testing – It is a hybrid of white-box and black-box testing. In this type of </a:t>
            </a:r>
          </a:p>
          <a:p>
            <a:pPr marL="914400" lvl="2" indent="0">
              <a:buNone/>
            </a:pPr>
            <a:r>
              <a:rPr lang="en-US" dirty="0">
                <a:latin typeface="Times New Roman" panose="02020603050405020304" pitchFamily="18" charset="0"/>
                <a:cs typeface="Times New Roman" panose="02020603050405020304" pitchFamily="18" charset="0"/>
              </a:rPr>
              <a:t>		       testing, test planning is done keeping internal code in mind but finally </a:t>
            </a:r>
          </a:p>
          <a:p>
            <a:pPr marL="914400" lvl="2" indent="0">
              <a:buNone/>
            </a:pPr>
            <a:r>
              <a:rPr lang="en-US" dirty="0">
                <a:latin typeface="Times New Roman" panose="02020603050405020304" pitchFamily="18" charset="0"/>
                <a:cs typeface="Times New Roman" panose="02020603050405020304" pitchFamily="18" charset="0"/>
              </a:rPr>
              <a:t>		        testing happens like black-box testing</a:t>
            </a:r>
          </a:p>
          <a:p>
            <a:pPr marL="0" indent="0">
              <a:buNone/>
            </a:pPr>
            <a:endParaRPr lang="en-IN" dirty="0"/>
          </a:p>
        </p:txBody>
      </p:sp>
    </p:spTree>
    <p:extLst>
      <p:ext uri="{BB962C8B-B14F-4D97-AF65-F5344CB8AC3E}">
        <p14:creationId xmlns:p14="http://schemas.microsoft.com/office/powerpoint/2010/main" val="3701883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31330-F851-644B-3C42-E3DDF98FAF19}"/>
              </a:ext>
            </a:extLst>
          </p:cNvPr>
          <p:cNvSpPr>
            <a:spLocks noGrp="1"/>
          </p:cNvSpPr>
          <p:nvPr>
            <p:ph type="title"/>
          </p:nvPr>
        </p:nvSpPr>
        <p:spPr>
          <a:xfrm>
            <a:off x="838200" y="365125"/>
            <a:ext cx="10515600" cy="821837"/>
          </a:xfrm>
        </p:spPr>
        <p:txBody>
          <a:bodyPr>
            <a:normAutofit/>
          </a:bodyPr>
          <a:lstStyle/>
          <a:p>
            <a:r>
              <a:rPr lang="en-US" sz="2800" b="1" dirty="0">
                <a:latin typeface="Times New Roman" panose="02020603050405020304" pitchFamily="18" charset="0"/>
                <a:cs typeface="Times New Roman" panose="02020603050405020304" pitchFamily="18" charset="0"/>
              </a:rPr>
              <a:t>Testing Enterprise Applications (contd..)</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4E4D978-D488-B74E-41BF-5A73AF4D14D1}"/>
              </a:ext>
            </a:extLst>
          </p:cNvPr>
          <p:cNvSpPr>
            <a:spLocks noGrp="1"/>
          </p:cNvSpPr>
          <p:nvPr>
            <p:ph idx="1"/>
          </p:nvPr>
        </p:nvSpPr>
        <p:spPr>
          <a:xfrm>
            <a:off x="706314" y="1397976"/>
            <a:ext cx="10515600" cy="4778986"/>
          </a:xfrm>
        </p:spPr>
        <p:txBody>
          <a:bodyPr/>
          <a:lstStyle/>
          <a:p>
            <a:pPr marL="0" indent="0">
              <a:buNone/>
            </a:pPr>
            <a:r>
              <a:rPr lang="en-US" sz="2000" b="1" u="sng" dirty="0">
                <a:latin typeface="Times New Roman" panose="02020603050405020304" pitchFamily="18" charset="0"/>
                <a:cs typeface="Times New Roman" panose="02020603050405020304" pitchFamily="18" charset="0"/>
              </a:rPr>
              <a:t>Black-box testing vs White-box testing</a:t>
            </a:r>
          </a:p>
          <a:p>
            <a:pPr marL="0" indent="0">
              <a:buNone/>
            </a:pPr>
            <a:endParaRPr lang="en-IN" dirty="0"/>
          </a:p>
        </p:txBody>
      </p:sp>
      <p:pic>
        <p:nvPicPr>
          <p:cNvPr id="1028" name="Picture 4">
            <a:extLst>
              <a:ext uri="{FF2B5EF4-FFF2-40B4-BE49-F238E27FC236}">
                <a16:creationId xmlns:a16="http://schemas.microsoft.com/office/drawing/2014/main" id="{577F9EF1-A167-AAA6-9E91-51FB10E1866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469"/>
          <a:stretch/>
        </p:blipFill>
        <p:spPr bwMode="auto">
          <a:xfrm>
            <a:off x="3355364" y="2433637"/>
            <a:ext cx="4619625" cy="3501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3435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31330-F851-644B-3C42-E3DDF98FAF19}"/>
              </a:ext>
            </a:extLst>
          </p:cNvPr>
          <p:cNvSpPr>
            <a:spLocks noGrp="1"/>
          </p:cNvSpPr>
          <p:nvPr>
            <p:ph type="title"/>
          </p:nvPr>
        </p:nvSpPr>
        <p:spPr>
          <a:xfrm>
            <a:off x="838200" y="365125"/>
            <a:ext cx="10515600" cy="821837"/>
          </a:xfrm>
        </p:spPr>
        <p:txBody>
          <a:bodyPr>
            <a:normAutofit/>
          </a:bodyPr>
          <a:lstStyle/>
          <a:p>
            <a:r>
              <a:rPr lang="en-US" sz="2800" b="1" dirty="0">
                <a:latin typeface="Times New Roman" panose="02020603050405020304" pitchFamily="18" charset="0"/>
                <a:cs typeface="Times New Roman" panose="02020603050405020304" pitchFamily="18" charset="0"/>
              </a:rPr>
              <a:t>Testing Enterprise Applications (contd..)</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4E4D978-D488-B74E-41BF-5A73AF4D14D1}"/>
              </a:ext>
            </a:extLst>
          </p:cNvPr>
          <p:cNvSpPr>
            <a:spLocks noGrp="1"/>
          </p:cNvSpPr>
          <p:nvPr>
            <p:ph idx="1"/>
          </p:nvPr>
        </p:nvSpPr>
        <p:spPr>
          <a:xfrm>
            <a:off x="706314" y="1397976"/>
            <a:ext cx="10515600" cy="4778986"/>
          </a:xfrm>
        </p:spPr>
        <p:txBody>
          <a:bodyPr/>
          <a:lstStyle/>
          <a:p>
            <a:pPr marL="0" indent="0">
              <a:buNone/>
            </a:pPr>
            <a:r>
              <a:rPr lang="en-US" sz="2000" b="1" u="sng" dirty="0">
                <a:latin typeface="Times New Roman" panose="02020603050405020304" pitchFamily="18" charset="0"/>
                <a:cs typeface="Times New Roman" panose="02020603050405020304" pitchFamily="18" charset="0"/>
              </a:rPr>
              <a:t>Black-box testing vs White-box testing</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IN" dirty="0"/>
          </a:p>
        </p:txBody>
      </p:sp>
      <p:graphicFrame>
        <p:nvGraphicFramePr>
          <p:cNvPr id="4" name="Table 3">
            <a:extLst>
              <a:ext uri="{FF2B5EF4-FFF2-40B4-BE49-F238E27FC236}">
                <a16:creationId xmlns:a16="http://schemas.microsoft.com/office/drawing/2014/main" id="{34597E3A-7441-58E6-9774-B75EE046DC42}"/>
              </a:ext>
            </a:extLst>
          </p:cNvPr>
          <p:cNvGraphicFramePr>
            <a:graphicFrameLocks noGrp="1"/>
          </p:cNvGraphicFramePr>
          <p:nvPr>
            <p:extLst>
              <p:ext uri="{D42A27DB-BD31-4B8C-83A1-F6EECF244321}">
                <p14:modId xmlns:p14="http://schemas.microsoft.com/office/powerpoint/2010/main" val="536608393"/>
              </p:ext>
            </p:extLst>
          </p:nvPr>
        </p:nvGraphicFramePr>
        <p:xfrm>
          <a:off x="1820984" y="2074985"/>
          <a:ext cx="8128000" cy="4236394"/>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543080898"/>
                    </a:ext>
                  </a:extLst>
                </a:gridCol>
                <a:gridCol w="4064000">
                  <a:extLst>
                    <a:ext uri="{9D8B030D-6E8A-4147-A177-3AD203B41FA5}">
                      <a16:colId xmlns:a16="http://schemas.microsoft.com/office/drawing/2014/main" val="1682793245"/>
                    </a:ext>
                  </a:extLst>
                </a:gridCol>
              </a:tblGrid>
              <a:tr h="395914">
                <a:tc>
                  <a:txBody>
                    <a:bodyPr/>
                    <a:lstStyle/>
                    <a:p>
                      <a:pPr algn="ctr"/>
                      <a:r>
                        <a:rPr lang="en-US" dirty="0">
                          <a:solidFill>
                            <a:schemeClr val="tx1"/>
                          </a:solidFill>
                          <a:latin typeface="Times New Roman" panose="02020603050405020304" pitchFamily="18" charset="0"/>
                          <a:cs typeface="Times New Roman" panose="02020603050405020304" pitchFamily="18" charset="0"/>
                        </a:rPr>
                        <a:t>Black-box testing</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White-box testing</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20941849"/>
                  </a:ext>
                </a:extLst>
              </a:tr>
              <a:tr h="395914">
                <a:tc>
                  <a:txBody>
                    <a:bodyPr/>
                    <a:lstStyle/>
                    <a:p>
                      <a:pPr algn="ctr" fontAlgn="ctr"/>
                      <a:r>
                        <a:rPr lang="en-US" sz="1400" b="0" dirty="0">
                          <a:effectLst/>
                          <a:latin typeface="Times New Roman" panose="02020603050405020304" pitchFamily="18" charset="0"/>
                          <a:cs typeface="Times New Roman" panose="02020603050405020304" pitchFamily="18" charset="0"/>
                        </a:rPr>
                        <a:t>It is a way of software testing in which the internal structure or the program or the code is hidden and nothing is known about it.</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b="0">
                          <a:effectLst/>
                          <a:latin typeface="Times New Roman" panose="02020603050405020304" pitchFamily="18" charset="0"/>
                          <a:cs typeface="Times New Roman" panose="02020603050405020304" pitchFamily="18" charset="0"/>
                        </a:rPr>
                        <a:t>It is a way of testing the software in which the tester has knowledge about the internal structure or the code or the program of the software.</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39881716"/>
                  </a:ext>
                </a:extLst>
              </a:tr>
              <a:tr h="395914">
                <a:tc>
                  <a:txBody>
                    <a:bodyPr/>
                    <a:lstStyle/>
                    <a:p>
                      <a:pPr algn="ctr" fontAlgn="ctr"/>
                      <a:r>
                        <a:rPr lang="en-US" sz="1400" b="0" dirty="0">
                          <a:effectLst/>
                          <a:latin typeface="Times New Roman" panose="02020603050405020304" pitchFamily="18" charset="0"/>
                          <a:cs typeface="Times New Roman" panose="02020603050405020304" pitchFamily="18" charset="0"/>
                        </a:rPr>
                        <a:t>Implementation of code is not needed for black box testing.</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b="0">
                          <a:effectLst/>
                          <a:latin typeface="Times New Roman" panose="02020603050405020304" pitchFamily="18" charset="0"/>
                          <a:cs typeface="Times New Roman" panose="02020603050405020304" pitchFamily="18" charset="0"/>
                        </a:rPr>
                        <a:t>Code implementation is necessary for white box testing.</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29183192"/>
                  </a:ext>
                </a:extLst>
              </a:tr>
              <a:tr h="395914">
                <a:tc>
                  <a:txBody>
                    <a:bodyPr/>
                    <a:lstStyle/>
                    <a:p>
                      <a:pPr algn="ctr" fontAlgn="ctr"/>
                      <a:r>
                        <a:rPr lang="en-US" sz="1400" b="0">
                          <a:effectLst/>
                          <a:latin typeface="Times New Roman" panose="02020603050405020304" pitchFamily="18" charset="0"/>
                          <a:cs typeface="Times New Roman" panose="02020603050405020304" pitchFamily="18" charset="0"/>
                        </a:rPr>
                        <a:t>It is mostly done by software testers.</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b="0">
                          <a:effectLst/>
                          <a:latin typeface="Times New Roman" panose="02020603050405020304" pitchFamily="18" charset="0"/>
                          <a:cs typeface="Times New Roman" panose="02020603050405020304" pitchFamily="18" charset="0"/>
                        </a:rPr>
                        <a:t>It is mostly done by software developers.</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16908932"/>
                  </a:ext>
                </a:extLst>
              </a:tr>
              <a:tr h="395914">
                <a:tc>
                  <a:txBody>
                    <a:bodyPr/>
                    <a:lstStyle/>
                    <a:p>
                      <a:pPr algn="ctr" fontAlgn="ctr"/>
                      <a:r>
                        <a:rPr lang="en-US" sz="1400" b="0" dirty="0">
                          <a:effectLst/>
                          <a:latin typeface="Times New Roman" panose="02020603050405020304" pitchFamily="18" charset="0"/>
                          <a:cs typeface="Times New Roman" panose="02020603050405020304" pitchFamily="18" charset="0"/>
                        </a:rPr>
                        <a:t>No knowledge of implementation is needed.</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b="0">
                          <a:effectLst/>
                          <a:latin typeface="Times New Roman" panose="02020603050405020304" pitchFamily="18" charset="0"/>
                          <a:cs typeface="Times New Roman" panose="02020603050405020304" pitchFamily="18" charset="0"/>
                        </a:rPr>
                        <a:t>Knowledge of implementation is required.</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1015064"/>
                  </a:ext>
                </a:extLst>
              </a:tr>
              <a:tr h="395914">
                <a:tc>
                  <a:txBody>
                    <a:bodyPr/>
                    <a:lstStyle/>
                    <a:p>
                      <a:pPr algn="ctr" fontAlgn="ctr"/>
                      <a:r>
                        <a:rPr lang="en-US" sz="1400" b="0" dirty="0">
                          <a:effectLst/>
                          <a:latin typeface="Times New Roman" panose="02020603050405020304" pitchFamily="18" charset="0"/>
                          <a:cs typeface="Times New Roman" panose="02020603050405020304" pitchFamily="18" charset="0"/>
                        </a:rPr>
                        <a:t>It can be referred to as outer or external software testing.</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b="0" dirty="0">
                          <a:effectLst/>
                          <a:latin typeface="Times New Roman" panose="02020603050405020304" pitchFamily="18" charset="0"/>
                          <a:cs typeface="Times New Roman" panose="02020603050405020304" pitchFamily="18" charset="0"/>
                        </a:rPr>
                        <a:t>It is the inner or the internal software testing.</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42650678"/>
                  </a:ext>
                </a:extLst>
              </a:tr>
              <a:tr h="395914">
                <a:tc>
                  <a:txBody>
                    <a:bodyPr/>
                    <a:lstStyle/>
                    <a:p>
                      <a:pPr algn="ctr" fontAlgn="ctr"/>
                      <a:r>
                        <a:rPr lang="en-US" sz="1400" b="0">
                          <a:effectLst/>
                          <a:latin typeface="Times New Roman" panose="02020603050405020304" pitchFamily="18" charset="0"/>
                          <a:cs typeface="Times New Roman" panose="02020603050405020304" pitchFamily="18" charset="0"/>
                        </a:rPr>
                        <a:t>It is a functional test of the software.</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b="0" dirty="0">
                          <a:effectLst/>
                          <a:latin typeface="Times New Roman" panose="02020603050405020304" pitchFamily="18" charset="0"/>
                          <a:cs typeface="Times New Roman" panose="02020603050405020304" pitchFamily="18" charset="0"/>
                        </a:rPr>
                        <a:t>It is a structural test of the software.</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55419895"/>
                  </a:ext>
                </a:extLst>
              </a:tr>
              <a:tr h="395914">
                <a:tc>
                  <a:txBody>
                    <a:bodyPr/>
                    <a:lstStyle/>
                    <a:p>
                      <a:pPr algn="ctr" fontAlgn="ctr"/>
                      <a:r>
                        <a:rPr lang="en-US" sz="1400" b="0" dirty="0">
                          <a:effectLst/>
                          <a:latin typeface="Times New Roman" panose="02020603050405020304" pitchFamily="18" charset="0"/>
                          <a:cs typeface="Times New Roman" panose="02020603050405020304" pitchFamily="18" charset="0"/>
                        </a:rPr>
                        <a:t>It is least time consuming.</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b="0" dirty="0">
                          <a:effectLst/>
                          <a:latin typeface="Times New Roman" panose="02020603050405020304" pitchFamily="18" charset="0"/>
                          <a:cs typeface="Times New Roman" panose="02020603050405020304" pitchFamily="18" charset="0"/>
                        </a:rPr>
                        <a:t>It is most time consuming.</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73348142"/>
                  </a:ext>
                </a:extLst>
              </a:tr>
            </a:tbl>
          </a:graphicData>
        </a:graphic>
      </p:graphicFrame>
    </p:spTree>
    <p:extLst>
      <p:ext uri="{BB962C8B-B14F-4D97-AF65-F5344CB8AC3E}">
        <p14:creationId xmlns:p14="http://schemas.microsoft.com/office/powerpoint/2010/main" val="997633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31330-F851-644B-3C42-E3DDF98FAF19}"/>
              </a:ext>
            </a:extLst>
          </p:cNvPr>
          <p:cNvSpPr>
            <a:spLocks noGrp="1"/>
          </p:cNvSpPr>
          <p:nvPr>
            <p:ph type="title"/>
          </p:nvPr>
        </p:nvSpPr>
        <p:spPr>
          <a:xfrm>
            <a:off x="838200" y="365126"/>
            <a:ext cx="10515600" cy="679040"/>
          </a:xfrm>
        </p:spPr>
        <p:txBody>
          <a:bodyPr>
            <a:normAutofit/>
          </a:bodyPr>
          <a:lstStyle/>
          <a:p>
            <a:r>
              <a:rPr lang="en-US" sz="2800" b="1" dirty="0">
                <a:latin typeface="Times New Roman" panose="02020603050405020304" pitchFamily="18" charset="0"/>
                <a:cs typeface="Times New Roman" panose="02020603050405020304" pitchFamily="18" charset="0"/>
              </a:rPr>
              <a:t>Testing Enterprise Applications (contd..)</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4E4D978-D488-B74E-41BF-5A73AF4D14D1}"/>
              </a:ext>
            </a:extLst>
          </p:cNvPr>
          <p:cNvSpPr>
            <a:spLocks noGrp="1"/>
          </p:cNvSpPr>
          <p:nvPr>
            <p:ph idx="1"/>
          </p:nvPr>
        </p:nvSpPr>
        <p:spPr>
          <a:xfrm>
            <a:off x="838200" y="1204546"/>
            <a:ext cx="10515600" cy="4972417"/>
          </a:xfrm>
        </p:spPr>
        <p:txBody>
          <a:bodyPr/>
          <a:lstStyle/>
          <a:p>
            <a:pPr marL="0" indent="0">
              <a:buNone/>
            </a:pPr>
            <a:r>
              <a:rPr lang="en-US" sz="2000" b="1" u="sng" dirty="0">
                <a:latin typeface="Times New Roman" panose="02020603050405020304" pitchFamily="18" charset="0"/>
                <a:cs typeface="Times New Roman" panose="02020603050405020304" pitchFamily="18" charset="0"/>
              </a:rPr>
              <a:t>Testing Levels</a:t>
            </a:r>
          </a:p>
          <a:p>
            <a:r>
              <a:rPr lang="en-US" sz="2000" dirty="0">
                <a:latin typeface="Times New Roman" panose="02020603050405020304" pitchFamily="18" charset="0"/>
                <a:cs typeface="Times New Roman" panose="02020603050405020304" pitchFamily="18" charset="0"/>
              </a:rPr>
              <a:t>Testing has to be done at various levels before rolling out enterprise applications</a:t>
            </a:r>
          </a:p>
          <a:p>
            <a:r>
              <a:rPr lang="en-US" sz="2000" dirty="0">
                <a:latin typeface="Times New Roman" panose="02020603050405020304" pitchFamily="18" charset="0"/>
                <a:cs typeface="Times New Roman" panose="02020603050405020304" pitchFamily="18" charset="0"/>
              </a:rPr>
              <a:t>Below diagram shows the different levels of testing the applications</a:t>
            </a:r>
          </a:p>
          <a:p>
            <a:endParaRPr lang="en-US" sz="2000" dirty="0">
              <a:latin typeface="Times New Roman" panose="02020603050405020304" pitchFamily="18" charset="0"/>
              <a:cs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2D71E305-7BFB-3FFD-9917-2453C88B82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8169" y="2540976"/>
            <a:ext cx="3919977" cy="3989799"/>
          </a:xfrm>
          <a:prstGeom prst="rect">
            <a:avLst/>
          </a:prstGeom>
        </p:spPr>
      </p:pic>
    </p:spTree>
    <p:extLst>
      <p:ext uri="{BB962C8B-B14F-4D97-AF65-F5344CB8AC3E}">
        <p14:creationId xmlns:p14="http://schemas.microsoft.com/office/powerpoint/2010/main" val="1575064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31330-F851-644B-3C42-E3DDF98FAF19}"/>
              </a:ext>
            </a:extLst>
          </p:cNvPr>
          <p:cNvSpPr>
            <a:spLocks noGrp="1"/>
          </p:cNvSpPr>
          <p:nvPr>
            <p:ph type="title"/>
          </p:nvPr>
        </p:nvSpPr>
        <p:spPr>
          <a:xfrm>
            <a:off x="838200" y="365126"/>
            <a:ext cx="10515600" cy="679040"/>
          </a:xfrm>
        </p:spPr>
        <p:txBody>
          <a:bodyPr>
            <a:normAutofit/>
          </a:bodyPr>
          <a:lstStyle/>
          <a:p>
            <a:r>
              <a:rPr lang="en-US" sz="2800" b="1" dirty="0">
                <a:latin typeface="Times New Roman" panose="02020603050405020304" pitchFamily="18" charset="0"/>
                <a:cs typeface="Times New Roman" panose="02020603050405020304" pitchFamily="18" charset="0"/>
              </a:rPr>
              <a:t>Testing Enterprise Applications (contd..)</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4E4D978-D488-B74E-41BF-5A73AF4D14D1}"/>
              </a:ext>
            </a:extLst>
          </p:cNvPr>
          <p:cNvSpPr>
            <a:spLocks noGrp="1"/>
          </p:cNvSpPr>
          <p:nvPr>
            <p:ph idx="1"/>
          </p:nvPr>
        </p:nvSpPr>
        <p:spPr>
          <a:xfrm>
            <a:off x="838200" y="1204546"/>
            <a:ext cx="10515600" cy="4972417"/>
          </a:xfrm>
        </p:spPr>
        <p:txBody>
          <a:bodyPr/>
          <a:lstStyle/>
          <a:p>
            <a:pPr marL="0" indent="0">
              <a:buNone/>
            </a:pPr>
            <a:r>
              <a:rPr lang="en-US" sz="2000" b="1" u="sng" dirty="0">
                <a:latin typeface="Times New Roman" panose="02020603050405020304" pitchFamily="18" charset="0"/>
                <a:cs typeface="Times New Roman" panose="02020603050405020304" pitchFamily="18" charset="0"/>
              </a:rPr>
              <a:t>Testing Levels</a:t>
            </a:r>
          </a:p>
          <a:p>
            <a:pPr marL="0" indent="0">
              <a:buNone/>
            </a:pPr>
            <a:r>
              <a:rPr lang="en-US" sz="2000" dirty="0">
                <a:latin typeface="Times New Roman" panose="02020603050405020304" pitchFamily="18" charset="0"/>
                <a:cs typeface="Times New Roman" panose="02020603050405020304" pitchFamily="18" charset="0"/>
              </a:rPr>
              <a:t>1. </a:t>
            </a:r>
            <a:r>
              <a:rPr lang="en-US" sz="2000" u="sng" dirty="0">
                <a:latin typeface="Times New Roman" panose="02020603050405020304" pitchFamily="18" charset="0"/>
                <a:cs typeface="Times New Roman" panose="02020603050405020304" pitchFamily="18" charset="0"/>
              </a:rPr>
              <a:t>Unit Testing:</a:t>
            </a:r>
            <a:r>
              <a:rPr lang="en-US" sz="2000" dirty="0">
                <a:latin typeface="Times New Roman" panose="02020603050405020304" pitchFamily="18" charset="0"/>
                <a:cs typeface="Times New Roman" panose="02020603050405020304" pitchFamily="18" charset="0"/>
              </a:rPr>
              <a:t> This testing is done to ensure that a  function/module/class works correctly. </a:t>
            </a:r>
            <a:r>
              <a:rPr lang="en-US" sz="2000" dirty="0">
                <a:solidFill>
                  <a:srgbClr val="FF0000"/>
                </a:solidFill>
                <a:latin typeface="Times New Roman" panose="02020603050405020304" pitchFamily="18" charset="0"/>
                <a:cs typeface="Times New Roman" panose="02020603050405020304" pitchFamily="18" charset="0"/>
              </a:rPr>
              <a:t>First</a:t>
            </a:r>
          </a:p>
          <a:p>
            <a:pPr marL="0" indent="0">
              <a:buNone/>
            </a:pPr>
            <a:r>
              <a:rPr lang="en-US" sz="2000" dirty="0">
                <a:solidFill>
                  <a:srgbClr val="FF0000"/>
                </a:solidFill>
                <a:latin typeface="Times New Roman" panose="02020603050405020304" pitchFamily="18" charset="0"/>
                <a:cs typeface="Times New Roman" panose="02020603050405020304" pitchFamily="18" charset="0"/>
              </a:rPr>
              <a:t>	            phase of testing </a:t>
            </a:r>
            <a:r>
              <a:rPr lang="en-US" sz="2000" dirty="0">
                <a:latin typeface="Times New Roman" panose="02020603050405020304" pitchFamily="18" charset="0"/>
                <a:cs typeface="Times New Roman" panose="02020603050405020304" pitchFamily="18" charset="0"/>
              </a:rPr>
              <a:t>which </a:t>
            </a:r>
            <a:r>
              <a:rPr lang="en-US" sz="2000" dirty="0">
                <a:solidFill>
                  <a:srgbClr val="FF0000"/>
                </a:solidFill>
                <a:latin typeface="Times New Roman" panose="02020603050405020304" pitchFamily="18" charset="0"/>
                <a:cs typeface="Times New Roman" panose="02020603050405020304" pitchFamily="18" charset="0"/>
              </a:rPr>
              <a:t>happens in construction phase</a:t>
            </a:r>
          </a:p>
          <a:p>
            <a:pPr marL="0" indent="0">
              <a:buNone/>
            </a:pPr>
            <a:r>
              <a:rPr lang="en-US" sz="2000" dirty="0">
                <a:latin typeface="Times New Roman" panose="02020603050405020304" pitchFamily="18" charset="0"/>
                <a:cs typeface="Times New Roman" panose="02020603050405020304" pitchFamily="18" charset="0"/>
              </a:rPr>
              <a:t>2. </a:t>
            </a:r>
            <a:r>
              <a:rPr lang="en-US" sz="2000" u="sng" dirty="0">
                <a:latin typeface="Times New Roman" panose="02020603050405020304" pitchFamily="18" charset="0"/>
                <a:cs typeface="Times New Roman" panose="02020603050405020304" pitchFamily="18" charset="0"/>
              </a:rPr>
              <a:t>Integration Testing:</a:t>
            </a:r>
            <a:r>
              <a:rPr lang="en-US" sz="2000" dirty="0">
                <a:latin typeface="Times New Roman" panose="02020603050405020304" pitchFamily="18" charset="0"/>
                <a:cs typeface="Times New Roman" panose="02020603050405020304" pitchFamily="18" charset="0"/>
              </a:rPr>
              <a:t> This testing is done to ensure that function/module/classes are grouped </a:t>
            </a:r>
          </a:p>
          <a:p>
            <a:pPr marL="0" indent="0">
              <a:buNone/>
            </a:pPr>
            <a:r>
              <a:rPr lang="en-US" sz="2000" dirty="0">
                <a:latin typeface="Times New Roman" panose="02020603050405020304" pitchFamily="18" charset="0"/>
                <a:cs typeface="Times New Roman" panose="02020603050405020304" pitchFamily="18" charset="0"/>
              </a:rPr>
              <a:t>		        together without any problems. Combination of classes or modules works</a:t>
            </a:r>
          </a:p>
          <a:p>
            <a:pPr marL="0" indent="0">
              <a:buNone/>
            </a:pPr>
            <a:r>
              <a:rPr lang="en-US" sz="2000" dirty="0">
                <a:latin typeface="Times New Roman" panose="02020603050405020304" pitchFamily="18" charset="0"/>
                <a:cs typeface="Times New Roman" panose="02020603050405020304" pitchFamily="18" charset="0"/>
              </a:rPr>
              <a:t>	   	        correctly</a:t>
            </a:r>
          </a:p>
          <a:p>
            <a:pPr marL="0" indent="0">
              <a:buNone/>
            </a:pPr>
            <a:r>
              <a:rPr lang="en-US" sz="2000" dirty="0">
                <a:latin typeface="Times New Roman" panose="02020603050405020304" pitchFamily="18" charset="0"/>
                <a:cs typeface="Times New Roman" panose="02020603050405020304" pitchFamily="18" charset="0"/>
              </a:rPr>
              <a:t>3. </a:t>
            </a:r>
            <a:r>
              <a:rPr lang="en-US" sz="2000" u="sng" dirty="0">
                <a:latin typeface="Times New Roman" panose="02020603050405020304" pitchFamily="18" charset="0"/>
                <a:cs typeface="Times New Roman" panose="02020603050405020304" pitchFamily="18" charset="0"/>
              </a:rPr>
              <a:t>System Testing:</a:t>
            </a:r>
            <a:r>
              <a:rPr lang="en-US" sz="2000" dirty="0">
                <a:latin typeface="Times New Roman" panose="02020603050405020304" pitchFamily="18" charset="0"/>
                <a:cs typeface="Times New Roman" panose="02020603050405020304" pitchFamily="18" charset="0"/>
              </a:rPr>
              <a:t> This testing involves testing the entire system as a whole. Third level of testing</a:t>
            </a:r>
          </a:p>
          <a:p>
            <a:pPr marL="0" indent="0">
              <a:buNone/>
            </a:pPr>
            <a:r>
              <a:rPr lang="en-US" sz="2000" dirty="0">
                <a:latin typeface="Times New Roman" panose="02020603050405020304" pitchFamily="18" charset="0"/>
                <a:cs typeface="Times New Roman" panose="02020603050405020304" pitchFamily="18" charset="0"/>
              </a:rPr>
              <a:t>4. </a:t>
            </a:r>
            <a:r>
              <a:rPr lang="en-US" sz="2000" u="sng" dirty="0">
                <a:latin typeface="Times New Roman" panose="02020603050405020304" pitchFamily="18" charset="0"/>
                <a:cs typeface="Times New Roman" panose="02020603050405020304" pitchFamily="18" charset="0"/>
              </a:rPr>
              <a:t>Acceptance Testing:</a:t>
            </a:r>
            <a:r>
              <a:rPr lang="en-US" sz="2000" dirty="0">
                <a:latin typeface="Times New Roman" panose="02020603050405020304" pitchFamily="18" charset="0"/>
                <a:cs typeface="Times New Roman" panose="02020603050405020304" pitchFamily="18" charset="0"/>
              </a:rPr>
              <a:t> This testing is done by the end users. Fourth level of testing</a:t>
            </a:r>
          </a:p>
          <a:p>
            <a:pPr marL="0" indent="0">
              <a:buNone/>
            </a:pPr>
            <a:r>
              <a:rPr lang="en-US" sz="2000" dirty="0">
                <a:latin typeface="Times New Roman" panose="02020603050405020304" pitchFamily="18" charset="0"/>
                <a:cs typeface="Times New Roman" panose="02020603050405020304" pitchFamily="18" charset="0"/>
              </a:rPr>
              <a:t>5. </a:t>
            </a:r>
            <a:r>
              <a:rPr lang="en-US" sz="2000" u="sng" dirty="0">
                <a:latin typeface="Times New Roman" panose="02020603050405020304" pitchFamily="18" charset="0"/>
                <a:cs typeface="Times New Roman" panose="02020603050405020304" pitchFamily="18" charset="0"/>
              </a:rPr>
              <a:t>Production Testing:</a:t>
            </a:r>
            <a:r>
              <a:rPr lang="en-US" sz="2000" dirty="0">
                <a:latin typeface="Times New Roman" panose="02020603050405020304" pitchFamily="18" charset="0"/>
                <a:cs typeface="Times New Roman" panose="02020603050405020304" pitchFamily="18" charset="0"/>
              </a:rPr>
              <a:t> Last level of testing. It is basically a release of the enterprise application in the 		        production environment. It is done basically for the firsthand feel of the live </a:t>
            </a:r>
            <a:endParaRPr lang="en-US" sz="2000" u="sng"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enterprise application</a:t>
            </a:r>
          </a:p>
        </p:txBody>
      </p:sp>
    </p:spTree>
    <p:extLst>
      <p:ext uri="{BB962C8B-B14F-4D97-AF65-F5344CB8AC3E}">
        <p14:creationId xmlns:p14="http://schemas.microsoft.com/office/powerpoint/2010/main" val="2321063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31330-F851-644B-3C42-E3DDF98FAF19}"/>
              </a:ext>
            </a:extLst>
          </p:cNvPr>
          <p:cNvSpPr>
            <a:spLocks noGrp="1"/>
          </p:cNvSpPr>
          <p:nvPr>
            <p:ph type="title"/>
          </p:nvPr>
        </p:nvSpPr>
        <p:spPr>
          <a:xfrm>
            <a:off x="838200" y="242032"/>
            <a:ext cx="10515600" cy="558067"/>
          </a:xfrm>
        </p:spPr>
        <p:txBody>
          <a:bodyPr>
            <a:normAutofit/>
          </a:bodyPr>
          <a:lstStyle/>
          <a:p>
            <a:r>
              <a:rPr lang="en-US" sz="2800" b="1" dirty="0">
                <a:latin typeface="Times New Roman" panose="02020603050405020304" pitchFamily="18" charset="0"/>
                <a:cs typeface="Times New Roman" panose="02020603050405020304" pitchFamily="18" charset="0"/>
              </a:rPr>
              <a:t>Testing Enterprise Applications (</a:t>
            </a:r>
            <a:r>
              <a:rPr lang="en-US" sz="2800" b="1" dirty="0" err="1">
                <a:latin typeface="Times New Roman" panose="02020603050405020304" pitchFamily="18" charset="0"/>
                <a:cs typeface="Times New Roman" panose="02020603050405020304" pitchFamily="18" charset="0"/>
              </a:rPr>
              <a:t>contd</a:t>
            </a:r>
            <a:r>
              <a:rPr lang="en-US" sz="2800" b="1" dirty="0">
                <a:latin typeface="Times New Roman" panose="02020603050405020304" pitchFamily="18" charset="0"/>
                <a:cs typeface="Times New Roman" panose="02020603050405020304" pitchFamily="18" charset="0"/>
              </a:rPr>
              <a:t>…)</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4E4D978-D488-B74E-41BF-5A73AF4D14D1}"/>
              </a:ext>
            </a:extLst>
          </p:cNvPr>
          <p:cNvSpPr>
            <a:spLocks noGrp="1"/>
          </p:cNvSpPr>
          <p:nvPr>
            <p:ph idx="1"/>
          </p:nvPr>
        </p:nvSpPr>
        <p:spPr>
          <a:xfrm>
            <a:off x="838200" y="1028700"/>
            <a:ext cx="10515600" cy="5148263"/>
          </a:xfrm>
        </p:spPr>
        <p:txBody>
          <a:bodyPr/>
          <a:lstStyle/>
          <a:p>
            <a:pPr marL="0" indent="0">
              <a:buNone/>
            </a:pPr>
            <a:r>
              <a:rPr lang="en-US" sz="2000" b="1" u="sng" dirty="0">
                <a:latin typeface="Times New Roman" panose="02020603050405020304" pitchFamily="18" charset="0"/>
                <a:cs typeface="Times New Roman" panose="02020603050405020304" pitchFamily="18" charset="0"/>
              </a:rPr>
              <a:t>Testing approach</a:t>
            </a:r>
          </a:p>
          <a:p>
            <a:r>
              <a:rPr lang="en-US" sz="2000" dirty="0">
                <a:latin typeface="Times New Roman" panose="02020603050405020304" pitchFamily="18" charset="0"/>
                <a:cs typeface="Times New Roman" panose="02020603050405020304" pitchFamily="18" charset="0"/>
              </a:rPr>
              <a:t>Below figure represents the approach used for enterprise application testing</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2B77A21E-4D9C-16F4-5F95-8FA76AC9A3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4949" y="1991213"/>
            <a:ext cx="5140397" cy="4099867"/>
          </a:xfrm>
          <a:prstGeom prst="rect">
            <a:avLst/>
          </a:prstGeom>
        </p:spPr>
      </p:pic>
    </p:spTree>
    <p:extLst>
      <p:ext uri="{BB962C8B-B14F-4D97-AF65-F5344CB8AC3E}">
        <p14:creationId xmlns:p14="http://schemas.microsoft.com/office/powerpoint/2010/main" val="3475519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31330-F851-644B-3C42-E3DDF98FAF19}"/>
              </a:ext>
            </a:extLst>
          </p:cNvPr>
          <p:cNvSpPr>
            <a:spLocks noGrp="1"/>
          </p:cNvSpPr>
          <p:nvPr>
            <p:ph type="title"/>
          </p:nvPr>
        </p:nvSpPr>
        <p:spPr>
          <a:xfrm>
            <a:off x="838200" y="242032"/>
            <a:ext cx="10515600" cy="558067"/>
          </a:xfrm>
        </p:spPr>
        <p:txBody>
          <a:bodyPr>
            <a:normAutofit/>
          </a:bodyPr>
          <a:lstStyle/>
          <a:p>
            <a:r>
              <a:rPr lang="en-US" sz="2800" b="1" dirty="0">
                <a:latin typeface="Times New Roman" panose="02020603050405020304" pitchFamily="18" charset="0"/>
                <a:cs typeface="Times New Roman" panose="02020603050405020304" pitchFamily="18" charset="0"/>
              </a:rPr>
              <a:t>Testing Enterprise Applications (</a:t>
            </a:r>
            <a:r>
              <a:rPr lang="en-US" sz="2800" b="1" dirty="0" err="1">
                <a:latin typeface="Times New Roman" panose="02020603050405020304" pitchFamily="18" charset="0"/>
                <a:cs typeface="Times New Roman" panose="02020603050405020304" pitchFamily="18" charset="0"/>
              </a:rPr>
              <a:t>contd</a:t>
            </a:r>
            <a:r>
              <a:rPr lang="en-US" sz="2800" b="1" dirty="0">
                <a:latin typeface="Times New Roman" panose="02020603050405020304" pitchFamily="18" charset="0"/>
                <a:cs typeface="Times New Roman" panose="02020603050405020304" pitchFamily="18" charset="0"/>
              </a:rPr>
              <a:t>…)</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4E4D978-D488-B74E-41BF-5A73AF4D14D1}"/>
              </a:ext>
            </a:extLst>
          </p:cNvPr>
          <p:cNvSpPr>
            <a:spLocks noGrp="1"/>
          </p:cNvSpPr>
          <p:nvPr>
            <p:ph idx="1"/>
          </p:nvPr>
        </p:nvSpPr>
        <p:spPr>
          <a:xfrm>
            <a:off x="838200" y="1028700"/>
            <a:ext cx="10515600" cy="5457825"/>
          </a:xfrm>
        </p:spPr>
        <p:txBody>
          <a:bodyPr/>
          <a:lstStyle/>
          <a:p>
            <a:pPr marL="0" indent="0">
              <a:buNone/>
            </a:pPr>
            <a:r>
              <a:rPr lang="en-US" sz="2000" b="1" u="sng" dirty="0">
                <a:latin typeface="Times New Roman" panose="02020603050405020304" pitchFamily="18" charset="0"/>
                <a:cs typeface="Times New Roman" panose="02020603050405020304" pitchFamily="18" charset="0"/>
              </a:rPr>
              <a:t>Testing approach</a:t>
            </a:r>
          </a:p>
          <a:p>
            <a:pPr marL="0" indent="0">
              <a:buNone/>
            </a:pPr>
            <a:r>
              <a:rPr lang="en-US" sz="2000" b="1" dirty="0">
                <a:latin typeface="Times New Roman" panose="02020603050405020304" pitchFamily="18" charset="0"/>
                <a:cs typeface="Times New Roman" panose="02020603050405020304" pitchFamily="18" charset="0"/>
              </a:rPr>
              <a:t>1. </a:t>
            </a:r>
            <a:r>
              <a:rPr lang="en-US" sz="2000" b="1" u="sng" dirty="0">
                <a:latin typeface="Times New Roman" panose="02020603050405020304" pitchFamily="18" charset="0"/>
                <a:cs typeface="Times New Roman" panose="02020603050405020304" pitchFamily="18" charset="0"/>
              </a:rPr>
              <a:t>Test Strategy</a:t>
            </a:r>
          </a:p>
          <a:p>
            <a:r>
              <a:rPr lang="en-US" sz="2000" dirty="0">
                <a:latin typeface="Times New Roman" panose="02020603050405020304" pitchFamily="18" charset="0"/>
                <a:cs typeface="Times New Roman" panose="02020603050405020304" pitchFamily="18" charset="0"/>
              </a:rPr>
              <a:t>Refers to the overall approach for testing the application</a:t>
            </a:r>
          </a:p>
          <a:p>
            <a:r>
              <a:rPr lang="en-US" sz="2000" dirty="0">
                <a:latin typeface="Times New Roman" panose="02020603050405020304" pitchFamily="18" charset="0"/>
                <a:cs typeface="Times New Roman" panose="02020603050405020304" pitchFamily="18" charset="0"/>
              </a:rPr>
              <a:t>It considers environment, types of testing to done, testing team, cost and timeline of testing, tools to be used, test planning and when to end testing</a:t>
            </a:r>
          </a:p>
          <a:p>
            <a:r>
              <a:rPr lang="en-US" sz="2000" dirty="0">
                <a:latin typeface="Times New Roman" panose="02020603050405020304" pitchFamily="18" charset="0"/>
                <a:cs typeface="Times New Roman" panose="02020603050405020304" pitchFamily="18" charset="0"/>
              </a:rPr>
              <a:t>Test strategy also includes entry (when to start testing) and exit criteria (when to end testing) for various types of testing</a:t>
            </a:r>
          </a:p>
          <a:p>
            <a:r>
              <a:rPr lang="en-US" sz="2000" dirty="0">
                <a:latin typeface="Times New Roman" panose="02020603050405020304" pitchFamily="18" charset="0"/>
                <a:cs typeface="Times New Roman" panose="02020603050405020304" pitchFamily="18" charset="0"/>
              </a:rPr>
              <a:t>Output of this phase is the test strategy document</a:t>
            </a:r>
          </a:p>
          <a:p>
            <a:pPr marL="0" indent="0">
              <a:buNone/>
            </a:pPr>
            <a:r>
              <a:rPr lang="en-US" sz="2000" b="1" dirty="0">
                <a:latin typeface="Times New Roman" panose="02020603050405020304" pitchFamily="18" charset="0"/>
                <a:cs typeface="Times New Roman" panose="02020603050405020304" pitchFamily="18" charset="0"/>
              </a:rPr>
              <a:t>2.  </a:t>
            </a:r>
            <a:r>
              <a:rPr lang="en-US" sz="2000" b="1" u="sng" dirty="0">
                <a:latin typeface="Times New Roman" panose="02020603050405020304" pitchFamily="18" charset="0"/>
                <a:cs typeface="Times New Roman" panose="02020603050405020304" pitchFamily="18" charset="0"/>
              </a:rPr>
              <a:t>Test Planning</a:t>
            </a:r>
          </a:p>
          <a:p>
            <a:r>
              <a:rPr lang="en-IN" sz="2000" dirty="0">
                <a:latin typeface="Times New Roman" panose="02020603050405020304" pitchFamily="18" charset="0"/>
                <a:cs typeface="Times New Roman" panose="02020603050405020304" pitchFamily="18" charset="0"/>
              </a:rPr>
              <a:t>Test planning is used to plan the execution of tests</a:t>
            </a:r>
          </a:p>
          <a:p>
            <a:r>
              <a:rPr lang="en-IN" sz="2000" dirty="0">
                <a:latin typeface="Times New Roman" panose="02020603050405020304" pitchFamily="18" charset="0"/>
                <a:cs typeface="Times New Roman" panose="02020603050405020304" pitchFamily="18" charset="0"/>
              </a:rPr>
              <a:t>It contains information about tests to be performed along with test cases and test procedures</a:t>
            </a:r>
          </a:p>
          <a:p>
            <a:r>
              <a:rPr lang="en-IN" sz="2000" dirty="0">
                <a:solidFill>
                  <a:srgbClr val="FF0000"/>
                </a:solidFill>
                <a:latin typeface="Times New Roman" panose="02020603050405020304" pitchFamily="18" charset="0"/>
                <a:cs typeface="Times New Roman" panose="02020603050405020304" pitchFamily="18" charset="0"/>
              </a:rPr>
              <a:t>Test cases </a:t>
            </a:r>
            <a:r>
              <a:rPr lang="en-IN" sz="2000" dirty="0">
                <a:latin typeface="Times New Roman" panose="02020603050405020304" pitchFamily="18" charset="0"/>
                <a:cs typeface="Times New Roman" panose="02020603050405020304" pitchFamily="18" charset="0"/>
              </a:rPr>
              <a:t>specify specific features and scenarios for testing, steps to carry out testing and test data with expected results</a:t>
            </a:r>
          </a:p>
          <a:p>
            <a:r>
              <a:rPr lang="en-IN" sz="2000" dirty="0">
                <a:latin typeface="Times New Roman" panose="02020603050405020304" pitchFamily="18" charset="0"/>
                <a:cs typeface="Times New Roman" panose="02020603050405020304" pitchFamily="18" charset="0"/>
              </a:rPr>
              <a:t>Test procedures explains the steps involved in executing  the test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89431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2133</TotalTime>
  <Words>2046</Words>
  <Application>Microsoft Office PowerPoint</Application>
  <PresentationFormat>Widescreen</PresentationFormat>
  <Paragraphs>193</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Times New Roman</vt:lpstr>
      <vt:lpstr>Office Theme</vt:lpstr>
      <vt:lpstr>Unit 5</vt:lpstr>
      <vt:lpstr>Testing Enterprise Applications</vt:lpstr>
      <vt:lpstr>Testing Enterprise Applications (contd..)</vt:lpstr>
      <vt:lpstr>Testing Enterprise Applications (contd..)</vt:lpstr>
      <vt:lpstr>Testing Enterprise Applications (contd..)</vt:lpstr>
      <vt:lpstr>Testing Enterprise Applications (contd..)</vt:lpstr>
      <vt:lpstr>Testing Enterprise Applications (contd..)</vt:lpstr>
      <vt:lpstr>Testing Enterprise Applications (contd…)</vt:lpstr>
      <vt:lpstr>Testing Enterprise Applications (contd…)</vt:lpstr>
      <vt:lpstr>Testing Enterprise Applications (contd…)</vt:lpstr>
      <vt:lpstr>Enterprise Applications Environment</vt:lpstr>
      <vt:lpstr>Integration Testing</vt:lpstr>
      <vt:lpstr>Integration Testing (contd..)</vt:lpstr>
      <vt:lpstr>System Testing</vt:lpstr>
      <vt:lpstr>System Testing (contd…)</vt:lpstr>
      <vt:lpstr>System Testing (contd…)</vt:lpstr>
      <vt:lpstr>System Testing (contd…)</vt:lpstr>
      <vt:lpstr>System Testing (contd…)</vt:lpstr>
      <vt:lpstr>System Testing (contd…)</vt:lpstr>
      <vt:lpstr>System Testing (contd…)</vt:lpstr>
      <vt:lpstr>System Testing (contd…)</vt:lpstr>
      <vt:lpstr>User Acceptance Testing</vt:lpstr>
      <vt:lpstr>Rolling out Enterprise Applications</vt:lpstr>
      <vt:lpstr>Rolling out Enterprise Applications (contd..)</vt:lpstr>
      <vt:lpstr>Rolling out Enterprise Applications (contd..)</vt:lpstr>
      <vt:lpstr>Rolling out Enterprise Applications (contd..)</vt:lpstr>
      <vt:lpstr>Rolling out Enterprise Applications (contd..)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dc:title>
  <dc:creator>Mohanapriya S</dc:creator>
  <cp:lastModifiedBy>Mohanapriya S</cp:lastModifiedBy>
  <cp:revision>573</cp:revision>
  <dcterms:created xsi:type="dcterms:W3CDTF">2023-09-29T03:19:37Z</dcterms:created>
  <dcterms:modified xsi:type="dcterms:W3CDTF">2023-11-16T11:12:10Z</dcterms:modified>
</cp:coreProperties>
</file>