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3" r:id="rId17"/>
    <p:sldId id="272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56EC3-22CA-4DB1-A0D2-3BB63597046D}" type="datetimeFigureOut">
              <a:rPr lang="en-US" smtClean="0"/>
              <a:pPr/>
              <a:t>8/27/2024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BB4FD2-2B9F-4B2A-876A-79D0D984C32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81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/>
              <a:t>Layered architecture for </a:t>
            </a:r>
            <a:r>
              <a:rPr lang="en-US" sz="4800" dirty="0" err="1" smtClean="0"/>
              <a:t>IoT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P KALAIVANI </a:t>
            </a:r>
          </a:p>
          <a:p>
            <a:r>
              <a:rPr lang="en-US" smtClean="0">
                <a:solidFill>
                  <a:srgbClr val="7030A0"/>
                </a:solidFill>
              </a:rPr>
              <a:t>Assistant </a:t>
            </a:r>
            <a:r>
              <a:rPr lang="en-US" dirty="0" smtClean="0">
                <a:solidFill>
                  <a:srgbClr val="7030A0"/>
                </a:solidFill>
              </a:rPr>
              <a:t>Professor / CSE</a:t>
            </a:r>
          </a:p>
          <a:p>
            <a:r>
              <a:rPr lang="en-US" dirty="0" err="1" smtClean="0">
                <a:solidFill>
                  <a:srgbClr val="7030A0"/>
                </a:solidFill>
              </a:rPr>
              <a:t>Kongu</a:t>
            </a:r>
            <a:r>
              <a:rPr lang="en-US" dirty="0" smtClean="0">
                <a:solidFill>
                  <a:srgbClr val="7030A0"/>
                </a:solidFill>
              </a:rPr>
              <a:t> Engineering College</a:t>
            </a:r>
            <a:endParaRPr lang="en-US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229600" cy="914400"/>
          </a:xfrm>
        </p:spPr>
        <p:txBody>
          <a:bodyPr/>
          <a:lstStyle/>
          <a:p>
            <a:r>
              <a:rPr lang="en-US" dirty="0" smtClean="0"/>
              <a:t>DODAG topology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9144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1800" dirty="0" smtClean="0"/>
              <a:t>RPL was designed to support </a:t>
            </a:r>
            <a:r>
              <a:rPr lang="en-US" sz="1800" dirty="0" smtClean="0">
                <a:solidFill>
                  <a:srgbClr val="FF0000"/>
                </a:solidFill>
              </a:rPr>
              <a:t>minimal routing </a:t>
            </a:r>
            <a:r>
              <a:rPr lang="en-US" sz="1800" dirty="0" smtClean="0"/>
              <a:t>needs by building a </a:t>
            </a:r>
            <a:r>
              <a:rPr lang="en-US" sz="1800" dirty="0" smtClean="0">
                <a:solidFill>
                  <a:srgbClr val="FF0000"/>
                </a:solidFill>
              </a:rPr>
              <a:t>highly robust topology </a:t>
            </a:r>
            <a:r>
              <a:rPr lang="en-US" sz="1800" dirty="0" smtClean="0"/>
              <a:t>over </a:t>
            </a:r>
            <a:r>
              <a:rPr lang="en-US" sz="1800" dirty="0" err="1" smtClean="0"/>
              <a:t>lossy</a:t>
            </a:r>
            <a:r>
              <a:rPr lang="en-US" sz="1800" dirty="0" smtClean="0"/>
              <a:t> networks. Support for various types of traffic models: </a:t>
            </a:r>
            <a:r>
              <a:rPr lang="en-US" sz="1800" dirty="0" smtClean="0">
                <a:solidFill>
                  <a:srgbClr val="FF0000"/>
                </a:solidFill>
              </a:rPr>
              <a:t>multi-point-to-point, point-to-multipoint, and point-to-point. </a:t>
            </a:r>
          </a:p>
          <a:p>
            <a:pPr algn="just"/>
            <a:r>
              <a:rPr lang="en-US" sz="1800" dirty="0" smtClean="0"/>
              <a:t>Devices in the network that use this protocol are connected to each other in such a way that </a:t>
            </a:r>
            <a:r>
              <a:rPr lang="en-US" sz="1800" dirty="0" smtClean="0">
                <a:solidFill>
                  <a:srgbClr val="FF0000"/>
                </a:solidFill>
              </a:rPr>
              <a:t>no cycles </a:t>
            </a:r>
            <a:r>
              <a:rPr lang="en-US" sz="1800" dirty="0" smtClean="0"/>
              <a:t>are present in the connection. </a:t>
            </a:r>
          </a:p>
          <a:p>
            <a:pPr algn="just"/>
            <a:r>
              <a:rPr lang="en-US" sz="1800" dirty="0" smtClean="0"/>
              <a:t>In order to achieve this, a node called </a:t>
            </a:r>
            <a:r>
              <a:rPr lang="en-US" sz="1800" dirty="0" smtClean="0">
                <a:solidFill>
                  <a:srgbClr val="FF0000"/>
                </a:solidFill>
              </a:rPr>
              <a:t>destination oriented </a:t>
            </a:r>
            <a:r>
              <a:rPr lang="en-US" sz="1800" dirty="0" smtClean="0"/>
              <a:t>directed acyclic graph (DODAG), which is </a:t>
            </a:r>
            <a:r>
              <a:rPr lang="en-US" sz="1800" dirty="0" smtClean="0">
                <a:solidFill>
                  <a:srgbClr val="FF0000"/>
                </a:solidFill>
              </a:rPr>
              <a:t>routed at a single destination</a:t>
            </a:r>
            <a:r>
              <a:rPr lang="en-US" sz="1800" dirty="0" smtClean="0"/>
              <a:t>, is built initially. </a:t>
            </a:r>
          </a:p>
          <a:p>
            <a:pPr algn="just"/>
            <a:r>
              <a:rPr lang="en-US" sz="1800" dirty="0" smtClean="0"/>
              <a:t>RPL specifications refer to DODAG as DODAG root. Each node that is a part of </a:t>
            </a:r>
            <a:r>
              <a:rPr lang="en-US" sz="1800" dirty="0" smtClean="0">
                <a:solidFill>
                  <a:srgbClr val="FF0000"/>
                </a:solidFill>
              </a:rPr>
              <a:t>DODAG knows </a:t>
            </a:r>
            <a:r>
              <a:rPr lang="en-US" sz="1800" dirty="0" smtClean="0"/>
              <a:t>its </a:t>
            </a:r>
            <a:r>
              <a:rPr lang="en-US" sz="1800" dirty="0" smtClean="0">
                <a:solidFill>
                  <a:srgbClr val="FF0000"/>
                </a:solidFill>
              </a:rPr>
              <a:t>parent node </a:t>
            </a:r>
            <a:r>
              <a:rPr lang="en-US" sz="1800" dirty="0" smtClean="0"/>
              <a:t>but </a:t>
            </a:r>
            <a:r>
              <a:rPr lang="en-US" sz="1800" dirty="0" smtClean="0">
                <a:solidFill>
                  <a:srgbClr val="FF0000"/>
                </a:solidFill>
              </a:rPr>
              <a:t>does not </a:t>
            </a:r>
            <a:r>
              <a:rPr lang="en-US" sz="1800" dirty="0" smtClean="0"/>
              <a:t>have any information about its </a:t>
            </a:r>
            <a:r>
              <a:rPr lang="en-US" sz="1800" dirty="0" smtClean="0">
                <a:solidFill>
                  <a:srgbClr val="FF0000"/>
                </a:solidFill>
              </a:rPr>
              <a:t>child nodes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RPL maintains at least a </a:t>
            </a:r>
            <a:r>
              <a:rPr lang="en-US" sz="1800" dirty="0" smtClean="0">
                <a:solidFill>
                  <a:srgbClr val="FF0000"/>
                </a:solidFill>
              </a:rPr>
              <a:t>single path </a:t>
            </a:r>
            <a:r>
              <a:rPr lang="en-US" sz="1800" dirty="0" smtClean="0"/>
              <a:t>from </a:t>
            </a:r>
            <a:r>
              <a:rPr lang="en-US" sz="1800" dirty="0" smtClean="0">
                <a:solidFill>
                  <a:srgbClr val="FF0000"/>
                </a:solidFill>
              </a:rPr>
              <a:t>each node to the root </a:t>
            </a:r>
            <a:r>
              <a:rPr lang="en-US" sz="1800" dirty="0" smtClean="0"/>
              <a:t>and the preferred </a:t>
            </a:r>
            <a:r>
              <a:rPr lang="en-US" sz="1800" dirty="0" smtClean="0">
                <a:solidFill>
                  <a:srgbClr val="FF0000"/>
                </a:solidFill>
              </a:rPr>
              <a:t>parent</a:t>
            </a:r>
            <a:r>
              <a:rPr lang="en-US" sz="1800" dirty="0" smtClean="0"/>
              <a:t>. This is done in order to increase performance by pursuing a </a:t>
            </a:r>
            <a:r>
              <a:rPr lang="en-US" sz="1800" dirty="0" smtClean="0">
                <a:solidFill>
                  <a:srgbClr val="FF0000"/>
                </a:solidFill>
              </a:rPr>
              <a:t>faster path</a:t>
            </a:r>
            <a:r>
              <a:rPr lang="en-US" sz="1800" dirty="0" smtClean="0"/>
              <a:t>. The DODAG topology used in RPL is depicted in the following </a:t>
            </a:r>
          </a:p>
          <a:p>
            <a:pPr algn="just">
              <a:buNone/>
            </a:pPr>
            <a:endParaRPr lang="en-US" sz="1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62200" y="4733925"/>
            <a:ext cx="3352800" cy="212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33400"/>
            <a:ext cx="89154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04800"/>
            <a:ext cx="7239000" cy="4351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724400"/>
            <a:ext cx="8382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 smtClean="0"/>
              <a:t>This protocol was created in order to specify a </a:t>
            </a:r>
            <a:r>
              <a:rPr lang="en-US" sz="2000" dirty="0" smtClean="0">
                <a:solidFill>
                  <a:srgbClr val="FF0000"/>
                </a:solidFill>
              </a:rPr>
              <a:t>sub laye</a:t>
            </a:r>
            <a:r>
              <a:rPr lang="en-US" sz="2000" dirty="0" smtClean="0"/>
              <a:t>r for the </a:t>
            </a:r>
            <a:r>
              <a:rPr lang="en-US" sz="2000" dirty="0" smtClean="0">
                <a:solidFill>
                  <a:srgbClr val="FF0000"/>
                </a:solidFill>
              </a:rPr>
              <a:t>medium access</a:t>
            </a:r>
            <a:r>
              <a:rPr lang="en-US" sz="2000" dirty="0" smtClean="0"/>
              <a:t> control (MAC) and physical layer primarily for </a:t>
            </a:r>
            <a:r>
              <a:rPr lang="en-US" sz="2000" dirty="0" smtClean="0">
                <a:solidFill>
                  <a:srgbClr val="FF0000"/>
                </a:solidFill>
              </a:rPr>
              <a:t>low-rate wireless private area network</a:t>
            </a:r>
            <a:r>
              <a:rPr lang="en-US" sz="2000" dirty="0" smtClean="0"/>
              <a:t>s. </a:t>
            </a:r>
          </a:p>
          <a:p>
            <a:pPr algn="just"/>
            <a:endParaRPr lang="en-US" sz="2000" dirty="0" smtClean="0"/>
          </a:p>
          <a:p>
            <a:pPr algn="just"/>
            <a:r>
              <a:rPr lang="en-US" sz="2000" dirty="0" smtClean="0"/>
              <a:t>This protocol also provides </a:t>
            </a:r>
            <a:r>
              <a:rPr lang="en-US" sz="2000" dirty="0" smtClean="0">
                <a:solidFill>
                  <a:srgbClr val="FF0000"/>
                </a:solidFill>
              </a:rPr>
              <a:t>reliable communication </a:t>
            </a:r>
            <a:r>
              <a:rPr lang="en-US" sz="2000" dirty="0" smtClean="0"/>
              <a:t>and can handle a</a:t>
            </a:r>
            <a:r>
              <a:rPr lang="en-US" sz="2000" dirty="0" smtClean="0">
                <a:solidFill>
                  <a:srgbClr val="FF0000"/>
                </a:solidFill>
              </a:rPr>
              <a:t> huge</a:t>
            </a:r>
            <a:r>
              <a:rPr lang="en-US" sz="2000" dirty="0" smtClean="0"/>
              <a:t> number of nodes (approximately about 65K nodes). T</a:t>
            </a:r>
            <a:endParaRPr lang="en-US" sz="20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IEEE 802:15.4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53340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dirty="0" smtClean="0"/>
              <a:t>The only </a:t>
            </a:r>
            <a:r>
              <a:rPr lang="en-US" dirty="0" smtClean="0">
                <a:solidFill>
                  <a:srgbClr val="FF0000"/>
                </a:solidFill>
              </a:rPr>
              <a:t>negative side </a:t>
            </a:r>
            <a:r>
              <a:rPr lang="en-US" dirty="0" smtClean="0"/>
              <a:t>of this protocol is that it </a:t>
            </a:r>
            <a:r>
              <a:rPr lang="en-US" dirty="0" smtClean="0">
                <a:solidFill>
                  <a:srgbClr val="FF0000"/>
                </a:solidFill>
              </a:rPr>
              <a:t>does not </a:t>
            </a:r>
            <a:r>
              <a:rPr lang="en-US" dirty="0" smtClean="0"/>
              <a:t>provide any quality of service </a:t>
            </a:r>
            <a:r>
              <a:rPr lang="en-US" dirty="0" smtClean="0">
                <a:solidFill>
                  <a:srgbClr val="FF0000"/>
                </a:solidFill>
              </a:rPr>
              <a:t>(</a:t>
            </a:r>
            <a:r>
              <a:rPr lang="en-US" dirty="0" err="1" smtClean="0">
                <a:solidFill>
                  <a:srgbClr val="FF0000"/>
                </a:solidFill>
              </a:rPr>
              <a:t>QoS</a:t>
            </a:r>
            <a:r>
              <a:rPr lang="en-US" dirty="0" smtClean="0">
                <a:solidFill>
                  <a:srgbClr val="FF0000"/>
                </a:solidFill>
              </a:rPr>
              <a:t>) guarantees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/>
              <a:t> This protocol forms the </a:t>
            </a:r>
            <a:r>
              <a:rPr lang="en-US" dirty="0" smtClean="0">
                <a:solidFill>
                  <a:srgbClr val="FF0000"/>
                </a:solidFill>
              </a:rPr>
              <a:t>basis of </a:t>
            </a:r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protocols that are used in </a:t>
            </a:r>
            <a:r>
              <a:rPr lang="en-US" dirty="0" err="1" smtClean="0"/>
              <a:t>IoT</a:t>
            </a:r>
            <a:r>
              <a:rPr lang="en-US" dirty="0" smtClean="0"/>
              <a:t> communication. </a:t>
            </a:r>
          </a:p>
          <a:p>
            <a:pPr algn="just"/>
            <a:r>
              <a:rPr lang="en-US" dirty="0" smtClean="0"/>
              <a:t>Supports transmission at </a:t>
            </a:r>
            <a:r>
              <a:rPr lang="en-US" dirty="0" smtClean="0">
                <a:solidFill>
                  <a:srgbClr val="FF0000"/>
                </a:solidFill>
              </a:rPr>
              <a:t>three frequency bands</a:t>
            </a:r>
            <a:r>
              <a:rPr lang="en-US" dirty="0" smtClean="0"/>
              <a:t> using a direct sequence spread spectrum (</a:t>
            </a:r>
            <a:r>
              <a:rPr lang="en-US" dirty="0" smtClean="0">
                <a:solidFill>
                  <a:srgbClr val="FF0000"/>
                </a:solidFill>
              </a:rPr>
              <a:t>DSSS</a:t>
            </a:r>
            <a:r>
              <a:rPr lang="en-US" dirty="0" smtClean="0"/>
              <a:t>) method. On the basis of frequency channel, data transmission happens at </a:t>
            </a:r>
            <a:r>
              <a:rPr lang="en-US" dirty="0" smtClean="0">
                <a:solidFill>
                  <a:srgbClr val="FF0000"/>
                </a:solidFill>
              </a:rPr>
              <a:t>three data rates</a:t>
            </a:r>
            <a:r>
              <a:rPr lang="en-US" dirty="0" smtClean="0"/>
              <a:t>: </a:t>
            </a:r>
          </a:p>
          <a:p>
            <a:pPr algn="just">
              <a:buNone/>
            </a:pPr>
            <a:r>
              <a:rPr lang="en-US" dirty="0" smtClean="0"/>
              <a:t>◾ </a:t>
            </a:r>
            <a:r>
              <a:rPr lang="en-US" dirty="0" smtClean="0">
                <a:solidFill>
                  <a:srgbClr val="FF0000"/>
                </a:solidFill>
              </a:rPr>
              <a:t>250 kbps at 2.4 GHz ◾ 40 kbps at 915 MHz  ◾ 20 kbps at 868 MHz</a:t>
            </a:r>
          </a:p>
          <a:p>
            <a:pPr algn="just">
              <a:buNone/>
            </a:pPr>
            <a:r>
              <a:rPr lang="en-US" dirty="0" smtClean="0"/>
              <a:t> This protocol supports </a:t>
            </a:r>
            <a:r>
              <a:rPr lang="en-US" dirty="0" smtClean="0">
                <a:solidFill>
                  <a:srgbClr val="FF0000"/>
                </a:solidFill>
              </a:rPr>
              <a:t>two types of network nodes</a:t>
            </a:r>
            <a:r>
              <a:rPr lang="en-US" dirty="0" smtClean="0"/>
              <a:t>: </a:t>
            </a:r>
          </a:p>
          <a:p>
            <a:pPr algn="just">
              <a:buNone/>
            </a:pPr>
            <a:r>
              <a:rPr lang="en-US" dirty="0" smtClean="0"/>
              <a:t>◾ Full function devices (FFD) </a:t>
            </a:r>
          </a:p>
          <a:p>
            <a:pPr algn="just">
              <a:buNone/>
            </a:pPr>
            <a:r>
              <a:rPr lang="en-US" dirty="0" smtClean="0"/>
              <a:t>◾ Reduced function devices (RFD)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Function Devices (FFD)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FFDs can act as </a:t>
            </a:r>
            <a:r>
              <a:rPr lang="en-US" dirty="0" smtClean="0">
                <a:solidFill>
                  <a:srgbClr val="FF0000"/>
                </a:solidFill>
              </a:rPr>
              <a:t>personal area network </a:t>
            </a:r>
            <a:r>
              <a:rPr lang="en-US" dirty="0" smtClean="0"/>
              <a:t>(PAN) coordinator or as just a normal node.</a:t>
            </a:r>
          </a:p>
          <a:p>
            <a:pPr algn="just"/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coordinator</a:t>
            </a:r>
            <a:r>
              <a:rPr lang="en-US" dirty="0" smtClean="0"/>
              <a:t> has the capability to </a:t>
            </a:r>
            <a:r>
              <a:rPr lang="en-US" dirty="0" smtClean="0">
                <a:solidFill>
                  <a:srgbClr val="FF0000"/>
                </a:solidFill>
              </a:rPr>
              <a:t>create, control, and maintain</a:t>
            </a:r>
            <a:r>
              <a:rPr lang="en-US" dirty="0" smtClean="0"/>
              <a:t> the network. </a:t>
            </a:r>
          </a:p>
          <a:p>
            <a:pPr algn="just"/>
            <a:r>
              <a:rPr lang="en-US" dirty="0" smtClean="0"/>
              <a:t>FFDs can </a:t>
            </a:r>
            <a:r>
              <a:rPr lang="en-US" dirty="0" smtClean="0">
                <a:solidFill>
                  <a:srgbClr val="FF0000"/>
                </a:solidFill>
              </a:rPr>
              <a:t>store routing table </a:t>
            </a:r>
            <a:r>
              <a:rPr lang="en-US" dirty="0" smtClean="0"/>
              <a:t>within their memory and can </a:t>
            </a:r>
            <a:r>
              <a:rPr lang="en-US" dirty="0" smtClean="0">
                <a:solidFill>
                  <a:srgbClr val="FF0000"/>
                </a:solidFill>
              </a:rPr>
              <a:t>implement a MAC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They can also </a:t>
            </a:r>
            <a:r>
              <a:rPr lang="en-US" dirty="0" smtClean="0">
                <a:solidFill>
                  <a:srgbClr val="FF0000"/>
                </a:solidFill>
              </a:rPr>
              <a:t>communicate </a:t>
            </a:r>
            <a:r>
              <a:rPr lang="en-US" dirty="0" smtClean="0"/>
              <a:t>with other devices using one of the following topologies: </a:t>
            </a:r>
            <a:r>
              <a:rPr lang="en-US" dirty="0" smtClean="0">
                <a:solidFill>
                  <a:srgbClr val="FF0000"/>
                </a:solidFill>
              </a:rPr>
              <a:t>◾ Star ◾ Peer-to-peer ◾ Cluster-tree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Reduced Function Devices (RFD)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RFDs are very </a:t>
            </a:r>
            <a:r>
              <a:rPr lang="en-US" dirty="0" smtClean="0">
                <a:solidFill>
                  <a:srgbClr val="FF0000"/>
                </a:solidFill>
              </a:rPr>
              <a:t>simple nodes</a:t>
            </a:r>
            <a:r>
              <a:rPr lang="en-US" dirty="0" smtClean="0"/>
              <a:t>, and they have </a:t>
            </a:r>
            <a:r>
              <a:rPr lang="en-US" dirty="0" smtClean="0">
                <a:solidFill>
                  <a:srgbClr val="FF0000"/>
                </a:solidFill>
              </a:rPr>
              <a:t>constrained resources</a:t>
            </a:r>
            <a:r>
              <a:rPr lang="en-US" dirty="0" smtClean="0"/>
              <a:t>. They can only communicate with a </a:t>
            </a:r>
            <a:r>
              <a:rPr lang="en-US" dirty="0" smtClean="0">
                <a:solidFill>
                  <a:srgbClr val="FF0000"/>
                </a:solidFill>
              </a:rPr>
              <a:t>coordinator</a:t>
            </a:r>
            <a:r>
              <a:rPr lang="en-US" dirty="0" smtClean="0"/>
              <a:t> node using only the </a:t>
            </a:r>
            <a:r>
              <a:rPr lang="en-US" dirty="0" smtClean="0">
                <a:solidFill>
                  <a:srgbClr val="FF0000"/>
                </a:solidFill>
              </a:rPr>
              <a:t>star topology</a:t>
            </a:r>
            <a:r>
              <a:rPr lang="en-US" dirty="0" smtClean="0"/>
              <a:t>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Star topology:</a:t>
            </a:r>
            <a:r>
              <a:rPr lang="en-US" dirty="0" smtClean="0"/>
              <a:t> This contains at least </a:t>
            </a:r>
            <a:r>
              <a:rPr lang="en-US" dirty="0" smtClean="0">
                <a:solidFill>
                  <a:srgbClr val="FF0000"/>
                </a:solidFill>
              </a:rPr>
              <a:t>one FFD </a:t>
            </a:r>
            <a:r>
              <a:rPr lang="en-US" dirty="0" smtClean="0"/>
              <a:t>and a </a:t>
            </a:r>
            <a:r>
              <a:rPr lang="en-US" dirty="0" smtClean="0">
                <a:solidFill>
                  <a:srgbClr val="FF0000"/>
                </a:solidFill>
              </a:rPr>
              <a:t>few other RFDs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FFD</a:t>
            </a:r>
            <a:r>
              <a:rPr lang="en-US" dirty="0" smtClean="0"/>
              <a:t> that is designated to work as a </a:t>
            </a:r>
            <a:r>
              <a:rPr lang="en-US" dirty="0" smtClean="0">
                <a:solidFill>
                  <a:srgbClr val="FF0000"/>
                </a:solidFill>
              </a:rPr>
              <a:t>PAN coordinator</a:t>
            </a:r>
            <a:r>
              <a:rPr lang="en-US" dirty="0" smtClean="0"/>
              <a:t> should be located at the center of the network. </a:t>
            </a:r>
          </a:p>
          <a:p>
            <a:pPr algn="just"/>
            <a:r>
              <a:rPr lang="en-US" dirty="0" smtClean="0"/>
              <a:t>This FFD has the </a:t>
            </a:r>
            <a:r>
              <a:rPr lang="en-US" dirty="0" smtClean="0">
                <a:solidFill>
                  <a:srgbClr val="FF0000"/>
                </a:solidFill>
              </a:rPr>
              <a:t>responsibility of managing and controlling all other nodes </a:t>
            </a:r>
            <a:r>
              <a:rPr lang="en-US" dirty="0" smtClean="0"/>
              <a:t>that are a part of the network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381000"/>
            <a:ext cx="4953000" cy="437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81000" y="4734342"/>
            <a:ext cx="8763000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200" dirty="0" smtClean="0"/>
              <a:t>◾ </a:t>
            </a:r>
            <a:r>
              <a:rPr lang="en-US" sz="2200" dirty="0" smtClean="0">
                <a:solidFill>
                  <a:srgbClr val="FF0000"/>
                </a:solidFill>
              </a:rPr>
              <a:t>Peer-to-peer topology</a:t>
            </a:r>
            <a:r>
              <a:rPr lang="en-US" sz="2200" dirty="0" smtClean="0"/>
              <a:t>: This contains a </a:t>
            </a:r>
            <a:r>
              <a:rPr lang="en-US" sz="2200" dirty="0" smtClean="0">
                <a:solidFill>
                  <a:srgbClr val="FF0000"/>
                </a:solidFill>
              </a:rPr>
              <a:t>PAN coordinator </a:t>
            </a:r>
            <a:r>
              <a:rPr lang="en-US" sz="2200" dirty="0" smtClean="0"/>
              <a:t>and other nodes communicate with each other in the </a:t>
            </a:r>
            <a:r>
              <a:rPr lang="en-US" sz="2200" dirty="0" smtClean="0">
                <a:solidFill>
                  <a:srgbClr val="FF0000"/>
                </a:solidFill>
              </a:rPr>
              <a:t>same network </a:t>
            </a:r>
            <a:r>
              <a:rPr lang="en-US" sz="2200" dirty="0" smtClean="0"/>
              <a:t>or through </a:t>
            </a:r>
            <a:r>
              <a:rPr lang="en-US" sz="2200" dirty="0" smtClean="0">
                <a:solidFill>
                  <a:srgbClr val="FF0000"/>
                </a:solidFill>
              </a:rPr>
              <a:t>intermediate nodes to other networks</a:t>
            </a:r>
            <a:r>
              <a:rPr lang="en-US" sz="2200" dirty="0" smtClean="0"/>
              <a:t>. </a:t>
            </a:r>
          </a:p>
          <a:p>
            <a:pPr algn="just">
              <a:buNone/>
            </a:pPr>
            <a:endParaRPr lang="en-US" sz="2200" dirty="0" smtClean="0"/>
          </a:p>
          <a:p>
            <a:pPr algn="just">
              <a:buNone/>
            </a:pPr>
            <a:r>
              <a:rPr lang="en-US" sz="2200" dirty="0" smtClean="0"/>
              <a:t>◾ </a:t>
            </a:r>
            <a:r>
              <a:rPr lang="en-US" sz="2200" dirty="0" smtClean="0">
                <a:solidFill>
                  <a:srgbClr val="FF0000"/>
                </a:solidFill>
              </a:rPr>
              <a:t>Cluster-tree topology</a:t>
            </a:r>
            <a:r>
              <a:rPr lang="en-US" sz="2200" dirty="0" smtClean="0"/>
              <a:t>: This is a special kind of the </a:t>
            </a:r>
            <a:r>
              <a:rPr lang="en-US" sz="2200" dirty="0" smtClean="0">
                <a:solidFill>
                  <a:srgbClr val="FF0000"/>
                </a:solidFill>
              </a:rPr>
              <a:t>peer-to-pee</a:t>
            </a:r>
            <a:r>
              <a:rPr lang="en-US" sz="2200" dirty="0" smtClean="0"/>
              <a:t>r topology. It consists of a </a:t>
            </a:r>
            <a:r>
              <a:rPr lang="en-US" sz="2200" dirty="0" smtClean="0">
                <a:solidFill>
                  <a:srgbClr val="FF0000"/>
                </a:solidFill>
              </a:rPr>
              <a:t>PAN coordinator, a cluster head</a:t>
            </a:r>
            <a:r>
              <a:rPr lang="en-US" sz="2200" dirty="0" smtClean="0"/>
              <a:t>, and normal nodes.</a:t>
            </a:r>
            <a:endParaRPr lang="en-US" sz="22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6LoWPAN -  IPv</a:t>
            </a:r>
            <a:r>
              <a:rPr lang="en-US" dirty="0" smtClean="0">
                <a:solidFill>
                  <a:srgbClr val="FF0000"/>
                </a:solidFill>
              </a:rPr>
              <a:t>6</a:t>
            </a:r>
            <a:r>
              <a:rPr lang="en-US" dirty="0" smtClean="0"/>
              <a:t> over </a:t>
            </a:r>
            <a:r>
              <a:rPr lang="en-US" dirty="0" smtClean="0">
                <a:solidFill>
                  <a:srgbClr val="FF0000"/>
                </a:solidFill>
              </a:rPr>
              <a:t>Lo</a:t>
            </a:r>
            <a:r>
              <a:rPr lang="en-US" dirty="0" smtClean="0"/>
              <a:t>w-Power </a:t>
            </a:r>
            <a:r>
              <a:rPr lang="en-US" dirty="0" smtClean="0">
                <a:solidFill>
                  <a:srgbClr val="FF0000"/>
                </a:solidFill>
              </a:rPr>
              <a:t>W</a:t>
            </a:r>
            <a:r>
              <a:rPr lang="en-US" dirty="0" smtClean="0"/>
              <a:t>ireless </a:t>
            </a:r>
            <a:r>
              <a:rPr lang="en-US" dirty="0" smtClean="0">
                <a:solidFill>
                  <a:srgbClr val="FF0000"/>
                </a:solidFill>
              </a:rPr>
              <a:t>P</a:t>
            </a:r>
            <a:r>
              <a:rPr lang="en-US" dirty="0" smtClean="0"/>
              <a:t>ersonal </a:t>
            </a:r>
            <a:r>
              <a:rPr lang="en-US" dirty="0" smtClean="0">
                <a:solidFill>
                  <a:srgbClr val="FF0000"/>
                </a:solidFill>
              </a:rPr>
              <a:t>A</a:t>
            </a:r>
            <a:r>
              <a:rPr lang="en-US" dirty="0" smtClean="0"/>
              <a:t>rea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  <a:r>
              <a:rPr lang="en-US" dirty="0" smtClean="0"/>
              <a:t>etworks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525963"/>
          </a:xfrm>
        </p:spPr>
        <p:txBody>
          <a:bodyPr>
            <a:normAutofit/>
          </a:bodyPr>
          <a:lstStyle/>
          <a:p>
            <a:pPr algn="just"/>
            <a:r>
              <a:rPr lang="en-US" sz="2800" dirty="0" smtClean="0"/>
              <a:t>It is an </a:t>
            </a:r>
            <a:r>
              <a:rPr lang="en-US" sz="2800" dirty="0" smtClean="0">
                <a:solidFill>
                  <a:srgbClr val="FF0000"/>
                </a:solidFill>
              </a:rPr>
              <a:t>open standard</a:t>
            </a:r>
            <a:r>
              <a:rPr lang="en-US" sz="2800" dirty="0" smtClean="0"/>
              <a:t> defined in </a:t>
            </a:r>
            <a:r>
              <a:rPr lang="en-US" sz="2800" dirty="0" smtClean="0">
                <a:solidFill>
                  <a:srgbClr val="FF0000"/>
                </a:solidFill>
              </a:rPr>
              <a:t>RFC 6282 </a:t>
            </a:r>
            <a:r>
              <a:rPr lang="en-US" sz="2800" dirty="0" smtClean="0"/>
              <a:t>by the Internet engineering task force (IETF).</a:t>
            </a:r>
          </a:p>
          <a:p>
            <a:pPr algn="just"/>
            <a:r>
              <a:rPr lang="en-US" sz="2800" dirty="0" smtClean="0"/>
              <a:t> The key feature of 6LoWPAN that makes it </a:t>
            </a:r>
            <a:r>
              <a:rPr lang="en-US" sz="2800" dirty="0" smtClean="0">
                <a:solidFill>
                  <a:srgbClr val="FF0000"/>
                </a:solidFill>
              </a:rPr>
              <a:t>suitable</a:t>
            </a:r>
            <a:r>
              <a:rPr lang="en-US" sz="2800" dirty="0" smtClean="0"/>
              <a:t> for </a:t>
            </a:r>
            <a:r>
              <a:rPr lang="en-US" sz="2800" dirty="0" err="1" smtClean="0"/>
              <a:t>IoT</a:t>
            </a:r>
            <a:r>
              <a:rPr lang="en-US" sz="2800" dirty="0" smtClean="0"/>
              <a:t> communication is that though it was </a:t>
            </a:r>
            <a:r>
              <a:rPr lang="en-US" sz="2800" dirty="0" smtClean="0">
                <a:solidFill>
                  <a:srgbClr val="FF0000"/>
                </a:solidFill>
              </a:rPr>
              <a:t>originally</a:t>
            </a:r>
            <a:r>
              <a:rPr lang="en-US" sz="2800" dirty="0" smtClean="0"/>
              <a:t> designed to </a:t>
            </a:r>
            <a:r>
              <a:rPr lang="en-US" sz="2800" dirty="0" smtClean="0">
                <a:solidFill>
                  <a:srgbClr val="FF0000"/>
                </a:solidFill>
              </a:rPr>
              <a:t>support IEEE 802.15.4 </a:t>
            </a:r>
            <a:r>
              <a:rPr lang="en-US" sz="2800" dirty="0" smtClean="0"/>
              <a:t>low-power wireless networks in the 2.4-GHz band.</a:t>
            </a:r>
          </a:p>
          <a:p>
            <a:pPr algn="just"/>
            <a:r>
              <a:rPr lang="en-US" sz="2800" dirty="0" smtClean="0"/>
              <a:t>It now supports a </a:t>
            </a:r>
            <a:r>
              <a:rPr lang="en-US" sz="2800" dirty="0" smtClean="0">
                <a:solidFill>
                  <a:srgbClr val="FF0000"/>
                </a:solidFill>
              </a:rPr>
              <a:t>wide range of networking </a:t>
            </a:r>
            <a:r>
              <a:rPr lang="en-US" sz="2800" dirty="0" smtClean="0"/>
              <a:t>media such as sub-1 GHz low-power RF, </a:t>
            </a:r>
            <a:r>
              <a:rPr lang="en-US" sz="2800" dirty="0" smtClean="0">
                <a:solidFill>
                  <a:srgbClr val="FF0000"/>
                </a:solidFill>
              </a:rPr>
              <a:t>Bluetooth</a:t>
            </a:r>
            <a:r>
              <a:rPr lang="en-US" sz="2800" dirty="0" smtClean="0"/>
              <a:t> smart, </a:t>
            </a:r>
            <a:r>
              <a:rPr lang="en-US" sz="2800" dirty="0" smtClean="0">
                <a:solidFill>
                  <a:srgbClr val="FF0000"/>
                </a:solidFill>
              </a:rPr>
              <a:t>power line control </a:t>
            </a:r>
            <a:r>
              <a:rPr lang="en-US" sz="2800" dirty="0" smtClean="0"/>
              <a:t>(PLC), and </a:t>
            </a:r>
            <a:r>
              <a:rPr lang="en-US" sz="2800" dirty="0" smtClean="0">
                <a:solidFill>
                  <a:srgbClr val="FF0000"/>
                </a:solidFill>
              </a:rPr>
              <a:t>low-power Wi</a:t>
            </a:r>
            <a:r>
              <a:rPr lang="en-US" sz="2800" dirty="0" smtClean="0"/>
              <a:t>-Fi.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</p:spPr>
        <p:txBody>
          <a:bodyPr/>
          <a:lstStyle/>
          <a:p>
            <a:r>
              <a:rPr lang="en-US" dirty="0" smtClean="0"/>
              <a:t>Network architecture of 6LoWPAN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229" y="1066800"/>
            <a:ext cx="7350771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229600" cy="1143000"/>
          </a:xfrm>
        </p:spPr>
        <p:txBody>
          <a:bodyPr/>
          <a:lstStyle/>
          <a:p>
            <a:r>
              <a:rPr lang="en-US" dirty="0" smtClean="0"/>
              <a:t>Network architecture of 6LoWPAN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4967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400" dirty="0" smtClean="0"/>
              <a:t>The </a:t>
            </a:r>
            <a:r>
              <a:rPr lang="en-US" sz="2400" dirty="0" smtClean="0">
                <a:solidFill>
                  <a:srgbClr val="FF0000"/>
                </a:solidFill>
              </a:rPr>
              <a:t>uplink</a:t>
            </a:r>
            <a:r>
              <a:rPr lang="en-US" sz="2400" dirty="0" smtClean="0"/>
              <a:t> to the Internet is provided by the </a:t>
            </a:r>
            <a:r>
              <a:rPr lang="en-US" sz="2400" dirty="0" smtClean="0">
                <a:solidFill>
                  <a:srgbClr val="FF0000"/>
                </a:solidFill>
              </a:rPr>
              <a:t>access point (AP</a:t>
            </a:r>
            <a:r>
              <a:rPr lang="en-US" sz="2400" dirty="0" smtClean="0"/>
              <a:t>), which in this case is an IPv6 router. </a:t>
            </a:r>
          </a:p>
          <a:p>
            <a:pPr algn="just"/>
            <a:r>
              <a:rPr lang="en-US" sz="2400" dirty="0" smtClean="0"/>
              <a:t>Different </a:t>
            </a:r>
            <a:r>
              <a:rPr lang="en-US" sz="2400" dirty="0" smtClean="0">
                <a:solidFill>
                  <a:srgbClr val="FF0000"/>
                </a:solidFill>
              </a:rPr>
              <a:t>types of devices </a:t>
            </a:r>
            <a:r>
              <a:rPr lang="en-US" sz="2400" dirty="0" smtClean="0"/>
              <a:t>such as </a:t>
            </a:r>
            <a:r>
              <a:rPr lang="en-US" sz="2400" dirty="0" smtClean="0">
                <a:solidFill>
                  <a:srgbClr val="FF0000"/>
                </a:solidFill>
              </a:rPr>
              <a:t>PCs and servers </a:t>
            </a:r>
            <a:r>
              <a:rPr lang="en-US" sz="2400" dirty="0" smtClean="0"/>
              <a:t>could be connected to the AP. </a:t>
            </a:r>
          </a:p>
          <a:p>
            <a:pPr algn="just"/>
            <a:r>
              <a:rPr lang="en-US" sz="2400" dirty="0" smtClean="0"/>
              <a:t>The components of the 6LoWPAN network are connected to the IPv6 network using a 6LoWPAN edge router. </a:t>
            </a:r>
          </a:p>
          <a:p>
            <a:pPr algn="just"/>
            <a:r>
              <a:rPr lang="en-US" sz="2400" dirty="0" smtClean="0">
                <a:solidFill>
                  <a:srgbClr val="FF0000"/>
                </a:solidFill>
              </a:rPr>
              <a:t>Functions</a:t>
            </a:r>
            <a:r>
              <a:rPr lang="en-US" sz="2400" dirty="0" smtClean="0"/>
              <a:t> performed by the </a:t>
            </a:r>
            <a:r>
              <a:rPr lang="en-US" sz="2400" dirty="0" smtClean="0">
                <a:solidFill>
                  <a:srgbClr val="FF0000"/>
                </a:solidFill>
              </a:rPr>
              <a:t>edge router</a:t>
            </a:r>
            <a:r>
              <a:rPr lang="en-US" sz="2400" dirty="0" smtClean="0"/>
              <a:t>: </a:t>
            </a:r>
          </a:p>
          <a:p>
            <a:pPr algn="just">
              <a:buNone/>
            </a:pPr>
            <a:r>
              <a:rPr lang="en-US" sz="2400" dirty="0" smtClean="0"/>
              <a:t>           ◾ It </a:t>
            </a:r>
            <a:r>
              <a:rPr lang="en-US" sz="2400" dirty="0" smtClean="0">
                <a:solidFill>
                  <a:srgbClr val="FF0000"/>
                </a:solidFill>
              </a:rPr>
              <a:t>enables exchange of data </a:t>
            </a:r>
            <a:r>
              <a:rPr lang="en-US" sz="2400" dirty="0" smtClean="0"/>
              <a:t>between </a:t>
            </a:r>
            <a:r>
              <a:rPr lang="en-US" sz="2400" dirty="0" smtClean="0">
                <a:solidFill>
                  <a:srgbClr val="FF0000"/>
                </a:solidFill>
              </a:rPr>
              <a:t>6LoWPAN devices </a:t>
            </a:r>
            <a:r>
              <a:rPr lang="en-US" sz="2400" dirty="0" smtClean="0"/>
              <a:t>and the Internet (or </a:t>
            </a:r>
            <a:r>
              <a:rPr lang="en-US" sz="2400" dirty="0" smtClean="0">
                <a:solidFill>
                  <a:srgbClr val="FF0000"/>
                </a:solidFill>
              </a:rPr>
              <a:t>other IPv6 network</a:t>
            </a:r>
            <a:r>
              <a:rPr lang="en-US" sz="2400" dirty="0" smtClean="0"/>
              <a:t>). </a:t>
            </a:r>
          </a:p>
          <a:p>
            <a:pPr algn="just">
              <a:buNone/>
            </a:pPr>
            <a:r>
              <a:rPr lang="en-US" sz="2400" dirty="0" smtClean="0"/>
              <a:t>           ◾ It enables exchange of </a:t>
            </a:r>
            <a:r>
              <a:rPr lang="en-US" sz="2400" dirty="0" smtClean="0">
                <a:solidFill>
                  <a:srgbClr val="FF0000"/>
                </a:solidFill>
              </a:rPr>
              <a:t>data among dev</a:t>
            </a:r>
            <a:r>
              <a:rPr lang="en-US" sz="2400" dirty="0" smtClean="0"/>
              <a:t>ices that are part of </a:t>
            </a:r>
            <a:r>
              <a:rPr lang="en-US" sz="2400" dirty="0" smtClean="0">
                <a:solidFill>
                  <a:srgbClr val="FF0000"/>
                </a:solidFill>
              </a:rPr>
              <a:t>6LoWPAN</a:t>
            </a:r>
            <a:r>
              <a:rPr lang="en-US" sz="2400" dirty="0" smtClean="0"/>
              <a:t> network. </a:t>
            </a:r>
          </a:p>
          <a:p>
            <a:pPr algn="just">
              <a:buNone/>
            </a:pPr>
            <a:r>
              <a:rPr lang="en-US" sz="2400" dirty="0" smtClean="0"/>
              <a:t>            ◾ It helps to </a:t>
            </a:r>
            <a:r>
              <a:rPr lang="en-US" sz="2400" dirty="0" smtClean="0">
                <a:solidFill>
                  <a:srgbClr val="FF0000"/>
                </a:solidFill>
              </a:rPr>
              <a:t>generate and maintain the 6LoWPAN </a:t>
            </a:r>
            <a:r>
              <a:rPr lang="en-US" sz="2400" dirty="0" smtClean="0"/>
              <a:t>network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73514"/>
            <a:ext cx="7086599" cy="6639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6LoWPAN Networks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915400" cy="5562600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/>
              <a:t>As 6LoWPAN networks can </a:t>
            </a:r>
            <a:r>
              <a:rPr lang="en-US" sz="1800" dirty="0" smtClean="0">
                <a:solidFill>
                  <a:srgbClr val="FF0000"/>
                </a:solidFill>
              </a:rPr>
              <a:t>communicate natively with IP networks</a:t>
            </a:r>
            <a:r>
              <a:rPr lang="en-US" sz="1800" dirty="0" smtClean="0"/>
              <a:t>, they are connected to IP networks simply </a:t>
            </a:r>
            <a:r>
              <a:rPr lang="en-US" sz="1800" dirty="0" smtClean="0">
                <a:solidFill>
                  <a:srgbClr val="FF0000"/>
                </a:solidFill>
              </a:rPr>
              <a:t>using IP routers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In general, 6LoWPAN networks will </a:t>
            </a:r>
            <a:r>
              <a:rPr lang="en-US" sz="1800" dirty="0" smtClean="0">
                <a:solidFill>
                  <a:srgbClr val="FF0000"/>
                </a:solidFill>
              </a:rPr>
              <a:t>typically act as stub networks </a:t>
            </a:r>
            <a:r>
              <a:rPr lang="en-US" sz="1800" dirty="0" smtClean="0"/>
              <a:t>as they always </a:t>
            </a:r>
            <a:r>
              <a:rPr lang="en-US" sz="1800" dirty="0" smtClean="0">
                <a:solidFill>
                  <a:srgbClr val="FF0000"/>
                </a:solidFill>
              </a:rPr>
              <a:t>operate on the edge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edge routers </a:t>
            </a:r>
            <a:r>
              <a:rPr lang="en-US" sz="1800" dirty="0" smtClean="0"/>
              <a:t>that are used </a:t>
            </a:r>
            <a:r>
              <a:rPr lang="en-US" sz="1800" dirty="0" smtClean="0">
                <a:solidFill>
                  <a:srgbClr val="FF0000"/>
                </a:solidFill>
              </a:rPr>
              <a:t>to connect 6LoWPAN networks to other IP networks </a:t>
            </a:r>
            <a:r>
              <a:rPr lang="en-US" sz="1800" dirty="0" smtClean="0"/>
              <a:t>forward IP data grams between different media that are used in IP networks.</a:t>
            </a:r>
          </a:p>
          <a:p>
            <a:pPr algn="just"/>
            <a:r>
              <a:rPr lang="en-US" sz="1800" dirty="0" smtClean="0"/>
              <a:t> The </a:t>
            </a:r>
            <a:r>
              <a:rPr lang="en-US" sz="1800" dirty="0" smtClean="0">
                <a:solidFill>
                  <a:srgbClr val="FF0000"/>
                </a:solidFill>
              </a:rPr>
              <a:t>media</a:t>
            </a:r>
            <a:r>
              <a:rPr lang="en-US" sz="1800" dirty="0" smtClean="0"/>
              <a:t> used in </a:t>
            </a:r>
            <a:r>
              <a:rPr lang="en-US" sz="1800" dirty="0" smtClean="0">
                <a:solidFill>
                  <a:srgbClr val="FF0000"/>
                </a:solidFill>
              </a:rPr>
              <a:t>IP network </a:t>
            </a:r>
            <a:r>
              <a:rPr lang="en-US" sz="1800" dirty="0" smtClean="0"/>
              <a:t>could be </a:t>
            </a:r>
            <a:r>
              <a:rPr lang="en-US" sz="1800" dirty="0" smtClean="0">
                <a:solidFill>
                  <a:srgbClr val="FF0000"/>
                </a:solidFill>
              </a:rPr>
              <a:t>Ethernet, Wi-Fi, 3G, or 4G</a:t>
            </a:r>
            <a:r>
              <a:rPr lang="en-US" sz="1800" dirty="0" smtClean="0"/>
              <a:t>. As the edge routers used in the </a:t>
            </a:r>
            <a:r>
              <a:rPr lang="en-US" sz="1800" dirty="0" smtClean="0">
                <a:solidFill>
                  <a:srgbClr val="FF0000"/>
                </a:solidFill>
              </a:rPr>
              <a:t>6LoWPAN network forward data grams </a:t>
            </a:r>
            <a:r>
              <a:rPr lang="en-US" sz="1800" dirty="0" smtClean="0"/>
              <a:t>to other IP networks using network layer, they </a:t>
            </a:r>
            <a:r>
              <a:rPr lang="en-US" sz="1800" dirty="0" smtClean="0">
                <a:solidFill>
                  <a:srgbClr val="FF0000"/>
                </a:solidFill>
              </a:rPr>
              <a:t>do not maintain the state of application layer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This in </a:t>
            </a:r>
            <a:r>
              <a:rPr lang="en-US" sz="1800" dirty="0" smtClean="0">
                <a:solidFill>
                  <a:srgbClr val="FF0000"/>
                </a:solidFill>
              </a:rPr>
              <a:t>turn lowers the workload </a:t>
            </a:r>
            <a:r>
              <a:rPr lang="en-US" sz="1800" dirty="0" smtClean="0"/>
              <a:t>on the </a:t>
            </a:r>
            <a:r>
              <a:rPr lang="en-US" sz="1800" dirty="0" smtClean="0">
                <a:solidFill>
                  <a:srgbClr val="FF0000"/>
                </a:solidFill>
              </a:rPr>
              <a:t>edge router </a:t>
            </a:r>
            <a:r>
              <a:rPr lang="en-US" sz="1800" dirty="0" smtClean="0"/>
              <a:t>in terms of </a:t>
            </a:r>
            <a:r>
              <a:rPr lang="en-US" sz="1800" dirty="0" smtClean="0">
                <a:solidFill>
                  <a:srgbClr val="FF0000"/>
                </a:solidFill>
              </a:rPr>
              <a:t>processing power</a:t>
            </a:r>
            <a:r>
              <a:rPr lang="en-US" sz="1800" dirty="0" smtClean="0"/>
              <a:t>, which makes it possible to </a:t>
            </a:r>
            <a:r>
              <a:rPr lang="en-US" sz="1800" dirty="0" smtClean="0">
                <a:solidFill>
                  <a:srgbClr val="FF0000"/>
                </a:solidFill>
              </a:rPr>
              <a:t>use low cost embedded devices </a:t>
            </a:r>
            <a:r>
              <a:rPr lang="en-US" sz="1800" dirty="0" smtClean="0"/>
              <a:t>with simple </a:t>
            </a:r>
            <a:r>
              <a:rPr lang="en-US" sz="1800" dirty="0" smtClean="0">
                <a:solidFill>
                  <a:srgbClr val="FF0000"/>
                </a:solidFill>
              </a:rPr>
              <a:t>software as edge routers</a:t>
            </a:r>
            <a:r>
              <a:rPr lang="en-US" sz="1800" dirty="0" smtClean="0"/>
              <a:t>. </a:t>
            </a:r>
          </a:p>
          <a:p>
            <a:pPr algn="just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devices</a:t>
            </a:r>
            <a:r>
              <a:rPr lang="en-US" sz="1800" dirty="0" smtClean="0"/>
              <a:t> that are present in a </a:t>
            </a:r>
            <a:r>
              <a:rPr lang="en-US" sz="1800" dirty="0" smtClean="0">
                <a:solidFill>
                  <a:srgbClr val="FF0000"/>
                </a:solidFill>
              </a:rPr>
              <a:t>6LoWPAN</a:t>
            </a:r>
            <a:r>
              <a:rPr lang="en-US" sz="1800" dirty="0" smtClean="0"/>
              <a:t> network can be classified into two categories: </a:t>
            </a:r>
          </a:p>
          <a:p>
            <a:pPr algn="just">
              <a:buNone/>
            </a:pPr>
            <a:r>
              <a:rPr lang="en-US" sz="1800" dirty="0" smtClean="0"/>
              <a:t>              ◾ Routers ◾ Hosts </a:t>
            </a:r>
          </a:p>
          <a:p>
            <a:pPr algn="just"/>
            <a:r>
              <a:rPr lang="en-US" sz="1800" dirty="0" smtClean="0">
                <a:solidFill>
                  <a:srgbClr val="FF0000"/>
                </a:solidFill>
              </a:rPr>
              <a:t>Routers</a:t>
            </a:r>
            <a:r>
              <a:rPr lang="en-US" sz="1800" dirty="0" smtClean="0"/>
              <a:t> are devices that </a:t>
            </a:r>
            <a:r>
              <a:rPr lang="en-US" sz="1800" dirty="0" smtClean="0">
                <a:solidFill>
                  <a:srgbClr val="FF0000"/>
                </a:solidFill>
              </a:rPr>
              <a:t>route data </a:t>
            </a:r>
            <a:r>
              <a:rPr lang="en-US" sz="1800" dirty="0" smtClean="0"/>
              <a:t>to other nodes in the 6LoWPAN network.</a:t>
            </a:r>
          </a:p>
          <a:p>
            <a:pPr algn="just">
              <a:buNone/>
            </a:pPr>
            <a:endParaRPr lang="en-US" sz="1000" dirty="0" smtClean="0"/>
          </a:p>
          <a:p>
            <a:pPr algn="just"/>
            <a:r>
              <a:rPr lang="en-US" sz="1800" dirty="0" smtClean="0">
                <a:solidFill>
                  <a:srgbClr val="FF0000"/>
                </a:solidFill>
              </a:rPr>
              <a:t> Hosts </a:t>
            </a:r>
            <a:r>
              <a:rPr lang="en-US" sz="1800" dirty="0" smtClean="0"/>
              <a:t>are also known as </a:t>
            </a:r>
            <a:r>
              <a:rPr lang="en-US" sz="1800" dirty="0" smtClean="0">
                <a:solidFill>
                  <a:srgbClr val="FF0000"/>
                </a:solidFill>
              </a:rPr>
              <a:t>end point devices</a:t>
            </a:r>
            <a:r>
              <a:rPr lang="en-US" sz="1800" dirty="0" smtClean="0"/>
              <a:t>, and they do not have the capability to route data to other devices in the network. Host could also be </a:t>
            </a:r>
            <a:r>
              <a:rPr lang="en-US" sz="1800" dirty="0" smtClean="0">
                <a:solidFill>
                  <a:srgbClr val="FF0000"/>
                </a:solidFill>
              </a:rPr>
              <a:t>a sleepy device </a:t>
            </a:r>
            <a:r>
              <a:rPr lang="en-US" sz="1800" dirty="0" smtClean="0"/>
              <a:t>that could </a:t>
            </a:r>
            <a:r>
              <a:rPr lang="en-US" sz="1800" dirty="0" smtClean="0">
                <a:solidFill>
                  <a:srgbClr val="FF0000"/>
                </a:solidFill>
              </a:rPr>
              <a:t>check </a:t>
            </a:r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routers at regular intervals for data</a:t>
            </a:r>
            <a:endParaRPr lang="en-US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stack of 6LoWPAN</a:t>
            </a:r>
            <a:endParaRPr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1" y="1066800"/>
            <a:ext cx="8001000" cy="4072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28600" y="5181600"/>
            <a:ext cx="8763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Many protocols </a:t>
            </a:r>
            <a:r>
              <a:rPr lang="en-US" dirty="0" smtClean="0"/>
              <a:t>such as </a:t>
            </a:r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r>
              <a:rPr lang="en-US" dirty="0" smtClean="0"/>
              <a:t> require </a:t>
            </a:r>
            <a:r>
              <a:rPr lang="en-US" dirty="0" smtClean="0">
                <a:solidFill>
                  <a:srgbClr val="FF0000"/>
                </a:solidFill>
              </a:rPr>
              <a:t>complex application layer gateway </a:t>
            </a:r>
            <a:r>
              <a:rPr lang="en-US" dirty="0" smtClean="0"/>
              <a:t>in order to connect to </a:t>
            </a:r>
            <a:r>
              <a:rPr lang="en-US" dirty="0" smtClean="0">
                <a:solidFill>
                  <a:srgbClr val="FF0000"/>
                </a:solidFill>
              </a:rPr>
              <a:t>the Internet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6LoWPAN</a:t>
            </a:r>
            <a:r>
              <a:rPr lang="en-US" dirty="0" smtClean="0"/>
              <a:t> solves this issue with the </a:t>
            </a:r>
            <a:r>
              <a:rPr lang="en-US" dirty="0" smtClean="0">
                <a:solidFill>
                  <a:srgbClr val="FF0000"/>
                </a:solidFill>
              </a:rPr>
              <a:t>help of an adaptation layer </a:t>
            </a:r>
            <a:r>
              <a:rPr lang="en-US" dirty="0" smtClean="0"/>
              <a:t>that is present in </a:t>
            </a:r>
            <a:r>
              <a:rPr lang="en-US" dirty="0" smtClean="0">
                <a:solidFill>
                  <a:srgbClr val="FF0000"/>
                </a:solidFill>
              </a:rPr>
              <a:t>betwee</a:t>
            </a:r>
            <a:r>
              <a:rPr lang="en-US" dirty="0" smtClean="0"/>
              <a:t>n the </a:t>
            </a:r>
            <a:r>
              <a:rPr lang="en-US" dirty="0" smtClean="0">
                <a:solidFill>
                  <a:srgbClr val="FF0000"/>
                </a:solidFill>
              </a:rPr>
              <a:t>IP stack’s data link and network layer</a:t>
            </a:r>
            <a:r>
              <a:rPr lang="en-US" dirty="0" smtClean="0"/>
              <a:t>. The adaptation layer </a:t>
            </a:r>
            <a:r>
              <a:rPr lang="en-US" dirty="0" smtClean="0">
                <a:solidFill>
                  <a:srgbClr val="FF0000"/>
                </a:solidFill>
              </a:rPr>
              <a:t>allows</a:t>
            </a:r>
            <a:r>
              <a:rPr lang="en-US" dirty="0" smtClean="0"/>
              <a:t> transmission of </a:t>
            </a:r>
            <a:r>
              <a:rPr lang="en-US" dirty="0" smtClean="0">
                <a:solidFill>
                  <a:srgbClr val="FF0000"/>
                </a:solidFill>
              </a:rPr>
              <a:t>IPv6</a:t>
            </a:r>
            <a:r>
              <a:rPr lang="en-US" dirty="0" smtClean="0"/>
              <a:t> data grams over </a:t>
            </a:r>
            <a:r>
              <a:rPr lang="en-US" dirty="0" smtClean="0">
                <a:solidFill>
                  <a:srgbClr val="FF0000"/>
                </a:solidFill>
              </a:rPr>
              <a:t>IEEE 802.15.4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/>
          <a:lstStyle/>
          <a:p>
            <a:r>
              <a:rPr lang="en-US" dirty="0" smtClean="0"/>
              <a:t>Protocol stack of 6LoWPAN (Cont..)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19200"/>
            <a:ext cx="8686800" cy="54102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main responsibility </a:t>
            </a:r>
            <a:r>
              <a:rPr lang="en-US" sz="2200" dirty="0" smtClean="0"/>
              <a:t>of </a:t>
            </a:r>
            <a:r>
              <a:rPr lang="en-US" sz="2200" dirty="0" smtClean="0">
                <a:solidFill>
                  <a:srgbClr val="FF0000"/>
                </a:solidFill>
              </a:rPr>
              <a:t>application layer </a:t>
            </a:r>
            <a:r>
              <a:rPr lang="en-US" sz="2200" dirty="0" smtClean="0"/>
              <a:t>is </a:t>
            </a:r>
            <a:r>
              <a:rPr lang="en-US" sz="2200" dirty="0" smtClean="0">
                <a:solidFill>
                  <a:srgbClr val="FF0000"/>
                </a:solidFill>
              </a:rPr>
              <a:t>data formatting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smtClean="0"/>
              <a:t>A </a:t>
            </a:r>
            <a:r>
              <a:rPr lang="en-US" sz="2200" dirty="0" smtClean="0">
                <a:solidFill>
                  <a:srgbClr val="FF0000"/>
                </a:solidFill>
              </a:rPr>
              <a:t>popular application </a:t>
            </a:r>
            <a:r>
              <a:rPr lang="en-US" sz="2200" dirty="0" smtClean="0"/>
              <a:t>layer that is used in the Internet is </a:t>
            </a:r>
            <a:r>
              <a:rPr lang="en-US" sz="2200" dirty="0" smtClean="0">
                <a:solidFill>
                  <a:srgbClr val="FF0000"/>
                </a:solidFill>
              </a:rPr>
              <a:t>HTTP that runs over TCP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smtClean="0"/>
              <a:t>HTTP uses </a:t>
            </a:r>
            <a:r>
              <a:rPr lang="en-US" sz="2200" dirty="0" smtClean="0">
                <a:solidFill>
                  <a:srgbClr val="FF0000"/>
                </a:solidFill>
              </a:rPr>
              <a:t>XML</a:t>
            </a:r>
            <a:r>
              <a:rPr lang="en-US" sz="2200" dirty="0" smtClean="0"/>
              <a:t> that in turn is a </a:t>
            </a:r>
            <a:r>
              <a:rPr lang="en-US" sz="2200" dirty="0" smtClean="0">
                <a:solidFill>
                  <a:srgbClr val="FF0000"/>
                </a:solidFill>
              </a:rPr>
              <a:t>text-based language with a large overhead</a:t>
            </a:r>
            <a:r>
              <a:rPr lang="en-US" sz="2200" dirty="0" smtClean="0"/>
              <a:t>. Hence, </a:t>
            </a:r>
            <a:r>
              <a:rPr lang="en-US" sz="2200" dirty="0" smtClean="0">
                <a:solidFill>
                  <a:srgbClr val="FF0000"/>
                </a:solidFill>
              </a:rPr>
              <a:t>it is not suitable for 6LoWPAN </a:t>
            </a:r>
            <a:r>
              <a:rPr lang="en-US" sz="2200" dirty="0" smtClean="0"/>
              <a:t>systems that have low power consumption. </a:t>
            </a:r>
          </a:p>
          <a:p>
            <a:pPr algn="just"/>
            <a:r>
              <a:rPr lang="en-US" sz="2200" dirty="0" smtClean="0"/>
              <a:t>Several other alternatives like </a:t>
            </a:r>
            <a:r>
              <a:rPr lang="en-US" sz="2200" dirty="0" smtClean="0">
                <a:solidFill>
                  <a:srgbClr val="FF0000"/>
                </a:solidFill>
              </a:rPr>
              <a:t>COAP and M</a:t>
            </a:r>
            <a:r>
              <a:rPr lang="en-US" sz="2200" dirty="0" smtClean="0"/>
              <a:t>QTT are used in 6LoWPAN systems.</a:t>
            </a:r>
          </a:p>
          <a:p>
            <a:pPr algn="just"/>
            <a:r>
              <a:rPr lang="en-US" sz="2200" dirty="0" smtClean="0"/>
              <a:t>6LoWPAN is </a:t>
            </a:r>
            <a:r>
              <a:rPr lang="en-US" sz="2200" dirty="0" smtClean="0">
                <a:solidFill>
                  <a:srgbClr val="FF0000"/>
                </a:solidFill>
              </a:rPr>
              <a:t>very promising </a:t>
            </a:r>
            <a:r>
              <a:rPr lang="en-US" sz="2200" dirty="0" smtClean="0"/>
              <a:t>for use in the </a:t>
            </a:r>
            <a:r>
              <a:rPr lang="en-US" sz="2200" dirty="0" err="1" smtClean="0"/>
              <a:t>IoT</a:t>
            </a:r>
            <a:r>
              <a:rPr lang="en-US" sz="2200" dirty="0" smtClean="0"/>
              <a:t> market because of the following </a:t>
            </a:r>
            <a:r>
              <a:rPr lang="en-US" sz="2200" dirty="0" smtClean="0">
                <a:solidFill>
                  <a:srgbClr val="FF0000"/>
                </a:solidFill>
              </a:rPr>
              <a:t>reasons</a:t>
            </a:r>
          </a:p>
          <a:p>
            <a:pPr algn="just">
              <a:buNone/>
            </a:pPr>
            <a:r>
              <a:rPr lang="en-US" sz="2200" dirty="0" smtClean="0"/>
              <a:t>		◾ Support for IP communication </a:t>
            </a:r>
          </a:p>
          <a:p>
            <a:pPr algn="just">
              <a:buNone/>
            </a:pPr>
            <a:r>
              <a:rPr lang="en-US" sz="2200" dirty="0" smtClean="0"/>
              <a:t>		◾ Support for large mesh network topology </a:t>
            </a:r>
          </a:p>
          <a:p>
            <a:pPr algn="just">
              <a:buNone/>
            </a:pPr>
            <a:r>
              <a:rPr lang="en-US" sz="2200" dirty="0" smtClean="0"/>
              <a:t>		◾ Very low power consumption </a:t>
            </a:r>
          </a:p>
          <a:p>
            <a:pPr algn="just">
              <a:buNone/>
            </a:pPr>
            <a:r>
              <a:rPr lang="en-US" sz="2200" dirty="0" smtClean="0"/>
              <a:t>		◾ Robust communication capabilities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Bluetooth Low Energy (BLE)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610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BLE was started as part of the </a:t>
            </a:r>
            <a:r>
              <a:rPr lang="en-US" dirty="0" smtClean="0">
                <a:solidFill>
                  <a:srgbClr val="FF0000"/>
                </a:solidFill>
              </a:rPr>
              <a:t>Bluetooth 4.0 </a:t>
            </a:r>
            <a:r>
              <a:rPr lang="en-US" dirty="0" smtClean="0"/>
              <a:t>core specification. </a:t>
            </a:r>
          </a:p>
          <a:p>
            <a:pPr algn="just"/>
            <a:r>
              <a:rPr lang="en-US" dirty="0" smtClean="0"/>
              <a:t>BLE uses </a:t>
            </a:r>
            <a:r>
              <a:rPr lang="en-US" dirty="0" smtClean="0">
                <a:solidFill>
                  <a:srgbClr val="FF0000"/>
                </a:solidFill>
              </a:rPr>
              <a:t>short-range radio </a:t>
            </a:r>
            <a:r>
              <a:rPr lang="en-US" dirty="0" smtClean="0"/>
              <a:t>with minimum power and operates for a </a:t>
            </a:r>
            <a:r>
              <a:rPr lang="en-US" dirty="0" smtClean="0">
                <a:solidFill>
                  <a:srgbClr val="FF0000"/>
                </a:solidFill>
              </a:rPr>
              <a:t>long time</a:t>
            </a:r>
            <a:r>
              <a:rPr lang="en-US" dirty="0" smtClean="0"/>
              <a:t>. Its range coverage is about </a:t>
            </a:r>
            <a:r>
              <a:rPr lang="en-US" dirty="0" smtClean="0">
                <a:solidFill>
                  <a:srgbClr val="FF0000"/>
                </a:solidFill>
              </a:rPr>
              <a:t>100 meters</a:t>
            </a:r>
            <a:r>
              <a:rPr lang="en-US" dirty="0" smtClean="0"/>
              <a:t>, which is roughly about </a:t>
            </a:r>
            <a:r>
              <a:rPr lang="en-US" dirty="0" smtClean="0">
                <a:solidFill>
                  <a:srgbClr val="FF0000"/>
                </a:solidFill>
              </a:rPr>
              <a:t>10 times more </a:t>
            </a:r>
            <a:r>
              <a:rPr lang="en-US" dirty="0" smtClean="0"/>
              <a:t>than conventional Bluetooth.</a:t>
            </a:r>
          </a:p>
          <a:p>
            <a:pPr algn="just"/>
            <a:r>
              <a:rPr lang="en-US" dirty="0" smtClean="0"/>
              <a:t> Latency of </a:t>
            </a:r>
            <a:r>
              <a:rPr lang="en-US" dirty="0" smtClean="0">
                <a:solidFill>
                  <a:srgbClr val="FF0000"/>
                </a:solidFill>
              </a:rPr>
              <a:t>BLE is 15 times lesser</a:t>
            </a:r>
            <a:r>
              <a:rPr lang="en-US" dirty="0" smtClean="0"/>
              <a:t> than that of </a:t>
            </a:r>
            <a:r>
              <a:rPr lang="en-US" dirty="0" smtClean="0">
                <a:solidFill>
                  <a:srgbClr val="FF0000"/>
                </a:solidFill>
              </a:rPr>
              <a:t>conventional Bluetooth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BLE operates using a </a:t>
            </a:r>
            <a:r>
              <a:rPr lang="en-US" dirty="0" smtClean="0">
                <a:solidFill>
                  <a:srgbClr val="FF0000"/>
                </a:solidFill>
              </a:rPr>
              <a:t>powe</a:t>
            </a:r>
            <a:r>
              <a:rPr lang="en-US" dirty="0" smtClean="0"/>
              <a:t>r between </a:t>
            </a:r>
            <a:r>
              <a:rPr lang="en-US" dirty="0" smtClean="0">
                <a:solidFill>
                  <a:srgbClr val="FF0000"/>
                </a:solidFill>
              </a:rPr>
              <a:t>0.01 </a:t>
            </a:r>
            <a:r>
              <a:rPr lang="en-US" dirty="0" err="1" smtClean="0">
                <a:solidFill>
                  <a:srgbClr val="FF0000"/>
                </a:solidFill>
              </a:rPr>
              <a:t>mW</a:t>
            </a:r>
            <a:r>
              <a:rPr lang="en-US" dirty="0" smtClean="0">
                <a:solidFill>
                  <a:srgbClr val="FF0000"/>
                </a:solidFill>
              </a:rPr>
              <a:t> and 10 </a:t>
            </a:r>
            <a:r>
              <a:rPr lang="en-US" dirty="0" err="1" smtClean="0">
                <a:solidFill>
                  <a:srgbClr val="FF0000"/>
                </a:solidFill>
              </a:rPr>
              <a:t>mW</a:t>
            </a:r>
            <a:r>
              <a:rPr lang="en-US" dirty="0" smtClean="0">
                <a:solidFill>
                  <a:srgbClr val="FF0000"/>
                </a:solidFill>
              </a:rPr>
              <a:t>.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stack of BLE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447800"/>
            <a:ext cx="8534400" cy="5185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Protocol stack of 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686800" cy="518160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dirty="0" smtClean="0">
                <a:solidFill>
                  <a:srgbClr val="FF0000"/>
                </a:solidFill>
              </a:rPr>
              <a:t>Physical layer</a:t>
            </a:r>
            <a:r>
              <a:rPr lang="en-US" dirty="0" smtClean="0"/>
              <a:t>: This layer receives and transmits data bits.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Link layer</a:t>
            </a:r>
            <a:r>
              <a:rPr lang="en-US" dirty="0" smtClean="0"/>
              <a:t>: functions performed by the link layer: – Media access control – Error control – Connection establishment – Flow control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Host control interface (HCI): </a:t>
            </a:r>
            <a:r>
              <a:rPr lang="en-US" dirty="0" smtClean="0"/>
              <a:t>Provides a command, event, and data interface that </a:t>
            </a:r>
            <a:r>
              <a:rPr lang="en-US" dirty="0" smtClean="0">
                <a:solidFill>
                  <a:srgbClr val="FF0000"/>
                </a:solidFill>
              </a:rPr>
              <a:t>allows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link layer </a:t>
            </a:r>
            <a:r>
              <a:rPr lang="en-US" dirty="0" smtClean="0"/>
              <a:t>to access the </a:t>
            </a:r>
            <a:r>
              <a:rPr lang="en-US" dirty="0" smtClean="0">
                <a:solidFill>
                  <a:srgbClr val="FF0000"/>
                </a:solidFill>
              </a:rPr>
              <a:t>data from upper layer</a:t>
            </a:r>
            <a:r>
              <a:rPr lang="en-US" dirty="0" smtClean="0"/>
              <a:t>s such as </a:t>
            </a:r>
            <a:r>
              <a:rPr lang="en-US" dirty="0" smtClean="0">
                <a:solidFill>
                  <a:srgbClr val="FF0000"/>
                </a:solidFill>
              </a:rPr>
              <a:t>GAP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L2CAP, and SMP</a:t>
            </a:r>
            <a:r>
              <a:rPr lang="en-US" dirty="0" smtClean="0"/>
              <a:t>. </a:t>
            </a:r>
          </a:p>
          <a:p>
            <a:pPr algn="just"/>
            <a:r>
              <a:rPr lang="en-US" dirty="0" smtClean="0"/>
              <a:t>Logical link control adaptation protocol </a:t>
            </a:r>
            <a:r>
              <a:rPr lang="en-US" dirty="0" smtClean="0">
                <a:solidFill>
                  <a:srgbClr val="FF0000"/>
                </a:solidFill>
              </a:rPr>
              <a:t>(L2CAP)</a:t>
            </a:r>
            <a:r>
              <a:rPr lang="en-US" dirty="0" smtClean="0"/>
              <a:t>: This layer mainly </a:t>
            </a:r>
            <a:r>
              <a:rPr lang="en-US" dirty="0" smtClean="0">
                <a:solidFill>
                  <a:srgbClr val="FF0000"/>
                </a:solidFill>
              </a:rPr>
              <a:t>performs multiplexing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data channels</a:t>
            </a:r>
            <a:r>
              <a:rPr lang="en-US" dirty="0" smtClean="0"/>
              <a:t>. This layer also does </a:t>
            </a:r>
            <a:r>
              <a:rPr lang="en-US" dirty="0" smtClean="0">
                <a:solidFill>
                  <a:srgbClr val="FF0000"/>
                </a:solidFill>
              </a:rPr>
              <a:t>fragmentation and reassembly </a:t>
            </a:r>
            <a:r>
              <a:rPr lang="en-US" dirty="0" smtClean="0"/>
              <a:t>of larger packets.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Protocol stack of BLE - GAP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15400" cy="5791200"/>
          </a:xfrm>
        </p:spPr>
        <p:txBody>
          <a:bodyPr>
            <a:noAutofit/>
          </a:bodyPr>
          <a:lstStyle/>
          <a:p>
            <a:pPr algn="just"/>
            <a:r>
              <a:rPr lang="en-US" sz="1900" dirty="0" smtClean="0">
                <a:solidFill>
                  <a:srgbClr val="FF0000"/>
                </a:solidFill>
              </a:rPr>
              <a:t>Generic Access Profile (GAP)</a:t>
            </a:r>
            <a:r>
              <a:rPr lang="en-US" sz="1900" dirty="0" smtClean="0"/>
              <a:t>: Defines processes related to the </a:t>
            </a:r>
            <a:r>
              <a:rPr lang="en-US" sz="1900" dirty="0" smtClean="0">
                <a:solidFill>
                  <a:srgbClr val="FF0000"/>
                </a:solidFill>
              </a:rPr>
              <a:t>discovery of Bluetooth</a:t>
            </a:r>
            <a:r>
              <a:rPr lang="en-US" sz="1900" dirty="0" smtClean="0"/>
              <a:t> devices and also lays </a:t>
            </a:r>
            <a:r>
              <a:rPr lang="en-US" sz="1900" dirty="0" smtClean="0">
                <a:solidFill>
                  <a:srgbClr val="FF0000"/>
                </a:solidFill>
              </a:rPr>
              <a:t>down link management aspects</a:t>
            </a:r>
            <a:r>
              <a:rPr lang="en-US" sz="1900" dirty="0" smtClean="0"/>
              <a:t> while establishing </a:t>
            </a:r>
            <a:r>
              <a:rPr lang="en-US" sz="1900" dirty="0" smtClean="0">
                <a:solidFill>
                  <a:srgbClr val="FF0000"/>
                </a:solidFill>
              </a:rPr>
              <a:t>connection between Bluetooth devices</a:t>
            </a:r>
            <a:r>
              <a:rPr lang="en-US" sz="1900" dirty="0" smtClean="0"/>
              <a:t>.</a:t>
            </a:r>
          </a:p>
          <a:p>
            <a:pPr algn="just"/>
            <a:r>
              <a:rPr lang="en-US" sz="1900" dirty="0" smtClean="0"/>
              <a:t>Different types of </a:t>
            </a:r>
            <a:r>
              <a:rPr lang="en-US" sz="1900" dirty="0" smtClean="0">
                <a:solidFill>
                  <a:srgbClr val="FF0000"/>
                </a:solidFill>
              </a:rPr>
              <a:t>roles defined </a:t>
            </a:r>
            <a:r>
              <a:rPr lang="en-US" sz="1900" dirty="0" smtClean="0"/>
              <a:t>by GAP when operating over </a:t>
            </a:r>
            <a:r>
              <a:rPr lang="en-US" sz="1900" dirty="0" smtClean="0">
                <a:solidFill>
                  <a:srgbClr val="FF0000"/>
                </a:solidFill>
              </a:rPr>
              <a:t>low-energy (LE) </a:t>
            </a:r>
            <a:r>
              <a:rPr lang="en-US" sz="1900" dirty="0" smtClean="0"/>
              <a:t>physical channel: </a:t>
            </a:r>
          </a:p>
          <a:p>
            <a:pPr algn="just">
              <a:buNone/>
            </a:pPr>
            <a:r>
              <a:rPr lang="en-US" sz="1900" dirty="0" smtClean="0"/>
              <a:t>      </a:t>
            </a:r>
            <a:r>
              <a:rPr lang="en-US" sz="1900" dirty="0" smtClean="0">
                <a:solidFill>
                  <a:srgbClr val="FF0000"/>
                </a:solidFill>
              </a:rPr>
              <a:t>Broadcaster role:</a:t>
            </a:r>
            <a:r>
              <a:rPr lang="en-US" sz="1900" dirty="0" smtClean="0"/>
              <a:t> A device that operates in this role can </a:t>
            </a:r>
            <a:r>
              <a:rPr lang="en-US" sz="1900" dirty="0" smtClean="0">
                <a:solidFill>
                  <a:srgbClr val="FF0000"/>
                </a:solidFill>
              </a:rPr>
              <a:t>send advertising events</a:t>
            </a:r>
            <a:r>
              <a:rPr lang="en-US" sz="1900" dirty="0" smtClean="0"/>
              <a:t>. The device that operates in this role is referred to as a broadcaster. The broadcaster has a </a:t>
            </a:r>
            <a:r>
              <a:rPr lang="en-US" sz="1900" dirty="0" smtClean="0">
                <a:solidFill>
                  <a:srgbClr val="FF0000"/>
                </a:solidFill>
              </a:rPr>
              <a:t>transmitter</a:t>
            </a:r>
            <a:r>
              <a:rPr lang="en-US" sz="1900" dirty="0" smtClean="0"/>
              <a:t> and may have a </a:t>
            </a:r>
            <a:r>
              <a:rPr lang="en-US" sz="1900" dirty="0" smtClean="0">
                <a:solidFill>
                  <a:srgbClr val="FF0000"/>
                </a:solidFill>
              </a:rPr>
              <a:t>receiver</a:t>
            </a:r>
            <a:r>
              <a:rPr lang="en-US" sz="1900" dirty="0" smtClean="0"/>
              <a:t> as well. </a:t>
            </a:r>
          </a:p>
          <a:p>
            <a:pPr algn="just">
              <a:buNone/>
            </a:pPr>
            <a:r>
              <a:rPr lang="en-US" sz="1900" dirty="0" smtClean="0"/>
              <a:t>      </a:t>
            </a:r>
            <a:r>
              <a:rPr lang="en-US" sz="1900" dirty="0" smtClean="0">
                <a:solidFill>
                  <a:srgbClr val="FF0000"/>
                </a:solidFill>
              </a:rPr>
              <a:t>Observer role</a:t>
            </a:r>
            <a:r>
              <a:rPr lang="en-US" sz="1900" dirty="0" smtClean="0"/>
              <a:t>: A device that operates in this mode can </a:t>
            </a:r>
            <a:r>
              <a:rPr lang="en-US" sz="1900" dirty="0" smtClean="0">
                <a:solidFill>
                  <a:srgbClr val="FF0000"/>
                </a:solidFill>
              </a:rPr>
              <a:t>receive advertising events</a:t>
            </a:r>
            <a:r>
              <a:rPr lang="en-US" sz="1900" dirty="0" smtClean="0"/>
              <a:t>. The device is referred to as an observer. The observer </a:t>
            </a:r>
            <a:r>
              <a:rPr lang="en-US" sz="1900" dirty="0" smtClean="0">
                <a:solidFill>
                  <a:srgbClr val="FF0000"/>
                </a:solidFill>
              </a:rPr>
              <a:t>has a receiver</a:t>
            </a:r>
            <a:r>
              <a:rPr lang="en-US" sz="1900" dirty="0" smtClean="0"/>
              <a:t>, and it may have a </a:t>
            </a:r>
            <a:r>
              <a:rPr lang="en-US" sz="1900" dirty="0" smtClean="0">
                <a:solidFill>
                  <a:srgbClr val="FF0000"/>
                </a:solidFill>
              </a:rPr>
              <a:t>transmitter</a:t>
            </a:r>
            <a:r>
              <a:rPr lang="en-US" sz="1900" dirty="0" smtClean="0"/>
              <a:t> as well. </a:t>
            </a:r>
          </a:p>
          <a:p>
            <a:pPr algn="just">
              <a:buNone/>
            </a:pPr>
            <a:r>
              <a:rPr lang="en-US" sz="1900" dirty="0" smtClean="0"/>
              <a:t>     </a:t>
            </a:r>
            <a:r>
              <a:rPr lang="en-US" sz="1900" dirty="0" smtClean="0">
                <a:solidFill>
                  <a:srgbClr val="FF0000"/>
                </a:solidFill>
              </a:rPr>
              <a:t>Peripheral role:</a:t>
            </a:r>
            <a:r>
              <a:rPr lang="en-US" sz="1900" dirty="0" smtClean="0"/>
              <a:t> A device that is in the peripheral role </a:t>
            </a:r>
            <a:r>
              <a:rPr lang="en-US" sz="1900" dirty="0" smtClean="0">
                <a:solidFill>
                  <a:srgbClr val="FF0000"/>
                </a:solidFill>
              </a:rPr>
              <a:t>accepts the establishment of an LE physical connection</a:t>
            </a:r>
            <a:r>
              <a:rPr lang="en-US" sz="1900" dirty="0" smtClean="0"/>
              <a:t>. A device that operates in the peripheral role will be in a </a:t>
            </a:r>
            <a:r>
              <a:rPr lang="en-US" sz="1900" dirty="0" smtClean="0">
                <a:solidFill>
                  <a:srgbClr val="FF0000"/>
                </a:solidFill>
              </a:rPr>
              <a:t>slave role </a:t>
            </a:r>
            <a:r>
              <a:rPr lang="en-US" sz="1900" dirty="0" smtClean="0"/>
              <a:t>in the </a:t>
            </a:r>
            <a:r>
              <a:rPr lang="en-US" sz="1900" dirty="0" smtClean="0">
                <a:solidFill>
                  <a:srgbClr val="FF0000"/>
                </a:solidFill>
              </a:rPr>
              <a:t>link layer connection state</a:t>
            </a:r>
            <a:r>
              <a:rPr lang="en-US" sz="1900" dirty="0" smtClean="0"/>
              <a:t>. A device that operates in the peripheral role is called a peripheral device. A peripheral device has </a:t>
            </a:r>
            <a:r>
              <a:rPr lang="en-US" sz="1900" dirty="0" smtClean="0">
                <a:solidFill>
                  <a:srgbClr val="FF0000"/>
                </a:solidFill>
              </a:rPr>
              <a:t>both a transmitter and a receiver</a:t>
            </a:r>
            <a:r>
              <a:rPr lang="en-US" sz="1900" dirty="0" smtClean="0"/>
              <a:t>. </a:t>
            </a:r>
          </a:p>
          <a:p>
            <a:pPr algn="just">
              <a:buNone/>
            </a:pPr>
            <a:r>
              <a:rPr lang="en-US" sz="1900" dirty="0" smtClean="0"/>
              <a:t>      </a:t>
            </a:r>
            <a:r>
              <a:rPr lang="en-US" sz="1900" dirty="0" smtClean="0">
                <a:solidFill>
                  <a:srgbClr val="FF0000"/>
                </a:solidFill>
              </a:rPr>
              <a:t>Central role:</a:t>
            </a:r>
            <a:r>
              <a:rPr lang="en-US" sz="1900" dirty="0" smtClean="0"/>
              <a:t> A device that is in central role </a:t>
            </a:r>
            <a:r>
              <a:rPr lang="en-US" sz="1900" dirty="0" smtClean="0">
                <a:solidFill>
                  <a:srgbClr val="FF0000"/>
                </a:solidFill>
              </a:rPr>
              <a:t>initiates establishment </a:t>
            </a:r>
            <a:r>
              <a:rPr lang="en-US" sz="1900" dirty="0" smtClean="0"/>
              <a:t>of a physical connection. A device that is operating in central role will be in a </a:t>
            </a:r>
            <a:r>
              <a:rPr lang="en-US" sz="1900" dirty="0" smtClean="0">
                <a:solidFill>
                  <a:srgbClr val="FF0000"/>
                </a:solidFill>
              </a:rPr>
              <a:t>master role in the link layer connection</a:t>
            </a:r>
            <a:r>
              <a:rPr lang="en-US" sz="1900" dirty="0" smtClean="0"/>
              <a:t>. A central device has </a:t>
            </a:r>
            <a:r>
              <a:rPr lang="en-US" sz="1900" dirty="0" smtClean="0">
                <a:solidFill>
                  <a:srgbClr val="FF0000"/>
                </a:solidFill>
              </a:rPr>
              <a:t>both a transmitter and a receiver</a:t>
            </a:r>
            <a:r>
              <a:rPr lang="en-US" sz="1900" dirty="0" smtClean="0"/>
              <a:t>.</a:t>
            </a:r>
            <a:endParaRPr lang="en-US" sz="19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Protocol stack of BLE- GATT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10600" cy="5181600"/>
          </a:xfrm>
        </p:spPr>
        <p:txBody>
          <a:bodyPr>
            <a:normAutofit/>
          </a:bodyPr>
          <a:lstStyle/>
          <a:p>
            <a:pPr algn="just"/>
            <a:r>
              <a:rPr lang="en-US" sz="2200" dirty="0" smtClean="0">
                <a:solidFill>
                  <a:srgbClr val="FF0000"/>
                </a:solidFill>
              </a:rPr>
              <a:t>Generic attribute profile (GATT)</a:t>
            </a:r>
            <a:r>
              <a:rPr lang="en-US" sz="2200" dirty="0" smtClean="0"/>
              <a:t> specifies a </a:t>
            </a:r>
            <a:r>
              <a:rPr lang="en-US" sz="2200" dirty="0" smtClean="0">
                <a:solidFill>
                  <a:srgbClr val="FF0000"/>
                </a:solidFill>
              </a:rPr>
              <a:t>framework</a:t>
            </a:r>
            <a:r>
              <a:rPr lang="en-US" sz="2200" dirty="0" smtClean="0"/>
              <a:t> using the </a:t>
            </a:r>
            <a:r>
              <a:rPr lang="en-US" sz="2200" dirty="0" smtClean="0">
                <a:solidFill>
                  <a:srgbClr val="FF0000"/>
                </a:solidFill>
              </a:rPr>
              <a:t>attribute protocol (ATT) layer</a:t>
            </a:r>
            <a:r>
              <a:rPr lang="en-US" sz="2200" dirty="0" smtClean="0"/>
              <a:t>. </a:t>
            </a:r>
          </a:p>
          <a:p>
            <a:pPr algn="just"/>
            <a:r>
              <a:rPr lang="en-US" sz="2200" dirty="0" smtClean="0"/>
              <a:t>It mainly </a:t>
            </a:r>
            <a:r>
              <a:rPr lang="en-US" sz="2200" dirty="0" smtClean="0">
                <a:solidFill>
                  <a:srgbClr val="FF0000"/>
                </a:solidFill>
              </a:rPr>
              <a:t>defines services and their characteristics</a:t>
            </a:r>
            <a:r>
              <a:rPr lang="en-US" sz="2200" dirty="0" smtClean="0"/>
              <a:t>. GATT lays down various aspects of service such as </a:t>
            </a:r>
            <a:r>
              <a:rPr lang="en-US" sz="2200" dirty="0" smtClean="0">
                <a:solidFill>
                  <a:srgbClr val="FF0000"/>
                </a:solidFill>
              </a:rPr>
              <a:t>service procedures, characteristics</a:t>
            </a:r>
            <a:r>
              <a:rPr lang="en-US" sz="2200" dirty="0" smtClean="0"/>
              <a:t>, and </a:t>
            </a:r>
            <a:r>
              <a:rPr lang="en-US" sz="2200" dirty="0" smtClean="0">
                <a:solidFill>
                  <a:srgbClr val="FF0000"/>
                </a:solidFill>
              </a:rPr>
              <a:t>various aspects </a:t>
            </a:r>
            <a:r>
              <a:rPr lang="en-US" sz="2200" dirty="0" smtClean="0"/>
              <a:t>that pertain to the </a:t>
            </a:r>
            <a:r>
              <a:rPr lang="en-US" sz="2200" dirty="0" smtClean="0">
                <a:solidFill>
                  <a:srgbClr val="FF0000"/>
                </a:solidFill>
              </a:rPr>
              <a:t>broadcast of service </a:t>
            </a:r>
            <a:r>
              <a:rPr lang="en-US" sz="2200" dirty="0" smtClean="0"/>
              <a:t>characteristics. </a:t>
            </a:r>
          </a:p>
          <a:p>
            <a:pPr algn="just">
              <a:buNone/>
            </a:pPr>
            <a:endParaRPr lang="en-US" sz="2200" dirty="0" smtClean="0"/>
          </a:p>
          <a:p>
            <a:pPr algn="just"/>
            <a:r>
              <a:rPr lang="en-US" sz="2200" dirty="0" smtClean="0"/>
              <a:t>The </a:t>
            </a:r>
            <a:r>
              <a:rPr lang="en-US" sz="2200" dirty="0" smtClean="0">
                <a:solidFill>
                  <a:srgbClr val="FF0000"/>
                </a:solidFill>
              </a:rPr>
              <a:t>two roles </a:t>
            </a:r>
            <a:r>
              <a:rPr lang="en-US" sz="2200" dirty="0" smtClean="0"/>
              <a:t>that are specified by </a:t>
            </a:r>
            <a:r>
              <a:rPr lang="en-US" sz="2200" dirty="0" smtClean="0">
                <a:solidFill>
                  <a:srgbClr val="FF0000"/>
                </a:solidFill>
              </a:rPr>
              <a:t>GATT</a:t>
            </a:r>
            <a:r>
              <a:rPr lang="en-US" sz="2200" dirty="0" smtClean="0"/>
              <a:t> profiles.</a:t>
            </a:r>
          </a:p>
          <a:p>
            <a:pPr algn="just">
              <a:buNone/>
            </a:pPr>
            <a:r>
              <a:rPr lang="en-US" sz="2200" dirty="0" smtClean="0"/>
              <a:t>   ◾ </a:t>
            </a:r>
            <a:r>
              <a:rPr lang="en-US" sz="2200" dirty="0" smtClean="0">
                <a:solidFill>
                  <a:srgbClr val="FF0000"/>
                </a:solidFill>
              </a:rPr>
              <a:t>GATT client</a:t>
            </a:r>
            <a:r>
              <a:rPr lang="en-US" sz="2200" dirty="0" smtClean="0"/>
              <a:t>: Any device that </a:t>
            </a:r>
            <a:r>
              <a:rPr lang="en-US" sz="2200" dirty="0" smtClean="0">
                <a:solidFill>
                  <a:srgbClr val="FF0000"/>
                </a:solidFill>
              </a:rPr>
              <a:t>wants data</a:t>
            </a:r>
            <a:r>
              <a:rPr lang="en-US" sz="2200" dirty="0" smtClean="0"/>
              <a:t> is called a GATT client. It sends </a:t>
            </a:r>
            <a:r>
              <a:rPr lang="en-US" sz="2200" dirty="0" smtClean="0">
                <a:solidFill>
                  <a:srgbClr val="FF0000"/>
                </a:solidFill>
              </a:rPr>
              <a:t>requests</a:t>
            </a:r>
            <a:r>
              <a:rPr lang="en-US" sz="2200" dirty="0" smtClean="0"/>
              <a:t> and commands to the GATT server. A GATT client can </a:t>
            </a:r>
            <a:r>
              <a:rPr lang="en-US" sz="2200" dirty="0" smtClean="0">
                <a:solidFill>
                  <a:srgbClr val="FF0000"/>
                </a:solidFill>
              </a:rPr>
              <a:t>receive responses </a:t>
            </a:r>
            <a:r>
              <a:rPr lang="en-US" sz="2200" dirty="0" smtClean="0"/>
              <a:t>and other notifications sent by the GATT server. </a:t>
            </a:r>
          </a:p>
          <a:p>
            <a:pPr algn="just">
              <a:buNone/>
            </a:pPr>
            <a:r>
              <a:rPr lang="en-US" sz="2200" dirty="0" smtClean="0"/>
              <a:t>   ◾ </a:t>
            </a:r>
            <a:r>
              <a:rPr lang="en-US" sz="2200" dirty="0" smtClean="0">
                <a:solidFill>
                  <a:srgbClr val="FF0000"/>
                </a:solidFill>
              </a:rPr>
              <a:t>GATT server</a:t>
            </a:r>
            <a:r>
              <a:rPr lang="en-US" sz="2200" dirty="0" smtClean="0"/>
              <a:t>: Any device that </a:t>
            </a:r>
            <a:r>
              <a:rPr lang="en-US" sz="2200" dirty="0" smtClean="0">
                <a:solidFill>
                  <a:srgbClr val="FF0000"/>
                </a:solidFill>
              </a:rPr>
              <a:t>has the data </a:t>
            </a:r>
            <a:r>
              <a:rPr lang="en-US" sz="2200" dirty="0" smtClean="0"/>
              <a:t>and can </a:t>
            </a:r>
            <a:r>
              <a:rPr lang="en-US" sz="2200" dirty="0" smtClean="0">
                <a:solidFill>
                  <a:srgbClr val="FF0000"/>
                </a:solidFill>
              </a:rPr>
              <a:t>accept incoming </a:t>
            </a:r>
            <a:r>
              <a:rPr lang="en-US" sz="2200" dirty="0" smtClean="0"/>
              <a:t>requests from the GATT client is called GATT server. A GATT server </a:t>
            </a:r>
            <a:r>
              <a:rPr lang="en-US" sz="2200" dirty="0" smtClean="0">
                <a:solidFill>
                  <a:srgbClr val="FF0000"/>
                </a:solidFill>
              </a:rPr>
              <a:t>sends responses </a:t>
            </a:r>
            <a:r>
              <a:rPr lang="en-US" sz="2200" dirty="0" smtClean="0"/>
              <a:t>to a GATT client.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Protocol stack of BLE- ATT, SMP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610600" cy="51054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ATT </a:t>
            </a:r>
            <a:r>
              <a:rPr lang="en-US" dirty="0" smtClean="0"/>
              <a:t>layer defines a </a:t>
            </a:r>
            <a:r>
              <a:rPr lang="en-US" dirty="0" smtClean="0">
                <a:solidFill>
                  <a:srgbClr val="FF0000"/>
                </a:solidFill>
              </a:rPr>
              <a:t>client or server architecture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above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BLE logical </a:t>
            </a:r>
            <a:r>
              <a:rPr lang="en-US" dirty="0" smtClean="0"/>
              <a:t>transport channel. </a:t>
            </a:r>
          </a:p>
          <a:p>
            <a:pPr algn="just"/>
            <a:r>
              <a:rPr lang="en-US" dirty="0" smtClean="0"/>
              <a:t>The layer </a:t>
            </a:r>
            <a:r>
              <a:rPr lang="en-US" dirty="0" smtClean="0">
                <a:solidFill>
                  <a:srgbClr val="FF0000"/>
                </a:solidFill>
              </a:rPr>
              <a:t>allows a GATT </a:t>
            </a:r>
            <a:r>
              <a:rPr lang="en-US" dirty="0" smtClean="0"/>
              <a:t>server to communicate with a </a:t>
            </a:r>
            <a:r>
              <a:rPr lang="en-US" dirty="0" smtClean="0">
                <a:solidFill>
                  <a:srgbClr val="FF0000"/>
                </a:solidFill>
              </a:rPr>
              <a:t>GATT client </a:t>
            </a:r>
            <a:r>
              <a:rPr lang="en-US" dirty="0" smtClean="0"/>
              <a:t>by </a:t>
            </a:r>
            <a:r>
              <a:rPr lang="en-US" dirty="0" smtClean="0">
                <a:solidFill>
                  <a:srgbClr val="FF0000"/>
                </a:solidFill>
              </a:rPr>
              <a:t>exposing a set of attributes</a:t>
            </a:r>
            <a:r>
              <a:rPr lang="en-US" dirty="0" smtClean="0"/>
              <a:t> and interfaces.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Security Manager Protocol (SMP) </a:t>
            </a:r>
            <a:r>
              <a:rPr lang="en-US" dirty="0" smtClean="0"/>
              <a:t>specifies the </a:t>
            </a:r>
            <a:r>
              <a:rPr lang="en-US" dirty="0" smtClean="0">
                <a:solidFill>
                  <a:srgbClr val="FF0000"/>
                </a:solidFill>
              </a:rPr>
              <a:t>procedures and behavior to ensure security </a:t>
            </a:r>
            <a:r>
              <a:rPr lang="en-US" dirty="0" smtClean="0"/>
              <a:t>by managing </a:t>
            </a:r>
            <a:r>
              <a:rPr lang="en-US" dirty="0" smtClean="0">
                <a:solidFill>
                  <a:srgbClr val="FF0000"/>
                </a:solidFill>
              </a:rPr>
              <a:t>pairing, authentication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FF0000"/>
                </a:solidFill>
              </a:rPr>
              <a:t>encryption</a:t>
            </a:r>
            <a:r>
              <a:rPr lang="en-US" dirty="0" smtClean="0"/>
              <a:t> between the devices.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dirty="0" err="1" smtClean="0"/>
              <a:t>EPCglobal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en-US" dirty="0" smtClean="0"/>
              <a:t>Electronic product code (EPC) is a </a:t>
            </a:r>
            <a:r>
              <a:rPr lang="en-US" dirty="0" smtClean="0">
                <a:solidFill>
                  <a:srgbClr val="FF0000"/>
                </a:solidFill>
              </a:rPr>
              <a:t>unique identifier</a:t>
            </a:r>
            <a:r>
              <a:rPr lang="en-US" dirty="0" smtClean="0"/>
              <a:t> stored in an </a:t>
            </a:r>
            <a:r>
              <a:rPr lang="en-US" dirty="0" smtClean="0">
                <a:solidFill>
                  <a:srgbClr val="FF0000"/>
                </a:solidFill>
              </a:rPr>
              <a:t>RFID tag</a:t>
            </a:r>
            <a:r>
              <a:rPr lang="en-US" dirty="0" smtClean="0"/>
              <a:t> that helps to identify and track items in a </a:t>
            </a:r>
            <a:r>
              <a:rPr lang="en-US" dirty="0" smtClean="0">
                <a:solidFill>
                  <a:srgbClr val="FF0000"/>
                </a:solidFill>
              </a:rPr>
              <a:t>supply chain management</a:t>
            </a:r>
            <a:r>
              <a:rPr lang="en-US" dirty="0" smtClean="0"/>
              <a:t> scenario.</a:t>
            </a:r>
          </a:p>
          <a:p>
            <a:pPr algn="just"/>
            <a:r>
              <a:rPr lang="en-US" dirty="0" err="1" smtClean="0"/>
              <a:t>EPCglobal</a:t>
            </a:r>
            <a:r>
              <a:rPr lang="en-US" dirty="0" smtClean="0"/>
              <a:t> also prepares and maintains </a:t>
            </a:r>
            <a:r>
              <a:rPr lang="en-US" dirty="0" smtClean="0">
                <a:solidFill>
                  <a:srgbClr val="FF0000"/>
                </a:solidFill>
              </a:rPr>
              <a:t>standards</a:t>
            </a:r>
            <a:r>
              <a:rPr lang="en-US" dirty="0" smtClean="0"/>
              <a:t> that are related to RFID and EPC</a:t>
            </a:r>
          </a:p>
          <a:p>
            <a:pPr algn="just">
              <a:buNone/>
            </a:pPr>
            <a:r>
              <a:rPr lang="en-US" dirty="0" smtClean="0"/>
              <a:t>   ◾ Openness ◾ Scalability ◾ Reliability </a:t>
            </a:r>
          </a:p>
          <a:p>
            <a:pPr algn="just">
              <a:buNone/>
            </a:pPr>
            <a:r>
              <a:rPr lang="en-US" dirty="0" smtClean="0"/>
              <a:t>   ◾ Support for object IDs and service discovery</a:t>
            </a:r>
          </a:p>
          <a:p>
            <a:pPr algn="just">
              <a:buNone/>
            </a:pPr>
            <a:endParaRPr lang="en-US" dirty="0" smtClean="0"/>
          </a:p>
          <a:p>
            <a:pPr algn="just">
              <a:buNone/>
            </a:pPr>
            <a:r>
              <a:rPr lang="en-US" dirty="0" smtClean="0"/>
              <a:t>The key components of EPCs are classified into four types: </a:t>
            </a:r>
          </a:p>
          <a:p>
            <a:pPr algn="just">
              <a:buNone/>
            </a:pPr>
            <a:r>
              <a:rPr lang="en-US" dirty="0" smtClean="0"/>
              <a:t>◾ 96-bit  ◾ 64-bit (I) ◾ 64-bit (II)  ◾ 64-bit (III)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All types of 64-bit EPCs provide support for about 16,000 companies with unique identities and cover 1–9 million types of products and 33 million serial numbers for each type.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The 96-bit type provides support for about 268 million companies with unique identities, 16 million classes of products, and 68 billion serial numbers for each class.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Layer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72440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dirty="0" smtClean="0"/>
              <a:t>Objects layer, also known as </a:t>
            </a:r>
            <a:r>
              <a:rPr lang="en-US" dirty="0" smtClean="0">
                <a:solidFill>
                  <a:srgbClr val="FF0000"/>
                </a:solidFill>
              </a:rPr>
              <a:t>devices layer</a:t>
            </a:r>
            <a:r>
              <a:rPr lang="en-US" dirty="0" smtClean="0"/>
              <a:t>, comprises the physical devices that are used to collect and process information from the </a:t>
            </a:r>
            <a:r>
              <a:rPr lang="en-US" dirty="0" err="1" smtClean="0"/>
              <a:t>IoT</a:t>
            </a:r>
            <a:r>
              <a:rPr lang="en-US" dirty="0" smtClean="0"/>
              <a:t> ecosystem. 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Physical devices include </a:t>
            </a:r>
            <a:r>
              <a:rPr lang="en-US" dirty="0" smtClean="0">
                <a:solidFill>
                  <a:srgbClr val="FF0000"/>
                </a:solidFill>
              </a:rPr>
              <a:t>different types of sensors </a:t>
            </a:r>
            <a:r>
              <a:rPr lang="en-US" dirty="0" smtClean="0"/>
              <a:t>such as those that are typically based on micro-electromechanical systems</a:t>
            </a:r>
            <a:r>
              <a:rPr lang="en-US" dirty="0" smtClean="0">
                <a:solidFill>
                  <a:srgbClr val="FF0000"/>
                </a:solidFill>
              </a:rPr>
              <a:t> (MEMS) </a:t>
            </a:r>
            <a:r>
              <a:rPr lang="en-US" dirty="0" smtClean="0"/>
              <a:t>technology</a:t>
            </a:r>
          </a:p>
          <a:p>
            <a:pPr algn="just">
              <a:buNone/>
            </a:pPr>
            <a:endParaRPr lang="en-US" dirty="0" smtClean="0"/>
          </a:p>
          <a:p>
            <a:pPr algn="just"/>
            <a:r>
              <a:rPr lang="en-US" dirty="0" smtClean="0"/>
              <a:t>Standardized </a:t>
            </a:r>
            <a:r>
              <a:rPr lang="en-US" dirty="0" smtClean="0">
                <a:solidFill>
                  <a:srgbClr val="FF0000"/>
                </a:solidFill>
              </a:rPr>
              <a:t>plug and play</a:t>
            </a:r>
            <a:r>
              <a:rPr lang="en-US" dirty="0" smtClean="0"/>
              <a:t> mechanisms should be used by the objects layer in order to integrate and configure the heterogeneous types of sensors that belong to the </a:t>
            </a:r>
            <a:r>
              <a:rPr lang="en-US" dirty="0" err="1" smtClean="0"/>
              <a:t>IoT</a:t>
            </a:r>
            <a:r>
              <a:rPr lang="en-US" dirty="0" smtClean="0"/>
              <a:t> device ecosystem.</a:t>
            </a:r>
          </a:p>
          <a:p>
            <a:pPr algn="just">
              <a:buNone/>
            </a:pPr>
            <a:r>
              <a:rPr lang="en-US" dirty="0" smtClean="0"/>
              <a:t> </a:t>
            </a:r>
          </a:p>
          <a:p>
            <a:pPr algn="just"/>
            <a:r>
              <a:rPr lang="en-US" dirty="0" smtClean="0"/>
              <a:t>The device data that are collected at this layer are </a:t>
            </a:r>
            <a:r>
              <a:rPr lang="en-US" dirty="0" smtClean="0">
                <a:solidFill>
                  <a:srgbClr val="FF0000"/>
                </a:solidFill>
              </a:rPr>
              <a:t>transferred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FF0000"/>
                </a:solidFill>
              </a:rPr>
              <a:t>object abstraction layer</a:t>
            </a:r>
            <a:r>
              <a:rPr lang="en-US" dirty="0" smtClean="0"/>
              <a:t> using secure channels</a:t>
            </a: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EPCglobal</a:t>
            </a:r>
            <a:r>
              <a:rPr lang="en-US" dirty="0" smtClean="0"/>
              <a:t> – 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458200" cy="4525963"/>
          </a:xfrm>
        </p:spPr>
        <p:txBody>
          <a:bodyPr>
            <a:noAutofit/>
          </a:bodyPr>
          <a:lstStyle/>
          <a:p>
            <a:r>
              <a:rPr lang="en-US" sz="1700" dirty="0" smtClean="0"/>
              <a:t>An RFID tag has two main components: </a:t>
            </a:r>
          </a:p>
          <a:p>
            <a:pPr>
              <a:buNone/>
            </a:pPr>
            <a:r>
              <a:rPr lang="en-US" sz="1700" dirty="0" smtClean="0"/>
              <a:t>        - electronic chip to store the identity of the object </a:t>
            </a:r>
          </a:p>
          <a:p>
            <a:pPr>
              <a:buNone/>
            </a:pPr>
            <a:r>
              <a:rPr lang="en-US" sz="1700" dirty="0" smtClean="0"/>
              <a:t>        - antenna that allows the chip to communicate with the tag-reader system.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The communication between the tag and tag reader happens with the help of radio waves. </a:t>
            </a:r>
          </a:p>
          <a:p>
            <a:pPr>
              <a:buNone/>
            </a:pPr>
            <a:endParaRPr lang="en-US" sz="1700" dirty="0" smtClean="0"/>
          </a:p>
          <a:p>
            <a:r>
              <a:rPr lang="en-US" sz="1700" dirty="0" smtClean="0"/>
              <a:t>The two main components of an RFID system are: </a:t>
            </a:r>
          </a:p>
          <a:p>
            <a:pPr>
              <a:buNone/>
            </a:pPr>
            <a:r>
              <a:rPr lang="en-US" sz="1700" dirty="0" smtClean="0"/>
              <a:t>        ◾ Radio signal transponder ◾ Tag reader </a:t>
            </a:r>
          </a:p>
          <a:p>
            <a:pPr>
              <a:buNone/>
            </a:pPr>
            <a:endParaRPr lang="en-US" sz="1700" dirty="0" smtClean="0"/>
          </a:p>
          <a:p>
            <a:pPr>
              <a:buNone/>
            </a:pPr>
            <a:r>
              <a:rPr lang="en-US" sz="1700" dirty="0" smtClean="0"/>
              <a:t>      </a:t>
            </a:r>
            <a:r>
              <a:rPr lang="en-US" sz="1700" dirty="0" err="1" smtClean="0"/>
              <a:t>i</a:t>
            </a:r>
            <a:r>
              <a:rPr lang="en-US" sz="1700" dirty="0" smtClean="0"/>
              <a:t>)  The tag reader generates a radio field that can identify objects using reflected radio waves of the RFID tag. </a:t>
            </a:r>
          </a:p>
          <a:p>
            <a:pPr>
              <a:buNone/>
            </a:pPr>
            <a:r>
              <a:rPr lang="en-US" sz="1700" dirty="0" smtClean="0"/>
              <a:t>     ii) RFID system works by sending the tag number to the tag reader with the help of radio waves. </a:t>
            </a:r>
          </a:p>
          <a:p>
            <a:pPr>
              <a:buNone/>
            </a:pPr>
            <a:r>
              <a:rPr lang="en-US" sz="1700" dirty="0" smtClean="0"/>
              <a:t>     iii) After that, the RFID tag reader passes on the tag number to a specific application which is called object-naming services (ONS). </a:t>
            </a:r>
          </a:p>
          <a:p>
            <a:pPr>
              <a:buNone/>
            </a:pPr>
            <a:r>
              <a:rPr lang="en-US" sz="1700" dirty="0" smtClean="0"/>
              <a:t>     iv) The ONS can perform a look-up operation to get further details of the tag such as the place of manufacture and the year of manufacture.17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0"/>
            <a:ext cx="7772400" cy="1470025"/>
          </a:xfrm>
        </p:spPr>
        <p:txBody>
          <a:bodyPr/>
          <a:lstStyle/>
          <a:p>
            <a:r>
              <a:rPr lang="en-US" dirty="0" smtClean="0"/>
              <a:t>Components of RFID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1752600"/>
            <a:ext cx="8001000" cy="4984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EPC code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1219200"/>
            <a:ext cx="474345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3124200"/>
            <a:ext cx="7781925" cy="340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Long Term Evolution-advanced (LTE)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82000" cy="5334000"/>
          </a:xfrm>
        </p:spPr>
        <p:txBody>
          <a:bodyPr>
            <a:normAutofit fontScale="925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Long term evolution-advanced (LTE) also referred to as </a:t>
            </a:r>
            <a:r>
              <a:rPr lang="en-US" dirty="0" smtClean="0">
                <a:solidFill>
                  <a:srgbClr val="FF0000"/>
                </a:solidFill>
              </a:rPr>
              <a:t>4G LTE </a:t>
            </a:r>
            <a:r>
              <a:rPr lang="en-US" dirty="0" smtClean="0">
                <a:solidFill>
                  <a:schemeClr val="tx1"/>
                </a:solidFill>
              </a:rPr>
              <a:t>is a standard for wireless mobile network, and it provides </a:t>
            </a:r>
            <a:r>
              <a:rPr lang="en-US" dirty="0" smtClean="0">
                <a:solidFill>
                  <a:srgbClr val="FF0000"/>
                </a:solidFill>
              </a:rPr>
              <a:t>high speed data transfer rates for wireless networks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50 times </a:t>
            </a:r>
            <a:r>
              <a:rPr lang="en-US" dirty="0" smtClean="0">
                <a:solidFill>
                  <a:schemeClr val="tx1"/>
                </a:solidFill>
              </a:rPr>
              <a:t>performance </a:t>
            </a:r>
            <a:r>
              <a:rPr lang="en-US" dirty="0" smtClean="0">
                <a:solidFill>
                  <a:srgbClr val="FF0000"/>
                </a:solidFill>
              </a:rPr>
              <a:t>improvement</a:t>
            </a:r>
            <a:r>
              <a:rPr lang="en-US" dirty="0" smtClean="0">
                <a:solidFill>
                  <a:schemeClr val="tx1"/>
                </a:solidFill>
              </a:rPr>
              <a:t> for existing wireless networks.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FF0000"/>
                </a:solidFill>
              </a:rPr>
              <a:t> LTE broadcast</a:t>
            </a:r>
            <a:r>
              <a:rPr lang="en-US" dirty="0" smtClean="0">
                <a:solidFill>
                  <a:schemeClr val="tx1"/>
                </a:solidFill>
              </a:rPr>
              <a:t> is a </a:t>
            </a:r>
            <a:r>
              <a:rPr lang="en-US" dirty="0" smtClean="0">
                <a:solidFill>
                  <a:srgbClr val="FF0000"/>
                </a:solidFill>
              </a:rPr>
              <a:t>single frequency network (SFN)</a:t>
            </a:r>
            <a:r>
              <a:rPr lang="en-US" dirty="0" smtClean="0">
                <a:solidFill>
                  <a:schemeClr val="tx1"/>
                </a:solidFill>
              </a:rPr>
              <a:t> that operates in a broadcast mode. It is a part of the series of standards known as evolved multimedia broadcast multicast service (</a:t>
            </a:r>
            <a:r>
              <a:rPr lang="en-US" dirty="0" err="1" smtClean="0">
                <a:solidFill>
                  <a:schemeClr val="tx1"/>
                </a:solidFill>
              </a:rPr>
              <a:t>eMBMS</a:t>
            </a:r>
            <a:r>
              <a:rPr lang="en-US" dirty="0" smtClean="0">
                <a:solidFill>
                  <a:schemeClr val="tx1"/>
                </a:solidFill>
              </a:rPr>
              <a:t>).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28601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Key Use Cases of LTE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315" y="1378466"/>
            <a:ext cx="9063685" cy="4412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28601"/>
            <a:ext cx="8001000" cy="762000"/>
          </a:xfrm>
        </p:spPr>
        <p:txBody>
          <a:bodyPr/>
          <a:lstStyle/>
          <a:p>
            <a:r>
              <a:rPr lang="en-US" dirty="0" smtClean="0"/>
              <a:t>Z-Wave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1143000"/>
            <a:ext cx="8305800" cy="5181600"/>
          </a:xfrm>
        </p:spPr>
        <p:txBody>
          <a:bodyPr>
            <a:normAutofit fontScale="925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Z-Wave is a low-power wireless communication protocol that is mainly used for home area networks (HAN).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Remote control applications for smart homes as well as other small-sized commercial domains.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Z-Wave was developed by </a:t>
            </a:r>
            <a:r>
              <a:rPr lang="en-US" dirty="0" err="1" smtClean="0">
                <a:solidFill>
                  <a:schemeClr val="tx1"/>
                </a:solidFill>
              </a:rPr>
              <a:t>ZenSys</a:t>
            </a:r>
            <a:r>
              <a:rPr lang="en-US" dirty="0" smtClean="0">
                <a:solidFill>
                  <a:schemeClr val="tx1"/>
                </a:solidFill>
              </a:rPr>
              <a:t> and later on improved by Z-Wave alliance.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Z-Wave operates mainly in the sub-GHz frequency range that is typically around 900 </a:t>
            </a:r>
            <a:r>
              <a:rPr lang="en-US" dirty="0" err="1" smtClean="0">
                <a:solidFill>
                  <a:schemeClr val="tx1"/>
                </a:solidFill>
              </a:rPr>
              <a:t>MHz.</a:t>
            </a:r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Uses low-powered mesh networking topology.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/>
          <a:lstStyle/>
          <a:p>
            <a:r>
              <a:rPr lang="en-US" dirty="0" smtClean="0"/>
              <a:t>Object Abstraction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772400" cy="4648200"/>
          </a:xfrm>
        </p:spPr>
        <p:txBody>
          <a:bodyPr>
            <a:normAutofit fontScale="85000" lnSpcReduction="2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Transfers data that are collected from objects to service management layer using secure transmission channels.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Data transmission can happen using any of the following technologies: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</a:rPr>
              <a:t>     </a:t>
            </a:r>
            <a:r>
              <a:rPr lang="en-US" dirty="0" smtClean="0">
                <a:solidFill>
                  <a:srgbClr val="FF0000"/>
                </a:solidFill>
              </a:rPr>
              <a:t>◾ RFID ◾ 3G ◾ GSM ◾ UMTS ◾ Wi-Fi 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     ◾ Bluetooth low energy ◾ Infrared ◾ </a:t>
            </a:r>
            <a:r>
              <a:rPr lang="en-US" dirty="0" err="1" smtClean="0">
                <a:solidFill>
                  <a:srgbClr val="FF0000"/>
                </a:solidFill>
              </a:rPr>
              <a:t>ZigBee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</a:p>
          <a:p>
            <a:pPr algn="just"/>
            <a:endParaRPr lang="en-US" dirty="0" smtClean="0">
              <a:solidFill>
                <a:schemeClr val="tx1"/>
              </a:solidFill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Specialized processes for </a:t>
            </a:r>
            <a:r>
              <a:rPr lang="en-US" dirty="0" smtClean="0">
                <a:solidFill>
                  <a:srgbClr val="FF0000"/>
                </a:solidFill>
              </a:rPr>
              <a:t>handling functions such as cloud computing and data managemen</a:t>
            </a:r>
            <a:r>
              <a:rPr lang="en-US" dirty="0" smtClean="0">
                <a:solidFill>
                  <a:schemeClr val="tx1"/>
                </a:solidFill>
              </a:rPr>
              <a:t>t are also present in this layer.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Service Management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1371600"/>
            <a:ext cx="7772400" cy="4648200"/>
          </a:xfrm>
        </p:spPr>
        <p:txBody>
          <a:bodyPr>
            <a:normAutofit fontScale="85000" lnSpcReduction="10000"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Acts as </a:t>
            </a:r>
            <a:r>
              <a:rPr lang="en-US" dirty="0" smtClean="0">
                <a:solidFill>
                  <a:srgbClr val="FF0000"/>
                </a:solidFill>
              </a:rPr>
              <a:t>middleware</a:t>
            </a:r>
            <a:r>
              <a:rPr lang="en-US" dirty="0" smtClean="0">
                <a:solidFill>
                  <a:schemeClr val="tx1"/>
                </a:solidFill>
              </a:rPr>
              <a:t> for the </a:t>
            </a:r>
            <a:r>
              <a:rPr lang="en-US" dirty="0" err="1" smtClean="0">
                <a:solidFill>
                  <a:schemeClr val="tx1"/>
                </a:solidFill>
              </a:rPr>
              <a:t>IoT</a:t>
            </a:r>
            <a:r>
              <a:rPr lang="en-US" dirty="0" smtClean="0">
                <a:solidFill>
                  <a:schemeClr val="tx1"/>
                </a:solidFill>
              </a:rPr>
              <a:t> ecosystem.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Pairs specific services</a:t>
            </a:r>
            <a:r>
              <a:rPr lang="en-US" dirty="0" smtClean="0">
                <a:solidFill>
                  <a:schemeClr val="tx1"/>
                </a:solidFill>
              </a:rPr>
              <a:t> to its requester based on </a:t>
            </a:r>
            <a:r>
              <a:rPr lang="en-US" dirty="0" smtClean="0">
                <a:solidFill>
                  <a:srgbClr val="FF0000"/>
                </a:solidFill>
              </a:rPr>
              <a:t>addresses and names</a:t>
            </a:r>
            <a:r>
              <a:rPr lang="en-US" dirty="0" smtClean="0">
                <a:solidFill>
                  <a:schemeClr val="tx1"/>
                </a:solidFill>
              </a:rPr>
              <a:t>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Provides </a:t>
            </a:r>
            <a:r>
              <a:rPr lang="en-US" dirty="0" smtClean="0">
                <a:solidFill>
                  <a:srgbClr val="FF0000"/>
                </a:solidFill>
              </a:rPr>
              <a:t>flexibility to the </a:t>
            </a:r>
            <a:r>
              <a:rPr lang="en-US" dirty="0" err="1" smtClean="0">
                <a:solidFill>
                  <a:srgbClr val="FF0000"/>
                </a:solidFill>
              </a:rPr>
              <a:t>IoT</a:t>
            </a:r>
            <a:r>
              <a:rPr lang="en-US" dirty="0" smtClean="0">
                <a:solidFill>
                  <a:srgbClr val="FF0000"/>
                </a:solidFill>
              </a:rPr>
              <a:t> programmers</a:t>
            </a:r>
            <a:r>
              <a:rPr lang="en-US" dirty="0" smtClean="0">
                <a:solidFill>
                  <a:schemeClr val="tx1"/>
                </a:solidFill>
              </a:rPr>
              <a:t> to work on different types of </a:t>
            </a:r>
            <a:r>
              <a:rPr lang="en-US" dirty="0" smtClean="0">
                <a:solidFill>
                  <a:srgbClr val="FF0000"/>
                </a:solidFill>
              </a:rPr>
              <a:t>heterogeneous objects</a:t>
            </a:r>
            <a:r>
              <a:rPr lang="en-US" dirty="0" smtClean="0">
                <a:solidFill>
                  <a:schemeClr val="tx1"/>
                </a:solidFill>
              </a:rPr>
              <a:t> irrespective of their platforms.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This layer also </a:t>
            </a:r>
            <a:r>
              <a:rPr lang="en-US" dirty="0" smtClean="0">
                <a:solidFill>
                  <a:srgbClr val="FF0000"/>
                </a:solidFill>
              </a:rPr>
              <a:t>processes the data</a:t>
            </a:r>
            <a:r>
              <a:rPr lang="en-US" dirty="0" smtClean="0">
                <a:solidFill>
                  <a:schemeClr val="tx1"/>
                </a:solidFill>
              </a:rPr>
              <a:t> that are received from the object abstraction layer.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</a:rPr>
              <a:t> After data processing, </a:t>
            </a:r>
            <a:r>
              <a:rPr lang="en-US" dirty="0" smtClean="0">
                <a:solidFill>
                  <a:srgbClr val="FF0000"/>
                </a:solidFill>
              </a:rPr>
              <a:t>necessary decisions</a:t>
            </a:r>
            <a:r>
              <a:rPr lang="en-US" dirty="0" smtClean="0">
                <a:solidFill>
                  <a:schemeClr val="tx1"/>
                </a:solidFill>
              </a:rPr>
              <a:t> are taken about the delivery of required services, which are then done over network wire protocols.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38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Provides the </a:t>
            </a:r>
            <a:r>
              <a:rPr lang="en-US" sz="2200" dirty="0" smtClean="0">
                <a:solidFill>
                  <a:srgbClr val="FF0000"/>
                </a:solidFill>
              </a:rPr>
              <a:t>diverse kinds of services</a:t>
            </a:r>
            <a:r>
              <a:rPr lang="en-US" sz="2200" dirty="0" smtClean="0">
                <a:solidFill>
                  <a:schemeClr val="tx1"/>
                </a:solidFill>
              </a:rPr>
              <a:t> requested by the customer.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The type of service requested by the customer </a:t>
            </a:r>
            <a:r>
              <a:rPr lang="en-US" sz="2200" dirty="0" smtClean="0">
                <a:solidFill>
                  <a:srgbClr val="FF0000"/>
                </a:solidFill>
              </a:rPr>
              <a:t>depends on the specific</a:t>
            </a:r>
            <a:r>
              <a:rPr lang="en-US" sz="2200" dirty="0" smtClean="0">
                <a:solidFill>
                  <a:schemeClr val="tx1"/>
                </a:solidFill>
              </a:rPr>
              <a:t> use case that is adopted by the customer.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For example, </a:t>
            </a:r>
            <a:r>
              <a:rPr lang="en-US" sz="2200" dirty="0" smtClean="0">
                <a:solidFill>
                  <a:srgbClr val="FF0000"/>
                </a:solidFill>
              </a:rPr>
              <a:t>if smart home</a:t>
            </a:r>
            <a:r>
              <a:rPr lang="en-US" sz="2200" dirty="0" smtClean="0">
                <a:solidFill>
                  <a:schemeClr val="tx1"/>
                </a:solidFill>
              </a:rPr>
              <a:t> is the use case under consideration, then the customer may request for specific parameters such as </a:t>
            </a:r>
            <a:r>
              <a:rPr lang="en-US" sz="2200" dirty="0" smtClean="0">
                <a:solidFill>
                  <a:srgbClr val="FF0000"/>
                </a:solidFill>
              </a:rPr>
              <a:t>heating, ventilation, and air conditioning (HVAC)</a:t>
            </a:r>
            <a:r>
              <a:rPr lang="en-US" sz="2200" dirty="0" smtClean="0">
                <a:solidFill>
                  <a:schemeClr val="tx1"/>
                </a:solidFill>
              </a:rPr>
              <a:t> measurements or temperature and humidity values.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This layer provides the </a:t>
            </a:r>
            <a:r>
              <a:rPr lang="en-US" sz="2200" dirty="0" smtClean="0">
                <a:solidFill>
                  <a:srgbClr val="FF0000"/>
                </a:solidFill>
              </a:rPr>
              <a:t>various types of smart services</a:t>
            </a:r>
            <a:r>
              <a:rPr lang="en-US" sz="2200" dirty="0" smtClean="0">
                <a:solidFill>
                  <a:schemeClr val="tx1"/>
                </a:solidFill>
              </a:rPr>
              <a:t>, which are offered by various </a:t>
            </a:r>
            <a:r>
              <a:rPr lang="en-US" sz="2200" dirty="0" err="1" smtClean="0">
                <a:solidFill>
                  <a:schemeClr val="tx1"/>
                </a:solidFill>
              </a:rPr>
              <a:t>IoT</a:t>
            </a:r>
            <a:r>
              <a:rPr lang="en-US" sz="2200" dirty="0" smtClean="0">
                <a:solidFill>
                  <a:schemeClr val="tx1"/>
                </a:solidFill>
              </a:rPr>
              <a:t> verticals. </a:t>
            </a:r>
          </a:p>
          <a:p>
            <a:pPr algn="just"/>
            <a:endParaRPr lang="en-US" sz="2200" dirty="0" smtClean="0">
              <a:solidFill>
                <a:schemeClr val="tx1"/>
              </a:solidFill>
            </a:endParaRP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◾ Smart cities ◾ Smart energy ◾ Smart health care 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◾Smart buildings or homes ◾ Smart living </a:t>
            </a:r>
          </a:p>
          <a:p>
            <a:pPr algn="just"/>
            <a:r>
              <a:rPr lang="en-US" sz="2200" dirty="0" smtClean="0">
                <a:solidFill>
                  <a:schemeClr val="tx1"/>
                </a:solidFill>
              </a:rPr>
              <a:t>◾ Smart transportation  ◾ Smart industry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Business Layer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95400"/>
            <a:ext cx="8382000" cy="5181600"/>
          </a:xfrm>
        </p:spPr>
        <p:txBody>
          <a:bodyPr>
            <a:no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200" dirty="0" smtClean="0">
                <a:solidFill>
                  <a:schemeClr val="tx1"/>
                </a:solidFill>
              </a:rPr>
              <a:t>  P</a:t>
            </a:r>
            <a:r>
              <a:rPr lang="en-US" sz="2400" dirty="0" smtClean="0">
                <a:solidFill>
                  <a:schemeClr val="tx1"/>
                </a:solidFill>
              </a:rPr>
              <a:t>erforms the </a:t>
            </a:r>
            <a:r>
              <a:rPr lang="en-US" sz="2400" dirty="0" smtClean="0">
                <a:solidFill>
                  <a:srgbClr val="FF0000"/>
                </a:solidFill>
              </a:rPr>
              <a:t>overall management of all </a:t>
            </a:r>
            <a:r>
              <a:rPr lang="en-US" sz="2400" dirty="0" err="1" smtClean="0">
                <a:solidFill>
                  <a:srgbClr val="FF0000"/>
                </a:solidFill>
              </a:rPr>
              <a:t>IoT</a:t>
            </a:r>
            <a:r>
              <a:rPr lang="en-US" sz="2400" dirty="0" smtClean="0">
                <a:solidFill>
                  <a:srgbClr val="FF0000"/>
                </a:solidFill>
              </a:rPr>
              <a:t> activities</a:t>
            </a:r>
            <a:r>
              <a:rPr lang="en-US" sz="2400" dirty="0" smtClean="0">
                <a:solidFill>
                  <a:schemeClr val="tx1"/>
                </a:solidFill>
              </a:rPr>
              <a:t> and services.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Uses the data that are </a:t>
            </a:r>
            <a:r>
              <a:rPr lang="en-US" sz="2400" dirty="0" smtClean="0">
                <a:solidFill>
                  <a:srgbClr val="FF0000"/>
                </a:solidFill>
              </a:rPr>
              <a:t>received from the network layer </a:t>
            </a:r>
            <a:r>
              <a:rPr lang="en-US" sz="2400" dirty="0" smtClean="0">
                <a:solidFill>
                  <a:schemeClr val="tx1"/>
                </a:solidFill>
              </a:rPr>
              <a:t>to build various components such as </a:t>
            </a:r>
            <a:r>
              <a:rPr lang="en-US" sz="2400" dirty="0" smtClean="0">
                <a:solidFill>
                  <a:srgbClr val="FF0000"/>
                </a:solidFill>
              </a:rPr>
              <a:t>business models, graphs, and flowcharts.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Has the responsibility to </a:t>
            </a:r>
            <a:r>
              <a:rPr lang="en-US" sz="2400" dirty="0" smtClean="0">
                <a:solidFill>
                  <a:srgbClr val="FF0000"/>
                </a:solidFill>
              </a:rPr>
              <a:t>design, analyze, implement, evaluate, and monitor</a:t>
            </a:r>
            <a:r>
              <a:rPr lang="en-US" sz="2400" dirty="0" smtClean="0">
                <a:solidFill>
                  <a:schemeClr val="tx1"/>
                </a:solidFill>
              </a:rPr>
              <a:t> the </a:t>
            </a:r>
            <a:r>
              <a:rPr lang="en-US" sz="2400" dirty="0" smtClean="0">
                <a:solidFill>
                  <a:srgbClr val="FF0000"/>
                </a:solidFill>
              </a:rPr>
              <a:t>requirements</a:t>
            </a:r>
            <a:r>
              <a:rPr lang="en-US" sz="2400" dirty="0" smtClean="0">
                <a:solidFill>
                  <a:schemeClr val="tx1"/>
                </a:solidFill>
              </a:rPr>
              <a:t> of the </a:t>
            </a:r>
            <a:r>
              <a:rPr lang="en-US" sz="2400" dirty="0" err="1" smtClean="0">
                <a:solidFill>
                  <a:schemeClr val="tx1"/>
                </a:solidFill>
              </a:rPr>
              <a:t>IoT</a:t>
            </a:r>
            <a:r>
              <a:rPr lang="en-US" sz="2400" dirty="0" smtClean="0">
                <a:solidFill>
                  <a:schemeClr val="tx1"/>
                </a:solidFill>
              </a:rPr>
              <a:t> system.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Has the capability to use </a:t>
            </a:r>
            <a:r>
              <a:rPr lang="en-US" sz="2400" dirty="0" smtClean="0">
                <a:solidFill>
                  <a:srgbClr val="FF0000"/>
                </a:solidFill>
              </a:rPr>
              <a:t>big data analysis to support decision-making </a:t>
            </a:r>
            <a:r>
              <a:rPr lang="en-US" sz="2400" dirty="0" smtClean="0">
                <a:solidFill>
                  <a:schemeClr val="tx1"/>
                </a:solidFill>
              </a:rPr>
              <a:t>activities. </a:t>
            </a:r>
          </a:p>
          <a:p>
            <a:pPr algn="just"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 This layer also performs a </a:t>
            </a:r>
            <a:r>
              <a:rPr lang="en-US" sz="2400" dirty="0" smtClean="0">
                <a:solidFill>
                  <a:srgbClr val="FF0000"/>
                </a:solidFill>
              </a:rPr>
              <a:t>comparison of obtained versus expected outputs</a:t>
            </a:r>
            <a:r>
              <a:rPr lang="en-US" sz="2400" dirty="0" smtClean="0">
                <a:solidFill>
                  <a:schemeClr val="tx1"/>
                </a:solidFill>
              </a:rPr>
              <a:t> to enhance the </a:t>
            </a:r>
            <a:r>
              <a:rPr lang="en-US" sz="2400" dirty="0" smtClean="0">
                <a:solidFill>
                  <a:srgbClr val="FF0000"/>
                </a:solidFill>
              </a:rPr>
              <a:t>quality of services</a:t>
            </a:r>
            <a:endParaRPr lang="en-US" sz="2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Protocol Architecture of </a:t>
            </a:r>
            <a:r>
              <a:rPr lang="en-US" dirty="0" err="1" smtClean="0"/>
              <a:t>IoT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1413" y="1295400"/>
            <a:ext cx="7408187" cy="5073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04801"/>
            <a:ext cx="77724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Categorization of </a:t>
            </a:r>
            <a:r>
              <a:rPr lang="en-US" dirty="0" err="1" smtClean="0"/>
              <a:t>IoT</a:t>
            </a:r>
            <a:r>
              <a:rPr lang="en-US" dirty="0" smtClean="0"/>
              <a:t> protocols.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1" y="1170710"/>
            <a:ext cx="7315200" cy="5546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3297</TotalTime>
  <Words>2763</Words>
  <Application>Microsoft Office PowerPoint</Application>
  <PresentationFormat>On-screen Show (4:3)</PresentationFormat>
  <Paragraphs>180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Layered architecture for IoT</vt:lpstr>
      <vt:lpstr>PowerPoint Presentation</vt:lpstr>
      <vt:lpstr>Objects Layer</vt:lpstr>
      <vt:lpstr>Object Abstraction Layer</vt:lpstr>
      <vt:lpstr>Service Management Layer</vt:lpstr>
      <vt:lpstr>Application Layer</vt:lpstr>
      <vt:lpstr>Business Layer</vt:lpstr>
      <vt:lpstr>Protocol Architecture of IoT</vt:lpstr>
      <vt:lpstr>Categorization of IoT protocols.</vt:lpstr>
      <vt:lpstr>DODAG topology</vt:lpstr>
      <vt:lpstr>PowerPoint Presentation</vt:lpstr>
      <vt:lpstr>PowerPoint Presentation</vt:lpstr>
      <vt:lpstr>IEEE 802:15.4 (Cont..)</vt:lpstr>
      <vt:lpstr>Full Function Devices (FFD)</vt:lpstr>
      <vt:lpstr>Reduced Function Devices (RFD)</vt:lpstr>
      <vt:lpstr>PowerPoint Presentation</vt:lpstr>
      <vt:lpstr>6LoWPAN -  IPv6 over Low-Power Wireless Personal Area Networks</vt:lpstr>
      <vt:lpstr>Network architecture of 6LoWPAN</vt:lpstr>
      <vt:lpstr>Network architecture of 6LoWPAN</vt:lpstr>
      <vt:lpstr>6LoWPAN Networks (Cont..)</vt:lpstr>
      <vt:lpstr>Protocol stack of 6LoWPAN</vt:lpstr>
      <vt:lpstr>Protocol stack of 6LoWPAN (Cont..)</vt:lpstr>
      <vt:lpstr>Bluetooth Low Energy (BLE)</vt:lpstr>
      <vt:lpstr>Protocol stack of BLE</vt:lpstr>
      <vt:lpstr>Protocol stack of BLE</vt:lpstr>
      <vt:lpstr>Protocol stack of BLE - GAP</vt:lpstr>
      <vt:lpstr>Protocol stack of BLE- GATT</vt:lpstr>
      <vt:lpstr>Protocol stack of BLE- ATT, SMP</vt:lpstr>
      <vt:lpstr>EPCglobal</vt:lpstr>
      <vt:lpstr>EPCglobal – Cont..</vt:lpstr>
      <vt:lpstr>Components of RFID</vt:lpstr>
      <vt:lpstr>EPC code</vt:lpstr>
      <vt:lpstr>Long Term Evolution-advanced (LTE)</vt:lpstr>
      <vt:lpstr>Key Use Cases of LTE</vt:lpstr>
      <vt:lpstr>Z-Wave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Layered architecture for IoT</dc:title>
  <dc:creator>Nirmala devi</dc:creator>
  <cp:lastModifiedBy>HP</cp:lastModifiedBy>
  <cp:revision>71</cp:revision>
  <dcterms:created xsi:type="dcterms:W3CDTF">2023-03-27T04:53:31Z</dcterms:created>
  <dcterms:modified xsi:type="dcterms:W3CDTF">2024-08-27T03:31:04Z</dcterms:modified>
</cp:coreProperties>
</file>