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1" r:id="rId8"/>
    <p:sldId id="265"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neeth bhuvaneswaran" userId="d291e1cb044d5d8b" providerId="LiveId" clId="{96ADDCE0-6275-4E09-AE78-FB137D96F701}"/>
    <pc:docChg chg="custSel addSld modSld">
      <pc:chgData name="navaneeth bhuvaneswaran" userId="d291e1cb044d5d8b" providerId="LiveId" clId="{96ADDCE0-6275-4E09-AE78-FB137D96F701}" dt="2023-05-03T04:38:43.837" v="90" actId="27636"/>
      <pc:docMkLst>
        <pc:docMk/>
      </pc:docMkLst>
      <pc:sldChg chg="addSp delSp modSp">
        <pc:chgData name="navaneeth bhuvaneswaran" userId="d291e1cb044d5d8b" providerId="LiveId" clId="{96ADDCE0-6275-4E09-AE78-FB137D96F701}" dt="2023-05-03T04:32:04.171" v="4" actId="478"/>
        <pc:sldMkLst>
          <pc:docMk/>
          <pc:sldMk cId="1615983860" sldId="258"/>
        </pc:sldMkLst>
        <pc:picChg chg="add del mod">
          <ac:chgData name="navaneeth bhuvaneswaran" userId="d291e1cb044d5d8b" providerId="LiveId" clId="{96ADDCE0-6275-4E09-AE78-FB137D96F701}" dt="2023-05-03T04:32:04.171" v="4" actId="478"/>
          <ac:picMkLst>
            <pc:docMk/>
            <pc:sldMk cId="1615983860" sldId="258"/>
            <ac:picMk id="1026" creationId="{EE732DF8-68B7-47B8-6944-FBD86CE9FA2D}"/>
          </ac:picMkLst>
        </pc:picChg>
      </pc:sldChg>
      <pc:sldChg chg="modSp mod">
        <pc:chgData name="navaneeth bhuvaneswaran" userId="d291e1cb044d5d8b" providerId="LiveId" clId="{96ADDCE0-6275-4E09-AE78-FB137D96F701}" dt="2023-05-03T04:37:42.244" v="69" actId="14100"/>
        <pc:sldMkLst>
          <pc:docMk/>
          <pc:sldMk cId="1461824597" sldId="261"/>
        </pc:sldMkLst>
        <pc:spChg chg="mod">
          <ac:chgData name="navaneeth bhuvaneswaran" userId="d291e1cb044d5d8b" providerId="LiveId" clId="{96ADDCE0-6275-4E09-AE78-FB137D96F701}" dt="2023-05-03T04:34:41.105" v="27" actId="1076"/>
          <ac:spMkLst>
            <pc:docMk/>
            <pc:sldMk cId="1461824597" sldId="261"/>
            <ac:spMk id="2" creationId="{3A4561C9-814D-4E7D-CC48-5F661D28351B}"/>
          </ac:spMkLst>
        </pc:spChg>
        <pc:spChg chg="mod">
          <ac:chgData name="navaneeth bhuvaneswaran" userId="d291e1cb044d5d8b" providerId="LiveId" clId="{96ADDCE0-6275-4E09-AE78-FB137D96F701}" dt="2023-05-03T04:37:42.244" v="69" actId="14100"/>
          <ac:spMkLst>
            <pc:docMk/>
            <pc:sldMk cId="1461824597" sldId="261"/>
            <ac:spMk id="4" creationId="{5AEAA01A-78E3-8708-AC54-AEAA59F7471D}"/>
          </ac:spMkLst>
        </pc:spChg>
      </pc:sldChg>
      <pc:sldChg chg="modSp mod">
        <pc:chgData name="navaneeth bhuvaneswaran" userId="d291e1cb044d5d8b" providerId="LiveId" clId="{96ADDCE0-6275-4E09-AE78-FB137D96F701}" dt="2023-05-03T04:38:43.837" v="90" actId="27636"/>
        <pc:sldMkLst>
          <pc:docMk/>
          <pc:sldMk cId="1218556925" sldId="264"/>
        </pc:sldMkLst>
        <pc:spChg chg="mod">
          <ac:chgData name="navaneeth bhuvaneswaran" userId="d291e1cb044d5d8b" providerId="LiveId" clId="{96ADDCE0-6275-4E09-AE78-FB137D96F701}" dt="2023-05-03T04:36:53.560" v="60" actId="1076"/>
          <ac:spMkLst>
            <pc:docMk/>
            <pc:sldMk cId="1218556925" sldId="264"/>
            <ac:spMk id="2" creationId="{D72A2D65-59CC-375B-276B-6FA7CE45E73F}"/>
          </ac:spMkLst>
        </pc:spChg>
        <pc:spChg chg="mod">
          <ac:chgData name="navaneeth bhuvaneswaran" userId="d291e1cb044d5d8b" providerId="LiveId" clId="{96ADDCE0-6275-4E09-AE78-FB137D96F701}" dt="2023-05-03T04:38:43.837" v="90" actId="27636"/>
          <ac:spMkLst>
            <pc:docMk/>
            <pc:sldMk cId="1218556925" sldId="264"/>
            <ac:spMk id="8" creationId="{17984311-43F7-584C-88CB-58B97C0358A1}"/>
          </ac:spMkLst>
        </pc:spChg>
      </pc:sldChg>
      <pc:sldChg chg="modSp new mod">
        <pc:chgData name="navaneeth bhuvaneswaran" userId="d291e1cb044d5d8b" providerId="LiveId" clId="{96ADDCE0-6275-4E09-AE78-FB137D96F701}" dt="2023-05-03T04:37:31.420" v="67" actId="1076"/>
        <pc:sldMkLst>
          <pc:docMk/>
          <pc:sldMk cId="975325622" sldId="265"/>
        </pc:sldMkLst>
        <pc:spChg chg="mod">
          <ac:chgData name="navaneeth bhuvaneswaran" userId="d291e1cb044d5d8b" providerId="LiveId" clId="{96ADDCE0-6275-4E09-AE78-FB137D96F701}" dt="2023-05-03T04:37:03.568" v="62" actId="1076"/>
          <ac:spMkLst>
            <pc:docMk/>
            <pc:sldMk cId="975325622" sldId="265"/>
            <ac:spMk id="2" creationId="{7F6E8FF4-EF98-098A-FC0C-D2BEA89678A7}"/>
          </ac:spMkLst>
        </pc:spChg>
        <pc:spChg chg="mod">
          <ac:chgData name="navaneeth bhuvaneswaran" userId="d291e1cb044d5d8b" providerId="LiveId" clId="{96ADDCE0-6275-4E09-AE78-FB137D96F701}" dt="2023-05-03T04:37:31.420" v="67" actId="1076"/>
          <ac:spMkLst>
            <pc:docMk/>
            <pc:sldMk cId="975325622" sldId="265"/>
            <ac:spMk id="3" creationId="{E7B724E7-7916-13FB-C682-F8E97A14C3C4}"/>
          </ac:spMkLst>
        </pc:spChg>
      </pc:sldChg>
      <pc:sldChg chg="delSp modSp new mod">
        <pc:chgData name="navaneeth bhuvaneswaran" userId="d291e1cb044d5d8b" providerId="LiveId" clId="{96ADDCE0-6275-4E09-AE78-FB137D96F701}" dt="2023-05-03T04:38:29.643" v="88" actId="1076"/>
        <pc:sldMkLst>
          <pc:docMk/>
          <pc:sldMk cId="924385399" sldId="266"/>
        </pc:sldMkLst>
        <pc:spChg chg="mod">
          <ac:chgData name="navaneeth bhuvaneswaran" userId="d291e1cb044d5d8b" providerId="LiveId" clId="{96ADDCE0-6275-4E09-AE78-FB137D96F701}" dt="2023-05-03T04:38:29.643" v="88" actId="1076"/>
          <ac:spMkLst>
            <pc:docMk/>
            <pc:sldMk cId="924385399" sldId="266"/>
            <ac:spMk id="2" creationId="{44C306D8-F4BE-4CFD-E265-7E362EE29F29}"/>
          </ac:spMkLst>
        </pc:spChg>
        <pc:spChg chg="del">
          <ac:chgData name="navaneeth bhuvaneswaran" userId="d291e1cb044d5d8b" providerId="LiveId" clId="{96ADDCE0-6275-4E09-AE78-FB137D96F701}" dt="2023-05-03T04:38:24.653" v="86" actId="478"/>
          <ac:spMkLst>
            <pc:docMk/>
            <pc:sldMk cId="924385399" sldId="266"/>
            <ac:spMk id="3" creationId="{A9CA198E-1919-13B0-7EC1-79D14361EF9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2228C33-BA46-4B4B-B924-891C7821EA89}" type="datetimeFigureOut">
              <a:rPr lang="en-IN" smtClean="0"/>
              <a:t>03-05-2023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0F47AACE-D6D9-4B95-8E80-2EC024DA35E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562430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28C33-BA46-4B4B-B924-891C7821EA89}"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7AACE-D6D9-4B95-8E80-2EC024DA35EB}" type="slidenum">
              <a:rPr lang="en-IN" smtClean="0"/>
              <a:t>‹#›</a:t>
            </a:fld>
            <a:endParaRPr lang="en-IN"/>
          </a:p>
        </p:txBody>
      </p:sp>
    </p:spTree>
    <p:extLst>
      <p:ext uri="{BB962C8B-B14F-4D97-AF65-F5344CB8AC3E}">
        <p14:creationId xmlns:p14="http://schemas.microsoft.com/office/powerpoint/2010/main" val="2583823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28C33-BA46-4B4B-B924-891C7821EA89}"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7AACE-D6D9-4B95-8E80-2EC024DA35EB}" type="slidenum">
              <a:rPr lang="en-IN" smtClean="0"/>
              <a:t>‹#›</a:t>
            </a:fld>
            <a:endParaRPr lang="en-IN"/>
          </a:p>
        </p:txBody>
      </p:sp>
    </p:spTree>
    <p:extLst>
      <p:ext uri="{BB962C8B-B14F-4D97-AF65-F5344CB8AC3E}">
        <p14:creationId xmlns:p14="http://schemas.microsoft.com/office/powerpoint/2010/main" val="18780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28C33-BA46-4B4B-B924-891C7821EA89}"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7AACE-D6D9-4B95-8E80-2EC024DA35EB}" type="slidenum">
              <a:rPr lang="en-IN" smtClean="0"/>
              <a:t>‹#›</a:t>
            </a:fld>
            <a:endParaRPr lang="en-IN"/>
          </a:p>
        </p:txBody>
      </p:sp>
    </p:spTree>
    <p:extLst>
      <p:ext uri="{BB962C8B-B14F-4D97-AF65-F5344CB8AC3E}">
        <p14:creationId xmlns:p14="http://schemas.microsoft.com/office/powerpoint/2010/main" val="2611157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28C33-BA46-4B4B-B924-891C7821EA89}"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47AACE-D6D9-4B95-8E80-2EC024DA35EB}"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79090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28C33-BA46-4B4B-B924-891C7821EA89}"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7AACE-D6D9-4B95-8E80-2EC024DA35EB}" type="slidenum">
              <a:rPr lang="en-IN" smtClean="0"/>
              <a:t>‹#›</a:t>
            </a:fld>
            <a:endParaRPr lang="en-IN"/>
          </a:p>
        </p:txBody>
      </p:sp>
    </p:spTree>
    <p:extLst>
      <p:ext uri="{BB962C8B-B14F-4D97-AF65-F5344CB8AC3E}">
        <p14:creationId xmlns:p14="http://schemas.microsoft.com/office/powerpoint/2010/main" val="2215681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28C33-BA46-4B4B-B924-891C7821EA89}"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47AACE-D6D9-4B95-8E80-2EC024DA35EB}" type="slidenum">
              <a:rPr lang="en-IN" smtClean="0"/>
              <a:t>‹#›</a:t>
            </a:fld>
            <a:endParaRPr lang="en-IN"/>
          </a:p>
        </p:txBody>
      </p:sp>
    </p:spTree>
    <p:extLst>
      <p:ext uri="{BB962C8B-B14F-4D97-AF65-F5344CB8AC3E}">
        <p14:creationId xmlns:p14="http://schemas.microsoft.com/office/powerpoint/2010/main" val="1829799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228C33-BA46-4B4B-B924-891C7821EA89}" type="datetimeFigureOut">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47AACE-D6D9-4B95-8E80-2EC024DA35EB}" type="slidenum">
              <a:rPr lang="en-IN" smtClean="0"/>
              <a:t>‹#›</a:t>
            </a:fld>
            <a:endParaRPr lang="en-IN"/>
          </a:p>
        </p:txBody>
      </p:sp>
    </p:spTree>
    <p:extLst>
      <p:ext uri="{BB962C8B-B14F-4D97-AF65-F5344CB8AC3E}">
        <p14:creationId xmlns:p14="http://schemas.microsoft.com/office/powerpoint/2010/main" val="2252578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228C33-BA46-4B4B-B924-891C7821EA89}" type="datetimeFigureOut">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47AACE-D6D9-4B95-8E80-2EC024DA35EB}" type="slidenum">
              <a:rPr lang="en-IN" smtClean="0"/>
              <a:t>‹#›</a:t>
            </a:fld>
            <a:endParaRPr lang="en-IN"/>
          </a:p>
        </p:txBody>
      </p:sp>
    </p:spTree>
    <p:extLst>
      <p:ext uri="{BB962C8B-B14F-4D97-AF65-F5344CB8AC3E}">
        <p14:creationId xmlns:p14="http://schemas.microsoft.com/office/powerpoint/2010/main" val="341522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28C33-BA46-4B4B-B924-891C7821EA89}"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7AACE-D6D9-4B95-8E80-2EC024DA35EB}" type="slidenum">
              <a:rPr lang="en-IN" smtClean="0"/>
              <a:t>‹#›</a:t>
            </a:fld>
            <a:endParaRPr lang="en-IN"/>
          </a:p>
        </p:txBody>
      </p:sp>
    </p:spTree>
    <p:extLst>
      <p:ext uri="{BB962C8B-B14F-4D97-AF65-F5344CB8AC3E}">
        <p14:creationId xmlns:p14="http://schemas.microsoft.com/office/powerpoint/2010/main" val="287376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28C33-BA46-4B4B-B924-891C7821EA89}"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47AACE-D6D9-4B95-8E80-2EC024DA35EB}" type="slidenum">
              <a:rPr lang="en-IN" smtClean="0"/>
              <a:t>‹#›</a:t>
            </a:fld>
            <a:endParaRPr lang="en-IN"/>
          </a:p>
        </p:txBody>
      </p:sp>
    </p:spTree>
    <p:extLst>
      <p:ext uri="{BB962C8B-B14F-4D97-AF65-F5344CB8AC3E}">
        <p14:creationId xmlns:p14="http://schemas.microsoft.com/office/powerpoint/2010/main" val="197884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2228C33-BA46-4B4B-B924-891C7821EA89}" type="datetimeFigureOut">
              <a:rPr lang="en-IN" smtClean="0"/>
              <a:t>03-05-2023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0F47AACE-D6D9-4B95-8E80-2EC024DA35EB}" type="slidenum">
              <a:rPr lang="en-IN" smtClean="0"/>
              <a:t>‹#›</a:t>
            </a:fld>
            <a:endParaRPr lang="en-IN"/>
          </a:p>
        </p:txBody>
      </p:sp>
    </p:spTree>
    <p:extLst>
      <p:ext uri="{BB962C8B-B14F-4D97-AF65-F5344CB8AC3E}">
        <p14:creationId xmlns:p14="http://schemas.microsoft.com/office/powerpoint/2010/main" val="245970898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alesforce.com/ca/products/marketing-cloud/overview/" TargetMode="External"/><Relationship Id="rId2" Type="http://schemas.openxmlformats.org/officeDocument/2006/relationships/hyperlink" Target="https://www.salesforce.com/ca/products/sales-cloud/overview/" TargetMode="External"/><Relationship Id="rId1" Type="http://schemas.openxmlformats.org/officeDocument/2006/relationships/slideLayout" Target="../slideLayouts/slideLayout2.xml"/><Relationship Id="rId4" Type="http://schemas.openxmlformats.org/officeDocument/2006/relationships/hyperlink" Target="https://www.salesforce.com/ca/products/service-cloud/overview/"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www.salesforce.com/ca/products/platform/product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searchcloudcomputing/definition/cloud-engineer"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echtarget.com/searchaws/definition/Amazon-Simple-Storage-Service-Amazon-S3" TargetMode="External"/><Relationship Id="rId2" Type="http://schemas.openxmlformats.org/officeDocument/2006/relationships/hyperlink" Target="https://searchconvergedinfrastructure.techtarget.com/definition/vendor-lock-i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echtarget.com/whatis/definition/business-mode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9017-80DF-5871-9EE3-8F31C098960F}"/>
              </a:ext>
            </a:extLst>
          </p:cNvPr>
          <p:cNvSpPr>
            <a:spLocks noGrp="1"/>
          </p:cNvSpPr>
          <p:nvPr>
            <p:ph type="ctrTitle"/>
          </p:nvPr>
        </p:nvSpPr>
        <p:spPr/>
        <p:txBody>
          <a:bodyPr>
            <a:normAutofit/>
          </a:bodyPr>
          <a:lstStyle/>
          <a:p>
            <a:r>
              <a:rPr lang="en-US" dirty="0"/>
              <a:t>CLOUD TECHNOLOGY AND CLOUD ECOSYSTEM</a:t>
            </a:r>
            <a:endParaRPr lang="en-IN" dirty="0"/>
          </a:p>
        </p:txBody>
      </p:sp>
    </p:spTree>
    <p:extLst>
      <p:ext uri="{BB962C8B-B14F-4D97-AF65-F5344CB8AC3E}">
        <p14:creationId xmlns:p14="http://schemas.microsoft.com/office/powerpoint/2010/main" val="104629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306D8-F4BE-4CFD-E265-7E362EE29F29}"/>
              </a:ext>
            </a:extLst>
          </p:cNvPr>
          <p:cNvSpPr>
            <a:spLocks noGrp="1"/>
          </p:cNvSpPr>
          <p:nvPr>
            <p:ph type="title"/>
          </p:nvPr>
        </p:nvSpPr>
        <p:spPr>
          <a:xfrm>
            <a:off x="3404997" y="2270760"/>
            <a:ext cx="9692640" cy="1325562"/>
          </a:xfrm>
        </p:spPr>
        <p:txBody>
          <a:bodyPr/>
          <a:lstStyle/>
          <a:p>
            <a:r>
              <a:rPr lang="en-US" dirty="0"/>
              <a:t>THANK YOU</a:t>
            </a:r>
            <a:endParaRPr lang="en-IN" dirty="0"/>
          </a:p>
        </p:txBody>
      </p:sp>
    </p:spTree>
    <p:extLst>
      <p:ext uri="{BB962C8B-B14F-4D97-AF65-F5344CB8AC3E}">
        <p14:creationId xmlns:p14="http://schemas.microsoft.com/office/powerpoint/2010/main" val="92438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E40340-549C-4218-17C7-AB9144689D31}"/>
              </a:ext>
            </a:extLst>
          </p:cNvPr>
          <p:cNvSpPr txBox="1"/>
          <p:nvPr/>
        </p:nvSpPr>
        <p:spPr>
          <a:xfrm>
            <a:off x="314325" y="590550"/>
            <a:ext cx="10915650" cy="4199611"/>
          </a:xfrm>
          <a:prstGeom prst="rect">
            <a:avLst/>
          </a:prstGeom>
          <a:noFill/>
        </p:spPr>
        <p:txBody>
          <a:bodyPr wrap="square" rtlCol="0">
            <a:spAutoFit/>
          </a:bodyPr>
          <a:lstStyle/>
          <a:p>
            <a:pPr algn="l">
              <a:lnSpc>
                <a:spcPct val="150000"/>
              </a:lnSpc>
            </a:pPr>
            <a:endParaRPr lang="en-US" sz="2000" b="0" i="0" dirty="0">
              <a:effectLst/>
              <a:latin typeface="Google Sans"/>
            </a:endParaRPr>
          </a:p>
          <a:p>
            <a:pPr marL="285750" indent="-285750">
              <a:lnSpc>
                <a:spcPct val="150000"/>
              </a:lnSpc>
              <a:buFont typeface="Arial" panose="020B0604020202020204" pitchFamily="34" charset="0"/>
              <a:buChar char="•"/>
            </a:pPr>
            <a:r>
              <a:rPr lang="en-US" sz="2000" b="0" i="0" dirty="0">
                <a:effectLst/>
                <a:latin typeface="Google Sans"/>
              </a:rPr>
              <a:t>Cloud computing technology gives users access to storage, files, software, and servers through their internet-connected devices: computers, smartphones, tablets, and wearables.</a:t>
            </a:r>
          </a:p>
          <a:p>
            <a:pPr marL="285750" indent="-285750">
              <a:lnSpc>
                <a:spcPct val="150000"/>
              </a:lnSpc>
              <a:buFont typeface="Arial" panose="020B0604020202020204" pitchFamily="34" charset="0"/>
              <a:buChar char="•"/>
            </a:pPr>
            <a:endParaRPr lang="en-US" sz="2000" b="0" i="0" dirty="0">
              <a:effectLst/>
              <a:latin typeface="Google Sans"/>
            </a:endParaRPr>
          </a:p>
          <a:p>
            <a:pPr marL="285750" indent="-285750">
              <a:lnSpc>
                <a:spcPct val="150000"/>
              </a:lnSpc>
              <a:buFont typeface="Arial" panose="020B0604020202020204" pitchFamily="34" charset="0"/>
              <a:buChar char="•"/>
            </a:pPr>
            <a:r>
              <a:rPr lang="en-US" sz="2000" b="0" i="0" dirty="0">
                <a:effectLst/>
                <a:latin typeface="SalesforceSansRegular"/>
              </a:rPr>
              <a:t>Essentially, cloud computing means having the ability to store and access data and programs over the internet instead of on a hard drive. </a:t>
            </a:r>
          </a:p>
          <a:p>
            <a:pPr marL="285750" indent="-285750">
              <a:lnSpc>
                <a:spcPct val="150000"/>
              </a:lnSpc>
              <a:buFont typeface="Arial" panose="020B0604020202020204" pitchFamily="34" charset="0"/>
              <a:buChar char="•"/>
            </a:pPr>
            <a:endParaRPr lang="en-US" sz="2000" b="0" i="0" dirty="0">
              <a:effectLst/>
              <a:latin typeface="SalesforceSansRegular"/>
            </a:endParaRPr>
          </a:p>
          <a:p>
            <a:pPr marL="285750" indent="-285750">
              <a:lnSpc>
                <a:spcPct val="150000"/>
              </a:lnSpc>
              <a:buFont typeface="Arial" panose="020B0604020202020204" pitchFamily="34" charset="0"/>
              <a:buChar char="•"/>
            </a:pPr>
            <a:r>
              <a:rPr lang="en-US" sz="2000" b="0" i="0" dirty="0">
                <a:effectLst/>
                <a:latin typeface="SalesforceSansRegular"/>
              </a:rPr>
              <a:t>This means businesses of any size can harness powerful software and IT infrastructure to become bigger, leaner, and more agile, as well as compete with much larger companies.</a:t>
            </a:r>
            <a:endParaRPr lang="en-IN" sz="2000" dirty="0"/>
          </a:p>
        </p:txBody>
      </p:sp>
    </p:spTree>
    <p:extLst>
      <p:ext uri="{BB962C8B-B14F-4D97-AF65-F5344CB8AC3E}">
        <p14:creationId xmlns:p14="http://schemas.microsoft.com/office/powerpoint/2010/main" val="376731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01E6F-83FA-A522-A9EF-A3DE39915E39}"/>
              </a:ext>
            </a:extLst>
          </p:cNvPr>
          <p:cNvSpPr>
            <a:spLocks noGrp="1"/>
          </p:cNvSpPr>
          <p:nvPr>
            <p:ph type="title"/>
          </p:nvPr>
        </p:nvSpPr>
        <p:spPr/>
        <p:txBody>
          <a:bodyPr/>
          <a:lstStyle/>
          <a:p>
            <a:r>
              <a:rPr lang="en-US" dirty="0"/>
              <a:t>Types Of Cloud Computing</a:t>
            </a:r>
            <a:endParaRPr lang="en-IN" dirty="0"/>
          </a:p>
        </p:txBody>
      </p:sp>
      <p:sp>
        <p:nvSpPr>
          <p:cNvPr id="3" name="Content Placeholder 2">
            <a:extLst>
              <a:ext uri="{FF2B5EF4-FFF2-40B4-BE49-F238E27FC236}">
                <a16:creationId xmlns:a16="http://schemas.microsoft.com/office/drawing/2014/main" id="{D591C5E2-B4A5-E1B8-DFCE-351724B20AFE}"/>
              </a:ext>
            </a:extLst>
          </p:cNvPr>
          <p:cNvSpPr>
            <a:spLocks noGrp="1"/>
          </p:cNvSpPr>
          <p:nvPr>
            <p:ph idx="1"/>
          </p:nvPr>
        </p:nvSpPr>
        <p:spPr/>
        <p:txBody>
          <a:bodyPr/>
          <a:lstStyle/>
          <a:p>
            <a:r>
              <a:rPr lang="en-IN" b="0" i="0" dirty="0">
                <a:solidFill>
                  <a:srgbClr val="181818"/>
                </a:solidFill>
                <a:effectLst/>
                <a:latin typeface="SalesforceSansRegular"/>
              </a:rPr>
              <a:t> Software as a Service (SaaS)</a:t>
            </a:r>
          </a:p>
          <a:p>
            <a:r>
              <a:rPr lang="en-IN" b="0" i="0" dirty="0">
                <a:solidFill>
                  <a:srgbClr val="181818"/>
                </a:solidFill>
                <a:effectLst/>
                <a:latin typeface="SalesforceSansRegular"/>
              </a:rPr>
              <a:t>Platform as a Service (PaaS)</a:t>
            </a:r>
          </a:p>
          <a:p>
            <a:r>
              <a:rPr lang="en-IN" b="0" i="0" dirty="0">
                <a:solidFill>
                  <a:srgbClr val="181818"/>
                </a:solidFill>
                <a:effectLst/>
                <a:latin typeface="SalesforceSansRegular"/>
              </a:rPr>
              <a:t>Infrastructure as a Service (IaaS).</a:t>
            </a:r>
            <a:endParaRPr lang="en-IN" dirty="0"/>
          </a:p>
        </p:txBody>
      </p:sp>
    </p:spTree>
    <p:extLst>
      <p:ext uri="{BB962C8B-B14F-4D97-AF65-F5344CB8AC3E}">
        <p14:creationId xmlns:p14="http://schemas.microsoft.com/office/powerpoint/2010/main" val="1615983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43A0B-DEE3-B10D-C8D2-EF4DF3A5D23E}"/>
              </a:ext>
            </a:extLst>
          </p:cNvPr>
          <p:cNvSpPr>
            <a:spLocks noGrp="1"/>
          </p:cNvSpPr>
          <p:nvPr>
            <p:ph type="title"/>
          </p:nvPr>
        </p:nvSpPr>
        <p:spPr>
          <a:xfrm>
            <a:off x="2009775" y="327878"/>
            <a:ext cx="10515600" cy="1325563"/>
          </a:xfrm>
        </p:spPr>
        <p:txBody>
          <a:bodyPr/>
          <a:lstStyle/>
          <a:p>
            <a:r>
              <a:rPr lang="en-IN" b="0" i="0" dirty="0">
                <a:solidFill>
                  <a:srgbClr val="181818"/>
                </a:solidFill>
                <a:effectLst/>
                <a:latin typeface="SalesforceSansRegular"/>
              </a:rPr>
              <a:t>Software as a Service (SaaS)</a:t>
            </a:r>
            <a:br>
              <a:rPr lang="en-IN" b="0" i="0" dirty="0">
                <a:solidFill>
                  <a:srgbClr val="181818"/>
                </a:solidFill>
                <a:effectLst/>
                <a:latin typeface="SalesforceSansRegular"/>
              </a:rPr>
            </a:br>
            <a:endParaRPr lang="en-IN" dirty="0"/>
          </a:p>
        </p:txBody>
      </p:sp>
      <p:sp>
        <p:nvSpPr>
          <p:cNvPr id="4" name="TextBox 3">
            <a:extLst>
              <a:ext uri="{FF2B5EF4-FFF2-40B4-BE49-F238E27FC236}">
                <a16:creationId xmlns:a16="http://schemas.microsoft.com/office/drawing/2014/main" id="{A03738A1-F2B0-16F6-21FE-3907886CE584}"/>
              </a:ext>
            </a:extLst>
          </p:cNvPr>
          <p:cNvSpPr txBox="1"/>
          <p:nvPr/>
        </p:nvSpPr>
        <p:spPr>
          <a:xfrm>
            <a:off x="514350" y="1343025"/>
            <a:ext cx="10382250" cy="4524315"/>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2000" b="0" i="0" dirty="0">
                <a:solidFill>
                  <a:srgbClr val="181818"/>
                </a:solidFill>
                <a:effectLst/>
                <a:latin typeface="SalesforceSansRegular"/>
              </a:rPr>
              <a:t>SaaS is a form of cloud computing in which users can access software applications without needing to download, install, or store that software and its various components on their devices or hard drive. </a:t>
            </a:r>
          </a:p>
          <a:p>
            <a:pPr marL="285750" indent="-285750" algn="l">
              <a:lnSpc>
                <a:spcPct val="150000"/>
              </a:lnSpc>
              <a:buFont typeface="Arial" panose="020B0604020202020204" pitchFamily="34" charset="0"/>
              <a:buChar char="•"/>
            </a:pPr>
            <a:r>
              <a:rPr lang="en-US" sz="2000" b="0" i="0" dirty="0">
                <a:solidFill>
                  <a:srgbClr val="181818"/>
                </a:solidFill>
                <a:effectLst/>
                <a:latin typeface="SalesforceSansRegular"/>
              </a:rPr>
              <a:t>Most cloud computing software of this kind is subscription-based with an annual or monthly fee.</a:t>
            </a:r>
          </a:p>
          <a:p>
            <a:pPr marL="285750" indent="-285750" algn="l">
              <a:lnSpc>
                <a:spcPct val="150000"/>
              </a:lnSpc>
              <a:buFont typeface="Arial" panose="020B0604020202020204" pitchFamily="34" charset="0"/>
              <a:buChar char="•"/>
            </a:pPr>
            <a:r>
              <a:rPr lang="en-US" sz="2000" b="0" i="0" dirty="0">
                <a:solidFill>
                  <a:srgbClr val="181818"/>
                </a:solidFill>
                <a:effectLst/>
                <a:latin typeface="SalesforceSansRegular"/>
              </a:rPr>
              <a:t> In return, users get seamless solutions and features without needing hardware, being bogged down by installing updates, or other maintenance tasks.</a:t>
            </a:r>
          </a:p>
          <a:p>
            <a:pPr marL="285750" indent="-285750" algn="l">
              <a:lnSpc>
                <a:spcPct val="150000"/>
              </a:lnSpc>
              <a:buFont typeface="Arial" panose="020B0604020202020204" pitchFamily="34" charset="0"/>
              <a:buChar char="•"/>
            </a:pPr>
            <a:r>
              <a:rPr lang="en-US" sz="2000" b="0" i="0" dirty="0">
                <a:solidFill>
                  <a:srgbClr val="181818"/>
                </a:solidFill>
                <a:effectLst/>
                <a:latin typeface="SalesforceSansRegular"/>
              </a:rPr>
              <a:t>When it was founded, Salesforce was one of the first cloud computing and SaaS companies. Its</a:t>
            </a:r>
            <a:r>
              <a:rPr lang="en-US" sz="2000" b="0" i="0" u="none" strike="noStrike" dirty="0">
                <a:solidFill>
                  <a:srgbClr val="0B5CAB"/>
                </a:solidFill>
                <a:effectLst/>
                <a:latin typeface="SalesforceSansRegular"/>
                <a:hlinkClick r:id="rId2"/>
              </a:rPr>
              <a:t> Sales Cloud</a:t>
            </a:r>
            <a:r>
              <a:rPr lang="en-US" sz="2000" b="0" i="0" dirty="0">
                <a:solidFill>
                  <a:srgbClr val="181818"/>
                </a:solidFill>
                <a:effectLst/>
                <a:latin typeface="SalesforceSansRegular"/>
              </a:rPr>
              <a:t>,</a:t>
            </a:r>
            <a:r>
              <a:rPr lang="en-US" sz="2000" b="0" i="0" u="none" strike="noStrike" dirty="0">
                <a:solidFill>
                  <a:srgbClr val="0B5CAB"/>
                </a:solidFill>
                <a:effectLst/>
                <a:latin typeface="SalesforceSansRegular"/>
                <a:hlinkClick r:id="rId3"/>
              </a:rPr>
              <a:t> Marketing Cloud</a:t>
            </a:r>
            <a:r>
              <a:rPr lang="en-US" sz="2000" b="0" i="0" dirty="0">
                <a:solidFill>
                  <a:srgbClr val="181818"/>
                </a:solidFill>
                <a:effectLst/>
                <a:latin typeface="SalesforceSansRegular"/>
              </a:rPr>
              <a:t>, and</a:t>
            </a:r>
            <a:r>
              <a:rPr lang="en-US" sz="2000" b="0" i="0" u="none" strike="noStrike" dirty="0">
                <a:solidFill>
                  <a:srgbClr val="0B5CAB"/>
                </a:solidFill>
                <a:effectLst/>
                <a:latin typeface="SalesforceSansRegular"/>
                <a:hlinkClick r:id="rId4"/>
              </a:rPr>
              <a:t> Service Cloud</a:t>
            </a:r>
            <a:r>
              <a:rPr lang="en-US" sz="2000" b="0" i="0" dirty="0">
                <a:solidFill>
                  <a:srgbClr val="181818"/>
                </a:solidFill>
                <a:effectLst/>
                <a:latin typeface="SalesforceSansRegular"/>
              </a:rPr>
              <a:t> are all cloud-based software applications.</a:t>
            </a:r>
          </a:p>
          <a:p>
            <a:endParaRPr lang="en-IN" dirty="0"/>
          </a:p>
        </p:txBody>
      </p:sp>
    </p:spTree>
    <p:extLst>
      <p:ext uri="{BB962C8B-B14F-4D97-AF65-F5344CB8AC3E}">
        <p14:creationId xmlns:p14="http://schemas.microsoft.com/office/powerpoint/2010/main" val="33873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35835-1398-5F87-B68A-0D39CE220833}"/>
              </a:ext>
            </a:extLst>
          </p:cNvPr>
          <p:cNvSpPr>
            <a:spLocks noGrp="1"/>
          </p:cNvSpPr>
          <p:nvPr>
            <p:ph type="title"/>
          </p:nvPr>
        </p:nvSpPr>
        <p:spPr>
          <a:xfrm>
            <a:off x="1976247" y="384810"/>
            <a:ext cx="9692640" cy="1325562"/>
          </a:xfrm>
        </p:spPr>
        <p:txBody>
          <a:bodyPr/>
          <a:lstStyle/>
          <a:p>
            <a:r>
              <a:rPr lang="en-IN" b="0" i="0" dirty="0">
                <a:solidFill>
                  <a:srgbClr val="181818"/>
                </a:solidFill>
                <a:effectLst/>
                <a:latin typeface="SalesforceSansRegular"/>
              </a:rPr>
              <a:t>Platform as a Service (PaaS)</a:t>
            </a:r>
            <a:br>
              <a:rPr lang="en-IN" b="0" i="0" dirty="0">
                <a:solidFill>
                  <a:srgbClr val="181818"/>
                </a:solidFill>
                <a:effectLst/>
                <a:latin typeface="SalesforceSansRegular"/>
              </a:rPr>
            </a:br>
            <a:endParaRPr lang="en-IN" dirty="0"/>
          </a:p>
        </p:txBody>
      </p:sp>
      <p:sp>
        <p:nvSpPr>
          <p:cNvPr id="4" name="TextBox 3">
            <a:extLst>
              <a:ext uri="{FF2B5EF4-FFF2-40B4-BE49-F238E27FC236}">
                <a16:creationId xmlns:a16="http://schemas.microsoft.com/office/drawing/2014/main" id="{FC41E449-8BDC-75BB-D757-CBDF705B3BA6}"/>
              </a:ext>
            </a:extLst>
          </p:cNvPr>
          <p:cNvSpPr txBox="1"/>
          <p:nvPr/>
        </p:nvSpPr>
        <p:spPr>
          <a:xfrm>
            <a:off x="247650" y="1400175"/>
            <a:ext cx="10963275" cy="4661276"/>
          </a:xfrm>
          <a:prstGeom prst="rect">
            <a:avLst/>
          </a:prstGeom>
          <a:noFill/>
        </p:spPr>
        <p:txBody>
          <a:bodyPr wrap="square" rtlCol="0">
            <a:spAutoFit/>
          </a:bodyPr>
          <a:lstStyle/>
          <a:p>
            <a:pPr marL="457200" indent="-457200" algn="l">
              <a:lnSpc>
                <a:spcPct val="150000"/>
              </a:lnSpc>
              <a:buFont typeface="Arial" panose="020B0604020202020204" pitchFamily="34" charset="0"/>
              <a:buChar char="•"/>
            </a:pPr>
            <a:r>
              <a:rPr lang="en-US" sz="2000" b="0" i="0" dirty="0">
                <a:solidFill>
                  <a:srgbClr val="181818"/>
                </a:solidFill>
                <a:effectLst/>
                <a:latin typeface="SalesforceSansRegular"/>
              </a:rPr>
              <a:t>Platform as a Service (PaaS) is a cloud computing solution that provides developers with an easy-to-use platform to create their own software, web applications, or other programming projects.</a:t>
            </a:r>
          </a:p>
          <a:p>
            <a:pPr marL="457200" indent="-457200" algn="l">
              <a:lnSpc>
                <a:spcPct val="150000"/>
              </a:lnSpc>
              <a:buFont typeface="Arial" panose="020B0604020202020204" pitchFamily="34" charset="0"/>
              <a:buChar char="•"/>
            </a:pPr>
            <a:r>
              <a:rPr lang="en-US" sz="2000" b="0" i="0" dirty="0">
                <a:solidFill>
                  <a:srgbClr val="181818"/>
                </a:solidFill>
                <a:effectLst/>
                <a:latin typeface="SalesforceSansRegular"/>
              </a:rPr>
              <a:t>Businesses use PaaS to create proprietary apps and programs without the need for servers or special testing environments.</a:t>
            </a:r>
          </a:p>
          <a:p>
            <a:pPr marL="457200" indent="-457200" algn="l">
              <a:lnSpc>
                <a:spcPct val="150000"/>
              </a:lnSpc>
              <a:buFont typeface="Arial" panose="020B0604020202020204" pitchFamily="34" charset="0"/>
              <a:buChar char="•"/>
            </a:pPr>
            <a:r>
              <a:rPr lang="en-US" sz="2000" b="0" i="0" dirty="0">
                <a:solidFill>
                  <a:srgbClr val="181818"/>
                </a:solidFill>
                <a:effectLst/>
                <a:latin typeface="SalesforceSansRegular"/>
              </a:rPr>
              <a:t>Salesforce has been in the PaaS market for over a decade and is the leader in enterprise PaaS.</a:t>
            </a:r>
          </a:p>
          <a:p>
            <a:pPr marL="457200" indent="-457200" algn="l">
              <a:lnSpc>
                <a:spcPct val="150000"/>
              </a:lnSpc>
              <a:buFont typeface="Arial" panose="020B0604020202020204" pitchFamily="34" charset="0"/>
              <a:buChar char="•"/>
            </a:pPr>
            <a:r>
              <a:rPr lang="en-US" sz="2000" b="0" i="0" dirty="0">
                <a:solidFill>
                  <a:srgbClr val="181818"/>
                </a:solidFill>
                <a:effectLst/>
                <a:latin typeface="SalesforceSansRegular"/>
              </a:rPr>
              <a:t> The </a:t>
            </a:r>
            <a:r>
              <a:rPr lang="en-US" sz="2000" b="0" i="0" u="none" strike="noStrike" dirty="0">
                <a:solidFill>
                  <a:srgbClr val="0B5CAB"/>
                </a:solidFill>
                <a:effectLst/>
                <a:latin typeface="SalesforceSansRegular"/>
                <a:hlinkClick r:id="rId2"/>
              </a:rPr>
              <a:t>Salesforce Platform</a:t>
            </a:r>
            <a:r>
              <a:rPr lang="en-US" sz="2000" b="0" i="0" dirty="0">
                <a:solidFill>
                  <a:srgbClr val="181818"/>
                </a:solidFill>
                <a:effectLst/>
                <a:latin typeface="SalesforceSansRegular"/>
              </a:rPr>
              <a:t> gives companies the power to build apps and services with Heroku Enterprise, Private Spaces, Salesforce Lightning, and Trailhead.</a:t>
            </a:r>
          </a:p>
          <a:p>
            <a:pPr marL="457200" indent="-457200" algn="l">
              <a:lnSpc>
                <a:spcPct val="150000"/>
              </a:lnSpc>
              <a:buFont typeface="Arial" panose="020B0604020202020204" pitchFamily="34" charset="0"/>
              <a:buChar char="•"/>
            </a:pPr>
            <a:r>
              <a:rPr lang="en-US" sz="2000" b="0" i="0" dirty="0">
                <a:solidFill>
                  <a:srgbClr val="181818"/>
                </a:solidFill>
                <a:effectLst/>
                <a:latin typeface="SalesforceSansRegular"/>
              </a:rPr>
              <a:t> The platform’s versatility allows developers to write code in the language of their choice, and it integrates with other cloud computing products that use customer data, which allows companies to track an app’s performance.</a:t>
            </a:r>
          </a:p>
        </p:txBody>
      </p:sp>
    </p:spTree>
    <p:extLst>
      <p:ext uri="{BB962C8B-B14F-4D97-AF65-F5344CB8AC3E}">
        <p14:creationId xmlns:p14="http://schemas.microsoft.com/office/powerpoint/2010/main" val="107043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6B79-C7E8-0F68-E5A0-3C799747161E}"/>
              </a:ext>
            </a:extLst>
          </p:cNvPr>
          <p:cNvSpPr>
            <a:spLocks noGrp="1"/>
          </p:cNvSpPr>
          <p:nvPr>
            <p:ph type="title"/>
          </p:nvPr>
        </p:nvSpPr>
        <p:spPr/>
        <p:txBody>
          <a:bodyPr/>
          <a:lstStyle/>
          <a:p>
            <a:r>
              <a:rPr lang="en-IN" b="0" i="0" dirty="0">
                <a:solidFill>
                  <a:srgbClr val="181818"/>
                </a:solidFill>
                <a:effectLst/>
                <a:latin typeface="SalesforceSansRegular"/>
              </a:rPr>
              <a:t>Infrastructure as a Service (IaaS).</a:t>
            </a:r>
            <a:br>
              <a:rPr lang="en-IN" dirty="0"/>
            </a:br>
            <a:endParaRPr lang="en-IN" dirty="0"/>
          </a:p>
        </p:txBody>
      </p:sp>
      <p:sp>
        <p:nvSpPr>
          <p:cNvPr id="3" name="Content Placeholder 2">
            <a:extLst>
              <a:ext uri="{FF2B5EF4-FFF2-40B4-BE49-F238E27FC236}">
                <a16:creationId xmlns:a16="http://schemas.microsoft.com/office/drawing/2014/main" id="{D6AE8DF3-27CF-EEA9-D433-ED59E7733609}"/>
              </a:ext>
            </a:extLst>
          </p:cNvPr>
          <p:cNvSpPr>
            <a:spLocks noGrp="1"/>
          </p:cNvSpPr>
          <p:nvPr>
            <p:ph idx="1"/>
          </p:nvPr>
        </p:nvSpPr>
        <p:spPr>
          <a:xfrm>
            <a:off x="838200" y="1690688"/>
            <a:ext cx="10515600" cy="4351338"/>
          </a:xfrm>
        </p:spPr>
        <p:txBody>
          <a:bodyPr>
            <a:normAutofit/>
          </a:bodyPr>
          <a:lstStyle/>
          <a:p>
            <a:pPr>
              <a:lnSpc>
                <a:spcPct val="150000"/>
              </a:lnSpc>
            </a:pPr>
            <a:r>
              <a:rPr lang="en-US" sz="2400" i="0" dirty="0">
                <a:solidFill>
                  <a:srgbClr val="181818"/>
                </a:solidFill>
                <a:effectLst/>
                <a:latin typeface="SalesforceSansRegular"/>
              </a:rPr>
              <a:t>Infrastructure as a Service (IaaS) provides companies with access to servers, firewalls, virtual machines, storage, and other infrastructure. It’s ideal for companies that create highly specialized or unique proprietary applications, but don’t want to spend time or other resources buying, storing, setting up, or maintaining the necessary equipment. Instead, they access ready-to-use infrastructure over the internet.</a:t>
            </a:r>
            <a:endParaRPr lang="en-IN" sz="2400" dirty="0"/>
          </a:p>
        </p:txBody>
      </p:sp>
    </p:spTree>
    <p:extLst>
      <p:ext uri="{BB962C8B-B14F-4D97-AF65-F5344CB8AC3E}">
        <p14:creationId xmlns:p14="http://schemas.microsoft.com/office/powerpoint/2010/main" val="1404287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61C9-814D-4E7D-CC48-5F661D28351B}"/>
              </a:ext>
            </a:extLst>
          </p:cNvPr>
          <p:cNvSpPr>
            <a:spLocks noGrp="1"/>
          </p:cNvSpPr>
          <p:nvPr>
            <p:ph type="title"/>
          </p:nvPr>
        </p:nvSpPr>
        <p:spPr>
          <a:xfrm>
            <a:off x="3067050" y="900112"/>
            <a:ext cx="10515600" cy="1325563"/>
          </a:xfrm>
        </p:spPr>
        <p:txBody>
          <a:bodyPr>
            <a:normAutofit fontScale="90000"/>
          </a:bodyPr>
          <a:lstStyle/>
          <a:p>
            <a:br>
              <a:rPr lang="en-IN" b="1" i="0" dirty="0">
                <a:solidFill>
                  <a:srgbClr val="323232"/>
                </a:solidFill>
                <a:effectLst/>
                <a:latin typeface="Arial" panose="020B0604020202020204" pitchFamily="34" charset="0"/>
              </a:rPr>
            </a:br>
            <a:r>
              <a:rPr lang="en-IN" b="1" i="0" dirty="0">
                <a:solidFill>
                  <a:srgbClr val="323232"/>
                </a:solidFill>
                <a:effectLst/>
                <a:latin typeface="Arial" panose="020B0604020202020204" pitchFamily="34" charset="0"/>
              </a:rPr>
              <a:t>CLOUD ECOSYSTEM</a:t>
            </a:r>
            <a:br>
              <a:rPr lang="en-IN" b="1" i="0" dirty="0">
                <a:solidFill>
                  <a:srgbClr val="323232"/>
                </a:solidFill>
                <a:effectLst/>
                <a:latin typeface="Arial" panose="020B0604020202020204" pitchFamily="34" charset="0"/>
              </a:rPr>
            </a:br>
            <a:br>
              <a:rPr lang="en-IN" b="0" i="0" dirty="0">
                <a:solidFill>
                  <a:srgbClr val="323232"/>
                </a:solidFill>
                <a:effectLst/>
                <a:latin typeface="Arial" panose="020B0604020202020204" pitchFamily="34" charset="0"/>
              </a:rPr>
            </a:br>
            <a:endParaRPr lang="en-IN" dirty="0"/>
          </a:p>
        </p:txBody>
      </p:sp>
      <p:sp>
        <p:nvSpPr>
          <p:cNvPr id="4" name="TextBox 3">
            <a:extLst>
              <a:ext uri="{FF2B5EF4-FFF2-40B4-BE49-F238E27FC236}">
                <a16:creationId xmlns:a16="http://schemas.microsoft.com/office/drawing/2014/main" id="{5AEAA01A-78E3-8708-AC54-AEAA59F7471D}"/>
              </a:ext>
            </a:extLst>
          </p:cNvPr>
          <p:cNvSpPr txBox="1"/>
          <p:nvPr/>
        </p:nvSpPr>
        <p:spPr>
          <a:xfrm>
            <a:off x="190500" y="1958975"/>
            <a:ext cx="10858500" cy="3364511"/>
          </a:xfrm>
          <a:prstGeom prst="rect">
            <a:avLst/>
          </a:prstGeom>
          <a:noFill/>
        </p:spPr>
        <p:txBody>
          <a:bodyPr wrap="square" rtlCol="0">
            <a:spAutoFit/>
          </a:bodyPr>
          <a:lstStyle/>
          <a:p>
            <a:pPr algn="l"/>
            <a:r>
              <a:rPr lang="en-US" b="1" i="0" dirty="0">
                <a:solidFill>
                  <a:srgbClr val="323232"/>
                </a:solidFill>
                <a:effectLst/>
                <a:latin typeface="Arial" panose="020B0604020202020204" pitchFamily="34" charset="0"/>
              </a:rPr>
              <a:t>What is a cloud ecosystem?</a:t>
            </a:r>
          </a:p>
          <a:p>
            <a:br>
              <a:rPr lang="en-US" dirty="0"/>
            </a:br>
            <a:endParaRPr lang="en-US" b="0" i="0" dirty="0">
              <a:effectLst/>
              <a:latin typeface="Arial" panose="020B0604020202020204" pitchFamily="34" charset="0"/>
            </a:endParaRPr>
          </a:p>
          <a:p>
            <a:pPr marL="285750" indent="-285750">
              <a:lnSpc>
                <a:spcPct val="150000"/>
              </a:lnSpc>
              <a:buFont typeface="Arial" panose="020B0604020202020204" pitchFamily="34" charset="0"/>
              <a:buChar char="•"/>
            </a:pPr>
            <a:r>
              <a:rPr lang="en-US" b="0" i="0" dirty="0">
                <a:effectLst/>
                <a:latin typeface="Arial" panose="020B0604020202020204" pitchFamily="34" charset="0"/>
              </a:rPr>
              <a:t>A cloud ecosystem is a complex system of interdependent components that all work together to enable cloud services.</a:t>
            </a:r>
          </a:p>
          <a:p>
            <a:pPr marL="285750" indent="-285750">
              <a:lnSpc>
                <a:spcPct val="150000"/>
              </a:lnSpc>
              <a:buFont typeface="Arial" panose="020B0604020202020204" pitchFamily="34" charset="0"/>
              <a:buChar char="•"/>
            </a:pPr>
            <a:r>
              <a:rPr lang="en-US" b="0" i="0" dirty="0">
                <a:effectLst/>
                <a:latin typeface="Arial" panose="020B0604020202020204" pitchFamily="34" charset="0"/>
              </a:rPr>
              <a:t> In nature, an ecosystem is composed of living and nonliving things that are connected and work together.</a:t>
            </a:r>
          </a:p>
          <a:p>
            <a:pPr marL="285750" indent="-285750">
              <a:lnSpc>
                <a:spcPct val="150000"/>
              </a:lnSpc>
              <a:buFont typeface="Arial" panose="020B0604020202020204" pitchFamily="34" charset="0"/>
              <a:buChar char="•"/>
            </a:pPr>
            <a:r>
              <a:rPr lang="en-US" b="0" i="0" dirty="0">
                <a:effectLst/>
                <a:latin typeface="Arial" panose="020B0604020202020204" pitchFamily="34" charset="0"/>
              </a:rPr>
              <a:t> In cloud computing, the ecosystem consists of hardware and software as well as cloud customers, </a:t>
            </a:r>
            <a:r>
              <a:rPr lang="en-US"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cloud engineers</a:t>
            </a:r>
            <a:r>
              <a:rPr lang="en-US" b="0" i="0" dirty="0">
                <a:effectLst/>
                <a:latin typeface="Arial" panose="020B0604020202020204" pitchFamily="34" charset="0"/>
              </a:rPr>
              <a:t>, consultants, integrators and partners.</a:t>
            </a:r>
            <a:endParaRPr lang="en-IN" dirty="0"/>
          </a:p>
        </p:txBody>
      </p:sp>
    </p:spTree>
    <p:extLst>
      <p:ext uri="{BB962C8B-B14F-4D97-AF65-F5344CB8AC3E}">
        <p14:creationId xmlns:p14="http://schemas.microsoft.com/office/powerpoint/2010/main" val="146182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8FF4-EF98-098A-FC0C-D2BEA89678A7}"/>
              </a:ext>
            </a:extLst>
          </p:cNvPr>
          <p:cNvSpPr>
            <a:spLocks noGrp="1"/>
          </p:cNvSpPr>
          <p:nvPr>
            <p:ph type="title"/>
          </p:nvPr>
        </p:nvSpPr>
        <p:spPr>
          <a:xfrm>
            <a:off x="1404747" y="222885"/>
            <a:ext cx="9692640" cy="1325562"/>
          </a:xfrm>
        </p:spPr>
        <p:txBody>
          <a:bodyPr>
            <a:normAutofit/>
          </a:bodyPr>
          <a:lstStyle/>
          <a:p>
            <a:r>
              <a:rPr lang="en-US" sz="3600" b="1" i="0" dirty="0">
                <a:solidFill>
                  <a:srgbClr val="323232"/>
                </a:solidFill>
                <a:effectLst/>
                <a:latin typeface="Arial" panose="020B0604020202020204" pitchFamily="34" charset="0"/>
              </a:rPr>
              <a:t>HOW A CLOUD ECOSYSTEM WORKS</a:t>
            </a:r>
            <a:br>
              <a:rPr lang="en-US" sz="3600" b="1" i="0" dirty="0">
                <a:solidFill>
                  <a:srgbClr val="323232"/>
                </a:solidFill>
                <a:effectLst/>
                <a:latin typeface="Arial" panose="020B0604020202020204" pitchFamily="34" charset="0"/>
              </a:rPr>
            </a:br>
            <a:endParaRPr lang="en-IN" sz="3600" dirty="0"/>
          </a:p>
        </p:txBody>
      </p:sp>
      <p:sp>
        <p:nvSpPr>
          <p:cNvPr id="3" name="Content Placeholder 2">
            <a:extLst>
              <a:ext uri="{FF2B5EF4-FFF2-40B4-BE49-F238E27FC236}">
                <a16:creationId xmlns:a16="http://schemas.microsoft.com/office/drawing/2014/main" id="{E7B724E7-7916-13FB-C682-F8E97A14C3C4}"/>
              </a:ext>
            </a:extLst>
          </p:cNvPr>
          <p:cNvSpPr>
            <a:spLocks noGrp="1"/>
          </p:cNvSpPr>
          <p:nvPr>
            <p:ph idx="1"/>
          </p:nvPr>
        </p:nvSpPr>
        <p:spPr>
          <a:xfrm>
            <a:off x="665988" y="1466850"/>
            <a:ext cx="10121265" cy="4351337"/>
          </a:xfrm>
        </p:spPr>
        <p:txBody>
          <a:bodyPr>
            <a:noAutofit/>
          </a:bodyPr>
          <a:lstStyle/>
          <a:p>
            <a:pPr>
              <a:lnSpc>
                <a:spcPct val="120000"/>
              </a:lnSpc>
              <a:buFont typeface="Wingdings" panose="05000000000000000000" pitchFamily="2" charset="2"/>
              <a:buChar char="§"/>
            </a:pPr>
            <a:r>
              <a:rPr lang="en-US" sz="1700" i="0" dirty="0">
                <a:effectLst/>
                <a:latin typeface="Arial" panose="020B0604020202020204" pitchFamily="34" charset="0"/>
              </a:rPr>
              <a:t>The center of a cloud ecosystem is a public cloud provider.</a:t>
            </a:r>
          </a:p>
          <a:p>
            <a:pPr>
              <a:lnSpc>
                <a:spcPct val="120000"/>
              </a:lnSpc>
              <a:buFont typeface="Wingdings" panose="05000000000000000000" pitchFamily="2" charset="2"/>
              <a:buChar char="§"/>
            </a:pPr>
            <a:r>
              <a:rPr lang="en-US" sz="1700" i="0" dirty="0">
                <a:effectLst/>
                <a:latin typeface="Arial" panose="020B0604020202020204" pitchFamily="34" charset="0"/>
              </a:rPr>
              <a:t> It might be an IaaS provider such as Amazon Web Services (AWS) or a SaaS vendor such as Salesforce. </a:t>
            </a:r>
          </a:p>
          <a:p>
            <a:pPr>
              <a:lnSpc>
                <a:spcPct val="120000"/>
              </a:lnSpc>
              <a:buFont typeface="Wingdings" panose="05000000000000000000" pitchFamily="2" charset="2"/>
              <a:buChar char="§"/>
            </a:pPr>
            <a:r>
              <a:rPr lang="en-US" sz="1700" i="0" dirty="0">
                <a:effectLst/>
                <a:latin typeface="Arial" panose="020B0604020202020204" pitchFamily="34" charset="0"/>
              </a:rPr>
              <a:t>Radiating out from the center of the cloud are software companies that use the provider's anchor platform, as well as consultants and companies that have formed strategic alliances with the anchor provider.</a:t>
            </a:r>
          </a:p>
          <a:p>
            <a:pPr>
              <a:lnSpc>
                <a:spcPct val="120000"/>
              </a:lnSpc>
              <a:buFont typeface="Wingdings" panose="05000000000000000000" pitchFamily="2" charset="2"/>
              <a:buChar char="§"/>
            </a:pPr>
            <a:r>
              <a:rPr lang="en-US" sz="1700" i="0" dirty="0">
                <a:effectLst/>
                <a:latin typeface="Arial" panose="020B0604020202020204" pitchFamily="34" charset="0"/>
              </a:rPr>
              <a:t>There is no </a:t>
            </a:r>
            <a:r>
              <a:rPr lang="en-US" sz="170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vendor lock-in</a:t>
            </a:r>
            <a:r>
              <a:rPr lang="en-US" sz="1700" i="0" dirty="0">
                <a:effectLst/>
                <a:latin typeface="Arial" panose="020B0604020202020204" pitchFamily="34" charset="0"/>
              </a:rPr>
              <a:t> because these companies overlap, making the ecosystem more complex. </a:t>
            </a:r>
          </a:p>
          <a:p>
            <a:pPr>
              <a:lnSpc>
                <a:spcPct val="120000"/>
              </a:lnSpc>
              <a:buFont typeface="Wingdings" panose="05000000000000000000" pitchFamily="2" charset="2"/>
              <a:buChar char="§"/>
            </a:pPr>
            <a:r>
              <a:rPr lang="en-US" sz="1700" i="0" dirty="0">
                <a:effectLst/>
                <a:latin typeface="Arial" panose="020B0604020202020204" pitchFamily="34" charset="0"/>
              </a:rPr>
              <a:t>For example, AWS is the center of its own ecosystem, but it's also a part of the Salesforce ecosystem.</a:t>
            </a:r>
          </a:p>
          <a:p>
            <a:pPr>
              <a:lnSpc>
                <a:spcPct val="120000"/>
              </a:lnSpc>
              <a:buFont typeface="Wingdings" panose="05000000000000000000" pitchFamily="2" charset="2"/>
              <a:buChar char="§"/>
            </a:pPr>
            <a:r>
              <a:rPr lang="en-US" sz="1700" i="0" dirty="0">
                <a:effectLst/>
                <a:latin typeface="Arial" panose="020B0604020202020204" pitchFamily="34" charset="0"/>
              </a:rPr>
              <a:t> Salesforce runs a number of its services on AWS's infrastructure, and Salesforce customers can gain access, through devices called connectors, to pieces of AWS, such as its </a:t>
            </a:r>
            <a:r>
              <a:rPr lang="en-US" sz="1700" i="0" u="sng" dirty="0">
                <a:effectLst/>
                <a:latin typeface="Arial" panose="020B0604020202020204" pitchFamily="34" charset="0"/>
                <a:hlinkClick r:id="rId3">
                  <a:extLst>
                    <a:ext uri="{A12FA001-AC4F-418D-AE19-62706E023703}">
                      <ahyp:hlinkClr xmlns:ahyp="http://schemas.microsoft.com/office/drawing/2018/hyperlinkcolor" val="tx"/>
                    </a:ext>
                  </a:extLst>
                </a:hlinkClick>
              </a:rPr>
              <a:t>Simple Storage Service (S3)</a:t>
            </a:r>
            <a:r>
              <a:rPr lang="en-US" sz="1700" i="0" dirty="0">
                <a:effectLst/>
                <a:latin typeface="Arial" panose="020B0604020202020204" pitchFamily="34" charset="0"/>
              </a:rPr>
              <a:t>.</a:t>
            </a:r>
          </a:p>
          <a:p>
            <a:pPr>
              <a:lnSpc>
                <a:spcPct val="150000"/>
              </a:lnSpc>
            </a:pPr>
            <a:endParaRPr lang="en-IN" sz="1700" dirty="0"/>
          </a:p>
        </p:txBody>
      </p:sp>
    </p:spTree>
    <p:extLst>
      <p:ext uri="{BB962C8B-B14F-4D97-AF65-F5344CB8AC3E}">
        <p14:creationId xmlns:p14="http://schemas.microsoft.com/office/powerpoint/2010/main" val="975325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2D65-59CC-375B-276B-6FA7CE45E73F}"/>
              </a:ext>
            </a:extLst>
          </p:cNvPr>
          <p:cNvSpPr>
            <a:spLocks noGrp="1"/>
          </p:cNvSpPr>
          <p:nvPr>
            <p:ph type="title"/>
          </p:nvPr>
        </p:nvSpPr>
        <p:spPr>
          <a:xfrm>
            <a:off x="1066800" y="622300"/>
            <a:ext cx="10515600" cy="1325563"/>
          </a:xfrm>
        </p:spPr>
        <p:txBody>
          <a:bodyPr>
            <a:noAutofit/>
          </a:bodyPr>
          <a:lstStyle/>
          <a:p>
            <a:r>
              <a:rPr lang="en-US" sz="3600" b="1" i="0" dirty="0">
                <a:solidFill>
                  <a:srgbClr val="323232"/>
                </a:solidFill>
                <a:effectLst/>
                <a:latin typeface="Arial" panose="020B0604020202020204" pitchFamily="34" charset="0"/>
              </a:rPr>
              <a:t>THE BENEFITS OF A CLOUD ECOSYSTEM</a:t>
            </a:r>
            <a:br>
              <a:rPr lang="en-US" sz="3600" b="1" i="0" dirty="0">
                <a:solidFill>
                  <a:srgbClr val="323232"/>
                </a:solidFill>
                <a:effectLst/>
                <a:latin typeface="Arial" panose="020B0604020202020204" pitchFamily="34" charset="0"/>
              </a:rPr>
            </a:br>
            <a:br>
              <a:rPr lang="en-US" sz="3600" dirty="0"/>
            </a:br>
            <a:endParaRPr lang="en-IN" sz="3600" dirty="0"/>
          </a:p>
        </p:txBody>
      </p:sp>
      <p:sp>
        <p:nvSpPr>
          <p:cNvPr id="8" name="Content Placeholder 7">
            <a:extLst>
              <a:ext uri="{FF2B5EF4-FFF2-40B4-BE49-F238E27FC236}">
                <a16:creationId xmlns:a16="http://schemas.microsoft.com/office/drawing/2014/main" id="{17984311-43F7-584C-88CB-58B97C0358A1}"/>
              </a:ext>
            </a:extLst>
          </p:cNvPr>
          <p:cNvSpPr>
            <a:spLocks noGrp="1"/>
          </p:cNvSpPr>
          <p:nvPr>
            <p:ph idx="1"/>
          </p:nvPr>
        </p:nvSpPr>
        <p:spPr>
          <a:xfrm>
            <a:off x="390525" y="1681956"/>
            <a:ext cx="10515600" cy="4351338"/>
          </a:xfrm>
        </p:spPr>
        <p:txBody>
          <a:bodyPr>
            <a:normAutofit fontScale="85000" lnSpcReduction="20000"/>
          </a:bodyPr>
          <a:lstStyle/>
          <a:p>
            <a:pPr algn="l">
              <a:lnSpc>
                <a:spcPct val="150000"/>
              </a:lnSpc>
            </a:pPr>
            <a:r>
              <a:rPr lang="en-US" sz="2400" b="0" i="0" dirty="0">
                <a:effectLst/>
                <a:latin typeface="Arial" panose="020B0604020202020204" pitchFamily="34" charset="0"/>
              </a:rPr>
              <a:t>Companies can use a cloud ecosystem to build new </a:t>
            </a:r>
            <a:r>
              <a:rPr lang="en-US" sz="2400"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business models</a:t>
            </a:r>
            <a:r>
              <a:rPr lang="en-US" sz="2400" b="0" i="0" dirty="0">
                <a:effectLst/>
                <a:latin typeface="Arial" panose="020B0604020202020204" pitchFamily="34" charset="0"/>
              </a:rPr>
              <a:t>.</a:t>
            </a:r>
          </a:p>
          <a:p>
            <a:pPr algn="l">
              <a:lnSpc>
                <a:spcPct val="150000"/>
              </a:lnSpc>
            </a:pPr>
            <a:r>
              <a:rPr lang="en-US" sz="2400" b="0" i="0" dirty="0">
                <a:effectLst/>
                <a:latin typeface="Arial" panose="020B0604020202020204" pitchFamily="34" charset="0"/>
              </a:rPr>
              <a:t> It becomes relatively easy for a medical device manufacturer, for example, to launch a heart-monitoring service on its cloud service provider's cloud infrastructure and then sell the service alongside its main business of manufacturing heart monitors for hospitals.</a:t>
            </a:r>
          </a:p>
          <a:p>
            <a:pPr algn="l">
              <a:lnSpc>
                <a:spcPct val="150000"/>
              </a:lnSpc>
            </a:pPr>
            <a:r>
              <a:rPr lang="en-US" sz="2400" b="0" i="0" dirty="0">
                <a:effectLst/>
                <a:latin typeface="Arial" panose="020B0604020202020204" pitchFamily="34" charset="0"/>
              </a:rPr>
              <a:t>In a cloud ecosystem, it is also easier to aggregate data and analyze how each part of the system affects the other parts</a:t>
            </a:r>
            <a:r>
              <a:rPr lang="en-US" sz="2400" b="0" i="0">
                <a:effectLst/>
                <a:latin typeface="Arial" panose="020B0604020202020204" pitchFamily="34" charset="0"/>
              </a:rPr>
              <a:t>. </a:t>
            </a:r>
          </a:p>
          <a:p>
            <a:pPr algn="l">
              <a:lnSpc>
                <a:spcPct val="150000"/>
              </a:lnSpc>
            </a:pPr>
            <a:r>
              <a:rPr lang="en-US" sz="2400" b="0" i="0">
                <a:effectLst/>
                <a:latin typeface="Arial" panose="020B0604020202020204" pitchFamily="34" charset="0"/>
              </a:rPr>
              <a:t>For </a:t>
            </a:r>
            <a:r>
              <a:rPr lang="en-US" sz="2400" b="0" i="0" dirty="0">
                <a:effectLst/>
                <a:latin typeface="Arial" panose="020B0604020202020204" pitchFamily="34" charset="0"/>
              </a:rPr>
              <a:t>example, if an ecosystem consists of patient records, smart device logs and healthcare provider records, it becomes possible to analyze patterns across an entire patient population.</a:t>
            </a:r>
          </a:p>
          <a:p>
            <a:pPr>
              <a:lnSpc>
                <a:spcPct val="150000"/>
              </a:lnSpc>
            </a:pPr>
            <a:endParaRPr lang="en-IN" sz="2400" dirty="0"/>
          </a:p>
        </p:txBody>
      </p:sp>
    </p:spTree>
    <p:extLst>
      <p:ext uri="{BB962C8B-B14F-4D97-AF65-F5344CB8AC3E}">
        <p14:creationId xmlns:p14="http://schemas.microsoft.com/office/powerpoint/2010/main" val="121855692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31</TotalTime>
  <Words>806</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Century Schoolbook</vt:lpstr>
      <vt:lpstr>Google Sans</vt:lpstr>
      <vt:lpstr>SalesforceSansRegular</vt:lpstr>
      <vt:lpstr>Wingdings</vt:lpstr>
      <vt:lpstr>Wingdings 2</vt:lpstr>
      <vt:lpstr>View</vt:lpstr>
      <vt:lpstr>CLOUD TECHNOLOGY AND CLOUD ECOSYSTEM</vt:lpstr>
      <vt:lpstr>PowerPoint Presentation</vt:lpstr>
      <vt:lpstr>Types Of Cloud Computing</vt:lpstr>
      <vt:lpstr>Software as a Service (SaaS) </vt:lpstr>
      <vt:lpstr>Platform as a Service (PaaS) </vt:lpstr>
      <vt:lpstr>Infrastructure as a Service (IaaS). </vt:lpstr>
      <vt:lpstr> CLOUD ECOSYSTEM  </vt:lpstr>
      <vt:lpstr>HOW A CLOUD ECOSYSTEM WORKS </vt:lpstr>
      <vt:lpstr>THE BENEFITS OF A CLOUD ECOSYSTEM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TECHNOLOGY AND CLOUD ECOSYSTEM</dc:title>
  <dc:creator>navaneeth bhuvaneswaran</dc:creator>
  <cp:lastModifiedBy>navaneeth bhuvaneswaran</cp:lastModifiedBy>
  <cp:revision>1</cp:revision>
  <dcterms:created xsi:type="dcterms:W3CDTF">2023-05-03T04:07:22Z</dcterms:created>
  <dcterms:modified xsi:type="dcterms:W3CDTF">2023-05-03T04:38:45Z</dcterms:modified>
</cp:coreProperties>
</file>