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5"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F2330DA-817E-4CEC-AC0F-60379F6023D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350539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330DA-817E-4CEC-AC0F-60379F6023D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138199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330DA-817E-4CEC-AC0F-60379F6023D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193608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F2330DA-817E-4CEC-AC0F-60379F6023D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2467372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2330DA-817E-4CEC-AC0F-60379F6023D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101842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F2330DA-817E-4CEC-AC0F-60379F6023DB}"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1812964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F2330DA-817E-4CEC-AC0F-60379F6023DB}"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181953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F2330DA-817E-4CEC-AC0F-60379F6023DB}"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359660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30DA-817E-4CEC-AC0F-60379F6023DB}"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296218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2330DA-817E-4CEC-AC0F-60379F6023DB}"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5760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2330DA-817E-4CEC-AC0F-60379F6023DB}"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A1A7D4-DF01-4D86-AEFD-3074CCF8239B}" type="slidenum">
              <a:rPr lang="en-IN" smtClean="0"/>
              <a:t>‹#›</a:t>
            </a:fld>
            <a:endParaRPr lang="en-IN"/>
          </a:p>
        </p:txBody>
      </p:sp>
    </p:spTree>
    <p:extLst>
      <p:ext uri="{BB962C8B-B14F-4D97-AF65-F5344CB8AC3E}">
        <p14:creationId xmlns:p14="http://schemas.microsoft.com/office/powerpoint/2010/main" val="394842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330DA-817E-4CEC-AC0F-60379F6023DB}" type="datetimeFigureOut">
              <a:rPr lang="en-IN" smtClean="0"/>
              <a:t>22-10-2024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1A7D4-DF01-4D86-AEFD-3074CCF8239B}" type="slidenum">
              <a:rPr lang="en-IN" smtClean="0"/>
              <a:t>‹#›</a:t>
            </a:fld>
            <a:endParaRPr lang="en-IN"/>
          </a:p>
        </p:txBody>
      </p:sp>
    </p:spTree>
    <p:extLst>
      <p:ext uri="{BB962C8B-B14F-4D97-AF65-F5344CB8AC3E}">
        <p14:creationId xmlns:p14="http://schemas.microsoft.com/office/powerpoint/2010/main" val="2191908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606" y="349667"/>
            <a:ext cx="9144000" cy="1113127"/>
          </a:xfrm>
        </p:spPr>
        <p:txBody>
          <a:bodyPr/>
          <a:lstStyle/>
          <a:p>
            <a:r>
              <a:rPr lang="en-IN" dirty="0" smtClean="0"/>
              <a:t>Cloud-enabled environments</a:t>
            </a:r>
            <a:endParaRPr lang="en-IN" dirty="0"/>
          </a:p>
        </p:txBody>
      </p:sp>
      <p:sp>
        <p:nvSpPr>
          <p:cNvPr id="3" name="Subtitle 2"/>
          <p:cNvSpPr>
            <a:spLocks noGrp="1"/>
          </p:cNvSpPr>
          <p:nvPr>
            <p:ph type="subTitle" idx="1"/>
          </p:nvPr>
        </p:nvSpPr>
        <p:spPr>
          <a:xfrm>
            <a:off x="3089564" y="9507409"/>
            <a:ext cx="6320444" cy="238831"/>
          </a:xfrm>
        </p:spPr>
        <p:txBody>
          <a:bodyPr>
            <a:normAutofit fontScale="55000" lnSpcReduction="20000"/>
          </a:bodyPr>
          <a:lstStyle/>
          <a:p>
            <a:endParaRPr lang="en-IN" dirty="0"/>
          </a:p>
        </p:txBody>
      </p:sp>
      <p:pic>
        <p:nvPicPr>
          <p:cNvPr id="4098" name="Picture 2" descr="How Different Industries Embrace Cloud Computin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6485" y="1462794"/>
            <a:ext cx="12288484" cy="5395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066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Challenges and Considerations:</a:t>
            </a:r>
            <a:br>
              <a:rPr lang="en-US" b="1" dirty="0" smtClean="0"/>
            </a:br>
            <a:endParaRPr lang="en-IN" dirty="0"/>
          </a:p>
        </p:txBody>
      </p:sp>
      <p:sp>
        <p:nvSpPr>
          <p:cNvPr id="3" name="Content Placeholder 2"/>
          <p:cNvSpPr>
            <a:spLocks noGrp="1"/>
          </p:cNvSpPr>
          <p:nvPr>
            <p:ph idx="1"/>
          </p:nvPr>
        </p:nvSpPr>
        <p:spPr>
          <a:xfrm>
            <a:off x="838200" y="1274618"/>
            <a:ext cx="10515600" cy="4902345"/>
          </a:xfrm>
        </p:spPr>
        <p:txBody>
          <a:bodyPr>
            <a:normAutofit fontScale="92500" lnSpcReduction="20000"/>
          </a:bodyPr>
          <a:lstStyle/>
          <a:p>
            <a:r>
              <a:rPr lang="en-US" b="1" dirty="0" smtClean="0"/>
              <a:t>Security and Compliance</a:t>
            </a:r>
            <a:r>
              <a:rPr lang="en-US" dirty="0" smtClean="0"/>
              <a:t>:</a:t>
            </a:r>
          </a:p>
          <a:p>
            <a:pPr lvl="1"/>
            <a:r>
              <a:rPr lang="en-US" dirty="0" smtClean="0"/>
              <a:t>While cloud providers offer robust security measures, enterprises must still ensure that data governance policies are enforced, particularly in regulated industries like healthcare or finance.</a:t>
            </a:r>
          </a:p>
          <a:p>
            <a:r>
              <a:rPr lang="en-US" b="1" dirty="0" smtClean="0"/>
              <a:t>Data Migration Complexity</a:t>
            </a:r>
            <a:r>
              <a:rPr lang="en-US" dirty="0" smtClean="0"/>
              <a:t>:</a:t>
            </a:r>
          </a:p>
          <a:p>
            <a:pPr lvl="1"/>
            <a:r>
              <a:rPr lang="en-US" dirty="0" smtClean="0"/>
              <a:t>Moving legacy systems and large datasets to the cloud can be complex and requires careful planning to avoid disruptions. Downtime during migration or performance issues can impact business operations.</a:t>
            </a:r>
          </a:p>
          <a:p>
            <a:r>
              <a:rPr lang="en-US" b="1" dirty="0" smtClean="0"/>
              <a:t>Vendor Lock-In</a:t>
            </a:r>
            <a:r>
              <a:rPr lang="en-US" dirty="0" smtClean="0"/>
              <a:t>:</a:t>
            </a:r>
          </a:p>
          <a:p>
            <a:pPr lvl="1"/>
            <a:r>
              <a:rPr lang="en-US" dirty="0" smtClean="0"/>
              <a:t>Relying heavily on a single cloud provider can create dependencies, making it difficult to switch providers later. A multi-cloud or hybrid strategy can mitigate this risk.</a:t>
            </a:r>
          </a:p>
          <a:p>
            <a:r>
              <a:rPr lang="en-US" b="1" dirty="0" smtClean="0"/>
              <a:t>Cost Management</a:t>
            </a:r>
            <a:r>
              <a:rPr lang="en-US" dirty="0" smtClean="0"/>
              <a:t>:</a:t>
            </a:r>
          </a:p>
          <a:p>
            <a:pPr lvl="1"/>
            <a:r>
              <a:rPr lang="en-US" dirty="0" smtClean="0"/>
              <a:t>While cloud can reduce upfront costs, organizations need to monitor cloud usage to prevent cost overruns due to </a:t>
            </a:r>
            <a:r>
              <a:rPr lang="en-US" dirty="0" err="1" smtClean="0"/>
              <a:t>unoptimized</a:t>
            </a:r>
            <a:r>
              <a:rPr lang="en-US" dirty="0" smtClean="0"/>
              <a:t> resource usage. Tools like cloud cost management platforms can help track and optimize cloud spending.</a:t>
            </a:r>
          </a:p>
          <a:p>
            <a:endParaRPr lang="en-IN" dirty="0"/>
          </a:p>
        </p:txBody>
      </p:sp>
    </p:spTree>
    <p:extLst>
      <p:ext uri="{BB962C8B-B14F-4D97-AF65-F5344CB8AC3E}">
        <p14:creationId xmlns:p14="http://schemas.microsoft.com/office/powerpoint/2010/main" val="671906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Cloud-enabled environments</a:t>
            </a:r>
            <a:endParaRPr lang="en-IN" dirty="0"/>
          </a:p>
        </p:txBody>
      </p:sp>
      <p:sp>
        <p:nvSpPr>
          <p:cNvPr id="3" name="Content Placeholder 2"/>
          <p:cNvSpPr>
            <a:spLocks noGrp="1"/>
          </p:cNvSpPr>
          <p:nvPr>
            <p:ph idx="1"/>
          </p:nvPr>
        </p:nvSpPr>
        <p:spPr/>
        <p:txBody>
          <a:bodyPr/>
          <a:lstStyle/>
          <a:p>
            <a:r>
              <a:rPr lang="en-US" dirty="0" smtClean="0"/>
              <a:t>infrastructures and services that leverage cloud computing technologies</a:t>
            </a:r>
          </a:p>
          <a:p>
            <a:r>
              <a:rPr lang="en-US" dirty="0" smtClean="0"/>
              <a:t> enhance scalability, flexibility, and accessibility. </a:t>
            </a:r>
          </a:p>
          <a:p>
            <a:r>
              <a:rPr lang="en-US" dirty="0" smtClean="0"/>
              <a:t>These environments allow organizations to host applications, store data, and deploy resources over the internet instead of relying solely on on-premises hardware.</a:t>
            </a:r>
          </a:p>
          <a:p>
            <a:r>
              <a:rPr lang="en-US" dirty="0" smtClean="0"/>
              <a:t>Examples:  IaaS, PaaS, </a:t>
            </a:r>
            <a:r>
              <a:rPr lang="en-US" dirty="0" err="1" smtClean="0"/>
              <a:t>Saa</a:t>
            </a:r>
            <a:r>
              <a:rPr lang="en-US" dirty="0" smtClean="0"/>
              <a:t> : AWS, Microsoft Azure, and Google Cloud Platform.</a:t>
            </a:r>
            <a:endParaRPr lang="en-IN" dirty="0"/>
          </a:p>
        </p:txBody>
      </p:sp>
    </p:spTree>
    <p:extLst>
      <p:ext uri="{BB962C8B-B14F-4D97-AF65-F5344CB8AC3E}">
        <p14:creationId xmlns:p14="http://schemas.microsoft.com/office/powerpoint/2010/main" val="1097843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6137563"/>
          </a:xfrm>
        </p:spPr>
        <p:txBody>
          <a:bodyPr>
            <a:normAutofit lnSpcReduction="10000"/>
          </a:bodyPr>
          <a:lstStyle/>
          <a:p>
            <a:r>
              <a:rPr lang="en-US" b="1" dirty="0" smtClean="0"/>
              <a:t>Cloud Storage: </a:t>
            </a:r>
          </a:p>
          <a:p>
            <a:pPr marL="0" indent="0">
              <a:buNone/>
            </a:pPr>
            <a:r>
              <a:rPr lang="en-US" b="1" dirty="0"/>
              <a:t>	</a:t>
            </a:r>
            <a:r>
              <a:rPr lang="en-US" dirty="0" smtClean="0"/>
              <a:t>Services like Amazon S3, Google Cloud Storage, and Azure Blob 	Storage provide scalable and secure options for storing large 	volumes of data.</a:t>
            </a:r>
            <a:endParaRPr lang="en-IN" dirty="0" smtClean="0"/>
          </a:p>
          <a:p>
            <a:endParaRPr lang="en-IN" dirty="0"/>
          </a:p>
          <a:p>
            <a:r>
              <a:rPr lang="en-US" b="1" dirty="0" smtClean="0"/>
              <a:t>Virtual Machines and Compute Resources</a:t>
            </a:r>
            <a:r>
              <a:rPr lang="en-US" dirty="0" smtClean="0"/>
              <a:t>: </a:t>
            </a:r>
          </a:p>
          <a:p>
            <a:pPr marL="0" indent="0">
              <a:buNone/>
            </a:pPr>
            <a:r>
              <a:rPr lang="en-US" dirty="0"/>
              <a:t>	</a:t>
            </a:r>
            <a:r>
              <a:rPr lang="en-US" dirty="0" smtClean="0"/>
              <a:t>Platforms like AWS EC2, Google Compute Engine, and Azure 	Virtual Machines allow users to deploy and manage virtual 	servers for various workloads.</a:t>
            </a:r>
          </a:p>
          <a:p>
            <a:pPr marL="0" indent="0">
              <a:buNone/>
            </a:pPr>
            <a:endParaRPr lang="en-US" dirty="0" smtClean="0"/>
          </a:p>
          <a:p>
            <a:r>
              <a:rPr lang="en-US" b="1" dirty="0" err="1" smtClean="0"/>
              <a:t>Serverless</a:t>
            </a:r>
            <a:r>
              <a:rPr lang="en-US" b="1" dirty="0" smtClean="0"/>
              <a:t> Computing</a:t>
            </a:r>
            <a:r>
              <a:rPr lang="en-US" dirty="0" smtClean="0"/>
              <a:t>: </a:t>
            </a:r>
          </a:p>
          <a:p>
            <a:pPr marL="0" indent="0">
              <a:buNone/>
            </a:pPr>
            <a:r>
              <a:rPr lang="en-US" dirty="0"/>
              <a:t>	</a:t>
            </a:r>
            <a:r>
              <a:rPr lang="en-US" dirty="0" smtClean="0"/>
              <a:t>Technologies like AWS Lambda, Azure Functions, and Google 	Cloud Functions enable running code without provisioning or 	managing servers, improving efficiency for event-driven tasks.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34931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5678199"/>
          </a:xfrm>
        </p:spPr>
        <p:txBody>
          <a:bodyPr/>
          <a:lstStyle/>
          <a:p>
            <a:r>
              <a:rPr lang="en-IN" b="1" dirty="0" smtClean="0"/>
              <a:t>Cloud Databases</a:t>
            </a:r>
            <a:r>
              <a:rPr lang="en-IN" dirty="0" smtClean="0"/>
              <a:t>: </a:t>
            </a:r>
          </a:p>
          <a:p>
            <a:pPr marL="0" indent="0">
              <a:buNone/>
            </a:pPr>
            <a:r>
              <a:rPr lang="en-IN" dirty="0"/>
              <a:t> </a:t>
            </a:r>
            <a:r>
              <a:rPr lang="en-IN" dirty="0" smtClean="0"/>
              <a:t>	Managed database services like Amazon RDS, Google Cloud SQL, 	and Azure Cosmos DB offer scalable, high-availability database 	solutions with built-in security.</a:t>
            </a:r>
          </a:p>
          <a:p>
            <a:pPr marL="0" indent="0">
              <a:buNone/>
            </a:pPr>
            <a:r>
              <a:rPr lang="en-US" b="1" dirty="0" smtClean="0"/>
              <a:t>Containerization: </a:t>
            </a:r>
          </a:p>
          <a:p>
            <a:pPr marL="0" indent="0">
              <a:buNone/>
            </a:pPr>
            <a:r>
              <a:rPr lang="en-US" b="1" dirty="0"/>
              <a:t>	</a:t>
            </a:r>
            <a:r>
              <a:rPr lang="en-US" dirty="0" smtClean="0"/>
              <a:t>Tools like Docker and Kubernetes help in deploying, scaling, and 	managing containerized applications, ensuring consistency across 	different environments.</a:t>
            </a:r>
          </a:p>
          <a:p>
            <a:pPr marL="0" indent="0">
              <a:buNone/>
            </a:pPr>
            <a:r>
              <a:rPr lang="en-US" b="1" dirty="0" smtClean="0"/>
              <a:t>Artificial Intelligence and Machine Learning Services</a:t>
            </a:r>
            <a:r>
              <a:rPr lang="en-US" dirty="0" smtClean="0"/>
              <a:t>: </a:t>
            </a:r>
          </a:p>
          <a:p>
            <a:pPr marL="0" indent="0">
              <a:buNone/>
            </a:pPr>
            <a:r>
              <a:rPr lang="en-US" dirty="0"/>
              <a:t>	</a:t>
            </a:r>
            <a:r>
              <a:rPr lang="en-US" dirty="0" smtClean="0"/>
              <a:t>Cloud platforms provide AI/ML tools like Google AI Platform, 	AWS </a:t>
            </a:r>
            <a:r>
              <a:rPr lang="en-US" dirty="0" err="1" smtClean="0"/>
              <a:t>SageMaker</a:t>
            </a:r>
            <a:r>
              <a:rPr lang="en-US" dirty="0" smtClean="0"/>
              <a:t>, and Azure Machine Learning to streamline 	model development and deployment.</a:t>
            </a:r>
            <a:endParaRPr lang="en-IN" dirty="0" smtClean="0"/>
          </a:p>
          <a:p>
            <a:pPr marL="0" indent="0">
              <a:buNone/>
            </a:pPr>
            <a:endParaRPr lang="en-IN" dirty="0"/>
          </a:p>
        </p:txBody>
      </p:sp>
    </p:spTree>
    <p:extLst>
      <p:ext uri="{BB962C8B-B14F-4D97-AF65-F5344CB8AC3E}">
        <p14:creationId xmlns:p14="http://schemas.microsoft.com/office/powerpoint/2010/main" val="3287585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r>
              <a:rPr lang="en-IN" b="1" dirty="0" smtClean="0"/>
              <a:t>Big Data Analytics</a:t>
            </a:r>
            <a:r>
              <a:rPr lang="en-IN" dirty="0" smtClean="0"/>
              <a:t>: </a:t>
            </a:r>
          </a:p>
          <a:p>
            <a:pPr marL="457200" lvl="1" indent="0">
              <a:buNone/>
            </a:pPr>
            <a:r>
              <a:rPr lang="en-IN" dirty="0" smtClean="0"/>
              <a:t>Services like AWS EMR, Google </a:t>
            </a:r>
            <a:r>
              <a:rPr lang="en-IN" dirty="0" err="1" smtClean="0"/>
              <a:t>BigQuery</a:t>
            </a:r>
            <a:r>
              <a:rPr lang="en-IN" dirty="0" smtClean="0"/>
              <a:t>, and Azure Synapse Analytics enable processing and </a:t>
            </a:r>
            <a:r>
              <a:rPr lang="en-IN" dirty="0" err="1" smtClean="0"/>
              <a:t>analyzing</a:t>
            </a:r>
            <a:r>
              <a:rPr lang="en-IN" dirty="0" smtClean="0"/>
              <a:t> massive datasets efficiently.</a:t>
            </a:r>
          </a:p>
          <a:p>
            <a:pPr marL="457200" lvl="1" indent="0">
              <a:buNone/>
            </a:pPr>
            <a:endParaRPr lang="en-IN" dirty="0" smtClean="0"/>
          </a:p>
          <a:p>
            <a:r>
              <a:rPr lang="en-IN" b="1" dirty="0" smtClean="0"/>
              <a:t>DevOps Tools</a:t>
            </a:r>
            <a:r>
              <a:rPr lang="en-IN" dirty="0" smtClean="0"/>
              <a:t>:</a:t>
            </a:r>
          </a:p>
          <a:p>
            <a:pPr marL="457200" lvl="1" indent="0">
              <a:buNone/>
            </a:pPr>
            <a:r>
              <a:rPr lang="en-IN" dirty="0" smtClean="0"/>
              <a:t> Cloud-based DevOps tools like AWS </a:t>
            </a:r>
            <a:r>
              <a:rPr lang="en-IN" dirty="0" err="1" smtClean="0"/>
              <a:t>CodePipeline</a:t>
            </a:r>
            <a:r>
              <a:rPr lang="en-IN" dirty="0" smtClean="0"/>
              <a:t>, Azure DevOps, and Google Cloud Build help automate CI/CD pipelines for faster deployment.</a:t>
            </a:r>
          </a:p>
          <a:p>
            <a:pPr marL="457200" lvl="1" indent="0">
              <a:buNone/>
            </a:pPr>
            <a:endParaRPr lang="en-IN" dirty="0" smtClean="0"/>
          </a:p>
          <a:p>
            <a:r>
              <a:rPr lang="en-US" b="1" dirty="0" smtClean="0"/>
              <a:t>Collaboration and Communication Tools</a:t>
            </a:r>
            <a:r>
              <a:rPr lang="en-US" dirty="0" smtClean="0"/>
              <a:t>: </a:t>
            </a:r>
          </a:p>
          <a:p>
            <a:pPr marL="457200" lvl="1" indent="0">
              <a:buNone/>
            </a:pPr>
            <a:r>
              <a:rPr lang="en-US" dirty="0" smtClean="0"/>
              <a:t>SaaS applications like Microsoft 365, Google Workspace, and Slack foster remote collaboration and communication across teams.</a:t>
            </a:r>
            <a:endParaRPr lang="en-IN" dirty="0"/>
          </a:p>
        </p:txBody>
      </p:sp>
    </p:spTree>
    <p:extLst>
      <p:ext uri="{BB962C8B-B14F-4D97-AF65-F5344CB8AC3E}">
        <p14:creationId xmlns:p14="http://schemas.microsoft.com/office/powerpoint/2010/main" val="1661620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9818"/>
            <a:ext cx="10515600" cy="5207145"/>
          </a:xfrm>
        </p:spPr>
        <p:txBody>
          <a:bodyPr/>
          <a:lstStyle/>
          <a:p>
            <a:r>
              <a:rPr lang="en-US" b="1" dirty="0" smtClean="0"/>
              <a:t>Cloud-Enabled Transformation</a:t>
            </a:r>
            <a:endParaRPr lang="en-IN" b="1" dirty="0" smtClean="0"/>
          </a:p>
          <a:p>
            <a:pPr marL="0" indent="0" algn="just">
              <a:buNone/>
            </a:pPr>
            <a:r>
              <a:rPr lang="en-US" dirty="0" smtClean="0"/>
              <a:t>Cloud-inspired enterprise transformation refers to the strategic adoption of cloud technologies to fundamentally change how an organization operates, delivers value to customers, and drives innovation. </a:t>
            </a:r>
          </a:p>
          <a:p>
            <a:pPr marL="0" indent="0" algn="just">
              <a:buNone/>
            </a:pPr>
            <a:r>
              <a:rPr lang="en-US" dirty="0" smtClean="0"/>
              <a:t>By leveraging the cloud, enterprises can modernize their IT infrastructure, streamline business processes, and enhance overall agility and scalability. </a:t>
            </a:r>
          </a:p>
          <a:p>
            <a:pPr marL="0" indent="0" algn="just">
              <a:buNone/>
            </a:pPr>
            <a:r>
              <a:rPr lang="en-US" dirty="0" smtClean="0"/>
              <a:t>This transformation goes beyond simply moving to the cloud—it involves rethinking core business models, adopting new workflows, and aligning technology with broader business goals.</a:t>
            </a:r>
            <a:endParaRPr lang="en-IN" dirty="0"/>
          </a:p>
        </p:txBody>
      </p:sp>
    </p:spTree>
    <p:extLst>
      <p:ext uri="{BB962C8B-B14F-4D97-AF65-F5344CB8AC3E}">
        <p14:creationId xmlns:p14="http://schemas.microsoft.com/office/powerpoint/2010/main" val="1201795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GOALS</a:t>
            </a:r>
            <a:endParaRPr lang="en-IN" dirty="0"/>
          </a:p>
        </p:txBody>
      </p:sp>
      <p:sp>
        <p:nvSpPr>
          <p:cNvPr id="3" name="Content Placeholder 2"/>
          <p:cNvSpPr>
            <a:spLocks noGrp="1"/>
          </p:cNvSpPr>
          <p:nvPr>
            <p:ph idx="1"/>
          </p:nvPr>
        </p:nvSpPr>
        <p:spPr/>
        <p:txBody>
          <a:bodyPr/>
          <a:lstStyle/>
          <a:p>
            <a:pPr marL="0" indent="0">
              <a:buNone/>
            </a:pPr>
            <a:r>
              <a:rPr lang="en-US" dirty="0" smtClean="0"/>
              <a:t>The following tasks need to be specifically focused in order to reach the following goals:</a:t>
            </a:r>
            <a:endParaRPr lang="en-IN" dirty="0" smtClean="0"/>
          </a:p>
          <a:p>
            <a:r>
              <a:rPr lang="en-IN" dirty="0" smtClean="0"/>
              <a:t>1. Infrastructure optimization </a:t>
            </a:r>
          </a:p>
          <a:p>
            <a:r>
              <a:rPr lang="en-IN" dirty="0" smtClean="0"/>
              <a:t>2. Process excellence</a:t>
            </a:r>
          </a:p>
          <a:p>
            <a:r>
              <a:rPr lang="en-US" dirty="0" smtClean="0"/>
              <a:t>3.Architectural assimilation</a:t>
            </a:r>
          </a:p>
          <a:p>
            <a:r>
              <a:rPr lang="en-US" dirty="0" smtClean="0"/>
              <a:t> 4. Technology adoption </a:t>
            </a:r>
          </a:p>
          <a:p>
            <a:r>
              <a:rPr lang="en-US" dirty="0" smtClean="0"/>
              <a:t>5. Insights-driven decision-making and execution through data analytic</a:t>
            </a:r>
            <a:endParaRPr lang="en-IN" dirty="0"/>
          </a:p>
        </p:txBody>
      </p:sp>
    </p:spTree>
    <p:extLst>
      <p:ext uri="{BB962C8B-B14F-4D97-AF65-F5344CB8AC3E}">
        <p14:creationId xmlns:p14="http://schemas.microsoft.com/office/powerpoint/2010/main" val="940922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Examples of Cloud-Enabled Transformation</a:t>
            </a:r>
            <a:endParaRPr lang="en-IN" dirty="0"/>
          </a:p>
        </p:txBody>
      </p:sp>
      <p:sp>
        <p:nvSpPr>
          <p:cNvPr id="3" name="Content Placeholder 2"/>
          <p:cNvSpPr>
            <a:spLocks noGrp="1"/>
          </p:cNvSpPr>
          <p:nvPr>
            <p:ph idx="1"/>
          </p:nvPr>
        </p:nvSpPr>
        <p:spPr>
          <a:xfrm>
            <a:off x="838200" y="1385455"/>
            <a:ext cx="10515600" cy="4791508"/>
          </a:xfrm>
        </p:spPr>
        <p:txBody>
          <a:bodyPr>
            <a:normAutofit/>
          </a:bodyPr>
          <a:lstStyle/>
          <a:p>
            <a:pPr marL="0" indent="0">
              <a:buNone/>
            </a:pPr>
            <a:endParaRPr lang="en-US" b="1" dirty="0" smtClean="0"/>
          </a:p>
          <a:p>
            <a:r>
              <a:rPr lang="en-US" b="1" dirty="0" smtClean="0"/>
              <a:t>Netflix</a:t>
            </a:r>
            <a:r>
              <a:rPr lang="en-US" dirty="0" smtClean="0"/>
              <a:t>:</a:t>
            </a:r>
          </a:p>
          <a:p>
            <a:pPr lvl="1"/>
            <a:r>
              <a:rPr lang="en-US" dirty="0" smtClean="0"/>
              <a:t>Netflix is a classic example of cloud-native transformation. It moved its entire infrastructure to AWS to scale globally, improve uptime, and leverage </a:t>
            </a:r>
            <a:r>
              <a:rPr lang="en-US" dirty="0" err="1" smtClean="0"/>
              <a:t>microservices</a:t>
            </a:r>
            <a:r>
              <a:rPr lang="en-US" dirty="0" smtClean="0"/>
              <a:t> architecture for faster deployments. This helped the company deliver streaming services to millions of users worldwide with high availability and performance.</a:t>
            </a:r>
          </a:p>
          <a:p>
            <a:r>
              <a:rPr lang="en-US" b="1" dirty="0" smtClean="0"/>
              <a:t>GE (General Electric)</a:t>
            </a:r>
            <a:r>
              <a:rPr lang="en-US" dirty="0" smtClean="0"/>
              <a:t>:</a:t>
            </a:r>
          </a:p>
          <a:p>
            <a:pPr lvl="1"/>
            <a:r>
              <a:rPr lang="en-US" dirty="0" smtClean="0"/>
              <a:t>GE adopted a hybrid cloud strategy, using the cloud for big data analytics while maintaining some on-premises systems. The company’s industrial </a:t>
            </a:r>
            <a:r>
              <a:rPr lang="en-US" dirty="0" err="1" smtClean="0"/>
              <a:t>IoT</a:t>
            </a:r>
            <a:r>
              <a:rPr lang="en-US" dirty="0" smtClean="0"/>
              <a:t> platform, </a:t>
            </a:r>
            <a:r>
              <a:rPr lang="en-US" b="1" dirty="0" err="1" smtClean="0"/>
              <a:t>Predix</a:t>
            </a:r>
            <a:r>
              <a:rPr lang="en-US" dirty="0" smtClean="0"/>
              <a:t>, uses cloud-based data analytics to optimize industrial operations, improve equipment performance, and reduce downtime.</a:t>
            </a:r>
          </a:p>
        </p:txBody>
      </p:sp>
    </p:spTree>
    <p:extLst>
      <p:ext uri="{BB962C8B-B14F-4D97-AF65-F5344CB8AC3E}">
        <p14:creationId xmlns:p14="http://schemas.microsoft.com/office/powerpoint/2010/main" val="477492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Capital One</a:t>
            </a:r>
            <a:r>
              <a:rPr lang="en-US" dirty="0" smtClean="0"/>
              <a:t>:</a:t>
            </a:r>
          </a:p>
          <a:p>
            <a:pPr lvl="1"/>
            <a:r>
              <a:rPr lang="en-US" dirty="0" smtClean="0"/>
              <a:t>Capital One embraced a </a:t>
            </a:r>
            <a:r>
              <a:rPr lang="en-US" b="1" dirty="0" smtClean="0"/>
              <a:t>cloud-first</a:t>
            </a:r>
            <a:r>
              <a:rPr lang="en-US" dirty="0" smtClean="0"/>
              <a:t> strategy, migrating to AWS to improve its digital banking offerings. By leveraging the cloud, it accelerated application development, enhanced security and compliance, and gained the ability to scale its infrastructure according to demand.</a:t>
            </a:r>
          </a:p>
          <a:p>
            <a:r>
              <a:rPr lang="en-US" b="1" dirty="0" smtClean="0"/>
              <a:t>Unilever</a:t>
            </a:r>
            <a:r>
              <a:rPr lang="en-US" dirty="0" smtClean="0"/>
              <a:t>:</a:t>
            </a:r>
          </a:p>
          <a:p>
            <a:pPr lvl="1"/>
            <a:r>
              <a:rPr lang="en-US" dirty="0" smtClean="0"/>
              <a:t>Unilever migrated its global operations to Microsoft Azure, using cloud-based analytics to streamline supply chain management, enhance customer engagement, and enable real-time decision-making based on data insights from various markets.</a:t>
            </a:r>
          </a:p>
          <a:p>
            <a:endParaRPr lang="en-IN" dirty="0" smtClean="0"/>
          </a:p>
          <a:p>
            <a:endParaRPr lang="en-IN" dirty="0"/>
          </a:p>
        </p:txBody>
      </p:sp>
    </p:spTree>
    <p:extLst>
      <p:ext uri="{BB962C8B-B14F-4D97-AF65-F5344CB8AC3E}">
        <p14:creationId xmlns:p14="http://schemas.microsoft.com/office/powerpoint/2010/main" val="339698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597</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Cloud-enabled environments</vt:lpstr>
      <vt:lpstr>Cloud-enabled environments</vt:lpstr>
      <vt:lpstr>PowerPoint Presentation</vt:lpstr>
      <vt:lpstr>PowerPoint Presentation</vt:lpstr>
      <vt:lpstr>PowerPoint Presentation</vt:lpstr>
      <vt:lpstr>PowerPoint Presentation</vt:lpstr>
      <vt:lpstr>GOALS</vt:lpstr>
      <vt:lpstr>Examples of Cloud-Enabled Transformation</vt:lpstr>
      <vt:lpstr>PowerPoint Presentation</vt:lpstr>
      <vt:lpstr>Challenges and Considerations: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Cloud-enabled environments</dc:title>
  <dc:creator>HP</dc:creator>
  <cp:lastModifiedBy>HP</cp:lastModifiedBy>
  <cp:revision>7</cp:revision>
  <dcterms:created xsi:type="dcterms:W3CDTF">2024-10-21T00:24:07Z</dcterms:created>
  <dcterms:modified xsi:type="dcterms:W3CDTF">2024-10-22T00:43:59Z</dcterms:modified>
</cp:coreProperties>
</file>