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60" r:id="rId3"/>
    <p:sldId id="261" r:id="rId4"/>
    <p:sldId id="258" r:id="rId5"/>
    <p:sldId id="257" r:id="rId6"/>
    <p:sldId id="262" r:id="rId7"/>
    <p:sldId id="263" r:id="rId8"/>
    <p:sldId id="264" r:id="rId9"/>
    <p:sldId id="265" r:id="rId10"/>
    <p:sldId id="259"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1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5/3/2023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456729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5/3/2023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0022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5/3/2023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885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5/3/2023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4746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5/3/2023</a:t>
            </a:fld>
            <a:endParaRPr lang="en-US" dirty="0"/>
          </a:p>
        </p:txBody>
      </p:sp>
    </p:spTree>
    <p:extLst>
      <p:ext uri="{BB962C8B-B14F-4D97-AF65-F5344CB8AC3E}">
        <p14:creationId xmlns:p14="http://schemas.microsoft.com/office/powerpoint/2010/main" val="3934449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5/3/2023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3053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5/3/2023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0326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5/3/2023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4065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5/3/2023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3241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5/3/2023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75643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5/3/2023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26461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5/3/2023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12329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blue abstract watercolor pattern on a white background">
            <a:extLst>
              <a:ext uri="{FF2B5EF4-FFF2-40B4-BE49-F238E27FC236}">
                <a16:creationId xmlns:a16="http://schemas.microsoft.com/office/drawing/2014/main" id="{36E11315-0E60-BA3D-240D-5AB49440F469}"/>
              </a:ext>
            </a:extLst>
          </p:cNvPr>
          <p:cNvPicPr>
            <a:picLocks noChangeAspect="1"/>
          </p:cNvPicPr>
          <p:nvPr/>
        </p:nvPicPr>
        <p:blipFill rotWithShape="1">
          <a:blip r:embed="rId2"/>
          <a:srcRect t="14635" r="-1" b="1073"/>
          <a:stretch/>
        </p:blipFill>
        <p:spPr>
          <a:xfrm>
            <a:off x="1524" y="10"/>
            <a:ext cx="12188952" cy="6857990"/>
          </a:xfrm>
          <a:prstGeom prst="rect">
            <a:avLst/>
          </a:prstGeom>
        </p:spPr>
      </p:pic>
      <p:sp>
        <p:nvSpPr>
          <p:cNvPr id="32" name="Freeform: Shape 25">
            <a:extLst>
              <a:ext uri="{FF2B5EF4-FFF2-40B4-BE49-F238E27FC236}">
                <a16:creationId xmlns:a16="http://schemas.microsoft.com/office/drawing/2014/main" id="{14543B09-440D-4F57-BCB0-A4FCC922D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27">
            <a:extLst>
              <a:ext uri="{FF2B5EF4-FFF2-40B4-BE49-F238E27FC236}">
                <a16:creationId xmlns:a16="http://schemas.microsoft.com/office/drawing/2014/main" id="{0EE80047-1219-42E8-86D3-94F512050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709530"/>
            <a:ext cx="5448246" cy="5148470"/>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E83B29B1-18A6-4A7A-A498-90E521667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959" y="2256518"/>
            <a:ext cx="4930889" cy="4601483"/>
          </a:xfrm>
          <a:custGeom>
            <a:avLst/>
            <a:gdLst>
              <a:gd name="connsiteX0" fmla="*/ 2486925 w 4930889"/>
              <a:gd name="connsiteY0" fmla="*/ 1243 h 4601483"/>
              <a:gd name="connsiteX1" fmla="*/ 3569374 w 4930889"/>
              <a:gd name="connsiteY1" fmla="*/ 324181 h 4601483"/>
              <a:gd name="connsiteX2" fmla="*/ 4856238 w 4930889"/>
              <a:gd name="connsiteY2" fmla="*/ 1766524 h 4601483"/>
              <a:gd name="connsiteX3" fmla="*/ 4930889 w 4930889"/>
              <a:gd name="connsiteY3" fmla="*/ 1950930 h 4601483"/>
              <a:gd name="connsiteX4" fmla="*/ 4930888 w 4930889"/>
              <a:gd name="connsiteY4" fmla="*/ 3928933 h 4601483"/>
              <a:gd name="connsiteX5" fmla="*/ 4836868 w 4930889"/>
              <a:gd name="connsiteY5" fmla="*/ 4118750 h 4601483"/>
              <a:gd name="connsiteX6" fmla="*/ 4475082 w 4930889"/>
              <a:gd name="connsiteY6" fmla="*/ 4521220 h 4601483"/>
              <a:gd name="connsiteX7" fmla="*/ 4350095 w 4930889"/>
              <a:gd name="connsiteY7" fmla="*/ 4601483 h 4601483"/>
              <a:gd name="connsiteX8" fmla="*/ 997316 w 4930889"/>
              <a:gd name="connsiteY8" fmla="*/ 4601483 h 4601483"/>
              <a:gd name="connsiteX9" fmla="*/ 892840 w 4930889"/>
              <a:gd name="connsiteY9" fmla="*/ 4484501 h 4601483"/>
              <a:gd name="connsiteX10" fmla="*/ 407191 w 4930889"/>
              <a:gd name="connsiteY10" fmla="*/ 3560852 h 4601483"/>
              <a:gd name="connsiteX11" fmla="*/ 201279 w 4930889"/>
              <a:gd name="connsiteY11" fmla="*/ 1442391 h 4601483"/>
              <a:gd name="connsiteX12" fmla="*/ 2486925 w 4930889"/>
              <a:gd name="connsiteY12" fmla="*/ 1243 h 460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9" h="4601483">
                <a:moveTo>
                  <a:pt x="2486925" y="1243"/>
                </a:moveTo>
                <a:cubicBezTo>
                  <a:pt x="2843347" y="13472"/>
                  <a:pt x="3209341" y="116316"/>
                  <a:pt x="3569374" y="324181"/>
                </a:cubicBezTo>
                <a:cubicBezTo>
                  <a:pt x="4132718" y="649428"/>
                  <a:pt x="4585943" y="1173553"/>
                  <a:pt x="4856238" y="1766524"/>
                </a:cubicBezTo>
                <a:lnTo>
                  <a:pt x="4930889" y="1950930"/>
                </a:lnTo>
                <a:lnTo>
                  <a:pt x="4930888" y="3928933"/>
                </a:lnTo>
                <a:lnTo>
                  <a:pt x="4836868" y="4118750"/>
                </a:lnTo>
                <a:cubicBezTo>
                  <a:pt x="4733861" y="4297163"/>
                  <a:pt x="4611785" y="4422507"/>
                  <a:pt x="4475082" y="4521220"/>
                </a:cubicBezTo>
                <a:lnTo>
                  <a:pt x="4350095" y="4601483"/>
                </a:lnTo>
                <a:lnTo>
                  <a:pt x="997316" y="4601483"/>
                </a:lnTo>
                <a:lnTo>
                  <a:pt x="892840" y="4484501"/>
                </a:lnTo>
                <a:cubicBezTo>
                  <a:pt x="678469" y="4214961"/>
                  <a:pt x="542824" y="3894419"/>
                  <a:pt x="407191" y="3560852"/>
                </a:cubicBezTo>
                <a:cubicBezTo>
                  <a:pt x="109259" y="2828169"/>
                  <a:pt x="-222537" y="2176461"/>
                  <a:pt x="201279" y="1442391"/>
                </a:cubicBezTo>
                <a:cubicBezTo>
                  <a:pt x="727747" y="530521"/>
                  <a:pt x="1576073" y="-30011"/>
                  <a:pt x="2486925" y="1243"/>
                </a:cubicBezTo>
                <a:close/>
              </a:path>
            </a:pathLst>
          </a:custGeom>
          <a:solidFill>
            <a:srgbClr val="FFFFFF">
              <a:alpha val="8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C16291D-45A9-F88E-3A5A-48721B270757}"/>
              </a:ext>
            </a:extLst>
          </p:cNvPr>
          <p:cNvSpPr>
            <a:spLocks noGrp="1"/>
          </p:cNvSpPr>
          <p:nvPr>
            <p:ph type="ctrTitle"/>
          </p:nvPr>
        </p:nvSpPr>
        <p:spPr>
          <a:xfrm>
            <a:off x="7696864" y="3075154"/>
            <a:ext cx="3848430" cy="2186393"/>
          </a:xfrm>
        </p:spPr>
        <p:txBody>
          <a:bodyPr anchor="b">
            <a:normAutofit/>
          </a:bodyPr>
          <a:lstStyle/>
          <a:p>
            <a:r>
              <a:rPr lang="en-US" sz="4400" dirty="0">
                <a:solidFill>
                  <a:schemeClr val="tx1">
                    <a:lumMod val="75000"/>
                    <a:lumOff val="25000"/>
                  </a:schemeClr>
                </a:solidFill>
              </a:rPr>
              <a:t>HYBRID CLOUD</a:t>
            </a:r>
          </a:p>
        </p:txBody>
      </p:sp>
      <p:sp>
        <p:nvSpPr>
          <p:cNvPr id="3" name="Subtitle 2">
            <a:extLst>
              <a:ext uri="{FF2B5EF4-FFF2-40B4-BE49-F238E27FC236}">
                <a16:creationId xmlns:a16="http://schemas.microsoft.com/office/drawing/2014/main" id="{B88BD4E5-04A5-3594-4E91-56EECA5546C1}"/>
              </a:ext>
            </a:extLst>
          </p:cNvPr>
          <p:cNvSpPr>
            <a:spLocks noGrp="1"/>
          </p:cNvSpPr>
          <p:nvPr>
            <p:ph type="subTitle" idx="1"/>
          </p:nvPr>
        </p:nvSpPr>
        <p:spPr>
          <a:xfrm>
            <a:off x="7706870" y="5261547"/>
            <a:ext cx="3848429" cy="678633"/>
          </a:xfrm>
        </p:spPr>
        <p:txBody>
          <a:bodyPr anchor="t">
            <a:normAutofit/>
          </a:bodyPr>
          <a:lstStyle/>
          <a:p>
            <a:endParaRPr lang="en-US" sz="1800">
              <a:solidFill>
                <a:schemeClr val="tx1">
                  <a:lumMod val="75000"/>
                  <a:lumOff val="25000"/>
                </a:schemeClr>
              </a:solidFill>
            </a:endParaRPr>
          </a:p>
        </p:txBody>
      </p:sp>
    </p:spTree>
    <p:extLst>
      <p:ext uri="{BB962C8B-B14F-4D97-AF65-F5344CB8AC3E}">
        <p14:creationId xmlns:p14="http://schemas.microsoft.com/office/powerpoint/2010/main" val="3977810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blue abstract watercolor pattern on a white background">
            <a:extLst>
              <a:ext uri="{FF2B5EF4-FFF2-40B4-BE49-F238E27FC236}">
                <a16:creationId xmlns:a16="http://schemas.microsoft.com/office/drawing/2014/main" id="{36E11315-0E60-BA3D-240D-5AB49440F469}"/>
              </a:ext>
            </a:extLst>
          </p:cNvPr>
          <p:cNvPicPr>
            <a:picLocks noChangeAspect="1"/>
          </p:cNvPicPr>
          <p:nvPr/>
        </p:nvPicPr>
        <p:blipFill rotWithShape="1">
          <a:blip r:embed="rId2"/>
          <a:srcRect t="14635" r="-1" b="1073"/>
          <a:stretch/>
        </p:blipFill>
        <p:spPr>
          <a:xfrm>
            <a:off x="1524" y="10"/>
            <a:ext cx="12188952" cy="6857990"/>
          </a:xfrm>
          <a:prstGeom prst="rect">
            <a:avLst/>
          </a:prstGeom>
        </p:spPr>
      </p:pic>
      <p:sp>
        <p:nvSpPr>
          <p:cNvPr id="32" name="Freeform: Shape 25">
            <a:extLst>
              <a:ext uri="{FF2B5EF4-FFF2-40B4-BE49-F238E27FC236}">
                <a16:creationId xmlns:a16="http://schemas.microsoft.com/office/drawing/2014/main" id="{14543B09-440D-4F57-BCB0-A4FCC922D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27">
            <a:extLst>
              <a:ext uri="{FF2B5EF4-FFF2-40B4-BE49-F238E27FC236}">
                <a16:creationId xmlns:a16="http://schemas.microsoft.com/office/drawing/2014/main" id="{0EE80047-1219-42E8-86D3-94F512050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709530"/>
            <a:ext cx="5448246" cy="5148470"/>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E83B29B1-18A6-4A7A-A498-90E521667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959" y="2256518"/>
            <a:ext cx="4930889" cy="4601483"/>
          </a:xfrm>
          <a:custGeom>
            <a:avLst/>
            <a:gdLst>
              <a:gd name="connsiteX0" fmla="*/ 2486925 w 4930889"/>
              <a:gd name="connsiteY0" fmla="*/ 1243 h 4601483"/>
              <a:gd name="connsiteX1" fmla="*/ 3569374 w 4930889"/>
              <a:gd name="connsiteY1" fmla="*/ 324181 h 4601483"/>
              <a:gd name="connsiteX2" fmla="*/ 4856238 w 4930889"/>
              <a:gd name="connsiteY2" fmla="*/ 1766524 h 4601483"/>
              <a:gd name="connsiteX3" fmla="*/ 4930889 w 4930889"/>
              <a:gd name="connsiteY3" fmla="*/ 1950930 h 4601483"/>
              <a:gd name="connsiteX4" fmla="*/ 4930888 w 4930889"/>
              <a:gd name="connsiteY4" fmla="*/ 3928933 h 4601483"/>
              <a:gd name="connsiteX5" fmla="*/ 4836868 w 4930889"/>
              <a:gd name="connsiteY5" fmla="*/ 4118750 h 4601483"/>
              <a:gd name="connsiteX6" fmla="*/ 4475082 w 4930889"/>
              <a:gd name="connsiteY6" fmla="*/ 4521220 h 4601483"/>
              <a:gd name="connsiteX7" fmla="*/ 4350095 w 4930889"/>
              <a:gd name="connsiteY7" fmla="*/ 4601483 h 4601483"/>
              <a:gd name="connsiteX8" fmla="*/ 997316 w 4930889"/>
              <a:gd name="connsiteY8" fmla="*/ 4601483 h 4601483"/>
              <a:gd name="connsiteX9" fmla="*/ 892840 w 4930889"/>
              <a:gd name="connsiteY9" fmla="*/ 4484501 h 4601483"/>
              <a:gd name="connsiteX10" fmla="*/ 407191 w 4930889"/>
              <a:gd name="connsiteY10" fmla="*/ 3560852 h 4601483"/>
              <a:gd name="connsiteX11" fmla="*/ 201279 w 4930889"/>
              <a:gd name="connsiteY11" fmla="*/ 1442391 h 4601483"/>
              <a:gd name="connsiteX12" fmla="*/ 2486925 w 4930889"/>
              <a:gd name="connsiteY12" fmla="*/ 1243 h 460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9" h="4601483">
                <a:moveTo>
                  <a:pt x="2486925" y="1243"/>
                </a:moveTo>
                <a:cubicBezTo>
                  <a:pt x="2843347" y="13472"/>
                  <a:pt x="3209341" y="116316"/>
                  <a:pt x="3569374" y="324181"/>
                </a:cubicBezTo>
                <a:cubicBezTo>
                  <a:pt x="4132718" y="649428"/>
                  <a:pt x="4585943" y="1173553"/>
                  <a:pt x="4856238" y="1766524"/>
                </a:cubicBezTo>
                <a:lnTo>
                  <a:pt x="4930889" y="1950930"/>
                </a:lnTo>
                <a:lnTo>
                  <a:pt x="4930888" y="3928933"/>
                </a:lnTo>
                <a:lnTo>
                  <a:pt x="4836868" y="4118750"/>
                </a:lnTo>
                <a:cubicBezTo>
                  <a:pt x="4733861" y="4297163"/>
                  <a:pt x="4611785" y="4422507"/>
                  <a:pt x="4475082" y="4521220"/>
                </a:cubicBezTo>
                <a:lnTo>
                  <a:pt x="4350095" y="4601483"/>
                </a:lnTo>
                <a:lnTo>
                  <a:pt x="997316" y="4601483"/>
                </a:lnTo>
                <a:lnTo>
                  <a:pt x="892840" y="4484501"/>
                </a:lnTo>
                <a:cubicBezTo>
                  <a:pt x="678469" y="4214961"/>
                  <a:pt x="542824" y="3894419"/>
                  <a:pt x="407191" y="3560852"/>
                </a:cubicBezTo>
                <a:cubicBezTo>
                  <a:pt x="109259" y="2828169"/>
                  <a:pt x="-222537" y="2176461"/>
                  <a:pt x="201279" y="1442391"/>
                </a:cubicBezTo>
                <a:cubicBezTo>
                  <a:pt x="727747" y="530521"/>
                  <a:pt x="1576073" y="-30011"/>
                  <a:pt x="2486925" y="1243"/>
                </a:cubicBezTo>
                <a:close/>
              </a:path>
            </a:pathLst>
          </a:custGeom>
          <a:solidFill>
            <a:srgbClr val="FFFFFF">
              <a:alpha val="8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C16291D-45A9-F88E-3A5A-48721B270757}"/>
              </a:ext>
            </a:extLst>
          </p:cNvPr>
          <p:cNvSpPr>
            <a:spLocks noGrp="1"/>
          </p:cNvSpPr>
          <p:nvPr>
            <p:ph type="ctrTitle"/>
          </p:nvPr>
        </p:nvSpPr>
        <p:spPr>
          <a:xfrm>
            <a:off x="8342047" y="3075154"/>
            <a:ext cx="3848429" cy="2186393"/>
          </a:xfrm>
        </p:spPr>
        <p:txBody>
          <a:bodyPr anchor="b">
            <a:normAutofit fontScale="90000"/>
          </a:bodyPr>
          <a:lstStyle/>
          <a:p>
            <a:r>
              <a:rPr lang="en-US" sz="4400" dirty="0">
                <a:solidFill>
                  <a:schemeClr val="tx1">
                    <a:lumMod val="75000"/>
                    <a:lumOff val="25000"/>
                  </a:schemeClr>
                </a:solidFill>
              </a:rPr>
              <a:t>SPECIAL PURPOSE CLOUD</a:t>
            </a:r>
          </a:p>
        </p:txBody>
      </p:sp>
      <p:sp>
        <p:nvSpPr>
          <p:cNvPr id="3" name="Subtitle 2">
            <a:extLst>
              <a:ext uri="{FF2B5EF4-FFF2-40B4-BE49-F238E27FC236}">
                <a16:creationId xmlns:a16="http://schemas.microsoft.com/office/drawing/2014/main" id="{B88BD4E5-04A5-3594-4E91-56EECA5546C1}"/>
              </a:ext>
            </a:extLst>
          </p:cNvPr>
          <p:cNvSpPr>
            <a:spLocks noGrp="1"/>
          </p:cNvSpPr>
          <p:nvPr>
            <p:ph type="subTitle" idx="1"/>
          </p:nvPr>
        </p:nvSpPr>
        <p:spPr>
          <a:xfrm>
            <a:off x="7706870" y="5148471"/>
            <a:ext cx="4261610" cy="1567290"/>
          </a:xfrm>
        </p:spPr>
        <p:txBody>
          <a:bodyPr anchor="t">
            <a:normAutofit/>
          </a:bodyPr>
          <a:lstStyle/>
          <a:p>
            <a:endParaRPr lang="en-US" sz="1800" dirty="0">
              <a:solidFill>
                <a:schemeClr val="tx1">
                  <a:lumMod val="75000"/>
                  <a:lumOff val="25000"/>
                </a:schemeClr>
              </a:solidFill>
            </a:endParaRPr>
          </a:p>
        </p:txBody>
      </p:sp>
    </p:spTree>
    <p:extLst>
      <p:ext uri="{BB962C8B-B14F-4D97-AF65-F5344CB8AC3E}">
        <p14:creationId xmlns:p14="http://schemas.microsoft.com/office/powerpoint/2010/main" val="3857632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6F5520E-5461-BCFA-5664-973D7F0C72FA}"/>
              </a:ext>
            </a:extLst>
          </p:cNvPr>
          <p:cNvSpPr>
            <a:spLocks noGrp="1"/>
          </p:cNvSpPr>
          <p:nvPr>
            <p:ph type="title"/>
          </p:nvPr>
        </p:nvSpPr>
        <p:spPr>
          <a:xfrm>
            <a:off x="508585" y="287814"/>
            <a:ext cx="6857365" cy="1344612"/>
          </a:xfrm>
        </p:spPr>
        <p:txBody>
          <a:bodyPr anchor="b">
            <a:normAutofit/>
          </a:bodyPr>
          <a:lstStyle/>
          <a:p>
            <a:r>
              <a:rPr lang="en-US" dirty="0"/>
              <a:t>Examples</a:t>
            </a:r>
          </a:p>
        </p:txBody>
      </p:sp>
      <p:sp>
        <p:nvSpPr>
          <p:cNvPr id="3" name="Content Placeholder 2">
            <a:extLst>
              <a:ext uri="{FF2B5EF4-FFF2-40B4-BE49-F238E27FC236}">
                <a16:creationId xmlns:a16="http://schemas.microsoft.com/office/drawing/2014/main" id="{28FFC5A5-296A-71A4-38F1-CAC280C79665}"/>
              </a:ext>
            </a:extLst>
          </p:cNvPr>
          <p:cNvSpPr>
            <a:spLocks noGrp="1"/>
          </p:cNvSpPr>
          <p:nvPr>
            <p:ph idx="1"/>
          </p:nvPr>
        </p:nvSpPr>
        <p:spPr>
          <a:xfrm>
            <a:off x="607573" y="1910080"/>
            <a:ext cx="7172325" cy="4043998"/>
          </a:xfrm>
        </p:spPr>
        <p:txBody>
          <a:bodyPr>
            <a:normAutofit lnSpcReduction="10000"/>
          </a:bodyPr>
          <a:lstStyle/>
          <a:p>
            <a:pPr marL="285750" indent="-285750">
              <a:buFont typeface="Arial" panose="020B0604020202020204" pitchFamily="34" charset="0"/>
              <a:buChar char="•"/>
            </a:pPr>
            <a:r>
              <a:rPr lang="en-US" sz="1800" dirty="0">
                <a:solidFill>
                  <a:schemeClr val="tx1">
                    <a:lumMod val="75000"/>
                    <a:lumOff val="25000"/>
                  </a:schemeClr>
                </a:solidFill>
              </a:rPr>
              <a:t>mobile backup clouds for stocking up all kinds of mobile messages, videos, audio clips, </a:t>
            </a:r>
            <a:r>
              <a:rPr lang="en-US" sz="1800" dirty="0" err="1">
                <a:solidFill>
                  <a:schemeClr val="tx1">
                    <a:lumMod val="75000"/>
                    <a:lumOff val="25000"/>
                  </a:schemeClr>
                </a:solidFill>
              </a:rPr>
              <a:t>photos,e</a:t>
            </a:r>
            <a:r>
              <a:rPr lang="en-US" sz="1800" dirty="0">
                <a:solidFill>
                  <a:schemeClr val="tx1">
                    <a:lumMod val="75000"/>
                    <a:lumOff val="25000"/>
                  </a:schemeClr>
                </a:solidFill>
              </a:rPr>
              <a:t>-mails, and so on.</a:t>
            </a:r>
            <a:endParaRPr lang="en-US" dirty="0"/>
          </a:p>
          <a:p>
            <a:pPr marL="285750" indent="-285750">
              <a:buFont typeface="Arial" panose="020B0604020202020204" pitchFamily="34" charset="0"/>
              <a:buChar char="•"/>
            </a:pPr>
            <a:r>
              <a:rPr lang="en-US" dirty="0"/>
              <a:t>Dropbox for storing all kinds of files of Android</a:t>
            </a:r>
          </a:p>
          <a:p>
            <a:r>
              <a:rPr lang="en-US" dirty="0"/>
              <a:t>phones.</a:t>
            </a:r>
          </a:p>
          <a:p>
            <a:pPr marL="285750" indent="-285750">
              <a:buFont typeface="Arial" panose="020B0604020202020204" pitchFamily="34" charset="0"/>
              <a:buChar char="•"/>
            </a:pPr>
            <a:r>
              <a:rPr lang="en-US" dirty="0"/>
              <a:t>iCloud  for connecting to Apple devices in amazing ways.</a:t>
            </a:r>
          </a:p>
          <a:p>
            <a:pPr marL="285750" indent="-285750">
              <a:buFont typeface="Arial" panose="020B0604020202020204" pitchFamily="34" charset="0"/>
              <a:buChar char="•"/>
            </a:pPr>
            <a:r>
              <a:rPr lang="en-US" dirty="0"/>
              <a:t>iCloud photo library and iCloud drive keep photos, videos, and documents stored securely</a:t>
            </a:r>
          </a:p>
        </p:txBody>
      </p:sp>
    </p:spTree>
    <p:extLst>
      <p:ext uri="{BB962C8B-B14F-4D97-AF65-F5344CB8AC3E}">
        <p14:creationId xmlns:p14="http://schemas.microsoft.com/office/powerpoint/2010/main" val="13412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3BFBEBD3-6FA9-CEE8-1671-BB0BFD4CA203}"/>
              </a:ext>
            </a:extLst>
          </p:cNvPr>
          <p:cNvSpPr>
            <a:spLocks noGrp="1"/>
          </p:cNvSpPr>
          <p:nvPr>
            <p:ph type="title"/>
          </p:nvPr>
        </p:nvSpPr>
        <p:spPr>
          <a:xfrm>
            <a:off x="669524" y="3032602"/>
            <a:ext cx="7225145" cy="787558"/>
          </a:xfrm>
        </p:spPr>
        <p:txBody>
          <a:bodyPr anchor="b">
            <a:normAutofit fontScale="90000"/>
          </a:bodyPr>
          <a:lstStyle/>
          <a:p>
            <a:r>
              <a:rPr lang="en-US" dirty="0"/>
              <a:t>Use Case of Device clouds</a:t>
            </a:r>
          </a:p>
        </p:txBody>
      </p:sp>
      <p:sp>
        <p:nvSpPr>
          <p:cNvPr id="3" name="Content Placeholder 2">
            <a:extLst>
              <a:ext uri="{FF2B5EF4-FFF2-40B4-BE49-F238E27FC236}">
                <a16:creationId xmlns:a16="http://schemas.microsoft.com/office/drawing/2014/main" id="{123C0360-81E4-4F21-FE74-782A859E43FA}"/>
              </a:ext>
            </a:extLst>
          </p:cNvPr>
          <p:cNvSpPr>
            <a:spLocks noGrp="1"/>
          </p:cNvSpPr>
          <p:nvPr>
            <p:ph idx="1"/>
          </p:nvPr>
        </p:nvSpPr>
        <p:spPr>
          <a:xfrm>
            <a:off x="533524" y="619760"/>
            <a:ext cx="8894956" cy="2296160"/>
          </a:xfrm>
        </p:spPr>
        <p:txBody>
          <a:bodyPr>
            <a:normAutofit/>
          </a:bodyPr>
          <a:lstStyle/>
          <a:p>
            <a:pPr marL="285750" indent="-285750">
              <a:buFont typeface="Arial" panose="020B0604020202020204" pitchFamily="34" charset="0"/>
              <a:buChar char="•"/>
            </a:pPr>
            <a:r>
              <a:rPr lang="en-US" dirty="0"/>
              <a:t>All kinds of devices in our every environment are getting hooked to faraway clouds to be accordingly empowered by cloud-based services and data.</a:t>
            </a:r>
          </a:p>
          <a:p>
            <a:pPr marL="285750" indent="-285750">
              <a:buFont typeface="Arial" panose="020B0604020202020204" pitchFamily="34" charset="0"/>
              <a:buChar char="•"/>
            </a:pPr>
            <a:r>
              <a:rPr lang="en-US" dirty="0"/>
              <a:t>Device data – shared with cloud-based analytics databases and platforms(cost-effective and elastic)</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Content Placeholder 2">
            <a:extLst>
              <a:ext uri="{FF2B5EF4-FFF2-40B4-BE49-F238E27FC236}">
                <a16:creationId xmlns:a16="http://schemas.microsoft.com/office/drawing/2014/main" id="{EF560CF3-E5F0-DBD8-5685-065579EA8F51}"/>
              </a:ext>
            </a:extLst>
          </p:cNvPr>
          <p:cNvSpPr txBox="1">
            <a:spLocks/>
          </p:cNvSpPr>
          <p:nvPr/>
        </p:nvSpPr>
        <p:spPr>
          <a:xfrm>
            <a:off x="533524" y="3936842"/>
            <a:ext cx="10320220" cy="2921158"/>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dirty="0"/>
              <a:t>can be a mobile testing environment that enables developers to remotely evaluate the performance of applications on a wide range of smart devices.</a:t>
            </a:r>
          </a:p>
          <a:p>
            <a:pPr marL="285750" indent="-285750">
              <a:buFont typeface="Arial" panose="020B0604020202020204" pitchFamily="34" charset="0"/>
              <a:buChar char="•"/>
            </a:pPr>
            <a:r>
              <a:rPr lang="en-US" dirty="0"/>
              <a:t>The device cloud gives organizations access to modern and legacy devices so that they need not expend on buying, installing, configuring, and operating a variety of devices in their own backyards.</a:t>
            </a:r>
          </a:p>
          <a:p>
            <a:pPr marL="285750" indent="-285750">
              <a:buFont typeface="Arial" panose="020B0604020202020204" pitchFamily="34" charset="0"/>
              <a:buChar char="•"/>
            </a:pPr>
            <a:r>
              <a:rPr lang="en-US" dirty="0" err="1"/>
              <a:t>Eg:Wind</a:t>
            </a:r>
            <a:r>
              <a:rPr lang="en-US" dirty="0"/>
              <a:t> River Helix Device Cloud</a:t>
            </a:r>
          </a:p>
        </p:txBody>
      </p:sp>
    </p:spTree>
    <p:extLst>
      <p:ext uri="{BB962C8B-B14F-4D97-AF65-F5344CB8AC3E}">
        <p14:creationId xmlns:p14="http://schemas.microsoft.com/office/powerpoint/2010/main" val="1653997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2D9DDCB8-EBF3-EB39-D722-5EE3C0602EFD}"/>
              </a:ext>
            </a:extLst>
          </p:cNvPr>
          <p:cNvSpPr>
            <a:spLocks noGrp="1"/>
          </p:cNvSpPr>
          <p:nvPr>
            <p:ph type="title"/>
          </p:nvPr>
        </p:nvSpPr>
        <p:spPr>
          <a:xfrm>
            <a:off x="1920875" y="442913"/>
            <a:ext cx="6857365" cy="1344612"/>
          </a:xfrm>
        </p:spPr>
        <p:txBody>
          <a:bodyPr anchor="b">
            <a:normAutofit/>
          </a:bodyPr>
          <a:lstStyle/>
          <a:p>
            <a:endParaRPr lang="en-US"/>
          </a:p>
        </p:txBody>
      </p:sp>
      <p:sp>
        <p:nvSpPr>
          <p:cNvPr id="3" name="Content Placeholder 2">
            <a:extLst>
              <a:ext uri="{FF2B5EF4-FFF2-40B4-BE49-F238E27FC236}">
                <a16:creationId xmlns:a16="http://schemas.microsoft.com/office/drawing/2014/main" id="{EECA610D-1F0F-BA9A-B9E1-4B9D05229930}"/>
              </a:ext>
            </a:extLst>
          </p:cNvPr>
          <p:cNvSpPr>
            <a:spLocks noGrp="1"/>
          </p:cNvSpPr>
          <p:nvPr>
            <p:ph idx="1"/>
          </p:nvPr>
        </p:nvSpPr>
        <p:spPr>
          <a:xfrm>
            <a:off x="1920875" y="2312988"/>
            <a:ext cx="6857365" cy="3651250"/>
          </a:xfrm>
        </p:spPr>
        <p:txBody>
          <a:bodyPr>
            <a:normAutofit/>
          </a:bodyPr>
          <a:lstStyle/>
          <a:p>
            <a:endParaRPr lang="en-US"/>
          </a:p>
        </p:txBody>
      </p:sp>
      <p:pic>
        <p:nvPicPr>
          <p:cNvPr id="5" name="Picture 4">
            <a:extLst>
              <a:ext uri="{FF2B5EF4-FFF2-40B4-BE49-F238E27FC236}">
                <a16:creationId xmlns:a16="http://schemas.microsoft.com/office/drawing/2014/main" id="{4CE7091D-8125-1CDF-F35D-C1A0155721D6}"/>
              </a:ext>
            </a:extLst>
          </p:cNvPr>
          <p:cNvPicPr>
            <a:picLocks noChangeAspect="1"/>
          </p:cNvPicPr>
          <p:nvPr/>
        </p:nvPicPr>
        <p:blipFill rotWithShape="1">
          <a:blip r:embed="rId2"/>
          <a:srcRect l="19197" t="23556" r="19334" b="10222"/>
          <a:stretch/>
        </p:blipFill>
        <p:spPr>
          <a:xfrm>
            <a:off x="847796" y="248652"/>
            <a:ext cx="10496408" cy="6360696"/>
          </a:xfrm>
          <a:prstGeom prst="rect">
            <a:avLst/>
          </a:prstGeom>
        </p:spPr>
      </p:pic>
    </p:spTree>
    <p:extLst>
      <p:ext uri="{BB962C8B-B14F-4D97-AF65-F5344CB8AC3E}">
        <p14:creationId xmlns:p14="http://schemas.microsoft.com/office/powerpoint/2010/main" val="2487741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BD2B0DCC-093A-5749-22FA-081412C33D14}"/>
              </a:ext>
            </a:extLst>
          </p:cNvPr>
          <p:cNvSpPr>
            <a:spLocks noGrp="1"/>
          </p:cNvSpPr>
          <p:nvPr>
            <p:ph type="title"/>
          </p:nvPr>
        </p:nvSpPr>
        <p:spPr>
          <a:xfrm>
            <a:off x="1920875" y="442913"/>
            <a:ext cx="6857365" cy="1344612"/>
          </a:xfrm>
        </p:spPr>
        <p:txBody>
          <a:bodyPr anchor="b">
            <a:normAutofit/>
          </a:bodyPr>
          <a:lstStyle/>
          <a:p>
            <a:endParaRPr lang="en-US"/>
          </a:p>
        </p:txBody>
      </p:sp>
      <p:sp>
        <p:nvSpPr>
          <p:cNvPr id="3" name="Content Placeholder 2">
            <a:extLst>
              <a:ext uri="{FF2B5EF4-FFF2-40B4-BE49-F238E27FC236}">
                <a16:creationId xmlns:a16="http://schemas.microsoft.com/office/drawing/2014/main" id="{CC660AF9-4BA0-AD37-5CD2-BE46B8B4C2DA}"/>
              </a:ext>
            </a:extLst>
          </p:cNvPr>
          <p:cNvSpPr>
            <a:spLocks noGrp="1"/>
          </p:cNvSpPr>
          <p:nvPr>
            <p:ph idx="1"/>
          </p:nvPr>
        </p:nvSpPr>
        <p:spPr>
          <a:xfrm>
            <a:off x="183185" y="4578947"/>
            <a:ext cx="12191695" cy="2141693"/>
          </a:xfrm>
        </p:spPr>
        <p:txBody>
          <a:bodyPr>
            <a:normAutofit/>
          </a:bodyPr>
          <a:lstStyle/>
          <a:p>
            <a:pPr marL="285750" indent="-285750">
              <a:buFont typeface="Arial" panose="020B0604020202020204" pitchFamily="34" charset="0"/>
              <a:buChar char="•"/>
            </a:pPr>
            <a:r>
              <a:rPr lang="en-US" dirty="0"/>
              <a:t>integrates that data with other systems and data sources, which it then uses to automate control of IoT devices and machines.</a:t>
            </a:r>
          </a:p>
          <a:p>
            <a:pPr marL="285750" indent="-285750">
              <a:buFont typeface="Arial" panose="020B0604020202020204" pitchFamily="34" charset="0"/>
              <a:buChar char="•"/>
            </a:pPr>
            <a:r>
              <a:rPr lang="en-US" dirty="0"/>
              <a:t>with device cloud, organizations can easily update hundreds or thousands of devices through remote software updates.</a:t>
            </a:r>
          </a:p>
        </p:txBody>
      </p:sp>
      <p:pic>
        <p:nvPicPr>
          <p:cNvPr id="5" name="Picture 4">
            <a:extLst>
              <a:ext uri="{FF2B5EF4-FFF2-40B4-BE49-F238E27FC236}">
                <a16:creationId xmlns:a16="http://schemas.microsoft.com/office/drawing/2014/main" id="{D6AED07A-3D1C-132E-FCE3-B4E9DF605B6C}"/>
              </a:ext>
            </a:extLst>
          </p:cNvPr>
          <p:cNvPicPr>
            <a:picLocks noChangeAspect="1"/>
          </p:cNvPicPr>
          <p:nvPr/>
        </p:nvPicPr>
        <p:blipFill rotWithShape="1">
          <a:blip r:embed="rId2"/>
          <a:srcRect l="19667" t="37926" r="20250" b="17481"/>
          <a:stretch/>
        </p:blipFill>
        <p:spPr>
          <a:xfrm>
            <a:off x="1135673" y="299956"/>
            <a:ext cx="9920654" cy="4141632"/>
          </a:xfrm>
          <a:prstGeom prst="rect">
            <a:avLst/>
          </a:prstGeom>
        </p:spPr>
      </p:pic>
    </p:spTree>
    <p:extLst>
      <p:ext uri="{BB962C8B-B14F-4D97-AF65-F5344CB8AC3E}">
        <p14:creationId xmlns:p14="http://schemas.microsoft.com/office/powerpoint/2010/main" val="132182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F6BA8199-94D5-23B5-8678-B7188F38C1F0}"/>
              </a:ext>
            </a:extLst>
          </p:cNvPr>
          <p:cNvSpPr>
            <a:spLocks noGrp="1"/>
          </p:cNvSpPr>
          <p:nvPr>
            <p:ph idx="1"/>
          </p:nvPr>
        </p:nvSpPr>
        <p:spPr>
          <a:xfrm>
            <a:off x="1" y="1016001"/>
            <a:ext cx="10525760" cy="5399086"/>
          </a:xfrm>
        </p:spPr>
        <p:txBody>
          <a:bodyPr>
            <a:normAutofit fontScale="92500" lnSpcReduction="10000"/>
          </a:bodyPr>
          <a:lstStyle/>
          <a:p>
            <a:pPr marL="285750" indent="-285750">
              <a:buFont typeface="Arial" panose="020B0604020202020204" pitchFamily="34" charset="0"/>
              <a:buChar char="•"/>
            </a:pPr>
            <a:r>
              <a:rPr lang="en-US" dirty="0"/>
              <a:t>The Eurotech Everyware Device Cloud (EDC) is an end-to-end solution (Figure 6.5) that includes purpose-built hardware, connectivity, and embedded device management through the Eurotech Software Framework, the Everyware Device Cloud Client, and machine-to-machine (M2M) cloud-based services to deliver actionable insights from the field to downstream applications and business processes, dashboards, and reports.</a:t>
            </a:r>
          </a:p>
          <a:p>
            <a:pPr marL="285750" indent="-285750">
              <a:buFont typeface="Arial" panose="020B0604020202020204" pitchFamily="34" charset="0"/>
              <a:buChar char="•"/>
            </a:pPr>
            <a:r>
              <a:rPr lang="en-US" dirty="0"/>
              <a:t>Cloud database - fault-tolerant and elastically scalable.</a:t>
            </a:r>
          </a:p>
          <a:p>
            <a:pPr marL="285750" indent="-285750">
              <a:buFont typeface="Arial" panose="020B0604020202020204" pitchFamily="34" charset="0"/>
              <a:buChar char="•"/>
            </a:pPr>
            <a:r>
              <a:rPr lang="en-US" dirty="0"/>
              <a:t>data filtering, continuous queries, aggregation and correlation between devices, and event pattern recognition to ensure rapid reaction to business-critical situation scenarios</a:t>
            </a:r>
          </a:p>
          <a:p>
            <a:pPr marL="285750" indent="-285750">
              <a:buFont typeface="Arial" panose="020B0604020202020204" pitchFamily="34" charset="0"/>
              <a:buChar char="•"/>
            </a:pPr>
            <a:r>
              <a:rPr lang="en-US" dirty="0"/>
              <a:t>The Health Suite digital platform [http://www.usa.philips.com/healthcare] represents a new era in connected health care for both patients and providers, as health care continues to move outside the hospital walls, and into our homes and everyday lives.( supported by salesforce.com )</a:t>
            </a:r>
          </a:p>
          <a:p>
            <a:endParaRPr lang="en-US" dirty="0"/>
          </a:p>
        </p:txBody>
      </p:sp>
    </p:spTree>
    <p:extLst>
      <p:ext uri="{BB962C8B-B14F-4D97-AF65-F5344CB8AC3E}">
        <p14:creationId xmlns:p14="http://schemas.microsoft.com/office/powerpoint/2010/main" val="248293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Freeform: Shape 3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3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4" name="Freeform: Shape 3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5" name="Freeform: Shape 4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6" name="Freeform: Shape 4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4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8" name="Freeform: Shape 4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79" name="Freeform: Shape 4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80" name="Rectangle 51">
            <a:extLst>
              <a:ext uri="{FF2B5EF4-FFF2-40B4-BE49-F238E27FC236}">
                <a16:creationId xmlns:a16="http://schemas.microsoft.com/office/drawing/2014/main" id="{E217F32C-75AA-4B97-ADFB-5E2C3C7EC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EA6D7D97-67B9-679B-1FF0-8DD3C07401E6}"/>
              </a:ext>
            </a:extLst>
          </p:cNvPr>
          <p:cNvPicPr>
            <a:picLocks noChangeAspect="1"/>
          </p:cNvPicPr>
          <p:nvPr/>
        </p:nvPicPr>
        <p:blipFill rotWithShape="1">
          <a:blip r:embed="rId2"/>
          <a:srcRect t="5858" b="19142"/>
          <a:stretch/>
        </p:blipFill>
        <p:spPr>
          <a:xfrm>
            <a:off x="20" y="10"/>
            <a:ext cx="12191980" cy="6857990"/>
          </a:xfrm>
          <a:prstGeom prst="rect">
            <a:avLst/>
          </a:prstGeom>
        </p:spPr>
      </p:pic>
      <p:sp>
        <p:nvSpPr>
          <p:cNvPr id="81" name="Rectangle 53">
            <a:extLst>
              <a:ext uri="{FF2B5EF4-FFF2-40B4-BE49-F238E27FC236}">
                <a16:creationId xmlns:a16="http://schemas.microsoft.com/office/drawing/2014/main" id="{4D76AAEA-AF3A-4616-9F99-E9AA131A5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2336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0D38B8-4338-02F9-B924-5FA15B3B087D}"/>
              </a:ext>
            </a:extLst>
          </p:cNvPr>
          <p:cNvSpPr>
            <a:spLocks noGrp="1"/>
          </p:cNvSpPr>
          <p:nvPr>
            <p:ph type="title"/>
          </p:nvPr>
        </p:nvSpPr>
        <p:spPr>
          <a:xfrm>
            <a:off x="6095999" y="1346268"/>
            <a:ext cx="5618431" cy="3285207"/>
          </a:xfrm>
        </p:spPr>
        <p:txBody>
          <a:bodyPr vert="horz" lIns="109728" tIns="109728" rIns="109728" bIns="91440" rtlCol="0" anchor="b">
            <a:normAutofit/>
          </a:bodyPr>
          <a:lstStyle/>
          <a:p>
            <a:pPr>
              <a:lnSpc>
                <a:spcPct val="120000"/>
              </a:lnSpc>
            </a:pPr>
            <a:r>
              <a:rPr lang="en-US" sz="5400">
                <a:solidFill>
                  <a:schemeClr val="bg1"/>
                </a:solidFill>
              </a:rPr>
              <a:t>Thank you</a:t>
            </a:r>
          </a:p>
        </p:txBody>
      </p:sp>
    </p:spTree>
    <p:extLst>
      <p:ext uri="{BB962C8B-B14F-4D97-AF65-F5344CB8AC3E}">
        <p14:creationId xmlns:p14="http://schemas.microsoft.com/office/powerpoint/2010/main" val="83773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CB7333ED-40B0-D03C-3D8E-6D2EBC7641B8}"/>
              </a:ext>
            </a:extLst>
          </p:cNvPr>
          <p:cNvSpPr>
            <a:spLocks noGrp="1"/>
          </p:cNvSpPr>
          <p:nvPr>
            <p:ph type="title"/>
          </p:nvPr>
        </p:nvSpPr>
        <p:spPr>
          <a:xfrm>
            <a:off x="527151" y="212250"/>
            <a:ext cx="6857365" cy="786447"/>
          </a:xfrm>
        </p:spPr>
        <p:txBody>
          <a:bodyPr anchor="b">
            <a:normAutofit fontScale="90000"/>
          </a:bodyPr>
          <a:lstStyle/>
          <a:p>
            <a:r>
              <a:rPr lang="en-US" dirty="0"/>
              <a:t>Advantages of Private Cloud</a:t>
            </a:r>
          </a:p>
        </p:txBody>
      </p:sp>
      <p:sp>
        <p:nvSpPr>
          <p:cNvPr id="3" name="Content Placeholder 2">
            <a:extLst>
              <a:ext uri="{FF2B5EF4-FFF2-40B4-BE49-F238E27FC236}">
                <a16:creationId xmlns:a16="http://schemas.microsoft.com/office/drawing/2014/main" id="{D3403482-DB74-BBA2-734B-95C28B01F81E}"/>
              </a:ext>
            </a:extLst>
          </p:cNvPr>
          <p:cNvSpPr>
            <a:spLocks noGrp="1"/>
          </p:cNvSpPr>
          <p:nvPr>
            <p:ph idx="1"/>
          </p:nvPr>
        </p:nvSpPr>
        <p:spPr>
          <a:xfrm>
            <a:off x="438746" y="977900"/>
            <a:ext cx="8281436" cy="2468880"/>
          </a:xfrm>
        </p:spPr>
        <p:txBody>
          <a:bodyPr>
            <a:normAutofit/>
          </a:bodyPr>
          <a:lstStyle/>
          <a:p>
            <a:pPr marL="285750" indent="-285750">
              <a:buFont typeface="Arial" panose="020B0604020202020204" pitchFamily="34" charset="0"/>
              <a:buChar char="•"/>
            </a:pPr>
            <a:r>
              <a:rPr lang="en-US" dirty="0"/>
              <a:t>deeper visibility of the total IT environment,</a:t>
            </a:r>
          </a:p>
          <a:p>
            <a:pPr marL="285750" indent="-285750">
              <a:buFont typeface="Arial" panose="020B0604020202020204" pitchFamily="34" charset="0"/>
              <a:buChar char="•"/>
            </a:pPr>
            <a:r>
              <a:rPr lang="en-US" dirty="0"/>
              <a:t>the end-to-end controllability,</a:t>
            </a:r>
          </a:p>
          <a:p>
            <a:pPr marL="285750" indent="-285750">
              <a:buFont typeface="Arial" panose="020B0604020202020204" pitchFamily="34" charset="0"/>
              <a:buChar char="•"/>
            </a:pPr>
            <a:r>
              <a:rPr lang="en-US" dirty="0"/>
              <a:t>the guaranteed performance and dependability with nil network latency,</a:t>
            </a:r>
          </a:p>
          <a:p>
            <a:pPr marL="285750" indent="-285750">
              <a:buFont typeface="Arial" panose="020B0604020202020204" pitchFamily="34" charset="0"/>
              <a:buChar char="•"/>
            </a:pPr>
            <a:r>
              <a:rPr lang="en-US" dirty="0"/>
              <a:t>all, impenetrable, and fool-proof security,</a:t>
            </a:r>
          </a:p>
        </p:txBody>
      </p:sp>
      <p:sp>
        <p:nvSpPr>
          <p:cNvPr id="4" name="Title 1">
            <a:extLst>
              <a:ext uri="{FF2B5EF4-FFF2-40B4-BE49-F238E27FC236}">
                <a16:creationId xmlns:a16="http://schemas.microsoft.com/office/drawing/2014/main" id="{18964946-1383-A051-5AA9-B8DB188EF9AE}"/>
              </a:ext>
            </a:extLst>
          </p:cNvPr>
          <p:cNvSpPr txBox="1">
            <a:spLocks/>
          </p:cNvSpPr>
          <p:nvPr/>
        </p:nvSpPr>
        <p:spPr>
          <a:xfrm>
            <a:off x="502398" y="3581400"/>
            <a:ext cx="6857365" cy="660400"/>
          </a:xfrm>
          <a:prstGeom prst="rect">
            <a:avLst/>
          </a:prstGeom>
        </p:spPr>
        <p:txBody>
          <a:bodyPr vert="horz" lIns="109728" tIns="109728" rIns="109728" bIns="91440" rtlCol="0" anchor="b">
            <a:normAutofit fontScale="82500" lnSpcReduction="1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Advantages of Public Cloud</a:t>
            </a:r>
          </a:p>
        </p:txBody>
      </p:sp>
      <p:sp>
        <p:nvSpPr>
          <p:cNvPr id="5" name="Content Placeholder 2">
            <a:extLst>
              <a:ext uri="{FF2B5EF4-FFF2-40B4-BE49-F238E27FC236}">
                <a16:creationId xmlns:a16="http://schemas.microsoft.com/office/drawing/2014/main" id="{4985E40C-1A57-409D-2946-4DCB6A98DDBE}"/>
              </a:ext>
            </a:extLst>
          </p:cNvPr>
          <p:cNvSpPr txBox="1">
            <a:spLocks/>
          </p:cNvSpPr>
          <p:nvPr/>
        </p:nvSpPr>
        <p:spPr>
          <a:xfrm>
            <a:off x="438746" y="4196080"/>
            <a:ext cx="8281436" cy="2468880"/>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dirty="0"/>
              <a:t>web-scale, cost-effective,</a:t>
            </a:r>
          </a:p>
          <a:p>
            <a:pPr marL="285750" indent="-285750">
              <a:buFont typeface="Arial" panose="020B0604020202020204" pitchFamily="34" charset="0"/>
              <a:buChar char="•"/>
            </a:pPr>
            <a:r>
              <a:rPr lang="en-US" dirty="0"/>
              <a:t>being manned by trained, experienced and skilled experts,</a:t>
            </a:r>
          </a:p>
          <a:p>
            <a:pPr marL="285750" indent="-285750">
              <a:buFont typeface="Arial" panose="020B0604020202020204" pitchFamily="34" charset="0"/>
              <a:buChar char="•"/>
            </a:pPr>
            <a:r>
              <a:rPr lang="en-US" dirty="0"/>
              <a:t>being continuously standardized toward open, interoperable, connected, and federated clouds.</a:t>
            </a:r>
          </a:p>
        </p:txBody>
      </p:sp>
    </p:spTree>
    <p:extLst>
      <p:ext uri="{BB962C8B-B14F-4D97-AF65-F5344CB8AC3E}">
        <p14:creationId xmlns:p14="http://schemas.microsoft.com/office/powerpoint/2010/main" val="3885368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F550F76-1C8C-369E-C3F5-DDE6AB5A8997}"/>
              </a:ext>
            </a:extLst>
          </p:cNvPr>
          <p:cNvSpPr>
            <a:spLocks noGrp="1"/>
          </p:cNvSpPr>
          <p:nvPr>
            <p:ph type="title"/>
          </p:nvPr>
        </p:nvSpPr>
        <p:spPr>
          <a:xfrm>
            <a:off x="669524" y="386715"/>
            <a:ext cx="6857365" cy="852805"/>
          </a:xfrm>
        </p:spPr>
        <p:txBody>
          <a:bodyPr anchor="b">
            <a:normAutofit/>
          </a:bodyPr>
          <a:lstStyle/>
          <a:p>
            <a:r>
              <a:rPr lang="en-US" dirty="0"/>
              <a:t>Hybrid Cloud Adoption</a:t>
            </a:r>
          </a:p>
        </p:txBody>
      </p:sp>
      <p:sp>
        <p:nvSpPr>
          <p:cNvPr id="3" name="Content Placeholder 2">
            <a:extLst>
              <a:ext uri="{FF2B5EF4-FFF2-40B4-BE49-F238E27FC236}">
                <a16:creationId xmlns:a16="http://schemas.microsoft.com/office/drawing/2014/main" id="{16E5FB02-6C60-72B3-3E18-F5B25B58C1DA}"/>
              </a:ext>
            </a:extLst>
          </p:cNvPr>
          <p:cNvSpPr>
            <a:spLocks noGrp="1"/>
          </p:cNvSpPr>
          <p:nvPr>
            <p:ph idx="1"/>
          </p:nvPr>
        </p:nvSpPr>
        <p:spPr>
          <a:xfrm>
            <a:off x="669524" y="1341120"/>
            <a:ext cx="8466143" cy="3362960"/>
          </a:xfrm>
        </p:spPr>
        <p:txBody>
          <a:bodyPr>
            <a:normAutofit/>
          </a:bodyPr>
          <a:lstStyle/>
          <a:p>
            <a:pPr marL="285750" indent="-285750">
              <a:buFont typeface="Arial" panose="020B0604020202020204" pitchFamily="34" charset="0"/>
              <a:buChar char="•"/>
            </a:pPr>
            <a:r>
              <a:rPr lang="en-US" dirty="0"/>
              <a:t>In order to attain the combined benefit of both public and private clouds.</a:t>
            </a:r>
          </a:p>
          <a:p>
            <a:pPr marL="285750" indent="-285750">
              <a:buFont typeface="Arial" panose="020B0604020202020204" pitchFamily="34" charset="0"/>
              <a:buChar char="•"/>
            </a:pPr>
            <a:r>
              <a:rPr lang="en-US" dirty="0"/>
              <a:t>rolled out by establishing a linkage between traditional IT infrastructures, private and public clouds, and third-party services.</a:t>
            </a:r>
          </a:p>
          <a:p>
            <a:pPr marL="285750" indent="-285750">
              <a:buFont typeface="Arial" panose="020B0604020202020204" pitchFamily="34" charset="0"/>
              <a:buChar char="•"/>
            </a:pPr>
            <a:r>
              <a:rPr lang="en-US" dirty="0"/>
              <a:t>vendor lock-in issue is being attended through hybrid cloud strategy</a:t>
            </a:r>
          </a:p>
          <a:p>
            <a:pPr marL="285750" indent="-285750">
              <a:buFont typeface="Arial" panose="020B0604020202020204" pitchFamily="34" charset="0"/>
              <a:buChar char="•"/>
            </a:pPr>
            <a:endParaRPr lang="en-US" dirty="0"/>
          </a:p>
        </p:txBody>
      </p:sp>
      <p:sp>
        <p:nvSpPr>
          <p:cNvPr id="4" name="Content Placeholder 2">
            <a:extLst>
              <a:ext uri="{FF2B5EF4-FFF2-40B4-BE49-F238E27FC236}">
                <a16:creationId xmlns:a16="http://schemas.microsoft.com/office/drawing/2014/main" id="{5BC06125-39E3-04E5-CF3E-85E16274F300}"/>
              </a:ext>
            </a:extLst>
          </p:cNvPr>
          <p:cNvSpPr txBox="1">
            <a:spLocks/>
          </p:cNvSpPr>
          <p:nvPr/>
        </p:nvSpPr>
        <p:spPr>
          <a:xfrm>
            <a:off x="536242" y="5516880"/>
            <a:ext cx="8466143" cy="1239520"/>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pPr marL="285750" indent="-285750">
              <a:buFont typeface="Arial" panose="020B0604020202020204" pitchFamily="34" charset="0"/>
              <a:buChar char="•"/>
            </a:pPr>
            <a:r>
              <a:rPr lang="en-US" dirty="0"/>
              <a:t>data locality and security, workload performance and</a:t>
            </a:r>
          </a:p>
          <a:p>
            <a:pPr marL="285750" indent="-285750">
              <a:buFont typeface="Arial" panose="020B0604020202020204" pitchFamily="34" charset="0"/>
              <a:buChar char="•"/>
            </a:pPr>
            <a:r>
              <a:rPr lang="en-US" dirty="0"/>
              <a:t>throughput, and network latency,</a:t>
            </a:r>
          </a:p>
        </p:txBody>
      </p:sp>
      <p:sp>
        <p:nvSpPr>
          <p:cNvPr id="5" name="Title 1">
            <a:extLst>
              <a:ext uri="{FF2B5EF4-FFF2-40B4-BE49-F238E27FC236}">
                <a16:creationId xmlns:a16="http://schemas.microsoft.com/office/drawing/2014/main" id="{40DB44A6-F661-6F5F-AD1B-DC5B700E833D}"/>
              </a:ext>
            </a:extLst>
          </p:cNvPr>
          <p:cNvSpPr txBox="1">
            <a:spLocks/>
          </p:cNvSpPr>
          <p:nvPr/>
        </p:nvSpPr>
        <p:spPr>
          <a:xfrm>
            <a:off x="457794" y="4562475"/>
            <a:ext cx="6857365" cy="852805"/>
          </a:xfrm>
          <a:prstGeom prst="rect">
            <a:avLst/>
          </a:prstGeom>
        </p:spPr>
        <p:txBody>
          <a:bodyPr vert="horz" lIns="109728" tIns="109728" rIns="109728" bIns="91440" rtlCol="0" anchor="b">
            <a:normAutofit fontScale="925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dirty="0"/>
              <a:t>Strategies for Cloud Adoption</a:t>
            </a:r>
          </a:p>
        </p:txBody>
      </p:sp>
    </p:spTree>
    <p:extLst>
      <p:ext uri="{BB962C8B-B14F-4D97-AF65-F5344CB8AC3E}">
        <p14:creationId xmlns:p14="http://schemas.microsoft.com/office/powerpoint/2010/main" val="315696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A blue abstract watercolor pattern on a white background">
            <a:extLst>
              <a:ext uri="{FF2B5EF4-FFF2-40B4-BE49-F238E27FC236}">
                <a16:creationId xmlns:a16="http://schemas.microsoft.com/office/drawing/2014/main" id="{36E11315-0E60-BA3D-240D-5AB49440F469}"/>
              </a:ext>
            </a:extLst>
          </p:cNvPr>
          <p:cNvPicPr>
            <a:picLocks noChangeAspect="1"/>
          </p:cNvPicPr>
          <p:nvPr/>
        </p:nvPicPr>
        <p:blipFill rotWithShape="1">
          <a:blip r:embed="rId2"/>
          <a:srcRect t="14635" r="-1" b="1073"/>
          <a:stretch/>
        </p:blipFill>
        <p:spPr>
          <a:xfrm>
            <a:off x="1524" y="10"/>
            <a:ext cx="12188952" cy="6857990"/>
          </a:xfrm>
          <a:prstGeom prst="rect">
            <a:avLst/>
          </a:prstGeom>
        </p:spPr>
      </p:pic>
      <p:sp>
        <p:nvSpPr>
          <p:cNvPr id="32" name="Freeform: Shape 25">
            <a:extLst>
              <a:ext uri="{FF2B5EF4-FFF2-40B4-BE49-F238E27FC236}">
                <a16:creationId xmlns:a16="http://schemas.microsoft.com/office/drawing/2014/main" id="{14543B09-440D-4F57-BCB0-A4FCC922D8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0584" y="1948070"/>
            <a:ext cx="5261264" cy="4909930"/>
          </a:xfrm>
          <a:custGeom>
            <a:avLst/>
            <a:gdLst>
              <a:gd name="connsiteX0" fmla="*/ 2739575 w 5261264"/>
              <a:gd name="connsiteY0" fmla="*/ 1369 h 4909930"/>
              <a:gd name="connsiteX1" fmla="*/ 3931992 w 5261264"/>
              <a:gd name="connsiteY1" fmla="*/ 357115 h 4909930"/>
              <a:gd name="connsiteX2" fmla="*/ 5228644 w 5261264"/>
              <a:gd name="connsiteY2" fmla="*/ 1704869 h 4909930"/>
              <a:gd name="connsiteX3" fmla="*/ 5261264 w 5261264"/>
              <a:gd name="connsiteY3" fmla="*/ 1769901 h 4909930"/>
              <a:gd name="connsiteX4" fmla="*/ 5261264 w 5261264"/>
              <a:gd name="connsiteY4" fmla="*/ 4640262 h 4909930"/>
              <a:gd name="connsiteX5" fmla="*/ 5239287 w 5261264"/>
              <a:gd name="connsiteY5" fmla="*/ 4674079 h 4909930"/>
              <a:gd name="connsiteX6" fmla="*/ 5039558 w 5261264"/>
              <a:gd name="connsiteY6" fmla="*/ 4893028 h 4909930"/>
              <a:gd name="connsiteX7" fmla="*/ 5018342 w 5261264"/>
              <a:gd name="connsiteY7" fmla="*/ 4909930 h 4909930"/>
              <a:gd name="connsiteX8" fmla="*/ 962510 w 5261264"/>
              <a:gd name="connsiteY8" fmla="*/ 4909930 h 4909930"/>
              <a:gd name="connsiteX9" fmla="*/ 821338 w 5261264"/>
              <a:gd name="connsiteY9" fmla="*/ 4707517 h 4909930"/>
              <a:gd name="connsiteX10" fmla="*/ 448558 w 5261264"/>
              <a:gd name="connsiteY10" fmla="*/ 3922606 h 4909930"/>
              <a:gd name="connsiteX11" fmla="*/ 221727 w 5261264"/>
              <a:gd name="connsiteY11" fmla="*/ 1588926 h 4909930"/>
              <a:gd name="connsiteX12" fmla="*/ 2739575 w 5261264"/>
              <a:gd name="connsiteY12" fmla="*/ 1369 h 4909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61264" h="4909930">
                <a:moveTo>
                  <a:pt x="2739575" y="1369"/>
                </a:moveTo>
                <a:cubicBezTo>
                  <a:pt x="3132207" y="14841"/>
                  <a:pt x="3535383" y="128133"/>
                  <a:pt x="3931992" y="357115"/>
                </a:cubicBezTo>
                <a:cubicBezTo>
                  <a:pt x="4474996" y="670619"/>
                  <a:pt x="4925124" y="1151857"/>
                  <a:pt x="5228644" y="1704869"/>
                </a:cubicBezTo>
                <a:lnTo>
                  <a:pt x="5261264" y="1769901"/>
                </a:lnTo>
                <a:lnTo>
                  <a:pt x="5261264" y="4640262"/>
                </a:lnTo>
                <a:lnTo>
                  <a:pt x="5239287" y="4674079"/>
                </a:lnTo>
                <a:cubicBezTo>
                  <a:pt x="5177453" y="4758643"/>
                  <a:pt x="5110673" y="4830413"/>
                  <a:pt x="5039558" y="4893028"/>
                </a:cubicBezTo>
                <a:lnTo>
                  <a:pt x="5018342" y="4909930"/>
                </a:lnTo>
                <a:lnTo>
                  <a:pt x="962510" y="4909930"/>
                </a:lnTo>
                <a:lnTo>
                  <a:pt x="821338" y="4707517"/>
                </a:lnTo>
                <a:cubicBezTo>
                  <a:pt x="672683" y="4465717"/>
                  <a:pt x="560617" y="4198197"/>
                  <a:pt x="448558" y="3922606"/>
                </a:cubicBezTo>
                <a:cubicBezTo>
                  <a:pt x="120358" y="3115488"/>
                  <a:pt x="-245146" y="2397572"/>
                  <a:pt x="221727" y="1588926"/>
                </a:cubicBezTo>
                <a:cubicBezTo>
                  <a:pt x="801679" y="584418"/>
                  <a:pt x="1736188" y="-33060"/>
                  <a:pt x="2739575" y="136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27">
            <a:extLst>
              <a:ext uri="{FF2B5EF4-FFF2-40B4-BE49-F238E27FC236}">
                <a16:creationId xmlns:a16="http://schemas.microsoft.com/office/drawing/2014/main" id="{0EE80047-1219-42E8-86D3-94F512050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3449" y="1709530"/>
            <a:ext cx="5448246" cy="5148470"/>
          </a:xfrm>
          <a:custGeom>
            <a:avLst/>
            <a:gdLst>
              <a:gd name="connsiteX0" fmla="*/ 2885375 w 5448246"/>
              <a:gd name="connsiteY0" fmla="*/ 1442 h 5156012"/>
              <a:gd name="connsiteX1" fmla="*/ 4141251 w 5448246"/>
              <a:gd name="connsiteY1" fmla="*/ 376120 h 5156012"/>
              <a:gd name="connsiteX2" fmla="*/ 5315487 w 5448246"/>
              <a:gd name="connsiteY2" fmla="*/ 1482940 h 5156012"/>
              <a:gd name="connsiteX3" fmla="*/ 5448246 w 5448246"/>
              <a:gd name="connsiteY3" fmla="*/ 1697243 h 5156012"/>
              <a:gd name="connsiteX4" fmla="*/ 5448246 w 5448246"/>
              <a:gd name="connsiteY4" fmla="*/ 5009611 h 5156012"/>
              <a:gd name="connsiteX5" fmla="*/ 5416607 w 5448246"/>
              <a:gd name="connsiteY5" fmla="*/ 5046802 h 5156012"/>
              <a:gd name="connsiteX6" fmla="*/ 5344828 w 5448246"/>
              <a:gd name="connsiteY6" fmla="*/ 5119639 h 5156012"/>
              <a:gd name="connsiteX7" fmla="*/ 5300719 w 5448246"/>
              <a:gd name="connsiteY7" fmla="*/ 5156012 h 5156012"/>
              <a:gd name="connsiteX8" fmla="*/ 1002287 w 5448246"/>
              <a:gd name="connsiteY8" fmla="*/ 5156012 h 5156012"/>
              <a:gd name="connsiteX9" fmla="*/ 896888 w 5448246"/>
              <a:gd name="connsiteY9" fmla="*/ 5008616 h 5156012"/>
              <a:gd name="connsiteX10" fmla="*/ 472429 w 5448246"/>
              <a:gd name="connsiteY10" fmla="*/ 4131367 h 5156012"/>
              <a:gd name="connsiteX11" fmla="*/ 233526 w 5448246"/>
              <a:gd name="connsiteY11" fmla="*/ 1673489 h 5156012"/>
              <a:gd name="connsiteX12" fmla="*/ 2885375 w 5448246"/>
              <a:gd name="connsiteY12" fmla="*/ 1442 h 51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8246" h="5156012">
                <a:moveTo>
                  <a:pt x="2885375" y="1442"/>
                </a:moveTo>
                <a:cubicBezTo>
                  <a:pt x="3298901" y="15631"/>
                  <a:pt x="3723535" y="134952"/>
                  <a:pt x="4141251" y="376120"/>
                </a:cubicBezTo>
                <a:cubicBezTo>
                  <a:pt x="4608110" y="645661"/>
                  <a:pt x="5009784" y="1032928"/>
                  <a:pt x="5315487" y="1482940"/>
                </a:cubicBezTo>
                <a:lnTo>
                  <a:pt x="5448246" y="1697243"/>
                </a:lnTo>
                <a:lnTo>
                  <a:pt x="5448246" y="5009611"/>
                </a:lnTo>
                <a:lnTo>
                  <a:pt x="5416607" y="5046802"/>
                </a:lnTo>
                <a:cubicBezTo>
                  <a:pt x="5393215" y="5072317"/>
                  <a:pt x="5369282" y="5096549"/>
                  <a:pt x="5344828" y="5119639"/>
                </a:cubicBezTo>
                <a:lnTo>
                  <a:pt x="5300719" y="5156012"/>
                </a:lnTo>
                <a:lnTo>
                  <a:pt x="1002287" y="5156012"/>
                </a:lnTo>
                <a:lnTo>
                  <a:pt x="896888" y="5008616"/>
                </a:lnTo>
                <a:cubicBezTo>
                  <a:pt x="724221" y="4740911"/>
                  <a:pt x="598320" y="4440975"/>
                  <a:pt x="472429" y="4131367"/>
                </a:cubicBezTo>
                <a:cubicBezTo>
                  <a:pt x="126764" y="3281294"/>
                  <a:pt x="-258192" y="2525170"/>
                  <a:pt x="233526" y="1673489"/>
                </a:cubicBezTo>
                <a:cubicBezTo>
                  <a:pt x="844344" y="615522"/>
                  <a:pt x="1828586" y="-34819"/>
                  <a:pt x="2885375" y="14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E83B29B1-18A6-4A7A-A498-90E521667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0959" y="2256518"/>
            <a:ext cx="4930889" cy="4601483"/>
          </a:xfrm>
          <a:custGeom>
            <a:avLst/>
            <a:gdLst>
              <a:gd name="connsiteX0" fmla="*/ 2486925 w 4930889"/>
              <a:gd name="connsiteY0" fmla="*/ 1243 h 4601483"/>
              <a:gd name="connsiteX1" fmla="*/ 3569374 w 4930889"/>
              <a:gd name="connsiteY1" fmla="*/ 324181 h 4601483"/>
              <a:gd name="connsiteX2" fmla="*/ 4856238 w 4930889"/>
              <a:gd name="connsiteY2" fmla="*/ 1766524 h 4601483"/>
              <a:gd name="connsiteX3" fmla="*/ 4930889 w 4930889"/>
              <a:gd name="connsiteY3" fmla="*/ 1950930 h 4601483"/>
              <a:gd name="connsiteX4" fmla="*/ 4930888 w 4930889"/>
              <a:gd name="connsiteY4" fmla="*/ 3928933 h 4601483"/>
              <a:gd name="connsiteX5" fmla="*/ 4836868 w 4930889"/>
              <a:gd name="connsiteY5" fmla="*/ 4118750 h 4601483"/>
              <a:gd name="connsiteX6" fmla="*/ 4475082 w 4930889"/>
              <a:gd name="connsiteY6" fmla="*/ 4521220 h 4601483"/>
              <a:gd name="connsiteX7" fmla="*/ 4350095 w 4930889"/>
              <a:gd name="connsiteY7" fmla="*/ 4601483 h 4601483"/>
              <a:gd name="connsiteX8" fmla="*/ 997316 w 4930889"/>
              <a:gd name="connsiteY8" fmla="*/ 4601483 h 4601483"/>
              <a:gd name="connsiteX9" fmla="*/ 892840 w 4930889"/>
              <a:gd name="connsiteY9" fmla="*/ 4484501 h 4601483"/>
              <a:gd name="connsiteX10" fmla="*/ 407191 w 4930889"/>
              <a:gd name="connsiteY10" fmla="*/ 3560852 h 4601483"/>
              <a:gd name="connsiteX11" fmla="*/ 201279 w 4930889"/>
              <a:gd name="connsiteY11" fmla="*/ 1442391 h 4601483"/>
              <a:gd name="connsiteX12" fmla="*/ 2486925 w 4930889"/>
              <a:gd name="connsiteY12" fmla="*/ 1243 h 460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30889" h="4601483">
                <a:moveTo>
                  <a:pt x="2486925" y="1243"/>
                </a:moveTo>
                <a:cubicBezTo>
                  <a:pt x="2843347" y="13472"/>
                  <a:pt x="3209341" y="116316"/>
                  <a:pt x="3569374" y="324181"/>
                </a:cubicBezTo>
                <a:cubicBezTo>
                  <a:pt x="4132718" y="649428"/>
                  <a:pt x="4585943" y="1173553"/>
                  <a:pt x="4856238" y="1766524"/>
                </a:cubicBezTo>
                <a:lnTo>
                  <a:pt x="4930889" y="1950930"/>
                </a:lnTo>
                <a:lnTo>
                  <a:pt x="4930888" y="3928933"/>
                </a:lnTo>
                <a:lnTo>
                  <a:pt x="4836868" y="4118750"/>
                </a:lnTo>
                <a:cubicBezTo>
                  <a:pt x="4733861" y="4297163"/>
                  <a:pt x="4611785" y="4422507"/>
                  <a:pt x="4475082" y="4521220"/>
                </a:cubicBezTo>
                <a:lnTo>
                  <a:pt x="4350095" y="4601483"/>
                </a:lnTo>
                <a:lnTo>
                  <a:pt x="997316" y="4601483"/>
                </a:lnTo>
                <a:lnTo>
                  <a:pt x="892840" y="4484501"/>
                </a:lnTo>
                <a:cubicBezTo>
                  <a:pt x="678469" y="4214961"/>
                  <a:pt x="542824" y="3894419"/>
                  <a:pt x="407191" y="3560852"/>
                </a:cubicBezTo>
                <a:cubicBezTo>
                  <a:pt x="109259" y="2828169"/>
                  <a:pt x="-222537" y="2176461"/>
                  <a:pt x="201279" y="1442391"/>
                </a:cubicBezTo>
                <a:cubicBezTo>
                  <a:pt x="727747" y="530521"/>
                  <a:pt x="1576073" y="-30011"/>
                  <a:pt x="2486925" y="1243"/>
                </a:cubicBezTo>
                <a:close/>
              </a:path>
            </a:pathLst>
          </a:custGeom>
          <a:solidFill>
            <a:srgbClr val="FFFFFF">
              <a:alpha val="8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C16291D-45A9-F88E-3A5A-48721B270757}"/>
              </a:ext>
            </a:extLst>
          </p:cNvPr>
          <p:cNvSpPr>
            <a:spLocks noGrp="1"/>
          </p:cNvSpPr>
          <p:nvPr>
            <p:ph type="ctrTitle"/>
          </p:nvPr>
        </p:nvSpPr>
        <p:spPr>
          <a:xfrm>
            <a:off x="7696864" y="3075154"/>
            <a:ext cx="4170016" cy="2186393"/>
          </a:xfrm>
        </p:spPr>
        <p:txBody>
          <a:bodyPr anchor="b">
            <a:normAutofit/>
          </a:bodyPr>
          <a:lstStyle/>
          <a:p>
            <a:r>
              <a:rPr lang="en-US" sz="4400" dirty="0">
                <a:solidFill>
                  <a:schemeClr val="tx1">
                    <a:lumMod val="75000"/>
                    <a:lumOff val="25000"/>
                  </a:schemeClr>
                </a:solidFill>
              </a:rPr>
              <a:t>FEDERATED CLOUD</a:t>
            </a:r>
          </a:p>
        </p:txBody>
      </p:sp>
      <p:sp>
        <p:nvSpPr>
          <p:cNvPr id="3" name="Subtitle 2">
            <a:extLst>
              <a:ext uri="{FF2B5EF4-FFF2-40B4-BE49-F238E27FC236}">
                <a16:creationId xmlns:a16="http://schemas.microsoft.com/office/drawing/2014/main" id="{B88BD4E5-04A5-3594-4E91-56EECA5546C1}"/>
              </a:ext>
            </a:extLst>
          </p:cNvPr>
          <p:cNvSpPr>
            <a:spLocks noGrp="1"/>
          </p:cNvSpPr>
          <p:nvPr>
            <p:ph type="subTitle" idx="1"/>
          </p:nvPr>
        </p:nvSpPr>
        <p:spPr>
          <a:xfrm>
            <a:off x="7706870" y="5261547"/>
            <a:ext cx="3848429" cy="678633"/>
          </a:xfrm>
        </p:spPr>
        <p:txBody>
          <a:bodyPr anchor="t">
            <a:normAutofit/>
          </a:bodyPr>
          <a:lstStyle/>
          <a:p>
            <a:endParaRPr lang="en-US" sz="1800">
              <a:solidFill>
                <a:schemeClr val="tx1">
                  <a:lumMod val="75000"/>
                  <a:lumOff val="25000"/>
                </a:schemeClr>
              </a:solidFill>
            </a:endParaRPr>
          </a:p>
        </p:txBody>
      </p:sp>
    </p:spTree>
    <p:extLst>
      <p:ext uri="{BB962C8B-B14F-4D97-AF65-F5344CB8AC3E}">
        <p14:creationId xmlns:p14="http://schemas.microsoft.com/office/powerpoint/2010/main" val="1347569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0CEE97D0-362C-4154-FDA0-CE6B91A41F1C}"/>
              </a:ext>
            </a:extLst>
          </p:cNvPr>
          <p:cNvSpPr>
            <a:spLocks noGrp="1"/>
          </p:cNvSpPr>
          <p:nvPr>
            <p:ph type="title"/>
          </p:nvPr>
        </p:nvSpPr>
        <p:spPr>
          <a:xfrm>
            <a:off x="538481" y="371793"/>
            <a:ext cx="4865232" cy="898207"/>
          </a:xfrm>
        </p:spPr>
        <p:txBody>
          <a:bodyPr anchor="b">
            <a:normAutofit/>
          </a:bodyPr>
          <a:lstStyle/>
          <a:p>
            <a:r>
              <a:rPr lang="en-US" dirty="0"/>
              <a:t>Cloud Federation</a:t>
            </a:r>
          </a:p>
        </p:txBody>
      </p:sp>
      <p:sp>
        <p:nvSpPr>
          <p:cNvPr id="3" name="Content Placeholder 2">
            <a:extLst>
              <a:ext uri="{FF2B5EF4-FFF2-40B4-BE49-F238E27FC236}">
                <a16:creationId xmlns:a16="http://schemas.microsoft.com/office/drawing/2014/main" id="{69E08C06-E3C4-38FB-C9F2-3025DEA895B1}"/>
              </a:ext>
            </a:extLst>
          </p:cNvPr>
          <p:cNvSpPr>
            <a:spLocks noGrp="1"/>
          </p:cNvSpPr>
          <p:nvPr>
            <p:ph idx="1"/>
          </p:nvPr>
        </p:nvSpPr>
        <p:spPr>
          <a:xfrm>
            <a:off x="538480" y="1960880"/>
            <a:ext cx="8564880" cy="4389120"/>
          </a:xfrm>
        </p:spPr>
        <p:txBody>
          <a:bodyPr>
            <a:normAutofit/>
          </a:bodyPr>
          <a:lstStyle/>
          <a:p>
            <a:pPr marL="285750" indent="-285750">
              <a:buFont typeface="Arial" panose="020B0604020202020204" pitchFamily="34" charset="0"/>
              <a:buChar char="•"/>
            </a:pPr>
            <a:r>
              <a:rPr lang="en-US" dirty="0"/>
              <a:t>refers to the runtime synchronization of software, platform, and infrastructure services from geographically distributed and disparate cloud toward fulfilling specific business demands.</a:t>
            </a:r>
          </a:p>
          <a:p>
            <a:pPr marL="285750" indent="-285750">
              <a:buFont typeface="Arial" panose="020B0604020202020204" pitchFamily="34" charset="0"/>
              <a:buChar char="•"/>
            </a:pPr>
            <a:r>
              <a:rPr lang="en-US" dirty="0"/>
              <a:t>Brokers and network gateways - most important gluing and fusing mechanisms for federating multiple clouds.</a:t>
            </a:r>
          </a:p>
          <a:p>
            <a:pPr marL="285750" indent="-285750">
              <a:buFont typeface="Arial" panose="020B0604020202020204" pitchFamily="34" charset="0"/>
              <a:buChar char="•"/>
            </a:pPr>
            <a:r>
              <a:rPr lang="en-US" dirty="0"/>
              <a:t>Selecting a cloud service provider for a particular workload in terms of affordability, availability, and amenability.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21335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9F659A29-8FF7-202F-D94A-7C69CCC94C0F}"/>
              </a:ext>
            </a:extLst>
          </p:cNvPr>
          <p:cNvSpPr>
            <a:spLocks noGrp="1"/>
          </p:cNvSpPr>
          <p:nvPr>
            <p:ph type="title"/>
          </p:nvPr>
        </p:nvSpPr>
        <p:spPr>
          <a:xfrm>
            <a:off x="794561" y="581978"/>
            <a:ext cx="7162165" cy="837248"/>
          </a:xfrm>
        </p:spPr>
        <p:txBody>
          <a:bodyPr anchor="b">
            <a:normAutofit/>
          </a:bodyPr>
          <a:lstStyle/>
          <a:p>
            <a:r>
              <a:rPr lang="en-US" dirty="0"/>
              <a:t>Benefits of cloud federation</a:t>
            </a:r>
          </a:p>
        </p:txBody>
      </p:sp>
      <p:sp>
        <p:nvSpPr>
          <p:cNvPr id="3" name="Content Placeholder 2">
            <a:extLst>
              <a:ext uri="{FF2B5EF4-FFF2-40B4-BE49-F238E27FC236}">
                <a16:creationId xmlns:a16="http://schemas.microsoft.com/office/drawing/2014/main" id="{3615FCBC-243C-23CC-B3EB-4D57A03C1EE3}"/>
              </a:ext>
            </a:extLst>
          </p:cNvPr>
          <p:cNvSpPr>
            <a:spLocks noGrp="1"/>
          </p:cNvSpPr>
          <p:nvPr>
            <p:ph idx="1"/>
          </p:nvPr>
        </p:nvSpPr>
        <p:spPr>
          <a:xfrm>
            <a:off x="794561" y="1767840"/>
            <a:ext cx="8644079" cy="4582160"/>
          </a:xfrm>
        </p:spPr>
        <p:txBody>
          <a:bodyPr>
            <a:normAutofit/>
          </a:bodyPr>
          <a:lstStyle/>
          <a:p>
            <a:pPr marL="285750" indent="-285750">
              <a:buFont typeface="Arial" panose="020B0604020202020204" pitchFamily="34" charset="0"/>
              <a:buChar char="•"/>
            </a:pPr>
            <a:r>
              <a:rPr lang="en-US" dirty="0"/>
              <a:t>Enlarged utilization of cloud resources</a:t>
            </a:r>
          </a:p>
          <a:p>
            <a:pPr marL="285750" indent="-285750">
              <a:buFont typeface="Arial" panose="020B0604020202020204" pitchFamily="34" charset="0"/>
              <a:buChar char="•"/>
            </a:pPr>
            <a:r>
              <a:rPr lang="en-US" dirty="0"/>
              <a:t>The real value of distributed computing through an integrated and centralized dashboard</a:t>
            </a:r>
          </a:p>
          <a:p>
            <a:pPr marL="285750" indent="-285750">
              <a:buFont typeface="Arial" panose="020B0604020202020204" pitchFamily="34" charset="0"/>
              <a:buChar char="•"/>
            </a:pPr>
            <a:r>
              <a:rPr lang="en-US" dirty="0"/>
              <a:t>Composite and process-aware services</a:t>
            </a:r>
          </a:p>
          <a:p>
            <a:pPr marL="285750" indent="-285750">
              <a:buFont typeface="Arial" panose="020B0604020202020204" pitchFamily="34" charset="0"/>
              <a:buChar char="•"/>
            </a:pPr>
            <a:r>
              <a:rPr lang="en-US" dirty="0"/>
              <a:t>disaster and data recovery tasks – simplified</a:t>
            </a:r>
          </a:p>
          <a:p>
            <a:pPr marL="285750" indent="-285750">
              <a:buFont typeface="Arial" panose="020B0604020202020204" pitchFamily="34" charset="0"/>
              <a:buChar char="•"/>
            </a:pPr>
            <a:r>
              <a:rPr lang="en-US" dirty="0"/>
              <a:t>Fault-tolerance toward business continuity, resource clusters and grids,</a:t>
            </a:r>
          </a:p>
          <a:p>
            <a:pPr marL="285750" indent="-285750">
              <a:buFont typeface="Arial" panose="020B0604020202020204" pitchFamily="34" charset="0"/>
              <a:buChar char="•"/>
            </a:pPr>
            <a:r>
              <a:rPr lang="en-US" dirty="0"/>
              <a:t>scale-out or horizontal scalability,</a:t>
            </a:r>
          </a:p>
          <a:p>
            <a:pPr marL="285750" indent="-285750">
              <a:buFont typeface="Arial" panose="020B0604020202020204" pitchFamily="34" charset="0"/>
              <a:buChar char="•"/>
            </a:pPr>
            <a:r>
              <a:rPr lang="en-US" dirty="0"/>
              <a:t>policy-based activation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22312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CA98ABF-5BB0-3153-93DB-3565C5FA0D1B}"/>
              </a:ext>
            </a:extLst>
          </p:cNvPr>
          <p:cNvSpPr>
            <a:spLocks noGrp="1"/>
          </p:cNvSpPr>
          <p:nvPr>
            <p:ph type="title"/>
          </p:nvPr>
        </p:nvSpPr>
        <p:spPr>
          <a:xfrm>
            <a:off x="843281" y="442913"/>
            <a:ext cx="7802880" cy="816927"/>
          </a:xfrm>
        </p:spPr>
        <p:txBody>
          <a:bodyPr anchor="b">
            <a:normAutofit/>
          </a:bodyPr>
          <a:lstStyle/>
          <a:p>
            <a:r>
              <a:rPr lang="en-US" dirty="0"/>
              <a:t>Cloud Federation approach 1</a:t>
            </a:r>
          </a:p>
        </p:txBody>
      </p:sp>
      <p:pic>
        <p:nvPicPr>
          <p:cNvPr id="5" name="Content Placeholder 4">
            <a:extLst>
              <a:ext uri="{FF2B5EF4-FFF2-40B4-BE49-F238E27FC236}">
                <a16:creationId xmlns:a16="http://schemas.microsoft.com/office/drawing/2014/main" id="{344A6181-DD42-D94D-205C-822A21F7B3DB}"/>
              </a:ext>
            </a:extLst>
          </p:cNvPr>
          <p:cNvPicPr>
            <a:picLocks noGrp="1" noChangeAspect="1"/>
          </p:cNvPicPr>
          <p:nvPr>
            <p:ph idx="1"/>
          </p:nvPr>
        </p:nvPicPr>
        <p:blipFill rotWithShape="1">
          <a:blip r:embed="rId2"/>
          <a:srcRect l="20588" t="29481" r="19248" b="11146"/>
          <a:stretch/>
        </p:blipFill>
        <p:spPr>
          <a:xfrm>
            <a:off x="2052590" y="1464735"/>
            <a:ext cx="7260156" cy="4030129"/>
          </a:xfrm>
        </p:spPr>
      </p:pic>
      <p:sp>
        <p:nvSpPr>
          <p:cNvPr id="6" name="Title 1">
            <a:extLst>
              <a:ext uri="{FF2B5EF4-FFF2-40B4-BE49-F238E27FC236}">
                <a16:creationId xmlns:a16="http://schemas.microsoft.com/office/drawing/2014/main" id="{CA7D53CE-24A3-E420-CA8B-C174097997CA}"/>
              </a:ext>
            </a:extLst>
          </p:cNvPr>
          <p:cNvSpPr txBox="1">
            <a:spLocks/>
          </p:cNvSpPr>
          <p:nvPr/>
        </p:nvSpPr>
        <p:spPr>
          <a:xfrm>
            <a:off x="589354" y="5767968"/>
            <a:ext cx="11165766" cy="816927"/>
          </a:xfrm>
          <a:prstGeom prst="rect">
            <a:avLst/>
          </a:prstGeom>
        </p:spPr>
        <p:txBody>
          <a:bodyPr vert="horz" lIns="109728" tIns="109728" rIns="109728" bIns="91440" rtlCol="0" anchor="b">
            <a:normAutofit fontScale="55000" lnSpcReduction="2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b="0" dirty="0"/>
              <a:t>cloud brokers find to bind and create a cloud federation out of multiple clouds to fulfill the requirement.</a:t>
            </a:r>
          </a:p>
        </p:txBody>
      </p:sp>
    </p:spTree>
    <p:extLst>
      <p:ext uri="{BB962C8B-B14F-4D97-AF65-F5344CB8AC3E}">
        <p14:creationId xmlns:p14="http://schemas.microsoft.com/office/powerpoint/2010/main" val="25870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D8D6F7F-1822-07B7-B38F-7D4B5609CBD9}"/>
              </a:ext>
            </a:extLst>
          </p:cNvPr>
          <p:cNvSpPr>
            <a:spLocks noGrp="1"/>
          </p:cNvSpPr>
          <p:nvPr>
            <p:ph type="title"/>
          </p:nvPr>
        </p:nvSpPr>
        <p:spPr>
          <a:xfrm>
            <a:off x="613353" y="515778"/>
            <a:ext cx="7250734" cy="755967"/>
          </a:xfrm>
        </p:spPr>
        <p:txBody>
          <a:bodyPr anchor="b">
            <a:normAutofit fontScale="90000"/>
          </a:bodyPr>
          <a:lstStyle/>
          <a:p>
            <a:r>
              <a:rPr lang="en-US" dirty="0"/>
              <a:t>Cloud Federation approach 2 </a:t>
            </a:r>
          </a:p>
        </p:txBody>
      </p:sp>
      <p:pic>
        <p:nvPicPr>
          <p:cNvPr id="7" name="Picture 6">
            <a:extLst>
              <a:ext uri="{FF2B5EF4-FFF2-40B4-BE49-F238E27FC236}">
                <a16:creationId xmlns:a16="http://schemas.microsoft.com/office/drawing/2014/main" id="{09F24F0B-63AB-FA82-0F87-021707AE13B8}"/>
              </a:ext>
            </a:extLst>
          </p:cNvPr>
          <p:cNvPicPr>
            <a:picLocks noChangeAspect="1"/>
          </p:cNvPicPr>
          <p:nvPr/>
        </p:nvPicPr>
        <p:blipFill rotWithShape="1">
          <a:blip r:embed="rId2"/>
          <a:srcRect l="22000" t="31407" r="22584" b="18074"/>
          <a:stretch/>
        </p:blipFill>
        <p:spPr>
          <a:xfrm>
            <a:off x="1920875" y="1532046"/>
            <a:ext cx="8006080" cy="4105373"/>
          </a:xfrm>
          <a:prstGeom prst="rect">
            <a:avLst/>
          </a:prstGeom>
        </p:spPr>
      </p:pic>
      <p:sp>
        <p:nvSpPr>
          <p:cNvPr id="9" name="Title 1">
            <a:extLst>
              <a:ext uri="{FF2B5EF4-FFF2-40B4-BE49-F238E27FC236}">
                <a16:creationId xmlns:a16="http://schemas.microsoft.com/office/drawing/2014/main" id="{0BA419ED-8EA0-2673-6D42-62459D056D57}"/>
              </a:ext>
            </a:extLst>
          </p:cNvPr>
          <p:cNvSpPr txBox="1">
            <a:spLocks/>
          </p:cNvSpPr>
          <p:nvPr/>
        </p:nvSpPr>
        <p:spPr>
          <a:xfrm>
            <a:off x="242844" y="5758708"/>
            <a:ext cx="11593556" cy="906252"/>
          </a:xfrm>
          <a:prstGeom prst="rect">
            <a:avLst/>
          </a:prstGeom>
        </p:spPr>
        <p:txBody>
          <a:bodyPr vert="horz" lIns="109728" tIns="109728" rIns="109728" bIns="91440" rtlCol="0" anchor="b">
            <a:normAutofit fontScale="60000" lnSpcReduction="2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b="0" dirty="0"/>
              <a:t>clouds, in a peer-to-peer manner, negotiate themselves to establish the required partnership to have a cloud federation.</a:t>
            </a:r>
          </a:p>
        </p:txBody>
      </p:sp>
    </p:spTree>
    <p:extLst>
      <p:ext uri="{BB962C8B-B14F-4D97-AF65-F5344CB8AC3E}">
        <p14:creationId xmlns:p14="http://schemas.microsoft.com/office/powerpoint/2010/main" val="297044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83CC826-75C0-DFAF-2386-5737942DE2BA}"/>
              </a:ext>
            </a:extLst>
          </p:cNvPr>
          <p:cNvSpPr>
            <a:spLocks noGrp="1"/>
          </p:cNvSpPr>
          <p:nvPr>
            <p:ph type="title"/>
          </p:nvPr>
        </p:nvSpPr>
        <p:spPr>
          <a:xfrm>
            <a:off x="301788" y="285567"/>
            <a:ext cx="6857365" cy="710565"/>
          </a:xfrm>
        </p:spPr>
        <p:txBody>
          <a:bodyPr anchor="b">
            <a:normAutofit fontScale="90000"/>
          </a:bodyPr>
          <a:lstStyle/>
          <a:p>
            <a:r>
              <a:rPr lang="en-US" dirty="0"/>
              <a:t>Cloud Federation approach 3</a:t>
            </a:r>
          </a:p>
        </p:txBody>
      </p:sp>
      <p:pic>
        <p:nvPicPr>
          <p:cNvPr id="5" name="Picture 4">
            <a:extLst>
              <a:ext uri="{FF2B5EF4-FFF2-40B4-BE49-F238E27FC236}">
                <a16:creationId xmlns:a16="http://schemas.microsoft.com/office/drawing/2014/main" id="{BECF78A0-E990-03BD-CAD0-B9A3E4AF89F1}"/>
              </a:ext>
            </a:extLst>
          </p:cNvPr>
          <p:cNvPicPr>
            <a:picLocks noChangeAspect="1"/>
          </p:cNvPicPr>
          <p:nvPr/>
        </p:nvPicPr>
        <p:blipFill rotWithShape="1">
          <a:blip r:embed="rId2"/>
          <a:srcRect l="19084" t="29925" r="19332" b="22075"/>
          <a:stretch/>
        </p:blipFill>
        <p:spPr>
          <a:xfrm>
            <a:off x="1342100" y="1255801"/>
            <a:ext cx="9198087" cy="4032720"/>
          </a:xfrm>
          <a:prstGeom prst="rect">
            <a:avLst/>
          </a:prstGeom>
        </p:spPr>
      </p:pic>
      <p:sp>
        <p:nvSpPr>
          <p:cNvPr id="6" name="Title 1">
            <a:extLst>
              <a:ext uri="{FF2B5EF4-FFF2-40B4-BE49-F238E27FC236}">
                <a16:creationId xmlns:a16="http://schemas.microsoft.com/office/drawing/2014/main" id="{B04DB7E2-42BC-A92F-0EF4-948CF09500DA}"/>
              </a:ext>
            </a:extLst>
          </p:cNvPr>
          <p:cNvSpPr txBox="1">
            <a:spLocks/>
          </p:cNvSpPr>
          <p:nvPr/>
        </p:nvSpPr>
        <p:spPr>
          <a:xfrm>
            <a:off x="301788" y="5288521"/>
            <a:ext cx="11155200" cy="1115426"/>
          </a:xfrm>
          <a:prstGeom prst="rect">
            <a:avLst/>
          </a:prstGeom>
        </p:spPr>
        <p:txBody>
          <a:bodyPr vert="horz" lIns="109728" tIns="109728" rIns="109728" bIns="91440" rtlCol="0" anchor="b">
            <a:normAutofit fontScale="60000" lnSpcReduction="20000"/>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b="0" dirty="0"/>
              <a:t>Clouds are connected to a broker and each broker can also interact with other brokers in order to look for fitting clouds for realizing the cloud federation.</a:t>
            </a:r>
          </a:p>
        </p:txBody>
      </p:sp>
    </p:spTree>
    <p:extLst>
      <p:ext uri="{BB962C8B-B14F-4D97-AF65-F5344CB8AC3E}">
        <p14:creationId xmlns:p14="http://schemas.microsoft.com/office/powerpoint/2010/main" val="3526677248"/>
      </p:ext>
    </p:extLst>
  </p:cSld>
  <p:clrMapOvr>
    <a:masterClrMapping/>
  </p:clrMapOvr>
</p:sld>
</file>

<file path=ppt/theme/theme1.xml><?xml version="1.0" encoding="utf-8"?>
<a:theme xmlns:a="http://schemas.openxmlformats.org/drawingml/2006/main" name="SketchLines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0</TotalTime>
  <Words>697</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Meiryo</vt:lpstr>
      <vt:lpstr>Arial</vt:lpstr>
      <vt:lpstr>Corbel</vt:lpstr>
      <vt:lpstr>SketchLinesVTI</vt:lpstr>
      <vt:lpstr>HYBRID CLOUD</vt:lpstr>
      <vt:lpstr>Advantages of Private Cloud</vt:lpstr>
      <vt:lpstr>Hybrid Cloud Adoption</vt:lpstr>
      <vt:lpstr>FEDERATED CLOUD</vt:lpstr>
      <vt:lpstr>Cloud Federation</vt:lpstr>
      <vt:lpstr>Benefits of cloud federation</vt:lpstr>
      <vt:lpstr>Cloud Federation approach 1</vt:lpstr>
      <vt:lpstr>Cloud Federation approach 2 </vt:lpstr>
      <vt:lpstr>Cloud Federation approach 3</vt:lpstr>
      <vt:lpstr>SPECIAL PURPOSE CLOUD</vt:lpstr>
      <vt:lpstr>Examples</vt:lpstr>
      <vt:lpstr>Use Case of Device clouds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CLOUD</dc:title>
  <dc:creator>Nivetha V</dc:creator>
  <cp:lastModifiedBy>Nivetha V</cp:lastModifiedBy>
  <cp:revision>1</cp:revision>
  <dcterms:created xsi:type="dcterms:W3CDTF">2023-05-03T03:34:03Z</dcterms:created>
  <dcterms:modified xsi:type="dcterms:W3CDTF">2023-05-03T04:39:45Z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2023-05-03T04:39:08Z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e9791326-2f44-4b26-ba66-201b63ea4152</vt:lpwstr>
  </property>
  <property fmtid="{D5CDD505-2E9C-101B-9397-08002B2CF9AE}" pid="7" name="MSIP_Label_defa4170-0d19-0005-0004-bc88714345d2_ActionId">
    <vt:lpwstr>73b6f37e-ec50-4fe4-847b-1aa079233097</vt:lpwstr>
  </property>
  <property fmtid="{D5CDD505-2E9C-101B-9397-08002B2CF9AE}" pid="8" name="MSIP_Label_defa4170-0d19-0005-0004-bc88714345d2_ContentBits">
    <vt:lpwstr>0</vt:lpwstr>
  </property>
</Properties>
</file>