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03" r:id="rId2"/>
    <p:sldId id="280" r:id="rId3"/>
    <p:sldId id="281" r:id="rId4"/>
    <p:sldId id="286" r:id="rId5"/>
    <p:sldId id="282" r:id="rId6"/>
    <p:sldId id="283" r:id="rId7"/>
    <p:sldId id="293" r:id="rId8"/>
    <p:sldId id="284" r:id="rId9"/>
    <p:sldId id="294" r:id="rId10"/>
    <p:sldId id="285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512BB-39B7-4869-B524-A225EC598325}" type="datetimeFigureOut">
              <a:rPr lang="en-US" smtClean="0"/>
              <a:pPr/>
              <a:t>8/13/2024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9664B-460A-48D0-BEB7-C74C075A192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283AB-EF50-4B47-8FB0-809FBB5FCBDE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0EC6-F7E5-4D73-9791-C8B10FA86923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D87E-7943-4576-8E42-27ACC519FC8B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A230-0882-44A5-AAE0-ABD6A51452CB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6591-3AB6-4B62-AEBE-8048ADEBFC5C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5E99A-6574-4A32-9C4E-16D3A9112E5F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4641-8BD9-4C7D-82CB-E06C56845C22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BDD-6670-42E6-9D99-041B1503EA4F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DE4D3-4368-4E9F-B2D1-DE335DAB5171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4652-877E-45D3-AD07-2F2DBE73FEFC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D4694-32F3-42F7-8269-1E8399336622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E349-140C-4DF3-AF2A-DC73A7791785}" type="datetime1">
              <a:rPr lang="en-US" smtClean="0"/>
              <a:pPr/>
              <a:t>8/13/2024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74680-7658-4637-B462-D9C9D3C184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72" y="4786322"/>
            <a:ext cx="4729138" cy="1757362"/>
          </a:xfrm>
        </p:spPr>
        <p:txBody>
          <a:bodyPr/>
          <a:lstStyle/>
          <a:p>
            <a:pPr algn="r">
              <a:buNone/>
            </a:pPr>
            <a:r>
              <a:rPr lang="en-US" dirty="0" smtClean="0">
                <a:solidFill>
                  <a:srgbClr val="0070C0"/>
                </a:solidFill>
              </a:rPr>
              <a:t>P.KALAIVANI,</a:t>
            </a:r>
          </a:p>
          <a:p>
            <a:pPr algn="r">
              <a:buNone/>
            </a:pPr>
            <a:r>
              <a:rPr lang="en-US" smtClean="0">
                <a:solidFill>
                  <a:srgbClr val="0070C0"/>
                </a:solidFill>
              </a:rPr>
              <a:t>Assistant </a:t>
            </a:r>
            <a:r>
              <a:rPr lang="en-US" dirty="0" smtClean="0">
                <a:solidFill>
                  <a:srgbClr val="0070C0"/>
                </a:solidFill>
              </a:rPr>
              <a:t>Professor/CSE</a:t>
            </a:r>
          </a:p>
          <a:p>
            <a:pPr algn="r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Kongu</a:t>
            </a:r>
            <a:r>
              <a:rPr lang="en-US" dirty="0" smtClean="0">
                <a:solidFill>
                  <a:srgbClr val="0070C0"/>
                </a:solidFill>
              </a:rPr>
              <a:t> Engineering College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357158" y="1428736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Logical Design of IoT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Exclusive Pair communication model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5.5 EP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518" y="1285860"/>
            <a:ext cx="4334482" cy="289390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5720" y="1214423"/>
            <a:ext cx="4357718" cy="4500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Exclusive Pair is a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bidirectional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fully duplex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communication model that uses a </a:t>
            </a: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persistent connection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between the client and server.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Once the connection is setup it remains open </a:t>
            </a: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until the client sends a request to close the connection.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Client and server can send messages to each other after connection setup.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IoT Communication APIs</a:t>
            </a:r>
            <a:endParaRPr lang="en-US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3186121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Application Program Interface (API) is a set of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routines, protocols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for building software applications.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API specifies how software components should interact.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Two Communication APIs,</a:t>
            </a:r>
          </a:p>
          <a:p>
            <a:pPr lvl="1" algn="just">
              <a:buNone/>
            </a:pPr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Based Communication APIs</a:t>
            </a:r>
          </a:p>
          <a:p>
            <a:pPr lvl="1" algn="just">
              <a:buNone/>
            </a:pPr>
            <a:r>
              <a:rPr lang="en-I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– Based Communication APIs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6" descr="ind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2" y="4429132"/>
            <a:ext cx="3668341" cy="1857388"/>
          </a:xfrm>
          <a:prstGeom prst="rect">
            <a:avLst/>
          </a:prstGeom>
        </p:spPr>
      </p:pic>
      <p:pic>
        <p:nvPicPr>
          <p:cNvPr id="11" name="Content Placeholder 8" descr="api-collabor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90" y="4214818"/>
            <a:ext cx="2292524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28694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REST – Based Communication APIs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3286148"/>
          </a:xfrm>
        </p:spPr>
        <p:txBody>
          <a:bodyPr>
            <a:normAutofit/>
          </a:bodyPr>
          <a:lstStyle/>
          <a:p>
            <a:pPr algn="just"/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Representational State Transfer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(REST) is a set of architectural principles by which 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services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web APIs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are designed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that focus on a system’s resources and how resource states are addressed and transferred.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REST APIs follow the 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 response communication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algn="just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REST architectural constraints apply to the components, connectors and data elements within a distributed hypermedia system.</a:t>
            </a:r>
            <a:endParaRPr lang="en-I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image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86256"/>
            <a:ext cx="4031869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REST – Based Communication APIs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The REST architectural constraints  are as follows:</a:t>
            </a:r>
          </a:p>
          <a:p>
            <a:pPr lvl="1"/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 – Server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Separation, Independent </a:t>
            </a:r>
            <a:endParaRPr lang="en-I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Stateless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Session state is kept entirely on the client</a:t>
            </a:r>
            <a:endParaRPr lang="en-I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Cache-able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Improve  efficiency and scalability.</a:t>
            </a:r>
            <a:endParaRPr lang="en-I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Layered System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Intermediate Systems</a:t>
            </a:r>
            <a:endParaRPr lang="en-I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Uniform Interface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Method of communication</a:t>
            </a:r>
            <a:endParaRPr lang="en-I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Code on demand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: Server can provide executable code for clients. (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optional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Communication b/w Client and Server  using REST APIs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7" name="Content Placeholder 6" descr="6.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38" y="1142984"/>
            <a:ext cx="7072362" cy="4353111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14282" y="3357562"/>
            <a:ext cx="5429288" cy="3214710"/>
          </a:xfrm>
        </p:spPr>
        <p:txBody>
          <a:bodyPr>
            <a:normAutofit fontScale="62500" lnSpcReduction="20000"/>
          </a:bodyPr>
          <a:lstStyle/>
          <a:p>
            <a:r>
              <a:rPr lang="en-IN" sz="3500" dirty="0" smtClean="0">
                <a:latin typeface="Times New Roman" pitchFamily="18" charset="0"/>
                <a:cs typeface="Times New Roman" pitchFamily="18" charset="0"/>
              </a:rPr>
              <a:t>RESTful Web Service: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 web API implemented using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principles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a collection of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which are represented by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URIs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has a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URI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(Ex: http://example.com/api)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Client send requests to these URIs using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 methods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GET,PUT, POST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IN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DELETE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can support various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Internet media types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IPSO Alliance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has published and application framework that defines a RESTful Design.</a:t>
            </a: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Interaction in the Request – Response Model used by REST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6.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56" y="1424212"/>
            <a:ext cx="5753871" cy="543378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HTTP Methods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6.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000108"/>
            <a:ext cx="6786610" cy="550070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IN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– Based Communication APIs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596" y="1214422"/>
            <a:ext cx="8286808" cy="3214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APIs allow 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bidirectional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 duplex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communication between clients and servers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IN" sz="2200" dirty="0" err="1" smtClean="0"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 APIs follow the </a:t>
            </a:r>
            <a:r>
              <a:rPr lang="en-I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exclusive pair communication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Websockets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reduces the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traffic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latency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 overhead for connection setup and termination for each message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Websockets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suitable for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IoT applications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that have 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 latency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high throughput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requirements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Content Placeholder 6" descr="images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942" y="4357694"/>
            <a:ext cx="3220566" cy="214314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IN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– Based Communication APIs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7" name="Content Placeholder 9" descr="6.3.jpg"/>
          <p:cNvPicPr>
            <a:picLocks noGrp="1" noChangeAspect="1"/>
          </p:cNvPicPr>
          <p:nvPr>
            <p:ph idx="1"/>
          </p:nvPr>
        </p:nvPicPr>
        <p:blipFill>
          <a:blip r:embed="rId2"/>
          <a:srcRect l="2611" r="2596"/>
          <a:stretch>
            <a:fillRect/>
          </a:stretch>
        </p:blipFill>
        <p:spPr>
          <a:xfrm>
            <a:off x="1142976" y="1643050"/>
            <a:ext cx="6501670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Logical Design of IoT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Abstract representation of the entities and processes without going into the low-level specifics of the implementation</a:t>
            </a:r>
          </a:p>
          <a:p>
            <a:pPr lvl="1" algn="just"/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Blocks of IoT System</a:t>
            </a:r>
          </a:p>
          <a:p>
            <a:pPr lvl="1" algn="just"/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IoT Communication Models</a:t>
            </a:r>
          </a:p>
          <a:p>
            <a:pPr lvl="1" algn="just"/>
            <a:r>
              <a:rPr lang="en-IN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Communication APIs</a:t>
            </a: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92869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Blocks of IoT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5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86380" y="1071546"/>
            <a:ext cx="3668760" cy="250033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158" y="1142984"/>
            <a:ext cx="4786314" cy="2500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An IoT system comprises of a number of functional blocks that provide the system the capabilities for 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Identification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Sensing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Actuation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Communication and</a:t>
            </a:r>
          </a:p>
          <a:p>
            <a:pPr marL="800100" lvl="1" indent="-342900" algn="just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Management.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28596" y="3714752"/>
            <a:ext cx="8215370" cy="27146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Device: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sensing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actuation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and control functions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sz="3200" b="1" baseline="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3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It handles the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for the </a:t>
            </a: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System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Services: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Services for device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device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control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data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publishing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device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discovery</a:t>
            </a:r>
            <a:endParaRPr kumimoji="0" lang="en-IN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baseline="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Management:</a:t>
            </a:r>
            <a:r>
              <a:rPr lang="en-IN" sz="3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It provides various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to govern the IoT system.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Secures the IoT system and provide functions such as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authentication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message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data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b="1" baseline="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Application:</a:t>
            </a:r>
            <a:r>
              <a:rPr lang="en-IN" sz="32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It provides an </a:t>
            </a:r>
            <a:r>
              <a:rPr lang="en-IN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that the user can use to control and monitor various aspects of IoT System.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IoT Communication Models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00436"/>
          </a:xfrm>
        </p:spPr>
        <p:txBody>
          <a:bodyPr/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types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 IoT communication models available.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Request-Response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communication model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Publish-Subscribe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communication model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Push-Pull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communication model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Exclusive Pair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communication model</a:t>
            </a:r>
          </a:p>
          <a:p>
            <a:pPr lvl="1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Request-Response communication model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5.2 R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66" y="3857628"/>
            <a:ext cx="6248394" cy="242900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596" y="1357298"/>
            <a:ext cx="8229600" cy="2428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lient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sends requests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 the server and the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server responds to the requests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the server receives a request, it decides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- H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ow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to respond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               -  F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etches the data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-R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etrieves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resource representations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	-P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repares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response 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	-Sends the response to the client.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stateless communication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model.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Publish-Subscribe communication model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5.3 PS.jpg"/>
          <p:cNvPicPr>
            <a:picLocks noGrp="1" noChangeAspect="1"/>
          </p:cNvPicPr>
          <p:nvPr>
            <p:ph idx="1"/>
          </p:nvPr>
        </p:nvPicPr>
        <p:blipFill>
          <a:blip r:embed="rId2"/>
          <a:srcRect b="6896"/>
          <a:stretch>
            <a:fillRect/>
          </a:stretch>
        </p:blipFill>
        <p:spPr>
          <a:xfrm>
            <a:off x="1142976" y="4006632"/>
            <a:ext cx="6891336" cy="249420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7158" y="928670"/>
            <a:ext cx="8501122" cy="3143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model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involves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publishers, brokers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consumers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Publishers are the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source of data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Publishers send the data to the topics which are managed by the broker.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Publishers are not aware of the consumers</a:t>
            </a: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Consumers subscribe to the topics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which are managed by the broker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broker receives data 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for a topic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from the publisher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, it sends the data to all the </a:t>
            </a: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subscribed consumers</a:t>
            </a: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Publish-Subscribe Communication Model</a:t>
            </a:r>
            <a:endParaRPr lang="en-US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Example: Home Heating System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 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has a temperature sensor, a heating unit, and a central control unit.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Temperature in the house.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Published by the temperature sensor and subscribed to by the central control unit.  Has the value of the current in-house temperature.</a:t>
            </a:r>
          </a:p>
          <a:p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Heating Request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Published by the control unit and subscribed to by the heating unit.  Has the value of either “On” or “Off”.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54032"/>
          </a:xfrm>
        </p:spPr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Push-Pull communication model</a:t>
            </a:r>
            <a:endParaRPr lang="en-IN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6" descr="5.4 P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04" y="4071942"/>
            <a:ext cx="6073766" cy="247352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928670"/>
            <a:ext cx="8115328" cy="2428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this model, the data producers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push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data to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queues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and the consumers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pull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data from the queues.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Producers do not need to be aware of the consumers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Queues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ecouples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the message between the producers and consumers.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Queues also act as a 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buffer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(Mismatch between the rate at which the producers push data and the rate at which the consumers pull data)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PUSH –PULL Example</a:t>
            </a:r>
            <a:endParaRPr lang="en-US" sz="3600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Push communication : Sending information to stakeholders. This method is useful for time sensitive information and when feedback is expected.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Push is a 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kind of broadcast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as the sender control it, determine which stakeholders receive it, and at what time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Push communication ---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Send information to a large pool of stakeholders quickly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Push : memos,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letters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voice</a:t>
            </a:r>
            <a:r>
              <a:rPr lang="fr-FR" sz="2600" dirty="0" smtClean="0">
                <a:latin typeface="Times New Roman" pitchFamily="18" charset="0"/>
                <a:cs typeface="Times New Roman" pitchFamily="18" charset="0"/>
              </a:rPr>
              <a:t> mails, </a:t>
            </a:r>
            <a:r>
              <a:rPr lang="fr-FR" sz="26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Pull communication method ----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Stakeholders pull the information as per their requirements.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Pull : blog, intranet, bulletin board, 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74680-7658-4637-B462-D9C9D3C184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877</Words>
  <Application>Microsoft Office PowerPoint</Application>
  <PresentationFormat>On-screen Show (4:3)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Logical Design of IoT</vt:lpstr>
      <vt:lpstr>Logical Design of IoT</vt:lpstr>
      <vt:lpstr>Functional Blocks of IoT</vt:lpstr>
      <vt:lpstr>IoT Communication Models</vt:lpstr>
      <vt:lpstr>Request-Response communication model</vt:lpstr>
      <vt:lpstr>Publish-Subscribe communication model</vt:lpstr>
      <vt:lpstr>Publish-Subscribe Communication Model</vt:lpstr>
      <vt:lpstr>Push-Pull communication model</vt:lpstr>
      <vt:lpstr>PUSH –PULL Example</vt:lpstr>
      <vt:lpstr>Exclusive Pair communication model</vt:lpstr>
      <vt:lpstr> IoT Communication APIs</vt:lpstr>
      <vt:lpstr>REST – Based Communication APIs</vt:lpstr>
      <vt:lpstr>REST – Based Communication APIs</vt:lpstr>
      <vt:lpstr>Communication b/w Client and Server  using REST APIs</vt:lpstr>
      <vt:lpstr>Interaction in the Request – Response Model used by REST</vt:lpstr>
      <vt:lpstr>HTTP Methods</vt:lpstr>
      <vt:lpstr>Websocket – Based Communication APIs</vt:lpstr>
      <vt:lpstr>Websocket – Based Communication APIs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of Things</dc:title>
  <dc:creator>Admin</dc:creator>
  <cp:lastModifiedBy>HP</cp:lastModifiedBy>
  <cp:revision>158</cp:revision>
  <dcterms:created xsi:type="dcterms:W3CDTF">2020-07-06T15:18:19Z</dcterms:created>
  <dcterms:modified xsi:type="dcterms:W3CDTF">2024-08-13T00:03:30Z</dcterms:modified>
</cp:coreProperties>
</file>