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77" r:id="rId3"/>
    <p:sldId id="278" r:id="rId4"/>
    <p:sldId id="279" r:id="rId5"/>
    <p:sldId id="280" r:id="rId6"/>
    <p:sldId id="257" r:id="rId7"/>
    <p:sldId id="265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A697-9D75-4DE8-8C28-1296A6CF43C1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962C-AC46-4F2D-BD7C-72DDA93DE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17" y="1686812"/>
            <a:ext cx="9506766" cy="1161197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Design of </a:t>
            </a:r>
            <a:r>
              <a:rPr lang="en-US" sz="4000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IN" sz="40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2343" y="4820194"/>
            <a:ext cx="4454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>
                <a:solidFill>
                  <a:srgbClr val="0070C0"/>
                </a:solidFill>
              </a:rPr>
              <a:t>P.Kalaivani</a:t>
            </a:r>
            <a:endParaRPr lang="en-US" sz="2800" dirty="0" smtClean="0">
              <a:solidFill>
                <a:srgbClr val="0070C0"/>
              </a:solidFill>
            </a:endParaRPr>
          </a:p>
          <a:p>
            <a:pPr algn="r"/>
            <a:r>
              <a:rPr lang="en-US" sz="2800" dirty="0" smtClean="0">
                <a:solidFill>
                  <a:srgbClr val="0070C0"/>
                </a:solidFill>
              </a:rPr>
              <a:t>Assistant </a:t>
            </a:r>
            <a:r>
              <a:rPr lang="en-US" sz="2800" dirty="0" smtClean="0">
                <a:solidFill>
                  <a:srgbClr val="0070C0"/>
                </a:solidFill>
              </a:rPr>
              <a:t>Professor/CSE</a:t>
            </a:r>
          </a:p>
          <a:p>
            <a:pPr algn="r"/>
            <a:r>
              <a:rPr lang="en-US" sz="2800" dirty="0" err="1" smtClean="0">
                <a:solidFill>
                  <a:srgbClr val="0070C0"/>
                </a:solidFill>
              </a:rPr>
              <a:t>Kongu</a:t>
            </a:r>
            <a:r>
              <a:rPr lang="en-US" sz="2800" dirty="0" smtClean="0">
                <a:solidFill>
                  <a:srgbClr val="0070C0"/>
                </a:solidFill>
              </a:rPr>
              <a:t> Engineering College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91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F666-EEEC-4320-BB4C-3EF61EDB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92502"/>
            <a:ext cx="10396882" cy="6512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Layer Protocols (contd.,)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0F20-180A-4454-AFBC-34618F130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80226"/>
            <a:ext cx="10394707" cy="4183812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802.11 – </a:t>
            </a:r>
            <a:r>
              <a:rPr lang="en-US" b="1" u="sng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b="1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collection of wireless local area network (WLAN) communication standards</a:t>
            </a:r>
          </a:p>
          <a:p>
            <a:pPr marL="0" indent="0">
              <a:buNone/>
            </a:pPr>
            <a:r>
              <a:rPr lang="en-US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Frequency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802.11a – 5GHz band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802.11b – 2.4 GHz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802.11g – 2.4 GHz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802.11n – 2.4/5 GHz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802.11ac – 5GHz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802.11ad – 60 GHz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 – 1 Mbps to 6.75 Gbps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E347-D7AD-45DE-99A9-BFE1B55D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7008"/>
            <a:ext cx="10396882" cy="6771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Layer Protocols (contd.,)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BA0C-2362-47F5-8CF1-EEEA90C90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23358"/>
            <a:ext cx="10394707" cy="3951227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802.16 – </a:t>
            </a:r>
            <a:r>
              <a:rPr lang="en-US" b="1" u="sng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WiMax</a:t>
            </a:r>
            <a:r>
              <a:rPr lang="en-US" b="1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collection of wireless broadband standards 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 – 1.5 Mbps to 1 Gbps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802.16m – data rate of 100 Mbps for mobile stations and 1Gbps for fixed stations</a:t>
            </a:r>
          </a:p>
          <a:p>
            <a:pPr marL="0" indent="0">
              <a:buNone/>
            </a:pPr>
            <a:r>
              <a:rPr lang="en-US" b="1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802.15.4 – LR-WPAN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collection of standards for low-rate wireless personal area networks (LR-WPAs)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basis specification for high-level communication protocols such as ZigBee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 – 40 Kbps to 250 Kbps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low-cost and low-speed communication for power constrained devices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1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1838-4432-4BEC-9331-98609A49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0140"/>
            <a:ext cx="10396882" cy="5564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Layer Protocols (contd.,)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7DA66-266E-48FC-9E6A-1058BD26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962"/>
            <a:ext cx="10394707" cy="4080623"/>
          </a:xfrm>
        </p:spPr>
        <p:txBody>
          <a:bodyPr anchor="t"/>
          <a:lstStyle/>
          <a:p>
            <a:pPr marL="0" indent="0">
              <a:buNone/>
            </a:pPr>
            <a:r>
              <a:rPr lang="en-US" b="1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2G / 3G / 4G – Mobile Communication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2G – GSM &amp; CDMA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3G – UMTS &amp; CDMA200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 – LTE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devices based on these standards can communicate over cellular networks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 – 9.6 Kbps (2G) to 100 Mbps (4G)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4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3AE8-4450-4480-9C2A-3377B950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7996"/>
            <a:ext cx="10396882" cy="797615"/>
          </a:xfrm>
        </p:spPr>
        <p:txBody>
          <a:bodyPr>
            <a:normAutofit/>
          </a:bodyPr>
          <a:lstStyle/>
          <a:p>
            <a:pPr algn="ctr"/>
            <a:r>
              <a:rPr lang="en-US" sz="40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/ Internet Layer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8BC06-BE27-4399-8CE5-4211F01AF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4732"/>
            <a:ext cx="10394707" cy="3959853"/>
          </a:xfrm>
        </p:spPr>
        <p:txBody>
          <a:bodyPr anchor="t">
            <a:normAutofit fontScale="70000" lnSpcReduction="20000"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sending IP datagrams from the source network to the destination network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host addressing and routing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Datagram – contain source and destination address 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identification – IP addressing scheme  - IPv4 or IPv6</a:t>
            </a:r>
          </a:p>
          <a:p>
            <a:pPr marL="0" indent="0">
              <a:buNone/>
            </a:pPr>
            <a:r>
              <a:rPr lang="en-US" b="1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IPv4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address  - address space 2</a:t>
            </a:r>
            <a:r>
              <a:rPr lang="en-US" cap="non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devices connected to Internet – addresses got exhausted – succeeded by IPv6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– establish connections on packet network, but do not guarantee delivery of packets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Guaranteed delivery and data integrity – handled by TCP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1F71-6492-401D-BF56-48824C57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5250"/>
            <a:ext cx="10396882" cy="5650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/ Internet Layer (contd.,)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23EE-75D1-4164-9A69-820ECB8ED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99072"/>
            <a:ext cx="10394707" cy="4175513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128-bit address </a:t>
            </a:r>
          </a:p>
          <a:p>
            <a:pPr marL="0" indent="0">
              <a:buNone/>
            </a:pPr>
            <a:r>
              <a:rPr lang="en-US" b="1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6LoWPAN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IPv6 over Low Power Wireless Personal Area Networks)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Brings IP protocol to low-power devices which have limited processing capability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Operates in 2.4 GHz 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rate – 250 Kbps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6LoWPAN – works with 802.15.4 link layer protocol and defines compression mechanism for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datagrams over IEEE 802.15.4 based networks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94D3-F449-47E9-A89F-9A221350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306239"/>
            <a:ext cx="10396882" cy="858328"/>
          </a:xfrm>
        </p:spPr>
        <p:txBody>
          <a:bodyPr>
            <a:normAutofit/>
          </a:bodyPr>
          <a:lstStyle/>
          <a:p>
            <a:pPr algn="ctr"/>
            <a:r>
              <a:rPr lang="en-US" sz="40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</a:t>
            </a:r>
            <a:endParaRPr lang="en-IN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710E5-54D7-4FDF-B24A-A9BEE2E9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19842"/>
            <a:ext cx="10394707" cy="4252822"/>
          </a:xfrm>
        </p:spPr>
        <p:txBody>
          <a:bodyPr anchor="t">
            <a:normAutofit fontScale="70000" lnSpcReduction="20000"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message transfer capability independent of underlying network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transfer – set up connections – using handshakes (TCP) or without handshakes / acknowledgements (UDP)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0000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error control, segmentation, flow control and congestion control</a:t>
            </a:r>
          </a:p>
          <a:p>
            <a:pPr marL="0" indent="0">
              <a:buNone/>
            </a:pPr>
            <a:r>
              <a:rPr lang="en-IN" b="1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Control Protocol (TCP)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by web browsers (HTTP, HTTPS) , e-mail (SMTP), file transfer(FTP)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is connection oriented and stateful protocol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ensures reliable transmission of packet in-order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– error detection capability – duplicate packets can be discarded and lost packets are retransmitted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 – rate at which the sender sends the data is not too high for the receiver to process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control – avoiding network congestion and congestion collapse</a:t>
            </a:r>
          </a:p>
        </p:txBody>
      </p:sp>
    </p:spTree>
    <p:extLst>
      <p:ext uri="{BB962C8B-B14F-4D97-AF65-F5344CB8AC3E}">
        <p14:creationId xmlns:p14="http://schemas.microsoft.com/office/powerpoint/2010/main" val="24363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120F-1081-4C0C-A69B-C39AD771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7996"/>
            <a:ext cx="10396882" cy="797615"/>
          </a:xfrm>
        </p:spPr>
        <p:txBody>
          <a:bodyPr>
            <a:normAutofit/>
          </a:bodyPr>
          <a:lstStyle/>
          <a:p>
            <a:pPr algn="ctr"/>
            <a:r>
              <a:rPr lang="en-US" sz="40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(contd.,)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721AA-82CB-4293-9134-D8BD67FA1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55612"/>
            <a:ext cx="10394707" cy="4218974"/>
          </a:xfrm>
        </p:spPr>
        <p:txBody>
          <a:bodyPr anchor="t"/>
          <a:lstStyle/>
          <a:p>
            <a:pPr marL="0" indent="0">
              <a:buNone/>
            </a:pPr>
            <a:r>
              <a:rPr lang="en-US" b="1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Datagram Protocol (UDP)</a:t>
            </a:r>
          </a:p>
          <a:p>
            <a:pPr marL="361950" indent="-361950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 protocol</a:t>
            </a:r>
          </a:p>
          <a:p>
            <a:pPr marL="361950" indent="-361950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time-sensitive applications – very small data units to exchange – not overhead of connection set up</a:t>
            </a:r>
          </a:p>
          <a:p>
            <a:pPr marL="361950" indent="-361950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– transaction oriented and stateless protocol</a:t>
            </a:r>
          </a:p>
          <a:p>
            <a:pPr marL="361950" indent="-361950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provide guaranteed delivery, ordering of messages and duplicate elimination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6FF82-5290-4D86-BD3B-43E09B702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7009"/>
            <a:ext cx="10396882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00D4-C68A-4307-A14E-6485BFE77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45721"/>
            <a:ext cx="10394707" cy="4459855"/>
          </a:xfrm>
        </p:spPr>
        <p:txBody>
          <a:bodyPr anchor="t">
            <a:normAutofit fontScale="70000" lnSpcReduction="20000"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 – how application interface with the lower layer protocols to send data over the network – process-to-process connections using ports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(files) – encoded by application layer protocol – encapsulated in the transport layer protocol – can be connection or transaction oriented communication over the network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numbers – application addressing (80 – HTTP, 22-SSH)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CoAP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XMPP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DDS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AMQP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4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0A4A-4C29-47AD-B6AE-17227782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5635"/>
            <a:ext cx="10396882" cy="6512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 (contd.,)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9C921-4A3F-4D60-BA82-DF79ADF22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75" y="1621766"/>
            <a:ext cx="10394707" cy="3968479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– Hyper Text Transfer Protocol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foundation for World Wide Web (WWW)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– GET, PUT, POST, DELETE, HEAD, TRACE, OPTIONS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– </a:t>
            </a:r>
            <a:r>
              <a:rPr lang="en-US" cap="none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– Response model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client sends requests to a server using HTTP commands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–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stateless protocol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each HTTP request is independent of the other requests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client can be a browser or an application running on the client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 uses – Universal Resource Identifiers (URIs) to identify HTTP resources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B600-B46B-4DE2-9BF2-1C6C2EF5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5635"/>
            <a:ext cx="10396882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 (contd.,)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3B5E-0E41-4998-80C6-AC604687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9624"/>
            <a:ext cx="10394707" cy="3864962"/>
          </a:xfrm>
        </p:spPr>
        <p:txBody>
          <a:bodyPr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u="sng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CoAP</a:t>
            </a:r>
            <a:r>
              <a:rPr lang="en-US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Constrained Application Protocol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application layer protocol for machine-to-machine application, constrained environments with constrained devices and constrained networks.</a:t>
            </a:r>
          </a:p>
          <a:p>
            <a:pPr marL="361950" indent="-36195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CoAP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web transfer protocol and uses a request-response model – runs on top of </a:t>
            </a:r>
            <a:r>
              <a:rPr lang="en-US" cap="none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</a:p>
          <a:p>
            <a:pPr marL="361950" indent="-36195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client-server architecture – using connectionless datagrams</a:t>
            </a:r>
          </a:p>
          <a:p>
            <a:pPr marL="361950" indent="-36195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easily interface with HTTP</a:t>
            </a:r>
          </a:p>
          <a:p>
            <a:pPr marL="361950" indent="-36195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methods – GET, PUT, POST and DELETE</a:t>
            </a:r>
          </a:p>
          <a:p>
            <a:pPr marL="0" indent="0">
              <a:buNone/>
            </a:pP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83EAFA-AE3B-49AD-A237-942083C7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2195422"/>
            <a:ext cx="10396882" cy="1151965"/>
          </a:xfrm>
        </p:spPr>
        <p:txBody>
          <a:bodyPr/>
          <a:lstStyle/>
          <a:p>
            <a:pPr algn="ctr"/>
            <a:r>
              <a:rPr lang="en-US" b="1" cap="none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in </a:t>
            </a:r>
            <a:r>
              <a:rPr lang="en-US" b="1" cap="none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cap="none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cap="none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A8F3-4A6D-4864-A36F-A3327D6F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7008"/>
            <a:ext cx="10396882" cy="6512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 (contd.,)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C1B1B-FD7C-4101-8E72-9D882DC4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25" y="1613140"/>
            <a:ext cx="10394707" cy="4011611"/>
          </a:xfrm>
        </p:spPr>
        <p:txBody>
          <a:bodyPr anchor="t"/>
          <a:lstStyle/>
          <a:p>
            <a:pPr marL="0" indent="0">
              <a:buNone/>
            </a:pPr>
            <a:r>
              <a:rPr lang="en-US" b="1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allows </a:t>
            </a:r>
            <a:r>
              <a:rPr lang="en-US" cap="none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full-duplex communication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single socket connection for sending message between client and server</a:t>
            </a:r>
          </a:p>
          <a:p>
            <a:pPr marL="361950" indent="-361950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TCP and allows streams of message to be sent back and forth between the client and server while keeping TCP connection open</a:t>
            </a:r>
          </a:p>
          <a:p>
            <a:pPr marL="361950" indent="-361950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– browser, mobile application, IoT devices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FC6B-E304-453F-950D-7BF71BBF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452887"/>
            <a:ext cx="10396882" cy="711679"/>
          </a:xfrm>
        </p:spPr>
        <p:txBody>
          <a:bodyPr>
            <a:normAutofit/>
          </a:bodyPr>
          <a:lstStyle/>
          <a:p>
            <a:pPr algn="ctr"/>
            <a:r>
              <a:rPr lang="en-US" sz="40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 (contd.,)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97A8-B1B3-4BBF-A7D0-F9C8B2EA6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23358"/>
            <a:ext cx="10394707" cy="3951227"/>
          </a:xfrm>
        </p:spPr>
        <p:txBody>
          <a:bodyPr anchor="t"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 – Message Queue Telemetry Transport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light-weight messaging protocol based on publish- subscribe model</a:t>
            </a:r>
          </a:p>
          <a:p>
            <a:pPr marL="361950" indent="-36195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client-server architecture – client(IoT devices) connect to the server(MQTT broker) and publishes message to topics on the server</a:t>
            </a:r>
          </a:p>
          <a:p>
            <a:pPr marL="361950" indent="-36195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broker forwards the messages to the client subscribed to topics</a:t>
            </a:r>
          </a:p>
          <a:p>
            <a:pPr marL="361950" indent="-361950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 – well suited for constrained environment – devices have limited processing and memory resources – low network bandwidth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8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1340-E587-4CB5-B67E-079C7CBF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3876"/>
            <a:ext cx="10396882" cy="5132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 (contd.,)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0406-41E2-4788-BEAD-3008DC523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07698"/>
            <a:ext cx="10394707" cy="416688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XMPP – Extensible Messaging and Presence Protocol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real time communication – streaming XML data between network entities</a:t>
            </a:r>
          </a:p>
          <a:p>
            <a:pPr marL="361950" indent="-361950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wide range of applications – messaging, presence, data syndication, gaming, multi-party chat and voice/video calls</a:t>
            </a:r>
          </a:p>
          <a:p>
            <a:pPr marL="361950" indent="-361950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sending small chunks of XML data from one network entity to another in near real-time</a:t>
            </a:r>
          </a:p>
          <a:p>
            <a:pPr marL="361950" indent="-361950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decentralized protocol and uses client-server architecture </a:t>
            </a:r>
          </a:p>
          <a:p>
            <a:pPr marL="361950" indent="-361950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both client-to-server and server-to-server communication paths</a:t>
            </a:r>
          </a:p>
          <a:p>
            <a:pPr marL="361950" indent="-361950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IoT context, XMPP allows real-time communication between IoT devices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8510-0B4E-4793-ABF2-00EA7B0B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1514"/>
            <a:ext cx="10396882" cy="5995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 (contd.,)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A807D-C860-4137-98A8-2AF8A254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75" y="1492370"/>
            <a:ext cx="10394707" cy="413238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DDS – Data Distribution Service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data centric middleware standard for device-to-device or M2M communication</a:t>
            </a:r>
          </a:p>
          <a:p>
            <a:pPr marL="266700" indent="-266700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cap="none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publish-subscribe model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publishers(devices that generate data) create topics to which subscribers(devices that want to consume data) can subscribe</a:t>
            </a:r>
          </a:p>
          <a:p>
            <a:pPr marL="266700" indent="-266700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 – object responsible for data distribution </a:t>
            </a:r>
          </a:p>
          <a:p>
            <a:pPr marL="266700" indent="-266700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Subscriber – responsible for receiving published data</a:t>
            </a:r>
          </a:p>
          <a:p>
            <a:pPr marL="266700" indent="-266700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DDS provides quality of service (QoS) control and configurable reliability</a:t>
            </a:r>
          </a:p>
          <a:p>
            <a:pPr marL="0" indent="0">
              <a:buNone/>
            </a:pP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310F-F15E-48AF-BE96-E3FFD2BE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0525"/>
            <a:ext cx="10396882" cy="5909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 (contd.,)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9917-615C-4DCC-93DB-4EE9CA828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2974"/>
            <a:ext cx="10394707" cy="4011611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– Advanced Message Queuing Protocol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open application layer protocol for business messaging</a:t>
            </a:r>
          </a:p>
          <a:p>
            <a:pPr marL="266700" indent="-266700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both point-to-point and publisher/subscriber models, routing and queuing</a:t>
            </a:r>
          </a:p>
          <a:p>
            <a:pPr marL="266700" indent="-266700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AMQP brokers receive messages from publishers (devices or applications that generate data) and route them over connections to consumers (application that process data)</a:t>
            </a:r>
          </a:p>
          <a:p>
            <a:pPr marL="266700" indent="-266700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Publishers publish the messages to exchanges which then distribute message copies to queues</a:t>
            </a:r>
          </a:p>
          <a:p>
            <a:pPr marL="266700" indent="-266700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are either delivered by the broker to the consumers which have subscribed to the queues or the consumers can pull the messages from the queues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1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282389"/>
            <a:ext cx="10972800" cy="5843778"/>
          </a:xfrm>
        </p:spPr>
        <p:txBody>
          <a:bodyPr>
            <a:normAutofit/>
          </a:bodyPr>
          <a:lstStyle/>
          <a:p>
            <a:pPr algn="just"/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 in </a:t>
            </a:r>
            <a:r>
              <a:rPr lang="en-GB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usually refers to </a:t>
            </a:r>
            <a:r>
              <a:rPr lang="en-GB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which have unique identities and can perform</a:t>
            </a:r>
          </a:p>
          <a:p>
            <a:pPr marL="2520950" indent="-6350" algn="just">
              <a:buFont typeface="Wingdings" pitchFamily="2" charset="2"/>
              <a:buChar char="ü"/>
            </a:pP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Remote Sensing</a:t>
            </a:r>
          </a:p>
          <a:p>
            <a:pPr marL="2520950" indent="-6350" algn="just">
              <a:buFont typeface="Wingdings" pitchFamily="2" charset="2"/>
              <a:buChar char="ü"/>
            </a:pP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Actuating</a:t>
            </a:r>
          </a:p>
          <a:p>
            <a:pPr marL="2520950" indent="-6350" algn="just">
              <a:buFont typeface="Wingdings" pitchFamily="2" charset="2"/>
              <a:buChar char="ü"/>
            </a:pP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capabilities</a:t>
            </a:r>
          </a:p>
          <a:p>
            <a:pPr marL="2520950" indent="-6350" algn="just">
              <a:buNone/>
            </a:pPr>
            <a:endParaRPr lang="en-GB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 algn="just"/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 can </a:t>
            </a:r>
            <a:r>
              <a:rPr lang="en-GB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data 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other connected devices and applications or </a:t>
            </a:r>
            <a:r>
              <a:rPr lang="en-GB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other devices and </a:t>
            </a:r>
            <a:r>
              <a:rPr lang="en-GB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the data 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either locally or </a:t>
            </a:r>
            <a:r>
              <a:rPr lang="en-GB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the data 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centralised servers or cloud based application for performing the data or perform local task within the </a:t>
            </a:r>
            <a:r>
              <a:rPr lang="en-GB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infrastructure</a:t>
            </a:r>
          </a:p>
          <a:p>
            <a:pPr marL="357188" indent="-357188">
              <a:buNone/>
            </a:pPr>
            <a:endParaRPr lang="en-GB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Block Diagram of an </a:t>
            </a:r>
            <a:r>
              <a:rPr lang="en-GB" dirty="0" err="1" smtClean="0"/>
              <a:t>IoT</a:t>
            </a:r>
            <a:r>
              <a:rPr lang="en-GB" dirty="0" smtClean="0"/>
              <a:t> Device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271462" y="1680344"/>
            <a:ext cx="64674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831106" y="1529866"/>
            <a:ext cx="5056094" cy="5067882"/>
          </a:xfrm>
        </p:spPr>
        <p:txBody>
          <a:bodyPr>
            <a:normAutofit/>
          </a:bodyPr>
          <a:lstStyle/>
          <a:p>
            <a:pPr algn="just"/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interfaces for connections to other devices</a:t>
            </a:r>
          </a:p>
          <a:p>
            <a:pPr algn="just">
              <a:buNone/>
            </a:pP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interface 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–sensors</a:t>
            </a:r>
          </a:p>
          <a:p>
            <a:pPr algn="just">
              <a:buNone/>
            </a:pP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connectivity interface</a:t>
            </a:r>
          </a:p>
          <a:p>
            <a:pPr algn="just">
              <a:buNone/>
            </a:pPr>
            <a:r>
              <a:rPr lang="en-GB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Memory and storage interface</a:t>
            </a:r>
          </a:p>
          <a:p>
            <a:pPr algn="just">
              <a:buNone/>
            </a:pPr>
            <a:r>
              <a:rPr lang="en-GB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Audio/Video interface</a:t>
            </a:r>
          </a:p>
          <a:p>
            <a:pPr algn="just"/>
            <a:r>
              <a:rPr lang="en-GB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can be connected to actuators that allow them to interact with other physical entities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1989" y="2574084"/>
            <a:ext cx="10972800" cy="11430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some of </a:t>
            </a:r>
            <a:r>
              <a:rPr lang="en-GB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83EAFA-AE3B-49AD-A237-942083C7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2195422"/>
            <a:ext cx="10396882" cy="1151965"/>
          </a:xfrm>
        </p:spPr>
        <p:txBody>
          <a:bodyPr/>
          <a:lstStyle/>
          <a:p>
            <a:pPr algn="ctr"/>
            <a:r>
              <a:rPr lang="en-US" b="1" cap="none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cap="none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endParaRPr lang="en-IN" b="1" cap="none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645E-1348-43B2-8F35-A56E22A9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6705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Protocols Stack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4963BC-E60E-4163-A2BD-A8087B9ED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88" r="4156" b="43273"/>
          <a:stretch/>
        </p:blipFill>
        <p:spPr>
          <a:xfrm>
            <a:off x="3994030" y="1766091"/>
            <a:ext cx="3804249" cy="3657936"/>
          </a:xfrm>
        </p:spPr>
      </p:pic>
    </p:spTree>
    <p:extLst>
      <p:ext uri="{BB962C8B-B14F-4D97-AF65-F5344CB8AC3E}">
        <p14:creationId xmlns:p14="http://schemas.microsoft.com/office/powerpoint/2010/main" val="24656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665E34-6041-4757-AB67-3F9462D5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1130"/>
            <a:ext cx="10396882" cy="6340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Protocols</a:t>
            </a:r>
            <a:endParaRPr lang="en-IN" sz="4000" b="1" cap="none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40F6F-C742-471E-992B-D64699F82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35172"/>
            <a:ext cx="10394707" cy="4632383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Layer</a:t>
            </a:r>
          </a:p>
          <a:p>
            <a:pPr>
              <a:buClr>
                <a:schemeClr val="tx1"/>
              </a:buClr>
              <a:buSzPct val="100000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</a:t>
            </a:r>
            <a:r>
              <a:rPr lang="en-IN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data is physically sent over the network’s physical layer or medium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(Copper wire, coaxial cable, radio wave)</a:t>
            </a:r>
          </a:p>
          <a:p>
            <a:pPr>
              <a:buClr>
                <a:schemeClr val="tx1"/>
              </a:buClr>
              <a:buSzPct val="100000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– </a:t>
            </a: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local network connection to which host is attached.</a:t>
            </a:r>
          </a:p>
          <a:p>
            <a:pPr>
              <a:buClr>
                <a:schemeClr val="tx1"/>
              </a:buClr>
              <a:buSzPct val="100000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 on the same link exchange data packets over the link layer protocol</a:t>
            </a:r>
          </a:p>
          <a:p>
            <a:pPr>
              <a:buClr>
                <a:schemeClr val="tx1"/>
              </a:buClr>
              <a:buSzPct val="100000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</a:t>
            </a:r>
            <a:r>
              <a:rPr lang="en-IN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packets are coded and signalled by the hardware device over the medium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which the host is attached.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802.3 – Ethernet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802.11 – </a:t>
            </a:r>
            <a:r>
              <a:rPr lang="en-I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802.16 – </a:t>
            </a:r>
            <a:r>
              <a:rPr lang="en-I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WiMax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802.15.4 – LR-WPAN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2G/3G/4G – Mobile Communication</a:t>
            </a:r>
          </a:p>
          <a:p>
            <a:pPr marL="0" indent="0">
              <a:buNone/>
            </a:pP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7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8636-15BD-4E17-8805-2AC496A6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565032"/>
            <a:ext cx="10396882" cy="5736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Layer Protocols</a:t>
            </a:r>
            <a:endParaRPr lang="en-IN" sz="3600" b="1" cap="none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846F-CF19-43EB-B6A3-3C3ECC93F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962"/>
            <a:ext cx="10394707" cy="4080623"/>
          </a:xfrm>
        </p:spPr>
        <p:txBody>
          <a:bodyPr anchor="t">
            <a:normAutofit fontScale="77500" lnSpcReduction="20000"/>
          </a:bodyPr>
          <a:lstStyle/>
          <a:p>
            <a:pPr marL="361950" indent="-361950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802.3 – Ethernet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Collection of wired Ethernet standards for the link layer</a:t>
            </a:r>
          </a:p>
          <a:p>
            <a:pPr marL="361950" indent="-361950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10BASE5 Ethernet – Coaxial cable as a shared medium</a:t>
            </a:r>
          </a:p>
          <a:p>
            <a:pPr marL="361950" indent="-361950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802.3i is a standard for 10BASE-T Ethernet over copper twisted-pair connections</a:t>
            </a:r>
          </a:p>
          <a:p>
            <a:pPr marL="361950" indent="-361950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802.3j is a standard for 10BASE-F Ethernet over fiber optic connections</a:t>
            </a:r>
          </a:p>
          <a:p>
            <a:pPr marL="361950" indent="-361950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802.3ae is a standard for 10Gbit/s Ethernet over fiber</a:t>
            </a:r>
          </a:p>
          <a:p>
            <a:pPr marL="361950" indent="-361950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shared medium (broadcast) – carries communication for all the devices on the network</a:t>
            </a:r>
          </a:p>
          <a:p>
            <a:pPr marL="361950" indent="-361950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sent by one device can be received by all devices subject to propagation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transceiver capabilities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1410</Words>
  <Application>Microsoft Office PowerPoint</Application>
  <PresentationFormat>Widescreen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Office Theme</vt:lpstr>
      <vt:lpstr>Physical Design of IoT</vt:lpstr>
      <vt:lpstr>Things in IoT </vt:lpstr>
      <vt:lpstr>PowerPoint Presentation</vt:lpstr>
      <vt:lpstr>Block Diagram of an IoT Device</vt:lpstr>
      <vt:lpstr>List some of IoT devices</vt:lpstr>
      <vt:lpstr>IoT Protocols</vt:lpstr>
      <vt:lpstr>IoT Protocols Stack</vt:lpstr>
      <vt:lpstr>IoT Protocols</vt:lpstr>
      <vt:lpstr>Link Layer Protocols</vt:lpstr>
      <vt:lpstr>Link Layer Protocols (contd.,)</vt:lpstr>
      <vt:lpstr>Link Layer Protocols (contd.,)</vt:lpstr>
      <vt:lpstr>Link Layer Protocols (contd.,)</vt:lpstr>
      <vt:lpstr>Network / Internet Layer</vt:lpstr>
      <vt:lpstr>Network / Internet Layer (contd.,)</vt:lpstr>
      <vt:lpstr>Transport Layer</vt:lpstr>
      <vt:lpstr>Transport Layer (contd.,)</vt:lpstr>
      <vt:lpstr>Application Layer</vt:lpstr>
      <vt:lpstr>Application Layer (contd.,)</vt:lpstr>
      <vt:lpstr>Application Layer (contd.,)</vt:lpstr>
      <vt:lpstr>Application Layer (contd.,)</vt:lpstr>
      <vt:lpstr>Application Layer (contd.,)</vt:lpstr>
      <vt:lpstr>Application Layer (contd.,)</vt:lpstr>
      <vt:lpstr>Application Layer (contd.,)</vt:lpstr>
      <vt:lpstr>Application Layer (contd.,)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design of IoT</dc:title>
  <dc:creator>Tamil Selvi</dc:creator>
  <cp:lastModifiedBy>HP</cp:lastModifiedBy>
  <cp:revision>45</cp:revision>
  <dcterms:created xsi:type="dcterms:W3CDTF">2021-02-23T04:11:05Z</dcterms:created>
  <dcterms:modified xsi:type="dcterms:W3CDTF">2025-07-22T03:39:18Z</dcterms:modified>
</cp:coreProperties>
</file>