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6D56752-4E66-425C-9E56-226180AF9BCA}"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A0CBA3-74EA-4310-A6B9-977E387989C6}" type="slidenum">
              <a:rPr lang="en-IN" smtClean="0"/>
              <a:t>‹#›</a:t>
            </a:fld>
            <a:endParaRPr lang="en-IN"/>
          </a:p>
        </p:txBody>
      </p:sp>
    </p:spTree>
    <p:extLst>
      <p:ext uri="{BB962C8B-B14F-4D97-AF65-F5344CB8AC3E}">
        <p14:creationId xmlns:p14="http://schemas.microsoft.com/office/powerpoint/2010/main" val="4255865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6D56752-4E66-425C-9E56-226180AF9BCA}"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A0CBA3-74EA-4310-A6B9-977E387989C6}" type="slidenum">
              <a:rPr lang="en-IN" smtClean="0"/>
              <a:t>‹#›</a:t>
            </a:fld>
            <a:endParaRPr lang="en-IN"/>
          </a:p>
        </p:txBody>
      </p:sp>
    </p:spTree>
    <p:extLst>
      <p:ext uri="{BB962C8B-B14F-4D97-AF65-F5344CB8AC3E}">
        <p14:creationId xmlns:p14="http://schemas.microsoft.com/office/powerpoint/2010/main" val="3775577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6D56752-4E66-425C-9E56-226180AF9BCA}"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A0CBA3-74EA-4310-A6B9-977E387989C6}" type="slidenum">
              <a:rPr lang="en-IN" smtClean="0"/>
              <a:t>‹#›</a:t>
            </a:fld>
            <a:endParaRPr lang="en-IN"/>
          </a:p>
        </p:txBody>
      </p:sp>
    </p:spTree>
    <p:extLst>
      <p:ext uri="{BB962C8B-B14F-4D97-AF65-F5344CB8AC3E}">
        <p14:creationId xmlns:p14="http://schemas.microsoft.com/office/powerpoint/2010/main" val="361890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6D56752-4E66-425C-9E56-226180AF9BCA}"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A0CBA3-74EA-4310-A6B9-977E387989C6}" type="slidenum">
              <a:rPr lang="en-IN" smtClean="0"/>
              <a:t>‹#›</a:t>
            </a:fld>
            <a:endParaRPr lang="en-IN"/>
          </a:p>
        </p:txBody>
      </p:sp>
    </p:spTree>
    <p:extLst>
      <p:ext uri="{BB962C8B-B14F-4D97-AF65-F5344CB8AC3E}">
        <p14:creationId xmlns:p14="http://schemas.microsoft.com/office/powerpoint/2010/main" val="190767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D56752-4E66-425C-9E56-226180AF9BCA}" type="datetimeFigureOut">
              <a:rPr lang="en-IN" smtClean="0"/>
              <a:t>23-09-2024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A0CBA3-74EA-4310-A6B9-977E387989C6}" type="slidenum">
              <a:rPr lang="en-IN" smtClean="0"/>
              <a:t>‹#›</a:t>
            </a:fld>
            <a:endParaRPr lang="en-IN"/>
          </a:p>
        </p:txBody>
      </p:sp>
    </p:spTree>
    <p:extLst>
      <p:ext uri="{BB962C8B-B14F-4D97-AF65-F5344CB8AC3E}">
        <p14:creationId xmlns:p14="http://schemas.microsoft.com/office/powerpoint/2010/main" val="242959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6D56752-4E66-425C-9E56-226180AF9BCA}" type="datetimeFigureOut">
              <a:rPr lang="en-IN" smtClean="0"/>
              <a:t>23-09-2024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A0CBA3-74EA-4310-A6B9-977E387989C6}" type="slidenum">
              <a:rPr lang="en-IN" smtClean="0"/>
              <a:t>‹#›</a:t>
            </a:fld>
            <a:endParaRPr lang="en-IN"/>
          </a:p>
        </p:txBody>
      </p:sp>
    </p:spTree>
    <p:extLst>
      <p:ext uri="{BB962C8B-B14F-4D97-AF65-F5344CB8AC3E}">
        <p14:creationId xmlns:p14="http://schemas.microsoft.com/office/powerpoint/2010/main" val="271606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6D56752-4E66-425C-9E56-226180AF9BCA}" type="datetimeFigureOut">
              <a:rPr lang="en-IN" smtClean="0"/>
              <a:t>23-09-2024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A0CBA3-74EA-4310-A6B9-977E387989C6}" type="slidenum">
              <a:rPr lang="en-IN" smtClean="0"/>
              <a:t>‹#›</a:t>
            </a:fld>
            <a:endParaRPr lang="en-IN"/>
          </a:p>
        </p:txBody>
      </p:sp>
    </p:spTree>
    <p:extLst>
      <p:ext uri="{BB962C8B-B14F-4D97-AF65-F5344CB8AC3E}">
        <p14:creationId xmlns:p14="http://schemas.microsoft.com/office/powerpoint/2010/main" val="1196629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6D56752-4E66-425C-9E56-226180AF9BCA}" type="datetimeFigureOut">
              <a:rPr lang="en-IN" smtClean="0"/>
              <a:t>23-09-2024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A0CBA3-74EA-4310-A6B9-977E387989C6}" type="slidenum">
              <a:rPr lang="en-IN" smtClean="0"/>
              <a:t>‹#›</a:t>
            </a:fld>
            <a:endParaRPr lang="en-IN"/>
          </a:p>
        </p:txBody>
      </p:sp>
    </p:spTree>
    <p:extLst>
      <p:ext uri="{BB962C8B-B14F-4D97-AF65-F5344CB8AC3E}">
        <p14:creationId xmlns:p14="http://schemas.microsoft.com/office/powerpoint/2010/main" val="3193594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D56752-4E66-425C-9E56-226180AF9BCA}" type="datetimeFigureOut">
              <a:rPr lang="en-IN" smtClean="0"/>
              <a:t>23-09-2024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A0CBA3-74EA-4310-A6B9-977E387989C6}" type="slidenum">
              <a:rPr lang="en-IN" smtClean="0"/>
              <a:t>‹#›</a:t>
            </a:fld>
            <a:endParaRPr lang="en-IN"/>
          </a:p>
        </p:txBody>
      </p:sp>
    </p:spTree>
    <p:extLst>
      <p:ext uri="{BB962C8B-B14F-4D97-AF65-F5344CB8AC3E}">
        <p14:creationId xmlns:p14="http://schemas.microsoft.com/office/powerpoint/2010/main" val="2318189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6D56752-4E66-425C-9E56-226180AF9BCA}" type="datetimeFigureOut">
              <a:rPr lang="en-IN" smtClean="0"/>
              <a:t>23-09-2024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A0CBA3-74EA-4310-A6B9-977E387989C6}" type="slidenum">
              <a:rPr lang="en-IN" smtClean="0"/>
              <a:t>‹#›</a:t>
            </a:fld>
            <a:endParaRPr lang="en-IN"/>
          </a:p>
        </p:txBody>
      </p:sp>
    </p:spTree>
    <p:extLst>
      <p:ext uri="{BB962C8B-B14F-4D97-AF65-F5344CB8AC3E}">
        <p14:creationId xmlns:p14="http://schemas.microsoft.com/office/powerpoint/2010/main" val="2668104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6D56752-4E66-425C-9E56-226180AF9BCA}" type="datetimeFigureOut">
              <a:rPr lang="en-IN" smtClean="0"/>
              <a:t>23-09-2024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A0CBA3-74EA-4310-A6B9-977E387989C6}" type="slidenum">
              <a:rPr lang="en-IN" smtClean="0"/>
              <a:t>‹#›</a:t>
            </a:fld>
            <a:endParaRPr lang="en-IN"/>
          </a:p>
        </p:txBody>
      </p:sp>
    </p:spTree>
    <p:extLst>
      <p:ext uri="{BB962C8B-B14F-4D97-AF65-F5344CB8AC3E}">
        <p14:creationId xmlns:p14="http://schemas.microsoft.com/office/powerpoint/2010/main" val="3244903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D56752-4E66-425C-9E56-226180AF9BCA}" type="datetimeFigureOut">
              <a:rPr lang="en-IN" smtClean="0"/>
              <a:t>23-09-2024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A0CBA3-74EA-4310-A6B9-977E387989C6}" type="slidenum">
              <a:rPr lang="en-IN" smtClean="0"/>
              <a:t>‹#›</a:t>
            </a:fld>
            <a:endParaRPr lang="en-IN"/>
          </a:p>
        </p:txBody>
      </p:sp>
    </p:spTree>
    <p:extLst>
      <p:ext uri="{BB962C8B-B14F-4D97-AF65-F5344CB8AC3E}">
        <p14:creationId xmlns:p14="http://schemas.microsoft.com/office/powerpoint/2010/main" val="3644139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Cloud Services</a:t>
            </a:r>
            <a:br>
              <a:rPr lang="en-IN" dirty="0" smtClean="0"/>
            </a:b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93369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2060"/>
                </a:solidFill>
              </a:rPr>
              <a:t>AWS</a:t>
            </a:r>
            <a:endParaRPr lang="en-IN" dirty="0">
              <a:solidFill>
                <a:srgbClr val="002060"/>
              </a:solidFill>
            </a:endParaRPr>
          </a:p>
        </p:txBody>
      </p:sp>
      <p:sp>
        <p:nvSpPr>
          <p:cNvPr id="3" name="Content Placeholder 2"/>
          <p:cNvSpPr>
            <a:spLocks noGrp="1"/>
          </p:cNvSpPr>
          <p:nvPr>
            <p:ph idx="1"/>
          </p:nvPr>
        </p:nvSpPr>
        <p:spPr/>
        <p:txBody>
          <a:bodyPr/>
          <a:lstStyle/>
          <a:p>
            <a:r>
              <a:rPr lang="en-US" b="1" dirty="0" smtClean="0"/>
              <a:t>AWS (Amazon Web Services)</a:t>
            </a:r>
            <a:r>
              <a:rPr lang="en-US" dirty="0" smtClean="0"/>
              <a:t> is a comprehensive cloud computing platform provided by Amazon.</a:t>
            </a:r>
          </a:p>
          <a:p>
            <a:r>
              <a:rPr lang="en-US" dirty="0" smtClean="0"/>
              <a:t> It offers a vast array of cloud-based services such as computing power, storage, databases, machine learning, security, networking, and more.</a:t>
            </a:r>
          </a:p>
          <a:p>
            <a:r>
              <a:rPr lang="en-US" dirty="0" smtClean="0"/>
              <a:t>which can be accessed over the internet on a pay-as-you-go basis. </a:t>
            </a:r>
          </a:p>
          <a:p>
            <a:r>
              <a:rPr lang="en-US" dirty="0" smtClean="0"/>
              <a:t>AWS enables businesses, developers, and organizations to rent IT infrastructure and services, avoiding the need to maintain physical data centers and servers.</a:t>
            </a:r>
            <a:endParaRPr lang="en-IN" dirty="0"/>
          </a:p>
        </p:txBody>
      </p:sp>
    </p:spTree>
    <p:extLst>
      <p:ext uri="{BB962C8B-B14F-4D97-AF65-F5344CB8AC3E}">
        <p14:creationId xmlns:p14="http://schemas.microsoft.com/office/powerpoint/2010/main" val="2560306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Key Characteristics of AWS:</a:t>
            </a:r>
            <a:r>
              <a:rPr lang="en-US" b="1" dirty="0" smtClean="0"/>
              <a:t/>
            </a:r>
            <a:br>
              <a:rPr lang="en-US" b="1" dirty="0" smtClean="0"/>
            </a:br>
            <a:endParaRPr lang="en-IN" dirty="0"/>
          </a:p>
        </p:txBody>
      </p:sp>
      <p:sp>
        <p:nvSpPr>
          <p:cNvPr id="3" name="Content Placeholder 2"/>
          <p:cNvSpPr>
            <a:spLocks noGrp="1"/>
          </p:cNvSpPr>
          <p:nvPr>
            <p:ph idx="1"/>
          </p:nvPr>
        </p:nvSpPr>
        <p:spPr/>
        <p:txBody>
          <a:bodyPr>
            <a:normAutofit fontScale="92500" lnSpcReduction="10000"/>
          </a:bodyPr>
          <a:lstStyle/>
          <a:p>
            <a:r>
              <a:rPr lang="en-US" b="1" dirty="0" smtClean="0"/>
              <a:t>On-demand</a:t>
            </a:r>
            <a:r>
              <a:rPr lang="en-US" dirty="0" smtClean="0"/>
              <a:t>: Services are available whenever needed, with no upfront commitment.</a:t>
            </a:r>
          </a:p>
          <a:p>
            <a:r>
              <a:rPr lang="en-US" b="1" dirty="0" smtClean="0"/>
              <a:t>Pay-as-you-go</a:t>
            </a:r>
            <a:r>
              <a:rPr lang="en-US" dirty="0" smtClean="0"/>
              <a:t>: You only pay for the resources you use, allowing flexibility and cost efficiency.</a:t>
            </a:r>
          </a:p>
          <a:p>
            <a:r>
              <a:rPr lang="en-US" b="1" dirty="0" smtClean="0"/>
              <a:t>Scalable</a:t>
            </a:r>
            <a:r>
              <a:rPr lang="en-US" dirty="0" smtClean="0"/>
              <a:t>: AWS can automatically scale resources up or down based on demand.</a:t>
            </a:r>
          </a:p>
          <a:p>
            <a:r>
              <a:rPr lang="en-US" b="1" dirty="0" smtClean="0"/>
              <a:t>Global</a:t>
            </a:r>
            <a:r>
              <a:rPr lang="en-US" dirty="0" smtClean="0"/>
              <a:t>: AWS operates data centers across the globe, ensuring low latency and high availability.</a:t>
            </a:r>
          </a:p>
          <a:p>
            <a:r>
              <a:rPr lang="en-US" b="1" dirty="0" smtClean="0"/>
              <a:t>Secure</a:t>
            </a:r>
            <a:r>
              <a:rPr lang="en-US" dirty="0" smtClean="0"/>
              <a:t>: AWS provides security features like encryption, identity management, and compliance certifications to protect your data and applications.</a:t>
            </a:r>
          </a:p>
          <a:p>
            <a:endParaRPr lang="en-IN" dirty="0"/>
          </a:p>
        </p:txBody>
      </p:sp>
    </p:spTree>
    <p:extLst>
      <p:ext uri="{BB962C8B-B14F-4D97-AF65-F5344CB8AC3E}">
        <p14:creationId xmlns:p14="http://schemas.microsoft.com/office/powerpoint/2010/main" val="2572639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AWS</a:t>
            </a:r>
            <a:endParaRPr lang="en-IN" dirty="0"/>
          </a:p>
        </p:txBody>
      </p:sp>
      <p:sp>
        <p:nvSpPr>
          <p:cNvPr id="3" name="Content Placeholder 2"/>
          <p:cNvSpPr>
            <a:spLocks noGrp="1"/>
          </p:cNvSpPr>
          <p:nvPr>
            <p:ph idx="1"/>
          </p:nvPr>
        </p:nvSpPr>
        <p:spPr/>
        <p:txBody>
          <a:bodyPr>
            <a:normAutofit fontScale="92500" lnSpcReduction="10000"/>
          </a:bodyPr>
          <a:lstStyle/>
          <a:p>
            <a:r>
              <a:rPr lang="en-US" b="1" dirty="0" smtClean="0"/>
              <a:t>Cost Efficiency</a:t>
            </a:r>
          </a:p>
          <a:p>
            <a:pPr marL="457200" lvl="1" indent="0">
              <a:buNone/>
            </a:pPr>
            <a:r>
              <a:rPr lang="en-US" dirty="0" smtClean="0"/>
              <a:t>AWS eliminates the need for heavy upfront capital investments in hardware and infrastructure. Businesses only pay for the resources they use, which allows companies, from startups to large enterprises, to scale without financial burden.</a:t>
            </a:r>
          </a:p>
          <a:p>
            <a:r>
              <a:rPr lang="en-US" b="1" dirty="0" smtClean="0"/>
              <a:t>Scalability</a:t>
            </a:r>
          </a:p>
          <a:p>
            <a:pPr marL="457200" lvl="1" indent="0">
              <a:buNone/>
            </a:pPr>
            <a:r>
              <a:rPr lang="en-US" dirty="0" smtClean="0"/>
              <a:t>AWS allows businesses to scale their resources up or down depending on demand. Whether a small startup or a massive enterprise, AWS can handle the load automatically through services like </a:t>
            </a:r>
            <a:r>
              <a:rPr lang="en-US" b="1" dirty="0" smtClean="0"/>
              <a:t>Auto Scaling</a:t>
            </a:r>
            <a:r>
              <a:rPr lang="en-US" dirty="0" smtClean="0"/>
              <a:t> and </a:t>
            </a:r>
            <a:r>
              <a:rPr lang="en-US" b="1" dirty="0" smtClean="0"/>
              <a:t>Elastic Load Balancing</a:t>
            </a:r>
            <a:r>
              <a:rPr lang="en-US" dirty="0" smtClean="0"/>
              <a:t>.</a:t>
            </a:r>
          </a:p>
          <a:p>
            <a:r>
              <a:rPr lang="en-US" b="1" dirty="0" smtClean="0"/>
              <a:t>Wide Range of Services</a:t>
            </a:r>
          </a:p>
          <a:p>
            <a:pPr marL="457200" lvl="1" indent="0">
              <a:buNone/>
            </a:pPr>
            <a:r>
              <a:rPr lang="en-US" dirty="0" smtClean="0"/>
              <a:t>AWS offers over 200 fully-featured services, including computing, storage, databases, machine learning, artificial intelligence (AI), Internet of Things (</a:t>
            </a:r>
            <a:r>
              <a:rPr lang="en-US" dirty="0" err="1" smtClean="0"/>
              <a:t>IoT</a:t>
            </a:r>
            <a:r>
              <a:rPr lang="en-US" dirty="0" smtClean="0"/>
              <a:t>), security, and more. This wide range allows businesses to build almost anything in the cloud, without needing third-party platforms.</a:t>
            </a:r>
          </a:p>
          <a:p>
            <a:pPr marL="457200" lvl="1" indent="0">
              <a:buNone/>
            </a:pPr>
            <a:endParaRPr lang="en-US" dirty="0" smtClean="0"/>
          </a:p>
          <a:p>
            <a:endParaRPr lang="en-IN" dirty="0"/>
          </a:p>
        </p:txBody>
      </p:sp>
    </p:spTree>
    <p:extLst>
      <p:ext uri="{BB962C8B-B14F-4D97-AF65-F5344CB8AC3E}">
        <p14:creationId xmlns:p14="http://schemas.microsoft.com/office/powerpoint/2010/main" val="1418541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3345"/>
            <a:ext cx="10515600" cy="5733618"/>
          </a:xfrm>
        </p:spPr>
        <p:txBody>
          <a:bodyPr>
            <a:normAutofit fontScale="92500" lnSpcReduction="20000"/>
          </a:bodyPr>
          <a:lstStyle/>
          <a:p>
            <a:r>
              <a:rPr lang="en-US" b="1" dirty="0" smtClean="0"/>
              <a:t>Global Infrastructure</a:t>
            </a:r>
          </a:p>
          <a:p>
            <a:pPr marL="457200" lvl="1" indent="0">
              <a:buNone/>
            </a:pPr>
            <a:r>
              <a:rPr lang="en-US" dirty="0" smtClean="0"/>
              <a:t>AWS has data centers in multiple regions and availability zones across the world. This global presence ensures low latency and high availability, enabling businesses to deploy applications closer to their customers.</a:t>
            </a:r>
          </a:p>
          <a:p>
            <a:r>
              <a:rPr lang="en-US" b="1" dirty="0" smtClean="0"/>
              <a:t>Security and Compliance</a:t>
            </a:r>
          </a:p>
          <a:p>
            <a:pPr marL="457200" lvl="1" indent="0">
              <a:buNone/>
            </a:pPr>
            <a:r>
              <a:rPr lang="en-US" dirty="0" smtClean="0"/>
              <a:t>AWS provides state-of-the-art security, including data encryption, identity and access management (IAM), and network security, along with compliance certifications like GDPR, HIPAA, and PCI DSS. It allows businesses to trust that their data is safe.</a:t>
            </a:r>
          </a:p>
          <a:p>
            <a:r>
              <a:rPr lang="en-US" b="1" dirty="0" smtClean="0"/>
              <a:t> Innovation and Speed</a:t>
            </a:r>
          </a:p>
          <a:p>
            <a:pPr marL="457200" lvl="1" indent="0">
              <a:buNone/>
            </a:pPr>
            <a:r>
              <a:rPr lang="en-US" dirty="0" smtClean="0"/>
              <a:t>AWS constantly innovates by releasing new features, tools, and services. With a wide array of services, such as </a:t>
            </a:r>
            <a:r>
              <a:rPr lang="en-US" b="1" dirty="0" smtClean="0"/>
              <a:t>AWS Lambda</a:t>
            </a:r>
            <a:r>
              <a:rPr lang="en-US" dirty="0" smtClean="0"/>
              <a:t> for </a:t>
            </a:r>
            <a:r>
              <a:rPr lang="en-US" dirty="0" err="1" smtClean="0"/>
              <a:t>serverless</a:t>
            </a:r>
            <a:r>
              <a:rPr lang="en-US" dirty="0" smtClean="0"/>
              <a:t> computing or </a:t>
            </a:r>
            <a:r>
              <a:rPr lang="en-US" b="1" dirty="0" smtClean="0"/>
              <a:t>Amazon </a:t>
            </a:r>
            <a:r>
              <a:rPr lang="en-US" b="1" dirty="0" err="1" smtClean="0"/>
              <a:t>SageMaker</a:t>
            </a:r>
            <a:r>
              <a:rPr lang="en-US" dirty="0" smtClean="0"/>
              <a:t> for machine learning, AWS enables rapid development and deployment of applications, speeding up time to market.</a:t>
            </a:r>
          </a:p>
          <a:p>
            <a:r>
              <a:rPr lang="en-US" b="1" dirty="0" smtClean="0"/>
              <a:t>Reliability</a:t>
            </a:r>
          </a:p>
          <a:p>
            <a:pPr marL="457200" lvl="1" indent="0">
              <a:buNone/>
            </a:pPr>
            <a:endParaRPr lang="en-US" dirty="0" smtClean="0"/>
          </a:p>
          <a:p>
            <a:pPr marL="457200" lvl="1" indent="0">
              <a:buNone/>
            </a:pPr>
            <a:r>
              <a:rPr lang="en-US" dirty="0" smtClean="0"/>
              <a:t>AWS is designed to offer 99.99% uptime for most services. Its infrastructure includes redundancy across multiple Availability Zones, ensuring resilience against failure, and it allows businesses to build highly available systems.</a:t>
            </a:r>
            <a:endParaRPr lang="en-US" dirty="0" smtClean="0"/>
          </a:p>
          <a:p>
            <a:pPr marL="457200" lvl="1" indent="0">
              <a:buNone/>
            </a:pPr>
            <a:endParaRPr lang="en-US" dirty="0" smtClean="0"/>
          </a:p>
        </p:txBody>
      </p:sp>
    </p:spTree>
    <p:extLst>
      <p:ext uri="{BB962C8B-B14F-4D97-AF65-F5344CB8AC3E}">
        <p14:creationId xmlns:p14="http://schemas.microsoft.com/office/powerpoint/2010/main" val="3084702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solidFill>
                  <a:srgbClr val="002060"/>
                </a:solidFill>
              </a:rPr>
              <a:t>Example Use Cases for AWS:</a:t>
            </a:r>
            <a:endParaRPr lang="en-IN" dirty="0">
              <a:solidFill>
                <a:srgbClr val="002060"/>
              </a:solidFill>
            </a:endParaRPr>
          </a:p>
        </p:txBody>
      </p:sp>
      <p:sp>
        <p:nvSpPr>
          <p:cNvPr id="3" name="Content Placeholder 2"/>
          <p:cNvSpPr>
            <a:spLocks noGrp="1"/>
          </p:cNvSpPr>
          <p:nvPr>
            <p:ph idx="1"/>
          </p:nvPr>
        </p:nvSpPr>
        <p:spPr/>
        <p:txBody>
          <a:bodyPr/>
          <a:lstStyle/>
          <a:p>
            <a:r>
              <a:rPr lang="en-IN" b="1" dirty="0" smtClean="0"/>
              <a:t>Website hosting</a:t>
            </a:r>
            <a:r>
              <a:rPr lang="en-IN" dirty="0" smtClean="0"/>
              <a:t>: Host websites -  Amazon EC2 and Amazon S3.</a:t>
            </a:r>
          </a:p>
          <a:p>
            <a:r>
              <a:rPr lang="en-IN" b="1" dirty="0" smtClean="0"/>
              <a:t>Data storage</a:t>
            </a:r>
            <a:r>
              <a:rPr lang="en-IN" dirty="0" smtClean="0"/>
              <a:t>: Store, backup, and recover large amounts of data - Amazon S3 and Amazon Glacier.</a:t>
            </a:r>
          </a:p>
          <a:p>
            <a:r>
              <a:rPr lang="en-IN" b="1" dirty="0" smtClean="0"/>
              <a:t>Big Data analytics</a:t>
            </a:r>
            <a:r>
              <a:rPr lang="en-IN" dirty="0" smtClean="0"/>
              <a:t>: </a:t>
            </a:r>
            <a:r>
              <a:rPr lang="en-IN" dirty="0" err="1" smtClean="0"/>
              <a:t>Analyze</a:t>
            </a:r>
            <a:r>
              <a:rPr lang="en-IN" dirty="0" smtClean="0"/>
              <a:t> massive datasets - Amazon Redshift, EMR, and Athena.</a:t>
            </a:r>
          </a:p>
          <a:p>
            <a:r>
              <a:rPr lang="en-IN" b="1" dirty="0" smtClean="0"/>
              <a:t>Application development</a:t>
            </a:r>
            <a:r>
              <a:rPr lang="en-IN" dirty="0" smtClean="0"/>
              <a:t>: Build, test, and deploy applications - AWS Lambda, Elastic Beanstalk, and </a:t>
            </a:r>
            <a:r>
              <a:rPr lang="en-IN" dirty="0" err="1" smtClean="0"/>
              <a:t>CodePipeline</a:t>
            </a:r>
            <a:r>
              <a:rPr lang="en-IN" dirty="0" smtClean="0"/>
              <a:t>.</a:t>
            </a:r>
          </a:p>
        </p:txBody>
      </p:sp>
    </p:spTree>
    <p:extLst>
      <p:ext uri="{BB962C8B-B14F-4D97-AF65-F5344CB8AC3E}">
        <p14:creationId xmlns:p14="http://schemas.microsoft.com/office/powerpoint/2010/main" val="3696147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4049881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loud Platforms</a:t>
            </a:r>
            <a:endParaRPr lang="en-IN" dirty="0"/>
          </a:p>
        </p:txBody>
      </p:sp>
      <p:sp>
        <p:nvSpPr>
          <p:cNvPr id="3" name="Content Placeholder 2"/>
          <p:cNvSpPr>
            <a:spLocks noGrp="1"/>
          </p:cNvSpPr>
          <p:nvPr>
            <p:ph idx="1"/>
          </p:nvPr>
        </p:nvSpPr>
        <p:spPr>
          <a:xfrm>
            <a:off x="838200" y="1330036"/>
            <a:ext cx="10515600" cy="4846927"/>
          </a:xfrm>
        </p:spPr>
        <p:txBody>
          <a:bodyPr>
            <a:normAutofit fontScale="92500" lnSpcReduction="20000"/>
          </a:bodyPr>
          <a:lstStyle/>
          <a:p>
            <a:r>
              <a:rPr lang="en-US" dirty="0" smtClean="0"/>
              <a:t>several cloud platforms offer a wide range of services for computing, storage, databases, machine learning</a:t>
            </a:r>
          </a:p>
          <a:p>
            <a:r>
              <a:rPr lang="en-IN" b="1" dirty="0" smtClean="0">
                <a:solidFill>
                  <a:srgbClr val="002060"/>
                </a:solidFill>
              </a:rPr>
              <a:t>Microsoft Azure</a:t>
            </a:r>
          </a:p>
          <a:p>
            <a:r>
              <a:rPr lang="en-IN" b="1" dirty="0" smtClean="0">
                <a:solidFill>
                  <a:srgbClr val="002060"/>
                </a:solidFill>
              </a:rPr>
              <a:t>AWS</a:t>
            </a:r>
          </a:p>
          <a:p>
            <a:r>
              <a:rPr lang="en-IN" b="1" dirty="0" smtClean="0">
                <a:solidFill>
                  <a:srgbClr val="002060"/>
                </a:solidFill>
              </a:rPr>
              <a:t>Google Cloud Platform (GCP)</a:t>
            </a:r>
          </a:p>
          <a:p>
            <a:r>
              <a:rPr lang="en-IN" b="1" dirty="0" smtClean="0">
                <a:solidFill>
                  <a:srgbClr val="002060"/>
                </a:solidFill>
              </a:rPr>
              <a:t>IBM Cloud</a:t>
            </a:r>
          </a:p>
          <a:p>
            <a:r>
              <a:rPr lang="en-IN" b="1" dirty="0" smtClean="0">
                <a:solidFill>
                  <a:srgbClr val="002060"/>
                </a:solidFill>
              </a:rPr>
              <a:t>Oracle Cloud</a:t>
            </a:r>
          </a:p>
          <a:p>
            <a:r>
              <a:rPr lang="en-IN" b="1" dirty="0" smtClean="0">
                <a:solidFill>
                  <a:srgbClr val="002060"/>
                </a:solidFill>
              </a:rPr>
              <a:t>Alibaba Cloud</a:t>
            </a:r>
          </a:p>
          <a:p>
            <a:r>
              <a:rPr lang="en-IN" b="1" dirty="0" err="1" smtClean="0">
                <a:solidFill>
                  <a:srgbClr val="002060"/>
                </a:solidFill>
              </a:rPr>
              <a:t>DigitalOcean</a:t>
            </a:r>
            <a:endParaRPr lang="en-IN" b="1" dirty="0" smtClean="0">
              <a:solidFill>
                <a:srgbClr val="002060"/>
              </a:solidFill>
            </a:endParaRPr>
          </a:p>
          <a:p>
            <a:r>
              <a:rPr lang="en-IN" b="1" dirty="0" err="1" smtClean="0">
                <a:solidFill>
                  <a:srgbClr val="002060"/>
                </a:solidFill>
              </a:rPr>
              <a:t>Heroku</a:t>
            </a:r>
            <a:endParaRPr lang="en-IN" b="1" dirty="0" smtClean="0">
              <a:solidFill>
                <a:srgbClr val="002060"/>
              </a:solidFill>
            </a:endParaRPr>
          </a:p>
          <a:p>
            <a:r>
              <a:rPr lang="en-IN" b="1" dirty="0" smtClean="0">
                <a:solidFill>
                  <a:srgbClr val="002060"/>
                </a:solidFill>
              </a:rPr>
              <a:t>VMware Cloud</a:t>
            </a:r>
          </a:p>
          <a:p>
            <a:r>
              <a:rPr lang="en-IN" b="1" dirty="0" err="1" smtClean="0">
                <a:solidFill>
                  <a:srgbClr val="002060"/>
                </a:solidFill>
              </a:rPr>
              <a:t>Linode</a:t>
            </a:r>
            <a:endParaRPr lang="en-IN" b="1" dirty="0">
              <a:solidFill>
                <a:srgbClr val="002060"/>
              </a:solidFill>
            </a:endParaRPr>
          </a:p>
        </p:txBody>
      </p:sp>
    </p:spTree>
    <p:extLst>
      <p:ext uri="{BB962C8B-B14F-4D97-AF65-F5344CB8AC3E}">
        <p14:creationId xmlns:p14="http://schemas.microsoft.com/office/powerpoint/2010/main" val="1564692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2060"/>
                </a:solidFill>
              </a:rPr>
              <a:t>Microsoft Azure</a:t>
            </a:r>
            <a:endParaRPr lang="en-IN" dirty="0"/>
          </a:p>
        </p:txBody>
      </p:sp>
      <p:sp>
        <p:nvSpPr>
          <p:cNvPr id="3" name="Content Placeholder 2"/>
          <p:cNvSpPr>
            <a:spLocks noGrp="1"/>
          </p:cNvSpPr>
          <p:nvPr>
            <p:ph idx="1"/>
          </p:nvPr>
        </p:nvSpPr>
        <p:spPr/>
        <p:txBody>
          <a:bodyPr>
            <a:normAutofit fontScale="92500"/>
          </a:bodyPr>
          <a:lstStyle/>
          <a:p>
            <a:r>
              <a:rPr lang="en-US" dirty="0" smtClean="0"/>
              <a:t>Microsoft Azure is a comprehensive cloud platform offering more than 200 products and services for building, testing, and managing applications. It integrates well with Microsoft's suite of enterprise solutions, making it popular among businesses already using Microsoft technologies</a:t>
            </a:r>
          </a:p>
          <a:p>
            <a:r>
              <a:rPr lang="en-US" b="1" dirty="0" smtClean="0">
                <a:solidFill>
                  <a:srgbClr val="002060"/>
                </a:solidFill>
              </a:rPr>
              <a:t>Why Choose Azure</a:t>
            </a:r>
            <a:r>
              <a:rPr lang="en-US" dirty="0" smtClean="0">
                <a:solidFill>
                  <a:srgbClr val="002060"/>
                </a:solidFill>
              </a:rPr>
              <a:t>:</a:t>
            </a:r>
          </a:p>
          <a:p>
            <a:r>
              <a:rPr lang="en-US" dirty="0" smtClean="0"/>
              <a:t>Tight integration with Microsoft products (Windows Server, Active Directory, Office 365).</a:t>
            </a:r>
          </a:p>
          <a:p>
            <a:r>
              <a:rPr lang="en-US" dirty="0" smtClean="0"/>
              <a:t>Strong support for hybrid cloud deployments.</a:t>
            </a:r>
          </a:p>
          <a:p>
            <a:r>
              <a:rPr lang="en-US" dirty="0" smtClean="0"/>
              <a:t>Enterprise-grade security and compliance.</a:t>
            </a:r>
          </a:p>
          <a:p>
            <a:pPr marL="0" indent="0">
              <a:buNone/>
            </a:pPr>
            <a:r>
              <a:rPr lang="en-IN" dirty="0" smtClean="0"/>
              <a:t>.</a:t>
            </a:r>
          </a:p>
          <a:p>
            <a:endParaRPr lang="en-IN" dirty="0"/>
          </a:p>
        </p:txBody>
      </p:sp>
    </p:spTree>
    <p:extLst>
      <p:ext uri="{BB962C8B-B14F-4D97-AF65-F5344CB8AC3E}">
        <p14:creationId xmlns:p14="http://schemas.microsoft.com/office/powerpoint/2010/main" val="1058777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2060"/>
                </a:solidFill>
              </a:rPr>
              <a:t>Key Services Microsoft Azure</a:t>
            </a:r>
            <a:r>
              <a:rPr lang="en-IN" dirty="0" smtClean="0"/>
              <a:t>:</a:t>
            </a:r>
            <a:br>
              <a:rPr lang="en-IN" dirty="0" smtClean="0"/>
            </a:br>
            <a:endParaRPr lang="en-IN" dirty="0"/>
          </a:p>
        </p:txBody>
      </p:sp>
      <p:sp>
        <p:nvSpPr>
          <p:cNvPr id="3" name="Content Placeholder 2"/>
          <p:cNvSpPr>
            <a:spLocks noGrp="1"/>
          </p:cNvSpPr>
          <p:nvPr>
            <p:ph idx="1"/>
          </p:nvPr>
        </p:nvSpPr>
        <p:spPr/>
        <p:txBody>
          <a:bodyPr>
            <a:normAutofit fontScale="92500" lnSpcReduction="10000"/>
          </a:bodyPr>
          <a:lstStyle/>
          <a:p>
            <a:r>
              <a:rPr lang="en-IN" b="1" dirty="0" smtClean="0"/>
              <a:t>Azure Virtual Machines (VMs)</a:t>
            </a:r>
            <a:r>
              <a:rPr lang="en-IN" dirty="0" smtClean="0"/>
              <a:t>: Scalable virtual servers for running applications.</a:t>
            </a:r>
          </a:p>
          <a:p>
            <a:r>
              <a:rPr lang="en-IN" b="1" dirty="0" smtClean="0"/>
              <a:t>Azure Blob Storage</a:t>
            </a:r>
            <a:r>
              <a:rPr lang="en-IN" dirty="0" smtClean="0"/>
              <a:t>: Object storage for unstructured data.</a:t>
            </a:r>
          </a:p>
          <a:p>
            <a:r>
              <a:rPr lang="en-IN" b="1" dirty="0" smtClean="0"/>
              <a:t>Azure SQL Database</a:t>
            </a:r>
            <a:r>
              <a:rPr lang="en-IN" dirty="0" smtClean="0"/>
              <a:t>: Managed relational database service.</a:t>
            </a:r>
          </a:p>
          <a:p>
            <a:r>
              <a:rPr lang="en-IN" b="1" dirty="0" smtClean="0"/>
              <a:t>Azure Kubernetes Service (AKS)</a:t>
            </a:r>
            <a:r>
              <a:rPr lang="en-IN" dirty="0" smtClean="0"/>
              <a:t>: Managed Kubernetes service for containerized applications.</a:t>
            </a:r>
          </a:p>
          <a:p>
            <a:r>
              <a:rPr lang="en-IN" b="1" dirty="0" smtClean="0"/>
              <a:t>Azure Machine Learning</a:t>
            </a:r>
            <a:r>
              <a:rPr lang="en-IN" dirty="0" smtClean="0"/>
              <a:t>: End-to-end machine learning service for data science projects.</a:t>
            </a:r>
          </a:p>
          <a:p>
            <a:r>
              <a:rPr lang="en-IN" b="1" dirty="0" smtClean="0"/>
              <a:t>Azure DevOps</a:t>
            </a:r>
            <a:r>
              <a:rPr lang="en-IN" dirty="0" smtClean="0"/>
              <a:t>: CI/CD pipeline for developing and deploying applications.</a:t>
            </a:r>
          </a:p>
          <a:p>
            <a:r>
              <a:rPr lang="en-IN" b="1" dirty="0" smtClean="0"/>
              <a:t>Azure Active Directory (AD)</a:t>
            </a:r>
            <a:r>
              <a:rPr lang="en-IN" dirty="0" smtClean="0"/>
              <a:t>: Cloud-based identity and access management service</a:t>
            </a:r>
            <a:endParaRPr lang="en-IN" dirty="0"/>
          </a:p>
        </p:txBody>
      </p:sp>
    </p:spTree>
    <p:extLst>
      <p:ext uri="{BB962C8B-B14F-4D97-AF65-F5344CB8AC3E}">
        <p14:creationId xmlns:p14="http://schemas.microsoft.com/office/powerpoint/2010/main" val="3045365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2060"/>
                </a:solidFill>
              </a:rPr>
              <a:t>Google Cloud Platform (GCP)</a:t>
            </a:r>
            <a:br>
              <a:rPr lang="en-IN" b="1" dirty="0" smtClean="0">
                <a:solidFill>
                  <a:srgbClr val="002060"/>
                </a:solidFill>
              </a:rPr>
            </a:br>
            <a:endParaRPr lang="en-IN" dirty="0"/>
          </a:p>
        </p:txBody>
      </p:sp>
      <p:sp>
        <p:nvSpPr>
          <p:cNvPr id="3" name="Content Placeholder 2"/>
          <p:cNvSpPr>
            <a:spLocks noGrp="1"/>
          </p:cNvSpPr>
          <p:nvPr>
            <p:ph idx="1"/>
          </p:nvPr>
        </p:nvSpPr>
        <p:spPr/>
        <p:txBody>
          <a:bodyPr/>
          <a:lstStyle/>
          <a:p>
            <a:pPr marL="0" indent="0">
              <a:buNone/>
            </a:pPr>
            <a:r>
              <a:rPr lang="en-US" b="1" dirty="0" smtClean="0"/>
              <a:t>Overview</a:t>
            </a:r>
            <a:r>
              <a:rPr lang="en-US" dirty="0" smtClean="0"/>
              <a:t>: Google Cloud Platform is known for its strengths in data analytics, machine learning, and high-performance computing. It powers Google's own infrastructure, so it's highly reliable and scalable.</a:t>
            </a:r>
          </a:p>
          <a:p>
            <a:pPr marL="0" indent="0">
              <a:buNone/>
            </a:pPr>
            <a:r>
              <a:rPr lang="en-US" b="1" dirty="0" smtClean="0">
                <a:solidFill>
                  <a:srgbClr val="002060"/>
                </a:solidFill>
              </a:rPr>
              <a:t>Why Choose GCP</a:t>
            </a:r>
            <a:r>
              <a:rPr lang="en-US" dirty="0" smtClean="0">
                <a:solidFill>
                  <a:srgbClr val="002060"/>
                </a:solidFill>
              </a:rPr>
              <a:t>:</a:t>
            </a:r>
          </a:p>
          <a:p>
            <a:r>
              <a:rPr lang="en-US" dirty="0" smtClean="0"/>
              <a:t>Best-in-class machine learning and AI tools.</a:t>
            </a:r>
          </a:p>
          <a:p>
            <a:r>
              <a:rPr lang="en-US" dirty="0" smtClean="0"/>
              <a:t>Leading data analytics capabilities with </a:t>
            </a:r>
            <a:r>
              <a:rPr lang="en-US" dirty="0" err="1" smtClean="0"/>
              <a:t>BigQuery</a:t>
            </a:r>
            <a:r>
              <a:rPr lang="en-US" dirty="0" smtClean="0"/>
              <a:t>.</a:t>
            </a:r>
          </a:p>
          <a:p>
            <a:r>
              <a:rPr lang="en-US" dirty="0" smtClean="0"/>
              <a:t>Strong commitment to open-source technologies like Kubernetes.</a:t>
            </a:r>
          </a:p>
          <a:p>
            <a:endParaRPr lang="en-IN" dirty="0"/>
          </a:p>
        </p:txBody>
      </p:sp>
    </p:spTree>
    <p:extLst>
      <p:ext uri="{BB962C8B-B14F-4D97-AF65-F5344CB8AC3E}">
        <p14:creationId xmlns:p14="http://schemas.microsoft.com/office/powerpoint/2010/main" val="3992458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2060"/>
                </a:solidFill>
              </a:rPr>
              <a:t>Key Services GCP</a:t>
            </a:r>
            <a:r>
              <a:rPr lang="en-IN" dirty="0" smtClean="0">
                <a:solidFill>
                  <a:srgbClr val="002060"/>
                </a:solidFill>
              </a:rPr>
              <a:t>:</a:t>
            </a:r>
            <a:r>
              <a:rPr lang="en-IN" dirty="0" smtClean="0"/>
              <a:t/>
            </a:r>
            <a:br>
              <a:rPr lang="en-IN" dirty="0" smtClean="0"/>
            </a:br>
            <a:endParaRPr lang="en-IN" dirty="0"/>
          </a:p>
        </p:txBody>
      </p:sp>
      <p:sp>
        <p:nvSpPr>
          <p:cNvPr id="3" name="Content Placeholder 2"/>
          <p:cNvSpPr>
            <a:spLocks noGrp="1"/>
          </p:cNvSpPr>
          <p:nvPr>
            <p:ph idx="1"/>
          </p:nvPr>
        </p:nvSpPr>
        <p:spPr/>
        <p:txBody>
          <a:bodyPr>
            <a:normAutofit fontScale="92500" lnSpcReduction="10000"/>
          </a:bodyPr>
          <a:lstStyle/>
          <a:p>
            <a:r>
              <a:rPr lang="en-IN" b="1" dirty="0" smtClean="0"/>
              <a:t>Google Compute Engine</a:t>
            </a:r>
            <a:r>
              <a:rPr lang="en-IN" dirty="0" smtClean="0"/>
              <a:t>: Scalable virtual machines for general-purpose workloads.</a:t>
            </a:r>
          </a:p>
          <a:p>
            <a:r>
              <a:rPr lang="en-IN" b="1" dirty="0" smtClean="0"/>
              <a:t>Google Cloud Storage</a:t>
            </a:r>
            <a:r>
              <a:rPr lang="en-IN" dirty="0" smtClean="0"/>
              <a:t>: Highly durable and scalable object storage.</a:t>
            </a:r>
          </a:p>
          <a:p>
            <a:r>
              <a:rPr lang="en-IN" b="1" dirty="0" err="1" smtClean="0"/>
              <a:t>BigQuery</a:t>
            </a:r>
            <a:r>
              <a:rPr lang="en-IN" dirty="0" smtClean="0"/>
              <a:t>: </a:t>
            </a:r>
            <a:r>
              <a:rPr lang="en-IN" dirty="0" err="1" smtClean="0"/>
              <a:t>Serverless</a:t>
            </a:r>
            <a:r>
              <a:rPr lang="en-IN" dirty="0" smtClean="0"/>
              <a:t>, highly scalable data warehouse for big data analytics.</a:t>
            </a:r>
          </a:p>
          <a:p>
            <a:r>
              <a:rPr lang="en-IN" b="1" dirty="0" smtClean="0"/>
              <a:t>Google Kubernetes Engine (GKE)</a:t>
            </a:r>
            <a:r>
              <a:rPr lang="en-IN" dirty="0" smtClean="0"/>
              <a:t>: Managed Kubernetes service for running containerized applications.</a:t>
            </a:r>
          </a:p>
          <a:p>
            <a:r>
              <a:rPr lang="en-IN" b="1" dirty="0" smtClean="0"/>
              <a:t>Google AI Platform</a:t>
            </a:r>
            <a:r>
              <a:rPr lang="en-IN" dirty="0" smtClean="0"/>
              <a:t>: Tools for building, training, and deploying machine learning models.</a:t>
            </a:r>
          </a:p>
          <a:p>
            <a:r>
              <a:rPr lang="en-IN" b="1" dirty="0" smtClean="0"/>
              <a:t>Cloud Functions</a:t>
            </a:r>
            <a:r>
              <a:rPr lang="en-IN" dirty="0" smtClean="0"/>
              <a:t>: </a:t>
            </a:r>
            <a:r>
              <a:rPr lang="en-IN" dirty="0" err="1" smtClean="0"/>
              <a:t>Serverless</a:t>
            </a:r>
            <a:r>
              <a:rPr lang="en-IN" dirty="0" smtClean="0"/>
              <a:t> execution environment for event-driven applications.</a:t>
            </a:r>
          </a:p>
          <a:p>
            <a:r>
              <a:rPr lang="en-IN" b="1" dirty="0" smtClean="0"/>
              <a:t>Anthos</a:t>
            </a:r>
            <a:r>
              <a:rPr lang="en-IN" dirty="0" smtClean="0"/>
              <a:t>: Platform for hybrid and multi-cloud environments</a:t>
            </a:r>
          </a:p>
          <a:p>
            <a:endParaRPr lang="en-IN" dirty="0"/>
          </a:p>
        </p:txBody>
      </p:sp>
    </p:spTree>
    <p:extLst>
      <p:ext uri="{BB962C8B-B14F-4D97-AF65-F5344CB8AC3E}">
        <p14:creationId xmlns:p14="http://schemas.microsoft.com/office/powerpoint/2010/main" val="856090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2060"/>
                </a:solidFill>
              </a:rPr>
              <a:t>IBM Cloud</a:t>
            </a:r>
            <a:endParaRPr lang="en-IN" dirty="0"/>
          </a:p>
        </p:txBody>
      </p:sp>
      <p:sp>
        <p:nvSpPr>
          <p:cNvPr id="3" name="Content Placeholder 2"/>
          <p:cNvSpPr>
            <a:spLocks noGrp="1"/>
          </p:cNvSpPr>
          <p:nvPr>
            <p:ph idx="1"/>
          </p:nvPr>
        </p:nvSpPr>
        <p:spPr/>
        <p:txBody>
          <a:bodyPr/>
          <a:lstStyle/>
          <a:p>
            <a:r>
              <a:rPr lang="en-US" dirty="0" smtClean="0"/>
              <a:t>IBM Cloud offers both platform-as-a-service (PaaS) and infrastructure-as-a-service (IaaS) solutions, with a focus on hybrid cloud environments and AI/ML tools. IBM’s legacy in enterprise computing makes it a trusted partner for large businesses.</a:t>
            </a:r>
            <a:endParaRPr lang="en-IN" dirty="0"/>
          </a:p>
          <a:p>
            <a:pPr marL="0" indent="0">
              <a:buNone/>
            </a:pPr>
            <a:r>
              <a:rPr lang="en-US" b="1" dirty="0" smtClean="0">
                <a:solidFill>
                  <a:srgbClr val="002060"/>
                </a:solidFill>
              </a:rPr>
              <a:t>Why Choose IBM Cloud</a:t>
            </a:r>
            <a:r>
              <a:rPr lang="en-US" dirty="0" smtClean="0">
                <a:solidFill>
                  <a:srgbClr val="002060"/>
                </a:solidFill>
              </a:rPr>
              <a:t>:</a:t>
            </a:r>
          </a:p>
          <a:p>
            <a:r>
              <a:rPr lang="en-US" dirty="0" smtClean="0"/>
              <a:t>Strong hybrid cloud capabilities.</a:t>
            </a:r>
          </a:p>
          <a:p>
            <a:r>
              <a:rPr lang="en-US" dirty="0" smtClean="0"/>
              <a:t>Enterprise-level support, especially for regulated industries.</a:t>
            </a:r>
          </a:p>
          <a:p>
            <a:r>
              <a:rPr lang="en-US" dirty="0" smtClean="0"/>
              <a:t>Powerful AI solutions with IBM Watson.</a:t>
            </a:r>
          </a:p>
          <a:p>
            <a:endParaRPr lang="en-IN" dirty="0"/>
          </a:p>
        </p:txBody>
      </p:sp>
    </p:spTree>
    <p:extLst>
      <p:ext uri="{BB962C8B-B14F-4D97-AF65-F5344CB8AC3E}">
        <p14:creationId xmlns:p14="http://schemas.microsoft.com/office/powerpoint/2010/main" val="578244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2060"/>
                </a:solidFill>
              </a:rPr>
              <a:t>Key Services</a:t>
            </a:r>
            <a:r>
              <a:rPr lang="en-IN" dirty="0" smtClean="0">
                <a:solidFill>
                  <a:srgbClr val="002060"/>
                </a:solidFill>
              </a:rPr>
              <a:t>:</a:t>
            </a:r>
            <a:endParaRPr lang="en-IN" dirty="0"/>
          </a:p>
        </p:txBody>
      </p:sp>
      <p:sp>
        <p:nvSpPr>
          <p:cNvPr id="3" name="Content Placeholder 2"/>
          <p:cNvSpPr>
            <a:spLocks noGrp="1"/>
          </p:cNvSpPr>
          <p:nvPr>
            <p:ph idx="1"/>
          </p:nvPr>
        </p:nvSpPr>
        <p:spPr/>
        <p:txBody>
          <a:bodyPr/>
          <a:lstStyle/>
          <a:p>
            <a:r>
              <a:rPr lang="en-IN" b="1" dirty="0" smtClean="0"/>
              <a:t>IBM Cloud Virtual Servers</a:t>
            </a:r>
            <a:r>
              <a:rPr lang="en-IN" dirty="0" smtClean="0"/>
              <a:t>: Scalable virtual machines.</a:t>
            </a:r>
          </a:p>
          <a:p>
            <a:r>
              <a:rPr lang="en-IN" b="1" dirty="0" smtClean="0"/>
              <a:t>IBM Cloud Object Storage</a:t>
            </a:r>
            <a:r>
              <a:rPr lang="en-IN" dirty="0" smtClean="0"/>
              <a:t>: Reliable, scalable object storage.</a:t>
            </a:r>
          </a:p>
          <a:p>
            <a:r>
              <a:rPr lang="en-IN" b="1" dirty="0" smtClean="0"/>
              <a:t>IBM Watson</a:t>
            </a:r>
            <a:r>
              <a:rPr lang="en-IN" dirty="0" smtClean="0"/>
              <a:t>: AI platform offering services like natural language processing, computer vision, and data analytics.</a:t>
            </a:r>
          </a:p>
          <a:p>
            <a:r>
              <a:rPr lang="en-IN" b="1" dirty="0" smtClean="0"/>
              <a:t>IBM Cloud Kubernetes Service</a:t>
            </a:r>
            <a:r>
              <a:rPr lang="en-IN" dirty="0" smtClean="0"/>
              <a:t>: Managed Kubernetes for container orchestration.</a:t>
            </a:r>
          </a:p>
          <a:p>
            <a:r>
              <a:rPr lang="en-IN" b="1" dirty="0" smtClean="0"/>
              <a:t>IBM Cloud Pak</a:t>
            </a:r>
            <a:r>
              <a:rPr lang="en-IN" dirty="0" smtClean="0"/>
              <a:t>: Integrated container platform for cloud-native apps.</a:t>
            </a:r>
          </a:p>
          <a:p>
            <a:r>
              <a:rPr lang="en-IN" b="1" dirty="0" smtClean="0"/>
              <a:t>IBM </a:t>
            </a:r>
            <a:r>
              <a:rPr lang="en-IN" b="1" dirty="0" err="1" smtClean="0"/>
              <a:t>Blockchain</a:t>
            </a:r>
            <a:r>
              <a:rPr lang="en-IN" dirty="0" smtClean="0"/>
              <a:t>: Platform for building </a:t>
            </a:r>
            <a:r>
              <a:rPr lang="en-IN" dirty="0" err="1" smtClean="0"/>
              <a:t>blockchain</a:t>
            </a:r>
            <a:r>
              <a:rPr lang="en-IN" dirty="0" smtClean="0"/>
              <a:t> applications.</a:t>
            </a:r>
          </a:p>
          <a:p>
            <a:endParaRPr lang="en-IN" dirty="0"/>
          </a:p>
        </p:txBody>
      </p:sp>
    </p:spTree>
    <p:extLst>
      <p:ext uri="{BB962C8B-B14F-4D97-AF65-F5344CB8AC3E}">
        <p14:creationId xmlns:p14="http://schemas.microsoft.com/office/powerpoint/2010/main" val="1526940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002060"/>
                </a:solidFill>
              </a:rPr>
              <a:t>Oracle Cloud</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Oracle Cloud is primarily aimed at enterprise customers and is known for its database services. It offers IaaS, PaaS, and SaaS services with a focus on running Oracle software, including its databases.</a:t>
            </a:r>
          </a:p>
          <a:p>
            <a:r>
              <a:rPr lang="en-IN" b="1" dirty="0" smtClean="0">
                <a:solidFill>
                  <a:srgbClr val="002060"/>
                </a:solidFill>
              </a:rPr>
              <a:t>Key Services</a:t>
            </a:r>
            <a:r>
              <a:rPr lang="en-IN" dirty="0" smtClean="0">
                <a:solidFill>
                  <a:srgbClr val="002060"/>
                </a:solidFill>
              </a:rPr>
              <a:t>:</a:t>
            </a:r>
          </a:p>
          <a:p>
            <a:r>
              <a:rPr lang="en-IN" b="1" dirty="0" smtClean="0"/>
              <a:t>Oracle Cloud Infrastructure (OCI)</a:t>
            </a:r>
            <a:r>
              <a:rPr lang="en-IN" dirty="0" smtClean="0"/>
              <a:t>: High-performance compute, storage, and networking resources.</a:t>
            </a:r>
          </a:p>
          <a:p>
            <a:r>
              <a:rPr lang="en-IN" b="1" dirty="0" smtClean="0"/>
              <a:t>Oracle Autonomous Database</a:t>
            </a:r>
            <a:r>
              <a:rPr lang="en-IN" dirty="0" smtClean="0"/>
              <a:t>: Self-driving database with automated tuning and scaling.</a:t>
            </a:r>
          </a:p>
          <a:p>
            <a:r>
              <a:rPr lang="en-IN" b="1" dirty="0" smtClean="0"/>
              <a:t>Oracle Cloud Applications</a:t>
            </a:r>
            <a:r>
              <a:rPr lang="en-IN" dirty="0" smtClean="0"/>
              <a:t>: SaaS offerings for ERP, HCM, and customer experience.</a:t>
            </a:r>
          </a:p>
          <a:p>
            <a:r>
              <a:rPr lang="en-IN" b="1" dirty="0" smtClean="0"/>
              <a:t>Oracle Cloud VMware Solution</a:t>
            </a:r>
            <a:r>
              <a:rPr lang="en-IN" dirty="0" smtClean="0"/>
              <a:t>: Run VMware workloads in Oracle Cloud.</a:t>
            </a:r>
          </a:p>
          <a:p>
            <a:r>
              <a:rPr lang="en-IN" b="1" dirty="0" smtClean="0"/>
              <a:t>Oracle Kubernetes Engine</a:t>
            </a:r>
            <a:r>
              <a:rPr lang="en-IN" dirty="0" smtClean="0"/>
              <a:t>: Managed Kubernetes service.</a:t>
            </a:r>
          </a:p>
          <a:p>
            <a:endParaRPr lang="en-US" dirty="0" smtClean="0"/>
          </a:p>
          <a:p>
            <a:endParaRPr lang="en-IN" dirty="0"/>
          </a:p>
        </p:txBody>
      </p:sp>
    </p:spTree>
    <p:extLst>
      <p:ext uri="{BB962C8B-B14F-4D97-AF65-F5344CB8AC3E}">
        <p14:creationId xmlns:p14="http://schemas.microsoft.com/office/powerpoint/2010/main" val="2232966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1157</Words>
  <Application>Microsoft Office PowerPoint</Application>
  <PresentationFormat>Widescreen</PresentationFormat>
  <Paragraphs>95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Cloud Services </vt:lpstr>
      <vt:lpstr>Cloud Platforms</vt:lpstr>
      <vt:lpstr>Microsoft Azure</vt:lpstr>
      <vt:lpstr>Key Services Microsoft Azure: </vt:lpstr>
      <vt:lpstr>Google Cloud Platform (GCP) </vt:lpstr>
      <vt:lpstr>Key Services GCP: </vt:lpstr>
      <vt:lpstr>IBM Cloud</vt:lpstr>
      <vt:lpstr>Key Services:</vt:lpstr>
      <vt:lpstr>Oracle Cloud</vt:lpstr>
      <vt:lpstr>AWS</vt:lpstr>
      <vt:lpstr>Key Characteristics of AWS: </vt:lpstr>
      <vt:lpstr>Why AWS</vt:lpstr>
      <vt:lpstr>PowerPoint Presentation</vt:lpstr>
      <vt:lpstr>Example Use Cases for AWS: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Services </dc:title>
  <dc:creator>HP</dc:creator>
  <cp:lastModifiedBy>HP</cp:lastModifiedBy>
  <cp:revision>7</cp:revision>
  <dcterms:created xsi:type="dcterms:W3CDTF">2024-09-23T00:03:44Z</dcterms:created>
  <dcterms:modified xsi:type="dcterms:W3CDTF">2024-09-23T01:03:34Z</dcterms:modified>
</cp:coreProperties>
</file>