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72"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embeddedFontLst>
    <p:embeddedFont>
      <p:font typeface="Franklin Gothic" panose="020B0604020202020204" charset="0"/>
      <p:bold r:id="rId20"/>
    </p:embeddedFont>
    <p:embeddedFont>
      <p:font typeface="Calibri" panose="020F0502020204030204" pitchFamily="34" charset="0"/>
      <p:regular r:id="rId21"/>
      <p:bold r:id="rId22"/>
      <p:italic r:id="rId23"/>
      <p:boldItalic r:id="rId24"/>
    </p:embeddedFont>
    <p:embeddedFont>
      <p:font typeface="Roboto" panose="020B0604020202020204" charset="0"/>
      <p:regular r:id="rId25"/>
      <p:bold r:id="rId26"/>
      <p:italic r:id="rId27"/>
      <p:boldItalic r:id="rId28"/>
    </p:embeddedFont>
    <p:embeddedFont>
      <p:font typeface="Libre Franklin"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i6+/WN5MY1m4rXI2IgixmcCIcq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5f4b99186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2c5f4b99186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5f4b99186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2c5f4b99186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5f4b99186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c5f4b99186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5f4b99186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c5f4b9918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563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5f4b99186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c5f4b99186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3"/>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23"/>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3"/>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1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1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1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1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a:spLocks noGrp="1"/>
          </p:cNvSpPr>
          <p:nvPr>
            <p:ph type="pic" idx="2"/>
          </p:nvPr>
        </p:nvSpPr>
        <p:spPr>
          <a:xfrm>
            <a:off x="447817" y="641350"/>
            <a:ext cx="11290859" cy="3651249"/>
          </a:xfrm>
          <a:prstGeom prst="rect">
            <a:avLst/>
          </a:prstGeom>
          <a:noFill/>
          <a:ln>
            <a:noFill/>
          </a:ln>
        </p:spPr>
      </p:sp>
      <p:sp>
        <p:nvSpPr>
          <p:cNvPr id="72" name="Google Shape;72;p21"/>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2"/>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2"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rot="10800000" flipV="1">
            <a:off x="5931098" y="1510144"/>
            <a:ext cx="4639920" cy="665019"/>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smtClean="0">
                <a:solidFill>
                  <a:schemeClr val="accent1"/>
                </a:solidFill>
                <a:latin typeface="Arial"/>
                <a:ea typeface="Arial"/>
                <a:cs typeface="Arial"/>
                <a:sym typeface="Arial"/>
              </a:rPr>
              <a:t>KEY LOGGER </a:t>
            </a:r>
            <a:endParaRPr dirty="0"/>
          </a:p>
        </p:txBody>
      </p:sp>
      <p:sp>
        <p:nvSpPr>
          <p:cNvPr id="98" name="Google Shape;98;p1"/>
          <p:cNvSpPr txBox="1"/>
          <p:nvPr/>
        </p:nvSpPr>
        <p:spPr>
          <a:xfrm>
            <a:off x="1046500" y="3411150"/>
            <a:ext cx="9769200" cy="34170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IN" sz="2800" b="1" dirty="0">
                <a:solidFill>
                  <a:srgbClr val="1482AB"/>
                </a:solidFill>
              </a:rPr>
              <a:t>Presented By:</a:t>
            </a:r>
            <a:endParaRPr sz="2800" b="1" dirty="0">
              <a:solidFill>
                <a:srgbClr val="1482AB"/>
              </a:solidFill>
            </a:endParaRPr>
          </a:p>
          <a:p>
            <a:pPr marL="0" lvl="0" indent="0" algn="l" rtl="0">
              <a:spcBef>
                <a:spcPts val="0"/>
              </a:spcBef>
              <a:spcAft>
                <a:spcPts val="0"/>
              </a:spcAft>
              <a:buClr>
                <a:schemeClr val="dk1"/>
              </a:buClr>
              <a:buFont typeface="Arial"/>
              <a:buNone/>
            </a:pPr>
            <a:endParaRPr sz="2800" b="1" dirty="0">
              <a:solidFill>
                <a:srgbClr val="1482AB"/>
              </a:solidFill>
            </a:endParaRPr>
          </a:p>
          <a:p>
            <a:pPr marL="0" marR="0" lvl="0" indent="457200" algn="l" rtl="0">
              <a:spcBef>
                <a:spcPts val="0"/>
              </a:spcBef>
              <a:spcAft>
                <a:spcPts val="0"/>
              </a:spcAft>
              <a:buNone/>
            </a:pPr>
            <a:r>
              <a:rPr lang="en-IN" sz="2000" b="1" smtClean="0">
                <a:solidFill>
                  <a:schemeClr val="lt1"/>
                </a:solidFill>
              </a:rPr>
              <a:t>NITHEESHWARAN</a:t>
            </a:r>
            <a:r>
              <a:rPr lang="en-IN" sz="2000" b="1" smtClean="0">
                <a:solidFill>
                  <a:schemeClr val="lt1"/>
                </a:solidFill>
              </a:rPr>
              <a:t> </a:t>
            </a:r>
            <a:r>
              <a:rPr lang="en-IN" sz="2000" b="1" dirty="0" smtClean="0">
                <a:solidFill>
                  <a:schemeClr val="lt1"/>
                </a:solidFill>
              </a:rPr>
              <a:t>S</a:t>
            </a:r>
            <a:endParaRPr sz="2000" b="1" dirty="0" smtClean="0">
              <a:solidFill>
                <a:schemeClr val="lt1"/>
              </a:solidFill>
            </a:endParaRPr>
          </a:p>
          <a:p>
            <a:pPr marL="0" marR="0" lvl="0" indent="457200" algn="l" rtl="0">
              <a:spcBef>
                <a:spcPts val="0"/>
              </a:spcBef>
              <a:spcAft>
                <a:spcPts val="0"/>
              </a:spcAft>
              <a:buNone/>
            </a:pPr>
            <a:endParaRPr sz="2000" b="1" dirty="0" smtClean="0">
              <a:solidFill>
                <a:schemeClr val="lt1"/>
              </a:solidFill>
            </a:endParaRPr>
          </a:p>
          <a:p>
            <a:pPr marL="0" lvl="0" indent="457200" algn="l" rtl="0">
              <a:spcBef>
                <a:spcPts val="0"/>
              </a:spcBef>
              <a:spcAft>
                <a:spcPts val="0"/>
              </a:spcAft>
              <a:buClr>
                <a:schemeClr val="dk1"/>
              </a:buClr>
              <a:buFont typeface="Arial"/>
              <a:buNone/>
            </a:pPr>
            <a:r>
              <a:rPr lang="en-IN" sz="2000" b="1" dirty="0" smtClean="0">
                <a:solidFill>
                  <a:schemeClr val="lt1"/>
                </a:solidFill>
              </a:rPr>
              <a:t>COMPUTER </a:t>
            </a:r>
            <a:r>
              <a:rPr lang="en-IN" sz="2000" b="1" dirty="0">
                <a:solidFill>
                  <a:schemeClr val="lt1"/>
                </a:solidFill>
              </a:rPr>
              <a:t>SCIENCE ENGINEERING</a:t>
            </a:r>
            <a:endParaRPr sz="2000" b="1" dirty="0">
              <a:solidFill>
                <a:schemeClr val="lt1"/>
              </a:solidFill>
            </a:endParaRPr>
          </a:p>
          <a:p>
            <a:pPr marL="0" marR="0" lvl="0" indent="457200" algn="l" rtl="0">
              <a:spcBef>
                <a:spcPts val="0"/>
              </a:spcBef>
              <a:spcAft>
                <a:spcPts val="0"/>
              </a:spcAft>
              <a:buNone/>
            </a:pPr>
            <a:endParaRPr sz="2000" b="1" dirty="0">
              <a:solidFill>
                <a:schemeClr val="lt1"/>
              </a:solidFill>
            </a:endParaRPr>
          </a:p>
          <a:p>
            <a:pPr marL="0" marR="0" lvl="0" indent="457200" algn="l" rtl="0">
              <a:spcBef>
                <a:spcPts val="0"/>
              </a:spcBef>
              <a:spcAft>
                <a:spcPts val="0"/>
              </a:spcAft>
              <a:buNone/>
            </a:pPr>
            <a:r>
              <a:rPr lang="en-IN" sz="2000" b="1" dirty="0">
                <a:solidFill>
                  <a:schemeClr val="lt1"/>
                </a:solidFill>
              </a:rPr>
              <a:t>P.S.V COLLEGE OF ENGINEERING AND TECHNOLOGY</a:t>
            </a:r>
            <a:endParaRPr sz="2000" b="1" dirty="0">
              <a:solidFill>
                <a:schemeClr val="lt1"/>
              </a:solidFill>
            </a:endParaRPr>
          </a:p>
          <a:p>
            <a:pPr marL="0" marR="0" lvl="0" indent="457200" algn="l" rtl="0">
              <a:spcBef>
                <a:spcPts val="0"/>
              </a:spcBef>
              <a:spcAft>
                <a:spcPts val="0"/>
              </a:spcAft>
              <a:buNone/>
            </a:pPr>
            <a:endParaRPr sz="2000" b="1" dirty="0">
              <a:solidFill>
                <a:schemeClr val="lt1"/>
              </a:solidFill>
            </a:endParaRPr>
          </a:p>
          <a:p>
            <a:pPr marL="0" marR="0" lvl="0" indent="457200" algn="l" rtl="0">
              <a:spcBef>
                <a:spcPts val="0"/>
              </a:spcBef>
              <a:spcAft>
                <a:spcPts val="0"/>
              </a:spcAft>
              <a:buNone/>
            </a:pPr>
            <a:endParaRPr sz="2000" b="1" dirty="0">
              <a:solidFill>
                <a:schemeClr val="lt1"/>
              </a:solidFill>
            </a:endParaRPr>
          </a:p>
          <a:p>
            <a:pPr marL="0" marR="0" lvl="0" indent="0" algn="l" rtl="0">
              <a:spcBef>
                <a:spcPts val="0"/>
              </a:spcBef>
              <a:spcAft>
                <a:spcPts val="0"/>
              </a:spcAft>
              <a:buNone/>
            </a:pPr>
            <a:endParaRPr sz="2000" b="1" dirty="0">
              <a:solidFill>
                <a:srgbClr val="1482AB"/>
              </a:solidFill>
            </a:endParaRPr>
          </a:p>
        </p:txBody>
      </p:sp>
      <p:sp>
        <p:nvSpPr>
          <p:cNvPr id="3" name="AutoShape 2" descr="Keylogger hi-res stock photography and images - Alamy"/>
          <p:cNvSpPr>
            <a:spLocks noChangeAspect="1" noChangeArrowheads="1"/>
          </p:cNvSpPr>
          <p:nvPr/>
        </p:nvSpPr>
        <p:spPr bwMode="auto">
          <a:xfrm>
            <a:off x="2483139" y="1324406"/>
            <a:ext cx="24790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Keylogger Software Guide. What is a Keylogger? | SoftActiv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08" y="686448"/>
            <a:ext cx="5116819" cy="2312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2c5f4b99186_0_22"/>
          <p:cNvSpPr txBox="1"/>
          <p:nvPr/>
        </p:nvSpPr>
        <p:spPr>
          <a:xfrm>
            <a:off x="178500" y="732250"/>
            <a:ext cx="12013500" cy="5696400"/>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1400"/>
              </a:spcBef>
              <a:spcAft>
                <a:spcPts val="0"/>
              </a:spcAft>
              <a:buNone/>
            </a:pPr>
            <a:r>
              <a:rPr lang="en-IN" sz="2450" b="1">
                <a:solidFill>
                  <a:schemeClr val="dk1"/>
                </a:solidFill>
                <a:highlight>
                  <a:schemeClr val="lt1"/>
                </a:highlight>
                <a:latin typeface="Roboto"/>
                <a:ea typeface="Roboto"/>
                <a:cs typeface="Roboto"/>
                <a:sym typeface="Roboto"/>
              </a:rPr>
              <a:t>Deployment Strategy:</a:t>
            </a:r>
            <a:endParaRPr sz="2450" b="1">
              <a:solidFill>
                <a:schemeClr val="dk1"/>
              </a:solidFill>
              <a:highlight>
                <a:schemeClr val="lt1"/>
              </a:highlight>
              <a:latin typeface="Roboto"/>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Software Distribution: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Package the keylogger software into an executable installer or standalone application.</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Distribute the software through secure channels, such as direct downloads from a secure website or physical media (e.g., USB drives).</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Installation: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Provide clear instructions for installing the keylogger on the target system.</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Optionally, include stealth installation options to minimize user awareness of the key logger's presence.</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Configuration: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Include a user interface or configuration file for setting up the keylogger parameters (e.g., logging mode, encryption settings).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Ensure that configuration options are easy to understand and use.A</a:t>
            </a:r>
            <a:endParaRPr sz="2000">
              <a:solidFill>
                <a:schemeClr val="dk1"/>
              </a:solidFill>
              <a:highlight>
                <a:schemeClr val="lt1"/>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c5f4b99186_0_33"/>
          <p:cNvSpPr txBox="1"/>
          <p:nvPr/>
        </p:nvSpPr>
        <p:spPr>
          <a:xfrm>
            <a:off x="160725" y="982275"/>
            <a:ext cx="11823000" cy="61701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Testing:</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Conduct thorough testing of the keylogger software to ensure reliability, compatibility, and stealthiness.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Test the keylogger across different operating systems and hardware configurations.</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Deployment:</a:t>
            </a:r>
            <a:endParaRPr sz="20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Deploy the keylogger on target systems where monitoring or surveillance is required.</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Ensure compliance with relevant laws and regulations governing the use of surveillance software.</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Maintenance and Updates:</a:t>
            </a:r>
            <a:endParaRPr sz="20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Establish a process for regular maintenance and updates to address security vulnerabilities and compatibility issues.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Provide users with instructions for updating the keylogger software to the latest version.</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914400" lvl="0" indent="0" algn="l" rtl="0">
              <a:lnSpc>
                <a:spcPct val="115000"/>
              </a:lnSpc>
              <a:spcBef>
                <a:spcPts val="1500"/>
              </a:spcBef>
              <a:spcAft>
                <a:spcPts val="1500"/>
              </a:spcAft>
              <a:buNone/>
            </a:pPr>
            <a:endParaRPr sz="3250" b="1">
              <a:solidFill>
                <a:schemeClr val="dk1"/>
              </a:solidFill>
              <a:highlight>
                <a:schemeClr val="lt1"/>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c5f4b99186_0_38"/>
          <p:cNvSpPr txBox="1"/>
          <p:nvPr/>
        </p:nvSpPr>
        <p:spPr>
          <a:xfrm>
            <a:off x="387926" y="706581"/>
            <a:ext cx="11568089" cy="2909997"/>
          </a:xfrm>
          <a:prstGeom prst="rect">
            <a:avLst/>
          </a:prstGeom>
          <a:noFill/>
          <a:ln>
            <a:noFill/>
          </a:ln>
        </p:spPr>
        <p:txBody>
          <a:bodyPr spcFirstLastPara="1" wrap="square" lIns="91425" tIns="91425" rIns="91425" bIns="91425" anchor="t" anchorCtr="0">
            <a:spAutoFit/>
          </a:bodyPr>
          <a:lstStyle/>
          <a:p>
            <a:pPr marL="457200" lvl="0" indent="-228600">
              <a:lnSpc>
                <a:spcPct val="115000"/>
              </a:lnSpc>
              <a:buClr>
                <a:schemeClr val="dk1"/>
              </a:buClr>
              <a:buSzPts val="2000"/>
            </a:pPr>
            <a:r>
              <a:rPr lang="en-US" sz="2000" b="1" dirty="0">
                <a:solidFill>
                  <a:schemeClr val="dk1"/>
                </a:solidFill>
                <a:highlight>
                  <a:schemeClr val="lt1"/>
                </a:highlight>
                <a:latin typeface="Roboto"/>
                <a:ea typeface="Roboto"/>
                <a:cs typeface="Roboto"/>
                <a:sym typeface="Roboto"/>
              </a:rPr>
              <a:t>Monitoring and Analysis:</a:t>
            </a:r>
          </a:p>
          <a:p>
            <a:pPr marL="457200" lvl="0" indent="-228600">
              <a:lnSpc>
                <a:spcPct val="115000"/>
              </a:lnSpc>
              <a:buClr>
                <a:schemeClr val="dk1"/>
              </a:buClr>
              <a:buSzPts val="2000"/>
            </a:pPr>
            <a:endParaRPr lang="en-US" sz="2000" b="1" dirty="0">
              <a:solidFill>
                <a:schemeClr val="dk1"/>
              </a:solidFill>
              <a:highlight>
                <a:schemeClr val="lt1"/>
              </a:highlight>
              <a:latin typeface="Roboto"/>
              <a:ea typeface="Roboto"/>
              <a:cs typeface="Roboto"/>
              <a:sym typeface="Roboto"/>
            </a:endParaRPr>
          </a:p>
          <a:p>
            <a:pPr marL="914400" lvl="1" indent="-349250">
              <a:lnSpc>
                <a:spcPct val="115000"/>
              </a:lnSpc>
              <a:buClr>
                <a:schemeClr val="dk1"/>
              </a:buClr>
              <a:buSzPts val="1900"/>
              <a:buFont typeface="Roboto"/>
              <a:buChar char="●"/>
            </a:pPr>
            <a:r>
              <a:rPr lang="en-US" sz="1900" dirty="0">
                <a:solidFill>
                  <a:schemeClr val="dk1"/>
                </a:solidFill>
                <a:highlight>
                  <a:schemeClr val="lt1"/>
                </a:highlight>
                <a:latin typeface="Roboto"/>
                <a:ea typeface="Roboto"/>
                <a:cs typeface="Roboto"/>
                <a:sym typeface="Roboto"/>
              </a:rPr>
              <a:t>Monitor logged keystrokes periodically to gather relevant information or insights.</a:t>
            </a:r>
          </a:p>
          <a:p>
            <a:pPr marL="914400" lvl="1" indent="-349250">
              <a:lnSpc>
                <a:spcPct val="115000"/>
              </a:lnSpc>
              <a:buClr>
                <a:schemeClr val="dk1"/>
              </a:buClr>
              <a:buSzPts val="1900"/>
              <a:buFont typeface="Roboto"/>
              <a:buChar char="●"/>
            </a:pPr>
            <a:r>
              <a:rPr lang="en-US" sz="1900" dirty="0">
                <a:solidFill>
                  <a:schemeClr val="dk1"/>
                </a:solidFill>
                <a:highlight>
                  <a:schemeClr val="lt1"/>
                </a:highlight>
                <a:latin typeface="Roboto"/>
                <a:ea typeface="Roboto"/>
                <a:cs typeface="Roboto"/>
                <a:sym typeface="Roboto"/>
              </a:rPr>
              <a:t>logged data for patterns, anomalies, or security threats</a:t>
            </a:r>
            <a:r>
              <a:rPr lang="en-US" sz="1900" dirty="0" smtClean="0">
                <a:solidFill>
                  <a:schemeClr val="dk1"/>
                </a:solidFill>
                <a:highlight>
                  <a:schemeClr val="lt1"/>
                </a:highlight>
                <a:latin typeface="Roboto"/>
                <a:ea typeface="Roboto"/>
                <a:cs typeface="Roboto"/>
                <a:sym typeface="Roboto"/>
              </a:rPr>
              <a:t>.</a:t>
            </a:r>
          </a:p>
          <a:p>
            <a:pPr marL="914400" lvl="1" indent="-349250">
              <a:lnSpc>
                <a:spcPct val="115000"/>
              </a:lnSpc>
              <a:buClr>
                <a:schemeClr val="dk1"/>
              </a:buClr>
              <a:buSzPts val="1900"/>
              <a:buFont typeface="Roboto"/>
              <a:buChar char="●"/>
            </a:pPr>
            <a:endParaRPr lang="en-US" sz="1900" dirty="0">
              <a:solidFill>
                <a:schemeClr val="dk1"/>
              </a:solidFill>
              <a:highlight>
                <a:schemeClr val="lt1"/>
              </a:highlight>
              <a:latin typeface="Roboto"/>
              <a:ea typeface="Roboto"/>
              <a:cs typeface="Roboto"/>
              <a:sym typeface="Roboto"/>
            </a:endParaRPr>
          </a:p>
          <a:p>
            <a:pPr marL="565150" lvl="1">
              <a:lnSpc>
                <a:spcPct val="115000"/>
              </a:lnSpc>
              <a:buClr>
                <a:schemeClr val="dk1"/>
              </a:buClr>
              <a:buSzPts val="1900"/>
            </a:pPr>
            <a:r>
              <a:rPr lang="en-US" sz="1900" dirty="0" smtClean="0">
                <a:solidFill>
                  <a:schemeClr val="dk1"/>
                </a:solidFill>
                <a:highlight>
                  <a:schemeClr val="lt1"/>
                </a:highlight>
                <a:latin typeface="Roboto"/>
                <a:ea typeface="Roboto"/>
                <a:cs typeface="Roboto"/>
                <a:sym typeface="Roboto"/>
              </a:rPr>
              <a:t>        </a:t>
            </a:r>
            <a:r>
              <a:rPr lang="en-US" sz="1900" dirty="0">
                <a:solidFill>
                  <a:schemeClr val="dk1"/>
                </a:solidFill>
                <a:highlight>
                  <a:schemeClr val="lt1"/>
                </a:highlight>
                <a:latin typeface="Roboto"/>
                <a:ea typeface="Roboto"/>
                <a:cs typeface="Roboto"/>
                <a:sym typeface="Roboto"/>
              </a:rPr>
              <a:t>By following this algorithm and deployment strategy, the key logger can be effectively deployed and used for legitimate purposes such as parental control, employee monitoring, or law enforcement investigations, while also considering security, privacy, and ethical considerations.</a:t>
            </a:r>
          </a:p>
        </p:txBody>
      </p:sp>
      <p:sp>
        <p:nvSpPr>
          <p:cNvPr id="2" name="AutoShape 2" descr="Should You Use Keylogger Software on Employee Computers? | CurrentWa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8" name="Picture 4" descr="Keyloggers In The Workplace - Is It Legal And Should it be Manda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3311" y="3921376"/>
            <a:ext cx="5915890" cy="23962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581242" y="7914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59" name="Google Shape;159;p7"/>
          <p:cNvSpPr txBox="1">
            <a:spLocks noGrp="1"/>
          </p:cNvSpPr>
          <p:nvPr>
            <p:ph type="body" idx="1"/>
          </p:nvPr>
        </p:nvSpPr>
        <p:spPr>
          <a:xfrm>
            <a:off x="474025" y="1343250"/>
            <a:ext cx="11029500" cy="4171500"/>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result of implementing a </a:t>
            </a:r>
            <a:r>
              <a:rPr lang="en-IN" sz="1900" dirty="0" smtClean="0">
                <a:solidFill>
                  <a:srgbClr val="0F0F0F"/>
                </a:solidFill>
                <a:highlight>
                  <a:schemeClr val="lt1"/>
                </a:highlight>
              </a:rPr>
              <a:t>key logger </a:t>
            </a:r>
            <a:r>
              <a:rPr lang="en-IN" sz="1900" dirty="0">
                <a:solidFill>
                  <a:srgbClr val="0F0F0F"/>
                </a:solidFill>
                <a:highlight>
                  <a:schemeClr val="lt1"/>
                </a:highlight>
              </a:rPr>
              <a:t>system is the successful capture and logging of keystrokes from the target system. Captured keystrokes are securely stored either locally or remotely, ensuring confidentiality and integrity. </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a:t>
            </a:r>
            <a:r>
              <a:rPr lang="en-IN" sz="1900" dirty="0" smtClean="0">
                <a:solidFill>
                  <a:srgbClr val="0F0F0F"/>
                </a:solidFill>
                <a:highlight>
                  <a:schemeClr val="lt1"/>
                </a:highlight>
              </a:rPr>
              <a:t>key logger </a:t>
            </a:r>
            <a:r>
              <a:rPr lang="en-IN" sz="1900" dirty="0">
                <a:solidFill>
                  <a:srgbClr val="0F0F0F"/>
                </a:solidFill>
                <a:highlight>
                  <a:schemeClr val="lt1"/>
                </a:highlight>
              </a:rPr>
              <a:t>operates stealthily, avoiding detection by antivirus software and other security measures.</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 Optionally, authorized users can monitor logged keystrokes remotely. Configuration options are provided for customization, and regular maintenance and updates are conducted to address security vulnerabilities. </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use of the </a:t>
            </a:r>
            <a:r>
              <a:rPr lang="en-IN" sz="1900" dirty="0" smtClean="0">
                <a:solidFill>
                  <a:srgbClr val="0F0F0F"/>
                </a:solidFill>
                <a:highlight>
                  <a:schemeClr val="lt1"/>
                </a:highlight>
              </a:rPr>
              <a:t>key logger </a:t>
            </a:r>
            <a:r>
              <a:rPr lang="en-IN" sz="1900" dirty="0">
                <a:solidFill>
                  <a:srgbClr val="0F0F0F"/>
                </a:solidFill>
                <a:highlight>
                  <a:schemeClr val="lt1"/>
                </a:highlight>
              </a:rPr>
              <a:t>complies with relevant laws and regulations, prioritizing security, privacy, and ethical considerations.</a:t>
            </a:r>
            <a:endParaRPr sz="1900" dirty="0">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581242" y="771631"/>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65" name="Google Shape;165;p8"/>
          <p:cNvSpPr txBox="1">
            <a:spLocks noGrp="1"/>
          </p:cNvSpPr>
          <p:nvPr>
            <p:ph type="body" idx="1"/>
          </p:nvPr>
        </p:nvSpPr>
        <p:spPr>
          <a:xfrm>
            <a:off x="509750" y="249382"/>
            <a:ext cx="11029500" cy="4884843"/>
          </a:xfrm>
          <a:prstGeom prst="rect">
            <a:avLst/>
          </a:prstGeom>
          <a:noFill/>
          <a:ln>
            <a:noFill/>
          </a:ln>
        </p:spPr>
        <p:txBody>
          <a:bodyPr spcFirstLastPara="1" wrap="square" lIns="91425" tIns="45700" rIns="91425" bIns="45700" anchor="ctr" anchorCtr="0">
            <a:normAutofit/>
          </a:bodyPr>
          <a:lstStyle/>
          <a:p>
            <a:pPr marL="305435" lvl="0" indent="-315594" algn="l" rtl="0">
              <a:lnSpc>
                <a:spcPct val="110000"/>
              </a:lnSpc>
              <a:spcBef>
                <a:spcPts val="0"/>
              </a:spcBef>
              <a:spcAft>
                <a:spcPts val="0"/>
              </a:spcAft>
              <a:buClr>
                <a:schemeClr val="dk1"/>
              </a:buClr>
              <a:buSzPts val="2000"/>
              <a:buChar char="◼"/>
            </a:pPr>
            <a:r>
              <a:rPr lang="en-IN" sz="1900" dirty="0">
                <a:solidFill>
                  <a:schemeClr val="dk1"/>
                </a:solidFill>
                <a:highlight>
                  <a:schemeClr val="lt1"/>
                </a:highlight>
                <a:latin typeface="Roboto"/>
                <a:ea typeface="Roboto"/>
                <a:cs typeface="Roboto"/>
                <a:sym typeface="Roboto"/>
              </a:rPr>
              <a:t>In conclusion, </a:t>
            </a:r>
            <a:r>
              <a:rPr lang="en-IN" sz="1900" dirty="0" smtClean="0">
                <a:solidFill>
                  <a:schemeClr val="dk1"/>
                </a:solidFill>
                <a:highlight>
                  <a:schemeClr val="lt1"/>
                </a:highlight>
                <a:latin typeface="Roboto"/>
                <a:ea typeface="Roboto"/>
                <a:cs typeface="Roboto"/>
                <a:sym typeface="Roboto"/>
              </a:rPr>
              <a:t>key loggers </a:t>
            </a:r>
            <a:r>
              <a:rPr lang="en-IN" sz="1900" dirty="0">
                <a:solidFill>
                  <a:schemeClr val="dk1"/>
                </a:solidFill>
                <a:highlight>
                  <a:schemeClr val="lt1"/>
                </a:highlight>
                <a:latin typeface="Roboto"/>
                <a:ea typeface="Roboto"/>
                <a:cs typeface="Roboto"/>
                <a:sym typeface="Roboto"/>
              </a:rPr>
              <a:t>serve as powerful tools for capturing and logging keystrokes on target systems. They provide valuable insights for various purposes such as parental control, employee monitoring, or law enforcement investigations. </a:t>
            </a:r>
            <a:endParaRPr sz="1900" dirty="0">
              <a:solidFill>
                <a:schemeClr val="dk1"/>
              </a:solidFill>
              <a:highlight>
                <a:schemeClr val="lt1"/>
              </a:highlight>
              <a:latin typeface="Roboto"/>
              <a:ea typeface="Roboto"/>
              <a:cs typeface="Roboto"/>
              <a:sym typeface="Roboto"/>
            </a:endParaRPr>
          </a:p>
          <a:p>
            <a:pPr marL="0" lvl="0" indent="0" algn="l" rtl="0">
              <a:lnSpc>
                <a:spcPct val="110000"/>
              </a:lnSpc>
              <a:spcBef>
                <a:spcPts val="0"/>
              </a:spcBef>
              <a:spcAft>
                <a:spcPts val="0"/>
              </a:spcAft>
              <a:buNone/>
            </a:pPr>
            <a:endParaRPr sz="1900" dirty="0">
              <a:solidFill>
                <a:schemeClr val="dk1"/>
              </a:solidFill>
              <a:highlight>
                <a:schemeClr val="lt1"/>
              </a:highlight>
              <a:latin typeface="Roboto"/>
              <a:ea typeface="Roboto"/>
              <a:cs typeface="Roboto"/>
              <a:sym typeface="Roboto"/>
            </a:endParaRPr>
          </a:p>
          <a:p>
            <a:pPr marL="305435" lvl="0" indent="-315594" algn="l" rtl="0">
              <a:lnSpc>
                <a:spcPct val="110000"/>
              </a:lnSpc>
              <a:spcBef>
                <a:spcPts val="0"/>
              </a:spcBef>
              <a:spcAft>
                <a:spcPts val="0"/>
              </a:spcAft>
              <a:buClr>
                <a:schemeClr val="dk1"/>
              </a:buClr>
              <a:buSzPts val="2000"/>
              <a:buChar char="◼"/>
            </a:pPr>
            <a:r>
              <a:rPr lang="en-IN" sz="1900" dirty="0">
                <a:solidFill>
                  <a:schemeClr val="dk1"/>
                </a:solidFill>
                <a:highlight>
                  <a:schemeClr val="lt1"/>
                </a:highlight>
                <a:latin typeface="Roboto"/>
                <a:ea typeface="Roboto"/>
                <a:cs typeface="Roboto"/>
                <a:sym typeface="Roboto"/>
              </a:rPr>
              <a:t>Their deployment must be approached with caution, ensuring compliance with legal and ethical standards to protect user privacy and prevent misuse. By implementing effective stealth mechanisms, secure data storage, and regular maintenance practices,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can be valuable assets for surveillance while prioritizing security and ethical considerations.</a:t>
            </a:r>
            <a:endParaRPr sz="1900" dirty="0">
              <a:solidFill>
                <a:schemeClr val="dk1"/>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1840"/>
              <a:buNone/>
            </a:pPr>
            <a:endParaRPr sz="2000" b="1" dirty="0">
              <a:solidFill>
                <a:schemeClr val="dk1"/>
              </a:solidFill>
              <a:highlight>
                <a:schemeClr val="lt1"/>
              </a:highlight>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Enhanced Stealth Techniques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Advanced Encryption Methods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Integration with Artificial Intelligence</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Cloud-Based Logging and Analysis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Improved Compatibility with Emerging Technologies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Enhanced User Awareness and Control Features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Integration with Endpoint Security Solutions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Compliance with Evolving Privacy Regulations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Application in Internet of Things (</a:t>
            </a:r>
            <a:r>
              <a:rPr lang="en-IN" sz="1900" dirty="0" err="1">
                <a:solidFill>
                  <a:schemeClr val="dk1"/>
                </a:solidFill>
                <a:highlight>
                  <a:schemeClr val="lt1"/>
                </a:highlight>
                <a:latin typeface="Roboto"/>
                <a:ea typeface="Roboto"/>
                <a:cs typeface="Roboto"/>
                <a:sym typeface="Roboto"/>
              </a:rPr>
              <a:t>IoT</a:t>
            </a:r>
            <a:r>
              <a:rPr lang="en-IN" sz="1900" dirty="0">
                <a:solidFill>
                  <a:schemeClr val="dk1"/>
                </a:solidFill>
                <a:highlight>
                  <a:schemeClr val="lt1"/>
                </a:highlight>
                <a:latin typeface="Roboto"/>
                <a:ea typeface="Roboto"/>
                <a:cs typeface="Roboto"/>
                <a:sym typeface="Roboto"/>
              </a:rPr>
              <a:t>) Devices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Development of Countermeasures and Anti-Keylogging Technologies</a:t>
            </a:r>
            <a:endParaRPr sz="1900" dirty="0">
              <a:solidFill>
                <a:schemeClr val="dk1"/>
              </a:solidFill>
              <a:highlight>
                <a:schemeClr val="lt1"/>
              </a:highlight>
              <a:latin typeface="Roboto"/>
              <a:ea typeface="Roboto"/>
              <a:cs typeface="Roboto"/>
              <a:sym typeface="Roboto"/>
            </a:endParaRPr>
          </a:p>
          <a:p>
            <a:pPr marL="305435" lvl="0" indent="-206121" algn="l" rtl="0">
              <a:lnSpc>
                <a:spcPct val="110000"/>
              </a:lnSpc>
              <a:spcBef>
                <a:spcPts val="940"/>
              </a:spcBef>
              <a:spcAft>
                <a:spcPts val="0"/>
              </a:spcAft>
              <a:buSzPts val="1564"/>
              <a:buNone/>
            </a:pPr>
            <a:endParaRPr sz="1900" dirty="0">
              <a:solidFill>
                <a:schemeClr val="dk1"/>
              </a:solidFill>
              <a:highlight>
                <a:schemeClr val="lt1"/>
              </a:highlight>
            </a:endParaRPr>
          </a:p>
        </p:txBody>
      </p:sp>
      <p:sp>
        <p:nvSpPr>
          <p:cNvPr id="171" name="Google Shape;171;p9"/>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77" name="Google Shape;177;p1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Research Papers and Academic Journals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Technical Documentation from Security Companies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Books on Cybersecurity and Surveillance Techniques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Online Forums and Discussion Groups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Security Conferences and Seminars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Official Websites of Software Developers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Industry Reports and Whitepapers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Legal and Regulatory Documents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Online Tutorials and Guides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Case Studies and Practical Examples</a:t>
            </a:r>
            <a:endParaRPr sz="2000">
              <a:solidFill>
                <a:schemeClr val="dk1"/>
              </a:solidFill>
              <a:highlight>
                <a:schemeClr val="lt1"/>
              </a:highlight>
              <a:latin typeface="Roboto"/>
              <a:ea typeface="Roboto"/>
              <a:cs typeface="Roboto"/>
              <a:sym typeface="Roboto"/>
            </a:endParaRPr>
          </a:p>
          <a:p>
            <a:pPr marL="306000" lvl="0" indent="0" algn="l" rtl="0">
              <a:lnSpc>
                <a:spcPct val="110000"/>
              </a:lnSpc>
              <a:spcBef>
                <a:spcPts val="0"/>
              </a:spcBef>
              <a:spcAft>
                <a:spcPts val="0"/>
              </a:spcAft>
              <a:buNone/>
            </a:pPr>
            <a:endParaRPr sz="2000">
              <a:solidFill>
                <a:schemeClr val="dk1"/>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3" name="AutoShape 4" descr="Thank You Blue Images – Browse 29,865 Stock Photos, Vectors, and Video |  Adobe Stock"/>
          <p:cNvSpPr>
            <a:spLocks noChangeAspect="1" noChangeArrowheads="1"/>
          </p:cNvSpPr>
          <p:nvPr/>
        </p:nvSpPr>
        <p:spPr bwMode="auto">
          <a:xfrm>
            <a:off x="3549937" y="2765425"/>
            <a:ext cx="3834535" cy="38345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Thank You Blue Images – Browse 29,865 Stock Photos, Vectors, and Video |  Adobe Stock"/>
          <p:cNvSpPr>
            <a:spLocks noGrp="1" noChangeAspect="1" noChangeArrowheads="1"/>
          </p:cNvSpPr>
          <p:nvPr>
            <p:ph type="title"/>
          </p:nvPr>
        </p:nvSpPr>
        <p:spPr bwMode="auto">
          <a:xfrm rot="10800000" flipV="1">
            <a:off x="3394361" y="3200401"/>
            <a:ext cx="4696694" cy="15655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056" name="Picture 8" descr="Thank You Blue Images – Browse 29,865 Stock Photos, Vectors, and Video |  Adobe 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643" y="2765425"/>
            <a:ext cx="5732514" cy="25087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2"/>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t>
            </a:r>
            <a:r>
              <a:rPr lang="en-IN" sz="2000" b="1" dirty="0" smtClean="0">
                <a:latin typeface="Arial"/>
                <a:ea typeface="Arial"/>
                <a:cs typeface="Arial"/>
                <a:sym typeface="Arial"/>
              </a:rPr>
              <a:t>Approach</a:t>
            </a:r>
            <a:r>
              <a:rPr lang="en-IN" sz="2000"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(Output Image)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pic>
        <p:nvPicPr>
          <p:cNvPr id="3076" name="Picture 4" descr="Pin su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8836" y="1510145"/>
            <a:ext cx="3906982" cy="4253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PROBLEM STATEMENT</a:t>
            </a:r>
            <a:endParaRPr sz="4400" dirty="0"/>
          </a:p>
        </p:txBody>
      </p:sp>
      <p:sp>
        <p:nvSpPr>
          <p:cNvPr id="110" name="Google Shape;110;p3"/>
          <p:cNvSpPr txBox="1">
            <a:spLocks noGrp="1"/>
          </p:cNvSpPr>
          <p:nvPr>
            <p:ph type="body" idx="1"/>
          </p:nvPr>
        </p:nvSpPr>
        <p:spPr>
          <a:xfrm>
            <a:off x="538929" y="1620981"/>
            <a:ext cx="5068800" cy="5791199"/>
          </a:xfrm>
          <a:prstGeom prst="rect">
            <a:avLst/>
          </a:prstGeom>
          <a:noFill/>
          <a:ln>
            <a:noFill/>
          </a:ln>
        </p:spPr>
        <p:txBody>
          <a:bodyPr spcFirstLastPara="1" wrap="square" lIns="91425" tIns="45700" rIns="91425" bIns="45700" anchor="ctr" anchorCtr="0">
            <a:normAutofit/>
          </a:bodyPr>
          <a:lstStyle/>
          <a:p>
            <a:pPr marL="0" lvl="0" indent="457200" algn="l" rtl="0">
              <a:spcBef>
                <a:spcPts val="0"/>
              </a:spcBef>
              <a:spcAft>
                <a:spcPts val="0"/>
              </a:spcAft>
              <a:buClr>
                <a:schemeClr val="dk1"/>
              </a:buClr>
              <a:buSzPts val="440"/>
              <a:buFont typeface="Arial"/>
              <a:buNone/>
            </a:pPr>
            <a:r>
              <a:rPr lang="en-IN" sz="1800" dirty="0"/>
              <a:t>A </a:t>
            </a:r>
            <a:r>
              <a:rPr lang="en-IN" sz="1800" dirty="0" smtClean="0"/>
              <a:t>key logger</a:t>
            </a:r>
            <a:r>
              <a:rPr lang="en-IN" sz="1800" dirty="0"/>
              <a:t>, also known as keystroke logging or keyboard capturing, is the action of recording (logging) the keys struck on a keyboard, typically in a covert manner so that the person using the keyboard is unaware that their actions are being monitored. </a:t>
            </a:r>
            <a:r>
              <a:rPr lang="en-IN" sz="1800" dirty="0" smtClean="0"/>
              <a:t>Key loggers </a:t>
            </a:r>
            <a:r>
              <a:rPr lang="en-IN" sz="1800" dirty="0"/>
              <a:t>can be either software or hardware-based and can range from relatively simple to sophisticated in design.</a:t>
            </a:r>
            <a:endParaRPr sz="1800" dirty="0"/>
          </a:p>
          <a:p>
            <a:pPr marL="0" lvl="0" indent="0" algn="l" rtl="0">
              <a:spcBef>
                <a:spcPts val="0"/>
              </a:spcBef>
              <a:spcAft>
                <a:spcPts val="0"/>
              </a:spcAft>
              <a:buClr>
                <a:schemeClr val="dk1"/>
              </a:buClr>
              <a:buSzPts val="440"/>
              <a:buFont typeface="Arial"/>
              <a:buNone/>
            </a:pPr>
            <a:endParaRPr sz="2300" dirty="0"/>
          </a:p>
          <a:p>
            <a:pPr marL="0" lvl="0" indent="457200" algn="l" rtl="0">
              <a:spcBef>
                <a:spcPts val="0"/>
              </a:spcBef>
              <a:spcAft>
                <a:spcPts val="0"/>
              </a:spcAft>
              <a:buClr>
                <a:schemeClr val="dk1"/>
              </a:buClr>
              <a:buSzPts val="440"/>
              <a:buFont typeface="Arial"/>
              <a:buNone/>
            </a:pPr>
            <a:r>
              <a:rPr lang="en-IN" sz="1800" dirty="0"/>
              <a:t>The problem statement for </a:t>
            </a:r>
            <a:r>
              <a:rPr lang="en-IN" sz="1800" dirty="0" smtClean="0"/>
              <a:t>key loggers </a:t>
            </a:r>
            <a:r>
              <a:rPr lang="en-IN" sz="1800" dirty="0"/>
              <a:t>generally revolves around the need for monitoring or surveillance, either for legitimate purposes such as parental control, employee monitoring, or law enforcement investigations, or for malicious intent such as identity theft, espionage, or unauthorized access to sensitive information.</a:t>
            </a:r>
            <a:endParaRPr sz="1800" dirty="0"/>
          </a:p>
          <a:p>
            <a:pPr marL="0" lvl="0" indent="0" algn="l" rtl="0">
              <a:spcBef>
                <a:spcPts val="0"/>
              </a:spcBef>
              <a:spcAft>
                <a:spcPts val="0"/>
              </a:spcAft>
              <a:buClr>
                <a:schemeClr val="dk1"/>
              </a:buClr>
              <a:buSzPts val="440"/>
              <a:buFont typeface="Arial"/>
              <a:buNone/>
            </a:pPr>
            <a:endParaRPr sz="4865" dirty="0"/>
          </a:p>
          <a:p>
            <a:pPr marL="0" lvl="0" indent="0" algn="l" rtl="0">
              <a:spcBef>
                <a:spcPts val="0"/>
              </a:spcBef>
              <a:spcAft>
                <a:spcPts val="0"/>
              </a:spcAft>
              <a:buSzPct val="64705"/>
              <a:buNone/>
            </a:pPr>
            <a:endParaRPr dirty="0"/>
          </a:p>
        </p:txBody>
      </p:sp>
      <p:pic>
        <p:nvPicPr>
          <p:cNvPr id="2050" name="Picture 2" descr="How to Prevent Your Tool from Keylogging Efficiently? | VeePN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702" y="2299855"/>
            <a:ext cx="5039880" cy="27293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59904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4"/>
          <p:cNvSpPr txBox="1">
            <a:spLocks noGrp="1"/>
          </p:cNvSpPr>
          <p:nvPr>
            <p:ph type="body" idx="1"/>
          </p:nvPr>
        </p:nvSpPr>
        <p:spPr>
          <a:xfrm>
            <a:off x="392900" y="1232550"/>
            <a:ext cx="11626800" cy="54393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endParaRPr sz="1800">
              <a:solidFill>
                <a:schemeClr val="dk1"/>
              </a:solidFill>
              <a:highlight>
                <a:schemeClr val="lt1"/>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IN" sz="1800">
                <a:solidFill>
                  <a:schemeClr val="dk1"/>
                </a:solidFill>
                <a:highlight>
                  <a:schemeClr val="lt1"/>
                </a:highlight>
                <a:latin typeface="Roboto"/>
                <a:ea typeface="Roboto"/>
                <a:cs typeface="Roboto"/>
                <a:sym typeface="Roboto"/>
              </a:rPr>
              <a:t>A pr</a:t>
            </a:r>
            <a:r>
              <a:rPr lang="en-IN" sz="1900">
                <a:solidFill>
                  <a:schemeClr val="dk1"/>
                </a:solidFill>
                <a:highlight>
                  <a:schemeClr val="lt1"/>
                </a:highlight>
                <a:latin typeface="Roboto"/>
                <a:ea typeface="Roboto"/>
                <a:cs typeface="Roboto"/>
                <a:sym typeface="Roboto"/>
              </a:rPr>
              <a:t>oposed solution for keyloggers involves designing and implementing a system that effectively captures and logs keystrokes while considering security, usability, and ethical considerations. Here's a high-level overview of a proposed solution</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150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Software Implementation:</a:t>
            </a:r>
            <a:endParaRPr sz="20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Develop a software-based keylogger capable of running stealthily on target systems.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Utilize programming languages such as C/C++, Python, or Java to create the keylogging application.</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Implement techniques to intercept and log keystrokes without being detected by the user or antivirus software.</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Ensure compatibility with various operating systems (Windows, macOS, Linux) and keyboard types.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Data Capture and Storage:</a:t>
            </a:r>
            <a:endParaRPr sz="20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Capture keystrokes and store them securely in encrypted files or databases.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Implement encryption algorithms to protect sensitive data from unauthorized access.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Consider compression techniques to minimize storage space and bandwidth usage for remote data transmission.</a:t>
            </a:r>
            <a:endParaRPr sz="1900">
              <a:solidFill>
                <a:schemeClr val="dk1"/>
              </a:solidFill>
              <a:highlight>
                <a:schemeClr val="lt1"/>
              </a:highlight>
              <a:latin typeface="Roboto"/>
              <a:ea typeface="Roboto"/>
              <a:cs typeface="Roboto"/>
              <a:sym typeface="Roboto"/>
            </a:endParaRPr>
          </a:p>
          <a:p>
            <a:pPr marL="914400" lvl="0" indent="0" algn="l" rtl="0">
              <a:lnSpc>
                <a:spcPct val="115000"/>
              </a:lnSpc>
              <a:spcBef>
                <a:spcPts val="1500"/>
              </a:spcBef>
              <a:spcAft>
                <a:spcPts val="1500"/>
              </a:spcAft>
              <a:buNone/>
            </a:pPr>
            <a:endParaRPr sz="2700">
              <a:solidFill>
                <a:schemeClr val="lt1"/>
              </a:solidFill>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c5f4b99186_0_9"/>
          <p:cNvSpPr txBox="1">
            <a:spLocks noGrp="1"/>
          </p:cNvSpPr>
          <p:nvPr>
            <p:ph type="body" idx="1"/>
          </p:nvPr>
        </p:nvSpPr>
        <p:spPr>
          <a:xfrm>
            <a:off x="289200" y="732300"/>
            <a:ext cx="11613600" cy="5393400"/>
          </a:xfrm>
          <a:prstGeom prst="rect">
            <a:avLst/>
          </a:prstGeom>
          <a:noFill/>
          <a:ln>
            <a:noFill/>
          </a:ln>
        </p:spPr>
        <p:txBody>
          <a:bodyPr spcFirstLastPara="1" wrap="square" lIns="91425" tIns="45700" rIns="91425" bIns="45700" anchor="ctr" anchorCtr="0">
            <a:noAutofit/>
          </a:bodyPr>
          <a:lstStyle/>
          <a:p>
            <a:pPr marL="457200" lvl="0" indent="-228600" algn="l" rtl="0">
              <a:lnSpc>
                <a:spcPct val="115000"/>
              </a:lnSpc>
              <a:spcBef>
                <a:spcPts val="1500"/>
              </a:spcBef>
              <a:spcAft>
                <a:spcPts val="0"/>
              </a:spcAft>
              <a:buClr>
                <a:schemeClr val="dk1"/>
              </a:buClr>
              <a:buSzPts val="1700"/>
              <a:buFont typeface="Roboto"/>
              <a:buNone/>
            </a:pPr>
            <a:r>
              <a:rPr lang="en-IN" b="1">
                <a:solidFill>
                  <a:schemeClr val="dk1"/>
                </a:solidFill>
                <a:highlight>
                  <a:schemeClr val="lt1"/>
                </a:highlight>
                <a:latin typeface="Roboto"/>
                <a:ea typeface="Roboto"/>
                <a:cs typeface="Roboto"/>
                <a:sym typeface="Roboto"/>
              </a:rPr>
              <a:t>U</a:t>
            </a:r>
            <a:r>
              <a:rPr lang="en-IN" sz="1900" b="1">
                <a:solidFill>
                  <a:schemeClr val="dk1"/>
                </a:solidFill>
                <a:highlight>
                  <a:schemeClr val="lt1"/>
                </a:highlight>
                <a:latin typeface="Roboto"/>
                <a:ea typeface="Roboto"/>
                <a:cs typeface="Roboto"/>
                <a:sym typeface="Roboto"/>
              </a:rPr>
              <a:t>ser Interface:</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Optionally include a user interface for configuration and data retrieval.</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Design the interface to be intuitive and easy to use, while ensuring that it does not raise suspicion if discovered by the user.</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Detection and Evasion: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Employ advanced evasion techniques to avoid detection by antivirus software and security tools.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Use code obfuscation, polymorphism, and rootkit-like features to hide the keylogger's presence on the system.</a:t>
            </a:r>
            <a:endParaRPr sz="1900">
              <a:solidFill>
                <a:schemeClr val="dk1"/>
              </a:solidFill>
              <a:highlight>
                <a:schemeClr val="lt1"/>
              </a:highlight>
              <a:latin typeface="Roboto"/>
              <a:ea typeface="Roboto"/>
              <a:cs typeface="Roboto"/>
              <a:sym typeface="Roboto"/>
            </a:endParaRPr>
          </a:p>
          <a:p>
            <a:pPr marL="0" lvl="0" indent="457200" algn="l" rtl="0">
              <a:lnSpc>
                <a:spcPct val="115000"/>
              </a:lnSpc>
              <a:spcBef>
                <a:spcPts val="1500"/>
              </a:spcBef>
              <a:spcAft>
                <a:spcPts val="0"/>
              </a:spcAft>
              <a:buNone/>
            </a:pPr>
            <a:r>
              <a:rPr lang="en-IN" sz="1900" b="1">
                <a:solidFill>
                  <a:schemeClr val="dk1"/>
                </a:solidFill>
                <a:highlight>
                  <a:schemeClr val="lt1"/>
                </a:highlight>
                <a:latin typeface="Roboto"/>
                <a:ea typeface="Roboto"/>
                <a:cs typeface="Roboto"/>
                <a:sym typeface="Roboto"/>
              </a:rPr>
              <a:t>Remote Access and Control:</a:t>
            </a:r>
            <a:endParaRPr sz="1900" b="1">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Enable remote access to logged data for monitoring purposes.</a:t>
            </a:r>
            <a:endParaRPr sz="190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Implement secure communication protocols (e.g., HTTPS, SSH) for transmitting data to a remote server.</a:t>
            </a:r>
            <a:endParaRPr sz="190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Include authentication mechanisms to ensure that only authorized users can access the logged data remotely.</a:t>
            </a:r>
            <a:endParaRPr sz="1900">
              <a:solidFill>
                <a:schemeClr val="dk1"/>
              </a:solidFill>
              <a:highlight>
                <a:schemeClr val="lt1"/>
              </a:highlight>
              <a:latin typeface="Roboto"/>
              <a:ea typeface="Roboto"/>
              <a:cs typeface="Roboto"/>
              <a:sym typeface="Roboto"/>
            </a:endParaRPr>
          </a:p>
          <a:p>
            <a:pPr marL="457200" lvl="0" indent="0" algn="l" rtl="0">
              <a:lnSpc>
                <a:spcPct val="115000"/>
              </a:lnSpc>
              <a:spcBef>
                <a:spcPts val="1500"/>
              </a:spcBef>
              <a:spcAft>
                <a:spcPts val="1500"/>
              </a:spcAft>
              <a:buNone/>
            </a:pPr>
            <a:endParaRPr sz="1700">
              <a:solidFill>
                <a:schemeClr val="dk1"/>
              </a:solidFill>
              <a:highlight>
                <a:schemeClr val="lt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581242" y="626847"/>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b="1">
              <a:solidFill>
                <a:schemeClr val="accent1"/>
              </a:solidFill>
              <a:latin typeface="Arial"/>
              <a:ea typeface="Arial"/>
              <a:cs typeface="Arial"/>
              <a:sym typeface="Arial"/>
            </a:endParaRPr>
          </a:p>
        </p:txBody>
      </p:sp>
      <p:sp>
        <p:nvSpPr>
          <p:cNvPr id="127" name="Google Shape;127;p5"/>
          <p:cNvSpPr txBox="1">
            <a:spLocks noGrp="1"/>
          </p:cNvSpPr>
          <p:nvPr>
            <p:ph type="body" idx="1"/>
          </p:nvPr>
        </p:nvSpPr>
        <p:spPr>
          <a:xfrm>
            <a:off x="525075" y="776962"/>
            <a:ext cx="11497096" cy="5772763"/>
          </a:xfrm>
          <a:prstGeom prst="rect">
            <a:avLst/>
          </a:prstGeom>
          <a:noFill/>
          <a:ln>
            <a:noFill/>
          </a:ln>
        </p:spPr>
        <p:txBody>
          <a:bodyPr spcFirstLastPara="1" wrap="square" lIns="91425" tIns="45700" rIns="91425" bIns="45700" anchor="ctr" anchorCtr="0">
            <a:noAutofit/>
          </a:bodyPr>
          <a:lstStyle/>
          <a:p>
            <a:pPr marL="0" lvl="0" indent="0" algn="l" rtl="0">
              <a:spcBef>
                <a:spcPts val="960"/>
              </a:spcBef>
              <a:spcAft>
                <a:spcPts val="0"/>
              </a:spcAft>
              <a:buNone/>
            </a:pPr>
            <a:endParaRPr sz="2200" dirty="0">
              <a:solidFill>
                <a:schemeClr val="dk1"/>
              </a:solidFill>
            </a:endParaRPr>
          </a:p>
          <a:p>
            <a:pPr marL="0" lvl="0" indent="0" algn="l" rtl="0">
              <a:spcBef>
                <a:spcPts val="960"/>
              </a:spcBef>
              <a:spcAft>
                <a:spcPts val="0"/>
              </a:spcAft>
              <a:buNone/>
            </a:pPr>
            <a:r>
              <a:rPr lang="en-IN" sz="2200" b="1" dirty="0">
                <a:solidFill>
                  <a:schemeClr val="dk1"/>
                </a:solidFill>
              </a:rPr>
              <a:t>Certainly, here are the key topics within a system approach to </a:t>
            </a:r>
            <a:r>
              <a:rPr lang="en-IN" sz="2200" b="1" dirty="0" smtClean="0">
                <a:solidFill>
                  <a:schemeClr val="dk1"/>
                </a:solidFill>
              </a:rPr>
              <a:t>key loggers</a:t>
            </a:r>
            <a:r>
              <a:rPr lang="en-IN" sz="2200" dirty="0">
                <a:solidFill>
                  <a:schemeClr val="dk1"/>
                </a:solidFill>
              </a:rPr>
              <a:t>:</a:t>
            </a:r>
            <a:endParaRPr sz="2200" dirty="0">
              <a:solidFill>
                <a:schemeClr val="dk1"/>
              </a:solidFill>
            </a:endParaRPr>
          </a:p>
          <a:p>
            <a:pPr marL="0" lvl="0" indent="0" algn="l" rtl="0">
              <a:spcBef>
                <a:spcPts val="960"/>
              </a:spcBef>
              <a:spcAft>
                <a:spcPts val="0"/>
              </a:spcAft>
              <a:buClr>
                <a:schemeClr val="dk1"/>
              </a:buClr>
              <a:buSzPts val="1100"/>
              <a:buFont typeface="Arial"/>
              <a:buNone/>
            </a:pPr>
            <a:endParaRPr sz="1900" dirty="0">
              <a:solidFill>
                <a:schemeClr val="dk1"/>
              </a:solidFill>
            </a:endParaRPr>
          </a:p>
          <a:p>
            <a:pPr marL="0" lvl="0" indent="0" algn="l" rtl="0">
              <a:spcBef>
                <a:spcPts val="960"/>
              </a:spcBef>
              <a:spcAft>
                <a:spcPts val="0"/>
              </a:spcAft>
              <a:buNone/>
            </a:pPr>
            <a:r>
              <a:rPr lang="en-IN" sz="1900" dirty="0">
                <a:solidFill>
                  <a:schemeClr val="dk1"/>
                </a:solidFill>
              </a:rPr>
              <a:t>1. Hardware Component</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2. Software Component</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3. Data Capture and Storage</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4. User Interaction</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5. Detection and Evasion</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6. Remote Access and Control</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7. Legal and Ethical Considerations</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8. Updates and Maintenance</a:t>
            </a:r>
            <a:endParaRPr sz="1900" dirty="0">
              <a:solidFill>
                <a:schemeClr val="dk1"/>
              </a:solidFill>
            </a:endParaRPr>
          </a:p>
          <a:p>
            <a:pPr marL="0" lvl="0" indent="0" algn="l" rtl="0">
              <a:lnSpc>
                <a:spcPct val="110000"/>
              </a:lnSpc>
              <a:spcBef>
                <a:spcPts val="960"/>
              </a:spcBef>
              <a:spcAft>
                <a:spcPts val="0"/>
              </a:spcAft>
              <a:buNone/>
            </a:pPr>
            <a:endParaRPr sz="2200" b="1" dirty="0">
              <a:solidFill>
                <a:srgbClr val="0F0F0F"/>
              </a:solidFill>
            </a:endParaRPr>
          </a:p>
        </p:txBody>
      </p:sp>
      <p:sp>
        <p:nvSpPr>
          <p:cNvPr id="2" name="AutoShape 2" descr="What is a Keylogger? | Keystroke Logging Definition | Avast"/>
          <p:cNvSpPr>
            <a:spLocks noChangeAspect="1" noChangeArrowheads="1"/>
          </p:cNvSpPr>
          <p:nvPr/>
        </p:nvSpPr>
        <p:spPr bwMode="auto">
          <a:xfrm>
            <a:off x="-152400" y="-3048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What is a Keylogger? | Keystroke Logging Definition | Avast"/>
          <p:cNvSpPr>
            <a:spLocks noChangeAspect="1" noChangeArrowheads="1"/>
          </p:cNvSpPr>
          <p:nvPr/>
        </p:nvSpPr>
        <p:spPr bwMode="auto">
          <a:xfrm>
            <a:off x="152400" y="-5541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What is a Keylogger? | Keystroke Logging Definition | Ava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What is a Keylogger? | Keystroke Logging Definition | Avast"/>
          <p:cNvSpPr>
            <a:spLocks noChangeAspect="1" noChangeArrowheads="1"/>
          </p:cNvSpPr>
          <p:nvPr/>
        </p:nvSpPr>
        <p:spPr bwMode="auto">
          <a:xfrm>
            <a:off x="7135090" y="2576945"/>
            <a:ext cx="4142509" cy="3657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2" descr="What is a Keylogger? | Keystroke Logging Definition | Avas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10" name="Picture 14" descr="What Is A Keylogger? Keystroke Logging Definition Avast, 60% OF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1491" y="2441873"/>
            <a:ext cx="6373092" cy="32964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AutoShape 2" descr="Keylogger Process in User Activity | Download Scientific Diagram"/>
          <p:cNvSpPr>
            <a:spLocks noGrp="1" noChangeAspect="1" noChangeArrowheads="1"/>
          </p:cNvSpPr>
          <p:nvPr>
            <p:ph type="body" idx="1"/>
          </p:nvPr>
        </p:nvSpPr>
        <p:spPr bwMode="auto">
          <a:xfrm>
            <a:off x="484909" y="817418"/>
            <a:ext cx="11518146" cy="53201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23444" indent="0">
              <a:buNone/>
            </a:pPr>
            <a:r>
              <a:rPr lang="en-US" dirty="0" smtClean="0"/>
              <a:t>EXAMPLE:</a:t>
            </a:r>
            <a:endParaRPr lang="en-US" dirty="0"/>
          </a:p>
        </p:txBody>
      </p:sp>
      <p:pic>
        <p:nvPicPr>
          <p:cNvPr id="1028" name="Picture 4" descr="Keylogger Process in User Activity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2206" y="1828800"/>
            <a:ext cx="8487976" cy="4170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31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33" name="Google Shape;133;p6"/>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60000"/>
              </a:lnSpc>
              <a:spcBef>
                <a:spcPts val="1400"/>
              </a:spcBef>
              <a:spcAft>
                <a:spcPts val="0"/>
              </a:spcAft>
              <a:buClr>
                <a:schemeClr val="dk1"/>
              </a:buClr>
              <a:buSzPts val="1100"/>
              <a:buFont typeface="Arial"/>
              <a:buNone/>
            </a:pPr>
            <a:r>
              <a:rPr lang="en-IN" sz="2350" b="1">
                <a:solidFill>
                  <a:schemeClr val="dk1"/>
                </a:solidFill>
                <a:highlight>
                  <a:schemeClr val="lt1"/>
                </a:highlight>
                <a:latin typeface="Roboto"/>
                <a:ea typeface="Roboto"/>
                <a:cs typeface="Roboto"/>
                <a:sym typeface="Roboto"/>
              </a:rPr>
              <a:t>Algorithm:</a:t>
            </a:r>
            <a:endParaRPr sz="2350" b="1">
              <a:solidFill>
                <a:schemeClr val="dk1"/>
              </a:solidFill>
              <a:highlight>
                <a:schemeClr val="lt1"/>
              </a:highlight>
              <a:latin typeface="Roboto"/>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Initialization: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Initialize necessary variables and data structures.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Set up hooks for intercepting keystrokes.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Keystroke Interception: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Continuously monitor keyboard input using system-level hooks or low-level keyboard input hooks.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Capture keystrokes, including alphanumeric characters, special keys, and key combinations.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Data Processing:</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Process captured keystrokes, filtering out irrelevant input (e.g., system keys, mouse events).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Optionally, preprocess data for encryption or compression.</a:t>
            </a:r>
            <a:endParaRPr sz="1900">
              <a:solidFill>
                <a:schemeClr val="dk1"/>
              </a:solidFill>
              <a:highlight>
                <a:schemeClr val="lt1"/>
              </a:highlight>
              <a:latin typeface="Roboto"/>
              <a:ea typeface="Roboto"/>
              <a:cs typeface="Roboto"/>
              <a:sym typeface="Roboto"/>
            </a:endParaRPr>
          </a:p>
          <a:p>
            <a:pPr marL="305435" lvl="0" indent="-206121" algn="l" rtl="0">
              <a:lnSpc>
                <a:spcPct val="110000"/>
              </a:lnSpc>
              <a:spcBef>
                <a:spcPts val="1500"/>
              </a:spcBef>
              <a:spcAft>
                <a:spcPts val="0"/>
              </a:spcAft>
              <a:buSzPts val="1564"/>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c5f4b99186_0_17"/>
          <p:cNvSpPr txBox="1"/>
          <p:nvPr/>
        </p:nvSpPr>
        <p:spPr>
          <a:xfrm>
            <a:off x="113100" y="785825"/>
            <a:ext cx="11965800" cy="61947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Storage:</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Store processed keystrokes securely, either locally or remotely.</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encryption to protect stored data from unauthorized access.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Consider periodic flushing or batching of keystrokes to minimize memory usage and improve efficiency.</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Stealth Mechanisms:</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techniques to run the </a:t>
            </a:r>
            <a:r>
              <a:rPr lang="en-IN" sz="1900" dirty="0" smtClean="0">
                <a:solidFill>
                  <a:schemeClr val="dk1"/>
                </a:solidFill>
                <a:highlight>
                  <a:schemeClr val="lt1"/>
                </a:highlight>
                <a:latin typeface="Roboto"/>
                <a:ea typeface="Roboto"/>
                <a:cs typeface="Roboto"/>
                <a:sym typeface="Roboto"/>
              </a:rPr>
              <a:t>key logger </a:t>
            </a:r>
            <a:r>
              <a:rPr lang="en-IN" sz="1900" dirty="0">
                <a:solidFill>
                  <a:schemeClr val="dk1"/>
                </a:solidFill>
                <a:highlight>
                  <a:schemeClr val="lt1"/>
                </a:highlight>
                <a:latin typeface="Roboto"/>
                <a:ea typeface="Roboto"/>
                <a:cs typeface="Roboto"/>
                <a:sym typeface="Roboto"/>
              </a:rPr>
              <a:t>stealthily, avoiding detection by the user or antivirus software.</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Employ code obfuscation, polymorphism, and rootkit-like features to hide the key logger's presence.</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Remote Access (Optional):</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remote access functionality to allow monitoring of logged keystrokes from a remote location.</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Use secure communication protocols for transmitting data to a remote server</a:t>
            </a:r>
            <a:r>
              <a:rPr lang="en-IN" sz="1900" dirty="0" smtClean="0">
                <a:solidFill>
                  <a:schemeClr val="dk1"/>
                </a:solidFill>
                <a:highlight>
                  <a:schemeClr val="lt1"/>
                </a:highlight>
                <a:latin typeface="Roboto"/>
                <a:ea typeface="Roboto"/>
                <a:cs typeface="Roboto"/>
                <a:sym typeface="Roboto"/>
              </a:rPr>
              <a:t>.</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Error Handling:</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error handling mechanisms to handle exceptions and edge cases gracefully.</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Log errors and issues for debugging and troubleshooting purposes.</a:t>
            </a:r>
            <a:endParaRPr sz="1900" dirty="0">
              <a:solidFill>
                <a:schemeClr val="dk1"/>
              </a:solidFill>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1243</Words>
  <Application>Microsoft Office PowerPoint</Application>
  <PresentationFormat>Widescreen</PresentationFormat>
  <Paragraphs>148</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Franklin Gothic</vt:lpstr>
      <vt:lpstr>Calibri</vt:lpstr>
      <vt:lpstr>Roboto</vt:lpstr>
      <vt:lpstr>Libre Franklin</vt:lpstr>
      <vt:lpstr>Arial</vt:lpstr>
      <vt:lpstr>Noto Sans Symbols</vt:lpstr>
      <vt:lpstr>DividendVTI</vt:lpstr>
      <vt:lpstr>KEY LOGGER </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PowerPoint Presentation</vt:lpstr>
      <vt:lpstr>PowerPoint Presentation</vt:lpstr>
      <vt:lpstr>PowerPoint Presentation</vt:lpstr>
      <vt:lpstr>RESULT</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Vaibhav Ostwal</dc:creator>
  <cp:lastModifiedBy>psv102</cp:lastModifiedBy>
  <cp:revision>10</cp:revision>
  <dcterms:created xsi:type="dcterms:W3CDTF">2021-05-26T16:50:10Z</dcterms:created>
  <dcterms:modified xsi:type="dcterms:W3CDTF">2024-03-26T07:03:01Z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