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Libre Franklin" panose="020B0604020202020204" charset="0"/>
      <p:regular r:id="rId20"/>
      <p:bold r:id="rId21"/>
      <p:italic r:id="rId22"/>
      <p:boldItalic r:id="rId23"/>
    </p:embeddedFont>
    <p:embeddedFont>
      <p:font typeface="Franklin Gothic" panose="020B0604020202020204" charset="0"/>
      <p:bold r:id="rId24"/>
    </p:embeddedFont>
    <p:embeddedFont>
      <p:font typeface="Calibri" panose="020F050202020403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rot="10800000" flipV="1">
            <a:off x="5931098" y="1510144"/>
            <a:ext cx="4639920" cy="66501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smtClean="0">
                <a:solidFill>
                  <a:schemeClr val="accent1"/>
                </a:solidFill>
                <a:latin typeface="Arial"/>
                <a:ea typeface="Arial"/>
                <a:cs typeface="Arial"/>
                <a:sym typeface="Arial"/>
              </a:rPr>
              <a:t>KEY LOGGER </a:t>
            </a:r>
            <a:endParaRPr dirty="0"/>
          </a:p>
        </p:txBody>
      </p:sp>
      <p:sp>
        <p:nvSpPr>
          <p:cNvPr id="98" name="Google Shape;98;p1"/>
          <p:cNvSpPr txBox="1"/>
          <p:nvPr/>
        </p:nvSpPr>
        <p:spPr>
          <a:xfrm>
            <a:off x="1046500" y="3411150"/>
            <a:ext cx="9769200" cy="341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endParaRPr sz="2800" b="1" dirty="0">
              <a:solidFill>
                <a:srgbClr val="1482AB"/>
              </a:solidFill>
            </a:endParaRPr>
          </a:p>
          <a:p>
            <a:pPr marL="0" lvl="0" indent="0" algn="l" rtl="0">
              <a:spcBef>
                <a:spcPts val="0"/>
              </a:spcBef>
              <a:spcAft>
                <a:spcPts val="0"/>
              </a:spcAft>
              <a:buClr>
                <a:schemeClr val="dk1"/>
              </a:buClr>
              <a:buFont typeface="Arial"/>
              <a:buNone/>
            </a:pPr>
            <a:endParaRPr sz="2800" b="1" dirty="0">
              <a:solidFill>
                <a:srgbClr val="1482AB"/>
              </a:solidFill>
            </a:endParaRPr>
          </a:p>
          <a:p>
            <a:pPr marL="0" marR="0" lvl="0" indent="457200" algn="l" rtl="0">
              <a:spcBef>
                <a:spcPts val="0"/>
              </a:spcBef>
              <a:spcAft>
                <a:spcPts val="0"/>
              </a:spcAft>
              <a:buNone/>
            </a:pPr>
            <a:r>
              <a:rPr lang="en-IN" sz="2000" b="1" dirty="0" smtClean="0">
                <a:solidFill>
                  <a:schemeClr val="lt1"/>
                </a:solidFill>
              </a:rPr>
              <a:t>ARAVIND S</a:t>
            </a:r>
            <a:endParaRPr sz="2000" b="1" dirty="0" smtClean="0">
              <a:solidFill>
                <a:schemeClr val="lt1"/>
              </a:solidFill>
            </a:endParaRPr>
          </a:p>
          <a:p>
            <a:pPr marL="0" marR="0" lvl="0" indent="457200" algn="l" rtl="0">
              <a:spcBef>
                <a:spcPts val="0"/>
              </a:spcBef>
              <a:spcAft>
                <a:spcPts val="0"/>
              </a:spcAft>
              <a:buNone/>
            </a:pPr>
            <a:endParaRPr sz="2000" b="1" dirty="0" smtClean="0">
              <a:solidFill>
                <a:schemeClr val="lt1"/>
              </a:solidFill>
            </a:endParaRPr>
          </a:p>
          <a:p>
            <a:pPr marL="0" lvl="0" indent="457200" algn="l" rtl="0">
              <a:spcBef>
                <a:spcPts val="0"/>
              </a:spcBef>
              <a:spcAft>
                <a:spcPts val="0"/>
              </a:spcAft>
              <a:buClr>
                <a:schemeClr val="dk1"/>
              </a:buClr>
              <a:buFont typeface="Arial"/>
              <a:buNone/>
            </a:pPr>
            <a:r>
              <a:rPr lang="en-IN" sz="2000" b="1" dirty="0" smtClean="0">
                <a:solidFill>
                  <a:schemeClr val="lt1"/>
                </a:solidFill>
              </a:rPr>
              <a:t>COMPUTER </a:t>
            </a:r>
            <a:r>
              <a:rPr lang="en-IN" sz="2000" b="1" dirty="0">
                <a:solidFill>
                  <a:schemeClr val="lt1"/>
                </a:solidFill>
              </a:rPr>
              <a:t>SCIENCE ENGINEERING</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r>
              <a:rPr lang="en-IN" sz="2000" b="1" dirty="0">
                <a:solidFill>
                  <a:schemeClr val="lt1"/>
                </a:solidFill>
              </a:rPr>
              <a:t>P.S.V COLLEGE OF ENGINEERING AND TECHNOLOGY</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sp>
        <p:nvSpPr>
          <p:cNvPr id="3" name="AutoShape 2" descr="Keylogger hi-res stock photography and images - Alamy"/>
          <p:cNvSpPr>
            <a:spLocks noChangeAspect="1" noChangeArrowheads="1"/>
          </p:cNvSpPr>
          <p:nvPr/>
        </p:nvSpPr>
        <p:spPr bwMode="auto">
          <a:xfrm>
            <a:off x="2483139" y="1324406"/>
            <a:ext cx="24790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Keylogger Software Guide. What is a Keylogger? | Soft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08" y="686448"/>
            <a:ext cx="5116819" cy="231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387926" y="706581"/>
            <a:ext cx="11568089" cy="2909997"/>
          </a:xfrm>
          <a:prstGeom prst="rect">
            <a:avLst/>
          </a:prstGeom>
          <a:noFill/>
          <a:ln>
            <a:noFill/>
          </a:ln>
        </p:spPr>
        <p:txBody>
          <a:bodyPr spcFirstLastPara="1" wrap="square" lIns="91425" tIns="91425" rIns="91425" bIns="91425" anchor="t" anchorCtr="0">
            <a:spAutoFit/>
          </a:bodyPr>
          <a:lstStyle/>
          <a:p>
            <a:pPr marL="457200" lvl="0" indent="-228600">
              <a:lnSpc>
                <a:spcPct val="115000"/>
              </a:lnSpc>
              <a:buClr>
                <a:schemeClr val="dk1"/>
              </a:buClr>
              <a:buSzPts val="2000"/>
            </a:pPr>
            <a:r>
              <a:rPr lang="en-US" sz="2000" b="1" dirty="0">
                <a:solidFill>
                  <a:schemeClr val="dk1"/>
                </a:solidFill>
                <a:highlight>
                  <a:schemeClr val="lt1"/>
                </a:highlight>
                <a:latin typeface="Roboto"/>
                <a:ea typeface="Roboto"/>
                <a:cs typeface="Roboto"/>
                <a:sym typeface="Roboto"/>
              </a:rPr>
              <a:t>Monitoring and Analysis:</a:t>
            </a:r>
          </a:p>
          <a:p>
            <a:pPr marL="457200" lvl="0" indent="-228600">
              <a:lnSpc>
                <a:spcPct val="115000"/>
              </a:lnSpc>
              <a:buClr>
                <a:schemeClr val="dk1"/>
              </a:buClr>
              <a:buSzPts val="2000"/>
            </a:pPr>
            <a:endParaRPr lang="en-US" sz="2000" b="1" dirty="0">
              <a:solidFill>
                <a:schemeClr val="dk1"/>
              </a:solidFill>
              <a:highlight>
                <a:schemeClr val="lt1"/>
              </a:highlight>
              <a:latin typeface="Roboto"/>
              <a:ea typeface="Roboto"/>
              <a:cs typeface="Roboto"/>
              <a:sym typeface="Roboto"/>
            </a:endParaRP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Monitor logged keystrokes periodically to gather relevant information or insights.</a:t>
            </a: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logged data for patterns, anomalies, or security threats</a:t>
            </a:r>
            <a:r>
              <a:rPr lang="en-US" sz="1900" dirty="0" smtClean="0">
                <a:solidFill>
                  <a:schemeClr val="dk1"/>
                </a:solidFill>
                <a:highlight>
                  <a:schemeClr val="lt1"/>
                </a:highlight>
                <a:latin typeface="Roboto"/>
                <a:ea typeface="Roboto"/>
                <a:cs typeface="Roboto"/>
                <a:sym typeface="Roboto"/>
              </a:rPr>
              <a:t>.</a:t>
            </a:r>
          </a:p>
          <a:p>
            <a:pPr marL="914400" lvl="1" indent="-349250">
              <a:lnSpc>
                <a:spcPct val="115000"/>
              </a:lnSpc>
              <a:buClr>
                <a:schemeClr val="dk1"/>
              </a:buClr>
              <a:buSzPts val="1900"/>
              <a:buFont typeface="Roboto"/>
              <a:buChar char="●"/>
            </a:pPr>
            <a:endParaRPr lang="en-US" sz="1900" dirty="0">
              <a:solidFill>
                <a:schemeClr val="dk1"/>
              </a:solidFill>
              <a:highlight>
                <a:schemeClr val="lt1"/>
              </a:highlight>
              <a:latin typeface="Roboto"/>
              <a:ea typeface="Roboto"/>
              <a:cs typeface="Roboto"/>
              <a:sym typeface="Roboto"/>
            </a:endParaRPr>
          </a:p>
          <a:p>
            <a:pPr marL="565150" lvl="1">
              <a:lnSpc>
                <a:spcPct val="115000"/>
              </a:lnSpc>
              <a:buClr>
                <a:schemeClr val="dk1"/>
              </a:buClr>
              <a:buSzPts val="1900"/>
            </a:pPr>
            <a:r>
              <a:rPr lang="en-US" sz="1900" dirty="0" smtClean="0">
                <a:solidFill>
                  <a:schemeClr val="dk1"/>
                </a:solidFill>
                <a:highlight>
                  <a:schemeClr val="lt1"/>
                </a:highlight>
                <a:latin typeface="Roboto"/>
                <a:ea typeface="Roboto"/>
                <a:cs typeface="Roboto"/>
                <a:sym typeface="Roboto"/>
              </a:rPr>
              <a:t>        </a:t>
            </a:r>
            <a:r>
              <a:rPr lang="en-US" sz="1900" dirty="0">
                <a:solidFill>
                  <a:schemeClr val="dk1"/>
                </a:solidFill>
                <a:highlight>
                  <a:schemeClr val="lt1"/>
                </a:highlight>
                <a:latin typeface="Roboto"/>
                <a:ea typeface="Roboto"/>
                <a:cs typeface="Roboto"/>
                <a:sym typeface="Roboto"/>
              </a:rPr>
              <a:t>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
        <p:nvSpPr>
          <p:cNvPr id="2" name="AutoShape 2" descr="Should You Use Keylogger Software on Employee Computers? | Curren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Keyloggers In The Workplace - Is It Legal And Should it be Manda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11" y="3921376"/>
            <a:ext cx="5915890" cy="2396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249382"/>
            <a:ext cx="11029500" cy="4884843"/>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smtClean="0">
                <a:solidFill>
                  <a:schemeClr val="dk1"/>
                </a:solidFill>
                <a:highlight>
                  <a:schemeClr val="lt1"/>
                </a:highlight>
                <a:latin typeface="Roboto"/>
                <a:ea typeface="Roboto"/>
                <a:cs typeface="Roboto"/>
                <a:sym typeface="Roboto"/>
              </a:rPr>
              <a:t>key loggers </a:t>
            </a:r>
            <a:r>
              <a:rPr lang="en-IN" sz="1900" dirty="0">
                <a:solidFill>
                  <a:schemeClr val="dk1"/>
                </a:solidFill>
                <a:highlight>
                  <a:schemeClr val="lt1"/>
                </a:highlight>
                <a:latin typeface="Roboto"/>
                <a:ea typeface="Roboto"/>
                <a:cs typeface="Roboto"/>
                <a:sym typeface="Roboto"/>
              </a:rPr>
              <a:t>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Blue Images – Browse 29,865 Stock Photos, Vectors, and Video |  Adobe Stock"/>
          <p:cNvSpPr>
            <a:spLocks noGrp="1" noChangeAspect="1" noChangeArrowheads="1"/>
          </p:cNvSpPr>
          <p:nvPr>
            <p:ph type="title"/>
          </p:nvPr>
        </p:nvSpPr>
        <p:spPr bwMode="auto">
          <a:xfrm rot="10800000" flipV="1">
            <a:off x="3394361" y="3200401"/>
            <a:ext cx="4696694" cy="1565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6" name="Picture 8" descr="Thank You Blue Images – Browse 29,865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43" y="2765425"/>
            <a:ext cx="5732514" cy="250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3076" name="Picture 4" descr="Pin su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36" y="1510145"/>
            <a:ext cx="3906982" cy="4253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3"/>
          <p:cNvSpPr txBox="1">
            <a:spLocks noGrp="1"/>
          </p:cNvSpPr>
          <p:nvPr>
            <p:ph type="body" idx="1"/>
          </p:nvPr>
        </p:nvSpPr>
        <p:spPr>
          <a:xfrm>
            <a:off x="538929" y="1620981"/>
            <a:ext cx="5068800" cy="579119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pic>
        <p:nvPicPr>
          <p:cNvPr id="2050" name="Picture 2" descr="How to Prevent Your Tool from Keylogging Efficiently? | VeePN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702" y="2299855"/>
            <a:ext cx="5039880" cy="2729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525075" y="776962"/>
            <a:ext cx="11497096" cy="5772763"/>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0" name="Picture 14" descr="What Is A Keylogger? Keystroke Logging Definition Avast, 60%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1" y="2441873"/>
            <a:ext cx="6373092" cy="3296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1028" name="Picture 4" descr="Keylogger Process in User Activity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206" y="1828800"/>
            <a:ext cx="8487976" cy="417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1243</Words>
  <Application>Microsoft Office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Libre Franklin</vt:lpstr>
      <vt:lpstr>Franklin Gothic</vt:lpstr>
      <vt:lpstr>Calibri</vt:lpstr>
      <vt:lpstr>Arial</vt:lpstr>
      <vt:lpstr>Roboto</vt:lpstr>
      <vt:lpstr>Noto Sans Symbols</vt:lpstr>
      <vt:lpstr>DividendVTI</vt:lpstr>
      <vt:lpstr>KEY LOGGER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psv102</cp:lastModifiedBy>
  <cp:revision>9</cp:revision>
  <dcterms:created xsi:type="dcterms:W3CDTF">2021-05-26T16:50:10Z</dcterms:created>
  <dcterms:modified xsi:type="dcterms:W3CDTF">2024-03-26T05:37:22Z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