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8" r:id="rId3"/>
    <p:sldId id="263" r:id="rId4"/>
    <p:sldId id="256" r:id="rId5"/>
    <p:sldId id="257" r:id="rId6"/>
    <p:sldId id="261" r:id="rId7"/>
    <p:sldId id="259"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C1BD58-23ED-4C4E-A3C9-C82D54967CF9}"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D2091-4D9B-4595-B790-20ABE9EF46FF}" type="slidenum">
              <a:rPr lang="en-US" smtClean="0"/>
              <a:t>‹#›</a:t>
            </a:fld>
            <a:endParaRPr lang="en-US"/>
          </a:p>
        </p:txBody>
      </p:sp>
    </p:spTree>
    <p:extLst>
      <p:ext uri="{BB962C8B-B14F-4D97-AF65-F5344CB8AC3E}">
        <p14:creationId xmlns:p14="http://schemas.microsoft.com/office/powerpoint/2010/main" val="3543461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C1BD58-23ED-4C4E-A3C9-C82D54967CF9}"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D2091-4D9B-4595-B790-20ABE9EF46FF}" type="slidenum">
              <a:rPr lang="en-US" smtClean="0"/>
              <a:t>‹#›</a:t>
            </a:fld>
            <a:endParaRPr lang="en-US"/>
          </a:p>
        </p:txBody>
      </p:sp>
    </p:spTree>
    <p:extLst>
      <p:ext uri="{BB962C8B-B14F-4D97-AF65-F5344CB8AC3E}">
        <p14:creationId xmlns:p14="http://schemas.microsoft.com/office/powerpoint/2010/main" val="3471649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C1BD58-23ED-4C4E-A3C9-C82D54967CF9}"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D2091-4D9B-4595-B790-20ABE9EF46FF}" type="slidenum">
              <a:rPr lang="en-US" smtClean="0"/>
              <a:t>‹#›</a:t>
            </a:fld>
            <a:endParaRPr lang="en-US"/>
          </a:p>
        </p:txBody>
      </p:sp>
    </p:spTree>
    <p:extLst>
      <p:ext uri="{BB962C8B-B14F-4D97-AF65-F5344CB8AC3E}">
        <p14:creationId xmlns:p14="http://schemas.microsoft.com/office/powerpoint/2010/main" val="13160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C1BD58-23ED-4C4E-A3C9-C82D54967CF9}"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D2091-4D9B-4595-B790-20ABE9EF46FF}" type="slidenum">
              <a:rPr lang="en-US" smtClean="0"/>
              <a:t>‹#›</a:t>
            </a:fld>
            <a:endParaRPr lang="en-US"/>
          </a:p>
        </p:txBody>
      </p:sp>
    </p:spTree>
    <p:extLst>
      <p:ext uri="{BB962C8B-B14F-4D97-AF65-F5344CB8AC3E}">
        <p14:creationId xmlns:p14="http://schemas.microsoft.com/office/powerpoint/2010/main" val="4121768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C1BD58-23ED-4C4E-A3C9-C82D54967CF9}"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D2091-4D9B-4595-B790-20ABE9EF46FF}" type="slidenum">
              <a:rPr lang="en-US" smtClean="0"/>
              <a:t>‹#›</a:t>
            </a:fld>
            <a:endParaRPr lang="en-US"/>
          </a:p>
        </p:txBody>
      </p:sp>
    </p:spTree>
    <p:extLst>
      <p:ext uri="{BB962C8B-B14F-4D97-AF65-F5344CB8AC3E}">
        <p14:creationId xmlns:p14="http://schemas.microsoft.com/office/powerpoint/2010/main" val="2560903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C1BD58-23ED-4C4E-A3C9-C82D54967CF9}"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D2091-4D9B-4595-B790-20ABE9EF46FF}" type="slidenum">
              <a:rPr lang="en-US" smtClean="0"/>
              <a:t>‹#›</a:t>
            </a:fld>
            <a:endParaRPr lang="en-US"/>
          </a:p>
        </p:txBody>
      </p:sp>
    </p:spTree>
    <p:extLst>
      <p:ext uri="{BB962C8B-B14F-4D97-AF65-F5344CB8AC3E}">
        <p14:creationId xmlns:p14="http://schemas.microsoft.com/office/powerpoint/2010/main" val="1844944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C1BD58-23ED-4C4E-A3C9-C82D54967CF9}" type="datetimeFigureOut">
              <a:rPr lang="en-US" smtClean="0"/>
              <a:t>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D2091-4D9B-4595-B790-20ABE9EF46FF}" type="slidenum">
              <a:rPr lang="en-US" smtClean="0"/>
              <a:t>‹#›</a:t>
            </a:fld>
            <a:endParaRPr lang="en-US"/>
          </a:p>
        </p:txBody>
      </p:sp>
    </p:spTree>
    <p:extLst>
      <p:ext uri="{BB962C8B-B14F-4D97-AF65-F5344CB8AC3E}">
        <p14:creationId xmlns:p14="http://schemas.microsoft.com/office/powerpoint/2010/main" val="130337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C1BD58-23ED-4C4E-A3C9-C82D54967CF9}" type="datetimeFigureOut">
              <a:rPr lang="en-US" smtClean="0"/>
              <a:t>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D2091-4D9B-4595-B790-20ABE9EF46FF}" type="slidenum">
              <a:rPr lang="en-US" smtClean="0"/>
              <a:t>‹#›</a:t>
            </a:fld>
            <a:endParaRPr lang="en-US"/>
          </a:p>
        </p:txBody>
      </p:sp>
    </p:spTree>
    <p:extLst>
      <p:ext uri="{BB962C8B-B14F-4D97-AF65-F5344CB8AC3E}">
        <p14:creationId xmlns:p14="http://schemas.microsoft.com/office/powerpoint/2010/main" val="586569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C1BD58-23ED-4C4E-A3C9-C82D54967CF9}" type="datetimeFigureOut">
              <a:rPr lang="en-US" smtClean="0"/>
              <a:t>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5D2091-4D9B-4595-B790-20ABE9EF46FF}" type="slidenum">
              <a:rPr lang="en-US" smtClean="0"/>
              <a:t>‹#›</a:t>
            </a:fld>
            <a:endParaRPr lang="en-US"/>
          </a:p>
        </p:txBody>
      </p:sp>
    </p:spTree>
    <p:extLst>
      <p:ext uri="{BB962C8B-B14F-4D97-AF65-F5344CB8AC3E}">
        <p14:creationId xmlns:p14="http://schemas.microsoft.com/office/powerpoint/2010/main" val="260277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AC1BD58-23ED-4C4E-A3C9-C82D54967CF9}"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D2091-4D9B-4595-B790-20ABE9EF46FF}" type="slidenum">
              <a:rPr lang="en-US" smtClean="0"/>
              <a:t>‹#›</a:t>
            </a:fld>
            <a:endParaRPr lang="en-US"/>
          </a:p>
        </p:txBody>
      </p:sp>
    </p:spTree>
    <p:extLst>
      <p:ext uri="{BB962C8B-B14F-4D97-AF65-F5344CB8AC3E}">
        <p14:creationId xmlns:p14="http://schemas.microsoft.com/office/powerpoint/2010/main" val="3883491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AC1BD58-23ED-4C4E-A3C9-C82D54967CF9}"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D2091-4D9B-4595-B790-20ABE9EF46FF}" type="slidenum">
              <a:rPr lang="en-US" smtClean="0"/>
              <a:t>‹#›</a:t>
            </a:fld>
            <a:endParaRPr lang="en-US"/>
          </a:p>
        </p:txBody>
      </p:sp>
    </p:spTree>
    <p:extLst>
      <p:ext uri="{BB962C8B-B14F-4D97-AF65-F5344CB8AC3E}">
        <p14:creationId xmlns:p14="http://schemas.microsoft.com/office/powerpoint/2010/main" val="409373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1BD58-23ED-4C4E-A3C9-C82D54967CF9}" type="datetimeFigureOut">
              <a:rPr lang="en-US" smtClean="0"/>
              <a:t>2/11/2019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D2091-4D9B-4595-B790-20ABE9EF46FF}" type="slidenum">
              <a:rPr lang="en-US" smtClean="0"/>
              <a:t>‹#›</a:t>
            </a:fld>
            <a:endParaRPr lang="en-US"/>
          </a:p>
        </p:txBody>
      </p:sp>
    </p:spTree>
    <p:extLst>
      <p:ext uri="{BB962C8B-B14F-4D97-AF65-F5344CB8AC3E}">
        <p14:creationId xmlns:p14="http://schemas.microsoft.com/office/powerpoint/2010/main" val="15541410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96EC-E960-49B9-9397-B2852F80A65A}"/>
              </a:ext>
            </a:extLst>
          </p:cNvPr>
          <p:cNvSpPr>
            <a:spLocks noGrp="1"/>
          </p:cNvSpPr>
          <p:nvPr>
            <p:ph type="ctrTitle"/>
          </p:nvPr>
        </p:nvSpPr>
        <p:spPr>
          <a:xfrm>
            <a:off x="476053" y="1013381"/>
            <a:ext cx="10944519" cy="1426640"/>
          </a:xfrm>
        </p:spPr>
        <p:txBody>
          <a:bodyPr>
            <a:normAutofit/>
          </a:bodyPr>
          <a:lstStyle/>
          <a:p>
            <a:r>
              <a:rPr lang="en-US" sz="4800" dirty="0">
                <a:latin typeface="Times New Roman" panose="02020603050405020304" pitchFamily="18" charset="0"/>
                <a:cs typeface="Times New Roman" panose="02020603050405020304" pitchFamily="18" charset="0"/>
              </a:rPr>
              <a:t>Project 1 (Frequency Estimation of Complex Exponential Signals in Noise)</a:t>
            </a:r>
          </a:p>
        </p:txBody>
      </p:sp>
      <p:sp>
        <p:nvSpPr>
          <p:cNvPr id="3" name="Subtitle 2">
            <a:extLst>
              <a:ext uri="{FF2B5EF4-FFF2-40B4-BE49-F238E27FC236}">
                <a16:creationId xmlns:a16="http://schemas.microsoft.com/office/drawing/2014/main" id="{6CB9A359-79F3-488E-826A-564AF2B5B828}"/>
              </a:ext>
            </a:extLst>
          </p:cNvPr>
          <p:cNvSpPr>
            <a:spLocks noGrp="1"/>
          </p:cNvSpPr>
          <p:nvPr>
            <p:ph type="subTitle" idx="1"/>
          </p:nvPr>
        </p:nvSpPr>
        <p:spPr>
          <a:xfrm>
            <a:off x="1524000" y="3214539"/>
            <a:ext cx="9144000" cy="2465109"/>
          </a:xfrm>
        </p:spPr>
        <p:txBody>
          <a:bodyPr/>
          <a:lstStyle/>
          <a:p>
            <a:pPr algn="r"/>
            <a:r>
              <a:rPr lang="en-US" b="1" i="1" u="sng" dirty="0">
                <a:latin typeface="Times New Roman" panose="02020603050405020304" pitchFamily="18" charset="0"/>
                <a:cs typeface="Times New Roman" panose="02020603050405020304" pitchFamily="18" charset="0"/>
              </a:rPr>
              <a:t>Presented by-</a:t>
            </a:r>
          </a:p>
          <a:p>
            <a:pPr algn="r"/>
            <a:r>
              <a:rPr lang="en-US" sz="2000" dirty="0" err="1">
                <a:latin typeface="Times New Roman" panose="02020603050405020304" pitchFamily="18" charset="0"/>
                <a:cs typeface="Times New Roman" panose="02020603050405020304" pitchFamily="18" charset="0"/>
              </a:rPr>
              <a:t>Nitheesh</a:t>
            </a:r>
            <a:r>
              <a:rPr lang="en-US" sz="2000" dirty="0">
                <a:latin typeface="Times New Roman" panose="02020603050405020304" pitchFamily="18" charset="0"/>
                <a:cs typeface="Times New Roman" panose="02020603050405020304" pitchFamily="18" charset="0"/>
              </a:rPr>
              <a:t> Kumar Manjunath</a:t>
            </a:r>
          </a:p>
          <a:p>
            <a:pPr algn="r"/>
            <a:r>
              <a:rPr lang="en-US" sz="2000" dirty="0">
                <a:latin typeface="Times New Roman" panose="02020603050405020304" pitchFamily="18" charset="0"/>
                <a:cs typeface="Times New Roman" panose="02020603050405020304" pitchFamily="18" charset="0"/>
              </a:rPr>
              <a:t>Hasib-Al-Rashid</a:t>
            </a:r>
          </a:p>
          <a:p>
            <a:pPr algn="r"/>
            <a:r>
              <a:rPr lang="en-US" sz="2000" dirty="0" err="1">
                <a:latin typeface="Times New Roman" panose="02020603050405020304" pitchFamily="18" charset="0"/>
                <a:cs typeface="Times New Roman" panose="02020603050405020304" pitchFamily="18" charset="0"/>
              </a:rPr>
              <a:t>Saurin</a:t>
            </a:r>
            <a:r>
              <a:rPr lang="en-US" sz="2000" dirty="0">
                <a:latin typeface="Times New Roman" panose="02020603050405020304" pitchFamily="18" charset="0"/>
                <a:cs typeface="Times New Roman" panose="02020603050405020304" pitchFamily="18" charset="0"/>
              </a:rPr>
              <a:t> Shah</a:t>
            </a:r>
          </a:p>
        </p:txBody>
      </p:sp>
    </p:spTree>
    <p:extLst>
      <p:ext uri="{BB962C8B-B14F-4D97-AF65-F5344CB8AC3E}">
        <p14:creationId xmlns:p14="http://schemas.microsoft.com/office/powerpoint/2010/main" val="1759127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503C7CC-13E1-404C-9A50-C36C579E6143}"/>
              </a:ext>
            </a:extLst>
          </p:cNvPr>
          <p:cNvSpPr txBox="1">
            <a:spLocks/>
          </p:cNvSpPr>
          <p:nvPr/>
        </p:nvSpPr>
        <p:spPr>
          <a:xfrm>
            <a:off x="230171" y="280148"/>
            <a:ext cx="11731658" cy="5656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u="sng" dirty="0">
                <a:latin typeface="Times New Roman" panose="02020603050405020304" pitchFamily="18" charset="0"/>
                <a:cs typeface="Times New Roman" panose="02020603050405020304" pitchFamily="18" charset="0"/>
              </a:rPr>
              <a:t>Introduction</a:t>
            </a:r>
          </a:p>
        </p:txBody>
      </p:sp>
      <p:sp>
        <p:nvSpPr>
          <p:cNvPr id="6" name="Subtitle 5">
            <a:extLst>
              <a:ext uri="{FF2B5EF4-FFF2-40B4-BE49-F238E27FC236}">
                <a16:creationId xmlns:a16="http://schemas.microsoft.com/office/drawing/2014/main" id="{F3620B30-6524-4DA8-8C21-6530472D13D1}"/>
              </a:ext>
            </a:extLst>
          </p:cNvPr>
          <p:cNvSpPr>
            <a:spLocks noGrp="1"/>
          </p:cNvSpPr>
          <p:nvPr>
            <p:ph type="subTitle" idx="1"/>
          </p:nvPr>
        </p:nvSpPr>
        <p:spPr>
          <a:xfrm>
            <a:off x="735291" y="1291471"/>
            <a:ext cx="10718276" cy="5481687"/>
          </a:xfrm>
        </p:spPr>
        <p:txBody>
          <a:bodyPr>
            <a:normAutofit/>
          </a:bodyPr>
          <a:lstStyle/>
          <a:p>
            <a:pPr marL="342900" indent="-342900" algn="just">
              <a:buFont typeface="Wingdings" panose="05000000000000000000" pitchFamily="2" charset="2"/>
              <a:buChar char="v"/>
            </a:pPr>
            <a:r>
              <a:rPr lang="en-US" b="1" i="1" u="sng" dirty="0">
                <a:latin typeface="Times New Roman" panose="02020603050405020304" pitchFamily="18" charset="0"/>
                <a:cs typeface="Times New Roman" panose="02020603050405020304" pitchFamily="18" charset="0"/>
              </a:rPr>
              <a:t>Task:</a:t>
            </a:r>
            <a:r>
              <a:rPr lang="en-US" dirty="0">
                <a:latin typeface="Times New Roman" panose="02020603050405020304" pitchFamily="18" charset="0"/>
                <a:cs typeface="Times New Roman" panose="02020603050405020304" pitchFamily="18" charset="0"/>
              </a:rPr>
              <a:t> </a:t>
            </a:r>
          </a:p>
          <a:p>
            <a:pPr lvl="1" algn="just"/>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To develop an algorithm for estimating the frequency of a complex exponential signal in additive white gaussian noise.</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b="1" i="1" u="sng" dirty="0">
                <a:latin typeface="Times New Roman" panose="02020603050405020304" pitchFamily="18" charset="0"/>
                <a:cs typeface="Times New Roman" panose="02020603050405020304" pitchFamily="18" charset="0"/>
              </a:rPr>
              <a:t>Requirements:</a:t>
            </a:r>
          </a:p>
          <a:p>
            <a:pPr marL="800100" lvl="1" indent="-34290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ü"/>
            </a:pPr>
            <a:r>
              <a:rPr lang="en-US" i="1" dirty="0">
                <a:latin typeface="Times New Roman" panose="02020603050405020304" pitchFamily="18" charset="0"/>
                <a:cs typeface="Times New Roman" panose="02020603050405020304" pitchFamily="18" charset="0"/>
              </a:rPr>
              <a:t>The frequency of a complex exponential signal is measured within 30 Hz root mean square (rms) error at a signal to noise ratio (SNR) of 5 </a:t>
            </a:r>
            <a:r>
              <a:rPr lang="en-US" i="1" dirty="0" err="1">
                <a:latin typeface="Times New Roman" panose="02020603050405020304" pitchFamily="18" charset="0"/>
                <a:cs typeface="Times New Roman" panose="02020603050405020304" pitchFamily="18" charset="0"/>
              </a:rPr>
              <a:t>dB.</a:t>
            </a:r>
            <a:r>
              <a:rPr lang="en-US" dirty="0">
                <a:latin typeface="Times New Roman" panose="02020603050405020304" pitchFamily="18" charset="0"/>
                <a:cs typeface="Times New Roman" panose="02020603050405020304" pitchFamily="18" charset="0"/>
              </a:rPr>
              <a:t> </a:t>
            </a:r>
          </a:p>
          <a:p>
            <a:pPr marL="1257300" lvl="2"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test the first requirement, we used just one complex exponential but with only 32 dB of SNR. Then we run our algorithm multiple of times (ex. 5000) adding a different noise vector on each iteration and measure the frequency estimate of our algorithm. So we calculated the RMS with all the multiple frequencies. The rms should be less than 30 Hz. </a:t>
            </a:r>
          </a:p>
          <a:p>
            <a:pPr marL="800100" lvl="1" indent="-342900" algn="just">
              <a:buFont typeface="Wingdings" panose="05000000000000000000" pitchFamily="2" charset="2"/>
              <a:buChar char="ü"/>
            </a:pPr>
            <a:r>
              <a:rPr lang="en-US" i="1" dirty="0">
                <a:latin typeface="Times New Roman" panose="02020603050405020304" pitchFamily="18" charset="0"/>
                <a:cs typeface="Times New Roman" panose="02020603050405020304" pitchFamily="18" charset="0"/>
              </a:rPr>
              <a:t>Two equally-powered signals at 20 dB SNR is resolvable to 200 Hz. The frequency difference measurement shall be less than 20 Hz rms</a:t>
            </a:r>
            <a:r>
              <a:rPr lang="en-US" dirty="0">
                <a:latin typeface="Times New Roman" panose="02020603050405020304" pitchFamily="18" charset="0"/>
                <a:cs typeface="Times New Roman" panose="02020603050405020304" pitchFamily="18" charset="0"/>
              </a:rPr>
              <a:t>.</a:t>
            </a:r>
          </a:p>
          <a:p>
            <a:pPr marL="1257300" lvl="2"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second requirement requires two complex exponential's at 20 </a:t>
            </a:r>
            <a:r>
              <a:rPr lang="en-US" dirty="0" err="1">
                <a:latin typeface="Times New Roman" panose="02020603050405020304" pitchFamily="18" charset="0"/>
                <a:cs typeface="Times New Roman" panose="02020603050405020304" pitchFamily="18" charset="0"/>
              </a:rPr>
              <a:t>dB.</a:t>
            </a:r>
            <a:r>
              <a:rPr lang="en-US" dirty="0">
                <a:latin typeface="Times New Roman" panose="02020603050405020304" pitchFamily="18" charset="0"/>
                <a:cs typeface="Times New Roman" panose="02020603050405020304" pitchFamily="18" charset="0"/>
              </a:rPr>
              <a:t> Our algorithm detected both frequencies. </a:t>
            </a:r>
          </a:p>
        </p:txBody>
      </p:sp>
    </p:spTree>
    <p:extLst>
      <p:ext uri="{BB962C8B-B14F-4D97-AF65-F5344CB8AC3E}">
        <p14:creationId xmlns:p14="http://schemas.microsoft.com/office/powerpoint/2010/main" val="2516269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C0309F-10A7-428F-ADD3-150637EAC645}"/>
              </a:ext>
            </a:extLst>
          </p:cNvPr>
          <p:cNvSpPr txBox="1">
            <a:spLocks noGrp="1"/>
          </p:cNvSpPr>
          <p:nvPr>
            <p:ph type="title"/>
          </p:nvPr>
        </p:nvSpPr>
        <p:spPr>
          <a:xfrm>
            <a:off x="838200" y="1014413"/>
            <a:ext cx="10515600" cy="6762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u="sng" dirty="0">
                <a:latin typeface="Times New Roman" panose="02020603050405020304" pitchFamily="18" charset="0"/>
                <a:cs typeface="Times New Roman" panose="02020603050405020304" pitchFamily="18" charset="0"/>
              </a:rPr>
              <a:t>Other Algorithms</a:t>
            </a:r>
          </a:p>
        </p:txBody>
      </p:sp>
      <p:pic>
        <p:nvPicPr>
          <p:cNvPr id="1026" name="Picture 2" descr="https://scontent-iad3-1.xx.fbcdn.net/v/t1.15752-9/51552720_246139959596160_117892810710974464_n.jpg?_nc_cat=105&amp;_nc_ht=scontent-iad3-1.xx&amp;oh=972cd7defab63aa4e88639536e51ebf4&amp;oe=5CF5D0CC">
            <a:extLst>
              <a:ext uri="{FF2B5EF4-FFF2-40B4-BE49-F238E27FC236}">
                <a16:creationId xmlns:a16="http://schemas.microsoft.com/office/drawing/2014/main" id="{7A3EA0BD-5B74-4694-85C5-1C519F8546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171" y="2019973"/>
            <a:ext cx="5801784"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content-iad3-1.xx.fbcdn.net/v/t1.15752-9/51636378_401839057027646_3214190208194969600_n.jpg?_nc_cat=109&amp;_nc_ht=scontent-iad3-1.xx&amp;oh=77530fb1646c9ebdd8212b5381271f46&amp;oe=5CF8C82F">
            <a:extLst>
              <a:ext uri="{FF2B5EF4-FFF2-40B4-BE49-F238E27FC236}">
                <a16:creationId xmlns:a16="http://schemas.microsoft.com/office/drawing/2014/main" id="{F9752D1E-5771-49BE-B636-2392A749B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203" y="2092852"/>
            <a:ext cx="5503125" cy="4127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387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B409-3006-4CFA-BC14-AE65507D2031}"/>
              </a:ext>
            </a:extLst>
          </p:cNvPr>
          <p:cNvSpPr>
            <a:spLocks noGrp="1"/>
          </p:cNvSpPr>
          <p:nvPr>
            <p:ph type="ctrTitle"/>
          </p:nvPr>
        </p:nvSpPr>
        <p:spPr>
          <a:xfrm>
            <a:off x="196192" y="1113341"/>
            <a:ext cx="11731658" cy="565610"/>
          </a:xfrm>
        </p:spPr>
        <p:txBody>
          <a:bodyPr>
            <a:normAutofit/>
          </a:bodyPr>
          <a:lstStyle/>
          <a:p>
            <a:r>
              <a:rPr lang="en-US" sz="3200" dirty="0">
                <a:solidFill>
                  <a:schemeClr val="tx2"/>
                </a:solidFill>
                <a:latin typeface="Times New Roman" panose="02020603050405020304" pitchFamily="18" charset="0"/>
                <a:cs typeface="Times New Roman" panose="02020603050405020304" pitchFamily="18" charset="0"/>
              </a:rPr>
              <a:t>Block Diagram</a:t>
            </a:r>
          </a:p>
        </p:txBody>
      </p:sp>
      <p:sp>
        <p:nvSpPr>
          <p:cNvPr id="4" name="Rectangle 3">
            <a:extLst>
              <a:ext uri="{FF2B5EF4-FFF2-40B4-BE49-F238E27FC236}">
                <a16:creationId xmlns:a16="http://schemas.microsoft.com/office/drawing/2014/main" id="{671FAD3D-9801-475E-BF2F-47F870E9D851}"/>
              </a:ext>
            </a:extLst>
          </p:cNvPr>
          <p:cNvSpPr/>
          <p:nvPr/>
        </p:nvSpPr>
        <p:spPr>
          <a:xfrm>
            <a:off x="2286000" y="2036190"/>
            <a:ext cx="7970363" cy="30919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7EEDAD7B-589A-4252-AE1B-ECE96FC67FD3}"/>
              </a:ext>
            </a:extLst>
          </p:cNvPr>
          <p:cNvSpPr/>
          <p:nvPr/>
        </p:nvSpPr>
        <p:spPr>
          <a:xfrm>
            <a:off x="5270368" y="3955718"/>
            <a:ext cx="1573881" cy="10416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Pick P peaks</a:t>
            </a:r>
          </a:p>
        </p:txBody>
      </p:sp>
      <p:sp>
        <p:nvSpPr>
          <p:cNvPr id="7" name="Rectangle 6">
            <a:extLst>
              <a:ext uri="{FF2B5EF4-FFF2-40B4-BE49-F238E27FC236}">
                <a16:creationId xmlns:a16="http://schemas.microsoft.com/office/drawing/2014/main" id="{35619DBC-5A1D-4A0D-A7A1-B09DED8A0135}"/>
              </a:ext>
            </a:extLst>
          </p:cNvPr>
          <p:cNvSpPr/>
          <p:nvPr/>
        </p:nvSpPr>
        <p:spPr>
          <a:xfrm>
            <a:off x="8295685" y="2651089"/>
            <a:ext cx="1744352" cy="10416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700" dirty="0">
                <a:latin typeface="Times New Roman" panose="02020603050405020304" pitchFamily="18" charset="0"/>
                <a:cs typeface="Times New Roman" panose="02020603050405020304" pitchFamily="18" charset="0"/>
              </a:rPr>
              <a:t>Evaluate Pseudospectrum (S) vs. frequencies (F)</a:t>
            </a:r>
          </a:p>
        </p:txBody>
      </p:sp>
      <p:sp>
        <p:nvSpPr>
          <p:cNvPr id="8" name="Rectangle 7">
            <a:extLst>
              <a:ext uri="{FF2B5EF4-FFF2-40B4-BE49-F238E27FC236}">
                <a16:creationId xmlns:a16="http://schemas.microsoft.com/office/drawing/2014/main" id="{EFB788AC-F0DB-4581-A151-F9E30E931435}"/>
              </a:ext>
            </a:extLst>
          </p:cNvPr>
          <p:cNvSpPr/>
          <p:nvPr/>
        </p:nvSpPr>
        <p:spPr>
          <a:xfrm>
            <a:off x="6335008" y="2651089"/>
            <a:ext cx="1670115" cy="10008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Decide no. of signals (P)</a:t>
            </a:r>
          </a:p>
        </p:txBody>
      </p:sp>
      <p:sp>
        <p:nvSpPr>
          <p:cNvPr id="9" name="Rectangle 8">
            <a:extLst>
              <a:ext uri="{FF2B5EF4-FFF2-40B4-BE49-F238E27FC236}">
                <a16:creationId xmlns:a16="http://schemas.microsoft.com/office/drawing/2014/main" id="{C4DA7F8F-F987-498B-9681-52CDCA0FFC53}"/>
              </a:ext>
            </a:extLst>
          </p:cNvPr>
          <p:cNvSpPr/>
          <p:nvPr/>
        </p:nvSpPr>
        <p:spPr>
          <a:xfrm>
            <a:off x="4374331" y="2642639"/>
            <a:ext cx="1670115" cy="10008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Calculate eigen structure of R in a metric</a:t>
            </a:r>
          </a:p>
        </p:txBody>
      </p:sp>
      <p:sp>
        <p:nvSpPr>
          <p:cNvPr id="10" name="Rectangle 9">
            <a:extLst>
              <a:ext uri="{FF2B5EF4-FFF2-40B4-BE49-F238E27FC236}">
                <a16:creationId xmlns:a16="http://schemas.microsoft.com/office/drawing/2014/main" id="{3222D4B2-42C5-4975-843B-9FCED4AB97F3}"/>
              </a:ext>
            </a:extLst>
          </p:cNvPr>
          <p:cNvSpPr/>
          <p:nvPr/>
        </p:nvSpPr>
        <p:spPr>
          <a:xfrm>
            <a:off x="2413654" y="2641073"/>
            <a:ext cx="1670115" cy="10008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700" dirty="0">
                <a:latin typeface="Times New Roman" panose="02020603050405020304" pitchFamily="18" charset="0"/>
                <a:cs typeface="Times New Roman" panose="02020603050405020304" pitchFamily="18" charset="0"/>
              </a:rPr>
              <a:t>Collect Signal Data from correlation matrix, R</a:t>
            </a:r>
          </a:p>
        </p:txBody>
      </p:sp>
      <p:cxnSp>
        <p:nvCxnSpPr>
          <p:cNvPr id="12" name="Straight Arrow Connector 11">
            <a:extLst>
              <a:ext uri="{FF2B5EF4-FFF2-40B4-BE49-F238E27FC236}">
                <a16:creationId xmlns:a16="http://schemas.microsoft.com/office/drawing/2014/main" id="{3FF63618-232C-4EE7-9EB2-2CCF2BFDEFD3}"/>
              </a:ext>
            </a:extLst>
          </p:cNvPr>
          <p:cNvCxnSpPr>
            <a:stCxn id="10" idx="3"/>
            <a:endCxn id="9" idx="1"/>
          </p:cNvCxnSpPr>
          <p:nvPr/>
        </p:nvCxnSpPr>
        <p:spPr>
          <a:xfrm>
            <a:off x="4083769" y="3141480"/>
            <a:ext cx="290562" cy="1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DA6310B-C743-49E9-8618-B27C590E7745}"/>
              </a:ext>
            </a:extLst>
          </p:cNvPr>
          <p:cNvCxnSpPr>
            <a:cxnSpLocks/>
          </p:cNvCxnSpPr>
          <p:nvPr/>
        </p:nvCxnSpPr>
        <p:spPr>
          <a:xfrm>
            <a:off x="6044446" y="3139914"/>
            <a:ext cx="290562" cy="1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070BECE-6C22-46E7-8FDC-0495117C2FA4}"/>
              </a:ext>
            </a:extLst>
          </p:cNvPr>
          <p:cNvCxnSpPr>
            <a:cxnSpLocks/>
          </p:cNvCxnSpPr>
          <p:nvPr/>
        </p:nvCxnSpPr>
        <p:spPr>
          <a:xfrm>
            <a:off x="8005123" y="3149929"/>
            <a:ext cx="290562" cy="1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AEF9146-6B63-489D-BD70-F6E118BB3947}"/>
              </a:ext>
            </a:extLst>
          </p:cNvPr>
          <p:cNvCxnSpPr>
            <a:cxnSpLocks/>
          </p:cNvCxnSpPr>
          <p:nvPr/>
        </p:nvCxnSpPr>
        <p:spPr>
          <a:xfrm rot="10800000" flipV="1">
            <a:off x="6844249" y="3675472"/>
            <a:ext cx="2323612" cy="783797"/>
          </a:xfrm>
          <a:prstGeom prst="bentConnector3">
            <a:avLst>
              <a:gd name="adj1" fmla="val 99"/>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64F9B83B-1212-4B36-AD27-940B118C3554}"/>
              </a:ext>
            </a:extLst>
          </p:cNvPr>
          <p:cNvSpPr/>
          <p:nvPr/>
        </p:nvSpPr>
        <p:spPr>
          <a:xfrm>
            <a:off x="3525625" y="2125744"/>
            <a:ext cx="5377991" cy="39121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000" b="1" i="1" u="sng" dirty="0" err="1">
                <a:latin typeface="Times New Roman" panose="02020603050405020304" pitchFamily="18" charset="0"/>
                <a:cs typeface="Times New Roman" panose="02020603050405020304" pitchFamily="18" charset="0"/>
              </a:rPr>
              <a:t>Pmusic</a:t>
            </a:r>
            <a:endParaRPr lang="en-US" sz="3000" b="1" i="1" u="sng"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61FBE58B-FFB2-471F-A176-E22237F7996D}"/>
              </a:ext>
            </a:extLst>
          </p:cNvPr>
          <p:cNvSpPr/>
          <p:nvPr/>
        </p:nvSpPr>
        <p:spPr>
          <a:xfrm>
            <a:off x="208072" y="2062113"/>
            <a:ext cx="1508289" cy="30660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Correlation Matrix</a:t>
            </a:r>
          </a:p>
        </p:txBody>
      </p:sp>
      <p:cxnSp>
        <p:nvCxnSpPr>
          <p:cNvPr id="25" name="Straight Arrow Connector 24">
            <a:extLst>
              <a:ext uri="{FF2B5EF4-FFF2-40B4-BE49-F238E27FC236}">
                <a16:creationId xmlns:a16="http://schemas.microsoft.com/office/drawing/2014/main" id="{2BF20524-4A44-4EC5-ADEE-5E0CED800C78}"/>
              </a:ext>
            </a:extLst>
          </p:cNvPr>
          <p:cNvCxnSpPr>
            <a:stCxn id="23" idx="3"/>
            <a:endCxn id="4" idx="1"/>
          </p:cNvCxnSpPr>
          <p:nvPr/>
        </p:nvCxnSpPr>
        <p:spPr>
          <a:xfrm flipV="1">
            <a:off x="1716361" y="3582186"/>
            <a:ext cx="569639" cy="12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6D88F789-1DD3-40A9-899A-5BF7CF5CC7E2}"/>
              </a:ext>
            </a:extLst>
          </p:cNvPr>
          <p:cNvSpPr/>
          <p:nvPr/>
        </p:nvSpPr>
        <p:spPr>
          <a:xfrm>
            <a:off x="10658573" y="2036190"/>
            <a:ext cx="1267905" cy="30919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Max values of the peaks</a:t>
            </a:r>
          </a:p>
        </p:txBody>
      </p:sp>
      <p:cxnSp>
        <p:nvCxnSpPr>
          <p:cNvPr id="28" name="Straight Arrow Connector 27">
            <a:extLst>
              <a:ext uri="{FF2B5EF4-FFF2-40B4-BE49-F238E27FC236}">
                <a16:creationId xmlns:a16="http://schemas.microsoft.com/office/drawing/2014/main" id="{450BB06A-D74D-4C8E-98A8-2F9C23DAE975}"/>
              </a:ext>
            </a:extLst>
          </p:cNvPr>
          <p:cNvCxnSpPr>
            <a:stCxn id="4" idx="3"/>
            <a:endCxn id="26" idx="1"/>
          </p:cNvCxnSpPr>
          <p:nvPr/>
        </p:nvCxnSpPr>
        <p:spPr>
          <a:xfrm>
            <a:off x="10256363" y="3582186"/>
            <a:ext cx="4022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CC10243F-1873-45C2-B852-F24AA9B00BB4}"/>
              </a:ext>
            </a:extLst>
          </p:cNvPr>
          <p:cNvSpPr/>
          <p:nvPr/>
        </p:nvSpPr>
        <p:spPr>
          <a:xfrm>
            <a:off x="5594808" y="5618375"/>
            <a:ext cx="4661555" cy="10887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Taking RMS values and plotting</a:t>
            </a:r>
          </a:p>
        </p:txBody>
      </p:sp>
      <p:cxnSp>
        <p:nvCxnSpPr>
          <p:cNvPr id="31" name="Straight Arrow Connector 30">
            <a:extLst>
              <a:ext uri="{FF2B5EF4-FFF2-40B4-BE49-F238E27FC236}">
                <a16:creationId xmlns:a16="http://schemas.microsoft.com/office/drawing/2014/main" id="{D9906A3C-FD80-4147-926F-7758C477699E}"/>
              </a:ext>
            </a:extLst>
          </p:cNvPr>
          <p:cNvCxnSpPr>
            <a:stCxn id="26" idx="2"/>
            <a:endCxn id="29" idx="3"/>
          </p:cNvCxnSpPr>
          <p:nvPr/>
        </p:nvCxnSpPr>
        <p:spPr>
          <a:xfrm rot="5400000">
            <a:off x="10257149" y="5127396"/>
            <a:ext cx="1034592" cy="103616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2" name="Title 1">
            <a:extLst>
              <a:ext uri="{FF2B5EF4-FFF2-40B4-BE49-F238E27FC236}">
                <a16:creationId xmlns:a16="http://schemas.microsoft.com/office/drawing/2014/main" id="{C2B26E88-DEA0-4FFD-95AC-3931D1F0071D}"/>
              </a:ext>
            </a:extLst>
          </p:cNvPr>
          <p:cNvSpPr txBox="1">
            <a:spLocks/>
          </p:cNvSpPr>
          <p:nvPr/>
        </p:nvSpPr>
        <p:spPr>
          <a:xfrm>
            <a:off x="208072" y="331995"/>
            <a:ext cx="11731658" cy="5656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u="sng" dirty="0">
                <a:latin typeface="Times New Roman" panose="02020603050405020304" pitchFamily="18" charset="0"/>
                <a:cs typeface="Times New Roman" panose="02020603050405020304" pitchFamily="18" charset="0"/>
              </a:rPr>
              <a:t>Design of Algorithm</a:t>
            </a:r>
          </a:p>
        </p:txBody>
      </p:sp>
      <p:sp>
        <p:nvSpPr>
          <p:cNvPr id="21" name="Rectangle 20">
            <a:extLst>
              <a:ext uri="{FF2B5EF4-FFF2-40B4-BE49-F238E27FC236}">
                <a16:creationId xmlns:a16="http://schemas.microsoft.com/office/drawing/2014/main" id="{25AA066E-0CFE-449D-BCC4-F13829A9383C}"/>
              </a:ext>
            </a:extLst>
          </p:cNvPr>
          <p:cNvSpPr/>
          <p:nvPr/>
        </p:nvSpPr>
        <p:spPr>
          <a:xfrm>
            <a:off x="175275" y="5498382"/>
            <a:ext cx="1573881" cy="10416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Signals and Noise</a:t>
            </a:r>
          </a:p>
        </p:txBody>
      </p:sp>
      <p:cxnSp>
        <p:nvCxnSpPr>
          <p:cNvPr id="13" name="Straight Arrow Connector 12">
            <a:extLst>
              <a:ext uri="{FF2B5EF4-FFF2-40B4-BE49-F238E27FC236}">
                <a16:creationId xmlns:a16="http://schemas.microsoft.com/office/drawing/2014/main" id="{24AD6BAE-F123-44C0-A42A-538667929846}"/>
              </a:ext>
            </a:extLst>
          </p:cNvPr>
          <p:cNvCxnSpPr>
            <a:stCxn id="21" idx="0"/>
            <a:endCxn id="23" idx="2"/>
          </p:cNvCxnSpPr>
          <p:nvPr/>
        </p:nvCxnSpPr>
        <p:spPr>
          <a:xfrm flipV="1">
            <a:off x="962216" y="5128181"/>
            <a:ext cx="1" cy="370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4398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4C5606-A2C4-4B66-8727-57B10999890E}"/>
              </a:ext>
            </a:extLst>
          </p:cNvPr>
          <p:cNvSpPr txBox="1">
            <a:spLocks/>
          </p:cNvSpPr>
          <p:nvPr/>
        </p:nvSpPr>
        <p:spPr>
          <a:xfrm>
            <a:off x="230171" y="242440"/>
            <a:ext cx="11731658" cy="5656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u="sng" dirty="0">
                <a:latin typeface="Times New Roman" panose="02020603050405020304" pitchFamily="18" charset="0"/>
                <a:cs typeface="Times New Roman" panose="02020603050405020304" pitchFamily="18" charset="0"/>
              </a:rPr>
              <a:t>Design of Algorithm</a:t>
            </a:r>
          </a:p>
        </p:txBody>
      </p:sp>
      <p:sp>
        <p:nvSpPr>
          <p:cNvPr id="5" name="Title 1">
            <a:extLst>
              <a:ext uri="{FF2B5EF4-FFF2-40B4-BE49-F238E27FC236}">
                <a16:creationId xmlns:a16="http://schemas.microsoft.com/office/drawing/2014/main" id="{695E33CD-74E0-4A37-8D4D-24DDA62FFAE5}"/>
              </a:ext>
            </a:extLst>
          </p:cNvPr>
          <p:cNvSpPr txBox="1">
            <a:spLocks/>
          </p:cNvSpPr>
          <p:nvPr/>
        </p:nvSpPr>
        <p:spPr>
          <a:xfrm>
            <a:off x="191479" y="1113341"/>
            <a:ext cx="11731658" cy="5656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tx2"/>
                </a:solidFill>
                <a:latin typeface="Times New Roman" panose="02020603050405020304" pitchFamily="18" charset="0"/>
                <a:cs typeface="Times New Roman" panose="02020603050405020304" pitchFamily="18" charset="0"/>
              </a:rPr>
              <a:t>Reasons to chose MUSIC algorithm in our algorithm</a:t>
            </a:r>
          </a:p>
        </p:txBody>
      </p:sp>
      <p:sp>
        <p:nvSpPr>
          <p:cNvPr id="7" name="Rectangle 6">
            <a:extLst>
              <a:ext uri="{FF2B5EF4-FFF2-40B4-BE49-F238E27FC236}">
                <a16:creationId xmlns:a16="http://schemas.microsoft.com/office/drawing/2014/main" id="{71A086ED-E759-4609-A2F1-B9AFB1076B10}"/>
              </a:ext>
            </a:extLst>
          </p:cNvPr>
          <p:cNvSpPr/>
          <p:nvPr/>
        </p:nvSpPr>
        <p:spPr>
          <a:xfrm>
            <a:off x="1227055" y="2158738"/>
            <a:ext cx="9737889" cy="394040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MUSIC algorithm (</a:t>
            </a:r>
            <a:r>
              <a:rPr lang="en-US" sz="3600" dirty="0" err="1">
                <a:latin typeface="Times New Roman" panose="02020603050405020304" pitchFamily="18" charset="0"/>
                <a:cs typeface="Times New Roman" panose="02020603050405020304" pitchFamily="18" charset="0"/>
              </a:rPr>
              <a:t>Pmusic</a:t>
            </a:r>
            <a:r>
              <a:rPr lang="en-US" sz="3600" dirty="0">
                <a:latin typeface="Times New Roman" panose="02020603050405020304" pitchFamily="18" charset="0"/>
                <a:cs typeface="Times New Roman" panose="02020603050405020304" pitchFamily="18" charset="0"/>
              </a:rPr>
              <a:t>) does not take any assumption so it is more accurate than other frequency estimation methods</a:t>
            </a:r>
          </a:p>
          <a:p>
            <a:pPr marL="285750" indent="-28575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MUSIC algorithm (</a:t>
            </a:r>
            <a:r>
              <a:rPr lang="en-US" sz="3600" dirty="0" err="1">
                <a:latin typeface="Times New Roman" panose="02020603050405020304" pitchFamily="18" charset="0"/>
                <a:cs typeface="Times New Roman" panose="02020603050405020304" pitchFamily="18" charset="0"/>
              </a:rPr>
              <a:t>Pmusic</a:t>
            </a:r>
            <a:r>
              <a:rPr lang="en-US" sz="3600" dirty="0">
                <a:latin typeface="Times New Roman" panose="02020603050405020304" pitchFamily="18" charset="0"/>
                <a:cs typeface="Times New Roman" panose="02020603050405020304" pitchFamily="18" charset="0"/>
              </a:rPr>
              <a:t>) provides higher resolution than other frequency estimation methods</a:t>
            </a:r>
          </a:p>
        </p:txBody>
      </p:sp>
    </p:spTree>
    <p:extLst>
      <p:ext uri="{BB962C8B-B14F-4D97-AF65-F5344CB8AC3E}">
        <p14:creationId xmlns:p14="http://schemas.microsoft.com/office/powerpoint/2010/main" val="200402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D0C6556-1B07-434F-8F76-35B7C202E67D}"/>
              </a:ext>
            </a:extLst>
          </p:cNvPr>
          <p:cNvSpPr txBox="1">
            <a:spLocks noGrp="1"/>
          </p:cNvSpPr>
          <p:nvPr>
            <p:ph type="title"/>
          </p:nvPr>
        </p:nvSpPr>
        <p:spPr>
          <a:xfrm>
            <a:off x="838200" y="46687"/>
            <a:ext cx="10515600" cy="5783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u="sng" dirty="0">
                <a:latin typeface="Times New Roman" panose="02020603050405020304" pitchFamily="18" charset="0"/>
                <a:cs typeface="Times New Roman" panose="02020603050405020304" pitchFamily="18" charset="0"/>
              </a:rPr>
              <a:t>Results</a:t>
            </a:r>
          </a:p>
        </p:txBody>
      </p:sp>
      <p:pic>
        <p:nvPicPr>
          <p:cNvPr id="5" name="Content Placeholder 4" descr="A close up of a map&#10;&#10;Description generated with high confidence">
            <a:extLst>
              <a:ext uri="{FF2B5EF4-FFF2-40B4-BE49-F238E27FC236}">
                <a16:creationId xmlns:a16="http://schemas.microsoft.com/office/drawing/2014/main" id="{535244D4-211E-442F-8175-E07F54C5A3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9723" y="625012"/>
            <a:ext cx="5345882" cy="3951636"/>
          </a:xfrm>
        </p:spPr>
      </p:pic>
      <p:pic>
        <p:nvPicPr>
          <p:cNvPr id="1026" name="Picture 2" descr="https://scontent-iad3-1.xx.fbcdn.net/v/t1.15752-9/51840638_467115223819554_8151291519089770496_n.jpg?_nc_cat=107&amp;_nc_ht=scontent-iad3-1.xx&amp;oh=33ed85fb2ca7c4d78b4e04ca880e8c3e&amp;oe=5CF258BE">
            <a:extLst>
              <a:ext uri="{FF2B5EF4-FFF2-40B4-BE49-F238E27FC236}">
                <a16:creationId xmlns:a16="http://schemas.microsoft.com/office/drawing/2014/main" id="{8DC8A004-CD25-40EB-BB87-739BC8F90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48" y="417688"/>
            <a:ext cx="5019675" cy="442295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6C4C44E-F667-49E9-9409-8A7FDAE207AE}"/>
              </a:ext>
            </a:extLst>
          </p:cNvPr>
          <p:cNvSpPr/>
          <p:nvPr/>
        </p:nvSpPr>
        <p:spPr>
          <a:xfrm>
            <a:off x="1203025" y="6132583"/>
            <a:ext cx="3912123" cy="6787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Fig(1) : Frequency Estimation for requirement 1</a:t>
            </a:r>
          </a:p>
        </p:txBody>
      </p:sp>
      <p:sp>
        <p:nvSpPr>
          <p:cNvPr id="7" name="Rectangle 6">
            <a:extLst>
              <a:ext uri="{FF2B5EF4-FFF2-40B4-BE49-F238E27FC236}">
                <a16:creationId xmlns:a16="http://schemas.microsoft.com/office/drawing/2014/main" id="{A8570701-135D-4A3D-8E16-BCF59ADFE2E4}"/>
              </a:ext>
            </a:extLst>
          </p:cNvPr>
          <p:cNvSpPr/>
          <p:nvPr/>
        </p:nvSpPr>
        <p:spPr>
          <a:xfrm>
            <a:off x="6930388" y="6132583"/>
            <a:ext cx="3912123" cy="6787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Fig(2) : Frequency Estimation for requirement 2</a:t>
            </a:r>
          </a:p>
        </p:txBody>
      </p:sp>
      <p:pic>
        <p:nvPicPr>
          <p:cNvPr id="4" name="Picture 2" descr="https://scontent-iad3-1.xx.fbcdn.net/v/t1.15752-9/52120260_2297028790580668_5069534187925536768_n.png?_nc_cat=109&amp;_nc_ht=scontent-iad3-1.xx&amp;oh=61d12dbf7f62c50f9d9555efa0558122&amp;oe=5CF78104">
            <a:extLst>
              <a:ext uri="{FF2B5EF4-FFF2-40B4-BE49-F238E27FC236}">
                <a16:creationId xmlns:a16="http://schemas.microsoft.com/office/drawing/2014/main" id="{05C31CEF-38E5-4713-9F2D-132B51D835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8439" y="4922483"/>
            <a:ext cx="3529041" cy="1046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content-iad3-1.xx.fbcdn.net/v/t1.15752-9/51844137_854471921550558_8343144864933740544_n.png?_nc_cat=109&amp;_nc_ht=scontent-iad3-1.xx&amp;oh=8554c2e5f65a6412c825e560219e863c&amp;oe=5CF50274">
            <a:extLst>
              <a:ext uri="{FF2B5EF4-FFF2-40B4-BE49-F238E27FC236}">
                <a16:creationId xmlns:a16="http://schemas.microsoft.com/office/drawing/2014/main" id="{A96DE990-6660-4161-824C-06BE820DE8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2330" y="4498837"/>
            <a:ext cx="4178841" cy="1633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88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503C7CC-13E1-404C-9A50-C36C579E6143}"/>
              </a:ext>
            </a:extLst>
          </p:cNvPr>
          <p:cNvSpPr txBox="1">
            <a:spLocks/>
          </p:cNvSpPr>
          <p:nvPr/>
        </p:nvSpPr>
        <p:spPr>
          <a:xfrm>
            <a:off x="230171" y="280148"/>
            <a:ext cx="11731658" cy="5656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u="sng" dirty="0">
                <a:latin typeface="Times New Roman" panose="02020603050405020304" pitchFamily="18" charset="0"/>
                <a:cs typeface="Times New Roman" panose="02020603050405020304" pitchFamily="18" charset="0"/>
              </a:rPr>
              <a:t>Summary</a:t>
            </a:r>
          </a:p>
        </p:txBody>
      </p:sp>
      <p:sp>
        <p:nvSpPr>
          <p:cNvPr id="6" name="Subtitle 5">
            <a:extLst>
              <a:ext uri="{FF2B5EF4-FFF2-40B4-BE49-F238E27FC236}">
                <a16:creationId xmlns:a16="http://schemas.microsoft.com/office/drawing/2014/main" id="{F3620B30-6524-4DA8-8C21-6530472D13D1}"/>
              </a:ext>
            </a:extLst>
          </p:cNvPr>
          <p:cNvSpPr>
            <a:spLocks noGrp="1"/>
          </p:cNvSpPr>
          <p:nvPr>
            <p:ph type="subTitle" idx="1"/>
          </p:nvPr>
        </p:nvSpPr>
        <p:spPr>
          <a:xfrm>
            <a:off x="735291" y="1291472"/>
            <a:ext cx="10718276" cy="4666268"/>
          </a:xfrm>
        </p:spPr>
        <p:txBody>
          <a:bodyPr>
            <a:normAutofit fontScale="92500" lnSpcReduction="10000"/>
          </a:bodyPr>
          <a:lstStyle/>
          <a:p>
            <a:pPr marL="342900" indent="-342900" algn="just">
              <a:buFont typeface="Wingdings" panose="05000000000000000000" pitchFamily="2" charset="2"/>
              <a:buChar char="v"/>
            </a:pPr>
            <a:r>
              <a:rPr lang="en-US" b="1" i="1" u="sng" dirty="0">
                <a:latin typeface="Times New Roman" panose="02020603050405020304" pitchFamily="18" charset="0"/>
                <a:cs typeface="Times New Roman" panose="02020603050405020304" pitchFamily="18" charset="0"/>
              </a:rPr>
              <a:t>Completeness:</a:t>
            </a:r>
            <a:r>
              <a:rPr lang="en-US" dirty="0">
                <a:latin typeface="Times New Roman" panose="02020603050405020304" pitchFamily="18" charset="0"/>
                <a:cs typeface="Times New Roman" panose="02020603050405020304" pitchFamily="18" charset="0"/>
              </a:rPr>
              <a:t> </a:t>
            </a:r>
          </a:p>
          <a:p>
            <a:pPr lvl="1" algn="just"/>
            <a:endParaRPr lang="en-US"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The result of the project presents the completeness of the required tasks.</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b="1" i="1" u="sng" dirty="0">
                <a:latin typeface="Times New Roman" panose="02020603050405020304" pitchFamily="18" charset="0"/>
                <a:cs typeface="Times New Roman" panose="02020603050405020304" pitchFamily="18" charset="0"/>
              </a:rPr>
              <a:t>Discussion:</a:t>
            </a:r>
          </a:p>
          <a:p>
            <a:pPr marL="800100" lvl="1" indent="-34290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Due to lack of time and complete understanding of the full music algorithm, we could not help but using pre-defined MATLAB function </a:t>
            </a:r>
            <a:r>
              <a:rPr lang="en-US" sz="2800" b="1" i="1" dirty="0" err="1">
                <a:latin typeface="Times New Roman" panose="02020603050405020304" pitchFamily="18" charset="0"/>
                <a:cs typeface="Times New Roman" panose="02020603050405020304" pitchFamily="18" charset="0"/>
              </a:rPr>
              <a:t>pmusic</a:t>
            </a:r>
            <a:r>
              <a:rPr lang="en-US" sz="2800" b="1"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t>
            </a:r>
            <a:endParaRPr lang="en-US" sz="2800" b="1" i="1"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We learned how to get the estimation of frequencies mixed with random noises. Different estimation techniques are available but MUSIC algorithm is precise than other popular algorithms </a:t>
            </a:r>
            <a:r>
              <a:rPr lang="en-US" sz="2800" dirty="0" err="1">
                <a:latin typeface="Times New Roman" panose="02020603050405020304" pitchFamily="18" charset="0"/>
                <a:cs typeface="Times New Roman" panose="02020603050405020304" pitchFamily="18" charset="0"/>
              </a:rPr>
              <a:t>i.e</a:t>
            </a:r>
            <a:r>
              <a:rPr lang="en-US" sz="2800" dirty="0">
                <a:latin typeface="Times New Roman" panose="02020603050405020304" pitchFamily="18" charset="0"/>
                <a:cs typeface="Times New Roman" panose="02020603050405020304" pitchFamily="18" charset="0"/>
              </a:rPr>
              <a:t> FFT or Burg’s Algorithms.</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63332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2B3E2-C49F-4B73-BBF7-4C0A4C811E24}"/>
              </a:ext>
            </a:extLst>
          </p:cNvPr>
          <p:cNvSpPr>
            <a:spLocks noGrp="1"/>
          </p:cNvSpPr>
          <p:nvPr>
            <p:ph type="title"/>
          </p:nvPr>
        </p:nvSpPr>
        <p:spPr>
          <a:xfrm>
            <a:off x="838200" y="3136605"/>
            <a:ext cx="10515600" cy="1325563"/>
          </a:xfrm>
        </p:spPr>
        <p:txBody>
          <a:bodyPr/>
          <a:lstStyle/>
          <a:p>
            <a:pPr algn="ctr"/>
            <a:r>
              <a:rPr lang="en-US" dirty="0">
                <a:latin typeface="Times New Roman" panose="02020603050405020304" pitchFamily="18" charset="0"/>
                <a:cs typeface="Times New Roman" panose="02020603050405020304" pitchFamily="18" charset="0"/>
              </a:rPr>
              <a:t>Thank You</a:t>
            </a:r>
          </a:p>
        </p:txBody>
      </p:sp>
      <p:sp>
        <p:nvSpPr>
          <p:cNvPr id="3" name="Content Placeholder 2">
            <a:extLst>
              <a:ext uri="{FF2B5EF4-FFF2-40B4-BE49-F238E27FC236}">
                <a16:creationId xmlns:a16="http://schemas.microsoft.com/office/drawing/2014/main" id="{DDAFAB03-151C-4710-B64A-4AA194CDF0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86692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452</TotalTime>
  <Words>398</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Project 1 (Frequency Estimation of Complex Exponential Signals in Noise)</vt:lpstr>
      <vt:lpstr>PowerPoint Presentation</vt:lpstr>
      <vt:lpstr>Other Algorithms</vt:lpstr>
      <vt:lpstr>Block Diagram</vt:lpstr>
      <vt:lpstr>PowerPoint Presentation</vt:lpstr>
      <vt:lpstr>Results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Diagram</dc:title>
  <dc:creator>Hasib Nahian</dc:creator>
  <cp:lastModifiedBy>Hasib Nahian</cp:lastModifiedBy>
  <cp:revision>28</cp:revision>
  <dcterms:created xsi:type="dcterms:W3CDTF">2019-02-10T23:51:21Z</dcterms:created>
  <dcterms:modified xsi:type="dcterms:W3CDTF">2019-02-11T19:44:08Z</dcterms:modified>
</cp:coreProperties>
</file>