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0" r:id="rId5"/>
    <p:sldId id="267" r:id="rId6"/>
    <p:sldId id="261" r:id="rId7"/>
    <p:sldId id="262" r:id="rId8"/>
    <p:sldId id="263" r:id="rId9"/>
    <p:sldId id="266" r:id="rId10"/>
    <p:sldId id="264" r:id="rId11"/>
    <p:sldId id="265"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17" autoAdjust="0"/>
  </p:normalViewPr>
  <p:slideViewPr>
    <p:cSldViewPr snapToGrid="0" snapToObjects="1">
      <p:cViewPr varScale="1">
        <p:scale>
          <a:sx n="105" d="100"/>
          <a:sy n="105" d="100"/>
        </p:scale>
        <p:origin x="573" y="4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8D3CD-A690-4EA7-AA6F-170336EA8976}"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5A881-97C6-4874-9181-59377F4ED3B4}" type="slidenum">
              <a:rPr lang="en-US" smtClean="0"/>
              <a:t>‹#›</a:t>
            </a:fld>
            <a:endParaRPr lang="en-US"/>
          </a:p>
        </p:txBody>
      </p:sp>
    </p:spTree>
    <p:extLst>
      <p:ext uri="{BB962C8B-B14F-4D97-AF65-F5344CB8AC3E}">
        <p14:creationId xmlns:p14="http://schemas.microsoft.com/office/powerpoint/2010/main" val="241543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Mic takes a 16kHz audio sample from the chord which it feeds to the CIC Anti aliasing filter with decimation. The </a:t>
            </a:r>
            <a:r>
              <a:rPr lang="en-US" sz="1200" kern="1200" dirty="0" err="1">
                <a:solidFill>
                  <a:schemeClr val="tx1"/>
                </a:solidFill>
                <a:effectLst/>
                <a:latin typeface="+mn-lt"/>
                <a:ea typeface="+mn-ea"/>
                <a:cs typeface="+mn-cs"/>
              </a:rPr>
              <a:t>Downsampler</a:t>
            </a:r>
            <a:r>
              <a:rPr lang="en-US" sz="1200" kern="1200" dirty="0">
                <a:solidFill>
                  <a:schemeClr val="tx1"/>
                </a:solidFill>
                <a:effectLst/>
                <a:latin typeface="+mn-lt"/>
                <a:ea typeface="+mn-ea"/>
                <a:cs typeface="+mn-cs"/>
              </a:rPr>
              <a:t> is the followed by Spectrum generation </a:t>
            </a:r>
            <a:r>
              <a:rPr lang="en-US" sz="1200" kern="1200" dirty="0" err="1">
                <a:solidFill>
                  <a:schemeClr val="tx1"/>
                </a:solidFill>
                <a:effectLst/>
                <a:latin typeface="+mn-lt"/>
                <a:ea typeface="+mn-ea"/>
                <a:cs typeface="+mn-cs"/>
              </a:rPr>
              <a:t>block.This</a:t>
            </a:r>
            <a:r>
              <a:rPr lang="en-US" sz="1200" kern="1200" dirty="0">
                <a:solidFill>
                  <a:schemeClr val="tx1"/>
                </a:solidFill>
                <a:effectLst/>
                <a:latin typeface="+mn-lt"/>
                <a:ea typeface="+mn-ea"/>
                <a:cs typeface="+mn-cs"/>
              </a:rPr>
              <a:t> block produces the Power density spectrum (PSD) of the signal. The next block is spectral estimation block which estimates the position of the peaks in the spectrum. The final block decides the chord and sends it as an output.</a:t>
            </a:r>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3</a:t>
            </a:fld>
            <a:endParaRPr lang="en-US"/>
          </a:p>
        </p:txBody>
      </p:sp>
    </p:spTree>
    <p:extLst>
      <p:ext uri="{BB962C8B-B14F-4D97-AF65-F5344CB8AC3E}">
        <p14:creationId xmlns:p14="http://schemas.microsoft.com/office/powerpoint/2010/main" val="214228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12</a:t>
            </a:fld>
            <a:endParaRPr lang="en-US"/>
          </a:p>
        </p:txBody>
      </p:sp>
    </p:spTree>
    <p:extLst>
      <p:ext uri="{BB962C8B-B14F-4D97-AF65-F5344CB8AC3E}">
        <p14:creationId xmlns:p14="http://schemas.microsoft.com/office/powerpoint/2010/main" val="344749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4</a:t>
            </a:fld>
            <a:endParaRPr lang="en-US"/>
          </a:p>
        </p:txBody>
      </p:sp>
    </p:spTree>
    <p:extLst>
      <p:ext uri="{BB962C8B-B14F-4D97-AF65-F5344CB8AC3E}">
        <p14:creationId xmlns:p14="http://schemas.microsoft.com/office/powerpoint/2010/main" val="407645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5</a:t>
            </a:fld>
            <a:endParaRPr lang="en-US"/>
          </a:p>
        </p:txBody>
      </p:sp>
    </p:spTree>
    <p:extLst>
      <p:ext uri="{BB962C8B-B14F-4D97-AF65-F5344CB8AC3E}">
        <p14:creationId xmlns:p14="http://schemas.microsoft.com/office/powerpoint/2010/main" val="21785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6</a:t>
            </a:fld>
            <a:endParaRPr lang="en-US"/>
          </a:p>
        </p:txBody>
      </p:sp>
    </p:spTree>
    <p:extLst>
      <p:ext uri="{BB962C8B-B14F-4D97-AF65-F5344CB8AC3E}">
        <p14:creationId xmlns:p14="http://schemas.microsoft.com/office/powerpoint/2010/main" val="422141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7</a:t>
            </a:fld>
            <a:endParaRPr lang="en-US"/>
          </a:p>
        </p:txBody>
      </p:sp>
    </p:spTree>
    <p:extLst>
      <p:ext uri="{BB962C8B-B14F-4D97-AF65-F5344CB8AC3E}">
        <p14:creationId xmlns:p14="http://schemas.microsoft.com/office/powerpoint/2010/main" val="170741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8</a:t>
            </a:fld>
            <a:endParaRPr lang="en-US"/>
          </a:p>
        </p:txBody>
      </p:sp>
    </p:spTree>
    <p:extLst>
      <p:ext uri="{BB962C8B-B14F-4D97-AF65-F5344CB8AC3E}">
        <p14:creationId xmlns:p14="http://schemas.microsoft.com/office/powerpoint/2010/main" val="85983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9</a:t>
            </a:fld>
            <a:endParaRPr lang="en-US"/>
          </a:p>
        </p:txBody>
      </p:sp>
    </p:spTree>
    <p:extLst>
      <p:ext uri="{BB962C8B-B14F-4D97-AF65-F5344CB8AC3E}">
        <p14:creationId xmlns:p14="http://schemas.microsoft.com/office/powerpoint/2010/main" val="275496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10</a:t>
            </a:fld>
            <a:endParaRPr lang="en-US"/>
          </a:p>
        </p:txBody>
      </p:sp>
    </p:spTree>
    <p:extLst>
      <p:ext uri="{BB962C8B-B14F-4D97-AF65-F5344CB8AC3E}">
        <p14:creationId xmlns:p14="http://schemas.microsoft.com/office/powerpoint/2010/main" val="77509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5A881-97C6-4874-9181-59377F4ED3B4}" type="slidenum">
              <a:rPr lang="en-US" smtClean="0"/>
              <a:t>11</a:t>
            </a:fld>
            <a:endParaRPr lang="en-US"/>
          </a:p>
        </p:txBody>
      </p:sp>
    </p:spTree>
    <p:extLst>
      <p:ext uri="{BB962C8B-B14F-4D97-AF65-F5344CB8AC3E}">
        <p14:creationId xmlns:p14="http://schemas.microsoft.com/office/powerpoint/2010/main" val="107348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4/18/2019</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4/18/2019</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4/18/2019</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4/18/2019</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4/18/2019</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4/18/2019</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4/18/2019</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4/18/2019</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4/18/2019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Digital Signal Processing</a:t>
            </a:r>
            <a:br>
              <a:rPr lang="en-US"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Project-2</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Chord Classifier</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750469"/>
            <a:ext cx="6400800" cy="860822"/>
          </a:xfrm>
        </p:spPr>
        <p:txBody>
          <a:bodyPr>
            <a:normAutofit fontScale="40000" lnSpcReduction="20000"/>
          </a:bodyPr>
          <a:lstStyle/>
          <a:p>
            <a:pPr algn="r"/>
            <a:r>
              <a:rPr lang="en-US" dirty="0">
                <a:latin typeface="Times New Roman" panose="02020603050405020304" pitchFamily="18" charset="0"/>
                <a:cs typeface="Times New Roman" panose="02020603050405020304" pitchFamily="18" charset="0"/>
              </a:rPr>
              <a:t>Presented By:</a:t>
            </a:r>
          </a:p>
          <a:p>
            <a:pPr algn="r"/>
            <a:r>
              <a:rPr lang="en-US" dirty="0">
                <a:latin typeface="Times New Roman" panose="02020603050405020304" pitchFamily="18" charset="0"/>
                <a:cs typeface="Times New Roman" panose="02020603050405020304" pitchFamily="18" charset="0"/>
              </a:rPr>
              <a:t>Nitheesh Kumar Manjunath</a:t>
            </a:r>
          </a:p>
          <a:p>
            <a:pPr algn="r"/>
            <a:r>
              <a:rPr lang="en-US" dirty="0">
                <a:latin typeface="Times New Roman" panose="02020603050405020304" pitchFamily="18" charset="0"/>
                <a:cs typeface="Times New Roman" panose="02020603050405020304" pitchFamily="18" charset="0"/>
              </a:rPr>
              <a:t>Hasib Al-Rashid</a:t>
            </a:r>
          </a:p>
          <a:p>
            <a:pPr algn="r"/>
            <a:r>
              <a:rPr lang="en-US" dirty="0" err="1">
                <a:latin typeface="Times New Roman" panose="02020603050405020304" pitchFamily="18" charset="0"/>
                <a:cs typeface="Times New Roman" panose="02020603050405020304" pitchFamily="18" charset="0"/>
              </a:rPr>
              <a:t>Saurin</a:t>
            </a:r>
            <a:r>
              <a:rPr lang="en-US" dirty="0">
                <a:latin typeface="Times New Roman" panose="02020603050405020304" pitchFamily="18" charset="0"/>
                <a:cs typeface="Times New Roman" panose="02020603050405020304" pitchFamily="18" charset="0"/>
              </a:rPr>
              <a:t> Shah</a:t>
            </a:r>
          </a:p>
          <a:p>
            <a:pPr algn="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09D363A2-9B5B-4171-95D5-B58A028B1D15}"/>
              </a:ext>
            </a:extLst>
          </p:cNvPr>
          <p:cNvPicPr>
            <a:picLocks noGrp="1" noChangeAspect="1"/>
          </p:cNvPicPr>
          <p:nvPr>
            <p:ph idx="1"/>
          </p:nvPr>
        </p:nvPicPr>
        <p:blipFill>
          <a:blip r:embed="rId3"/>
          <a:stretch>
            <a:fillRect/>
          </a:stretch>
        </p:blipFill>
        <p:spPr>
          <a:xfrm>
            <a:off x="5047089" y="2571750"/>
            <a:ext cx="3706303" cy="2024104"/>
          </a:xfrm>
          <a:prstGeom prst="rect">
            <a:avLst/>
          </a:prstGeom>
        </p:spPr>
      </p:pic>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83A55E-E733-4E53-9385-6A6F53A305A0}"/>
              </a:ext>
            </a:extLst>
          </p:cNvPr>
          <p:cNvSpPr/>
          <p:nvPr/>
        </p:nvSpPr>
        <p:spPr>
          <a:xfrm>
            <a:off x="2541280" y="4409957"/>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D49A2641-3D6A-408F-AE7E-2ACD5C8B4B6C}"/>
              </a:ext>
            </a:extLst>
          </p:cNvPr>
          <p:cNvSpPr>
            <a:spLocks noChangeArrowheads="1"/>
          </p:cNvSpPr>
          <p:nvPr/>
        </p:nvSpPr>
        <p:spPr bwMode="auto">
          <a:xfrm>
            <a:off x="2798859" y="2185897"/>
            <a:ext cx="449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022237F-2879-468E-92C5-7FA109A13D15}"/>
              </a:ext>
            </a:extLst>
          </p:cNvPr>
          <p:cNvPicPr>
            <a:picLocks noChangeAspect="1"/>
          </p:cNvPicPr>
          <p:nvPr/>
        </p:nvPicPr>
        <p:blipFill>
          <a:blip r:embed="rId4"/>
          <a:stretch>
            <a:fillRect/>
          </a:stretch>
        </p:blipFill>
        <p:spPr>
          <a:xfrm>
            <a:off x="390608" y="1639327"/>
            <a:ext cx="4276808" cy="579549"/>
          </a:xfrm>
          <a:prstGeom prst="rect">
            <a:avLst/>
          </a:prstGeom>
        </p:spPr>
      </p:pic>
      <p:pic>
        <p:nvPicPr>
          <p:cNvPr id="10" name="Picture 9">
            <a:extLst>
              <a:ext uri="{FF2B5EF4-FFF2-40B4-BE49-F238E27FC236}">
                <a16:creationId xmlns:a16="http://schemas.microsoft.com/office/drawing/2014/main" id="{3E92F299-BFE1-4CC0-A50E-D37AD272A525}"/>
              </a:ext>
            </a:extLst>
          </p:cNvPr>
          <p:cNvPicPr>
            <a:picLocks noChangeAspect="1"/>
          </p:cNvPicPr>
          <p:nvPr/>
        </p:nvPicPr>
        <p:blipFill>
          <a:blip r:embed="rId5"/>
          <a:stretch>
            <a:fillRect/>
          </a:stretch>
        </p:blipFill>
        <p:spPr>
          <a:xfrm>
            <a:off x="390607" y="2511494"/>
            <a:ext cx="3684435" cy="1898463"/>
          </a:xfrm>
          <a:prstGeom prst="rect">
            <a:avLst/>
          </a:prstGeom>
        </p:spPr>
      </p:pic>
      <p:pic>
        <p:nvPicPr>
          <p:cNvPr id="12" name="Picture 11">
            <a:extLst>
              <a:ext uri="{FF2B5EF4-FFF2-40B4-BE49-F238E27FC236}">
                <a16:creationId xmlns:a16="http://schemas.microsoft.com/office/drawing/2014/main" id="{53B03E29-509E-4F55-9628-ED39DD16919C}"/>
              </a:ext>
            </a:extLst>
          </p:cNvPr>
          <p:cNvPicPr>
            <a:picLocks noChangeAspect="1"/>
          </p:cNvPicPr>
          <p:nvPr/>
        </p:nvPicPr>
        <p:blipFill>
          <a:blip r:embed="rId6"/>
          <a:stretch>
            <a:fillRect/>
          </a:stretch>
        </p:blipFill>
        <p:spPr>
          <a:xfrm>
            <a:off x="5047090" y="1600080"/>
            <a:ext cx="4005470" cy="676177"/>
          </a:xfrm>
          <a:prstGeom prst="rect">
            <a:avLst/>
          </a:prstGeom>
        </p:spPr>
      </p:pic>
      <p:sp>
        <p:nvSpPr>
          <p:cNvPr id="14" name="Oval 13">
            <a:extLst>
              <a:ext uri="{FF2B5EF4-FFF2-40B4-BE49-F238E27FC236}">
                <a16:creationId xmlns:a16="http://schemas.microsoft.com/office/drawing/2014/main" id="{9571A83B-FF06-4D86-B8ED-B47F41E0C0BE}"/>
              </a:ext>
            </a:extLst>
          </p:cNvPr>
          <p:cNvSpPr/>
          <p:nvPr/>
        </p:nvSpPr>
        <p:spPr>
          <a:xfrm>
            <a:off x="4075042" y="1447137"/>
            <a:ext cx="628155" cy="6761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844B62-8722-4946-A59D-E6AA18D6ED8F}"/>
              </a:ext>
            </a:extLst>
          </p:cNvPr>
          <p:cNvSpPr/>
          <p:nvPr/>
        </p:nvSpPr>
        <p:spPr>
          <a:xfrm>
            <a:off x="8439315" y="1447137"/>
            <a:ext cx="628155" cy="6761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16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Conclusions</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506772"/>
            <a:ext cx="8229600" cy="3087851"/>
          </a:xfrm>
        </p:spPr>
        <p:txBody>
          <a:bodyPr>
            <a:normAutofit/>
          </a:bodyPr>
          <a:lstStyle/>
          <a:p>
            <a:pPr algn="just"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In this project we learned how to implement CIC filter and frequency estimation methods to classify guitar chords.</a:t>
            </a:r>
          </a:p>
          <a:p>
            <a:pPr algn="just"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All pole model and periodogram each in different circumstances may prove superior to its counterpart.</a:t>
            </a:r>
          </a:p>
          <a:p>
            <a:pPr algn="just"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Therefore each time both models need to be designed for performance speculation.</a:t>
            </a:r>
            <a:endPar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83A55E-E733-4E53-9385-6A6F53A305A0}"/>
              </a:ext>
            </a:extLst>
          </p:cNvPr>
          <p:cNvSpPr/>
          <p:nvPr/>
        </p:nvSpPr>
        <p:spPr>
          <a:xfrm>
            <a:off x="2541280" y="4409957"/>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D49A2641-3D6A-408F-AE7E-2ACD5C8B4B6C}"/>
              </a:ext>
            </a:extLst>
          </p:cNvPr>
          <p:cNvSpPr>
            <a:spLocks noChangeArrowheads="1"/>
          </p:cNvSpPr>
          <p:nvPr/>
        </p:nvSpPr>
        <p:spPr bwMode="auto">
          <a:xfrm>
            <a:off x="2798859" y="2185897"/>
            <a:ext cx="449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0789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506772"/>
            <a:ext cx="8229600" cy="3087851"/>
          </a:xfrm>
        </p:spPr>
        <p:txBody>
          <a:bodyPr>
            <a:normAutofit/>
          </a:bodyPr>
          <a:lstStyle/>
          <a:p>
            <a:pPr marL="0" indent="0" algn="ctr" defTabSz="914400" eaLnBrk="0" fontAlgn="base" hangingPunct="0">
              <a:spcBef>
                <a:spcPct val="0"/>
              </a:spcBef>
              <a:spcAft>
                <a:spcPct val="0"/>
              </a:spcAft>
              <a:buNone/>
            </a:pPr>
            <a:r>
              <a:rPr lang="en-US" altLang="en-US"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Thank You</a:t>
            </a:r>
          </a:p>
        </p:txBody>
      </p:sp>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83A55E-E733-4E53-9385-6A6F53A305A0}"/>
              </a:ext>
            </a:extLst>
          </p:cNvPr>
          <p:cNvSpPr/>
          <p:nvPr/>
        </p:nvSpPr>
        <p:spPr>
          <a:xfrm>
            <a:off x="2541280" y="4409957"/>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D49A2641-3D6A-408F-AE7E-2ACD5C8B4B6C}"/>
              </a:ext>
            </a:extLst>
          </p:cNvPr>
          <p:cNvSpPr>
            <a:spLocks noChangeArrowheads="1"/>
          </p:cNvSpPr>
          <p:nvPr/>
        </p:nvSpPr>
        <p:spPr bwMode="auto">
          <a:xfrm>
            <a:off x="2798859" y="2185897"/>
            <a:ext cx="449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2429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1EBC-D389-48AD-B6BA-D457394E187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Goal of the Project</a:t>
            </a:r>
          </a:p>
        </p:txBody>
      </p:sp>
      <p:sp>
        <p:nvSpPr>
          <p:cNvPr id="3" name="Content Placeholder 2">
            <a:extLst>
              <a:ext uri="{FF2B5EF4-FFF2-40B4-BE49-F238E27FC236}">
                <a16:creationId xmlns:a16="http://schemas.microsoft.com/office/drawing/2014/main" id="{41CC0F96-3B8E-4914-BDBB-87D44E77D54C}"/>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guitar chord classifier is to be designed and implemented using MATLAB. </a:t>
            </a:r>
          </a:p>
          <a:p>
            <a:pPr algn="just"/>
            <a:r>
              <a:rPr lang="en-US" sz="2400" dirty="0">
                <a:latin typeface="Times New Roman" panose="02020603050405020304" pitchFamily="18" charset="0"/>
                <a:cs typeface="Times New Roman" panose="02020603050405020304" pitchFamily="18" charset="0"/>
              </a:rPr>
              <a:t>Several design constraints such as sampling frequency, speed optimization and accuracy are applied. </a:t>
            </a:r>
          </a:p>
          <a:p>
            <a:pPr algn="just"/>
            <a:r>
              <a:rPr lang="en-US" sz="2400" dirty="0">
                <a:latin typeface="Times New Roman" panose="02020603050405020304" pitchFamily="18" charset="0"/>
                <a:cs typeface="Times New Roman" panose="02020603050405020304" pitchFamily="18" charset="0"/>
              </a:rPr>
              <a:t>A fairly accurate but fast chord classifier is desired.</a:t>
            </a:r>
          </a:p>
        </p:txBody>
      </p:sp>
    </p:spTree>
    <p:extLst>
      <p:ext uri="{BB962C8B-B14F-4D97-AF65-F5344CB8AC3E}">
        <p14:creationId xmlns:p14="http://schemas.microsoft.com/office/powerpoint/2010/main" val="330602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Design</a:t>
            </a:r>
          </a:p>
        </p:txBody>
      </p:sp>
      <p:pic>
        <p:nvPicPr>
          <p:cNvPr id="4" name="Content Placeholder 3">
            <a:extLst>
              <a:ext uri="{FF2B5EF4-FFF2-40B4-BE49-F238E27FC236}">
                <a16:creationId xmlns:a16="http://schemas.microsoft.com/office/drawing/2014/main" id="{C8DF6131-16A9-4FCA-80BF-7952FA41A9AC}"/>
              </a:ext>
            </a:extLst>
          </p:cNvPr>
          <p:cNvPicPr>
            <a:picLocks noGrp="1" noChangeAspect="1"/>
          </p:cNvPicPr>
          <p:nvPr>
            <p:ph idx="1"/>
          </p:nvPr>
        </p:nvPicPr>
        <p:blipFill>
          <a:blip r:embed="rId3"/>
          <a:stretch>
            <a:fillRect/>
          </a:stretch>
        </p:blipFill>
        <p:spPr>
          <a:xfrm>
            <a:off x="457200" y="2212621"/>
            <a:ext cx="8229600" cy="1778708"/>
          </a:xfrm>
          <a:prstGeom prst="rect">
            <a:avLst/>
          </a:prstGeom>
        </p:spPr>
      </p:pic>
    </p:spTree>
    <p:extLst>
      <p:ext uri="{BB962C8B-B14F-4D97-AF65-F5344CB8AC3E}">
        <p14:creationId xmlns:p14="http://schemas.microsoft.com/office/powerpoint/2010/main" val="116674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CIC filter Design</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610178"/>
            <a:ext cx="8229600" cy="3533321"/>
          </a:xfrm>
        </p:spPr>
        <p:txBody>
          <a:bodyPr>
            <a:normAutofit/>
          </a:bodyPr>
          <a:lstStyle/>
          <a:p>
            <a:r>
              <a:rPr lang="en-US" sz="1600" dirty="0">
                <a:latin typeface="Times New Roman" panose="02020603050405020304" pitchFamily="18" charset="0"/>
                <a:cs typeface="Times New Roman" panose="02020603050405020304" pitchFamily="18" charset="0"/>
              </a:rPr>
              <a:t>Decimation to a lower sampling rate is achieved by taking one sample out of every n samples. There exists an anti-aliasing Comb Integrator Cascaded (CIC) Filter before decimation. CIC anti aliasing filter rather than using multipliers only uses of subtractors and adders. Therefore it is very convenient to realize in hardware.</a:t>
            </a:r>
          </a:p>
        </p:txBody>
      </p:sp>
      <p:sp>
        <p:nvSpPr>
          <p:cNvPr id="3" name="Rectangle 2">
            <a:extLst>
              <a:ext uri="{FF2B5EF4-FFF2-40B4-BE49-F238E27FC236}">
                <a16:creationId xmlns:a16="http://schemas.microsoft.com/office/drawing/2014/main" id="{BDBC7A6C-9E35-4217-881A-7B13B5EA6C51}"/>
              </a:ext>
            </a:extLst>
          </p:cNvPr>
          <p:cNvSpPr>
            <a:spLocks noChangeArrowheads="1"/>
          </p:cNvSpPr>
          <p:nvPr/>
        </p:nvSpPr>
        <p:spPr bwMode="auto">
          <a:xfrm>
            <a:off x="2051436" y="2297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2582523D-F508-4FB9-9E2D-859D5EB9E9CA}"/>
              </a:ext>
            </a:extLst>
          </p:cNvPr>
          <p:cNvGraphicFramePr>
            <a:graphicFrameLocks noChangeAspect="1"/>
          </p:cNvGraphicFramePr>
          <p:nvPr>
            <p:extLst>
              <p:ext uri="{D42A27DB-BD31-4B8C-83A1-F6EECF244321}">
                <p14:modId xmlns:p14="http://schemas.microsoft.com/office/powerpoint/2010/main" val="2789754230"/>
              </p:ext>
            </p:extLst>
          </p:nvPr>
        </p:nvGraphicFramePr>
        <p:xfrm>
          <a:off x="2051436" y="2755127"/>
          <a:ext cx="4549775" cy="1989138"/>
        </p:xfrm>
        <a:graphic>
          <a:graphicData uri="http://schemas.openxmlformats.org/presentationml/2006/ole">
            <mc:AlternateContent xmlns:mc="http://schemas.openxmlformats.org/markup-compatibility/2006">
              <mc:Choice xmlns:v="urn:schemas-microsoft-com:vml" Requires="v">
                <p:oleObj spid="_x0000_s3085" name="Bitmap Image" r:id="rId4" imgW="5687219" imgH="2486372" progId="Paint.Picture">
                  <p:embed/>
                </p:oleObj>
              </mc:Choice>
              <mc:Fallback>
                <p:oleObj name="Bitmap Image" r:id="rId4" imgW="5687219" imgH="2486372"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436" y="2755127"/>
                        <a:ext cx="4549775" cy="198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72392375-87FC-4FB6-BF90-7AD834DF75A2}"/>
              </a:ext>
            </a:extLst>
          </p:cNvPr>
          <p:cNvSpPr/>
          <p:nvPr/>
        </p:nvSpPr>
        <p:spPr>
          <a:xfrm>
            <a:off x="2490531" y="4739295"/>
            <a:ext cx="2696572" cy="276999"/>
          </a:xfrm>
          <a:prstGeom prst="rect">
            <a:avLst/>
          </a:prstGeom>
        </p:spPr>
        <p:txBody>
          <a:bodyPr wrap="none">
            <a:spAutoFit/>
          </a:bodyPr>
          <a:lstStyle/>
          <a:p>
            <a:r>
              <a:rPr lang="en-US" sz="1200" dirty="0">
                <a:solidFill>
                  <a:srgbClr val="000000"/>
                </a:solidFill>
                <a:latin typeface="Times New Roman" panose="02020603050405020304" pitchFamily="18" charset="0"/>
                <a:ea typeface="Times New Roman" panose="02020603050405020304" pitchFamily="18" charset="0"/>
              </a:rPr>
              <a:t>Figure: Cascaded Integrator Comb Filter</a:t>
            </a:r>
            <a:endParaRPr lang="en-US" sz="1200" dirty="0"/>
          </a:p>
        </p:txBody>
      </p:sp>
    </p:spTree>
    <p:extLst>
      <p:ext uri="{BB962C8B-B14F-4D97-AF65-F5344CB8AC3E}">
        <p14:creationId xmlns:p14="http://schemas.microsoft.com/office/powerpoint/2010/main" val="63237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CIC filter Design</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610178"/>
            <a:ext cx="8229600" cy="3533321"/>
          </a:xfrm>
        </p:spPr>
        <p:txBody>
          <a:bodyPr>
            <a:normAutofit/>
          </a:bodyPr>
          <a:lstStyle/>
          <a:p>
            <a:r>
              <a:rPr lang="en-US" sz="1600" dirty="0">
                <a:latin typeface="Times New Roman" panose="02020603050405020304" pitchFamily="18" charset="0"/>
                <a:cs typeface="Times New Roman" panose="02020603050405020304" pitchFamily="18" charset="0"/>
              </a:rPr>
              <a:t>The impulse response of CIC filter is equivalent to moving average function which is a </a:t>
            </a:r>
            <a:r>
              <a:rPr lang="en-US" sz="1600" dirty="0" err="1">
                <a:latin typeface="Times New Roman" panose="02020603050405020304" pitchFamily="18" charset="0"/>
                <a:cs typeface="Times New Roman" panose="02020603050405020304" pitchFamily="18" charset="0"/>
              </a:rPr>
              <a:t>sinc</a:t>
            </a:r>
            <a:r>
              <a:rPr lang="en-US" sz="1600" dirty="0">
                <a:latin typeface="Times New Roman" panose="02020603050405020304" pitchFamily="18" charset="0"/>
                <a:cs typeface="Times New Roman" panose="02020603050405020304" pitchFamily="18" charset="0"/>
              </a:rPr>
              <a:t> function in frequency domain. The nulls appear at every +/- Sampling frequency (Fs) / Depth of filter.   </a:t>
            </a:r>
          </a:p>
          <a:p>
            <a:r>
              <a:rPr lang="en-US" sz="1600" dirty="0">
                <a:latin typeface="Times New Roman" panose="02020603050405020304" pitchFamily="18" charset="0"/>
                <a:cs typeface="Times New Roman" panose="02020603050405020304" pitchFamily="18" charset="0"/>
              </a:rPr>
              <a:t>Position of Nulls  =  +/- Sampling frequency (Fs) / Delay Buffer Depth (N)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calculation: we found the values for N= 16 and D = 16 [Decimation factor]</a:t>
            </a:r>
          </a:p>
        </p:txBody>
      </p:sp>
      <p:sp>
        <p:nvSpPr>
          <p:cNvPr id="3" name="Rectangle 2">
            <a:extLst>
              <a:ext uri="{FF2B5EF4-FFF2-40B4-BE49-F238E27FC236}">
                <a16:creationId xmlns:a16="http://schemas.microsoft.com/office/drawing/2014/main" id="{BDBC7A6C-9E35-4217-881A-7B13B5EA6C51}"/>
              </a:ext>
            </a:extLst>
          </p:cNvPr>
          <p:cNvSpPr>
            <a:spLocks noChangeArrowheads="1"/>
          </p:cNvSpPr>
          <p:nvPr/>
        </p:nvSpPr>
        <p:spPr bwMode="auto">
          <a:xfrm>
            <a:off x="2051436" y="2297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448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Frequency Estimator Design</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tried with both of the method mentioned in the project description: FFT and All Pole Method</a:t>
            </a:r>
          </a:p>
          <a:p>
            <a:r>
              <a:rPr lang="en-US" sz="2000" dirty="0">
                <a:latin typeface="Times New Roman" panose="02020603050405020304" pitchFamily="18" charset="0"/>
                <a:cs typeface="Times New Roman" panose="02020603050405020304" pitchFamily="18" charset="0"/>
              </a:rPr>
              <a:t>All pole method estimates frequency more accurately than FFT periodogram method</a:t>
            </a:r>
          </a:p>
          <a:p>
            <a:r>
              <a:rPr lang="en-US" sz="2000" dirty="0">
                <a:latin typeface="Times New Roman" panose="02020603050405020304" pitchFamily="18" charset="0"/>
                <a:cs typeface="Times New Roman" panose="02020603050405020304" pitchFamily="18" charset="0"/>
              </a:rPr>
              <a:t>We used MATLAB built-in </a:t>
            </a:r>
            <a:r>
              <a:rPr lang="en-US" sz="2000" b="1" dirty="0" err="1">
                <a:latin typeface="Times New Roman" panose="02020603050405020304" pitchFamily="18" charset="0"/>
                <a:cs typeface="Times New Roman" panose="02020603050405020304" pitchFamily="18" charset="0"/>
              </a:rPr>
              <a:t>pburg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to do the all pole method and the model order is determined empirically by the function </a:t>
            </a:r>
            <a:r>
              <a:rPr lang="en-US" sz="2000" b="1" dirty="0" err="1">
                <a:latin typeface="Times New Roman" panose="02020603050405020304" pitchFamily="18" charset="0"/>
                <a:cs typeface="Times New Roman" panose="02020603050405020304" pitchFamily="18" charset="0"/>
              </a:rPr>
              <a:t>arburg</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88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Peak Detector Design</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610179"/>
            <a:ext cx="8229600" cy="2984444"/>
          </a:xfrm>
        </p:spPr>
        <p:txBody>
          <a:bodyPr/>
          <a:lstStyle/>
          <a:p>
            <a:pPr algn="just"/>
            <a:r>
              <a:rPr lang="en-US" sz="1600">
                <a:latin typeface="Times New Roman" panose="02020603050405020304" pitchFamily="18" charset="0"/>
                <a:cs typeface="Times New Roman" panose="02020603050405020304" pitchFamily="18" charset="0"/>
              </a:rPr>
              <a:t>From the power spectrum density highest maxima was determined for determining chord classification. However there are few situations when then first maxima overlap between two chords</a:t>
            </a:r>
          </a:p>
          <a:p>
            <a:pPr algn="just"/>
            <a:endParaRPr lang="en-US" sz="1600">
              <a:latin typeface="Times New Roman" panose="02020603050405020304" pitchFamily="18" charset="0"/>
              <a:cs typeface="Times New Roman" panose="02020603050405020304" pitchFamily="18" charset="0"/>
            </a:endParaRPr>
          </a:p>
          <a:p>
            <a:endParaRPr lang="en-US" dirty="0"/>
          </a:p>
        </p:txBody>
      </p:sp>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08E9BAA8-DCEC-448D-ABFB-B601D20B1A07}"/>
              </a:ext>
            </a:extLst>
          </p:cNvPr>
          <p:cNvGraphicFramePr>
            <a:graphicFrameLocks noChangeAspect="1"/>
          </p:cNvGraphicFramePr>
          <p:nvPr>
            <p:extLst>
              <p:ext uri="{D42A27DB-BD31-4B8C-83A1-F6EECF244321}">
                <p14:modId xmlns:p14="http://schemas.microsoft.com/office/powerpoint/2010/main" val="3259306298"/>
              </p:ext>
            </p:extLst>
          </p:nvPr>
        </p:nvGraphicFramePr>
        <p:xfrm>
          <a:off x="1566407" y="2198535"/>
          <a:ext cx="5813425" cy="2136775"/>
        </p:xfrm>
        <a:graphic>
          <a:graphicData uri="http://schemas.openxmlformats.org/presentationml/2006/ole">
            <mc:AlternateContent xmlns:mc="http://schemas.openxmlformats.org/markup-compatibility/2006">
              <mc:Choice xmlns:v="urn:schemas-microsoft-com:vml" Requires="v">
                <p:oleObj spid="_x0000_s1053" name="Bitmap Image" r:id="rId4" imgW="5552381" imgH="2486372" progId="Paint.Picture">
                  <p:embed/>
                </p:oleObj>
              </mc:Choice>
              <mc:Fallback>
                <p:oleObj name="Bitmap Image" r:id="rId4" imgW="5552381" imgH="2486372"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407" y="2198535"/>
                        <a:ext cx="5813425" cy="213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a:extLst>
              <a:ext uri="{FF2B5EF4-FFF2-40B4-BE49-F238E27FC236}">
                <a16:creationId xmlns:a16="http://schemas.microsoft.com/office/drawing/2014/main" id="{D383A55E-E733-4E53-9385-6A6F53A305A0}"/>
              </a:ext>
            </a:extLst>
          </p:cNvPr>
          <p:cNvSpPr/>
          <p:nvPr/>
        </p:nvSpPr>
        <p:spPr>
          <a:xfrm>
            <a:off x="2541280" y="4409957"/>
            <a:ext cx="397730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Table: Frequency Overlapping of Chords</a:t>
            </a:r>
          </a:p>
        </p:txBody>
      </p:sp>
    </p:spTree>
    <p:extLst>
      <p:ext uri="{BB962C8B-B14F-4D97-AF65-F5344CB8AC3E}">
        <p14:creationId xmlns:p14="http://schemas.microsoft.com/office/powerpoint/2010/main" val="417794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Peak Detector Design</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610179"/>
            <a:ext cx="8229600" cy="2984444"/>
          </a:xfrm>
        </p:spPr>
        <p:txBody>
          <a:bodyPr/>
          <a:lstStyle/>
          <a:p>
            <a:pPr algn="just"/>
            <a:r>
              <a:rPr lang="en-US" sz="1600" dirty="0">
                <a:latin typeface="Times New Roman" panose="02020603050405020304" pitchFamily="18" charset="0"/>
                <a:cs typeface="Times New Roman" panose="02020603050405020304" pitchFamily="18" charset="0"/>
              </a:rPr>
              <a:t>In such cases we searched for up to 3th maxima and determined the chord class. </a:t>
            </a:r>
          </a:p>
          <a:p>
            <a:endParaRPr lang="en-US" dirty="0"/>
          </a:p>
        </p:txBody>
      </p:sp>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83A55E-E733-4E53-9385-6A6F53A305A0}"/>
              </a:ext>
            </a:extLst>
          </p:cNvPr>
          <p:cNvSpPr/>
          <p:nvPr/>
        </p:nvSpPr>
        <p:spPr>
          <a:xfrm>
            <a:off x="2541280" y="4409957"/>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D49A2641-3D6A-408F-AE7E-2ACD5C8B4B6C}"/>
              </a:ext>
            </a:extLst>
          </p:cNvPr>
          <p:cNvSpPr>
            <a:spLocks noChangeArrowheads="1"/>
          </p:cNvSpPr>
          <p:nvPr/>
        </p:nvSpPr>
        <p:spPr bwMode="auto">
          <a:xfrm>
            <a:off x="2798859" y="2185897"/>
            <a:ext cx="449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968B7C71-CF0F-4F44-AF71-0C0703F70636}"/>
              </a:ext>
            </a:extLst>
          </p:cNvPr>
          <p:cNvPicPr>
            <a:picLocks noChangeAspect="1"/>
          </p:cNvPicPr>
          <p:nvPr/>
        </p:nvPicPr>
        <p:blipFill>
          <a:blip r:embed="rId3"/>
          <a:stretch>
            <a:fillRect/>
          </a:stretch>
        </p:blipFill>
        <p:spPr>
          <a:xfrm>
            <a:off x="1510747" y="2054555"/>
            <a:ext cx="5542059" cy="2818600"/>
          </a:xfrm>
          <a:prstGeom prst="rect">
            <a:avLst/>
          </a:prstGeom>
        </p:spPr>
      </p:pic>
    </p:spTree>
    <p:extLst>
      <p:ext uri="{BB962C8B-B14F-4D97-AF65-F5344CB8AC3E}">
        <p14:creationId xmlns:p14="http://schemas.microsoft.com/office/powerpoint/2010/main" val="279987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6BC3-E687-4EBE-8E2B-1F18D805215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Results</a:t>
            </a:r>
          </a:p>
        </p:txBody>
      </p:sp>
      <p:sp>
        <p:nvSpPr>
          <p:cNvPr id="5" name="Content Placeholder 4">
            <a:extLst>
              <a:ext uri="{FF2B5EF4-FFF2-40B4-BE49-F238E27FC236}">
                <a16:creationId xmlns:a16="http://schemas.microsoft.com/office/drawing/2014/main" id="{99C86FEE-29D2-41DB-B247-C0A92C48A78B}"/>
              </a:ext>
            </a:extLst>
          </p:cNvPr>
          <p:cNvSpPr>
            <a:spLocks noGrp="1"/>
          </p:cNvSpPr>
          <p:nvPr>
            <p:ph idx="1"/>
          </p:nvPr>
        </p:nvSpPr>
        <p:spPr>
          <a:xfrm>
            <a:off x="457200" y="1506772"/>
            <a:ext cx="8229600" cy="3087851"/>
          </a:xfrm>
        </p:spPr>
        <p:txBody>
          <a:bodyPr/>
          <a:lstStyle/>
          <a:p>
            <a:pPr marL="0" lvl="0" indent="0"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Chord classification were tested with 12 samples and all of them were correct.</a:t>
            </a:r>
            <a:endParaRPr lang="en-US" altLang="en-US" sz="500" dirty="0"/>
          </a:p>
          <a:p>
            <a:pPr marL="0" lvl="0" indent="0" defTabSz="914400" eaLnBrk="0" fontAlgn="base" hangingPunct="0">
              <a:spcBef>
                <a:spcPct val="0"/>
              </a:spcBef>
              <a:spcAft>
                <a:spcPct val="0"/>
              </a:spcAft>
              <a:buNone/>
            </a:pPr>
            <a:r>
              <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Average operation time </a:t>
            </a:r>
            <a:r>
              <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0.033 sec (for all pole method)</a:t>
            </a:r>
            <a:r>
              <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0.048 sec (for periodogram method)</a:t>
            </a:r>
            <a:r>
              <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600" dirty="0">
              <a:solidFill>
                <a:srgbClr val="000000"/>
              </a:solidFill>
              <a:ea typeface="Times New Roman" panose="02020603050405020304" pitchFamily="18" charset="0"/>
            </a:endParaRPr>
          </a:p>
        </p:txBody>
      </p:sp>
      <p:sp>
        <p:nvSpPr>
          <p:cNvPr id="9" name="Rectangle 7">
            <a:extLst>
              <a:ext uri="{FF2B5EF4-FFF2-40B4-BE49-F238E27FC236}">
                <a16:creationId xmlns:a16="http://schemas.microsoft.com/office/drawing/2014/main" id="{8787C119-42A8-4E78-9D2E-67C5D6CFBA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383A55E-E733-4E53-9385-6A6F53A305A0}"/>
              </a:ext>
            </a:extLst>
          </p:cNvPr>
          <p:cNvSpPr/>
          <p:nvPr/>
        </p:nvSpPr>
        <p:spPr>
          <a:xfrm>
            <a:off x="2541280" y="4409957"/>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D49A2641-3D6A-408F-AE7E-2ACD5C8B4B6C}"/>
              </a:ext>
            </a:extLst>
          </p:cNvPr>
          <p:cNvSpPr>
            <a:spLocks noChangeArrowheads="1"/>
          </p:cNvSpPr>
          <p:nvPr/>
        </p:nvSpPr>
        <p:spPr bwMode="auto">
          <a:xfrm>
            <a:off x="2798859" y="2185897"/>
            <a:ext cx="449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6263C152-8C68-472C-AA7C-5BDBD75ECDBE}"/>
              </a:ext>
            </a:extLst>
          </p:cNvPr>
          <p:cNvGraphicFramePr>
            <a:graphicFrameLocks noGrp="1"/>
          </p:cNvGraphicFramePr>
          <p:nvPr>
            <p:extLst>
              <p:ext uri="{D42A27DB-BD31-4B8C-83A1-F6EECF244321}">
                <p14:modId xmlns:p14="http://schemas.microsoft.com/office/powerpoint/2010/main" val="3683807544"/>
              </p:ext>
            </p:extLst>
          </p:nvPr>
        </p:nvGraphicFramePr>
        <p:xfrm>
          <a:off x="588397" y="2364464"/>
          <a:ext cx="7422542" cy="2322492"/>
        </p:xfrm>
        <a:graphic>
          <a:graphicData uri="http://schemas.openxmlformats.org/drawingml/2006/table">
            <a:tbl>
              <a:tblPr firstRow="1" firstCol="1" bandRow="1">
                <a:tableStyleId>{5C22544A-7EE6-4342-B048-85BDC9FD1C3A}</a:tableStyleId>
              </a:tblPr>
              <a:tblGrid>
                <a:gridCol w="1466525">
                  <a:extLst>
                    <a:ext uri="{9D8B030D-6E8A-4147-A177-3AD203B41FA5}">
                      <a16:colId xmlns:a16="http://schemas.microsoft.com/office/drawing/2014/main" val="3804273128"/>
                    </a:ext>
                  </a:extLst>
                </a:gridCol>
                <a:gridCol w="1487454">
                  <a:extLst>
                    <a:ext uri="{9D8B030D-6E8A-4147-A177-3AD203B41FA5}">
                      <a16:colId xmlns:a16="http://schemas.microsoft.com/office/drawing/2014/main" val="3688280924"/>
                    </a:ext>
                  </a:extLst>
                </a:gridCol>
                <a:gridCol w="1484353">
                  <a:extLst>
                    <a:ext uri="{9D8B030D-6E8A-4147-A177-3AD203B41FA5}">
                      <a16:colId xmlns:a16="http://schemas.microsoft.com/office/drawing/2014/main" val="1780649249"/>
                    </a:ext>
                  </a:extLst>
                </a:gridCol>
                <a:gridCol w="1492105">
                  <a:extLst>
                    <a:ext uri="{9D8B030D-6E8A-4147-A177-3AD203B41FA5}">
                      <a16:colId xmlns:a16="http://schemas.microsoft.com/office/drawing/2014/main" val="2763783490"/>
                    </a:ext>
                  </a:extLst>
                </a:gridCol>
                <a:gridCol w="1492105">
                  <a:extLst>
                    <a:ext uri="{9D8B030D-6E8A-4147-A177-3AD203B41FA5}">
                      <a16:colId xmlns:a16="http://schemas.microsoft.com/office/drawing/2014/main" val="2330024242"/>
                    </a:ext>
                  </a:extLst>
                </a:gridCol>
              </a:tblGrid>
              <a:tr h="323708">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5614670"/>
                  </a:ext>
                </a:extLst>
              </a:tr>
              <a:tr h="323708">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1 ( _1)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4102530"/>
                  </a:ext>
                </a:extLst>
              </a:tr>
              <a:tr h="323708">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2 ( _2)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5211763"/>
                  </a:ext>
                </a:extLst>
              </a:tr>
              <a:tr h="323708">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Data 3 ( _3)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1272981"/>
                  </a:ext>
                </a:extLst>
              </a:tr>
              <a:tr h="1027660">
                <a:tc gridSpan="5">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Efficiency= 100%</a:t>
                      </a:r>
                    </a:p>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9313055"/>
                  </a:ext>
                </a:extLst>
              </a:tr>
            </a:tbl>
          </a:graphicData>
        </a:graphic>
      </p:graphicFrame>
    </p:spTree>
    <p:extLst>
      <p:ext uri="{BB962C8B-B14F-4D97-AF65-F5344CB8AC3E}">
        <p14:creationId xmlns:p14="http://schemas.microsoft.com/office/powerpoint/2010/main" val="18981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516</Words>
  <Application>Microsoft Office PowerPoint</Application>
  <PresentationFormat>On-screen Show (16:9)</PresentationFormat>
  <Paragraphs>70</Paragraphs>
  <Slides>12</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Times New Roman</vt:lpstr>
      <vt:lpstr>Office Theme</vt:lpstr>
      <vt:lpstr>Bitmap Image</vt:lpstr>
      <vt:lpstr>Digital Signal Processing   Project-2  Chord Classifier</vt:lpstr>
      <vt:lpstr>Goal of the Project</vt:lpstr>
      <vt:lpstr>Design</vt:lpstr>
      <vt:lpstr>CIC filter Design</vt:lpstr>
      <vt:lpstr>CIC filter Design</vt:lpstr>
      <vt:lpstr>Frequency Estimator Design</vt:lpstr>
      <vt:lpstr>Peak Detector Design</vt:lpstr>
      <vt:lpstr>Peak Detector Design</vt:lpstr>
      <vt:lpstr>Results</vt:lpstr>
      <vt:lpstr>Results</vt:lpstr>
      <vt:lpstr>Conclusions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Nitheesh Kumar Manjunath</cp:lastModifiedBy>
  <cp:revision>19</cp:revision>
  <dcterms:created xsi:type="dcterms:W3CDTF">2019-02-27T15:38:32Z</dcterms:created>
  <dcterms:modified xsi:type="dcterms:W3CDTF">2019-04-19T03:53:20Z</dcterms:modified>
</cp:coreProperties>
</file>