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30"/>
  </p:notesMasterIdLst>
  <p:sldIdLst>
    <p:sldId id="256" r:id="rId2"/>
    <p:sldId id="257" r:id="rId3"/>
    <p:sldId id="258" r:id="rId4"/>
    <p:sldId id="259" r:id="rId5"/>
    <p:sldId id="276" r:id="rId6"/>
    <p:sldId id="260" r:id="rId7"/>
    <p:sldId id="261" r:id="rId8"/>
    <p:sldId id="262" r:id="rId9"/>
    <p:sldId id="263" r:id="rId10"/>
    <p:sldId id="264" r:id="rId11"/>
    <p:sldId id="265" r:id="rId12"/>
    <p:sldId id="266" r:id="rId13"/>
    <p:sldId id="267" r:id="rId14"/>
    <p:sldId id="268" r:id="rId15"/>
    <p:sldId id="277" r:id="rId16"/>
    <p:sldId id="269" r:id="rId17"/>
    <p:sldId id="270" r:id="rId18"/>
    <p:sldId id="271" r:id="rId19"/>
    <p:sldId id="272" r:id="rId20"/>
    <p:sldId id="273" r:id="rId21"/>
    <p:sldId id="274" r:id="rId22"/>
    <p:sldId id="275" r:id="rId23"/>
    <p:sldId id="278" r:id="rId24"/>
    <p:sldId id="279" r:id="rId25"/>
    <p:sldId id="280" r:id="rId26"/>
    <p:sldId id="283" r:id="rId27"/>
    <p:sldId id="281" r:id="rId28"/>
    <p:sldId id="282" r:id="rId29"/>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8" d="100"/>
          <a:sy n="88" d="100"/>
        </p:scale>
        <p:origin x="-82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255287228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Shape 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 name="Shape 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subTitle" idx="1"/>
          </p:nvPr>
        </p:nvSpPr>
        <p:spPr>
          <a:xfrm>
            <a:off x="685800" y="3786737"/>
            <a:ext cx="7772400" cy="1046400"/>
          </a:xfrm>
          <a:prstGeom prst="rect">
            <a:avLst/>
          </a:prstGeom>
          <a:noFill/>
          <a:ln>
            <a:noFill/>
          </a:ln>
        </p:spPr>
        <p:txBody>
          <a:bodyPr lIns="91425" tIns="91425" rIns="91425" bIns="91425" anchor="t" anchorCtr="0"/>
          <a:lstStyle>
            <a:lvl1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1pPr>
            <a:lvl2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2pPr>
            <a:lvl3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3pPr>
            <a:lvl4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4pPr>
            <a:lvl5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5pPr>
            <a:lvl6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6pPr>
            <a:lvl7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7pPr>
            <a:lvl8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8pPr>
            <a:lvl9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9pPr>
          </a:lstStyle>
          <a:p>
            <a:endParaRPr/>
          </a:p>
        </p:txBody>
      </p:sp>
      <p:sp>
        <p:nvSpPr>
          <p:cNvPr id="9" name="Shape 9"/>
          <p:cNvSpPr txBox="1">
            <a:spLocks noGrp="1"/>
          </p:cNvSpPr>
          <p:nvPr>
            <p:ph type="ctrTitle"/>
          </p:nvPr>
        </p:nvSpPr>
        <p:spPr>
          <a:xfrm>
            <a:off x="685800" y="2111123"/>
            <a:ext cx="7772400" cy="1546500"/>
          </a:xfrm>
          <a:prstGeom prst="rect">
            <a:avLst/>
          </a:prstGeom>
          <a:noFill/>
          <a:ln>
            <a:noFill/>
          </a:ln>
        </p:spPr>
        <p:txBody>
          <a:bodyPr lIns="91425" tIns="91425" rIns="91425" bIns="91425" anchor="b" anchorCtr="0"/>
          <a:lstStyle>
            <a:lvl1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1pPr>
            <a:lvl2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2pPr>
            <a:lvl3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3pPr>
            <a:lvl4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4pPr>
            <a:lvl5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5pPr>
            <a:lvl6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6pPr>
            <a:lvl7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7pPr>
            <a:lvl8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8pPr>
            <a:lvl9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16" name="Shape 16"/>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marL="285750" indent="-285750" algn="ctr" rtl="0">
              <a:lnSpc>
                <a:spcPct val="100000"/>
              </a:lnSpc>
              <a:spcBef>
                <a:spcPts val="0"/>
              </a:spcBef>
              <a:spcAft>
                <a:spcPts val="0"/>
              </a:spcAft>
              <a:buClr>
                <a:schemeClr val="lt1"/>
              </a:buClr>
              <a:buSzPct val="166666"/>
              <a:buFont typeface="Arial"/>
              <a:buChar char="•"/>
              <a:defRPr sz="1800">
                <a:solidFill>
                  <a:schemeClr val="lt1"/>
                </a:solidFill>
              </a:defRPr>
            </a:lvl1pPr>
            <a:lvl2pPr marL="285750" indent="-285750" algn="ctr" rtl="0">
              <a:lnSpc>
                <a:spcPct val="100000"/>
              </a:lnSpc>
              <a:spcBef>
                <a:spcPts val="0"/>
              </a:spcBef>
              <a:spcAft>
                <a:spcPts val="0"/>
              </a:spcAft>
              <a:buClr>
                <a:schemeClr val="lt1"/>
              </a:buClr>
              <a:buSzPct val="100000"/>
              <a:buFont typeface="Courier New"/>
              <a:buChar char="o"/>
              <a:defRPr sz="1800">
                <a:solidFill>
                  <a:schemeClr val="lt1"/>
                </a:solidFill>
              </a:defRPr>
            </a:lvl2pPr>
            <a:lvl3pPr marL="285750" indent="-285750" algn="ctr" rtl="0">
              <a:lnSpc>
                <a:spcPct val="100000"/>
              </a:lnSpc>
              <a:spcBef>
                <a:spcPts val="0"/>
              </a:spcBef>
              <a:spcAft>
                <a:spcPts val="0"/>
              </a:spcAft>
              <a:buClr>
                <a:schemeClr val="lt1"/>
              </a:buClr>
              <a:buSzPct val="100000"/>
              <a:buFont typeface="Wingdings"/>
              <a:buChar char="§"/>
              <a:defRPr sz="1800">
                <a:solidFill>
                  <a:schemeClr val="lt1"/>
                </a:solidFill>
              </a:defRPr>
            </a:lvl3pPr>
            <a:lvl4pPr marL="285750" indent="-285750" algn="ctr" rtl="0">
              <a:lnSpc>
                <a:spcPct val="100000"/>
              </a:lnSpc>
              <a:spcBef>
                <a:spcPts val="0"/>
              </a:spcBef>
              <a:spcAft>
                <a:spcPts val="0"/>
              </a:spcAft>
              <a:buClr>
                <a:schemeClr val="lt1"/>
              </a:buClr>
              <a:buSzPct val="166666"/>
              <a:buFont typeface="Arial"/>
              <a:buChar char="•"/>
              <a:defRPr sz="1800">
                <a:solidFill>
                  <a:schemeClr val="lt1"/>
                </a:solidFill>
              </a:defRPr>
            </a:lvl4pPr>
            <a:lvl5pPr marL="285750" indent="-285750" algn="ctr" rtl="0">
              <a:lnSpc>
                <a:spcPct val="100000"/>
              </a:lnSpc>
              <a:spcBef>
                <a:spcPts val="0"/>
              </a:spcBef>
              <a:spcAft>
                <a:spcPts val="0"/>
              </a:spcAft>
              <a:buClr>
                <a:schemeClr val="lt1"/>
              </a:buClr>
              <a:buSzPct val="100000"/>
              <a:buFont typeface="Courier New"/>
              <a:buChar char="o"/>
              <a:defRPr sz="1800">
                <a:solidFill>
                  <a:schemeClr val="lt1"/>
                </a:solidFill>
              </a:defRPr>
            </a:lvl5pPr>
            <a:lvl6pPr marL="285750" indent="-285750" algn="ctr" rtl="0">
              <a:lnSpc>
                <a:spcPct val="100000"/>
              </a:lnSpc>
              <a:spcBef>
                <a:spcPts val="0"/>
              </a:spcBef>
              <a:spcAft>
                <a:spcPts val="0"/>
              </a:spcAft>
              <a:buClr>
                <a:schemeClr val="lt1"/>
              </a:buClr>
              <a:buSzPct val="100000"/>
              <a:buFont typeface="Wingdings"/>
              <a:buChar char="§"/>
              <a:defRPr sz="1800">
                <a:solidFill>
                  <a:schemeClr val="lt1"/>
                </a:solidFill>
              </a:defRPr>
            </a:lvl6pPr>
            <a:lvl7pPr marL="285750" indent="-285750" algn="ctr" rtl="0">
              <a:lnSpc>
                <a:spcPct val="100000"/>
              </a:lnSpc>
              <a:spcBef>
                <a:spcPts val="0"/>
              </a:spcBef>
              <a:spcAft>
                <a:spcPts val="0"/>
              </a:spcAft>
              <a:buClr>
                <a:schemeClr val="lt1"/>
              </a:buClr>
              <a:buSzPct val="166666"/>
              <a:buFont typeface="Arial"/>
              <a:buChar char="•"/>
              <a:defRPr sz="1800">
                <a:solidFill>
                  <a:schemeClr val="lt1"/>
                </a:solidFill>
              </a:defRPr>
            </a:lvl7pPr>
            <a:lvl8pPr marL="285750" indent="-285750" algn="ctr" rtl="0">
              <a:lnSpc>
                <a:spcPct val="100000"/>
              </a:lnSpc>
              <a:spcBef>
                <a:spcPts val="0"/>
              </a:spcBef>
              <a:spcAft>
                <a:spcPts val="0"/>
              </a:spcAft>
              <a:buClr>
                <a:schemeClr val="lt1"/>
              </a:buClr>
              <a:buSzPct val="100000"/>
              <a:buFont typeface="Courier New"/>
              <a:buChar char="o"/>
              <a:defRPr sz="1800">
                <a:solidFill>
                  <a:schemeClr val="lt1"/>
                </a:solidFill>
              </a:defRPr>
            </a:lvl8pPr>
            <a:lvl9pPr marL="285750" indent="-285750" algn="ctr" rtl="0">
              <a:lnSpc>
                <a:spcPct val="100000"/>
              </a:lnSpc>
              <a:spcBef>
                <a:spcPts val="0"/>
              </a:spcBef>
              <a:spcAft>
                <a:spcPts val="0"/>
              </a:spcAft>
              <a:buClr>
                <a:schemeClr val="lt1"/>
              </a:buClr>
              <a:buSzPct val="100000"/>
              <a:buFont typeface="Wingdings"/>
              <a:buChar char="§"/>
              <a:defRPr sz="18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1pPr>
            <a:lvl2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2pPr>
            <a:lvl3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3pPr>
            <a:lvl4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4pPr>
            <a:lvl5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5pPr>
            <a:lvl6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6pPr>
            <a:lvl7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7pPr>
            <a:lvl8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8pPr>
            <a:lvl9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marL="342900" indent="-342900" algn="l" rtl="0">
              <a:spcBef>
                <a:spcPts val="600"/>
              </a:spcBef>
              <a:buClr>
                <a:schemeClr val="lt1"/>
              </a:buClr>
              <a:buSzPct val="166666"/>
              <a:buFont typeface="Arial"/>
              <a:buChar char="•"/>
              <a:defRPr sz="3000" b="0" i="0" u="none" strike="noStrike" cap="none" baseline="0">
                <a:solidFill>
                  <a:schemeClr val="lt1"/>
                </a:solidFill>
                <a:latin typeface="Arial"/>
                <a:ea typeface="Arial"/>
                <a:cs typeface="Arial"/>
                <a:sym typeface="Arial"/>
              </a:defRPr>
            </a:lvl1pPr>
            <a:lvl2pPr marL="742950" indent="-285750" algn="l" rtl="0">
              <a:spcBef>
                <a:spcPts val="480"/>
              </a:spcBef>
              <a:buClr>
                <a:schemeClr val="lt1"/>
              </a:buClr>
              <a:buSzPct val="100000"/>
              <a:buFont typeface="Courier New"/>
              <a:buChar char="o"/>
              <a:defRPr sz="2400" b="0" i="0" u="none" strike="noStrike" cap="none" baseline="0">
                <a:solidFill>
                  <a:schemeClr val="lt1"/>
                </a:solidFill>
                <a:latin typeface="Arial"/>
                <a:ea typeface="Arial"/>
                <a:cs typeface="Arial"/>
                <a:sym typeface="Arial"/>
              </a:defRPr>
            </a:lvl2pPr>
            <a:lvl3pPr marL="1143000" indent="-228600" algn="l" rtl="0">
              <a:spcBef>
                <a:spcPts val="480"/>
              </a:spcBef>
              <a:buClr>
                <a:schemeClr val="lt1"/>
              </a:buClr>
              <a:buSzPct val="100000"/>
              <a:buFont typeface="Wingdings"/>
              <a:buChar char="§"/>
              <a:defRPr sz="2400" b="0" i="0" u="none" strike="noStrike" cap="none" baseline="0">
                <a:solidFill>
                  <a:schemeClr val="lt1"/>
                </a:solidFill>
                <a:latin typeface="Arial"/>
                <a:ea typeface="Arial"/>
                <a:cs typeface="Arial"/>
                <a:sym typeface="Arial"/>
              </a:defRPr>
            </a:lvl3pPr>
            <a:lvl4pPr marL="1600200" indent="-228600" algn="l" rtl="0">
              <a:spcBef>
                <a:spcPts val="360"/>
              </a:spcBef>
              <a:buClr>
                <a:schemeClr val="lt1"/>
              </a:buClr>
              <a:buSzPct val="166666"/>
              <a:buFont typeface="Arial"/>
              <a:buChar char="•"/>
              <a:defRPr sz="1800" b="0" i="0" u="none" strike="noStrike" cap="none" baseline="0">
                <a:solidFill>
                  <a:schemeClr val="lt1"/>
                </a:solidFill>
                <a:latin typeface="Arial"/>
                <a:ea typeface="Arial"/>
                <a:cs typeface="Arial"/>
                <a:sym typeface="Arial"/>
              </a:defRPr>
            </a:lvl4pPr>
            <a:lvl5pPr marL="2057400" indent="-228600" algn="l" rtl="0">
              <a:spcBef>
                <a:spcPts val="360"/>
              </a:spcBef>
              <a:buClr>
                <a:schemeClr val="lt1"/>
              </a:buClr>
              <a:buSzPct val="100000"/>
              <a:buFont typeface="Courier New"/>
              <a:buChar char="o"/>
              <a:defRPr sz="1800" b="0" i="0" u="none" strike="noStrike" cap="none" baseline="0">
                <a:solidFill>
                  <a:schemeClr val="lt1"/>
                </a:solidFill>
                <a:latin typeface="Arial"/>
                <a:ea typeface="Arial"/>
                <a:cs typeface="Arial"/>
                <a:sym typeface="Arial"/>
              </a:defRPr>
            </a:lvl5pPr>
            <a:lvl6pPr marL="2514600" indent="-228600" algn="l" rtl="0">
              <a:spcBef>
                <a:spcPts val="360"/>
              </a:spcBef>
              <a:buClr>
                <a:schemeClr val="lt1"/>
              </a:buClr>
              <a:buSzPct val="100000"/>
              <a:buFont typeface="Wingdings"/>
              <a:buChar char="§"/>
              <a:defRPr sz="1800" b="0" i="0" u="none" strike="noStrike" cap="none" baseline="0">
                <a:solidFill>
                  <a:schemeClr val="lt1"/>
                </a:solidFill>
                <a:latin typeface="Arial"/>
                <a:ea typeface="Arial"/>
                <a:cs typeface="Arial"/>
                <a:sym typeface="Arial"/>
              </a:defRPr>
            </a:lvl6pPr>
            <a:lvl7pPr marL="2971800" indent="-228600" algn="l" rtl="0">
              <a:spcBef>
                <a:spcPts val="360"/>
              </a:spcBef>
              <a:buClr>
                <a:schemeClr val="lt1"/>
              </a:buClr>
              <a:buSzPct val="166666"/>
              <a:buFont typeface="Arial"/>
              <a:buChar char="•"/>
              <a:defRPr sz="1800" b="0" i="0" u="none" strike="noStrike" cap="none" baseline="0">
                <a:solidFill>
                  <a:schemeClr val="lt1"/>
                </a:solidFill>
                <a:latin typeface="Arial"/>
                <a:ea typeface="Arial"/>
                <a:cs typeface="Arial"/>
                <a:sym typeface="Arial"/>
              </a:defRPr>
            </a:lvl7pPr>
            <a:lvl8pPr marL="3429000" indent="-228600" algn="l" rtl="0">
              <a:spcBef>
                <a:spcPts val="360"/>
              </a:spcBef>
              <a:buClr>
                <a:schemeClr val="lt1"/>
              </a:buClr>
              <a:buSzPct val="100000"/>
              <a:buFont typeface="Courier New"/>
              <a:buChar char="o"/>
              <a:defRPr sz="1800" b="0" i="0" u="none" strike="noStrike" cap="none" baseline="0">
                <a:solidFill>
                  <a:schemeClr val="lt1"/>
                </a:solidFill>
                <a:latin typeface="Arial"/>
                <a:ea typeface="Arial"/>
                <a:cs typeface="Arial"/>
                <a:sym typeface="Arial"/>
              </a:defRPr>
            </a:lvl8pPr>
            <a:lvl9pPr marL="3886200" indent="-228600" algn="l" rtl="0">
              <a:spcBef>
                <a:spcPts val="360"/>
              </a:spcBef>
              <a:buClr>
                <a:schemeClr val="lt1"/>
              </a:buClr>
              <a:buSzPct val="100000"/>
              <a:buFont typeface="Wingdings"/>
              <a:buChar char="§"/>
              <a:defRPr sz="1800" b="0" i="0" u="none" strike="noStrike" cap="none" baseline="0">
                <a:solidFill>
                  <a:schemeClr val="lt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ed.com/talks/simon_sinek_how_great_leaders_inspire_action" TargetMode="External"/><Relationship Id="rId3" Type="http://schemas.openxmlformats.org/officeDocument/2006/relationships/hyperlink" Target="http://www.ted.com/talks/barry_schwartz_on_the_paradox_of_choic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linkedin.com/today/post/article/20140702133100-8353952-why-people-check-email-when-you-re-presenting?trk=tod-home-art-list-large_0"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www.amazon.com/Presentation-Patterns-Techniques-Crafting-Presentations-ebook/dp/B0093J9K14/ref=sr_1_1?s=books&amp;ie=UTF8&amp;qid=1404313583&amp;sr=1-1&amp;keywords=Presentation+patterns" TargetMode="External"/><Relationship Id="rId4" Type="http://schemas.openxmlformats.org/officeDocument/2006/relationships/hyperlink" Target="http://www.amazon.com/slide-ology-Science-Creating-Presentations/dp/0596522347/ref=pd_sim_b_1?ie=UTF8&amp;refRID=0EEJYFCC68GRJ4HF99M2" TargetMode="External"/><Relationship Id="rId1" Type="http://schemas.openxmlformats.org/officeDocument/2006/relationships/slideLayout" Target="../slideLayouts/slideLayout2.xml"/><Relationship Id="rId2" Type="http://schemas.openxmlformats.org/officeDocument/2006/relationships/hyperlink" Target="http://www.amazon.com/Presentation-Zen-Simple-Design-Delivery/dp/032152565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85800" y="2111123"/>
            <a:ext cx="7772400" cy="1546474"/>
          </a:xfrm>
          <a:prstGeom prst="rect">
            <a:avLst/>
          </a:prstGeom>
        </p:spPr>
        <p:txBody>
          <a:bodyPr lIns="91425" tIns="91425" rIns="91425" bIns="91425" anchor="b" anchorCtr="0">
            <a:noAutofit/>
          </a:bodyPr>
          <a:lstStyle/>
          <a:p>
            <a:pPr>
              <a:buNone/>
            </a:pPr>
            <a:r>
              <a:rPr lang="en" smtClean="0"/>
              <a:t>Instructor Tips</a:t>
            </a:r>
            <a:endParaRPr lang="en" dirty="0"/>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Know what you will say in slide or section and what to errors expect in the labs</a:t>
            </a:r>
          </a:p>
        </p:txBody>
      </p:sp>
      <p:sp>
        <p:nvSpPr>
          <p:cNvPr id="71" name="Shape 71"/>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Prepare again and again...</a:t>
            </a:r>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Read them and, if helpful, have them available on secondary or mobile display</a:t>
            </a:r>
          </a:p>
        </p:txBody>
      </p:sp>
      <p:sp>
        <p:nvSpPr>
          <p:cNvPr id="77" name="Shape 77"/>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Speaker notes are for YOU</a:t>
            </a: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rtl="0">
              <a:buNone/>
            </a:pPr>
            <a:r>
              <a:rPr lang="en"/>
              <a:t>If you are feeling uncomfortable with any content, hide or skip it and talk to others about how to deliver it</a:t>
            </a:r>
          </a:p>
        </p:txBody>
      </p:sp>
      <p:sp>
        <p:nvSpPr>
          <p:cNvPr id="83" name="Shape 83"/>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rtl="0">
              <a:buNone/>
            </a:pPr>
            <a:r>
              <a:rPr lang="en"/>
              <a:t>Don't corner yourself</a:t>
            </a:r>
          </a:p>
        </p:txBody>
      </p:sp>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rtl="0">
              <a:buNone/>
            </a:pPr>
            <a:r>
              <a:rPr lang="en"/>
              <a:t>Everybody loves cases, deeper explanations, tips, tricks &amp; hacks.</a:t>
            </a:r>
          </a:p>
          <a:p>
            <a:endParaRPr lang="en"/>
          </a:p>
          <a:p>
            <a:pPr>
              <a:buNone/>
            </a:pPr>
            <a:r>
              <a:rPr lang="en"/>
              <a:t>It is also important that they perceive you as an experienced solution developer, not just content relayer. </a:t>
            </a:r>
          </a:p>
        </p:txBody>
      </p:sp>
      <p:sp>
        <p:nvSpPr>
          <p:cNvPr id="89" name="Shape 89"/>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Add your experience</a:t>
            </a: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Whitepapers, Reference Architectures and Case Studies and TCO Tools can make a good answer great!</a:t>
            </a:r>
          </a:p>
        </p:txBody>
      </p:sp>
      <p:sp>
        <p:nvSpPr>
          <p:cNvPr id="95" name="Shape 95"/>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dirty="0" smtClean="0"/>
              <a:t>Show AWS </a:t>
            </a:r>
            <a:r>
              <a:rPr lang="en" dirty="0"/>
              <a:t>Resources</a:t>
            </a: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dirty="0"/>
              <a:t>Console, Demos, Videos, Whiteboard… everything is more interesting than slides.</a:t>
            </a:r>
          </a:p>
        </p:txBody>
      </p:sp>
      <p:sp>
        <p:nvSpPr>
          <p:cNvPr id="149" name="Shape 149"/>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dirty="0"/>
              <a:t>Use </a:t>
            </a:r>
            <a:r>
              <a:rPr lang="en" dirty="0" smtClean="0"/>
              <a:t>external </a:t>
            </a:r>
            <a:r>
              <a:rPr lang="en" dirty="0"/>
              <a:t>resources</a:t>
            </a:r>
          </a:p>
        </p:txBody>
      </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Review last day, present day agenda, get and set expectations, write timing and facility information.</a:t>
            </a:r>
          </a:p>
        </p:txBody>
      </p:sp>
      <p:sp>
        <p:nvSpPr>
          <p:cNvPr id="101" name="Shape 101"/>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Introduce the day clearly</a:t>
            </a:r>
          </a:p>
        </p:txBody>
      </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Clock your time or refer to instructors guide for each topic and set explicit lab and break times.</a:t>
            </a:r>
          </a:p>
        </p:txBody>
      </p:sp>
      <p:sp>
        <p:nvSpPr>
          <p:cNvPr id="107" name="Shape 107"/>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Manage time carefully and explicitly</a:t>
            </a:r>
          </a:p>
        </p:txBody>
      </p:sp>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Let people refresh attention every major or couple minor topics.</a:t>
            </a:r>
          </a:p>
        </p:txBody>
      </p:sp>
      <p:sp>
        <p:nvSpPr>
          <p:cNvPr id="113" name="Shape 113"/>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Give a break</a:t>
            </a:r>
          </a:p>
        </p:txBody>
      </p:sp>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subTitle" idx="1"/>
          </p:nvPr>
        </p:nvSpPr>
        <p:spPr>
          <a:xfrm>
            <a:off x="444757" y="2364002"/>
            <a:ext cx="8154599" cy="1046400"/>
          </a:xfrm>
          <a:prstGeom prst="rect">
            <a:avLst/>
          </a:prstGeom>
        </p:spPr>
        <p:txBody>
          <a:bodyPr lIns="91425" tIns="91425" rIns="91425" bIns="91425" anchor="t" anchorCtr="0">
            <a:noAutofit/>
          </a:bodyPr>
          <a:lstStyle/>
          <a:p>
            <a:pPr lvl="0" algn="l" rtl="0">
              <a:buNone/>
            </a:pPr>
            <a:r>
              <a:rPr lang="en" dirty="0"/>
              <a:t>- Listen fully, even if know the question</a:t>
            </a:r>
          </a:p>
          <a:p>
            <a:pPr lvl="0" algn="l" rtl="0">
              <a:buNone/>
            </a:pPr>
            <a:r>
              <a:rPr lang="en" dirty="0"/>
              <a:t>- Give precise answers first, </a:t>
            </a:r>
            <a:r>
              <a:rPr lang="en" dirty="0" smtClean="0"/>
              <a:t>explain </a:t>
            </a:r>
            <a:r>
              <a:rPr lang="en" dirty="0"/>
              <a:t>after</a:t>
            </a:r>
          </a:p>
          <a:p>
            <a:pPr lvl="0" algn="l" rtl="0">
              <a:buNone/>
            </a:pPr>
            <a:r>
              <a:rPr lang="en" dirty="0"/>
              <a:t>- It is </a:t>
            </a:r>
            <a:r>
              <a:rPr lang="en" dirty="0" smtClean="0"/>
              <a:t>ok not to know the answer, </a:t>
            </a:r>
            <a:r>
              <a:rPr lang="en" dirty="0"/>
              <a:t>defer and follow up</a:t>
            </a:r>
          </a:p>
          <a:p>
            <a:pPr lvl="0" algn="l" rtl="0">
              <a:buNone/>
            </a:pPr>
            <a:r>
              <a:rPr lang="en" dirty="0"/>
              <a:t>- If they do not seem to get the point, try a different angle or example</a:t>
            </a:r>
          </a:p>
          <a:p>
            <a:pPr lvl="0" algn="l" rtl="0">
              <a:buNone/>
            </a:pPr>
            <a:r>
              <a:rPr lang="en" dirty="0"/>
              <a:t>- Ask back later to verify understanding</a:t>
            </a:r>
          </a:p>
          <a:p>
            <a:endParaRPr lang="en" dirty="0"/>
          </a:p>
          <a:p>
            <a:endParaRPr lang="en" dirty="0"/>
          </a:p>
        </p:txBody>
      </p:sp>
      <p:sp>
        <p:nvSpPr>
          <p:cNvPr id="119" name="Shape 119"/>
          <p:cNvSpPr txBox="1">
            <a:spLocks noGrp="1"/>
          </p:cNvSpPr>
          <p:nvPr>
            <p:ph type="ctrTitle"/>
          </p:nvPr>
        </p:nvSpPr>
        <p:spPr>
          <a:xfrm>
            <a:off x="685800" y="406177"/>
            <a:ext cx="7772400" cy="1546500"/>
          </a:xfrm>
          <a:prstGeom prst="rect">
            <a:avLst/>
          </a:prstGeom>
        </p:spPr>
        <p:txBody>
          <a:bodyPr lIns="91425" tIns="91425" rIns="91425" bIns="91425" anchor="b" anchorCtr="0">
            <a:noAutofit/>
          </a:bodyPr>
          <a:lstStyle/>
          <a:p>
            <a:pPr>
              <a:buNone/>
            </a:pPr>
            <a:r>
              <a:rPr lang="en" dirty="0"/>
              <a:t>Questions are </a:t>
            </a:r>
            <a:r>
              <a:rPr lang="en" dirty="0" smtClean="0"/>
              <a:t>the best content</a:t>
            </a:r>
            <a:r>
              <a:rPr lang="en" dirty="0"/>
              <a:t>!</a:t>
            </a: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Shape 28"/>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dirty="0" smtClean="0"/>
              <a:t>They only </a:t>
            </a:r>
            <a:r>
              <a:rPr lang="en" dirty="0"/>
              <a:t>will if you do</a:t>
            </a:r>
          </a:p>
        </p:txBody>
      </p:sp>
      <p:sp>
        <p:nvSpPr>
          <p:cNvPr id="29" name="Shape 29"/>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Relax, learn and be excited!</a:t>
            </a:r>
          </a:p>
        </p:txBody>
      </p:sp>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algn="l" rtl="0">
              <a:buNone/>
            </a:pPr>
            <a:r>
              <a:rPr lang="en"/>
              <a:t>- Prepare for failures, know the workarounds</a:t>
            </a:r>
          </a:p>
          <a:p>
            <a:pPr lvl="0" algn="l" rtl="0">
              <a:buNone/>
            </a:pPr>
            <a:r>
              <a:rPr lang="en"/>
              <a:t>- Introduce and review the exercise</a:t>
            </a:r>
          </a:p>
          <a:p>
            <a:pPr lvl="0" algn="l" rtl="0">
              <a:buNone/>
            </a:pPr>
            <a:r>
              <a:rPr lang="en"/>
              <a:t>- Watch for stuck students and help them through</a:t>
            </a:r>
          </a:p>
          <a:p>
            <a:endParaRPr lang="en"/>
          </a:p>
        </p:txBody>
      </p:sp>
      <p:sp>
        <p:nvSpPr>
          <p:cNvPr id="125" name="Shape 125"/>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Take care of the labs</a:t>
            </a:r>
          </a:p>
        </p:txBody>
      </p:sp>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dirty="0"/>
              <a:t>It is unnatural and </a:t>
            </a:r>
            <a:r>
              <a:rPr lang="en" dirty="0" smtClean="0"/>
              <a:t>weird to do, but that </a:t>
            </a:r>
            <a:r>
              <a:rPr lang="en" dirty="0"/>
              <a:t>is why everyone pays attention to it.</a:t>
            </a:r>
          </a:p>
        </p:txBody>
      </p:sp>
      <p:sp>
        <p:nvSpPr>
          <p:cNvPr id="131" name="Shape 131"/>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Vary voice tone and volume</a:t>
            </a:r>
          </a:p>
        </p:txBody>
      </p:sp>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Gestures and posture variations also helps drawing attention</a:t>
            </a:r>
          </a:p>
        </p:txBody>
      </p:sp>
      <p:sp>
        <p:nvSpPr>
          <p:cNvPr id="137" name="Shape 137"/>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Show your hands</a:t>
            </a:r>
          </a:p>
        </p:txBody>
      </p:sp>
    </p:spTree>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subTitle" idx="1"/>
          </p:nvPr>
        </p:nvSpPr>
        <p:spPr>
          <a:xfrm>
            <a:off x="685800" y="2916626"/>
            <a:ext cx="7772400" cy="1046400"/>
          </a:xfrm>
          <a:prstGeom prst="rect">
            <a:avLst/>
          </a:prstGeom>
        </p:spPr>
        <p:txBody>
          <a:bodyPr lIns="91425" tIns="91425" rIns="91425" bIns="91425" anchor="t" anchorCtr="0">
            <a:noAutofit/>
          </a:bodyPr>
          <a:lstStyle/>
          <a:p>
            <a:pPr>
              <a:buNone/>
            </a:pPr>
            <a:r>
              <a:rPr lang="en" dirty="0"/>
              <a:t>Record your presentation to kick off bad habits (swaying, playing with markers, talking to board, too loud, too soft, too “salesy”, appearance, too much or too little information when answering, caught in repetitive phrases, “umms”, vendor bashing,..)</a:t>
            </a:r>
          </a:p>
        </p:txBody>
      </p:sp>
      <p:sp>
        <p:nvSpPr>
          <p:cNvPr id="155" name="Shape 155"/>
          <p:cNvSpPr txBox="1">
            <a:spLocks noGrp="1"/>
          </p:cNvSpPr>
          <p:nvPr>
            <p:ph type="ctrTitle"/>
          </p:nvPr>
        </p:nvSpPr>
        <p:spPr>
          <a:xfrm>
            <a:off x="685800" y="535744"/>
            <a:ext cx="7772400" cy="1546500"/>
          </a:xfrm>
          <a:prstGeom prst="rect">
            <a:avLst/>
          </a:prstGeom>
        </p:spPr>
        <p:txBody>
          <a:bodyPr lIns="91425" tIns="91425" rIns="91425" bIns="91425" anchor="b" anchorCtr="0">
            <a:noAutofit/>
          </a:bodyPr>
          <a:lstStyle/>
          <a:p>
            <a:pPr>
              <a:buNone/>
            </a:pPr>
            <a:r>
              <a:rPr lang="en" dirty="0"/>
              <a:t>Watch yourself</a:t>
            </a:r>
          </a:p>
        </p:txBody>
      </p:sp>
    </p:spTree>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Go back to basics if they are not understanding, cut to the advanced part if they are bored</a:t>
            </a:r>
          </a:p>
        </p:txBody>
      </p:sp>
      <p:sp>
        <p:nvSpPr>
          <p:cNvPr id="161" name="Shape 161"/>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Level the class</a:t>
            </a:r>
          </a:p>
        </p:txBody>
      </p:sp>
    </p:spTree>
  </p:cSld>
  <p:clrMapOvr>
    <a:masterClrMapping/>
  </p:clrMapOvr>
  <p:transition xmlns:p14="http://schemas.microsoft.com/office/powerpoint/2010/mai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rtl="0">
              <a:buNone/>
            </a:pPr>
            <a:r>
              <a:rPr lang="en" dirty="0"/>
              <a:t>Alternate support feets, walk,</a:t>
            </a:r>
          </a:p>
          <a:p>
            <a:pPr>
              <a:buNone/>
            </a:pPr>
            <a:r>
              <a:rPr lang="en" dirty="0"/>
              <a:t> </a:t>
            </a:r>
            <a:r>
              <a:rPr lang="en"/>
              <a:t>sit </a:t>
            </a:r>
            <a:r>
              <a:rPr lang="en" smtClean="0"/>
              <a:t>,drink water and have a good time.</a:t>
            </a:r>
            <a:endParaRPr lang="en" dirty="0"/>
          </a:p>
        </p:txBody>
      </p:sp>
      <p:sp>
        <p:nvSpPr>
          <p:cNvPr id="167" name="Shape 167"/>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Take care of yourself</a:t>
            </a:r>
          </a:p>
        </p:txBody>
      </p:sp>
    </p:spTree>
  </p:cSld>
  <p:clrMapOvr>
    <a:masterClrMapping/>
  </p:clrMapOvr>
  <p:transition xmlns:p14="http://schemas.microsoft.com/office/powerpoint/2010/mai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Videos</a:t>
            </a:r>
            <a:endParaRPr lang="en-US" dirty="0"/>
          </a:p>
        </p:txBody>
      </p:sp>
      <p:sp>
        <p:nvSpPr>
          <p:cNvPr id="3" name="Text Placeholder 2"/>
          <p:cNvSpPr>
            <a:spLocks noGrp="1"/>
          </p:cNvSpPr>
          <p:nvPr>
            <p:ph type="body" idx="1"/>
          </p:nvPr>
        </p:nvSpPr>
        <p:spPr/>
        <p:txBody>
          <a:bodyPr/>
          <a:lstStyle/>
          <a:p>
            <a:pPr marL="0" indent="0">
              <a:buNone/>
            </a:pPr>
            <a:r>
              <a:rPr lang="en-US" dirty="0" smtClean="0">
                <a:hlinkClick r:id="rId2"/>
              </a:rPr>
              <a:t>TED: How Great Leaders Inspire Action</a:t>
            </a:r>
            <a:endParaRPr lang="en-US" dirty="0" smtClean="0"/>
          </a:p>
          <a:p>
            <a:pPr marL="0" indent="0">
              <a:buNone/>
            </a:pPr>
            <a:endParaRPr lang="en-US" dirty="0"/>
          </a:p>
          <a:p>
            <a:pPr marL="0" indent="0">
              <a:buNone/>
            </a:pPr>
            <a:r>
              <a:rPr lang="en-US" dirty="0" smtClean="0">
                <a:hlinkClick r:id="rId3"/>
              </a:rPr>
              <a:t>TED: The Paradox of Choice</a:t>
            </a:r>
            <a:endParaRPr lang="en-US" dirty="0" smtClean="0"/>
          </a:p>
          <a:p>
            <a:pPr marL="0" indent="0">
              <a:buNone/>
            </a:pPr>
            <a:endParaRPr lang="en-US" dirty="0"/>
          </a:p>
        </p:txBody>
      </p:sp>
    </p:spTree>
    <p:extLst>
      <p:ext uri="{BB962C8B-B14F-4D97-AF65-F5344CB8AC3E}">
        <p14:creationId xmlns:p14="http://schemas.microsoft.com/office/powerpoint/2010/main" val="1859323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Articles</a:t>
            </a:r>
            <a:endParaRPr lang="en-US" dirty="0"/>
          </a:p>
        </p:txBody>
      </p:sp>
      <p:sp>
        <p:nvSpPr>
          <p:cNvPr id="3" name="Text Placeholder 2"/>
          <p:cNvSpPr>
            <a:spLocks noGrp="1"/>
          </p:cNvSpPr>
          <p:nvPr>
            <p:ph type="body" idx="1"/>
          </p:nvPr>
        </p:nvSpPr>
        <p:spPr/>
        <p:txBody>
          <a:bodyPr/>
          <a:lstStyle/>
          <a:p>
            <a:pPr marL="0" indent="0">
              <a:buNone/>
            </a:pPr>
            <a:r>
              <a:rPr lang="en-US" dirty="0">
                <a:hlinkClick r:id="rId2"/>
              </a:rPr>
              <a:t>W</a:t>
            </a:r>
            <a:r>
              <a:rPr lang="en-US" dirty="0" smtClean="0">
                <a:hlinkClick r:id="rId2"/>
              </a:rPr>
              <a:t>hy </a:t>
            </a:r>
            <a:r>
              <a:rPr lang="en-US" dirty="0">
                <a:hlinkClick r:id="rId2"/>
              </a:rPr>
              <a:t>People Check Email When You're </a:t>
            </a:r>
            <a:r>
              <a:rPr lang="en-US" dirty="0" smtClean="0">
                <a:hlinkClick r:id="rId2"/>
              </a:rPr>
              <a:t>Presenting</a:t>
            </a:r>
            <a:r>
              <a:rPr lang="en-US" dirty="0" smtClean="0"/>
              <a:t>”</a:t>
            </a:r>
          </a:p>
          <a:p>
            <a:pPr marL="0" indent="0">
              <a:buNone/>
            </a:pPr>
            <a:r>
              <a:rPr lang="en-US" dirty="0" smtClean="0"/>
              <a:t> </a:t>
            </a:r>
            <a:endParaRPr lang="en-US" dirty="0"/>
          </a:p>
        </p:txBody>
      </p:sp>
    </p:spTree>
    <p:extLst>
      <p:ext uri="{BB962C8B-B14F-4D97-AF65-F5344CB8AC3E}">
        <p14:creationId xmlns:p14="http://schemas.microsoft.com/office/powerpoint/2010/main" val="4087068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Books</a:t>
            </a:r>
            <a:endParaRPr lang="en-US" dirty="0"/>
          </a:p>
        </p:txBody>
      </p:sp>
      <p:sp>
        <p:nvSpPr>
          <p:cNvPr id="3" name="Text Placeholder 2"/>
          <p:cNvSpPr>
            <a:spLocks noGrp="1"/>
          </p:cNvSpPr>
          <p:nvPr>
            <p:ph type="body" idx="1"/>
          </p:nvPr>
        </p:nvSpPr>
        <p:spPr/>
        <p:txBody>
          <a:bodyPr/>
          <a:lstStyle/>
          <a:p>
            <a:pPr marL="0" indent="0">
              <a:buNone/>
            </a:pPr>
            <a:r>
              <a:rPr lang="en-US" dirty="0" smtClean="0">
                <a:hlinkClick r:id="rId2"/>
              </a:rPr>
              <a:t>Presentation ZEN</a:t>
            </a:r>
            <a:endParaRPr lang="en-US" dirty="0" smtClean="0"/>
          </a:p>
          <a:p>
            <a:pPr marL="0" indent="0">
              <a:buNone/>
            </a:pPr>
            <a:endParaRPr lang="en-US" dirty="0" smtClean="0"/>
          </a:p>
          <a:p>
            <a:pPr marL="0" indent="0">
              <a:buNone/>
            </a:pPr>
            <a:r>
              <a:rPr lang="en-US" dirty="0" smtClean="0">
                <a:hlinkClick r:id="rId3"/>
              </a:rPr>
              <a:t>Presentation Patterns</a:t>
            </a:r>
            <a:endParaRPr lang="en-US" dirty="0" smtClean="0"/>
          </a:p>
          <a:p>
            <a:pPr marL="0" indent="0">
              <a:buNone/>
            </a:pPr>
            <a:endParaRPr lang="en-US" dirty="0"/>
          </a:p>
          <a:p>
            <a:pPr marL="0" indent="0">
              <a:buNone/>
            </a:pPr>
            <a:r>
              <a:rPr lang="en-US" dirty="0" err="1" smtClean="0">
                <a:hlinkClick r:id="rId4"/>
              </a:rPr>
              <a:t>Slide:ology</a:t>
            </a:r>
            <a:endParaRPr lang="en-US" dirty="0"/>
          </a:p>
          <a:p>
            <a:endParaRPr lang="en-US" dirty="0"/>
          </a:p>
        </p:txBody>
      </p:sp>
    </p:spTree>
    <p:extLst>
      <p:ext uri="{BB962C8B-B14F-4D97-AF65-F5344CB8AC3E}">
        <p14:creationId xmlns:p14="http://schemas.microsoft.com/office/powerpoint/2010/main" val="4237080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p:nvPr/>
        </p:nvSpPr>
        <p:spPr>
          <a:xfrm>
            <a:off x="-268525" y="-198300"/>
            <a:ext cx="9687900" cy="7188599"/>
          </a:xfrm>
          <a:prstGeom prst="rect">
            <a:avLst/>
          </a:prstGeom>
          <a:solidFill>
            <a:srgbClr val="FFFFFF"/>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buNone/>
            </a:pPr>
            <a:r>
              <a:rPr lang="en" sz="4800" b="1">
                <a:solidFill>
                  <a:srgbClr val="FFFFFF"/>
                </a:solidFill>
              </a:rPr>
              <a:t>httpaedia.tumblr.com/2a8905fan9ca06e7dff8e7b5f36c6faafd/tumblr_mp9v95RXHA1soq4w2o1_400.jpg</a:t>
            </a:r>
          </a:p>
        </p:txBody>
      </p:sp>
      <p:sp>
        <p:nvSpPr>
          <p:cNvPr id="35" name="Shape 35"/>
          <p:cNvSpPr/>
          <p:nvPr/>
        </p:nvSpPr>
        <p:spPr>
          <a:xfrm>
            <a:off x="1536562" y="0"/>
            <a:ext cx="6070875" cy="5758275"/>
          </a:xfrm>
          <a:prstGeom prst="rect">
            <a:avLst/>
          </a:prstGeom>
          <a:blipFill>
            <a:blip r:embed="rId3"/>
            <a:stretch>
              <a:fillRect/>
            </a:stretch>
          </a:blipFill>
          <a:ln>
            <a:noFill/>
          </a:ln>
        </p:spPr>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rtl="0">
              <a:buNone/>
            </a:pPr>
            <a:r>
              <a:rPr lang="en"/>
              <a:t>Address people frequently and by name</a:t>
            </a:r>
          </a:p>
        </p:txBody>
      </p:sp>
      <p:sp>
        <p:nvSpPr>
          <p:cNvPr id="41" name="Shape 41"/>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rtl="0">
              <a:buNone/>
            </a:pPr>
            <a:r>
              <a:rPr lang="en"/>
              <a:t>Ask questions directly</a:t>
            </a:r>
          </a:p>
        </p:txBody>
      </p:sp>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r>
              <a:rPr lang="en" dirty="0"/>
              <a:t>Thread disparate </a:t>
            </a:r>
            <a:r>
              <a:rPr lang="en" dirty="0" smtClean="0"/>
              <a:t>content with good sequence and connection</a:t>
            </a:r>
            <a:endParaRPr lang="en" dirty="0"/>
          </a:p>
        </p:txBody>
      </p:sp>
      <p:sp>
        <p:nvSpPr>
          <p:cNvPr id="143" name="Shape 143"/>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dirty="0" smtClean="0"/>
              <a:t>Create a story</a:t>
            </a:r>
            <a:endParaRPr lang="en" dirty="0"/>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rtl="0">
              <a:buNone/>
            </a:pPr>
            <a:r>
              <a:rPr lang="en"/>
              <a:t>Stand by the side of the less interested</a:t>
            </a:r>
          </a:p>
        </p:txBody>
      </p:sp>
      <p:sp>
        <p:nvSpPr>
          <p:cNvPr id="47" name="Shape 47"/>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rtl="0">
              <a:buNone/>
            </a:pPr>
            <a:r>
              <a:rPr lang="en"/>
              <a:t>Move around the class</a:t>
            </a: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rtl="0">
              <a:buNone/>
            </a:pPr>
            <a:r>
              <a:rPr lang="en"/>
              <a:t>Keep the boring stuff for… never!</a:t>
            </a:r>
          </a:p>
        </p:txBody>
      </p:sp>
      <p:sp>
        <p:nvSpPr>
          <p:cNvPr id="53" name="Shape 53"/>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rtl="0">
              <a:buNone/>
            </a:pPr>
            <a:r>
              <a:rPr lang="en"/>
              <a:t>Start and finish with COOL STUFF</a:t>
            </a:r>
          </a:p>
        </p:txBody>
      </p:sp>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a:buNone/>
            </a:pPr>
            <a:r>
              <a:rPr lang="en"/>
              <a:t>Specially for complex, incremental explanations</a:t>
            </a:r>
          </a:p>
        </p:txBody>
      </p:sp>
      <p:sp>
        <p:nvSpPr>
          <p:cNvPr id="59" name="Shape 59"/>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a:buNone/>
            </a:pPr>
            <a:r>
              <a:rPr lang="en"/>
              <a:t>Use the whiteboard</a:t>
            </a:r>
          </a:p>
        </p:txBody>
      </p:sp>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subTitle" idx="1"/>
          </p:nvPr>
        </p:nvSpPr>
        <p:spPr>
          <a:xfrm>
            <a:off x="685800" y="3786737"/>
            <a:ext cx="7772400" cy="1046400"/>
          </a:xfrm>
          <a:prstGeom prst="rect">
            <a:avLst/>
          </a:prstGeom>
        </p:spPr>
        <p:txBody>
          <a:bodyPr lIns="91425" tIns="91425" rIns="91425" bIns="91425" anchor="t" anchorCtr="0">
            <a:noAutofit/>
          </a:bodyPr>
          <a:lstStyle/>
          <a:p>
            <a:pPr lvl="0" rtl="0">
              <a:buNone/>
            </a:pPr>
            <a:r>
              <a:rPr lang="en"/>
              <a:t>Peek the next presentation, check who's having trouble, lookup answers, take some water...</a:t>
            </a:r>
          </a:p>
        </p:txBody>
      </p:sp>
      <p:sp>
        <p:nvSpPr>
          <p:cNvPr id="65" name="Shape 65"/>
          <p:cNvSpPr txBox="1">
            <a:spLocks noGrp="1"/>
          </p:cNvSpPr>
          <p:nvPr>
            <p:ph type="ctrTitle"/>
          </p:nvPr>
        </p:nvSpPr>
        <p:spPr>
          <a:xfrm>
            <a:off x="685800" y="2111123"/>
            <a:ext cx="7772400" cy="1546500"/>
          </a:xfrm>
          <a:prstGeom prst="rect">
            <a:avLst/>
          </a:prstGeom>
        </p:spPr>
        <p:txBody>
          <a:bodyPr lIns="91425" tIns="91425" rIns="91425" bIns="91425" anchor="b" anchorCtr="0">
            <a:noAutofit/>
          </a:bodyPr>
          <a:lstStyle/>
          <a:p>
            <a:pPr lvl="0" rtl="0">
              <a:buNone/>
            </a:pPr>
            <a:r>
              <a:rPr lang="en"/>
              <a:t>Use the lab time</a:t>
            </a: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Custom Theme">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542</Words>
  <Application>Microsoft Macintosh PowerPoint</Application>
  <PresentationFormat>On-screen Show (4:3)</PresentationFormat>
  <Paragraphs>70</Paragraphs>
  <Slides>28</Slides>
  <Notes>25</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Custom Theme</vt:lpstr>
      <vt:lpstr>Instructor Tips</vt:lpstr>
      <vt:lpstr>Relax, learn and be excited!</vt:lpstr>
      <vt:lpstr>PowerPoint Presentation</vt:lpstr>
      <vt:lpstr>Ask questions directly</vt:lpstr>
      <vt:lpstr>Create a story</vt:lpstr>
      <vt:lpstr>Move around the class</vt:lpstr>
      <vt:lpstr>Start and finish with COOL STUFF</vt:lpstr>
      <vt:lpstr>Use the whiteboard</vt:lpstr>
      <vt:lpstr>Use the lab time</vt:lpstr>
      <vt:lpstr>Prepare again and again...</vt:lpstr>
      <vt:lpstr>Speaker notes are for YOU</vt:lpstr>
      <vt:lpstr>Don't corner yourself</vt:lpstr>
      <vt:lpstr>Add your experience</vt:lpstr>
      <vt:lpstr>Show AWS Resources</vt:lpstr>
      <vt:lpstr>Use external resources</vt:lpstr>
      <vt:lpstr>Introduce the day clearly</vt:lpstr>
      <vt:lpstr>Manage time carefully and explicitly</vt:lpstr>
      <vt:lpstr>Give a break</vt:lpstr>
      <vt:lpstr>Questions are the best content!</vt:lpstr>
      <vt:lpstr>Take care of the labs</vt:lpstr>
      <vt:lpstr>Vary voice tone and volume</vt:lpstr>
      <vt:lpstr>Show your hands</vt:lpstr>
      <vt:lpstr>Watch yourself</vt:lpstr>
      <vt:lpstr>Level the class</vt:lpstr>
      <vt:lpstr>Take care of yourself</vt:lpstr>
      <vt:lpstr>Videos</vt:lpstr>
      <vt:lpstr>Articles</vt:lpstr>
      <vt:lpstr>Books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Tips</dc:title>
  <cp:lastModifiedBy>Julio Faerman</cp:lastModifiedBy>
  <cp:revision>13</cp:revision>
  <dcterms:modified xsi:type="dcterms:W3CDTF">2014-07-02T15:08:34Z</dcterms:modified>
</cp:coreProperties>
</file>