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5"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ndara" panose="020E0502030303020204" pitchFamily="34" charset="0"/>
      <p:regular r:id="rId24"/>
      <p:bold r:id="rId25"/>
      <p:italic r:id="rId26"/>
      <p:boldItalic r:id="rId27"/>
    </p:embeddedFont>
    <p:embeddedFont>
      <p:font typeface="MS PGothic" panose="020B0600070205080204" pitchFamily="34" charset="-128"/>
      <p:regular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6021" autoAdjust="0"/>
  </p:normalViewPr>
  <p:slideViewPr>
    <p:cSldViewPr snapToGrid="0" showGuides="1">
      <p:cViewPr>
        <p:scale>
          <a:sx n="66" d="100"/>
          <a:sy n="66" d="100"/>
        </p:scale>
        <p:origin x="-1494" y="-72"/>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3278472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39550" y="4253755"/>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21875" y="457200"/>
            <a:ext cx="0" cy="8001000"/>
          </a:xfrm>
          <a:prstGeom prst="line">
            <a:avLst/>
          </a:prstGeom>
          <a:noFill/>
          <a:ln w="9525">
            <a:solidFill>
              <a:schemeClr val="tx1"/>
            </a:solidFill>
            <a:round/>
            <a:headEnd/>
            <a:tailEnd/>
          </a:ln>
          <a:effectLst/>
        </p:spPr>
        <p:txBody>
          <a:bodyPr/>
          <a:lstStyle/>
          <a:p>
            <a:endParaRPr lang="en-US"/>
          </a:p>
        </p:txBody>
      </p:sp>
      <p:sp>
        <p:nvSpPr>
          <p:cNvPr id="12"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9"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Candara"/>
                <a:ea typeface="ＭＳ Ｐゴシック" pitchFamily="34" charset="-128"/>
              </a:rPr>
              <a:t>Web Basics – JavaScript       </a:t>
            </a:r>
            <a:r>
              <a:rPr lang="en-US" sz="1000" b="0" baseline="0" dirty="0" smtClean="0">
                <a:solidFill>
                  <a:srgbClr val="000000"/>
                </a:solidFill>
                <a:latin typeface="Candara"/>
                <a:ea typeface="ＭＳ Ｐゴシック" pitchFamily="34" charset="-128"/>
              </a:rPr>
              <a:t> </a:t>
            </a:r>
            <a:r>
              <a:rPr lang="en-US" sz="1000" b="0" dirty="0" smtClean="0">
                <a:solidFill>
                  <a:srgbClr val="000000"/>
                </a:solidFill>
                <a:latin typeface="Candara"/>
                <a:ea typeface="ＭＳ Ｐゴシック" pitchFamily="34" charset="-128"/>
              </a:rPr>
              <a:t>	</a:t>
            </a:r>
            <a:r>
              <a:rPr lang="en-US" sz="1000" b="0" kern="1200" dirty="0" smtClean="0">
                <a:solidFill>
                  <a:schemeClr val="tx1"/>
                </a:solidFill>
                <a:latin typeface="Candara" pitchFamily="34" charset="0"/>
                <a:ea typeface="+mn-ea"/>
                <a:cs typeface="Arial" pitchFamily="34" charset="0"/>
              </a:rPr>
              <a:t>			                           Appendix</a:t>
            </a:r>
            <a:r>
              <a:rPr lang="en-US" sz="1000" b="0" dirty="0" smtClean="0">
                <a:latin typeface="Candara" pitchFamily="34" charset="0"/>
                <a:cs typeface="Arial" pitchFamily="34" charset="0"/>
              </a:rPr>
              <a:t>		</a:t>
            </a:r>
            <a:endParaRPr lang="en-US" sz="1000" b="0" dirty="0">
              <a:latin typeface="Candara" pitchFamily="34" charset="0"/>
              <a:cs typeface="Arial" pitchFamily="34" charset="0"/>
            </a:endParaRPr>
          </a:p>
        </p:txBody>
      </p:sp>
      <p:sp>
        <p:nvSpPr>
          <p:cNvPr id="11" name="Rectangle 14"/>
          <p:cNvSpPr>
            <a:spLocks noChangeArrowheads="1"/>
          </p:cNvSpPr>
          <p:nvPr/>
        </p:nvSpPr>
        <p:spPr bwMode="auto">
          <a:xfrm>
            <a:off x="3867793" y="836693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A-</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a:p>
            <a:endParaRPr lang="en-US" sz="1200" dirty="0">
              <a:latin typeface="Candara" pitchFamily="34" charset="0"/>
              <a:cs typeface="Arial" pitchFamily="34" charset="0"/>
            </a:endParaRPr>
          </a:p>
        </p:txBody>
      </p:sp>
    </p:spTree>
    <p:extLst>
      <p:ext uri="{BB962C8B-B14F-4D97-AF65-F5344CB8AC3E}">
        <p14:creationId xmlns:p14="http://schemas.microsoft.com/office/powerpoint/2010/main" val="416061095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a:xfrm>
            <a:off x="1981200" y="457200"/>
            <a:ext cx="4572000" cy="8002588"/>
          </a:xfrm>
        </p:spPr>
        <p:txBody>
          <a:bodyPr>
            <a:normAutofit lnSpcReduction="10000"/>
          </a:bodyPr>
          <a:lstStyle/>
          <a:p>
            <a:pPr algn="just"/>
            <a:r>
              <a:rPr lang="en-US" b="1" dirty="0" err="1"/>
              <a:t>arrayObject.sort</a:t>
            </a:r>
            <a:r>
              <a:rPr lang="en-US" b="1" dirty="0"/>
              <a:t>([</a:t>
            </a:r>
            <a:r>
              <a:rPr lang="en-US" b="1" dirty="0" err="1"/>
              <a:t>compareFunction</a:t>
            </a:r>
            <a:r>
              <a:rPr lang="en-US" b="1" dirty="0"/>
              <a:t>])</a:t>
            </a:r>
          </a:p>
          <a:p>
            <a:pPr algn="just"/>
            <a:r>
              <a:rPr lang="en-US" dirty="0"/>
              <a:t>	It returns array of entries in the order as determined by the </a:t>
            </a:r>
            <a:r>
              <a:rPr lang="en-US" dirty="0" err="1"/>
              <a:t>compareFunction</a:t>
            </a:r>
            <a:r>
              <a:rPr lang="en-US" dirty="0"/>
              <a:t> algorithm.</a:t>
            </a:r>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r>
              <a:rPr lang="en-US" dirty="0"/>
              <a:t>	</a:t>
            </a:r>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r>
              <a:rPr lang="en-US" dirty="0" smtClean="0"/>
              <a:t>	When </a:t>
            </a:r>
            <a:r>
              <a:rPr lang="en-US" dirty="0"/>
              <a:t>no parameter is specified, JavaScript takes a snapshot of the contents of the array and converts items to strings. From there, it performs a string sort of the values. </a:t>
            </a:r>
            <a:r>
              <a:rPr lang="en-US" b="1" dirty="0"/>
              <a:t>ASCII values </a:t>
            </a:r>
            <a:r>
              <a:rPr lang="en-US" dirty="0"/>
              <a:t>of characters govern the sort, which means that numbers are sorted by their </a:t>
            </a:r>
            <a:r>
              <a:rPr lang="en-US" b="1" dirty="0"/>
              <a:t>string values</a:t>
            </a:r>
            <a:r>
              <a:rPr lang="en-US" dirty="0"/>
              <a:t>, not their </a:t>
            </a:r>
            <a:r>
              <a:rPr lang="en-US" b="1" dirty="0"/>
              <a:t>numeric values</a:t>
            </a:r>
            <a:r>
              <a:rPr lang="en-US" dirty="0"/>
              <a:t>. This fact has strong implications if your array consists of numeric data. The value 201 sorts before 88, because the sorting mechanism compares the first characters of the strings (“2” versus “8”) to determine the sort order. For simple alphabetical sorting of string values in arrays, the plain </a:t>
            </a:r>
            <a:r>
              <a:rPr lang="en-US" b="1" i="1" dirty="0" err="1"/>
              <a:t>Array.sort</a:t>
            </a:r>
            <a:r>
              <a:rPr lang="en-US" b="1" i="1" dirty="0"/>
              <a:t>() </a:t>
            </a:r>
            <a:r>
              <a:rPr lang="en-US" dirty="0"/>
              <a:t>method should do the trick.</a:t>
            </a:r>
          </a:p>
          <a:p>
            <a:pPr algn="just"/>
            <a:r>
              <a:rPr lang="en-US" dirty="0"/>
              <a:t>	You can define a function that helps the </a:t>
            </a:r>
            <a:r>
              <a:rPr lang="en-US" b="1" i="1" dirty="0"/>
              <a:t>sort() </a:t>
            </a:r>
            <a:r>
              <a:rPr lang="en-US" dirty="0"/>
              <a:t>method compare items in the array. A comparison function is passed two values from the array and it lets the </a:t>
            </a:r>
            <a:r>
              <a:rPr lang="en-US" b="1" i="1" dirty="0"/>
              <a:t>sort() </a:t>
            </a:r>
            <a:r>
              <a:rPr lang="en-US" dirty="0"/>
              <a:t>method know which of the two items comes before the other based on the value the function returns.</a:t>
            </a:r>
          </a:p>
          <a:p>
            <a:pPr algn="just"/>
            <a:r>
              <a:rPr lang="en-US" dirty="0"/>
              <a:t>	The array has four numeric values in it. To sort the items in numerical order, you define a comparison function (arbitrarily named </a:t>
            </a:r>
            <a:r>
              <a:rPr lang="en-US" b="1" i="1" dirty="0"/>
              <a:t>compare()</a:t>
            </a:r>
            <a:r>
              <a:rPr lang="en-US" dirty="0"/>
              <a:t>), which is called from the </a:t>
            </a:r>
            <a:r>
              <a:rPr lang="en-US" b="1" i="1" dirty="0"/>
              <a:t>sort() </a:t>
            </a:r>
            <a:r>
              <a:rPr lang="en-US" dirty="0"/>
              <a:t>method. Note that unlike invoking other functions, the parameter of the </a:t>
            </a:r>
            <a:r>
              <a:rPr lang="en-US" b="1" i="1" dirty="0"/>
              <a:t>sort() </a:t>
            </a:r>
            <a:r>
              <a:rPr lang="en-US" dirty="0"/>
              <a:t>method uses a reference to the function, which lacks parentheses. </a:t>
            </a:r>
          </a:p>
          <a:p>
            <a:pPr algn="just"/>
            <a:r>
              <a:rPr lang="en-US" dirty="0"/>
              <a:t>	When the </a:t>
            </a:r>
            <a:r>
              <a:rPr lang="en-US" b="1" i="1" dirty="0"/>
              <a:t>compare()</a:t>
            </a:r>
            <a:r>
              <a:rPr lang="en-US" dirty="0"/>
              <a:t> function is called, JavaScript automatically sends two parameters to the function in rapid succession until each element has been compared against the others. Every time </a:t>
            </a:r>
            <a:r>
              <a:rPr lang="en-US" b="1" i="1" dirty="0"/>
              <a:t>compare() </a:t>
            </a:r>
            <a:r>
              <a:rPr lang="en-US" dirty="0"/>
              <a:t>is called, JavaScript assigns two of the array’s values to the parameter variables (a and b). </a:t>
            </a:r>
          </a:p>
          <a:p>
            <a:pPr algn="just"/>
            <a:r>
              <a:rPr lang="en-US" dirty="0"/>
              <a:t>	In this example, the returned value is the difference between a and b. If a is larger than b, then a positive value goes back to the </a:t>
            </a:r>
            <a:r>
              <a:rPr lang="en-US" b="1" i="1" dirty="0"/>
              <a:t>sort()</a:t>
            </a:r>
            <a:r>
              <a:rPr lang="en-US" dirty="0"/>
              <a:t> method, telling it to sort a above b (that is, position a at a lower value index position than b). Therefore, a may end up at </a:t>
            </a:r>
            <a:r>
              <a:rPr lang="en-US" b="1" i="1" dirty="0" err="1"/>
              <a:t>myArray</a:t>
            </a:r>
            <a:r>
              <a:rPr lang="en-US" b="1" i="1" dirty="0"/>
              <a:t>[0]</a:t>
            </a:r>
            <a:r>
              <a:rPr lang="en-US" dirty="0"/>
              <a:t>, whereas b ends up at a higher index-valued location. On the other hand, if b is larger than a, then the returned negative value tells </a:t>
            </a:r>
            <a:r>
              <a:rPr lang="en-US" b="1" i="1" dirty="0"/>
              <a:t>sort() </a:t>
            </a:r>
            <a:r>
              <a:rPr lang="en-US" dirty="0"/>
              <a:t>to put b in a lower index value spot than a.</a:t>
            </a:r>
          </a:p>
          <a:p>
            <a:pPr algn="just">
              <a:buFontTx/>
              <a:buChar char="•"/>
            </a:pPr>
            <a:endParaRPr lang="en-US" dirty="0"/>
          </a:p>
          <a:p>
            <a:pPr algn="just"/>
            <a:endParaRPr lang="en-US" dirty="0"/>
          </a:p>
        </p:txBody>
      </p:sp>
      <p:sp>
        <p:nvSpPr>
          <p:cNvPr id="252932" name="AutoShape 10"/>
          <p:cNvSpPr>
            <a:spLocks noChangeArrowheads="1"/>
          </p:cNvSpPr>
          <p:nvPr/>
        </p:nvSpPr>
        <p:spPr bwMode="auto">
          <a:xfrm>
            <a:off x="2190750" y="1188720"/>
            <a:ext cx="4019550" cy="2133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dirty="0" err="1">
                <a:latin typeface="Candara" pitchFamily="34" charset="0"/>
                <a:cs typeface="Arial" pitchFamily="34" charset="0"/>
              </a:rPr>
              <a:t>myArray</a:t>
            </a:r>
            <a:r>
              <a:rPr lang="en-US" sz="1000" dirty="0">
                <a:latin typeface="Candara" pitchFamily="34" charset="0"/>
                <a:cs typeface="Arial" pitchFamily="34" charset="0"/>
              </a:rPr>
              <a:t> = new Array(12, 5, 200, 80)</a:t>
            </a:r>
          </a:p>
          <a:p>
            <a:pPr marL="228600" lvl="1"/>
            <a:r>
              <a:rPr lang="en-US" sz="1000" dirty="0">
                <a:latin typeface="Candara" pitchFamily="34" charset="0"/>
                <a:cs typeface="Arial" pitchFamily="34" charset="0"/>
              </a:rPr>
              <a:t>function compare(</a:t>
            </a:r>
            <a:r>
              <a:rPr lang="en-US" sz="1000" dirty="0" err="1">
                <a:latin typeface="Candara" pitchFamily="34" charset="0"/>
                <a:cs typeface="Arial" pitchFamily="34" charset="0"/>
              </a:rPr>
              <a:t>a,b</a:t>
            </a:r>
            <a:r>
              <a:rPr lang="en-US" sz="1000" dirty="0">
                <a:latin typeface="Candara" pitchFamily="34" charset="0"/>
                <a:cs typeface="Arial" pitchFamily="34" charset="0"/>
              </a:rPr>
              <a:t>) {</a:t>
            </a:r>
          </a:p>
          <a:p>
            <a:pPr marL="228600" lvl="1"/>
            <a:r>
              <a:rPr lang="en-US" sz="1000" dirty="0">
                <a:latin typeface="Candara" pitchFamily="34" charset="0"/>
                <a:cs typeface="Arial" pitchFamily="34" charset="0"/>
              </a:rPr>
              <a:t>return a - b</a:t>
            </a:r>
          </a:p>
          <a:p>
            <a:pPr marL="228600" lvl="1"/>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myArray.sort</a:t>
            </a:r>
            <a:r>
              <a:rPr lang="en-US" sz="1000" dirty="0">
                <a:latin typeface="Candara" pitchFamily="34" charset="0"/>
                <a:cs typeface="Arial" pitchFamily="34" charset="0"/>
              </a:rPr>
              <a:t>(compare)</a:t>
            </a:r>
          </a:p>
          <a:p>
            <a:pPr marL="228600" lvl="1"/>
            <a:r>
              <a:rPr lang="en-US" sz="1000" dirty="0">
                <a:latin typeface="Candara" pitchFamily="34" charset="0"/>
                <a:cs typeface="Arial" pitchFamily="34" charset="0"/>
              </a:rPr>
              <a:t>function compare(</a:t>
            </a:r>
            <a:r>
              <a:rPr lang="en-US" sz="1000" dirty="0" err="1">
                <a:latin typeface="Candara" pitchFamily="34" charset="0"/>
                <a:cs typeface="Arial" pitchFamily="34" charset="0"/>
              </a:rPr>
              <a:t>a,b</a:t>
            </a:r>
            <a:r>
              <a:rPr lang="en-US" sz="1000" dirty="0">
                <a:latin typeface="Candara" pitchFamily="34" charset="0"/>
                <a:cs typeface="Arial" pitchFamily="34" charset="0"/>
              </a:rPr>
              <a:t>) {</a:t>
            </a:r>
          </a:p>
          <a:p>
            <a:pPr marL="228600" lvl="1"/>
            <a:r>
              <a:rPr lang="en-US" sz="1000" dirty="0">
                <a:latin typeface="Candara" pitchFamily="34" charset="0"/>
                <a:cs typeface="Arial" pitchFamily="34" charset="0"/>
              </a:rPr>
              <a:t>// last character of array strings</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aComp</a:t>
            </a:r>
            <a:r>
              <a:rPr lang="en-US" sz="1000" dirty="0">
                <a:latin typeface="Candara" pitchFamily="34" charset="0"/>
                <a:cs typeface="Arial" pitchFamily="34" charset="0"/>
              </a:rPr>
              <a:t> = </a:t>
            </a:r>
            <a:r>
              <a:rPr lang="en-US" sz="1000" dirty="0" err="1">
                <a:latin typeface="Candara" pitchFamily="34" charset="0"/>
                <a:cs typeface="Arial" pitchFamily="34" charset="0"/>
              </a:rPr>
              <a:t>a.charAt</a:t>
            </a:r>
            <a:r>
              <a:rPr lang="en-US" sz="1000" dirty="0">
                <a:latin typeface="Candara" pitchFamily="34" charset="0"/>
                <a:cs typeface="Arial" pitchFamily="34" charset="0"/>
              </a:rPr>
              <a:t>(</a:t>
            </a:r>
            <a:r>
              <a:rPr lang="en-US" sz="1000" dirty="0" err="1">
                <a:latin typeface="Candara" pitchFamily="34" charset="0"/>
                <a:cs typeface="Arial" pitchFamily="34" charset="0"/>
              </a:rPr>
              <a:t>a.length</a:t>
            </a:r>
            <a:r>
              <a:rPr lang="en-US" sz="1000" dirty="0">
                <a:latin typeface="Candara" pitchFamily="34" charset="0"/>
                <a:cs typeface="Arial" pitchFamily="34" charset="0"/>
              </a:rPr>
              <a:t> - 1)</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bComp</a:t>
            </a:r>
            <a:r>
              <a:rPr lang="en-US" sz="1000" dirty="0">
                <a:latin typeface="Candara" pitchFamily="34" charset="0"/>
                <a:cs typeface="Arial" pitchFamily="34" charset="0"/>
              </a:rPr>
              <a:t> = </a:t>
            </a:r>
            <a:r>
              <a:rPr lang="en-US" sz="1000" dirty="0" err="1">
                <a:latin typeface="Candara" pitchFamily="34" charset="0"/>
                <a:cs typeface="Arial" pitchFamily="34" charset="0"/>
              </a:rPr>
              <a:t>b.charAt</a:t>
            </a:r>
            <a:r>
              <a:rPr lang="en-US" sz="1000" dirty="0">
                <a:latin typeface="Candara" pitchFamily="34" charset="0"/>
                <a:cs typeface="Arial" pitchFamily="34" charset="0"/>
              </a:rPr>
              <a:t>(</a:t>
            </a:r>
            <a:r>
              <a:rPr lang="en-US" sz="1000" dirty="0" err="1">
                <a:latin typeface="Candara" pitchFamily="34" charset="0"/>
                <a:cs typeface="Arial" pitchFamily="34" charset="0"/>
              </a:rPr>
              <a:t>b.length</a:t>
            </a:r>
            <a:r>
              <a:rPr lang="en-US" sz="1000" dirty="0">
                <a:latin typeface="Candara" pitchFamily="34" charset="0"/>
                <a:cs typeface="Arial" pitchFamily="34" charset="0"/>
              </a:rPr>
              <a:t> - 1)</a:t>
            </a:r>
          </a:p>
          <a:p>
            <a:pPr marL="228600" lvl="1"/>
            <a:r>
              <a:rPr lang="en-US" sz="1000" dirty="0">
                <a:latin typeface="Candara" pitchFamily="34" charset="0"/>
                <a:cs typeface="Arial" pitchFamily="34" charset="0"/>
              </a:rPr>
              <a:t>if (</a:t>
            </a:r>
            <a:r>
              <a:rPr lang="en-US" sz="1000" dirty="0" err="1">
                <a:latin typeface="Candara" pitchFamily="34" charset="0"/>
                <a:cs typeface="Arial" pitchFamily="34" charset="0"/>
              </a:rPr>
              <a:t>aComp</a:t>
            </a:r>
            <a:r>
              <a:rPr lang="en-US" sz="1000" dirty="0">
                <a:latin typeface="Candara" pitchFamily="34" charset="0"/>
                <a:cs typeface="Arial" pitchFamily="34" charset="0"/>
              </a:rPr>
              <a:t> &lt; </a:t>
            </a:r>
            <a:r>
              <a:rPr lang="en-US" sz="1000" dirty="0" err="1">
                <a:latin typeface="Candara" pitchFamily="34" charset="0"/>
                <a:cs typeface="Arial" pitchFamily="34" charset="0"/>
              </a:rPr>
              <a:t>bComp</a:t>
            </a:r>
            <a:r>
              <a:rPr lang="en-US" sz="1000" dirty="0">
                <a:latin typeface="Candara" pitchFamily="34" charset="0"/>
                <a:cs typeface="Arial" pitchFamily="34" charset="0"/>
              </a:rPr>
              <a:t>) {return -1}</a:t>
            </a:r>
          </a:p>
          <a:p>
            <a:pPr marL="228600" lvl="1"/>
            <a:r>
              <a:rPr lang="en-US" sz="1000" dirty="0">
                <a:latin typeface="Candara" pitchFamily="34" charset="0"/>
                <a:cs typeface="Arial" pitchFamily="34" charset="0"/>
              </a:rPr>
              <a:t>if (</a:t>
            </a:r>
            <a:r>
              <a:rPr lang="en-US" sz="1000" dirty="0" err="1">
                <a:latin typeface="Candara" pitchFamily="34" charset="0"/>
                <a:cs typeface="Arial" pitchFamily="34" charset="0"/>
              </a:rPr>
              <a:t>aComp</a:t>
            </a:r>
            <a:r>
              <a:rPr lang="en-US" sz="1000" dirty="0">
                <a:latin typeface="Candara" pitchFamily="34" charset="0"/>
                <a:cs typeface="Arial" pitchFamily="34" charset="0"/>
              </a:rPr>
              <a:t> &gt; </a:t>
            </a:r>
            <a:r>
              <a:rPr lang="en-US" sz="1000" dirty="0" err="1">
                <a:latin typeface="Candara" pitchFamily="34" charset="0"/>
                <a:cs typeface="Arial" pitchFamily="34" charset="0"/>
              </a:rPr>
              <a:t>bComp</a:t>
            </a:r>
            <a:r>
              <a:rPr lang="en-US" sz="1000" dirty="0">
                <a:latin typeface="Candara" pitchFamily="34" charset="0"/>
                <a:cs typeface="Arial" pitchFamily="34" charset="0"/>
              </a:rPr>
              <a:t>) {return 1}</a:t>
            </a:r>
          </a:p>
          <a:p>
            <a:pPr marL="228600" lvl="1"/>
            <a:r>
              <a:rPr lang="en-US" sz="1000" dirty="0">
                <a:latin typeface="Candara" pitchFamily="34" charset="0"/>
                <a:cs typeface="Arial" pitchFamily="34" charset="0"/>
              </a:rPr>
              <a:t>return 0</a:t>
            </a:r>
          </a:p>
          <a:p>
            <a:pPr marL="228600" lvl="1"/>
            <a:r>
              <a:rPr lang="en-US" sz="1000" dirty="0">
                <a:latin typeface="Candara" pitchFamily="34" charset="0"/>
                <a:cs typeface="Arial" pitchFamily="34"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1981200" y="533400"/>
            <a:ext cx="4572000" cy="7926388"/>
          </a:xfrm>
        </p:spPr>
        <p:txBody>
          <a:bodyPr/>
          <a:lstStyle/>
          <a:p>
            <a:pPr algn="just"/>
            <a:r>
              <a:rPr lang="en-US" dirty="0"/>
              <a:t>The second function sorts alphabetically by the last character of each array string entry.</a:t>
            </a:r>
          </a:p>
          <a:p>
            <a:pPr algn="just"/>
            <a:r>
              <a:rPr lang="en-US" dirty="0"/>
              <a:t>First, this function extracts the final character from each of the two values passed to it. Then, because strings cannot be added or subtracted like numbers, you compare the ASCII values of the two characters, returning the corresponding values to the </a:t>
            </a:r>
            <a:r>
              <a:rPr lang="en-US" b="1" i="1" dirty="0"/>
              <a:t>sort() </a:t>
            </a:r>
            <a:r>
              <a:rPr lang="en-US" dirty="0"/>
              <a:t>method to let it know how to treat the two values being checked at that instant.</a:t>
            </a:r>
          </a:p>
          <a:p>
            <a:pPr algn="just"/>
            <a:endParaRPr lang="en-US" dirty="0"/>
          </a:p>
        </p:txBody>
      </p:sp>
      <p:sp>
        <p:nvSpPr>
          <p:cNvPr id="254980" name="AutoShape 20"/>
          <p:cNvSpPr>
            <a:spLocks noChangeArrowheads="1"/>
          </p:cNvSpPr>
          <p:nvPr/>
        </p:nvSpPr>
        <p:spPr bwMode="auto">
          <a:xfrm>
            <a:off x="2057400" y="1921048"/>
            <a:ext cx="4019550" cy="4114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dirty="0">
                <a:latin typeface="Candara" pitchFamily="34" charset="0"/>
                <a:cs typeface="Arial" pitchFamily="34" charset="0"/>
              </a:rPr>
              <a:t>&lt;html&gt;</a:t>
            </a:r>
          </a:p>
          <a:p>
            <a:pPr marL="228600" lvl="1"/>
            <a:r>
              <a:rPr lang="en-US" sz="1000" dirty="0">
                <a:latin typeface="Candara" pitchFamily="34" charset="0"/>
                <a:cs typeface="Arial" pitchFamily="34" charset="0"/>
              </a:rPr>
              <a:t>&lt;head&gt;	&lt;title&gt; arrays &lt;/title&gt;&lt;/head&gt;</a:t>
            </a:r>
          </a:p>
          <a:p>
            <a:pPr marL="228600" lvl="1"/>
            <a:r>
              <a:rPr lang="en-US" sz="1000" dirty="0">
                <a:latin typeface="Candara" pitchFamily="34" charset="0"/>
                <a:cs typeface="Arial" pitchFamily="34" charset="0"/>
              </a:rPr>
              <a:t>&lt;script language = "</a:t>
            </a:r>
            <a:r>
              <a:rPr lang="en-US" sz="1000" dirty="0" err="1">
                <a:latin typeface="Candara" pitchFamily="34" charset="0"/>
                <a:cs typeface="Arial" pitchFamily="34" charset="0"/>
              </a:rPr>
              <a:t>javascript</a:t>
            </a:r>
            <a:r>
              <a:rPr lang="en-US" sz="1000" dirty="0">
                <a:latin typeface="Candara" pitchFamily="34" charset="0"/>
                <a:cs typeface="Arial" pitchFamily="34" charset="0"/>
              </a:rPr>
              <a:t>"&gt;</a:t>
            </a:r>
          </a:p>
          <a:p>
            <a:pPr marL="228600" lvl="1"/>
            <a:r>
              <a:rPr lang="en-US" sz="1000" dirty="0" err="1">
                <a:latin typeface="Candara" pitchFamily="34" charset="0"/>
                <a:cs typeface="Arial" pitchFamily="34" charset="0"/>
              </a:rPr>
              <a:t>solarSys</a:t>
            </a:r>
            <a:r>
              <a:rPr lang="en-US" sz="1000" dirty="0">
                <a:latin typeface="Candara" pitchFamily="34" charset="0"/>
                <a:cs typeface="Arial" pitchFamily="34" charset="0"/>
              </a:rPr>
              <a:t> = new Array("Mercury", "Venus", "Earth", "Mars", "Jupiter", "Saturn", "Uranus", "Neptune", "Pluto") </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array1 = </a:t>
            </a:r>
            <a:r>
              <a:rPr lang="en-US" sz="1000" dirty="0" err="1">
                <a:latin typeface="Candara" pitchFamily="34" charset="0"/>
                <a:cs typeface="Arial" pitchFamily="34" charset="0"/>
              </a:rPr>
              <a:t>solarSys.join</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(array1) </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&gt;Slice three elements &lt;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t>
            </a:r>
            <a:r>
              <a:rPr lang="en-US" sz="1000" dirty="0" err="1">
                <a:latin typeface="Candara" pitchFamily="34" charset="0"/>
                <a:cs typeface="Arial" pitchFamily="34" charset="0"/>
              </a:rPr>
              <a:t>solarSys.slice</a:t>
            </a:r>
            <a:r>
              <a:rPr lang="en-US" sz="1000" dirty="0">
                <a:latin typeface="Candara" pitchFamily="34" charset="0"/>
                <a:cs typeface="Arial" pitchFamily="34" charset="0"/>
              </a:rPr>
              <a:t>(3,6))</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r>
              <a:rPr lang="en-US" sz="1000" dirty="0" err="1">
                <a:latin typeface="Candara" pitchFamily="34" charset="0"/>
                <a:cs typeface="Arial" pitchFamily="34" charset="0"/>
              </a:rPr>
              <a:t>REverse</a:t>
            </a:r>
            <a:r>
              <a:rPr lang="en-US" sz="1000" dirty="0">
                <a:latin typeface="Candara" pitchFamily="34" charset="0"/>
                <a:cs typeface="Arial" pitchFamily="34" charset="0"/>
              </a:rPr>
              <a:t> and join with ,")</a:t>
            </a:r>
          </a:p>
          <a:p>
            <a:pPr marL="228600" lvl="1"/>
            <a:r>
              <a:rPr lang="en-US" sz="1000" dirty="0">
                <a:latin typeface="Candara" pitchFamily="34" charset="0"/>
                <a:cs typeface="Arial" pitchFamily="34" charset="0"/>
              </a:rPr>
              <a:t>s=</a:t>
            </a:r>
            <a:r>
              <a:rPr lang="en-US" sz="1000" dirty="0" err="1">
                <a:latin typeface="Candara" pitchFamily="34" charset="0"/>
                <a:cs typeface="Arial" pitchFamily="34" charset="0"/>
              </a:rPr>
              <a:t>solarSys.reverse</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arrayText</a:t>
            </a:r>
            <a:r>
              <a:rPr lang="en-US" sz="1000" dirty="0">
                <a:latin typeface="Candara" pitchFamily="34" charset="0"/>
                <a:cs typeface="Arial" pitchFamily="34" charset="0"/>
              </a:rPr>
              <a:t> = </a:t>
            </a:r>
            <a:r>
              <a:rPr lang="en-US" sz="1000" dirty="0" err="1">
                <a:latin typeface="Candara" pitchFamily="34" charset="0"/>
                <a:cs typeface="Arial" pitchFamily="34" charset="0"/>
              </a:rPr>
              <a:t>s.join</a:t>
            </a:r>
            <a:r>
              <a:rPr lang="en-US" sz="1000" dirty="0">
                <a:latin typeface="Candara" pitchFamily="34" charset="0"/>
                <a:cs typeface="Arial" pitchFamily="34" charset="0"/>
              </a:rPr>
              <a:t>(",") </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t>
            </a:r>
            <a:r>
              <a:rPr lang="en-US" sz="1000" dirty="0" err="1">
                <a:latin typeface="Candara" pitchFamily="34" charset="0"/>
                <a:cs typeface="Arial" pitchFamily="34" charset="0"/>
              </a:rPr>
              <a:t>arrayText</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r>
              <a:rPr lang="en-US" sz="1000" dirty="0" err="1">
                <a:latin typeface="Candara" pitchFamily="34" charset="0"/>
                <a:cs typeface="Arial" pitchFamily="34" charset="0"/>
              </a:rPr>
              <a:t>solarsys</a:t>
            </a:r>
            <a:r>
              <a:rPr lang="en-US" sz="1000" dirty="0">
                <a:latin typeface="Candara" pitchFamily="34" charset="0"/>
                <a:cs typeface="Arial" pitchFamily="34" charset="0"/>
              </a:rPr>
              <a:t> after reversing&lt;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p>
          <a:p>
            <a:pPr marL="228600" lvl="1"/>
            <a:r>
              <a:rPr lang="en-US" sz="1000" dirty="0">
                <a:latin typeface="Candara" pitchFamily="34" charset="0"/>
                <a:cs typeface="Arial" pitchFamily="34" charset="0"/>
              </a:rPr>
              <a:t>array1 = </a:t>
            </a:r>
            <a:r>
              <a:rPr lang="en-US" sz="1000" dirty="0" err="1">
                <a:latin typeface="Candara" pitchFamily="34" charset="0"/>
                <a:cs typeface="Arial" pitchFamily="34" charset="0"/>
              </a:rPr>
              <a:t>solarSys.join</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(array1) </a:t>
            </a:r>
          </a:p>
          <a:p>
            <a:pPr marL="228600" lvl="1"/>
            <a:r>
              <a:rPr lang="en-US" sz="1000" dirty="0" err="1">
                <a:latin typeface="Candara" pitchFamily="34" charset="0"/>
                <a:cs typeface="Arial" pitchFamily="34" charset="0"/>
              </a:rPr>
              <a:t>solarSys.reverse</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r>
              <a:rPr lang="en-US" sz="1000" dirty="0" err="1">
                <a:latin typeface="Candara" pitchFamily="34" charset="0"/>
                <a:cs typeface="Arial" pitchFamily="34" charset="0"/>
              </a:rPr>
              <a:t>Concat</a:t>
            </a:r>
            <a:r>
              <a:rPr lang="en-US" sz="1000" dirty="0">
                <a:latin typeface="Candara" pitchFamily="34" charset="0"/>
                <a:cs typeface="Arial" pitchFamily="34" charset="0"/>
              </a:rPr>
              <a:t> and join&lt;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p>
          <a:p>
            <a:pPr marL="228600" lvl="1"/>
            <a:r>
              <a:rPr lang="en-US" sz="1000" dirty="0">
                <a:latin typeface="Candara" pitchFamily="34" charset="0"/>
                <a:cs typeface="Arial" pitchFamily="34" charset="0"/>
              </a:rPr>
              <a:t>s2=</a:t>
            </a:r>
            <a:r>
              <a:rPr lang="en-US" sz="1000" dirty="0" err="1">
                <a:latin typeface="Candara" pitchFamily="34" charset="0"/>
                <a:cs typeface="Arial" pitchFamily="34" charset="0"/>
              </a:rPr>
              <a:t>solarSys.concat</a:t>
            </a:r>
            <a:r>
              <a:rPr lang="en-US" sz="1000" dirty="0">
                <a:latin typeface="Candara" pitchFamily="34" charset="0"/>
                <a:cs typeface="Arial" pitchFamily="34" charset="0"/>
              </a:rPr>
              <a:t>(s)</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(s2.join(","))</a:t>
            </a:r>
          </a:p>
          <a:p>
            <a:pPr marL="228600" lvl="1"/>
            <a:r>
              <a:rPr lang="en-US" sz="1000" dirty="0" err="1">
                <a:latin typeface="Candara" pitchFamily="34" charset="0"/>
                <a:cs typeface="Arial" pitchFamily="34" charset="0"/>
              </a:rPr>
              <a:t>solarSys.sort</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arrayText</a:t>
            </a:r>
            <a:r>
              <a:rPr lang="en-US" sz="1000" dirty="0">
                <a:latin typeface="Candara" pitchFamily="34" charset="0"/>
                <a:cs typeface="Arial" pitchFamily="34" charset="0"/>
              </a:rPr>
              <a:t> = </a:t>
            </a:r>
            <a:r>
              <a:rPr lang="en-US" sz="1000" dirty="0" err="1">
                <a:latin typeface="Candara" pitchFamily="34" charset="0"/>
                <a:cs typeface="Arial" pitchFamily="34" charset="0"/>
              </a:rPr>
              <a:t>s.join</a:t>
            </a:r>
            <a:r>
              <a:rPr lang="en-US" sz="1000" dirty="0">
                <a:latin typeface="Candara" pitchFamily="34" charset="0"/>
                <a:cs typeface="Arial" pitchFamily="34" charset="0"/>
              </a:rPr>
              <a:t>(",") </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&gt;Sort and join")</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t>
            </a:r>
            <a:r>
              <a:rPr lang="en-US" sz="1000" dirty="0" err="1">
                <a:latin typeface="Candara" pitchFamily="34" charset="0"/>
                <a:cs typeface="Arial" pitchFamily="34" charset="0"/>
              </a:rPr>
              <a:t>arrayText</a:t>
            </a:r>
            <a:r>
              <a:rPr lang="en-US" sz="1000" dirty="0">
                <a:latin typeface="Candara" pitchFamily="34" charset="0"/>
                <a:cs typeface="Arial" pitchFamily="34" charset="0"/>
              </a:rPr>
              <a:t>)&lt;/script&gt;</a:t>
            </a:r>
          </a:p>
          <a:p>
            <a:pPr marL="228600" lvl="1"/>
            <a:r>
              <a:rPr lang="en-US" sz="1000" dirty="0">
                <a:latin typeface="Candara" pitchFamily="34" charset="0"/>
                <a:cs typeface="Arial" pitchFamily="34" charset="0"/>
              </a:rPr>
              <a:t>&lt;/html&gt;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a:xfrm>
            <a:off x="2057400" y="533400"/>
            <a:ext cx="4495800" cy="7926388"/>
          </a:xfrm>
        </p:spPr>
        <p:txBody>
          <a:bodyPr/>
          <a:lstStyle/>
          <a:p>
            <a:pPr algn="just"/>
            <a:r>
              <a:rPr lang="en-US" dirty="0"/>
              <a:t>JavaScript Document Object Model</a:t>
            </a:r>
          </a:p>
          <a:p>
            <a:pPr algn="just"/>
            <a:r>
              <a:rPr lang="en-US" dirty="0"/>
              <a:t>Link Object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Text Related Objects:</a:t>
            </a:r>
          </a:p>
          <a:p>
            <a:pPr algn="just"/>
            <a:endParaRPr lang="en-US" dirty="0"/>
          </a:p>
          <a:p>
            <a:pPr algn="just"/>
            <a:endParaRPr lang="en-US" dirty="0"/>
          </a:p>
          <a:p>
            <a:pPr algn="just"/>
            <a:endParaRPr lang="en-US" dirty="0"/>
          </a:p>
        </p:txBody>
      </p:sp>
      <p:graphicFrame>
        <p:nvGraphicFramePr>
          <p:cNvPr id="257076" name="Group 52"/>
          <p:cNvGraphicFramePr>
            <a:graphicFrameLocks noGrp="1"/>
          </p:cNvGraphicFramePr>
          <p:nvPr>
            <p:extLst>
              <p:ext uri="{D42A27DB-BD31-4B8C-83A1-F6EECF244321}">
                <p14:modId xmlns:p14="http://schemas.microsoft.com/office/powerpoint/2010/main" val="1801664836"/>
              </p:ext>
            </p:extLst>
          </p:nvPr>
        </p:nvGraphicFramePr>
        <p:xfrm>
          <a:off x="1997075" y="1054100"/>
          <a:ext cx="4617481" cy="4511358"/>
        </p:xfrm>
        <a:graphic>
          <a:graphicData uri="http://schemas.openxmlformats.org/drawingml/2006/table">
            <a:tbl>
              <a:tblPr/>
              <a:tblGrid>
                <a:gridCol w="1380640"/>
                <a:gridCol w="3236841"/>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Event Handler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4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onClick</a:t>
                      </a:r>
                      <a:endParaRPr kumimoji="0" lang="en-US" sz="1000" b="0" i="0" u="none" strike="noStrike" cap="none" normalizeH="0" baseline="0" dirty="0" smtClean="0">
                        <a:ln>
                          <a:noFill/>
                        </a:ln>
                        <a:solidFill>
                          <a:schemeClr val="tx1"/>
                        </a:solidFill>
                        <a:effectLst/>
                        <a:latin typeface="Candara"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onDblClick</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By and large, the HREF attribute determines the action that a link makes when a user clicks it — which is generally a navigational action. But if you need to execute a script before navigating to a specific link (or to change the contents of more than one frame), you can include an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onClick</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or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onDblClick</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handler in that link’s definition. Any statements or functions called by either click event handler execute before any navigation takes place.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onMouseDown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onMouseUp</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Events for the mouse being pressed and released supplement the long-standing click event. A click event fires after a matched set of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mouseDown</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and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mouseUp</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events occurs on the same link. If the user presses down on the link and slides the mouse pointer off the link to release the mouse button, only the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mouseDown</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 fires on the link.</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0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onMouseOver</a:t>
                      </a:r>
                      <a:endParaRPr kumimoji="0" lang="en-US" sz="1000" b="0" i="0" u="none" strike="noStrike" cap="none" normalizeH="0" baseline="0" dirty="0" smtClean="0">
                        <a:ln>
                          <a:noFill/>
                        </a:ln>
                        <a:solidFill>
                          <a:schemeClr val="tx1"/>
                        </a:solidFill>
                        <a:effectLst/>
                        <a:latin typeface="Candara"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onMouseOut</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As you drag the mouse pointer atop a link in a document, the status line at the bottom of the window shows the URL defined in the link’s HREF attribute. You can override the display of a link’s URL by triggering a function with the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onMouseOver</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handler assigned to a link. The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onMouseOut</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handler fires when the pointer leaves the link’s rectangular region. If you use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onMouseOver</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to set the status bar, you should return the status bar to its default setting with an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onMouseOut</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 handler.</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57075" name="Group 51"/>
          <p:cNvGraphicFramePr>
            <a:graphicFrameLocks noGrp="1"/>
          </p:cNvGraphicFramePr>
          <p:nvPr/>
        </p:nvGraphicFramePr>
        <p:xfrm>
          <a:off x="1997075" y="6096000"/>
          <a:ext cx="4708525" cy="1996441"/>
        </p:xfrm>
        <a:graphic>
          <a:graphicData uri="http://schemas.openxmlformats.org/drawingml/2006/table">
            <a:tbl>
              <a:tblPr/>
              <a:tblGrid>
                <a:gridCol w="1203325"/>
                <a:gridCol w="3505200"/>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Event Handler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onSelect</a:t>
                      </a:r>
                      <a:endParaRPr kumimoji="0" lang="en-US" sz="1000" b="0" i="0" u="none" strike="noStrike" cap="none" normalizeH="0" baseline="0" dirty="0" smtClean="0">
                        <a:ln>
                          <a:noFill/>
                        </a:ln>
                        <a:solidFill>
                          <a:schemeClr val="tx1"/>
                        </a:solidFill>
                        <a:effectLst/>
                        <a:latin typeface="Candara"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onSelect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is fired when the user selects the text inside the text field</a:t>
                      </a:r>
                      <a:r>
                        <a:rPr kumimoji="0" lang="en-US" sz="1800" b="0" i="0" u="none" strike="noStrike" cap="none" normalizeH="0" baseline="0" dirty="0" smtClean="0">
                          <a:ln>
                            <a:noFill/>
                          </a:ln>
                          <a:solidFill>
                            <a:schemeClr val="tx1"/>
                          </a:solidFill>
                          <a:effectLst/>
                          <a:latin typeface="Candar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onKeyDown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onKeyPress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onKeyUp</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These events let your scripts capture user activity from the keyboard while the field has focus.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keyDown</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occurs the instant the user presses the key far enough to make contact;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keyUp</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occurs when electrical contact with the key breaks; and a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keyPress</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occurs after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keyUp</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signaling the completion of a matched pair of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keyDown</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and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keyUp</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2057400" y="533400"/>
            <a:ext cx="4495800" cy="304800"/>
          </a:xfrm>
        </p:spPr>
        <p:txBody>
          <a:bodyPr/>
          <a:lstStyle/>
          <a:p>
            <a:r>
              <a:rPr lang="en-US"/>
              <a:t>Select Object (Option Object)</a:t>
            </a:r>
          </a:p>
        </p:txBody>
      </p:sp>
      <p:graphicFrame>
        <p:nvGraphicFramePr>
          <p:cNvPr id="262192" name="Group 48"/>
          <p:cNvGraphicFramePr>
            <a:graphicFrameLocks noGrp="1"/>
          </p:cNvGraphicFramePr>
          <p:nvPr/>
        </p:nvGraphicFramePr>
        <p:xfrm>
          <a:off x="1981200" y="889000"/>
          <a:ext cx="4452938" cy="3901441"/>
        </p:xfrm>
        <a:graphic>
          <a:graphicData uri="http://schemas.openxmlformats.org/drawingml/2006/table">
            <a:tbl>
              <a:tblPr/>
              <a:tblGrid>
                <a:gridCol w="1066800"/>
                <a:gridCol w="3386138"/>
              </a:tblGrid>
              <a:tr h="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Property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6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You typically won’t summon this property by itself. Rather, it becomes part of a reference to a specific option’s properties within the entire select object. In other words, the options property becomes a kind of gateway to more specific properties, such as the value assigned to a single option within the list.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525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Index</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index value of any single option in a select object will likely be a redundant value in your scripting. Because you cannot access the option without knowing the index anyway, you have little need to extract the index value. The value is a property of the item, just the same.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382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value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In many instances, the words in the options list appear in a form that is convenient for the document’s users but inconvenient for the scripts behind the page. Rather than set up an elaborate lookup routine to match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selectedIndex</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or options[index].text values with the values your script needs, an easier technique is to store those values in the VALUE attribute of each &lt;OPTION&gt; definition of the select object. You can then extract those values as needed.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2133600" y="533400"/>
            <a:ext cx="4419600" cy="7926388"/>
          </a:xfrm>
        </p:spPr>
        <p:txBody>
          <a:bodyPr>
            <a:normAutofit lnSpcReduction="10000"/>
          </a:bodyPr>
          <a:lstStyle/>
          <a:p>
            <a:pPr algn="just"/>
            <a:r>
              <a:rPr lang="en-US" u="sng" dirty="0" err="1"/>
              <a:t>RegExp</a:t>
            </a:r>
            <a:r>
              <a:rPr lang="en-US" u="sng" dirty="0"/>
              <a:t> Object</a:t>
            </a:r>
          </a:p>
          <a:p>
            <a:pPr algn="just"/>
            <a:r>
              <a:rPr lang="en-US" dirty="0"/>
              <a:t>Following table shows properties of </a:t>
            </a:r>
            <a:r>
              <a:rPr lang="en-US" dirty="0" err="1"/>
              <a:t>RegExp</a:t>
            </a:r>
            <a:r>
              <a:rPr lang="en-US" dirty="0"/>
              <a:t> object: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spcBef>
                <a:spcPct val="0"/>
              </a:spcBef>
            </a:pPr>
            <a:endParaRPr lang="en-US" dirty="0" smtClean="0"/>
          </a:p>
          <a:p>
            <a:pPr algn="just">
              <a:spcBef>
                <a:spcPct val="0"/>
              </a:spcBef>
            </a:pPr>
            <a:endParaRPr lang="en-US" dirty="0"/>
          </a:p>
          <a:p>
            <a:pPr algn="just">
              <a:spcBef>
                <a:spcPct val="0"/>
              </a:spcBef>
            </a:pPr>
            <a:endParaRPr lang="en-US" dirty="0" smtClean="0"/>
          </a:p>
          <a:p>
            <a:pPr algn="just">
              <a:spcBef>
                <a:spcPct val="0"/>
              </a:spcBef>
            </a:pPr>
            <a:endParaRPr lang="en-US" dirty="0"/>
          </a:p>
          <a:p>
            <a:pPr algn="just">
              <a:spcBef>
                <a:spcPct val="0"/>
              </a:spcBef>
            </a:pPr>
            <a:endParaRPr lang="en-US" dirty="0" smtClean="0"/>
          </a:p>
          <a:p>
            <a:pPr algn="just">
              <a:spcBef>
                <a:spcPct val="0"/>
              </a:spcBef>
            </a:pPr>
            <a:endParaRPr lang="en-US" dirty="0"/>
          </a:p>
          <a:p>
            <a:pPr algn="just">
              <a:spcBef>
                <a:spcPct val="0"/>
              </a:spcBef>
            </a:pPr>
            <a:endParaRPr lang="en-US" dirty="0" smtClean="0"/>
          </a:p>
          <a:p>
            <a:pPr algn="just">
              <a:spcBef>
                <a:spcPct val="0"/>
              </a:spcBef>
            </a:pPr>
            <a:r>
              <a:rPr lang="en-US" dirty="0" smtClean="0"/>
              <a:t>Beginning </a:t>
            </a:r>
            <a:r>
              <a:rPr lang="en-US" dirty="0"/>
              <a:t>with Navigator 4 and Internet Explorer 4, the browser maintains a single instance of a </a:t>
            </a:r>
            <a:r>
              <a:rPr lang="en-US" dirty="0" err="1"/>
              <a:t>RegExp</a:t>
            </a:r>
            <a:r>
              <a:rPr lang="en-US" dirty="0"/>
              <a:t> object for each window or frame. The object oversees the action of all methods that involve regular expressions (including the few related string object methods). Properties of this object are exposed not only to JavaScript in the traditional manner, but also to a parameter of the </a:t>
            </a:r>
            <a:r>
              <a:rPr lang="en-US" i="1" dirty="0" err="1"/>
              <a:t>string.replace</a:t>
            </a:r>
            <a:r>
              <a:rPr lang="en-US" i="1" dirty="0"/>
              <a:t>() </a:t>
            </a:r>
            <a:r>
              <a:rPr lang="en-US" dirty="0"/>
              <a:t>method for some shortcut access.</a:t>
            </a:r>
          </a:p>
          <a:p>
            <a:pPr algn="just"/>
            <a:r>
              <a:rPr lang="en-US" dirty="0"/>
              <a:t>With one </a:t>
            </a:r>
            <a:r>
              <a:rPr lang="en-US" dirty="0" err="1"/>
              <a:t>RegExp</a:t>
            </a:r>
            <a:r>
              <a:rPr lang="en-US" dirty="0"/>
              <a:t> object serving all regular expression-related methods in your document’s scripts, you must exercise care to access or modify this object’s properties. You must make sure that the </a:t>
            </a:r>
            <a:r>
              <a:rPr lang="en-US" dirty="0" err="1"/>
              <a:t>RegExp</a:t>
            </a:r>
            <a:r>
              <a:rPr lang="en-US" dirty="0"/>
              <a:t> object has not been affected by another method. Most properties are subject to change as the result of any method that involves a regular expression. This may be reason enough to use the properties of the array object returned by most regular expression methods instead of the </a:t>
            </a:r>
            <a:r>
              <a:rPr lang="en-US" dirty="0" err="1"/>
              <a:t>RegExp</a:t>
            </a:r>
            <a:r>
              <a:rPr lang="en-US" dirty="0"/>
              <a:t> properties. The former stick with a specific regular expression object even after other regular expression objects are used in the same script. </a:t>
            </a:r>
            <a:r>
              <a:rPr lang="en-US" dirty="0" err="1"/>
              <a:t>RegExp</a:t>
            </a:r>
            <a:r>
              <a:rPr lang="en-US" dirty="0"/>
              <a:t> properties reflect the most recent activity, irrespective of the regular expression object involved.</a:t>
            </a:r>
          </a:p>
          <a:p>
            <a:pPr algn="just"/>
            <a:endParaRPr lang="en-US" dirty="0"/>
          </a:p>
          <a:p>
            <a:pPr algn="just"/>
            <a:r>
              <a:rPr lang="en-US" b="1" u="sng" dirty="0"/>
              <a:t>Properties</a:t>
            </a:r>
            <a:endParaRPr lang="en-US" b="1" dirty="0"/>
          </a:p>
          <a:p>
            <a:pPr algn="just"/>
            <a:r>
              <a:rPr lang="en-US" b="1" dirty="0"/>
              <a:t>Input: </a:t>
            </a:r>
            <a:r>
              <a:rPr lang="en-US" i="1" dirty="0" err="1"/>
              <a:t>RegExp.input</a:t>
            </a:r>
            <a:r>
              <a:rPr lang="en-US" i="1" dirty="0"/>
              <a:t> </a:t>
            </a:r>
            <a:r>
              <a:rPr lang="en-US" dirty="0"/>
              <a:t>property is the main string against which a regular expression is compared in search of a match. </a:t>
            </a:r>
          </a:p>
          <a:p>
            <a:pPr algn="just"/>
            <a:endParaRPr lang="en-US" dirty="0"/>
          </a:p>
          <a:p>
            <a:pPr algn="just"/>
            <a:endParaRPr lang="en-US" dirty="0"/>
          </a:p>
          <a:p>
            <a:pPr algn="just"/>
            <a:r>
              <a:rPr lang="en-US" dirty="0"/>
              <a:t> </a:t>
            </a:r>
          </a:p>
          <a:p>
            <a:pPr algn="just"/>
            <a:endParaRPr lang="en-US" dirty="0"/>
          </a:p>
          <a:p>
            <a:pPr algn="just"/>
            <a:endParaRPr lang="en-US" dirty="0"/>
          </a:p>
          <a:p>
            <a:pPr algn="just"/>
            <a:endParaRPr lang="en-US" dirty="0"/>
          </a:p>
        </p:txBody>
      </p:sp>
      <p:graphicFrame>
        <p:nvGraphicFramePr>
          <p:cNvPr id="263172" name="Group 4"/>
          <p:cNvGraphicFramePr>
            <a:graphicFrameLocks noGrp="1"/>
          </p:cNvGraphicFramePr>
          <p:nvPr>
            <p:extLst>
              <p:ext uri="{D42A27DB-BD31-4B8C-83A1-F6EECF244321}">
                <p14:modId xmlns:p14="http://schemas.microsoft.com/office/powerpoint/2010/main" val="332868247"/>
              </p:ext>
            </p:extLst>
          </p:nvPr>
        </p:nvGraphicFramePr>
        <p:xfrm>
          <a:off x="2179320" y="1273810"/>
          <a:ext cx="4191000" cy="2682240"/>
        </p:xfrm>
        <a:graphic>
          <a:graphicData uri="http://schemas.openxmlformats.org/drawingml/2006/table">
            <a:tbl>
              <a:tblPr/>
              <a:tblGrid>
                <a:gridCol w="1397000"/>
                <a:gridCol w="1397000"/>
                <a:gridCol w="1397000"/>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Properties</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Methods</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Events</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7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input</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None</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None</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lastMatch</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Lastparen</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LeftContext</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Multiline</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RightContext</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$1..$9</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a:xfrm>
            <a:off x="2133600" y="533400"/>
            <a:ext cx="4419600" cy="7926388"/>
          </a:xfrm>
        </p:spPr>
        <p:txBody>
          <a:bodyPr>
            <a:normAutofit lnSpcReduction="10000"/>
          </a:bodyPr>
          <a:lstStyle/>
          <a:p>
            <a:pPr algn="just"/>
            <a:r>
              <a:rPr lang="en-US" dirty="0"/>
              <a:t>However, many text-related document objects have an unseen relationship with </a:t>
            </a:r>
            <a:r>
              <a:rPr lang="en-US" dirty="0" err="1"/>
              <a:t>RegExp</a:t>
            </a:r>
            <a:r>
              <a:rPr lang="en-US" dirty="0"/>
              <a:t>. If a text, </a:t>
            </a:r>
            <a:r>
              <a:rPr lang="en-US" dirty="0" err="1"/>
              <a:t>textarea</a:t>
            </a:r>
            <a:r>
              <a:rPr lang="en-US" dirty="0"/>
              <a:t>, select, or link object contains an event handler that invokes a function that contains a regular expression, </a:t>
            </a:r>
            <a:r>
              <a:rPr lang="en-US" i="1" dirty="0" err="1"/>
              <a:t>RegExp.input</a:t>
            </a:r>
            <a:r>
              <a:rPr lang="en-US" i="1" dirty="0"/>
              <a:t> </a:t>
            </a:r>
            <a:r>
              <a:rPr lang="en-US" dirty="0"/>
              <a:t>property is set to the relevant textual data from the object. You need not specify parameters for the event handler call or in the function called by it. For text and </a:t>
            </a:r>
            <a:r>
              <a:rPr lang="en-US" dirty="0" err="1"/>
              <a:t>textarea</a:t>
            </a:r>
            <a:r>
              <a:rPr lang="en-US" dirty="0"/>
              <a:t> objects, the input property value becomes the object content; for the select object, it is the text (not the value) of the selected option; and for a link, it is the text highlighted in the browser associated with the link (and reflected in the link’s text property).To have JavaScript set the </a:t>
            </a:r>
            <a:r>
              <a:rPr lang="en-US" i="1" dirty="0" err="1"/>
              <a:t>RegExp.input</a:t>
            </a:r>
            <a:r>
              <a:rPr lang="en-US" i="1" dirty="0"/>
              <a:t> </a:t>
            </a:r>
            <a:r>
              <a:rPr lang="en-US" dirty="0"/>
              <a:t>property for you may simplify your script. You can invoke either of the regular expression methods without specifying the main string parameter. When that parameter is empty, JavaScript applies the </a:t>
            </a:r>
            <a:r>
              <a:rPr lang="en-US" i="1" dirty="0" err="1"/>
              <a:t>RegExp.input</a:t>
            </a:r>
            <a:r>
              <a:rPr lang="en-US" i="1" dirty="0"/>
              <a:t> </a:t>
            </a:r>
            <a:r>
              <a:rPr lang="en-US" dirty="0"/>
              <a:t>property to the task. You can also set this property on the fly if you like. The short version of this property is </a:t>
            </a:r>
            <a:r>
              <a:rPr lang="en-US" b="1" dirty="0"/>
              <a:t>$_ </a:t>
            </a:r>
            <a:r>
              <a:rPr lang="en-US" dirty="0"/>
              <a:t>(dollar sign underscore). </a:t>
            </a:r>
          </a:p>
          <a:p>
            <a:pPr algn="just"/>
            <a:r>
              <a:rPr lang="en-US" b="1" dirty="0"/>
              <a:t>Multiline: </a:t>
            </a:r>
            <a:r>
              <a:rPr lang="en-US" i="1" dirty="0" err="1"/>
              <a:t>RegExp.multiline</a:t>
            </a:r>
            <a:r>
              <a:rPr lang="en-US" dirty="0"/>
              <a:t> property determines whether searches extend across multiple lines of a target string. This property is automatically set to true when an event handler of a </a:t>
            </a:r>
            <a:r>
              <a:rPr lang="en-US" dirty="0" err="1"/>
              <a:t>textarea</a:t>
            </a:r>
            <a:r>
              <a:rPr lang="en-US" dirty="0"/>
              <a:t> triggers a function containing a regular expression. You can also set this property on the fly if you like. The short version of this property is </a:t>
            </a:r>
            <a:r>
              <a:rPr lang="en-US" b="1" dirty="0"/>
              <a:t>$*</a:t>
            </a:r>
            <a:r>
              <a:rPr lang="en-US" dirty="0"/>
              <a:t>.</a:t>
            </a:r>
            <a:endParaRPr lang="en-US" b="1" dirty="0"/>
          </a:p>
          <a:p>
            <a:pPr algn="just"/>
            <a:r>
              <a:rPr lang="en-US" b="1" dirty="0" err="1"/>
              <a:t>lastMatch</a:t>
            </a:r>
            <a:r>
              <a:rPr lang="en-US" b="1" dirty="0"/>
              <a:t>: </a:t>
            </a:r>
            <a:r>
              <a:rPr lang="en-US" dirty="0"/>
              <a:t>After you execute a regular expression-related method, any text in the main string that matches the regular expression specification is automatically assigned to the </a:t>
            </a:r>
            <a:r>
              <a:rPr lang="en-US" i="1" dirty="0" err="1"/>
              <a:t>RegExp.lastMatch</a:t>
            </a:r>
            <a:r>
              <a:rPr lang="en-US" i="1" dirty="0"/>
              <a:t> </a:t>
            </a:r>
            <a:r>
              <a:rPr lang="en-US" dirty="0"/>
              <a:t>property. This value is also assigned to the [0] property of the object array returned when a match is found by the </a:t>
            </a:r>
            <a:r>
              <a:rPr lang="en-US" i="1" dirty="0"/>
              <a:t>exec() </a:t>
            </a:r>
            <a:r>
              <a:rPr lang="en-US" dirty="0"/>
              <a:t>and </a:t>
            </a:r>
            <a:r>
              <a:rPr lang="en-US" i="1" dirty="0" err="1"/>
              <a:t>string.match</a:t>
            </a:r>
            <a:r>
              <a:rPr lang="en-US" i="1" dirty="0"/>
              <a:t>() </a:t>
            </a:r>
            <a:r>
              <a:rPr lang="en-US" dirty="0"/>
              <a:t>methods. The short version of this property is </a:t>
            </a:r>
            <a:r>
              <a:rPr lang="en-US" b="1" dirty="0"/>
              <a:t>$&amp;</a:t>
            </a:r>
            <a:r>
              <a:rPr lang="en-US" dirty="0"/>
              <a:t>. </a:t>
            </a:r>
          </a:p>
          <a:p>
            <a:pPr algn="just"/>
            <a:r>
              <a:rPr lang="en-US" b="1" dirty="0" err="1"/>
              <a:t>lastParen</a:t>
            </a:r>
            <a:r>
              <a:rPr lang="en-US" b="1" dirty="0"/>
              <a:t>: </a:t>
            </a:r>
            <a:r>
              <a:rPr lang="en-US" dirty="0"/>
              <a:t>When a regular expression contains many parenthesized subcomponents, the </a:t>
            </a:r>
            <a:r>
              <a:rPr lang="en-US" dirty="0" err="1"/>
              <a:t>RegExp</a:t>
            </a:r>
            <a:r>
              <a:rPr lang="en-US" dirty="0"/>
              <a:t> object maintains a list of the resulting strings in the $1,...$9 properties. You can also extract the value of the last matching parenthesized subcomponent with the </a:t>
            </a:r>
            <a:r>
              <a:rPr lang="en-US" i="1" dirty="0" err="1"/>
              <a:t>RegExp.lastParen</a:t>
            </a:r>
            <a:r>
              <a:rPr lang="en-US" i="1" dirty="0"/>
              <a:t> </a:t>
            </a:r>
            <a:r>
              <a:rPr lang="en-US" dirty="0"/>
              <a:t>property, which is a read-only property. The short version of this property is </a:t>
            </a:r>
            <a:r>
              <a:rPr lang="en-US" b="1" dirty="0"/>
              <a:t>$+</a:t>
            </a:r>
            <a:r>
              <a:rPr lang="en-US" dirty="0"/>
              <a:t>.</a:t>
            </a:r>
          </a:p>
          <a:p>
            <a:pPr algn="just"/>
            <a:r>
              <a:rPr lang="en-US" b="1" dirty="0" err="1"/>
              <a:t>leftContext</a:t>
            </a:r>
            <a:r>
              <a:rPr lang="en-US" b="1" dirty="0"/>
              <a:t>, </a:t>
            </a:r>
            <a:r>
              <a:rPr lang="en-US" b="1" dirty="0" err="1"/>
              <a:t>rightContext</a:t>
            </a:r>
            <a:r>
              <a:rPr lang="en-US" b="1" dirty="0"/>
              <a:t> </a:t>
            </a:r>
          </a:p>
          <a:p>
            <a:pPr algn="just"/>
            <a:r>
              <a:rPr lang="en-US" dirty="0"/>
              <a:t>After a match is found in the course of one of the regular expression methods, the </a:t>
            </a:r>
            <a:r>
              <a:rPr lang="en-US" dirty="0" err="1"/>
              <a:t>RegExp</a:t>
            </a:r>
            <a:r>
              <a:rPr lang="en-US" dirty="0"/>
              <a:t> object is informed of some key contextual information about the match. The </a:t>
            </a:r>
            <a:r>
              <a:rPr lang="en-US" i="1" dirty="0" err="1"/>
              <a:t>leftContext</a:t>
            </a:r>
            <a:r>
              <a:rPr lang="en-US" i="1" dirty="0"/>
              <a:t> </a:t>
            </a:r>
            <a:r>
              <a:rPr lang="en-US" dirty="0"/>
              <a:t>property contains the part of the main string to the left of (up to but not including) the matched string. Be aware that the </a:t>
            </a:r>
            <a:r>
              <a:rPr lang="en-US" i="1" dirty="0" err="1"/>
              <a:t>leftContext</a:t>
            </a:r>
            <a:r>
              <a:rPr lang="en-US" dirty="0"/>
              <a:t> starts its string from the point at which the most recent search began. Therefore, for second or subsequent times through the same string with the same regular expression, the </a:t>
            </a:r>
            <a:r>
              <a:rPr lang="en-US" dirty="0" err="1"/>
              <a:t>leftContext</a:t>
            </a:r>
            <a:r>
              <a:rPr lang="en-US" dirty="0"/>
              <a:t> substring varies widely from the first time through. The </a:t>
            </a:r>
            <a:r>
              <a:rPr lang="en-US" i="1" dirty="0" err="1"/>
              <a:t>rightContext</a:t>
            </a:r>
            <a:r>
              <a:rPr lang="en-US" dirty="0"/>
              <a:t> consists of a string that starts immediately after the current match and extends to the end of the main string. As subsequent method calls work on the same string and regular expression, this value obviously shrinks in length until no more matches are found. At this point, both properties revert to null. Short versions of these properties are $` and $’ for </a:t>
            </a:r>
            <a:r>
              <a:rPr lang="en-US" dirty="0" err="1"/>
              <a:t>leftContext</a:t>
            </a:r>
            <a:r>
              <a:rPr lang="en-US" dirty="0"/>
              <a:t> and </a:t>
            </a:r>
            <a:r>
              <a:rPr lang="en-US" dirty="0" err="1"/>
              <a:t>rightContext</a:t>
            </a:r>
            <a:r>
              <a:rPr lang="en-US" dirty="0"/>
              <a:t>, respectively.</a:t>
            </a:r>
          </a:p>
          <a:p>
            <a:pPr algn="just"/>
            <a:endParaRPr lang="en-US" dirty="0"/>
          </a:p>
          <a:p>
            <a:pPr algn="just"/>
            <a:endParaRPr lang="en-US" dirty="0"/>
          </a:p>
          <a:p>
            <a:pPr algn="just"/>
            <a:endParaRPr lang="en-US" dirty="0"/>
          </a:p>
          <a:p>
            <a:pPr algn="just"/>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2133600" y="533400"/>
            <a:ext cx="4419600" cy="7926388"/>
          </a:xfrm>
        </p:spPr>
        <p:txBody>
          <a:bodyPr/>
          <a:lstStyle/>
          <a:p>
            <a:pPr algn="just"/>
            <a:r>
              <a:rPr lang="en-US" b="1" dirty="0"/>
              <a:t>$1...$9 </a:t>
            </a:r>
          </a:p>
          <a:p>
            <a:pPr algn="just"/>
            <a:r>
              <a:rPr lang="en-US" dirty="0"/>
              <a:t>As a regular expression method executes, any parenthesized result is stored in </a:t>
            </a:r>
            <a:r>
              <a:rPr lang="en-US" dirty="0" err="1"/>
              <a:t>RegExp’s</a:t>
            </a:r>
            <a:r>
              <a:rPr lang="en-US" dirty="0"/>
              <a:t> nine properties reserved for just that purpose (called </a:t>
            </a:r>
            <a:r>
              <a:rPr lang="en-US" dirty="0" err="1"/>
              <a:t>backreferences</a:t>
            </a:r>
            <a:r>
              <a:rPr lang="en-US" dirty="0"/>
              <a:t>). The same values (and any beyond the nine that </a:t>
            </a:r>
            <a:r>
              <a:rPr lang="en-US" dirty="0" err="1"/>
              <a:t>RegExp</a:t>
            </a:r>
            <a:r>
              <a:rPr lang="en-US" dirty="0"/>
              <a:t> has space for) are stored in the array object returned with the </a:t>
            </a:r>
            <a:r>
              <a:rPr lang="en-US" i="1" dirty="0"/>
              <a:t>exec() </a:t>
            </a:r>
            <a:r>
              <a:rPr lang="en-US" dirty="0"/>
              <a:t>and </a:t>
            </a:r>
            <a:r>
              <a:rPr lang="en-US" i="1" dirty="0" err="1"/>
              <a:t>string.match</a:t>
            </a:r>
            <a:r>
              <a:rPr lang="en-US" i="1" dirty="0"/>
              <a:t>() </a:t>
            </a:r>
            <a:r>
              <a:rPr lang="en-US" dirty="0"/>
              <a:t>methods.</a:t>
            </a:r>
          </a:p>
          <a:p>
            <a:pPr algn="just"/>
            <a:endParaRPr lang="en-US" dirty="0"/>
          </a:p>
          <a:p>
            <a:pPr algn="just"/>
            <a:r>
              <a:rPr lang="en-US" dirty="0"/>
              <a:t>Values are stored in the order in which the left parenthesis of a pair appears in the regular expression, regardless of nesting of other components.</a:t>
            </a:r>
          </a:p>
          <a:p>
            <a:pPr algn="just"/>
            <a:endParaRPr lang="en-US" dirty="0"/>
          </a:p>
          <a:p>
            <a:pPr algn="just"/>
            <a:r>
              <a:rPr lang="en-US" dirty="0"/>
              <a:t>You can use these </a:t>
            </a:r>
            <a:r>
              <a:rPr lang="en-US" dirty="0" err="1"/>
              <a:t>backreferences</a:t>
            </a:r>
            <a:r>
              <a:rPr lang="en-US" dirty="0"/>
              <a:t> directly in the second parameter of the </a:t>
            </a:r>
            <a:r>
              <a:rPr lang="en-US" i="1" dirty="0" err="1"/>
              <a:t>string.replace</a:t>
            </a:r>
            <a:r>
              <a:rPr lang="en-US" i="1" dirty="0"/>
              <a:t>() </a:t>
            </a:r>
            <a:r>
              <a:rPr lang="en-US" dirty="0"/>
              <a:t>method, without using the </a:t>
            </a:r>
            <a:r>
              <a:rPr lang="en-US" dirty="0" err="1"/>
              <a:t>RegExp</a:t>
            </a:r>
            <a:r>
              <a:rPr lang="en-US" dirty="0"/>
              <a:t> part of their address. The ideal situation is to encapsulate components that need to be rearranged or recombined with replacement characters. For example, the following script function turns a name that is last name first into first name last: </a:t>
            </a:r>
          </a:p>
          <a:p>
            <a:pPr algn="just"/>
            <a:endParaRPr lang="en-US" dirty="0"/>
          </a:p>
          <a:p>
            <a:pPr algn="just"/>
            <a:endParaRPr lang="en-US" dirty="0"/>
          </a:p>
          <a:p>
            <a:pPr lvl="4" algn="just"/>
            <a:r>
              <a:rPr lang="en-US" dirty="0"/>
              <a:t>function </a:t>
            </a:r>
            <a:r>
              <a:rPr lang="en-US" dirty="0" err="1"/>
              <a:t>swapEm</a:t>
            </a:r>
            <a:r>
              <a:rPr lang="en-US" dirty="0"/>
              <a:t>() {</a:t>
            </a:r>
          </a:p>
          <a:p>
            <a:pPr lvl="4" algn="just"/>
            <a:r>
              <a:rPr lang="en-US" dirty="0" err="1"/>
              <a:t>var</a:t>
            </a:r>
            <a:r>
              <a:rPr lang="en-US" dirty="0"/>
              <a:t> re = /(\w+),\s*(\w+)/</a:t>
            </a:r>
          </a:p>
          <a:p>
            <a:pPr lvl="4" algn="just"/>
            <a:r>
              <a:rPr lang="en-US" dirty="0" err="1"/>
              <a:t>var</a:t>
            </a:r>
            <a:r>
              <a:rPr lang="en-US" dirty="0"/>
              <a:t> input = “Lincoln, Abraham”</a:t>
            </a:r>
          </a:p>
          <a:p>
            <a:pPr lvl="4" algn="just"/>
            <a:r>
              <a:rPr lang="en-US" dirty="0"/>
              <a:t>return </a:t>
            </a:r>
            <a:r>
              <a:rPr lang="en-US" dirty="0" err="1"/>
              <a:t>input.replace</a:t>
            </a:r>
            <a:r>
              <a:rPr lang="en-US" dirty="0"/>
              <a:t>(re,”$2 $1”)</a:t>
            </a:r>
          </a:p>
          <a:p>
            <a:pPr lvl="4" algn="just"/>
            <a:r>
              <a:rPr lang="en-US" dirty="0"/>
              <a:t>}</a:t>
            </a:r>
          </a:p>
          <a:p>
            <a:pPr algn="just"/>
            <a:r>
              <a:rPr lang="en-US" dirty="0"/>
              <a:t>In the </a:t>
            </a:r>
            <a:r>
              <a:rPr lang="en-US" i="1" dirty="0"/>
              <a:t>replace() </a:t>
            </a:r>
            <a:r>
              <a:rPr lang="en-US" dirty="0"/>
              <a:t>method, the second parenthesized component ( just the first name) is placed first, followed by a space and the first component. The original comma is discarded. You are free to combine these shortcut references as you like, including multiple times per replacement, if it makes sense to your application. </a:t>
            </a:r>
          </a:p>
          <a:p>
            <a:pPr algn="just"/>
            <a:r>
              <a:rPr lang="en-US" dirty="0"/>
              <a:t>When you create a regular expression with the literal notation (that is, with the two forward slashes), the expression is automatically compiled for efficient processing as the assignment statement executes. The same is true when you use the new </a:t>
            </a:r>
            <a:r>
              <a:rPr lang="en-US" i="1" dirty="0" err="1"/>
              <a:t>RegExp</a:t>
            </a:r>
            <a:r>
              <a:rPr lang="en-US" i="1" dirty="0"/>
              <a:t>()</a:t>
            </a:r>
            <a:r>
              <a:rPr lang="en-US" dirty="0"/>
              <a:t> constructor. Specify a pattern (and optional modifier flags) as a parameter. Whenever the regular expression is fixed in the script, use the literal notation; when some or all of the regular expression is derived from an external source (for example, user input from a text field), assemble the expression as a parameter to the new </a:t>
            </a:r>
            <a:r>
              <a:rPr lang="en-US" i="1" dirty="0" err="1"/>
              <a:t>RegExp</a:t>
            </a:r>
            <a:r>
              <a:rPr lang="en-US" i="1" dirty="0"/>
              <a:t>() </a:t>
            </a:r>
            <a:r>
              <a:rPr lang="en-US" dirty="0"/>
              <a:t>constructor. </a:t>
            </a:r>
          </a:p>
          <a:p>
            <a:pPr algn="just"/>
            <a:r>
              <a:rPr lang="en-US" dirty="0"/>
              <a:t>Use a compiled regular expression at whatever stage the expression is ready to be applied and reused within the script. Compiled regular expressions are not saved to disk or given any more permanence beyond the life of a document’s script (that is, it dies when the page unloads).</a:t>
            </a:r>
          </a:p>
          <a:p>
            <a:pPr algn="just"/>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a:xfrm>
            <a:off x="2133600" y="533400"/>
            <a:ext cx="4419600" cy="7926388"/>
          </a:xfrm>
        </p:spPr>
        <p:txBody>
          <a:bodyPr/>
          <a:lstStyle/>
          <a:p>
            <a:pPr algn="just"/>
            <a:r>
              <a:rPr lang="en-US" dirty="0"/>
              <a:t>However, there may be times in which the specification for the regular expression changes with each iteration through a loop construction. For example, if statements in a while loop modify the content of a regular expression, you should compile the expression inside the while loop, as shown in the following skeletal script fragment:</a:t>
            </a:r>
          </a:p>
          <a:p>
            <a:pPr algn="just"/>
            <a:endParaRPr lang="en-US" dirty="0"/>
          </a:p>
          <a:p>
            <a:pPr algn="just"/>
            <a:endParaRPr lang="en-US" dirty="0"/>
          </a:p>
          <a:p>
            <a:r>
              <a:rPr lang="en-US" dirty="0" err="1"/>
              <a:t>var</a:t>
            </a:r>
            <a:r>
              <a:rPr lang="en-US" dirty="0"/>
              <a:t> </a:t>
            </a:r>
            <a:r>
              <a:rPr lang="en-US" dirty="0" err="1"/>
              <a:t>srchText</a:t>
            </a:r>
            <a:r>
              <a:rPr lang="en-US" dirty="0"/>
              <a:t> = </a:t>
            </a:r>
            <a:r>
              <a:rPr lang="en-US" dirty="0" err="1"/>
              <a:t>form.search.value</a:t>
            </a:r>
            <a:endParaRPr lang="en-US" dirty="0"/>
          </a:p>
          <a:p>
            <a:r>
              <a:rPr lang="en-US" dirty="0" err="1"/>
              <a:t>var</a:t>
            </a:r>
            <a:r>
              <a:rPr lang="en-US" dirty="0"/>
              <a:t> re = new </a:t>
            </a:r>
            <a:r>
              <a:rPr lang="en-US" dirty="0" err="1"/>
              <a:t>RegExp</a:t>
            </a:r>
            <a:r>
              <a:rPr lang="en-US" dirty="0"/>
              <a:t>() // empty constructor</a:t>
            </a:r>
          </a:p>
          <a:p>
            <a:r>
              <a:rPr lang="en-US" dirty="0"/>
              <a:t>while ( </a:t>
            </a:r>
            <a:r>
              <a:rPr lang="en-US" dirty="0" err="1"/>
              <a:t>someCondition</a:t>
            </a:r>
            <a:r>
              <a:rPr lang="en-US" dirty="0"/>
              <a:t>) {</a:t>
            </a:r>
          </a:p>
          <a:p>
            <a:r>
              <a:rPr lang="en-US" dirty="0" err="1"/>
              <a:t>re.compile</a:t>
            </a:r>
            <a:r>
              <a:rPr lang="en-US" dirty="0"/>
              <a:t>(“\\s+” + </a:t>
            </a:r>
            <a:r>
              <a:rPr lang="en-US" dirty="0" err="1"/>
              <a:t>srchText</a:t>
            </a:r>
            <a:r>
              <a:rPr lang="en-US" dirty="0"/>
              <a:t> + “\\s+”, “</a:t>
            </a:r>
            <a:r>
              <a:rPr lang="en-US" dirty="0" err="1"/>
              <a:t>gi</a:t>
            </a:r>
            <a:r>
              <a:rPr lang="en-US" dirty="0"/>
              <a:t>”)</a:t>
            </a:r>
          </a:p>
          <a:p>
            <a:r>
              <a:rPr lang="en-US" dirty="0"/>
              <a:t>statements that change </a:t>
            </a:r>
            <a:r>
              <a:rPr lang="en-US" dirty="0" err="1"/>
              <a:t>srchText</a:t>
            </a:r>
            <a:endParaRPr lang="en-US" dirty="0"/>
          </a:p>
          <a:p>
            <a:r>
              <a:rPr lang="en-US" dirty="0"/>
              <a:t>}</a:t>
            </a:r>
          </a:p>
          <a:p>
            <a:endParaRPr lang="en-US" dirty="0"/>
          </a:p>
          <a:p>
            <a:pPr algn="just"/>
            <a:r>
              <a:rPr lang="en-US" dirty="0"/>
              <a:t>Each time through the loop, the regular expression object is both given a new expression (concatenated with </a:t>
            </a:r>
            <a:r>
              <a:rPr lang="en-US" dirty="0" err="1"/>
              <a:t>metacharacters</a:t>
            </a:r>
            <a:r>
              <a:rPr lang="en-US" dirty="0"/>
              <a:t> for one or more white spaces on both sides of some search text whose content changes constantly) and compiled into an efficient object for use with any associated methods.</a:t>
            </a:r>
          </a:p>
          <a:p>
            <a:endParaRPr lang="en-US" dirty="0"/>
          </a:p>
          <a:p>
            <a:pPr algn="just"/>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1981200" y="914400"/>
            <a:ext cx="4648200" cy="7545388"/>
          </a:xfrm>
          <a:noFill/>
          <a:ln/>
        </p:spPr>
        <p:txBody>
          <a:bodyPr/>
          <a:lstStyle/>
          <a:p>
            <a:pPr algn="just"/>
            <a:r>
              <a:rPr lang="en-US" b="1" dirty="0"/>
              <a:t>Appendix B : Predefined Objects – Methods</a:t>
            </a:r>
            <a:r>
              <a:rPr lang="en-US" sz="1200" dirty="0"/>
              <a:t> </a:t>
            </a:r>
          </a:p>
          <a:p>
            <a:pPr algn="just"/>
            <a:r>
              <a:rPr lang="en-US" b="1" dirty="0"/>
              <a:t>String</a:t>
            </a:r>
            <a:r>
              <a:rPr lang="en-US" dirty="0"/>
              <a:t> : The string object is used to manipulate a stored piece of text. It has a number of methods and properties.</a:t>
            </a:r>
          </a:p>
          <a:p>
            <a:pPr algn="just"/>
            <a:r>
              <a:rPr lang="en-US" b="1" dirty="0" err="1"/>
              <a:t>String.charCodeAt</a:t>
            </a:r>
            <a:r>
              <a:rPr lang="en-US" b="1" dirty="0"/>
              <a:t>([index]): </a:t>
            </a:r>
            <a:r>
              <a:rPr lang="en-US" dirty="0"/>
              <a:t>Returns: Integer code number for a character; concatenated string value of code numbers supplied as parameters.</a:t>
            </a:r>
          </a:p>
          <a:p>
            <a:pPr algn="just"/>
            <a:r>
              <a:rPr lang="en-US" dirty="0"/>
              <a:t> </a:t>
            </a:r>
            <a:r>
              <a:rPr lang="en-US" dirty="0" err="1"/>
              <a:t>String.fromCharCode</a:t>
            </a:r>
            <a:r>
              <a:rPr lang="en-US" dirty="0"/>
              <a:t>(num1 [, num2 [, ...</a:t>
            </a:r>
            <a:r>
              <a:rPr lang="en-US" dirty="0" err="1"/>
              <a:t>numn</a:t>
            </a:r>
            <a:r>
              <a:rPr lang="en-US" dirty="0"/>
              <a:t>]])</a:t>
            </a:r>
          </a:p>
          <a:p>
            <a:pPr algn="just"/>
            <a:r>
              <a:rPr lang="en-US" dirty="0"/>
              <a:t> “</a:t>
            </a:r>
            <a:r>
              <a:rPr lang="en-US" dirty="0" err="1"/>
              <a:t>abc</a:t>
            </a:r>
            <a:r>
              <a:rPr lang="en-US" dirty="0"/>
              <a:t>”.</a:t>
            </a:r>
            <a:r>
              <a:rPr lang="en-US" dirty="0" err="1"/>
              <a:t>charCodeAt</a:t>
            </a:r>
            <a:r>
              <a:rPr lang="en-US" dirty="0"/>
              <a:t>() // result = 97</a:t>
            </a:r>
          </a:p>
          <a:p>
            <a:pPr algn="just"/>
            <a:r>
              <a:rPr lang="en-US" dirty="0"/>
              <a:t>“</a:t>
            </a:r>
            <a:r>
              <a:rPr lang="en-US" dirty="0" err="1"/>
              <a:t>abc</a:t>
            </a:r>
            <a:r>
              <a:rPr lang="en-US" dirty="0"/>
              <a:t>”.</a:t>
            </a:r>
            <a:r>
              <a:rPr lang="en-US" dirty="0" err="1"/>
              <a:t>charCodeAt</a:t>
            </a:r>
            <a:r>
              <a:rPr lang="en-US" dirty="0"/>
              <a:t>(0) // result = 97</a:t>
            </a:r>
          </a:p>
          <a:p>
            <a:pPr algn="just"/>
            <a:r>
              <a:rPr lang="en-US" dirty="0"/>
              <a:t>“</a:t>
            </a:r>
            <a:r>
              <a:rPr lang="en-US" dirty="0" err="1"/>
              <a:t>abc</a:t>
            </a:r>
            <a:r>
              <a:rPr lang="en-US" dirty="0"/>
              <a:t>”.</a:t>
            </a:r>
            <a:r>
              <a:rPr lang="en-US" dirty="0" err="1"/>
              <a:t>charCodeAt</a:t>
            </a:r>
            <a:r>
              <a:rPr lang="en-US" dirty="0"/>
              <a:t>(1) // result = 98</a:t>
            </a:r>
          </a:p>
          <a:p>
            <a:pPr algn="just"/>
            <a:r>
              <a:rPr lang="en-US" dirty="0"/>
              <a:t>To convert numeric values to their characters, use the </a:t>
            </a:r>
            <a:r>
              <a:rPr lang="en-US" dirty="0" err="1"/>
              <a:t>String.fromCharCode</a:t>
            </a:r>
            <a:r>
              <a:rPr lang="en-US" dirty="0"/>
              <a:t>() method. Notice that the object beginning the method call is the generic string object, not a string value. Then, as parameters, you can include one or more integers separated by commas. In the conversion process, the method combines the characters for all of the parameters into one string, an example of which is shown here.</a:t>
            </a:r>
            <a:endParaRPr lang="en-US" b="1" dirty="0"/>
          </a:p>
          <a:p>
            <a:pPr algn="just"/>
            <a:r>
              <a:rPr lang="en-US" dirty="0" err="1"/>
              <a:t>String.fromCharCode</a:t>
            </a:r>
            <a:r>
              <a:rPr lang="en-US" dirty="0"/>
              <a:t>(97, 98, 99) // result “</a:t>
            </a:r>
            <a:r>
              <a:rPr lang="en-US" dirty="0" err="1"/>
              <a:t>abc</a:t>
            </a:r>
            <a:r>
              <a:rPr lang="en-US" dirty="0"/>
              <a:t>”</a:t>
            </a:r>
          </a:p>
          <a:p>
            <a:pPr algn="just"/>
            <a:r>
              <a:rPr lang="en-US" b="1" dirty="0" err="1"/>
              <a:t>string.indexOf</a:t>
            </a:r>
            <a:r>
              <a:rPr lang="en-US" b="1" dirty="0"/>
              <a:t>( </a:t>
            </a:r>
            <a:r>
              <a:rPr lang="en-US" b="1" dirty="0" err="1"/>
              <a:t>searchString</a:t>
            </a:r>
            <a:r>
              <a:rPr lang="en-US" b="1" dirty="0"/>
              <a:t> [, </a:t>
            </a:r>
            <a:r>
              <a:rPr lang="en-US" b="1" dirty="0" err="1"/>
              <a:t>startIndex</a:t>
            </a:r>
            <a:r>
              <a:rPr lang="en-US" b="1" dirty="0"/>
              <a:t>])</a:t>
            </a:r>
            <a:endParaRPr lang="en-US" dirty="0"/>
          </a:p>
          <a:p>
            <a:pPr algn="just"/>
            <a:r>
              <a:rPr lang="en-US" b="1" dirty="0"/>
              <a:t>Returns:</a:t>
            </a:r>
            <a:r>
              <a:rPr lang="en-US" dirty="0"/>
              <a:t> Index value of the character within string where </a:t>
            </a:r>
            <a:r>
              <a:rPr lang="en-US" dirty="0" err="1"/>
              <a:t>searchString</a:t>
            </a:r>
            <a:r>
              <a:rPr lang="en-US" dirty="0"/>
              <a:t> begins.</a:t>
            </a:r>
            <a:endParaRPr lang="en-US" b="1" dirty="0"/>
          </a:p>
          <a:p>
            <a:pPr algn="just"/>
            <a:r>
              <a:rPr lang="en-US" b="1" dirty="0" err="1"/>
              <a:t>string.lastIndexOf</a:t>
            </a:r>
            <a:r>
              <a:rPr lang="en-US" b="1" dirty="0"/>
              <a:t>( </a:t>
            </a:r>
            <a:r>
              <a:rPr lang="en-US" b="1" dirty="0" err="1"/>
              <a:t>searchString</a:t>
            </a:r>
            <a:r>
              <a:rPr lang="en-US" b="1" dirty="0"/>
              <a:t> [, </a:t>
            </a:r>
            <a:r>
              <a:rPr lang="en-US" b="1" dirty="0" err="1"/>
              <a:t>startIndex</a:t>
            </a:r>
            <a:r>
              <a:rPr lang="en-US" b="1" dirty="0"/>
              <a:t>])</a:t>
            </a:r>
            <a:endParaRPr lang="en-US" dirty="0"/>
          </a:p>
          <a:p>
            <a:pPr algn="just"/>
            <a:r>
              <a:rPr lang="en-US" b="1" dirty="0"/>
              <a:t>Returns:</a:t>
            </a:r>
            <a:r>
              <a:rPr lang="en-US" dirty="0"/>
              <a:t> Index value of the last character within string where </a:t>
            </a:r>
            <a:r>
              <a:rPr lang="en-US" dirty="0" err="1"/>
              <a:t>searchString</a:t>
            </a:r>
            <a:r>
              <a:rPr lang="en-US" dirty="0"/>
              <a:t> begins.</a:t>
            </a:r>
          </a:p>
          <a:p>
            <a:pPr algn="just"/>
            <a:r>
              <a:rPr lang="en-US" dirty="0"/>
              <a:t>JavaScript’s </a:t>
            </a:r>
            <a:r>
              <a:rPr lang="en-US" dirty="0" err="1"/>
              <a:t>indexOf</a:t>
            </a:r>
            <a:r>
              <a:rPr lang="en-US" dirty="0"/>
              <a:t>() method enables your script to obtain the number of the character in the main string where a search string begins. Optionally, you can specify where in the main string the search should begin —but the returned value is always relative to the very first character of the main string. Like all string object methods, index values start their count with 0. If no match occurs within the main string, the returned value is -1. Thus, this method is a convenient way to determine whether one string contains another.</a:t>
            </a:r>
          </a:p>
          <a:p>
            <a:pPr algn="just"/>
            <a:r>
              <a:rPr lang="en-US" dirty="0"/>
              <a:t>The </a:t>
            </a:r>
            <a:r>
              <a:rPr lang="en-US" dirty="0" err="1"/>
              <a:t>string.lastIndexOf</a:t>
            </a:r>
            <a:r>
              <a:rPr lang="en-US" dirty="0"/>
              <a:t>() method is closely related to the </a:t>
            </a:r>
            <a:r>
              <a:rPr lang="en-US" dirty="0" err="1"/>
              <a:t>string.indexOf</a:t>
            </a:r>
            <a:r>
              <a:rPr lang="en-US" dirty="0"/>
              <a:t>() method. The only difference is that this method starts its search for a match from the end of the string (</a:t>
            </a:r>
            <a:r>
              <a:rPr lang="en-US" dirty="0" err="1"/>
              <a:t>string.length</a:t>
            </a:r>
            <a:r>
              <a:rPr lang="en-US" dirty="0"/>
              <a:t> - 1) and works its way backward through the string. All index values are still counted, starting with 0, from the front of the string. In the examples that follow, we use the same values as in the examples for </a:t>
            </a:r>
            <a:r>
              <a:rPr lang="en-US" dirty="0" err="1"/>
              <a:t>string.IndexOf</a:t>
            </a:r>
            <a:r>
              <a:rPr lang="en-US" dirty="0"/>
              <a:t> so that you can compare the results. In cases where only one instance of the search string is found, the results are the same; but when multiple instances of the search string exist, the results can vary widely — hence the need for this method.</a:t>
            </a:r>
            <a:endParaRPr lang="en-US" sz="1200"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8" name="Rectangle 3"/>
          <p:cNvSpPr>
            <a:spLocks noChangeArrowheads="1"/>
          </p:cNvSpPr>
          <p:nvPr/>
        </p:nvSpPr>
        <p:spPr bwMode="auto">
          <a:xfrm>
            <a:off x="2133600" y="762000"/>
            <a:ext cx="4419600" cy="769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b="1" u="sng" dirty="0">
                <a:latin typeface="Candara" pitchFamily="34" charset="0"/>
                <a:cs typeface="Arial" pitchFamily="34" charset="0"/>
              </a:rPr>
              <a:t>String Objects (Parsing Methods contd..):</a:t>
            </a:r>
            <a:endParaRPr lang="en-US" sz="1000" b="1"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r>
              <a:rPr lang="en-US" sz="1000" dirty="0">
                <a:latin typeface="Candara" pitchFamily="34" charset="0"/>
                <a:cs typeface="Arial" pitchFamily="34" charset="0"/>
              </a:rPr>
              <a:t>Table 4.1 Comparison of output of </a:t>
            </a:r>
            <a:r>
              <a:rPr lang="en-US" sz="1000" dirty="0" err="1">
                <a:latin typeface="Candara" pitchFamily="34" charset="0"/>
                <a:cs typeface="Arial" pitchFamily="34" charset="0"/>
              </a:rPr>
              <a:t>indexOf</a:t>
            </a:r>
            <a:r>
              <a:rPr lang="en-US" sz="1000" dirty="0">
                <a:latin typeface="Candara" pitchFamily="34" charset="0"/>
                <a:cs typeface="Arial" pitchFamily="34" charset="0"/>
              </a:rPr>
              <a:t>() and </a:t>
            </a:r>
            <a:r>
              <a:rPr lang="en-US" sz="1000" dirty="0" err="1">
                <a:latin typeface="Candara" pitchFamily="34" charset="0"/>
                <a:cs typeface="Arial" pitchFamily="34" charset="0"/>
              </a:rPr>
              <a:t>lastIndexOf</a:t>
            </a:r>
            <a:r>
              <a:rPr lang="en-US" sz="1000" dirty="0">
                <a:latin typeface="Candara" pitchFamily="34" charset="0"/>
                <a:cs typeface="Arial" pitchFamily="34" charset="0"/>
              </a:rPr>
              <a:t>() functions</a:t>
            </a:r>
          </a:p>
          <a:p>
            <a:pPr algn="just">
              <a:spcBef>
                <a:spcPct val="30000"/>
              </a:spcBef>
            </a:pPr>
            <a:r>
              <a:rPr lang="en-US" sz="1000" b="1" dirty="0" err="1">
                <a:latin typeface="Candara" pitchFamily="34" charset="0"/>
                <a:cs typeface="Arial" pitchFamily="34" charset="0"/>
              </a:rPr>
              <a:t>string.split</a:t>
            </a:r>
            <a:r>
              <a:rPr lang="en-US" sz="1000" b="1" dirty="0">
                <a:latin typeface="Candara" pitchFamily="34" charset="0"/>
                <a:cs typeface="Arial" pitchFamily="34" charset="0"/>
              </a:rPr>
              <a:t>(“</a:t>
            </a:r>
            <a:r>
              <a:rPr lang="en-US" sz="1000" b="1" dirty="0" err="1">
                <a:latin typeface="Candara" pitchFamily="34" charset="0"/>
                <a:cs typeface="Arial" pitchFamily="34" charset="0"/>
              </a:rPr>
              <a:t>delimiterCharacter</a:t>
            </a:r>
            <a:r>
              <a:rPr lang="en-US" sz="1000" b="1" dirty="0">
                <a:latin typeface="Candara" pitchFamily="34" charset="0"/>
                <a:cs typeface="Arial" pitchFamily="34" charset="0"/>
              </a:rPr>
              <a:t>”[, </a:t>
            </a:r>
            <a:r>
              <a:rPr lang="en-US" sz="1000" b="1" dirty="0" err="1">
                <a:latin typeface="Candara" pitchFamily="34" charset="0"/>
                <a:cs typeface="Arial" pitchFamily="34" charset="0"/>
              </a:rPr>
              <a:t>limitInteger</a:t>
            </a:r>
            <a:r>
              <a:rPr lang="en-US" sz="1000" b="1" dirty="0">
                <a:latin typeface="Candara" pitchFamily="34" charset="0"/>
                <a:cs typeface="Arial" pitchFamily="34" charset="0"/>
              </a:rPr>
              <a:t>])</a:t>
            </a:r>
            <a:endParaRPr lang="en-US" sz="1000" dirty="0">
              <a:latin typeface="Candara" pitchFamily="34" charset="0"/>
              <a:cs typeface="Arial" pitchFamily="34" charset="0"/>
            </a:endParaRPr>
          </a:p>
          <a:p>
            <a:pPr algn="just">
              <a:spcBef>
                <a:spcPct val="30000"/>
              </a:spcBef>
            </a:pPr>
            <a:r>
              <a:rPr lang="en-US" sz="1000" dirty="0">
                <a:latin typeface="Candara" pitchFamily="34" charset="0"/>
                <a:cs typeface="Arial" pitchFamily="34" charset="0"/>
              </a:rPr>
              <a:t>Returns: Array of delimited items.</a:t>
            </a:r>
          </a:p>
          <a:p>
            <a:pPr algn="just">
              <a:spcBef>
                <a:spcPct val="30000"/>
              </a:spcBef>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myString</a:t>
            </a:r>
            <a:r>
              <a:rPr lang="en-US" sz="1000" dirty="0">
                <a:latin typeface="Candara" pitchFamily="34" charset="0"/>
                <a:cs typeface="Arial" pitchFamily="34" charset="0"/>
              </a:rPr>
              <a:t> = “</a:t>
            </a:r>
            <a:r>
              <a:rPr lang="en-US" sz="1000" dirty="0" err="1">
                <a:latin typeface="Candara" pitchFamily="34" charset="0"/>
                <a:cs typeface="Arial" pitchFamily="34" charset="0"/>
              </a:rPr>
              <a:t>Anderson,Smith,Johnson,Washington</a:t>
            </a:r>
            <a:r>
              <a:rPr lang="en-US" sz="1000" dirty="0">
                <a:latin typeface="Candara" pitchFamily="34" charset="0"/>
                <a:cs typeface="Arial" pitchFamily="34" charset="0"/>
              </a:rPr>
              <a:t>”</a:t>
            </a:r>
          </a:p>
          <a:p>
            <a:pPr algn="just">
              <a:spcBef>
                <a:spcPct val="30000"/>
              </a:spcBef>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myArray</a:t>
            </a:r>
            <a:r>
              <a:rPr lang="en-US" sz="1000" dirty="0">
                <a:latin typeface="Candara" pitchFamily="34" charset="0"/>
                <a:cs typeface="Arial" pitchFamily="34" charset="0"/>
              </a:rPr>
              <a:t> = </a:t>
            </a:r>
            <a:r>
              <a:rPr lang="en-US" sz="1000" dirty="0" err="1">
                <a:latin typeface="Candara" pitchFamily="34" charset="0"/>
                <a:cs typeface="Arial" pitchFamily="34" charset="0"/>
              </a:rPr>
              <a:t>myString.split</a:t>
            </a:r>
            <a:r>
              <a:rPr lang="en-US" sz="1000" dirty="0">
                <a:latin typeface="Candara" pitchFamily="34" charset="0"/>
                <a:cs typeface="Arial" pitchFamily="34" charset="0"/>
              </a:rPr>
              <a:t>(“,”)</a:t>
            </a:r>
          </a:p>
          <a:p>
            <a:pPr algn="just">
              <a:spcBef>
                <a:spcPct val="30000"/>
              </a:spcBef>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itemCount</a:t>
            </a:r>
            <a:r>
              <a:rPr lang="en-US" sz="1000" dirty="0">
                <a:latin typeface="Candara" pitchFamily="34" charset="0"/>
                <a:cs typeface="Arial" pitchFamily="34" charset="0"/>
              </a:rPr>
              <a:t> = </a:t>
            </a:r>
            <a:r>
              <a:rPr lang="en-US" sz="1000" dirty="0" err="1">
                <a:latin typeface="Candara" pitchFamily="34" charset="0"/>
                <a:cs typeface="Arial" pitchFamily="34" charset="0"/>
              </a:rPr>
              <a:t>myArray.length</a:t>
            </a:r>
            <a:r>
              <a:rPr lang="en-US" sz="1000" dirty="0">
                <a:latin typeface="Candara" pitchFamily="34" charset="0"/>
                <a:cs typeface="Arial" pitchFamily="34" charset="0"/>
              </a:rPr>
              <a:t> // result: 4</a:t>
            </a:r>
          </a:p>
          <a:p>
            <a:pPr algn="just">
              <a:spcBef>
                <a:spcPct val="30000"/>
              </a:spcBef>
            </a:pPr>
            <a:r>
              <a:rPr lang="en-US" sz="1000" dirty="0">
                <a:latin typeface="Candara" pitchFamily="34" charset="0"/>
                <a:cs typeface="Arial" pitchFamily="34" charset="0"/>
              </a:rPr>
              <a:t>The function splits a long string into pieces delimited by a specific character and then creates a dense array with those pieces. You do not need to initialize the array via the new Array() constructor. Given the powers of array object methods such as </a:t>
            </a:r>
            <a:r>
              <a:rPr lang="en-US" sz="1000" dirty="0" err="1">
                <a:latin typeface="Candara" pitchFamily="34" charset="0"/>
                <a:cs typeface="Arial" pitchFamily="34" charset="0"/>
              </a:rPr>
              <a:t>array.sort</a:t>
            </a:r>
            <a:r>
              <a:rPr lang="en-US" sz="1000" dirty="0">
                <a:latin typeface="Candara" pitchFamily="34" charset="0"/>
                <a:cs typeface="Arial" pitchFamily="34" charset="0"/>
              </a:rPr>
              <a:t>(), you may want to convert a series of string items to an array to take advantage of those powers. Also, if your goal is to divide a string into an array of single characters, you can still use the split() method, but specify an empty string as a parameter.</a:t>
            </a: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b="1"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p:txBody>
      </p:sp>
      <p:graphicFrame>
        <p:nvGraphicFramePr>
          <p:cNvPr id="238647" name="Group 55"/>
          <p:cNvGraphicFramePr>
            <a:graphicFrameLocks noGrp="1"/>
          </p:cNvGraphicFramePr>
          <p:nvPr/>
        </p:nvGraphicFramePr>
        <p:xfrm>
          <a:off x="2260600" y="1079500"/>
          <a:ext cx="4140200" cy="3263902"/>
        </p:xfrm>
        <a:graphic>
          <a:graphicData uri="http://schemas.openxmlformats.org/drawingml/2006/table">
            <a:tbl>
              <a:tblPr/>
              <a:tblGrid>
                <a:gridCol w="2311400"/>
                <a:gridCol w="914400"/>
                <a:gridCol w="914400"/>
              </a:tblGrid>
              <a:tr h="669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ndara" pitchFamily="34" charset="0"/>
                          <a:cs typeface="Times New Roman" pitchFamily="18" charset="0"/>
                        </a:rPr>
                        <a:t>Example</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ndara" pitchFamily="34" charset="0"/>
                          <a:cs typeface="Times New Roman" pitchFamily="18" charset="0"/>
                        </a:rPr>
                        <a:t>f = indexOf</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ndara" pitchFamily="34" charset="0"/>
                          <a:cs typeface="Times New Roman" pitchFamily="18" charset="0"/>
                        </a:rPr>
                        <a:t>f = lastIndexOf</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offset = “</a:t>
                      </a:r>
                      <a:r>
                        <a:rPr kumimoji="0" lang="en-US" sz="1200" b="0" i="0" u="none" strike="noStrike" cap="none" normalizeH="0" baseline="0" dirty="0" err="1" smtClean="0">
                          <a:ln>
                            <a:noFill/>
                          </a:ln>
                          <a:solidFill>
                            <a:schemeClr val="tx1"/>
                          </a:solidFill>
                          <a:effectLst/>
                          <a:latin typeface="Candara" pitchFamily="34" charset="0"/>
                          <a:cs typeface="Times New Roman" pitchFamily="18" charset="0"/>
                        </a:rPr>
                        <a:t>bananas”.f</a:t>
                      </a: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(“b”) </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0</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0</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offset = “</a:t>
                      </a:r>
                      <a:r>
                        <a:rPr kumimoji="0" lang="en-US" sz="1200" b="0" i="0" u="none" strike="noStrike" cap="none" normalizeH="0" baseline="0" dirty="0" err="1" smtClean="0">
                          <a:ln>
                            <a:noFill/>
                          </a:ln>
                          <a:solidFill>
                            <a:schemeClr val="tx1"/>
                          </a:solidFill>
                          <a:effectLst/>
                          <a:latin typeface="Candara" pitchFamily="34" charset="0"/>
                          <a:cs typeface="Times New Roman" pitchFamily="18" charset="0"/>
                        </a:rPr>
                        <a:t>bananas”.f</a:t>
                      </a: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(“a”) </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5</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offset = “</a:t>
                      </a:r>
                      <a:r>
                        <a:rPr kumimoji="0" lang="en-US" sz="1200" b="0" i="0" u="none" strike="noStrike" cap="none" normalizeH="0" baseline="0" dirty="0" err="1" smtClean="0">
                          <a:ln>
                            <a:noFill/>
                          </a:ln>
                          <a:solidFill>
                            <a:schemeClr val="tx1"/>
                          </a:solidFill>
                          <a:effectLst/>
                          <a:latin typeface="Candara" pitchFamily="34" charset="0"/>
                          <a:cs typeface="Times New Roman" pitchFamily="18" charset="0"/>
                        </a:rPr>
                        <a:t>bananas”.f</a:t>
                      </a: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(“a”,1) </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“bananas”.f(“a”,2)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3</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“bananas”.f(“a”,4)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5</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3</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“bananas”.f(“nan”)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2</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2</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“bananas”.f(“nas”)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4</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4</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“bananas”.f(“s”)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6</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6</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“bananas”.f(“z”)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2133600" y="609600"/>
            <a:ext cx="4419600" cy="7850188"/>
          </a:xfrm>
        </p:spPr>
        <p:txBody>
          <a:bodyPr/>
          <a:lstStyle/>
          <a:p>
            <a:pPr algn="just"/>
            <a:r>
              <a:rPr lang="en-US" b="1" dirty="0" err="1"/>
              <a:t>string.substring</a:t>
            </a:r>
            <a:r>
              <a:rPr lang="en-US" b="1" dirty="0"/>
              <a:t>(</a:t>
            </a:r>
            <a:r>
              <a:rPr lang="en-US" b="1" dirty="0" err="1"/>
              <a:t>indexA</a:t>
            </a:r>
            <a:r>
              <a:rPr lang="en-US" b="1" dirty="0"/>
              <a:t>, </a:t>
            </a:r>
            <a:r>
              <a:rPr lang="en-US" b="1" dirty="0" err="1"/>
              <a:t>indexB</a:t>
            </a:r>
            <a:r>
              <a:rPr lang="en-US" b="1" dirty="0"/>
              <a:t>)</a:t>
            </a:r>
            <a:endParaRPr lang="en-US" dirty="0"/>
          </a:p>
          <a:p>
            <a:pPr algn="just"/>
            <a:r>
              <a:rPr lang="en-US" dirty="0"/>
              <a:t>Returns: Characters of string between index values </a:t>
            </a:r>
            <a:r>
              <a:rPr lang="en-US" dirty="0" err="1"/>
              <a:t>indexA</a:t>
            </a:r>
            <a:r>
              <a:rPr lang="en-US" dirty="0"/>
              <a:t> and </a:t>
            </a:r>
            <a:r>
              <a:rPr lang="en-US" dirty="0" err="1"/>
              <a:t>indexB</a:t>
            </a:r>
            <a:r>
              <a:rPr lang="en-US" dirty="0"/>
              <a:t>.</a:t>
            </a:r>
          </a:p>
          <a:p>
            <a:pPr algn="just"/>
            <a:r>
              <a:rPr lang="en-US" dirty="0"/>
              <a:t>The </a:t>
            </a:r>
            <a:r>
              <a:rPr lang="en-US" dirty="0" err="1"/>
              <a:t>string.substring</a:t>
            </a:r>
            <a:r>
              <a:rPr lang="en-US" dirty="0"/>
              <a:t>() method enables your scripts to extract a contiguous range of characters from any string. The parameters to this method are the starting and ending index values (first character of the string object is index value 0) of the main string from which the excerpt should be taken. An important item to note is that the excerpt goes up to, </a:t>
            </a:r>
            <a:r>
              <a:rPr lang="en-US" i="1" dirty="0"/>
              <a:t>but does not includ</a:t>
            </a:r>
            <a:r>
              <a:rPr lang="en-US" dirty="0"/>
              <a:t>e, the character pointed to by the higher index value.</a:t>
            </a:r>
          </a:p>
          <a:p>
            <a:pPr algn="just"/>
            <a:r>
              <a:rPr lang="en-US" dirty="0"/>
              <a:t>It makes no difference which index value in the parameters is larger than the other: The method starts the excerpt from the lowest value and continues to (but does not include) the highest value. If both index values are the same, the method returns an empty string; and if you omit the second parameter, the end of the string is assumed to be the endpoint.</a:t>
            </a:r>
          </a:p>
          <a:p>
            <a:pPr algn="just"/>
            <a:r>
              <a:rPr lang="en-US" b="1" dirty="0" err="1"/>
              <a:t>string.search</a:t>
            </a:r>
            <a:r>
              <a:rPr lang="en-US" b="1" dirty="0"/>
              <a:t>(</a:t>
            </a:r>
            <a:r>
              <a:rPr lang="en-US" b="1" dirty="0" err="1"/>
              <a:t>regExpression</a:t>
            </a:r>
            <a:r>
              <a:rPr lang="en-US" b="1" dirty="0"/>
              <a:t>)</a:t>
            </a:r>
            <a:endParaRPr lang="en-US" dirty="0"/>
          </a:p>
          <a:p>
            <a:pPr algn="just"/>
            <a:r>
              <a:rPr lang="en-US" dirty="0"/>
              <a:t>Returns: Offset Integer.</a:t>
            </a:r>
          </a:p>
          <a:p>
            <a:pPr algn="just"/>
            <a:r>
              <a:rPr lang="en-US" dirty="0"/>
              <a:t>The results of the </a:t>
            </a:r>
            <a:r>
              <a:rPr lang="en-US" dirty="0" err="1"/>
              <a:t>string.search</a:t>
            </a:r>
            <a:r>
              <a:rPr lang="en-US" dirty="0"/>
              <a:t>() method should remind you of the </a:t>
            </a:r>
            <a:r>
              <a:rPr lang="en-US" dirty="0" err="1"/>
              <a:t>string.indexOf</a:t>
            </a:r>
            <a:r>
              <a:rPr lang="en-US" dirty="0"/>
              <a:t>() method. In both cases, the returned value is the index number where the matching string first appears in the main string, or -1 if no match occurs. The big difference, of course, is that the matching string for </a:t>
            </a:r>
            <a:r>
              <a:rPr lang="en-US" dirty="0" err="1"/>
              <a:t>string.search</a:t>
            </a:r>
            <a:r>
              <a:rPr lang="en-US" dirty="0"/>
              <a:t>() is a regular expression.</a:t>
            </a:r>
            <a:endParaRPr lang="en-US" b="1" dirty="0"/>
          </a:p>
          <a:p>
            <a:pPr algn="just"/>
            <a:r>
              <a:rPr lang="en-US" b="1" dirty="0" err="1"/>
              <a:t>string.slice</a:t>
            </a:r>
            <a:r>
              <a:rPr lang="en-US" b="1" dirty="0"/>
              <a:t>( </a:t>
            </a:r>
            <a:r>
              <a:rPr lang="en-US" b="1" dirty="0" err="1"/>
              <a:t>startIndex</a:t>
            </a:r>
            <a:r>
              <a:rPr lang="en-US" b="1" dirty="0"/>
              <a:t> [, </a:t>
            </a:r>
            <a:r>
              <a:rPr lang="en-US" b="1" dirty="0" err="1"/>
              <a:t>endIndex</a:t>
            </a:r>
            <a:r>
              <a:rPr lang="en-US" b="1" dirty="0"/>
              <a:t>])</a:t>
            </a:r>
            <a:endParaRPr lang="en-US" dirty="0"/>
          </a:p>
          <a:p>
            <a:pPr algn="just"/>
            <a:r>
              <a:rPr lang="en-US" dirty="0"/>
              <a:t>Returns: String.</a:t>
            </a:r>
          </a:p>
          <a:p>
            <a:pPr algn="just"/>
            <a:r>
              <a:rPr lang="en-US" dirty="0" err="1"/>
              <a:t>string.substring</a:t>
            </a:r>
            <a:r>
              <a:rPr lang="en-US" dirty="0"/>
              <a:t>(4, (string.length-2)) </a:t>
            </a:r>
          </a:p>
          <a:p>
            <a:pPr algn="just"/>
            <a:r>
              <a:rPr lang="en-US" dirty="0" err="1"/>
              <a:t>string.slice</a:t>
            </a:r>
            <a:r>
              <a:rPr lang="en-US" dirty="0"/>
              <a:t>(4, -2)</a:t>
            </a:r>
          </a:p>
          <a:p>
            <a:pPr algn="just"/>
            <a:r>
              <a:rPr lang="en-US" dirty="0"/>
              <a:t>The </a:t>
            </a:r>
            <a:r>
              <a:rPr lang="en-US" dirty="0" err="1"/>
              <a:t>string.slice</a:t>
            </a:r>
            <a:r>
              <a:rPr lang="en-US" dirty="0"/>
              <a:t>() method (new in Navigator 4) resembles the </a:t>
            </a:r>
            <a:r>
              <a:rPr lang="en-US" dirty="0" err="1"/>
              <a:t>string.substring</a:t>
            </a:r>
            <a:r>
              <a:rPr lang="en-US" dirty="0"/>
              <a:t>() method in that both let you extract a portion of one string and create a new string as a result (without modifying the original string). A helpful improvement in </a:t>
            </a:r>
            <a:r>
              <a:rPr lang="en-US" dirty="0" err="1"/>
              <a:t>string.slice</a:t>
            </a:r>
            <a:r>
              <a:rPr lang="en-US" dirty="0"/>
              <a:t>(), however, is that it is easier to specify an ending index value relative to the end of the main string. The code snippet compares the substring and slice methods in extracting a substring that ends before the end of the string. You can assign a negative number to the second parameter of </a:t>
            </a:r>
            <a:r>
              <a:rPr lang="en-US" dirty="0" err="1"/>
              <a:t>string.slice</a:t>
            </a:r>
            <a:r>
              <a:rPr lang="en-US" dirty="0"/>
              <a:t>() to indicate an offset from the end of the string. The second parameter is optional. If you omit it, the returned value is a string from the starting offset to the end of the main string.</a:t>
            </a:r>
          </a:p>
          <a:p>
            <a:pPr algn="just"/>
            <a:r>
              <a:rPr lang="en-US" dirty="0"/>
              <a:t>String object also provides with some formatting methods:</a:t>
            </a:r>
          </a:p>
          <a:p>
            <a:pPr algn="just"/>
            <a:r>
              <a:rPr lang="en-US" dirty="0" err="1"/>
              <a:t>string.anchor</a:t>
            </a:r>
            <a:r>
              <a:rPr lang="en-US" dirty="0"/>
              <a:t>(“</a:t>
            </a:r>
            <a:r>
              <a:rPr lang="en-US" dirty="0" err="1"/>
              <a:t>anchorName</a:t>
            </a:r>
            <a:r>
              <a:rPr lang="en-US" dirty="0"/>
              <a:t>”) : Creates an HTML anchor  </a:t>
            </a:r>
          </a:p>
          <a:p>
            <a:pPr algn="just"/>
            <a:r>
              <a:rPr lang="en-US" dirty="0" err="1" smtClean="0"/>
              <a:t>string.link</a:t>
            </a:r>
            <a:r>
              <a:rPr lang="en-US" dirty="0" smtClean="0"/>
              <a:t>(</a:t>
            </a:r>
            <a:r>
              <a:rPr lang="en-US" dirty="0" err="1" smtClean="0"/>
              <a:t>locationOrURL</a:t>
            </a:r>
            <a:r>
              <a:rPr lang="en-US" dirty="0"/>
              <a:t>) : Displays a string as a hyperlink</a:t>
            </a:r>
          </a:p>
          <a:p>
            <a:pPr algn="just"/>
            <a:r>
              <a:rPr lang="en-US" dirty="0" err="1"/>
              <a:t>string.fixed</a:t>
            </a:r>
            <a:r>
              <a:rPr lang="en-US" dirty="0"/>
              <a:t>() : Displays a string as teletype text</a:t>
            </a:r>
          </a:p>
          <a:p>
            <a:pPr algn="just"/>
            <a:r>
              <a:rPr lang="en-US" dirty="0" err="1"/>
              <a:t>string.strike</a:t>
            </a:r>
            <a:r>
              <a:rPr lang="en-US" dirty="0"/>
              <a:t>() : Displays a string with a strikethrough </a:t>
            </a:r>
          </a:p>
          <a:p>
            <a:pPr algn="just"/>
            <a:r>
              <a:rPr lang="en-US" dirty="0" err="1"/>
              <a:t>string.sub</a:t>
            </a:r>
            <a:r>
              <a:rPr lang="en-US" dirty="0"/>
              <a:t>() : Displays a string as subscript </a:t>
            </a:r>
          </a:p>
          <a:p>
            <a:pPr algn="just"/>
            <a:r>
              <a:rPr lang="en-US" dirty="0" err="1"/>
              <a:t>string.sup</a:t>
            </a:r>
            <a:r>
              <a:rPr lang="en-US" dirty="0"/>
              <a:t>() : Displays a string as superscript </a:t>
            </a:r>
          </a:p>
          <a:p>
            <a:pPr algn="just"/>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2057400" y="533400"/>
            <a:ext cx="4495800" cy="792638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Example 4.1 Demo of String Object (StringDemo.html)</a:t>
            </a:r>
          </a:p>
          <a:p>
            <a:endParaRPr lang="en-US" dirty="0"/>
          </a:p>
          <a:p>
            <a:r>
              <a:rPr lang="en-US" dirty="0"/>
              <a:t>And it produces the output as:</a:t>
            </a:r>
          </a:p>
          <a:p>
            <a:endParaRPr lang="en-US" dirty="0"/>
          </a:p>
        </p:txBody>
      </p:sp>
      <p:sp>
        <p:nvSpPr>
          <p:cNvPr id="242692" name="AutoShape 8"/>
          <p:cNvSpPr>
            <a:spLocks noChangeArrowheads="1"/>
          </p:cNvSpPr>
          <p:nvPr/>
        </p:nvSpPr>
        <p:spPr bwMode="auto">
          <a:xfrm>
            <a:off x="1981200" y="457200"/>
            <a:ext cx="4648200" cy="3295403"/>
          </a:xfrm>
          <a:prstGeom prst="flowChartAlternateProcess">
            <a:avLst/>
          </a:prstGeom>
          <a:solidFill>
            <a:schemeClr val="accent1">
              <a:alpha val="0"/>
            </a:schemeClr>
          </a:solidFill>
          <a:ln w="9525">
            <a:solidFill>
              <a:schemeClr val="tx1"/>
            </a:solidFill>
            <a:miter lim="800000"/>
            <a:headEnd/>
            <a:tailEnd/>
          </a:ln>
        </p:spPr>
        <p:txBody>
          <a:bodyPr wrap="none" anchor="ctr"/>
          <a:lstStyle/>
          <a:p>
            <a:pPr algn="just">
              <a:lnSpc>
                <a:spcPct val="120000"/>
              </a:lnSpc>
            </a:pPr>
            <a:r>
              <a:rPr lang="en-US" sz="1000" dirty="0">
                <a:latin typeface="Candara" pitchFamily="34" charset="0"/>
                <a:cs typeface="Arial" pitchFamily="34" charset="0"/>
              </a:rPr>
              <a:t>&lt;html&gt;</a:t>
            </a:r>
          </a:p>
          <a:p>
            <a:pPr algn="just">
              <a:lnSpc>
                <a:spcPct val="120000"/>
              </a:lnSpc>
            </a:pPr>
            <a:r>
              <a:rPr lang="en-US" sz="1000" dirty="0">
                <a:latin typeface="Candara" pitchFamily="34" charset="0"/>
                <a:cs typeface="Arial" pitchFamily="34" charset="0"/>
              </a:rPr>
              <a:t>&lt;head&gt;</a:t>
            </a:r>
          </a:p>
          <a:p>
            <a:pPr algn="just">
              <a:lnSpc>
                <a:spcPct val="120000"/>
              </a:lnSpc>
            </a:pPr>
            <a:r>
              <a:rPr lang="en-US" sz="1000" dirty="0">
                <a:latin typeface="Candara" pitchFamily="34" charset="0"/>
                <a:cs typeface="Arial" pitchFamily="34" charset="0"/>
              </a:rPr>
              <a:t>&lt;/script&gt;</a:t>
            </a:r>
          </a:p>
          <a:p>
            <a:pPr algn="just">
              <a:lnSpc>
                <a:spcPct val="120000"/>
              </a:lnSpc>
            </a:pPr>
            <a:r>
              <a:rPr lang="en-US" sz="1000" dirty="0">
                <a:latin typeface="Candara" pitchFamily="34" charset="0"/>
                <a:cs typeface="Arial" pitchFamily="34" charset="0"/>
              </a:rPr>
              <a:t>&lt;/head&gt;</a:t>
            </a:r>
          </a:p>
          <a:p>
            <a:pPr algn="just">
              <a:lnSpc>
                <a:spcPct val="120000"/>
              </a:lnSpc>
            </a:pPr>
            <a:r>
              <a:rPr lang="en-US" sz="1000" dirty="0">
                <a:latin typeface="Candara" pitchFamily="34" charset="0"/>
                <a:cs typeface="Arial" pitchFamily="34" charset="0"/>
              </a:rPr>
              <a:t>&lt;body&gt;	</a:t>
            </a:r>
          </a:p>
          <a:p>
            <a:pPr algn="just">
              <a:lnSpc>
                <a:spcPct val="120000"/>
              </a:lnSpc>
            </a:pPr>
            <a:r>
              <a:rPr lang="en-US" sz="1000" dirty="0">
                <a:latin typeface="Candara" pitchFamily="34" charset="0"/>
                <a:cs typeface="Arial" pitchFamily="34" charset="0"/>
              </a:rPr>
              <a:t>&lt;script language="JavaScript"&gt;</a:t>
            </a:r>
          </a:p>
          <a:p>
            <a:pPr algn="just">
              <a:lnSpc>
                <a:spcPct val="120000"/>
              </a:lnSpc>
            </a:pPr>
            <a:r>
              <a:rPr lang="en-US" sz="1000" dirty="0" err="1">
                <a:latin typeface="Candara" pitchFamily="34" charset="0"/>
                <a:cs typeface="Arial" pitchFamily="34" charset="0"/>
              </a:rPr>
              <a:t>var</a:t>
            </a:r>
            <a:r>
              <a:rPr lang="en-US" sz="1000" dirty="0">
                <a:latin typeface="Candara" pitchFamily="34" charset="0"/>
                <a:cs typeface="Arial" pitchFamily="34" charset="0"/>
              </a:rPr>
              <a:t> x</a:t>
            </a:r>
            <a:r>
              <a:rPr lang="en-US" sz="1000" dirty="0" smtClean="0">
                <a:latin typeface="Candara" pitchFamily="34" charset="0"/>
                <a:cs typeface="Arial" pitchFamily="34" charset="0"/>
              </a:rPr>
              <a:t>=“</a:t>
            </a:r>
            <a:r>
              <a:rPr lang="en-US" sz="1000" dirty="0" err="1" smtClean="0">
                <a:latin typeface="Candara" pitchFamily="34" charset="0"/>
                <a:cs typeface="Arial" pitchFamily="34" charset="0"/>
              </a:rPr>
              <a:t>Capgemini</a:t>
            </a:r>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a:p>
            <a:pPr algn="just">
              <a:lnSpc>
                <a:spcPct val="120000"/>
              </a:lnSpc>
            </a:pPr>
            <a:r>
              <a:rPr lang="en-US" sz="1000" dirty="0" err="1">
                <a:latin typeface="Candara" pitchFamily="34" charset="0"/>
                <a:cs typeface="Arial" pitchFamily="34" charset="0"/>
              </a:rPr>
              <a:t>var</a:t>
            </a:r>
            <a:r>
              <a:rPr lang="en-US" sz="1000" dirty="0">
                <a:latin typeface="Candara" pitchFamily="34" charset="0"/>
                <a:cs typeface="Arial" pitchFamily="34" charset="0"/>
              </a:rPr>
              <a:t> y=" at </a:t>
            </a:r>
            <a:r>
              <a:rPr lang="en-US" sz="1000" dirty="0" err="1" smtClean="0">
                <a:latin typeface="Candara" pitchFamily="34" charset="0"/>
                <a:cs typeface="Arial" pitchFamily="34" charset="0"/>
              </a:rPr>
              <a:t>Airoli</a:t>
            </a:r>
            <a:r>
              <a:rPr lang="en-US" sz="1000" dirty="0" smtClean="0">
                <a:latin typeface="Candara" pitchFamily="34" charset="0"/>
                <a:cs typeface="Arial" pitchFamily="34" charset="0"/>
              </a:rPr>
              <a:t>"</a:t>
            </a:r>
            <a:endParaRPr lang="en-US" sz="1000" dirty="0">
              <a:latin typeface="Candara" pitchFamily="34" charset="0"/>
              <a:cs typeface="Arial" pitchFamily="34" charset="0"/>
            </a:endParaRPr>
          </a:p>
          <a:p>
            <a:pPr algn="just">
              <a:lnSpc>
                <a:spcPct val="120000"/>
              </a:lnSpc>
            </a:pPr>
            <a:r>
              <a:rPr lang="en-US" sz="1000" dirty="0" err="1">
                <a:latin typeface="Candara" pitchFamily="34" charset="0"/>
                <a:cs typeface="Arial" pitchFamily="34" charset="0"/>
              </a:rPr>
              <a:t>document.write</a:t>
            </a:r>
            <a:r>
              <a:rPr lang="en-US" sz="1000" dirty="0">
                <a:latin typeface="Candara" pitchFamily="34" charset="0"/>
                <a:cs typeface="Arial" pitchFamily="34" charset="0"/>
              </a:rPr>
              <a:t>("Welcome to "+x);</a:t>
            </a:r>
          </a:p>
          <a:p>
            <a:pPr algn="just">
              <a:lnSpc>
                <a:spcPct val="120000"/>
              </a:lnSpc>
            </a:pPr>
            <a:r>
              <a:rPr lang="en-US" sz="1000" dirty="0" err="1">
                <a:latin typeface="Candara" pitchFamily="34" charset="0"/>
                <a:cs typeface="Arial" pitchFamily="34" charset="0"/>
              </a:rPr>
              <a:t>document.write</a:t>
            </a:r>
            <a:r>
              <a:rPr lang="en-US" sz="1000" dirty="0">
                <a:latin typeface="Candara" pitchFamily="34" charset="0"/>
                <a:cs typeface="Arial" pitchFamily="34" charset="0"/>
              </a:rPr>
              <a:t>("&lt;BR&gt;Length of string the string &lt;u&gt;“</a:t>
            </a:r>
          </a:p>
          <a:p>
            <a:pPr algn="just">
              <a:lnSpc>
                <a:spcPct val="120000"/>
              </a:lnSpc>
            </a:pPr>
            <a:r>
              <a:rPr lang="en-US" sz="1000" dirty="0">
                <a:latin typeface="Candara" pitchFamily="34" charset="0"/>
                <a:cs typeface="Arial" pitchFamily="34" charset="0"/>
              </a:rPr>
              <a:t>+ </a:t>
            </a:r>
            <a:r>
              <a:rPr lang="en-US" sz="1000" dirty="0" err="1">
                <a:latin typeface="Candara" pitchFamily="34" charset="0"/>
                <a:cs typeface="Arial" pitchFamily="34" charset="0"/>
              </a:rPr>
              <a:t>y.italics</a:t>
            </a:r>
            <a:r>
              <a:rPr lang="en-US" sz="1000" dirty="0">
                <a:latin typeface="Candara" pitchFamily="34" charset="0"/>
                <a:cs typeface="Arial" pitchFamily="34" charset="0"/>
              </a:rPr>
              <a:t>()+"&lt;/u&gt; is "+</a:t>
            </a:r>
            <a:r>
              <a:rPr lang="en-US" sz="1000" dirty="0" err="1">
                <a:latin typeface="Candara" pitchFamily="34" charset="0"/>
                <a:cs typeface="Arial" pitchFamily="34" charset="0"/>
              </a:rPr>
              <a:t>y.length</a:t>
            </a:r>
            <a:r>
              <a:rPr lang="en-US" sz="1000" dirty="0">
                <a:latin typeface="Candara" pitchFamily="34" charset="0"/>
                <a:cs typeface="Arial" pitchFamily="34" charset="0"/>
              </a:rPr>
              <a:t>);</a:t>
            </a:r>
          </a:p>
          <a:p>
            <a:pPr algn="just">
              <a:lnSpc>
                <a:spcPct val="120000"/>
              </a:lnSpc>
            </a:pPr>
            <a:r>
              <a:rPr lang="en-US" sz="1000" dirty="0" err="1">
                <a:latin typeface="Candara" pitchFamily="34" charset="0"/>
                <a:cs typeface="Arial" pitchFamily="34" charset="0"/>
              </a:rPr>
              <a:t>document.write</a:t>
            </a:r>
            <a:r>
              <a:rPr lang="en-US" sz="1000" dirty="0">
                <a:latin typeface="Candara" pitchFamily="34" charset="0"/>
                <a:cs typeface="Arial" pitchFamily="34" charset="0"/>
              </a:rPr>
              <a:t>("&lt;BR&gt;</a:t>
            </a:r>
            <a:r>
              <a:rPr lang="en-US" sz="1000" dirty="0" err="1">
                <a:latin typeface="Candara" pitchFamily="34" charset="0"/>
                <a:cs typeface="Arial" pitchFamily="34" charset="0"/>
              </a:rPr>
              <a:t>Concat</a:t>
            </a:r>
            <a:r>
              <a:rPr lang="en-US" sz="1000" dirty="0">
                <a:latin typeface="Candara" pitchFamily="34" charset="0"/>
                <a:cs typeface="Arial" pitchFamily="34" charset="0"/>
              </a:rPr>
              <a:t> function works like this"+</a:t>
            </a:r>
            <a:r>
              <a:rPr lang="en-US" sz="1000" dirty="0" err="1">
                <a:latin typeface="Candara" pitchFamily="34" charset="0"/>
                <a:cs typeface="Arial" pitchFamily="34" charset="0"/>
              </a:rPr>
              <a:t>x.concat</a:t>
            </a:r>
            <a:r>
              <a:rPr lang="en-US" sz="1000" dirty="0">
                <a:latin typeface="Candara" pitchFamily="34" charset="0"/>
                <a:cs typeface="Arial" pitchFamily="34" charset="0"/>
              </a:rPr>
              <a:t>(y))</a:t>
            </a:r>
          </a:p>
          <a:p>
            <a:pPr algn="just">
              <a:lnSpc>
                <a:spcPct val="120000"/>
              </a:lnSpc>
            </a:pPr>
            <a:r>
              <a:rPr lang="en-US" sz="1000" dirty="0">
                <a:latin typeface="Candara" pitchFamily="34" charset="0"/>
                <a:cs typeface="Arial" pitchFamily="34" charset="0"/>
              </a:rPr>
              <a:t>&lt;/script&gt;</a:t>
            </a:r>
          </a:p>
          <a:p>
            <a:pPr algn="just">
              <a:lnSpc>
                <a:spcPct val="120000"/>
              </a:lnSpc>
            </a:pPr>
            <a:r>
              <a:rPr lang="en-US" sz="1000" dirty="0">
                <a:latin typeface="Candara" pitchFamily="34" charset="0"/>
                <a:cs typeface="Arial" pitchFamily="34" charset="0"/>
              </a:rPr>
              <a:t>&lt;/body&gt;</a:t>
            </a:r>
          </a:p>
          <a:p>
            <a:pPr algn="just">
              <a:lnSpc>
                <a:spcPct val="120000"/>
              </a:lnSpc>
            </a:pPr>
            <a:r>
              <a:rPr lang="en-US" sz="1000" dirty="0">
                <a:latin typeface="Candara" pitchFamily="34" charset="0"/>
                <a:cs typeface="Arial" pitchFamily="34" charset="0"/>
              </a:rPr>
              <a:t>&lt;/html&gt;</a:t>
            </a:r>
          </a:p>
          <a:p>
            <a:pPr algn="just">
              <a:lnSpc>
                <a:spcPct val="120000"/>
              </a:lnSpc>
            </a:pPr>
            <a:endParaRPr lang="en-US" sz="1000" dirty="0">
              <a:latin typeface="Candara" pitchFamily="34" charset="0"/>
              <a:cs typeface="Arial" pitchFamily="34" charset="0"/>
            </a:endParaRPr>
          </a:p>
        </p:txBody>
      </p:sp>
      <p:pic>
        <p:nvPicPr>
          <p:cNvPr id="5" name="Picture 4"/>
          <p:cNvPicPr/>
          <p:nvPr/>
        </p:nvPicPr>
        <p:blipFill rotWithShape="1">
          <a:blip r:embed="rId3"/>
          <a:srcRect t="3110" r="64641" b="78947"/>
          <a:stretch/>
        </p:blipFill>
        <p:spPr bwMode="auto">
          <a:xfrm>
            <a:off x="2006600" y="4217670"/>
            <a:ext cx="4622800" cy="1318260"/>
          </a:xfrm>
          <a:prstGeom prst="rect">
            <a:avLst/>
          </a:prstGeom>
          <a:ln>
            <a:noFill/>
          </a:ln>
          <a:extLst>
            <a:ext uri="{53640926-AAD7-44D8-BBD7-CCE9431645EC}">
              <a14:shadowObscured xmlns:a14="http://schemas.microsoft.com/office/drawing/2010/main"/>
            </a:ext>
          </a:extLst>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1981200" y="533400"/>
            <a:ext cx="4572000" cy="7926388"/>
          </a:xfrm>
        </p:spPr>
        <p:txBody>
          <a:bodyPr>
            <a:normAutofit lnSpcReduction="10000"/>
          </a:bodyPr>
          <a:lstStyle/>
          <a:p>
            <a:pPr algn="just"/>
            <a:r>
              <a:rPr lang="en-US" b="1" dirty="0"/>
              <a:t>Math :</a:t>
            </a:r>
            <a:r>
              <a:rPr lang="en-US" dirty="0"/>
              <a:t> The Math object allows you to perform mathematical tasks. It is not a constructor. All properties and methods can be called using Math as an object without creating it.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smtClean="0"/>
          </a:p>
          <a:p>
            <a:pPr algn="just"/>
            <a:endParaRPr lang="en-US" b="1" dirty="0" smtClean="0"/>
          </a:p>
          <a:p>
            <a:pPr algn="just"/>
            <a:r>
              <a:rPr lang="en-US" b="1" dirty="0" smtClean="0"/>
              <a:t>Number</a:t>
            </a:r>
            <a:r>
              <a:rPr lang="en-US" b="1" dirty="0"/>
              <a:t>:</a:t>
            </a:r>
            <a:r>
              <a:rPr lang="en-US" dirty="0"/>
              <a:t> The number object is rarely used, because for the most part, JavaScript satisfies day-to-day numeric needs with a plain number value. But the number object contains some information and power of value to serious programmers. Primarily, there are properties that define the ranges for numbers in the language. The largest number (in both Navigator and Internet Explorer) is 1.79E+308; the smallest number is 2.22E-308. Any number larger than the maximum is POSITIVE_INFINITY; any number smaller than the minimum is NEGATIVE_INFINITY. It will be a rare day on which you accidentally encounter these values.</a:t>
            </a:r>
          </a:p>
          <a:p>
            <a:pPr algn="just"/>
            <a:endParaRPr lang="en-US" dirty="0"/>
          </a:p>
        </p:txBody>
      </p:sp>
      <p:graphicFrame>
        <p:nvGraphicFramePr>
          <p:cNvPr id="244922" name="Group 186"/>
          <p:cNvGraphicFramePr>
            <a:graphicFrameLocks noGrp="1"/>
          </p:cNvGraphicFramePr>
          <p:nvPr>
            <p:extLst>
              <p:ext uri="{D42A27DB-BD31-4B8C-83A1-F6EECF244321}">
                <p14:modId xmlns:p14="http://schemas.microsoft.com/office/powerpoint/2010/main" val="3449570260"/>
              </p:ext>
            </p:extLst>
          </p:nvPr>
        </p:nvGraphicFramePr>
        <p:xfrm>
          <a:off x="2145030" y="1122209"/>
          <a:ext cx="4419600" cy="5518786"/>
        </p:xfrm>
        <a:graphic>
          <a:graphicData uri="http://schemas.openxmlformats.org/drawingml/2006/table">
            <a:tbl>
              <a:tblPr/>
              <a:tblGrid>
                <a:gridCol w="1746250"/>
                <a:gridCol w="2673350"/>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Property/Method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Description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Math.E</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 </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Euler’s Constant (2.718)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Math.LN</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Natural Log of 2 (0.693)</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Math.LN10</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Natural Log of 10 (2.302)</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Math.LOG2E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Log base-2 of E (1.442)</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Math.LOG10E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Log base-10 of E (0.434)</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Math.SQRT1_2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Square Root of ½ (0.707)</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rPr>
                        <a:t>Math.abs(x)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Returns the absolute value of 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Math.acos</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Arc cosine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Math.asin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Arc sine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Math.atan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Arc tangent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Math.atan2</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val1, val2)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Angle of polar coordinates </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x </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and </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y</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Math.cos</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val</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 </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Cosine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Math.exp</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Euler’s constant to the power of </a:t>
                      </a:r>
                      <a:r>
                        <a:rPr kumimoji="0" lang="en-US" sz="1000" b="0" i="1" u="none" strike="noStrike" cap="none" normalizeH="0" baseline="0"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Math.pow</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val1, val2) </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Val1 </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to the </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val2 </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power</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Math.sin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Sine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Math.sqrt</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Square root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Math.tan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Tangent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Math.log(val)</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Natural logarithm (base e) of </a:t>
                      </a: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rPr>
                        <a:t>Math.ceil</a:t>
                      </a:r>
                      <a:r>
                        <a:rPr kumimoji="0" lang="en-US" sz="1000" b="0" i="0" u="none" strike="noStrike" cap="none" normalizeH="0" baseline="0" dirty="0" smtClean="0">
                          <a:ln>
                            <a:noFill/>
                          </a:ln>
                          <a:solidFill>
                            <a:srgbClr val="3F3F3F"/>
                          </a:solidFill>
                          <a:effectLst/>
                          <a:latin typeface="Candara" pitchFamily="34"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Returns x, rounded upwards to nearest integer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Math. Floor(x)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Returns x, rounded downwards to the nearest integer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a:xfrm>
            <a:off x="1981200" y="533400"/>
            <a:ext cx="4572000" cy="7926388"/>
          </a:xfrm>
        </p:spPr>
        <p:txBody>
          <a:bodyPr/>
          <a:lstStyle/>
          <a:p>
            <a:pPr algn="just"/>
            <a:r>
              <a:rPr lang="en-US" dirty="0"/>
              <a:t>Similar to the string prototype property , the </a:t>
            </a:r>
            <a:r>
              <a:rPr lang="en-US" dirty="0" err="1"/>
              <a:t>Number.prototype</a:t>
            </a:r>
            <a:r>
              <a:rPr lang="en-US" dirty="0"/>
              <a:t> property  adds a method to a Number object’s prototype such that every newly created object contains that method. values. If you have a need to add common functionality to every number object, this is where to do it. </a:t>
            </a:r>
          </a:p>
          <a:p>
            <a:pPr algn="just"/>
            <a:r>
              <a:rPr lang="en-US" dirty="0"/>
              <a:t>This prototype facility is unique to objects and does not apply to plain number values. JavaScript number objects and values are defined internally as IEEE double-precision 64-bit</a:t>
            </a:r>
          </a:p>
          <a:p>
            <a:pPr algn="just"/>
            <a:r>
              <a:rPr lang="en-US" dirty="0" err="1"/>
              <a:t>var</a:t>
            </a:r>
            <a:r>
              <a:rPr lang="en-US" dirty="0"/>
              <a:t> </a:t>
            </a:r>
            <a:r>
              <a:rPr lang="en-US" dirty="0" err="1"/>
              <a:t>val</a:t>
            </a:r>
            <a:r>
              <a:rPr lang="en-US" dirty="0"/>
              <a:t> = new Number( number)</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u="sng" dirty="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r>
              <a:rPr lang="en-US" b="1" dirty="0" smtClean="0"/>
              <a:t>Boolean </a:t>
            </a:r>
            <a:r>
              <a:rPr lang="en-US" b="1" dirty="0"/>
              <a:t>Objects: Properties and Methods</a:t>
            </a:r>
          </a:p>
          <a:p>
            <a:pPr algn="just"/>
            <a:r>
              <a:rPr lang="en-US" dirty="0" err="1"/>
              <a:t>var</a:t>
            </a:r>
            <a:r>
              <a:rPr lang="en-US" dirty="0"/>
              <a:t> </a:t>
            </a:r>
            <a:r>
              <a:rPr lang="en-US" dirty="0" err="1"/>
              <a:t>val</a:t>
            </a:r>
            <a:r>
              <a:rPr lang="en-US" dirty="0"/>
              <a:t> = new Boolean( </a:t>
            </a:r>
            <a:r>
              <a:rPr lang="en-US" dirty="0" err="1"/>
              <a:t>BooleanValue</a:t>
            </a:r>
            <a:r>
              <a:rPr lang="en-US" dirty="0"/>
              <a:t>)</a:t>
            </a:r>
            <a:endParaRPr lang="en-US" b="1" dirty="0"/>
          </a:p>
          <a:p>
            <a:pPr algn="just"/>
            <a:r>
              <a:rPr lang="en-US" dirty="0"/>
              <a:t>You work with Boolean values a lot in JavaScript - especially as the result of conditional tests. Just as string values benefit from association with string objects and their properties and methods, so, too, do Boolean values receive aid from the Boolean object. For example, when you display a Boolean value in a text box, the “true” or “false” string is provided by the Boolean object’s </a:t>
            </a:r>
            <a:r>
              <a:rPr lang="en-US" dirty="0" err="1"/>
              <a:t>toString</a:t>
            </a:r>
            <a:r>
              <a:rPr lang="en-US" dirty="0"/>
              <a:t>() method, even though you don’t have to invoke it directly. </a:t>
            </a:r>
          </a:p>
          <a:p>
            <a:pPr algn="just"/>
            <a:r>
              <a:rPr lang="en-US" dirty="0"/>
              <a:t>The only time you need to even think about a Boolean object is if you wish to attach some property or method to Boolean objects that you create with the new Boolean() constructor. Parameter values for the constructor include the string versions of the values, numbers (0 for false; any other integer for true), and expressions that evaluate to a Boolean value. Any such new Boolean object would be imbued with the new properties or methods you have added to the prototype property of the core Boolean object. </a:t>
            </a:r>
          </a:p>
          <a:p>
            <a:pPr algn="just"/>
            <a:endParaRPr lang="en-US" dirty="0"/>
          </a:p>
          <a:p>
            <a:pPr algn="just"/>
            <a:endParaRPr lang="en-US" dirty="0"/>
          </a:p>
          <a:p>
            <a:pPr algn="just"/>
            <a:endParaRPr lang="en-US" dirty="0"/>
          </a:p>
        </p:txBody>
      </p:sp>
      <p:graphicFrame>
        <p:nvGraphicFramePr>
          <p:cNvPr id="246822" name="Group 38"/>
          <p:cNvGraphicFramePr>
            <a:graphicFrameLocks noGrp="1"/>
          </p:cNvGraphicFramePr>
          <p:nvPr/>
        </p:nvGraphicFramePr>
        <p:xfrm>
          <a:off x="2286000" y="2334136"/>
          <a:ext cx="2971800" cy="1905000"/>
        </p:xfrm>
        <a:graphic>
          <a:graphicData uri="http://schemas.openxmlformats.org/drawingml/2006/table">
            <a:tbl>
              <a:tblPr/>
              <a:tblGrid>
                <a:gridCol w="1639888"/>
                <a:gridCol w="1331912"/>
              </a:tblGrid>
              <a:tr h="277813">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Properties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Methods</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MAX_VALUE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toString</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3389">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MIN_VALUE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3389">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NaN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971">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NEGATIVE_INFINITY</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3389">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POSITIVE_INFINITY</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2236">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prototype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46838" name="Group 54"/>
          <p:cNvGraphicFramePr>
            <a:graphicFrameLocks noGrp="1"/>
          </p:cNvGraphicFramePr>
          <p:nvPr/>
        </p:nvGraphicFramePr>
        <p:xfrm>
          <a:off x="2286000" y="7587915"/>
          <a:ext cx="2514600" cy="609600"/>
        </p:xfrm>
        <a:graphic>
          <a:graphicData uri="http://schemas.openxmlformats.org/drawingml/2006/table">
            <a:tbl>
              <a:tblPr/>
              <a:tblGrid>
                <a:gridCol w="1066800"/>
                <a:gridCol w="1447800"/>
              </a:tblGrid>
              <a:tr h="304800">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Property</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Method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Prototype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toString</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a:xfrm>
            <a:off x="1981200" y="457200"/>
            <a:ext cx="4572000" cy="8002588"/>
          </a:xfrm>
        </p:spPr>
        <p:txBody>
          <a:bodyPr/>
          <a:lstStyle/>
          <a:p>
            <a:pPr algn="just"/>
            <a:r>
              <a:rPr lang="en-US" dirty="0"/>
              <a:t>Date: The date object is used to work with Date and time values. JavaScript maintains its date information in the form of a count of milliseconds starting from January 1, 1970, in the GMT time zone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r>
              <a:rPr lang="en-US" dirty="0" smtClean="0"/>
              <a:t>For </a:t>
            </a:r>
            <a:r>
              <a:rPr lang="en-US" dirty="0"/>
              <a:t>example:</a:t>
            </a:r>
          </a:p>
          <a:p>
            <a:pPr algn="just"/>
            <a:r>
              <a:rPr lang="en-US" dirty="0" err="1"/>
              <a:t>myBirthday</a:t>
            </a:r>
            <a:r>
              <a:rPr lang="en-US" dirty="0"/>
              <a:t> = new Date(“September 11, 1996”)</a:t>
            </a:r>
          </a:p>
          <a:p>
            <a:pPr algn="just"/>
            <a:r>
              <a:rPr lang="en-US" dirty="0"/>
              <a:t>result = </a:t>
            </a:r>
            <a:r>
              <a:rPr lang="en-US" dirty="0" err="1"/>
              <a:t>myBirthday.getDay</a:t>
            </a:r>
            <a:r>
              <a:rPr lang="en-US" dirty="0"/>
              <a:t>() // result = 3, a Wednesday</a:t>
            </a:r>
          </a:p>
          <a:p>
            <a:pPr algn="just"/>
            <a:r>
              <a:rPr lang="en-US" dirty="0" err="1"/>
              <a:t>myBirthday.setYear</a:t>
            </a:r>
            <a:r>
              <a:rPr lang="en-US" dirty="0"/>
              <a:t>(97) // bump up to next year</a:t>
            </a:r>
          </a:p>
          <a:p>
            <a:pPr algn="just"/>
            <a:r>
              <a:rPr lang="en-US" dirty="0"/>
              <a:t>result = </a:t>
            </a:r>
            <a:r>
              <a:rPr lang="en-US" dirty="0" err="1"/>
              <a:t>myBirthday.getDay</a:t>
            </a:r>
            <a:r>
              <a:rPr lang="en-US" dirty="0"/>
              <a:t>() // result = 4, a Thursday</a:t>
            </a:r>
          </a:p>
          <a:p>
            <a:pPr algn="just"/>
            <a:endParaRPr lang="en-US" dirty="0"/>
          </a:p>
        </p:txBody>
      </p:sp>
      <p:graphicFrame>
        <p:nvGraphicFramePr>
          <p:cNvPr id="249024" name="Group 192"/>
          <p:cNvGraphicFramePr>
            <a:graphicFrameLocks noGrp="1"/>
          </p:cNvGraphicFramePr>
          <p:nvPr>
            <p:extLst>
              <p:ext uri="{D42A27DB-BD31-4B8C-83A1-F6EECF244321}">
                <p14:modId xmlns:p14="http://schemas.microsoft.com/office/powerpoint/2010/main" val="459460802"/>
              </p:ext>
            </p:extLst>
          </p:nvPr>
        </p:nvGraphicFramePr>
        <p:xfrm>
          <a:off x="2076450" y="1341120"/>
          <a:ext cx="4433888" cy="4651059"/>
        </p:xfrm>
        <a:graphic>
          <a:graphicData uri="http://schemas.openxmlformats.org/drawingml/2006/table">
            <a:tbl>
              <a:tblPr/>
              <a:tblGrid>
                <a:gridCol w="1752600"/>
                <a:gridCol w="2681288"/>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Properties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dateObj.getDate</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 within the month</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dateObj.getDay</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Day of week (Sunday = 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dateObj.getHours</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Hour of the day in 24-hour time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dateObj.getMinutes()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Minute of the specified hour</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dateObj.getSeconds()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Second within the specified minute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dateObj.setTime</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Milliseconds since 1/1/70 00:00:00 GMT</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dateObj.setYear</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Specified year minus 1900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dateObj.setMonth</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Month within the year (January = 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dateObj.setDate</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Date within the month</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dateObj.setDay</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Day of week (Sunday = 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dateObj.setHours</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Hour of the day in 24-hour time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dateObj.setMinutes</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Minute of the specified hour</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dateObj.setSeconds</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Second within the specified minute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Date.parse(“dateString”)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Converts string date to milliseconds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Date.UTC</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(date values)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Generates a date value from GMT values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a:xfrm>
            <a:off x="1981200" y="533400"/>
            <a:ext cx="4572000" cy="7926388"/>
          </a:xfrm>
        </p:spPr>
        <p:txBody>
          <a:bodyPr/>
          <a:lstStyle/>
          <a:p>
            <a:pPr algn="just"/>
            <a:r>
              <a:rPr lang="en-US" dirty="0"/>
              <a:t>Array object and its methods:</a:t>
            </a:r>
          </a:p>
          <a:p>
            <a:pPr algn="just"/>
            <a:r>
              <a:rPr lang="en-US" dirty="0"/>
              <a:t>	After you have information stored in an array, JavaScript provides several methods to help you manage that data.</a:t>
            </a:r>
            <a:endParaRPr lang="en-US" b="1"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r>
              <a:rPr lang="en-US" dirty="0"/>
              <a:t>	</a:t>
            </a:r>
            <a:endParaRPr lang="en-US" dirty="0" smtClean="0"/>
          </a:p>
          <a:p>
            <a:pPr algn="just"/>
            <a:endParaRPr lang="en-US" dirty="0"/>
          </a:p>
          <a:p>
            <a:pPr algn="just"/>
            <a:endParaRPr lang="en-US" dirty="0" smtClean="0"/>
          </a:p>
          <a:p>
            <a:pPr algn="just"/>
            <a:endParaRPr lang="en-US" dirty="0"/>
          </a:p>
          <a:p>
            <a:pPr algn="just"/>
            <a:r>
              <a:rPr lang="en-US" dirty="0" smtClean="0"/>
              <a:t>	The </a:t>
            </a:r>
            <a:r>
              <a:rPr lang="en-US" b="1" i="1" dirty="0" err="1"/>
              <a:t>array.concat</a:t>
            </a:r>
            <a:r>
              <a:rPr lang="en-US" b="1" i="1" dirty="0"/>
              <a:t>() </a:t>
            </a:r>
            <a:r>
              <a:rPr lang="en-US" dirty="0"/>
              <a:t>method allows you to join together two array objects into a new, third array object. The action of concatenating the arrays does not alter the contents or behavior of the two original arrays. To join the arrays together, you refer to the first array object to the left of the period before the method; a reference to the second array is the parameter to the method.</a:t>
            </a:r>
          </a:p>
          <a:p>
            <a:pPr algn="just"/>
            <a:r>
              <a:rPr lang="en-US" dirty="0"/>
              <a:t>	If an array element is a string or number value (not a string or number object), then the values are copied from the original arrays into the new one. All connection with the original arrays ceases for those items. However, if an original array element is a reference to an object of any kind, then JavaScript copies a reference from the original array’s entry into the new array. This means that if you make a change to either array’s entry, the change occurs to the object, and both array entries reflect the change to the object.</a:t>
            </a:r>
          </a:p>
          <a:p>
            <a:pPr algn="just">
              <a:buFontTx/>
              <a:buChar char="•"/>
            </a:pPr>
            <a:endParaRPr lang="en-US" dirty="0"/>
          </a:p>
          <a:p>
            <a:pPr algn="just"/>
            <a:r>
              <a:rPr lang="en-US" dirty="0"/>
              <a:t>	</a:t>
            </a:r>
            <a:r>
              <a:rPr lang="en-US" dirty="0" err="1"/>
              <a:t>Array.slice</a:t>
            </a:r>
            <a:r>
              <a:rPr lang="en-US" dirty="0"/>
              <a:t>(</a:t>
            </a:r>
          </a:p>
          <a:p>
            <a:pPr algn="just"/>
            <a:r>
              <a:rPr lang="en-US" dirty="0"/>
              <a:t>	Behaving like its like-named string method, </a:t>
            </a:r>
            <a:r>
              <a:rPr lang="en-US" b="1" i="1" dirty="0" err="1"/>
              <a:t>array.slice</a:t>
            </a:r>
            <a:r>
              <a:rPr lang="en-US" b="1" i="1" dirty="0"/>
              <a:t>() </a:t>
            </a:r>
            <a:r>
              <a:rPr lang="en-US" dirty="0"/>
              <a:t>lets you extract a contiguous series of items from an array. The extracted segment becomes an entirely new array object. One parameter is required — the starting index point for the extraction. If you do not specify a second parameter, then the extraction goes all the way to the end of the array. Otherwise the extraction goes to, but does not include, the index value supplied as the second parameter.</a:t>
            </a:r>
          </a:p>
          <a:p>
            <a:pPr algn="just">
              <a:buFontTx/>
              <a:buChar char="•"/>
            </a:pPr>
            <a:endParaRPr lang="en-US" dirty="0"/>
          </a:p>
          <a:p>
            <a:pPr algn="just"/>
            <a:endParaRPr lang="en-US" dirty="0"/>
          </a:p>
          <a:p>
            <a:pPr algn="just"/>
            <a:endParaRPr lang="en-US" dirty="0"/>
          </a:p>
        </p:txBody>
      </p:sp>
      <p:sp>
        <p:nvSpPr>
          <p:cNvPr id="250884" name="AutoShape 7"/>
          <p:cNvSpPr>
            <a:spLocks noChangeArrowheads="1"/>
          </p:cNvSpPr>
          <p:nvPr/>
        </p:nvSpPr>
        <p:spPr bwMode="auto">
          <a:xfrm>
            <a:off x="2091690" y="1308735"/>
            <a:ext cx="4019550" cy="8858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b="1" dirty="0" err="1">
                <a:latin typeface="Candara" pitchFamily="34" charset="0"/>
                <a:cs typeface="Arial" pitchFamily="34" charset="0"/>
              </a:rPr>
              <a:t>arrayObject.concat</a:t>
            </a:r>
            <a:r>
              <a:rPr lang="en-US" sz="1000" b="1" dirty="0">
                <a:latin typeface="Candara" pitchFamily="34" charset="0"/>
                <a:cs typeface="Arial" pitchFamily="34" charset="0"/>
              </a:rPr>
              <a:t>(array2)</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array1 = new Array(1,2,3)</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array2 = new Array(“</a:t>
            </a:r>
            <a:r>
              <a:rPr lang="en-US" sz="1000" dirty="0" err="1">
                <a:latin typeface="Candara" pitchFamily="34" charset="0"/>
                <a:cs typeface="Arial" pitchFamily="34" charset="0"/>
              </a:rPr>
              <a:t>a”,”b”,”c</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array3 = array1.concat(array2)</a:t>
            </a:r>
          </a:p>
          <a:p>
            <a:pPr marL="228600" lvl="1"/>
            <a:r>
              <a:rPr lang="en-US" sz="1000" dirty="0">
                <a:latin typeface="Candara" pitchFamily="34" charset="0"/>
                <a:cs typeface="Arial" pitchFamily="34" charset="0"/>
              </a:rPr>
              <a:t>// result: </a:t>
            </a:r>
            <a:r>
              <a:rPr lang="en-US" sz="1000" dirty="0" smtClean="0">
                <a:latin typeface="Candara" pitchFamily="34" charset="0"/>
                <a:cs typeface="Arial" pitchFamily="34" charset="0"/>
              </a:rPr>
              <a:t>array </a:t>
            </a:r>
            <a:r>
              <a:rPr lang="en-US" sz="1000" dirty="0">
                <a:latin typeface="Candara" pitchFamily="34" charset="0"/>
                <a:cs typeface="Arial" pitchFamily="34" charset="0"/>
              </a:rPr>
              <a:t>with values 1,2,3,”a”,”b”,”c”</a:t>
            </a:r>
          </a:p>
        </p:txBody>
      </p:sp>
      <p:sp>
        <p:nvSpPr>
          <p:cNvPr id="250885" name="AutoShape 9"/>
          <p:cNvSpPr>
            <a:spLocks noChangeArrowheads="1"/>
          </p:cNvSpPr>
          <p:nvPr/>
        </p:nvSpPr>
        <p:spPr bwMode="auto">
          <a:xfrm>
            <a:off x="2057400" y="6838950"/>
            <a:ext cx="4019550" cy="13049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dirty="0" err="1">
                <a:latin typeface="Candara" pitchFamily="34" charset="0"/>
                <a:cs typeface="Arial" pitchFamily="34" charset="0"/>
              </a:rPr>
              <a:t>arrayObject.slice</a:t>
            </a:r>
            <a:r>
              <a:rPr lang="en-US" sz="1000" dirty="0">
                <a:latin typeface="Candara" pitchFamily="34" charset="0"/>
                <a:cs typeface="Arial" pitchFamily="34" charset="0"/>
              </a:rPr>
              <a:t>(</a:t>
            </a:r>
            <a:r>
              <a:rPr lang="en-US" sz="1000" dirty="0" err="1">
                <a:latin typeface="Candara" pitchFamily="34" charset="0"/>
                <a:cs typeface="Arial" pitchFamily="34" charset="0"/>
              </a:rPr>
              <a:t>startIndex</a:t>
            </a:r>
            <a:r>
              <a:rPr lang="en-US" sz="1000" dirty="0">
                <a:latin typeface="Candara" pitchFamily="34" charset="0"/>
                <a:cs typeface="Arial" pitchFamily="34" charset="0"/>
              </a:rPr>
              <a:t> [, </a:t>
            </a:r>
            <a:r>
              <a:rPr lang="en-US" sz="1000" dirty="0" err="1">
                <a:latin typeface="Candara" pitchFamily="34" charset="0"/>
                <a:cs typeface="Arial" pitchFamily="34" charset="0"/>
              </a:rPr>
              <a:t>endIndex</a:t>
            </a:r>
            <a:r>
              <a:rPr lang="en-US" sz="1000" dirty="0">
                <a:latin typeface="Candara" pitchFamily="34" charset="0"/>
                <a:cs typeface="Arial" pitchFamily="34" charset="0"/>
              </a:rPr>
              <a:t>])</a:t>
            </a:r>
          </a:p>
          <a:p>
            <a:pPr marL="228600" lvl="1"/>
            <a:r>
              <a:rPr lang="en-US" sz="1000" dirty="0">
                <a:latin typeface="Candara" pitchFamily="34" charset="0"/>
                <a:cs typeface="Arial" pitchFamily="34" charset="0"/>
              </a:rPr>
              <a:t>Returns: Array</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solarSys</a:t>
            </a:r>
            <a:r>
              <a:rPr lang="en-US" sz="1000" dirty="0">
                <a:latin typeface="Candara" pitchFamily="34" charset="0"/>
                <a:cs typeface="Arial" pitchFamily="34" charset="0"/>
              </a:rPr>
              <a:t> = new</a:t>
            </a:r>
          </a:p>
          <a:p>
            <a:pPr marL="228600" lvl="1"/>
            <a:r>
              <a:rPr lang="en-US" sz="1000" dirty="0">
                <a:latin typeface="Candara" pitchFamily="34" charset="0"/>
                <a:cs typeface="Arial" pitchFamily="34" charset="0"/>
              </a:rPr>
              <a:t>Array(“Mercury”,”Venus”,”Earth”,”Mars”,”Jupiter”,”Saturn”,”Uranus”,”Nep</a:t>
            </a:r>
          </a:p>
          <a:p>
            <a:pPr marL="228600" lvl="1"/>
            <a:r>
              <a:rPr lang="en-US" sz="1000" dirty="0" err="1">
                <a:latin typeface="Candara" pitchFamily="34" charset="0"/>
                <a:cs typeface="Arial" pitchFamily="34" charset="0"/>
              </a:rPr>
              <a:t>tune”,”Pluto</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nearby = </a:t>
            </a:r>
            <a:r>
              <a:rPr lang="en-US" sz="1000" dirty="0" err="1">
                <a:latin typeface="Candara" pitchFamily="34" charset="0"/>
                <a:cs typeface="Arial" pitchFamily="34" charset="0"/>
              </a:rPr>
              <a:t>solarSys.slice</a:t>
            </a:r>
            <a:r>
              <a:rPr lang="en-US" sz="1000" dirty="0">
                <a:latin typeface="Candara" pitchFamily="34" charset="0"/>
                <a:cs typeface="Arial" pitchFamily="34" charset="0"/>
              </a:rPr>
              <a:t>(1,4)</a:t>
            </a:r>
          </a:p>
          <a:p>
            <a:pPr marL="228600" lvl="1"/>
            <a:r>
              <a:rPr lang="en-US" sz="1000" dirty="0">
                <a:latin typeface="Candara" pitchFamily="34" charset="0"/>
                <a:cs typeface="Arial" pitchFamily="34" charset="0"/>
              </a:rPr>
              <a:t>// result: new array of “Venus”, “Earth”, “Mars”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17,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29000"/>
            <a:ext cx="5624286" cy="569686"/>
          </a:xfrm>
        </p:spPr>
        <p:txBody>
          <a:bodyPr>
            <a:normAutofit/>
          </a:bodyPr>
          <a:lstStyle/>
          <a:p>
            <a:pPr algn="l"/>
            <a:r>
              <a:rPr lang="en-US" sz="2400" b="0" dirty="0" smtClean="0">
                <a:solidFill>
                  <a:schemeClr val="tx1"/>
                </a:solidFill>
              </a:rPr>
              <a:t>Appendices</a:t>
            </a:r>
            <a:endParaRPr lang="en-US" sz="2400" b="0" dirty="0">
              <a:solidFill>
                <a:schemeClr val="tx1"/>
              </a:solidFill>
            </a:endParaRPr>
          </a:p>
        </p:txBody>
      </p:sp>
      <p:sp>
        <p:nvSpPr>
          <p:cNvPr id="11" name="Title 10"/>
          <p:cNvSpPr>
            <a:spLocks noGrp="1"/>
          </p:cNvSpPr>
          <p:nvPr>
            <p:ph type="ctrTitle"/>
          </p:nvPr>
        </p:nvSpPr>
        <p:spPr>
          <a:xfrm>
            <a:off x="395288" y="2467429"/>
            <a:ext cx="5246914" cy="961571"/>
          </a:xfrm>
        </p:spPr>
        <p:txBody>
          <a:bodyPr>
            <a:normAutofit/>
          </a:bodyPr>
          <a:lstStyle/>
          <a:p>
            <a:r>
              <a:rPr lang="en-US" sz="3600" dirty="0">
                <a:solidFill>
                  <a:srgbClr val="000000"/>
                </a:solidFill>
                <a:latin typeface="Candara"/>
                <a:ea typeface="ＭＳ Ｐゴシック" pitchFamily="34" charset="-128"/>
              </a:rPr>
              <a:t>JavaScript</a:t>
            </a:r>
          </a:p>
        </p:txBody>
      </p:sp>
      <p:sp>
        <p:nvSpPr>
          <p:cNvPr id="2" name="Footer Placeholder 1"/>
          <p:cNvSpPr>
            <a:spLocks noGrp="1"/>
          </p:cNvSpPr>
          <p:nvPr>
            <p:ph type="ftr" sz="quarter" idx="11"/>
          </p:nvPr>
        </p:nvSpPr>
        <p:spPr/>
        <p:txBody>
          <a:bodyPr/>
          <a:lstStyle/>
          <a:p>
            <a:r>
              <a:rPr lang="en-US" smtClean="0"/>
              <a:t>Capgemini Internal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title"/>
          </p:nvPr>
        </p:nvSpPr>
        <p:spPr/>
        <p:txBody>
          <a:bodyPr/>
          <a:lstStyle/>
          <a:p>
            <a:endParaRPr lang="en-US"/>
          </a:p>
        </p:txBody>
      </p:sp>
      <p:sp>
        <p:nvSpPr>
          <p:cNvPr id="251907"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11857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p:cNvSpPr>
          <p:nvPr>
            <p:ph type="title"/>
          </p:nvPr>
        </p:nvSpPr>
        <p:spPr/>
        <p:txBody>
          <a:bodyPr/>
          <a:lstStyle/>
          <a:p>
            <a:endParaRPr lang="en-US"/>
          </a:p>
        </p:txBody>
      </p:sp>
      <p:sp>
        <p:nvSpPr>
          <p:cNvPr id="253955"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98033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title"/>
          </p:nvPr>
        </p:nvSpPr>
        <p:spPr/>
        <p:txBody>
          <a:bodyPr/>
          <a:lstStyle/>
          <a:p>
            <a:endParaRPr lang="en-US"/>
          </a:p>
        </p:txBody>
      </p:sp>
      <p:sp>
        <p:nvSpPr>
          <p:cNvPr id="25600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99194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lstStyle/>
          <a:p>
            <a:endParaRPr lang="en-US"/>
          </a:p>
        </p:txBody>
      </p:sp>
      <p:sp>
        <p:nvSpPr>
          <p:cNvPr id="258051"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61630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type="title"/>
          </p:nvPr>
        </p:nvSpPr>
        <p:spPr/>
        <p:txBody>
          <a:bodyPr/>
          <a:lstStyle/>
          <a:p>
            <a:endParaRPr lang="en-US"/>
          </a:p>
        </p:txBody>
      </p:sp>
      <p:sp>
        <p:nvSpPr>
          <p:cNvPr id="259075"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15796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title"/>
          </p:nvPr>
        </p:nvSpPr>
        <p:spPr/>
        <p:txBody>
          <a:bodyPr/>
          <a:lstStyle/>
          <a:p>
            <a:endParaRPr lang="en-US"/>
          </a:p>
        </p:txBody>
      </p:sp>
      <p:sp>
        <p:nvSpPr>
          <p:cNvPr id="260099"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32877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p:cNvSpPr>
          <p:nvPr>
            <p:ph type="title"/>
          </p:nvPr>
        </p:nvSpPr>
        <p:spPr/>
        <p:txBody>
          <a:bodyPr/>
          <a:lstStyle/>
          <a:p>
            <a:endParaRPr lang="en-US"/>
          </a:p>
        </p:txBody>
      </p:sp>
      <p:sp>
        <p:nvSpPr>
          <p:cNvPr id="26112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58526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lstStyle/>
          <a:p>
            <a:endParaRPr lang="en-US"/>
          </a:p>
        </p:txBody>
      </p:sp>
      <p:sp>
        <p:nvSpPr>
          <p:cNvPr id="26624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9005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p:cNvSpPr>
          <p:nvPr>
            <p:ph type="body" idx="1"/>
          </p:nvPr>
        </p:nvSpPr>
        <p:spPr>
          <a:xfrm>
            <a:off x="457200" y="1600200"/>
            <a:ext cx="6400800" cy="4525963"/>
          </a:xfrm>
        </p:spPr>
        <p:txBody>
          <a:bodyPr>
            <a:normAutofit/>
          </a:bodyPr>
          <a:lstStyle/>
          <a:p>
            <a:r>
              <a:rPr lang="en-US" dirty="0"/>
              <a:t>Do not use the slide. Use only Notes pages.</a:t>
            </a:r>
          </a:p>
        </p:txBody>
      </p:sp>
      <p:sp>
        <p:nvSpPr>
          <p:cNvPr id="23143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a:solidFill>
                  <a:srgbClr val="000000"/>
                </a:solidFill>
                <a:latin typeface="Candara"/>
                <a:ea typeface="ヒラギノ角ゴ Pro W3"/>
                <a:cs typeface="ヒラギノ角ゴ Pro W3"/>
              </a:rPr>
              <a:t>Code Examples</a:t>
            </a:r>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822165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p:cNvSpPr>
          <p:nvPr>
            <p:ph type="title"/>
          </p:nvPr>
        </p:nvSpPr>
        <p:spPr/>
        <p:txBody>
          <a:bodyPr/>
          <a:lstStyle/>
          <a:p>
            <a:endParaRPr lang="en-US"/>
          </a:p>
        </p:txBody>
      </p:sp>
      <p:sp>
        <p:nvSpPr>
          <p:cNvPr id="237571"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76452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endParaRPr lang="en-US"/>
          </a:p>
        </p:txBody>
      </p:sp>
      <p:sp>
        <p:nvSpPr>
          <p:cNvPr id="239619"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67550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p:txBody>
          <a:bodyPr/>
          <a:lstStyle/>
          <a:p>
            <a:endParaRPr lang="en-US"/>
          </a:p>
        </p:txBody>
      </p:sp>
      <p:sp>
        <p:nvSpPr>
          <p:cNvPr id="241667"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13005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p:txBody>
          <a:bodyPr/>
          <a:lstStyle/>
          <a:p>
            <a:endParaRPr lang="en-US"/>
          </a:p>
        </p:txBody>
      </p:sp>
      <p:sp>
        <p:nvSpPr>
          <p:cNvPr id="243715"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06626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p:txBody>
          <a:bodyPr/>
          <a:lstStyle/>
          <a:p>
            <a:endParaRPr lang="en-US"/>
          </a:p>
        </p:txBody>
      </p:sp>
      <p:sp>
        <p:nvSpPr>
          <p:cNvPr id="24576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72181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p:cNvSpPr>
          <p:nvPr>
            <p:ph type="title"/>
          </p:nvPr>
        </p:nvSpPr>
        <p:spPr/>
        <p:txBody>
          <a:bodyPr/>
          <a:lstStyle/>
          <a:p>
            <a:endParaRPr lang="en-US"/>
          </a:p>
        </p:txBody>
      </p:sp>
      <p:sp>
        <p:nvSpPr>
          <p:cNvPr id="247811"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33401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p:txBody>
          <a:bodyPr/>
          <a:lstStyle/>
          <a:p>
            <a:endParaRPr lang="en-US"/>
          </a:p>
        </p:txBody>
      </p:sp>
      <p:sp>
        <p:nvSpPr>
          <p:cNvPr id="249859"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588032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Props1.xml><?xml version="1.0" encoding="utf-8"?>
<ds:datastoreItem xmlns:ds="http://schemas.openxmlformats.org/officeDocument/2006/customXml" ds:itemID="{5F7B463C-0EB6-4147-A0FA-8141CEB5F20D}"/>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208</TotalTime>
  <Words>4289</Words>
  <Application>Microsoft Office PowerPoint</Application>
  <PresentationFormat>On-screen Show (4:3)</PresentationFormat>
  <Paragraphs>573</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Wingdings</vt:lpstr>
      <vt:lpstr>Candara</vt:lpstr>
      <vt:lpstr>Times New Roman</vt:lpstr>
      <vt:lpstr>MS PGothic</vt:lpstr>
      <vt:lpstr>Calibri</vt:lpstr>
      <vt:lpstr>ヒラギノ角ゴ Pro W3</vt:lpstr>
      <vt:lpstr>Office Theme</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73</cp:revision>
  <dcterms:created xsi:type="dcterms:W3CDTF">2012-05-18T02:59:15Z</dcterms:created>
  <dcterms:modified xsi:type="dcterms:W3CDTF">2016-06-17T04:33:23Z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