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6" r:id="rId4"/>
  </p:sldMasterIdLst>
  <p:notesMasterIdLst>
    <p:notesMasterId r:id="rId17"/>
  </p:notesMasterIdLst>
  <p:handoutMasterIdLst>
    <p:handoutMasterId r:id="rId18"/>
  </p:handoutMasterIdLst>
  <p:sldIdLst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embeddedFontLst>
    <p:embeddedFont>
      <p:font typeface="MS PGothic" panose="020B0600070205080204" pitchFamily="34" charset="-128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26">
          <p15:clr>
            <a:srgbClr val="A4A3A4"/>
          </p15:clr>
        </p15:guide>
        <p15:guide id="2" pos="12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50" d="100"/>
          <a:sy n="50" d="100"/>
        </p:scale>
        <p:origin x="-2958" y="-264"/>
      </p:cViewPr>
      <p:guideLst>
        <p:guide orient="horz" pos="2426"/>
        <p:guide pos="12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6/17/2018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70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0848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60848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ndara"/>
                <a:ea typeface="ＭＳ Ｐゴシック" pitchFamily="34" charset="-128"/>
              </a:rPr>
              <a:t>Web Basics - JavaScript</a:t>
            </a:r>
            <a:r>
              <a:rPr lang="en-US" sz="1200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789040" y="8228221"/>
            <a:ext cx="2762530" cy="22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ndara" pitchFamily="34" charset="0"/>
                <a:cs typeface="Arial" pitchFamily="34" charset="0"/>
              </a:rPr>
              <a:t>		 Page 0-</a:t>
            </a:r>
            <a:fld id="{BD9FB300-F9DC-4669-88F4-967ABA23CC04}" type="slidenum">
              <a:rPr lang="en-US" sz="1200" smtClean="0">
                <a:latin typeface="Candar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>
                <a:latin typeface="Candara" pitchFamily="34" charset="0"/>
                <a:cs typeface="Arial" pitchFamily="34" charset="0"/>
              </a:rPr>
              <a:t> </a:t>
            </a:r>
          </a:p>
          <a:p>
            <a:endParaRPr lang="en-US" sz="12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281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©2016 Capgemini. All rights reserved.</a:t>
            </a:r>
            <a:br>
              <a:rPr lang="en-US"/>
            </a:br>
            <a:r>
              <a:rPr lang="en-US"/>
              <a:t>The information contained in this document is proprietary and confidential. For Capgemini only.</a:t>
            </a:r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2060575" y="428625"/>
            <a:ext cx="4572000" cy="34290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2227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540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2227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44700" y="42227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540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413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2227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413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60575" y="42227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9908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3" pos="5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41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066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835094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91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2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FA91D-1DAF-4067-908F-AAEE84F89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Basics - JavaScript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82E086-5B0D-484B-9B5B-12FBF3B63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00:</a:t>
            </a:r>
          </a:p>
        </p:txBody>
      </p:sp>
    </p:spTree>
    <p:extLst>
      <p:ext uri="{BB962C8B-B14F-4D97-AF65-F5344CB8AC3E}">
        <p14:creationId xmlns:p14="http://schemas.microsoft.com/office/powerpoint/2010/main" val="292981651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JavaScript: A Beginner's Guide - by John Pollock</a:t>
            </a:r>
          </a:p>
          <a:p>
            <a:r>
              <a:rPr lang="en-US" dirty="0"/>
              <a:t>http://www.w3schools.com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5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Courses (if applicable)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  <a:p>
            <a:r>
              <a:rPr lang="en-US" dirty="0"/>
              <a:t>JSP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0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450D-F1BA-47B9-939A-28D32E3D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Parallel Technology Areas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VBScript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2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</a:t>
            </a:r>
          </a:p>
        </p:txBody>
      </p:sp>
      <p:graphicFrame>
        <p:nvGraphicFramePr>
          <p:cNvPr id="179315" name="Group 1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65098"/>
              </p:ext>
            </p:extLst>
          </p:nvPr>
        </p:nvGraphicFramePr>
        <p:xfrm>
          <a:off x="298450" y="1495425"/>
          <a:ext cx="8532288" cy="3511403"/>
        </p:xfrm>
        <a:graphic>
          <a:graphicData uri="http://schemas.openxmlformats.org/drawingml/2006/table">
            <a:tbl>
              <a:tblPr/>
              <a:tblGrid>
                <a:gridCol w="98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4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7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04588" marR="104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Version No.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Version No.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Developer / SME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72979" marR="729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72979" marR="729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 Record Remarks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19-Sep-2009</a:t>
                      </a:r>
                    </a:p>
                  </a:txBody>
                  <a:tcPr marL="104588" marR="104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Pradnya Jagtap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Updated to new template.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 incorporated new examples.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Apr-2011</a:t>
                      </a:r>
                    </a:p>
                  </a:txBody>
                  <a:tcPr marL="104588" marR="104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Anu Mitra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Integration updates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Apr-2015</a:t>
                      </a:r>
                    </a:p>
                  </a:txBody>
                  <a:tcPr marL="104588" marR="104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Rathnajothi P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Revamped according to revised curriculum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May-2016</a:t>
                      </a:r>
                    </a:p>
                  </a:txBody>
                  <a:tcPr marL="104588" marR="104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Kavita Arora</a:t>
                      </a: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Kavita Arora</a:t>
                      </a:r>
                    </a:p>
                  </a:txBody>
                  <a:tcPr marL="104590" marR="104590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Mahima Sharma</a:t>
                      </a:r>
                    </a:p>
                  </a:txBody>
                  <a:tcPr marL="104590" marR="104590"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Revamped according to revised curriculum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588" marR="104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711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4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endParaRPr lang="en-US" sz="3200" dirty="0">
              <a:solidFill>
                <a:srgbClr val="000000"/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and Non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  <a:p>
            <a:pPr lvl="1"/>
            <a:r>
              <a:rPr lang="en-US" dirty="0"/>
              <a:t>At the end of this course you will be able to:</a:t>
            </a:r>
          </a:p>
          <a:p>
            <a:pPr lvl="1"/>
            <a:r>
              <a:rPr lang="en-US" dirty="0"/>
              <a:t>Add interactivity to the static HTML pages</a:t>
            </a:r>
          </a:p>
          <a:p>
            <a:pPr lvl="1"/>
            <a:r>
              <a:rPr lang="en-US" dirty="0"/>
              <a:t>Validate the input data provided by users, on the client side</a:t>
            </a:r>
          </a:p>
          <a:p>
            <a:pPr lvl="1"/>
            <a:r>
              <a:rPr lang="en-US" dirty="0"/>
              <a:t>Manipulate style sheets on the fly to give a sophisticated look to any website</a:t>
            </a:r>
          </a:p>
          <a:p>
            <a:r>
              <a:rPr lang="en-US" dirty="0"/>
              <a:t>Course Non Goals:</a:t>
            </a:r>
          </a:p>
          <a:p>
            <a:pPr lvl="1"/>
            <a:r>
              <a:rPr lang="en-US" dirty="0"/>
              <a:t>Server-side scripting not covered.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 for this course are:</a:t>
            </a:r>
          </a:p>
          <a:p>
            <a:pPr lvl="1"/>
            <a:r>
              <a:rPr lang="en-US" dirty="0"/>
              <a:t>Familiarity with Windows, GUI Concept and Web Browser  Application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Experience of creation of a web page using HTML</a:t>
            </a:r>
          </a:p>
          <a:p>
            <a:pPr lvl="1"/>
            <a:r>
              <a:rPr lang="en-US" dirty="0"/>
              <a:t>Object Oriented Programming Concepts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designed for:</a:t>
            </a:r>
          </a:p>
          <a:p>
            <a:pPr lvl="1"/>
            <a:r>
              <a:rPr lang="en-US" dirty="0"/>
              <a:t>Trainee Programmers</a:t>
            </a:r>
          </a:p>
          <a:p>
            <a:pPr lvl="1"/>
            <a:r>
              <a:rPr lang="en-US" dirty="0"/>
              <a:t>Software Professionals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2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Wise Schedule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 Introduction to JavaScript</a:t>
            </a:r>
          </a:p>
          <a:p>
            <a:pPr lvl="1"/>
            <a:r>
              <a:rPr lang="en-US" dirty="0"/>
              <a:t>Lesson 2: JavaScript Language</a:t>
            </a:r>
          </a:p>
          <a:p>
            <a:pPr lvl="1"/>
            <a:r>
              <a:rPr lang="en-US" dirty="0"/>
              <a:t>Lesson 3: Working with Predefined Core Objects</a:t>
            </a:r>
          </a:p>
          <a:p>
            <a:pPr lvl="1"/>
            <a:r>
              <a:rPr lang="en-US" dirty="0"/>
              <a:t>Lesson 4: Working with Arrays</a:t>
            </a:r>
          </a:p>
          <a:p>
            <a:pPr lvl="1"/>
            <a:r>
              <a:rPr lang="en-US" dirty="0"/>
              <a:t>Lesson 5: Document Object Model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Lesson 6: Working with Document object</a:t>
            </a:r>
          </a:p>
          <a:p>
            <a:pPr lvl="1"/>
            <a:r>
              <a:rPr lang="en-US" dirty="0"/>
              <a:t>Lesson 7: Working with Form object</a:t>
            </a:r>
          </a:p>
          <a:p>
            <a:pPr lvl="1"/>
            <a:r>
              <a:rPr lang="en-US" dirty="0"/>
              <a:t>Lesson 8: Working with Regular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7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7B8DC-FA46-439F-9E94-82972D9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Lesson 1: Introduction to JavaScript</a:t>
            </a:r>
          </a:p>
          <a:p>
            <a:pPr lvl="1"/>
            <a:r>
              <a:rPr lang="en-US" dirty="0"/>
              <a:t>1.1. Basic Concepts of JavaScript</a:t>
            </a:r>
          </a:p>
          <a:p>
            <a:pPr lvl="1"/>
            <a:r>
              <a:rPr lang="en-US" dirty="0"/>
              <a:t>1.2. Embedding JavaScript in HTML</a:t>
            </a:r>
          </a:p>
          <a:p>
            <a:pPr lvl="1"/>
            <a:r>
              <a:rPr lang="en-US" dirty="0"/>
              <a:t>1.3 Writing JavaScript</a:t>
            </a:r>
          </a:p>
          <a:p>
            <a:endParaRPr lang="en-US" dirty="0"/>
          </a:p>
          <a:p>
            <a:r>
              <a:rPr lang="en-US" dirty="0"/>
              <a:t>Lesson 2: JavaScript Language</a:t>
            </a:r>
          </a:p>
          <a:p>
            <a:pPr lvl="1"/>
            <a:r>
              <a:rPr lang="en-US" dirty="0"/>
              <a:t>2.1. Data Types and Variables</a:t>
            </a:r>
          </a:p>
          <a:p>
            <a:pPr lvl="1"/>
            <a:r>
              <a:rPr lang="en-US" dirty="0"/>
              <a:t>2.2. JavaScript Operators</a:t>
            </a:r>
          </a:p>
          <a:p>
            <a:pPr lvl="1"/>
            <a:r>
              <a:rPr lang="en-US" dirty="0"/>
              <a:t>2.3. Control Structures and Loops</a:t>
            </a:r>
          </a:p>
          <a:p>
            <a:pPr lvl="1"/>
            <a:r>
              <a:rPr lang="en-US" dirty="0"/>
              <a:t>2.4. JavaScript Functions</a:t>
            </a:r>
          </a:p>
          <a:p>
            <a:endParaRPr lang="en-US" dirty="0"/>
          </a:p>
          <a:p>
            <a:r>
              <a:rPr lang="en-US" dirty="0"/>
              <a:t>Lesson 3: Working with Predefined Core Objects</a:t>
            </a:r>
          </a:p>
          <a:p>
            <a:pPr lvl="1"/>
            <a:r>
              <a:rPr lang="en-US" dirty="0"/>
              <a:t>3.1. Data Types in JavaScript</a:t>
            </a:r>
          </a:p>
          <a:p>
            <a:pPr lvl="1"/>
            <a:r>
              <a:rPr lang="en-US" dirty="0"/>
              <a:t>3.2. Overview of String  object</a:t>
            </a:r>
          </a:p>
          <a:p>
            <a:pPr lvl="1"/>
            <a:r>
              <a:rPr lang="en-US" dirty="0"/>
              <a:t>3.3. Math object</a:t>
            </a:r>
          </a:p>
          <a:p>
            <a:pPr lvl="1"/>
            <a:r>
              <a:rPr lang="en-US" dirty="0"/>
              <a:t>3.4 Date object</a:t>
            </a:r>
          </a:p>
        </p:txBody>
      </p:sp>
    </p:spTree>
    <p:extLst>
      <p:ext uri="{BB962C8B-B14F-4D97-AF65-F5344CB8AC3E}">
        <p14:creationId xmlns:p14="http://schemas.microsoft.com/office/powerpoint/2010/main" val="126610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4: Working with Arrays</a:t>
            </a:r>
          </a:p>
          <a:p>
            <a:pPr lvl="1"/>
            <a:r>
              <a:rPr lang="en-US" dirty="0"/>
              <a:t>4.1. Array Object</a:t>
            </a:r>
          </a:p>
          <a:p>
            <a:pPr lvl="1"/>
            <a:r>
              <a:rPr lang="en-US" dirty="0"/>
              <a:t>4.2. Properties and Methods of Array object</a:t>
            </a:r>
          </a:p>
          <a:p>
            <a:pPr lvl="1"/>
            <a:endParaRPr lang="en-US" dirty="0"/>
          </a:p>
          <a:p>
            <a:r>
              <a:rPr lang="en-US" dirty="0"/>
              <a:t>Lesson 5: Document Object Model</a:t>
            </a:r>
          </a:p>
          <a:p>
            <a:pPr lvl="1"/>
            <a:r>
              <a:rPr lang="en-US" dirty="0"/>
              <a:t>5.1. JavaScript Document Object Model</a:t>
            </a:r>
          </a:p>
          <a:p>
            <a:pPr lvl="1"/>
            <a:r>
              <a:rPr lang="en-US" dirty="0"/>
              <a:t>5.2. Window object</a:t>
            </a:r>
          </a:p>
          <a:p>
            <a:pPr lvl="1"/>
            <a:r>
              <a:rPr lang="en-US" dirty="0"/>
              <a:t>5.3. Navigator Object</a:t>
            </a:r>
          </a:p>
          <a:p>
            <a:pPr lvl="1"/>
            <a:r>
              <a:rPr lang="en-US" dirty="0"/>
              <a:t>5.4. Location Object</a:t>
            </a:r>
          </a:p>
          <a:p>
            <a:pPr lvl="1"/>
            <a:r>
              <a:rPr lang="en-US" dirty="0"/>
              <a:t>5.5. History Object</a:t>
            </a:r>
          </a:p>
          <a:p>
            <a:endParaRPr lang="en-US" dirty="0"/>
          </a:p>
          <a:p>
            <a:r>
              <a:rPr lang="en-US" dirty="0"/>
              <a:t>Lesson 6: Working With Document Object</a:t>
            </a:r>
          </a:p>
          <a:p>
            <a:pPr lvl="1"/>
            <a:r>
              <a:rPr lang="en-US" dirty="0"/>
              <a:t>6.1. Document Objects</a:t>
            </a:r>
          </a:p>
          <a:p>
            <a:pPr lvl="1"/>
            <a:r>
              <a:rPr lang="en-US" dirty="0"/>
              <a:t>6.2. Cookies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6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itle 1"/>
          <p:cNvSpPr>
            <a:spLocks/>
          </p:cNvSpPr>
          <p:nvPr/>
        </p:nvSpPr>
        <p:spPr bwMode="auto">
          <a:xfrm>
            <a:off x="323528" y="192758"/>
            <a:ext cx="8153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80000"/>
              </a:lnSpc>
              <a:buClr>
                <a:srgbClr val="FF9900"/>
              </a:buClr>
            </a:pPr>
            <a:endParaRPr lang="en-US" sz="3200" dirty="0">
              <a:solidFill>
                <a:srgbClr val="000000"/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D2125-5CFA-4C22-8A95-7FF98260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7: Working with Form Object </a:t>
            </a:r>
          </a:p>
          <a:p>
            <a:pPr lvl="1"/>
            <a:r>
              <a:rPr lang="en-US" dirty="0"/>
              <a:t>7.1. Form properties, Methods &amp; Event handlers </a:t>
            </a:r>
          </a:p>
          <a:p>
            <a:pPr lvl="1"/>
            <a:r>
              <a:rPr lang="en-US" dirty="0"/>
              <a:t>7.2. Text-Related Objects </a:t>
            </a:r>
          </a:p>
          <a:p>
            <a:pPr lvl="1"/>
            <a:r>
              <a:rPr lang="en-US" dirty="0"/>
              <a:t>7.3. Button Objects</a:t>
            </a:r>
          </a:p>
          <a:p>
            <a:pPr lvl="1"/>
            <a:r>
              <a:rPr lang="en-US" dirty="0"/>
              <a:t>7.4. Check Box and Radio Objects</a:t>
            </a:r>
          </a:p>
          <a:p>
            <a:pPr lvl="1"/>
            <a:r>
              <a:rPr lang="en-US" dirty="0"/>
              <a:t>7.5. Select Objects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Lesson 8: Work with Regular Expressions</a:t>
            </a:r>
          </a:p>
          <a:p>
            <a:pPr lvl="1"/>
            <a:r>
              <a:rPr lang="en-US" dirty="0"/>
              <a:t>8.1. Use  regular expressions</a:t>
            </a:r>
          </a:p>
          <a:p>
            <a:pPr lvl="1"/>
            <a:r>
              <a:rPr lang="en-US" dirty="0"/>
              <a:t>8.2. Search using simple patterns and special characters</a:t>
            </a:r>
          </a:p>
          <a:p>
            <a:pPr lvl="1"/>
            <a:r>
              <a:rPr lang="en-US" dirty="0"/>
              <a:t>8.3. Work with </a:t>
            </a:r>
            <a:r>
              <a:rPr lang="en-US" dirty="0" err="1"/>
              <a:t>RegExp</a:t>
            </a:r>
            <a:r>
              <a:rPr lang="en-US" dirty="0"/>
              <a:t>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36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0d8c4aea-b462-4687-8b40-bd2f5a85267d">Class book</Material_x0020_Type>
    <Category xmlns="0d8c4aea-b462-4687-8b40-bd2f5a85267d">Module Artifact</Category>
    <Level xmlns="0d8c4aea-b462-4687-8b40-bd2f5a85267d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90F0099B6204A992AAF82A2A26582" ma:contentTypeVersion="3" ma:contentTypeDescription="Create a new document." ma:contentTypeScope="" ma:versionID="647d81cd89999b02674cf54dde3c9283">
  <xsd:schema xmlns:xsd="http://www.w3.org/2001/XMLSchema" xmlns:xs="http://www.w3.org/2001/XMLSchema" xmlns:p="http://schemas.microsoft.com/office/2006/metadata/properties" xmlns:ns2="0d8c4aea-b462-4687-8b40-bd2f5a85267d" targetNamespace="http://schemas.microsoft.com/office/2006/metadata/properties" ma:root="true" ma:fieldsID="1e381b838e1515737216dd4535b8eb25" ns2:_="">
    <xsd:import namespace="0d8c4aea-b462-4687-8b40-bd2f5a8526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aea-b462-4687-8b40-bd2f5a8526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0d8c4aea-b462-4687-8b40-bd2f5a85267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7FB272-0653-4DCD-ADE5-5CF409C92F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aea-b462-4687-8b40-bd2f5a852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482</Words>
  <Application>Microsoft Office PowerPoint</Application>
  <PresentationFormat>On-screen Show (4:3)</PresentationFormat>
  <Paragraphs>138</Paragraphs>
  <Slides>12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Wingdings</vt:lpstr>
      <vt:lpstr>Arial</vt:lpstr>
      <vt:lpstr>Calibri</vt:lpstr>
      <vt:lpstr>Verdana</vt:lpstr>
      <vt:lpstr>ヒラギノ角ゴ Pro W3</vt:lpstr>
      <vt:lpstr>Candara</vt:lpstr>
      <vt:lpstr>MS PGothic</vt:lpstr>
      <vt:lpstr>Capgemini 2017_Cover slides</vt:lpstr>
      <vt:lpstr>think-cell Slide</vt:lpstr>
      <vt:lpstr>Web Basics - JavaScript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Patil, Shital</cp:lastModifiedBy>
  <cp:revision>117</cp:revision>
  <dcterms:created xsi:type="dcterms:W3CDTF">2014-04-28T11:21:39Z</dcterms:created>
  <dcterms:modified xsi:type="dcterms:W3CDTF">2018-06-17T16:32:29Z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0x010100BC290F0099B6204A992AAF82A2A26582</vt:lpwstr>
  </property>
</Properties>
</file>