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8" r:id="rId4"/>
  </p:sldMasterIdLst>
  <p:notesMasterIdLst>
    <p:notesMasterId r:id="rId31"/>
  </p:notesMasterIdLst>
  <p:handoutMasterIdLst>
    <p:handoutMasterId r:id="rId32"/>
  </p:handoutMasterIdLst>
  <p:sldIdLst>
    <p:sldId id="256" r:id="rId5"/>
    <p:sldId id="257" r:id="rId6"/>
    <p:sldId id="258" r:id="rId7"/>
    <p:sldId id="259" r:id="rId8"/>
    <p:sldId id="260" r:id="rId9"/>
    <p:sldId id="262" r:id="rId10"/>
    <p:sldId id="263" r:id="rId11"/>
    <p:sldId id="265" r:id="rId12"/>
    <p:sldId id="266" r:id="rId13"/>
    <p:sldId id="267" r:id="rId14"/>
    <p:sldId id="268" r:id="rId15"/>
    <p:sldId id="285" r:id="rId16"/>
    <p:sldId id="270" r:id="rId17"/>
    <p:sldId id="271" r:id="rId18"/>
    <p:sldId id="272" r:id="rId19"/>
    <p:sldId id="273" r:id="rId20"/>
    <p:sldId id="277" r:id="rId21"/>
    <p:sldId id="278" r:id="rId22"/>
    <p:sldId id="279" r:id="rId23"/>
    <p:sldId id="280" r:id="rId24"/>
    <p:sldId id="281" r:id="rId25"/>
    <p:sldId id="283" r:id="rId26"/>
    <p:sldId id="284" r:id="rId27"/>
    <p:sldId id="274" r:id="rId28"/>
    <p:sldId id="275" r:id="rId29"/>
    <p:sldId id="276" r:id="rId30"/>
  </p:sldIdLst>
  <p:sldSz cx="9144000" cy="6858000" type="screen4x3"/>
  <p:notesSz cx="6858000" cy="9144000"/>
  <p:embeddedFontLst>
    <p:embeddedFont>
      <p:font typeface="Candara" panose="020E0502030303020204" pitchFamily="34" charset="0"/>
      <p:regular r:id="rId33"/>
      <p:bold r:id="rId34"/>
      <p:italic r:id="rId35"/>
      <p:boldItalic r:id="rId36"/>
    </p:embeddedFont>
    <p:embeddedFont>
      <p:font typeface="Calibri" panose="020F0502020204030204" pitchFamily="34" charset="0"/>
      <p:regular r:id="rId37"/>
      <p:bold r:id="rId38"/>
      <p:italic r:id="rId39"/>
      <p:boldItalic r:id="rId40"/>
    </p:embeddedFont>
    <p:embeddedFont>
      <p:font typeface="Trebuchet MS" panose="020B0603020202020204" pitchFamily="34" charset="0"/>
      <p:regular r:id="rId41"/>
      <p:bold r:id="rId42"/>
      <p:italic r:id="rId43"/>
      <p:boldItalic r:id="rId44"/>
    </p:embeddedFont>
    <p:embeddedFont>
      <p:font typeface="Verdana" panose="020B0604030504040204" pitchFamily="34" charset="0"/>
      <p:regular r:id="rId45"/>
      <p:bold r:id="rId46"/>
      <p:italic r:id="rId47"/>
      <p:boldItalic r:id="rId48"/>
    </p:embeddedFont>
    <p:embeddedFont>
      <p:font typeface="Arial Unicode MS" panose="020B0604020202020204" pitchFamily="34" charset="-128"/>
      <p:regular r:id="rId49"/>
    </p:embeddedFont>
    <p:embeddedFont>
      <p:font typeface="ＭＳ Ｐゴシック" panose="020B0600070205080204" pitchFamily="34" charset="-128"/>
      <p:regular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63">
          <p15:clr>
            <a:srgbClr val="A4A3A4"/>
          </p15:clr>
        </p15:guide>
        <p15:guide id="2" pos="12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78" autoAdjust="0"/>
    <p:restoredTop sz="36057" autoAdjust="0"/>
  </p:normalViewPr>
  <p:slideViewPr>
    <p:cSldViewPr snapToGrid="0" showGuides="1">
      <p:cViewPr varScale="1">
        <p:scale>
          <a:sx n="65" d="100"/>
          <a:sy n="65" d="100"/>
        </p:scale>
        <p:origin x="504" y="4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12" d="100"/>
          <a:sy n="112" d="100"/>
        </p:scale>
        <p:origin x="-582" y="3138"/>
      </p:cViewPr>
      <p:guideLst>
        <p:guide orient="horz" pos="2863"/>
        <p:guide pos="124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9.fntdata"/><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4.fntdata"/><Relationship Id="rId49" Type="http://schemas.openxmlformats.org/officeDocument/2006/relationships/font" Target="fonts/font17.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4" Type="http://schemas.openxmlformats.org/officeDocument/2006/relationships/font" Target="fonts/font12.fntdata"/><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8" Type="http://schemas.openxmlformats.org/officeDocument/2006/relationships/slide" Target="slides/slide4.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4/4/2018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a:t>text</a:t>
            </a:r>
          </a:p>
        </p:txBody>
      </p:sp>
      <p:sp>
        <p:nvSpPr>
          <p:cNvPr id="5" name="Notes Placeholder 4"/>
          <p:cNvSpPr>
            <a:spLocks noGrp="1"/>
          </p:cNvSpPr>
          <p:nvPr>
            <p:ph type="body" sz="quarter" idx="3"/>
          </p:nvPr>
        </p:nvSpPr>
        <p:spPr>
          <a:xfrm>
            <a:off x="2039551" y="4235826"/>
            <a:ext cx="453938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738279" y="613616"/>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99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a:latin typeface="Arial" pitchFamily="34" charset="0"/>
                <a:cs typeface="Arial" pitchFamily="34" charset="0"/>
              </a:rPr>
              <a:t>Web</a:t>
            </a:r>
            <a:r>
              <a:rPr lang="en-US" sz="1200" b="0" baseline="0" dirty="0">
                <a:latin typeface="Arial" pitchFamily="34" charset="0"/>
                <a:cs typeface="Arial" pitchFamily="34" charset="0"/>
              </a:rPr>
              <a:t> Basics – JavaScript </a:t>
            </a:r>
            <a:r>
              <a:rPr lang="en-US" sz="1200" b="0" dirty="0">
                <a:latin typeface="Arial" pitchFamily="34" charset="0"/>
                <a:cs typeface="Arial" pitchFamily="34" charset="0"/>
              </a:rPr>
              <a:t>				Document Object Model		</a:t>
            </a:r>
            <a:endParaRPr lang="en-US" b="0" dirty="0">
              <a:latin typeface="Arial" pitchFamily="34" charset="0"/>
              <a:cs typeface="Arial" pitchFamily="34" charset="0"/>
            </a:endParaRPr>
          </a:p>
        </p:txBody>
      </p:sp>
      <p:sp>
        <p:nvSpPr>
          <p:cNvPr id="12" name="Rectangle 14"/>
          <p:cNvSpPr>
            <a:spLocks noChangeArrowheads="1"/>
          </p:cNvSpPr>
          <p:nvPr/>
        </p:nvSpPr>
        <p:spPr bwMode="auto">
          <a:xfrm>
            <a:off x="3832168" y="8365433"/>
            <a:ext cx="2762530" cy="249184"/>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		 Page 05-</a:t>
            </a:r>
            <a:fld id="{BD9FB300-F9DC-4669-88F4-967ABA23CC04}" type="slidenum">
              <a:rPr lang="en-US" sz="8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800" dirty="0">
                <a:latin typeface="Arial" pitchFamily="34" charset="0"/>
                <a:cs typeface="Arial" pitchFamily="34" charset="0"/>
              </a:rPr>
              <a:t> </a:t>
            </a:r>
          </a:p>
          <a:p>
            <a:r>
              <a:rPr lang="en-US" sz="8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7238" y="1033463"/>
            <a:ext cx="4572000" cy="3429000"/>
          </a:xfrm>
        </p:spPr>
      </p:sp>
      <p:sp>
        <p:nvSpPr>
          <p:cNvPr id="3" name="Notes Placeholder 2"/>
          <p:cNvSpPr>
            <a:spLocks noGrp="1"/>
          </p:cNvSpPr>
          <p:nvPr>
            <p:ph type="body" idx="1"/>
          </p:nvPr>
        </p:nvSpPr>
        <p:spPr>
          <a:xfrm>
            <a:off x="2039938" y="4556460"/>
            <a:ext cx="4539380" cy="4114800"/>
          </a:xfrm>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Rot="1" noChangeAspect="1" noChangeArrowheads="1" noTextEdit="1"/>
          </p:cNvSpPr>
          <p:nvPr>
            <p:ph type="sldImg"/>
          </p:nvPr>
        </p:nvSpPr>
        <p:spPr>
          <a:xfrm>
            <a:off x="1970088" y="839788"/>
            <a:ext cx="4670425" cy="3503612"/>
          </a:xfrm>
          <a:ln/>
        </p:spPr>
      </p:sp>
      <p:graphicFrame>
        <p:nvGraphicFramePr>
          <p:cNvPr id="45182" name="Group 126"/>
          <p:cNvGraphicFramePr>
            <a:graphicFrameLocks noGrp="1"/>
          </p:cNvGraphicFramePr>
          <p:nvPr>
            <p:ph type="body" idx="1"/>
            <p:extLst>
              <p:ext uri="{D42A27DB-BD31-4B8C-83A1-F6EECF244321}">
                <p14:modId xmlns:p14="http://schemas.microsoft.com/office/powerpoint/2010/main" val="3840278505"/>
              </p:ext>
            </p:extLst>
          </p:nvPr>
        </p:nvGraphicFramePr>
        <p:xfrm>
          <a:off x="2057400" y="4626425"/>
          <a:ext cx="4260273" cy="3629978"/>
        </p:xfrm>
        <a:graphic>
          <a:graphicData uri="http://schemas.openxmlformats.org/drawingml/2006/table">
            <a:tbl>
              <a:tblPr/>
              <a:tblGrid>
                <a:gridCol w="1319696">
                  <a:extLst>
                    <a:ext uri="{9D8B030D-6E8A-4147-A177-3AD203B41FA5}">
                      <a16:colId xmlns:a16="http://schemas.microsoft.com/office/drawing/2014/main" val="20000"/>
                    </a:ext>
                  </a:extLst>
                </a:gridCol>
                <a:gridCol w="2940577">
                  <a:extLst>
                    <a:ext uri="{9D8B030D-6E8A-4147-A177-3AD203B41FA5}">
                      <a16:colId xmlns:a16="http://schemas.microsoft.com/office/drawing/2014/main" val="20001"/>
                    </a:ext>
                  </a:extLst>
                </a:gridCol>
              </a:tblGrid>
              <a:tr h="9144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err="1">
                          <a:ln>
                            <a:noFill/>
                          </a:ln>
                          <a:solidFill>
                            <a:schemeClr val="tx1"/>
                          </a:solidFill>
                          <a:effectLst/>
                          <a:latin typeface="Arial" pitchFamily="34" charset="0"/>
                          <a:cs typeface="Arial" pitchFamily="34" charset="0"/>
                        </a:rPr>
                        <a:t>setTimeout</a:t>
                      </a:r>
                      <a:r>
                        <a:rPr kumimoji="0" lang="en-US" sz="900" b="0" i="0" u="none" strike="noStrike" cap="none" normalizeH="0" baseline="0" dirty="0">
                          <a:ln>
                            <a:noFill/>
                          </a:ln>
                          <a:solidFill>
                            <a:schemeClr val="tx1"/>
                          </a:solidFill>
                          <a:effectLst/>
                          <a:latin typeface="Arial" pitchFamily="34" charset="0"/>
                          <a:cs typeface="Arial" pitchFamily="34" charset="0"/>
                        </a:rPr>
                        <a: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err="1">
                          <a:ln>
                            <a:noFill/>
                          </a:ln>
                          <a:solidFill>
                            <a:schemeClr val="tx1"/>
                          </a:solidFill>
                          <a:effectLst/>
                          <a:latin typeface="Arial" pitchFamily="34" charset="0"/>
                          <a:cs typeface="Arial" pitchFamily="34" charset="0"/>
                        </a:rPr>
                        <a:t>functionOrExpr</a:t>
                      </a:r>
                      <a:r>
                        <a:rPr kumimoji="0" lang="en-US" sz="900" b="0" i="0" u="none" strike="noStrike" cap="none" normalizeH="0" baseline="0" dirty="0">
                          <a:ln>
                            <a:noFill/>
                          </a:ln>
                          <a:solidFill>
                            <a:schemeClr val="tx1"/>
                          </a:solidFill>
                          <a:effectLst/>
                          <a:latin typeface="Arial" pitchFamily="34" charset="0"/>
                          <a:cs typeface="Arial" pitchFamily="34" charset="0"/>
                        </a:rPr>
                        <a:t>”, </a:t>
                      </a:r>
                      <a:r>
                        <a:rPr kumimoji="0" lang="en-US" sz="900" b="0" i="0" u="none" strike="noStrike" cap="none" normalizeH="0" baseline="0" dirty="0" err="1">
                          <a:ln>
                            <a:noFill/>
                          </a:ln>
                          <a:solidFill>
                            <a:schemeClr val="tx1"/>
                          </a:solidFill>
                          <a:effectLst/>
                          <a:latin typeface="Arial" pitchFamily="34" charset="0"/>
                          <a:cs typeface="Arial" pitchFamily="34" charset="0"/>
                        </a:rPr>
                        <a:t>msecDelay</a:t>
                      </a:r>
                      <a:endParaRPr kumimoji="0" lang="en-US" sz="9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solidFill>
                          <a:effectLst/>
                          <a:latin typeface="Arial" pitchFamily="34" charset="0"/>
                          <a:cs typeface="Arial" pitchFamily="34" charset="0"/>
                        </a:rPr>
                        <a:t>[, funcarg1, ..., </a:t>
                      </a:r>
                      <a:r>
                        <a:rPr kumimoji="0" lang="en-US" sz="900" b="0" i="0" u="none" strike="noStrike" cap="none" normalizeH="0" baseline="0" dirty="0" err="1">
                          <a:ln>
                            <a:noFill/>
                          </a:ln>
                          <a:solidFill>
                            <a:schemeClr val="tx1"/>
                          </a:solidFill>
                          <a:effectLst/>
                          <a:latin typeface="Arial" pitchFamily="34" charset="0"/>
                          <a:cs typeface="Arial" pitchFamily="34" charset="0"/>
                        </a:rPr>
                        <a:t>funcargn</a:t>
                      </a:r>
                      <a:r>
                        <a:rPr kumimoji="0" lang="en-US" sz="900" b="0" i="0" u="none" strike="noStrike" cap="none" normalizeH="0" baseline="0" dirty="0">
                          <a:ln>
                            <a:noFill/>
                          </a:ln>
                          <a:solidFill>
                            <a:schemeClr val="tx1"/>
                          </a:solidFill>
                          <a:effectLst/>
                          <a:latin typeface="Arial" pitchFamily="34" charset="0"/>
                          <a:cs typeface="Arial" pitchFamily="34" charset="0"/>
                        </a:rPr>
                        <a:t>])</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err="1">
                          <a:ln>
                            <a:noFill/>
                          </a:ln>
                          <a:solidFill>
                            <a:schemeClr val="tx1"/>
                          </a:solidFill>
                          <a:effectLst/>
                          <a:latin typeface="Arial" pitchFamily="34" charset="0"/>
                          <a:cs typeface="Arial" pitchFamily="34" charset="0"/>
                        </a:rPr>
                        <a:t>Javascript</a:t>
                      </a:r>
                      <a:r>
                        <a:rPr kumimoji="0" lang="en-US" sz="900" b="0" i="0" u="none" strike="noStrike" cap="none" normalizeH="0" baseline="0" dirty="0">
                          <a:ln>
                            <a:noFill/>
                          </a:ln>
                          <a:solidFill>
                            <a:schemeClr val="tx1"/>
                          </a:solidFill>
                          <a:effectLst/>
                          <a:latin typeface="Arial" pitchFamily="34" charset="0"/>
                          <a:cs typeface="Arial" pitchFamily="34" charset="0"/>
                        </a:rPr>
                        <a:t> holds a statement or function from executing for the desired amount of time. The timeout value is in milliseconds</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477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pitchFamily="34" charset="0"/>
                          <a:cs typeface="Arial" pitchFamily="34" charset="0"/>
                        </a:rPr>
                        <a:t>setInterval(</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pitchFamily="34" charset="0"/>
                          <a:cs typeface="Arial" pitchFamily="34" charset="0"/>
                        </a:rPr>
                        <a:t>“functionOrExpr”,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pitchFamily="34" charset="0"/>
                          <a:cs typeface="Arial" pitchFamily="34" charset="0"/>
                        </a:rPr>
                        <a:t>msecDelay,language)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solidFill>
                          <a:effectLst/>
                          <a:latin typeface="Arial" pitchFamily="34" charset="0"/>
                          <a:cs typeface="Arial" pitchFamily="34" charset="0"/>
                        </a:rPr>
                        <a:t>Use this method when your script needs to call a function or execute some expression repeatedly with a fixed time delay between calls to that function or expression. The </a:t>
                      </a:r>
                      <a:r>
                        <a:rPr kumimoji="0" lang="en-US" sz="900" b="0" i="0" u="none" strike="noStrike" cap="none" normalizeH="0" baseline="0" dirty="0" err="1">
                          <a:ln>
                            <a:noFill/>
                          </a:ln>
                          <a:solidFill>
                            <a:schemeClr val="tx1"/>
                          </a:solidFill>
                          <a:effectLst/>
                          <a:latin typeface="Arial" pitchFamily="34" charset="0"/>
                          <a:cs typeface="Arial" pitchFamily="34" charset="0"/>
                        </a:rPr>
                        <a:t>timeinterval</a:t>
                      </a:r>
                      <a:r>
                        <a:rPr kumimoji="0" lang="en-US" sz="900" b="0" i="0" u="none" strike="noStrike" cap="none" normalizeH="0" baseline="0" dirty="0">
                          <a:ln>
                            <a:noFill/>
                          </a:ln>
                          <a:solidFill>
                            <a:schemeClr val="tx1"/>
                          </a:solidFill>
                          <a:effectLst/>
                          <a:latin typeface="Arial" pitchFamily="34" charset="0"/>
                          <a:cs typeface="Arial" pitchFamily="34" charset="0"/>
                        </a:rPr>
                        <a:t> is in milliseconds. Optional Language </a:t>
                      </a:r>
                      <a:r>
                        <a:rPr kumimoji="0" lang="en-US" sz="900" b="0" i="0" u="none" strike="noStrike" cap="none" normalizeH="0" baseline="0" dirty="0" err="1">
                          <a:ln>
                            <a:noFill/>
                          </a:ln>
                          <a:solidFill>
                            <a:schemeClr val="tx1"/>
                          </a:solidFill>
                          <a:effectLst/>
                          <a:latin typeface="Arial" pitchFamily="34" charset="0"/>
                          <a:cs typeface="Arial" pitchFamily="34" charset="0"/>
                        </a:rPr>
                        <a:t>i.e</a:t>
                      </a:r>
                      <a:r>
                        <a:rPr kumimoji="0" lang="en-US" sz="900" b="0" i="0" u="none" strike="noStrike" cap="none" normalizeH="0" baseline="0" dirty="0">
                          <a:ln>
                            <a:noFill/>
                          </a:ln>
                          <a:solidFill>
                            <a:schemeClr val="tx1"/>
                          </a:solidFill>
                          <a:effectLst/>
                          <a:latin typeface="Arial" pitchFamily="34" charset="0"/>
                          <a:cs typeface="Arial" pitchFamily="34" charset="0"/>
                        </a:rPr>
                        <a:t> </a:t>
                      </a:r>
                      <a:r>
                        <a:rPr kumimoji="0" lang="en-US" sz="900" b="0" i="0" u="none" strike="noStrike" cap="none" normalizeH="0" baseline="0" dirty="0" err="1">
                          <a:ln>
                            <a:noFill/>
                          </a:ln>
                          <a:solidFill>
                            <a:schemeClr val="tx1"/>
                          </a:solidFill>
                          <a:effectLst/>
                          <a:latin typeface="Arial" pitchFamily="34" charset="0"/>
                          <a:cs typeface="Arial" pitchFamily="34" charset="0"/>
                        </a:rPr>
                        <a:t>Javascript,vbscript</a:t>
                      </a:r>
                      <a:r>
                        <a:rPr kumimoji="0" lang="en-US" sz="900" b="0" i="0" u="none" strike="noStrike" cap="none" normalizeH="0" baseline="0" dirty="0">
                          <a:ln>
                            <a:noFill/>
                          </a:ln>
                          <a:solidFill>
                            <a:schemeClr val="tx1"/>
                          </a:solidFill>
                          <a:effectLst/>
                          <a:latin typeface="Arial" pitchFamily="34" charset="0"/>
                          <a:cs typeface="Arial"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096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pitchFamily="34" charset="0"/>
                          <a:cs typeface="Arial" pitchFamily="34" charset="0"/>
                        </a:rPr>
                        <a:t>clearInterval</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pitchFamily="34" charset="0"/>
                          <a:cs typeface="Arial" pitchFamily="34" charset="0"/>
                        </a:rPr>
                        <a:t>(intervalIDnumber)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solidFill>
                          <a:effectLst/>
                          <a:latin typeface="Arial" pitchFamily="34" charset="0"/>
                          <a:cs typeface="Arial" pitchFamily="34" charset="0"/>
                        </a:rPr>
                        <a:t>Use this</a:t>
                      </a:r>
                      <a:r>
                        <a:rPr kumimoji="0" lang="en-US" sz="900" b="0" i="1" u="none" strike="noStrike" cap="none" normalizeH="0" baseline="0" dirty="0">
                          <a:ln>
                            <a:noFill/>
                          </a:ln>
                          <a:solidFill>
                            <a:schemeClr val="tx1"/>
                          </a:solidFill>
                          <a:effectLst/>
                          <a:latin typeface="Arial" pitchFamily="34" charset="0"/>
                          <a:cs typeface="Arial" pitchFamily="34" charset="0"/>
                        </a:rPr>
                        <a:t> </a:t>
                      </a:r>
                      <a:r>
                        <a:rPr kumimoji="0" lang="en-US" sz="900" b="0" i="0" u="none" strike="noStrike" cap="none" normalizeH="0" baseline="0" dirty="0">
                          <a:ln>
                            <a:noFill/>
                          </a:ln>
                          <a:solidFill>
                            <a:schemeClr val="tx1"/>
                          </a:solidFill>
                          <a:effectLst/>
                          <a:latin typeface="Arial" pitchFamily="34" charset="0"/>
                          <a:cs typeface="Arial" pitchFamily="34" charset="0"/>
                        </a:rPr>
                        <a:t>method to turn off an interval loop action started with the </a:t>
                      </a:r>
                      <a:r>
                        <a:rPr kumimoji="0" lang="en-US" sz="900" b="0" i="1" u="none" strike="noStrike" cap="none" normalizeH="0" baseline="0" dirty="0" err="1">
                          <a:ln>
                            <a:noFill/>
                          </a:ln>
                          <a:solidFill>
                            <a:schemeClr val="tx1"/>
                          </a:solidFill>
                          <a:effectLst/>
                          <a:latin typeface="Arial" pitchFamily="34" charset="0"/>
                          <a:cs typeface="Arial" pitchFamily="34" charset="0"/>
                        </a:rPr>
                        <a:t>window.setInterval</a:t>
                      </a:r>
                      <a:r>
                        <a:rPr kumimoji="0" lang="en-US" sz="900" b="0" i="1" u="none" strike="noStrike" cap="none" normalizeH="0" baseline="0" dirty="0">
                          <a:ln>
                            <a:noFill/>
                          </a:ln>
                          <a:solidFill>
                            <a:schemeClr val="tx1"/>
                          </a:solidFill>
                          <a:effectLst/>
                          <a:latin typeface="Arial" pitchFamily="34" charset="0"/>
                          <a:cs typeface="Arial" pitchFamily="34" charset="0"/>
                        </a:rPr>
                        <a:t>()</a:t>
                      </a:r>
                      <a:r>
                        <a:rPr kumimoji="0" lang="en-US" sz="900" b="0" i="0" u="none" strike="noStrike" cap="none" normalizeH="0" baseline="0" dirty="0">
                          <a:ln>
                            <a:noFill/>
                          </a:ln>
                          <a:solidFill>
                            <a:schemeClr val="tx1"/>
                          </a:solidFill>
                          <a:effectLst/>
                          <a:latin typeface="Arial" pitchFamily="34" charset="0"/>
                          <a:cs typeface="Arial" pitchFamily="34" charset="0"/>
                        </a:rPr>
                        <a:t> method. The parameter is the ID number returned by the </a:t>
                      </a:r>
                      <a:r>
                        <a:rPr kumimoji="0" lang="en-US" sz="900" b="0" i="1" u="none" strike="noStrike" cap="none" normalizeH="0" baseline="0" dirty="0" err="1">
                          <a:ln>
                            <a:noFill/>
                          </a:ln>
                          <a:solidFill>
                            <a:schemeClr val="tx1"/>
                          </a:solidFill>
                          <a:effectLst/>
                          <a:latin typeface="Arial" pitchFamily="34" charset="0"/>
                          <a:cs typeface="Arial" pitchFamily="34" charset="0"/>
                        </a:rPr>
                        <a:t>setInterval</a:t>
                      </a:r>
                      <a:r>
                        <a:rPr kumimoji="0" lang="en-US" sz="900" b="0" i="1" u="none" strike="noStrike" cap="none" normalizeH="0" baseline="0" dirty="0">
                          <a:ln>
                            <a:noFill/>
                          </a:ln>
                          <a:solidFill>
                            <a:schemeClr val="tx1"/>
                          </a:solidFill>
                          <a:effectLst/>
                          <a:latin typeface="Arial" pitchFamily="34" charset="0"/>
                          <a:cs typeface="Arial" pitchFamily="34" charset="0"/>
                        </a:rPr>
                        <a:t>() </a:t>
                      </a:r>
                      <a:r>
                        <a:rPr kumimoji="0" lang="en-US" sz="900" b="0" i="0" u="none" strike="noStrike" cap="none" normalizeH="0" baseline="0" dirty="0">
                          <a:ln>
                            <a:noFill/>
                          </a:ln>
                          <a:solidFill>
                            <a:schemeClr val="tx1"/>
                          </a:solidFill>
                          <a:effectLst/>
                          <a:latin typeface="Arial" pitchFamily="34" charset="0"/>
                          <a:cs typeface="Arial" pitchFamily="34" charset="0"/>
                        </a:rPr>
                        <a:t>method.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287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pitchFamily="34" charset="0"/>
                          <a:cs typeface="Arial" pitchFamily="34" charset="0"/>
                        </a:rPr>
                        <a:t>clearTimeout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pitchFamily="34" charset="0"/>
                          <a:cs typeface="Arial" pitchFamily="34" charset="0"/>
                        </a:rPr>
                        <a:t>(timeoutIDnumber)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solidFill>
                          <a:effectLst/>
                          <a:latin typeface="Arial" pitchFamily="34" charset="0"/>
                          <a:cs typeface="Arial" pitchFamily="34" charset="0"/>
                        </a:rPr>
                        <a:t>Use the </a:t>
                      </a:r>
                      <a:r>
                        <a:rPr kumimoji="0" lang="en-US" sz="900" b="0" i="1" u="none" strike="noStrike" cap="none" normalizeH="0" baseline="0" dirty="0" err="1">
                          <a:ln>
                            <a:noFill/>
                          </a:ln>
                          <a:solidFill>
                            <a:schemeClr val="tx1"/>
                          </a:solidFill>
                          <a:effectLst/>
                          <a:latin typeface="Arial" pitchFamily="34" charset="0"/>
                          <a:cs typeface="Arial" pitchFamily="34" charset="0"/>
                        </a:rPr>
                        <a:t>clearTimeout</a:t>
                      </a:r>
                      <a:r>
                        <a:rPr kumimoji="0" lang="en-US" sz="900" b="0" i="1" u="none" strike="noStrike" cap="none" normalizeH="0" baseline="0" dirty="0">
                          <a:ln>
                            <a:noFill/>
                          </a:ln>
                          <a:solidFill>
                            <a:schemeClr val="tx1"/>
                          </a:solidFill>
                          <a:effectLst/>
                          <a:latin typeface="Arial" pitchFamily="34" charset="0"/>
                          <a:cs typeface="Arial" pitchFamily="34" charset="0"/>
                        </a:rPr>
                        <a:t>() </a:t>
                      </a:r>
                      <a:r>
                        <a:rPr kumimoji="0" lang="en-US" sz="900" b="0" i="0" u="none" strike="noStrike" cap="none" normalizeH="0" baseline="0" dirty="0">
                          <a:ln>
                            <a:noFill/>
                          </a:ln>
                          <a:solidFill>
                            <a:schemeClr val="tx1"/>
                          </a:solidFill>
                          <a:effectLst/>
                          <a:latin typeface="Arial" pitchFamily="34" charset="0"/>
                          <a:cs typeface="Arial" pitchFamily="34" charset="0"/>
                        </a:rPr>
                        <a:t>method in concert with the </a:t>
                      </a:r>
                      <a:r>
                        <a:rPr kumimoji="0" lang="en-US" sz="900" b="0" i="1" u="none" strike="noStrike" cap="none" normalizeH="0" baseline="0" dirty="0" err="1">
                          <a:ln>
                            <a:noFill/>
                          </a:ln>
                          <a:solidFill>
                            <a:schemeClr val="tx1"/>
                          </a:solidFill>
                          <a:effectLst/>
                          <a:latin typeface="Arial" pitchFamily="34" charset="0"/>
                          <a:cs typeface="Arial" pitchFamily="34" charset="0"/>
                        </a:rPr>
                        <a:t>window.setTimeout</a:t>
                      </a:r>
                      <a:r>
                        <a:rPr kumimoji="0" lang="en-US" sz="900" b="0" i="1" u="none" strike="noStrike" cap="none" normalizeH="0" baseline="0" dirty="0">
                          <a:ln>
                            <a:noFill/>
                          </a:ln>
                          <a:solidFill>
                            <a:schemeClr val="tx1"/>
                          </a:solidFill>
                          <a:effectLst/>
                          <a:latin typeface="Arial" pitchFamily="34" charset="0"/>
                          <a:cs typeface="Arial" pitchFamily="34" charset="0"/>
                        </a:rPr>
                        <a:t>() </a:t>
                      </a:r>
                      <a:r>
                        <a:rPr kumimoji="0" lang="en-US" sz="900" b="0" i="0" u="none" strike="noStrike" cap="none" normalizeH="0" baseline="0" dirty="0">
                          <a:ln>
                            <a:noFill/>
                          </a:ln>
                          <a:solidFill>
                            <a:schemeClr val="tx1"/>
                          </a:solidFill>
                          <a:effectLst/>
                          <a:latin typeface="Arial" pitchFamily="34" charset="0"/>
                          <a:cs typeface="Arial" pitchFamily="34" charset="0"/>
                        </a:rPr>
                        <a:t>method when you want your script to cancel a timer that is waiting to run its expression. The parameter for this method is the ID number that the </a:t>
                      </a:r>
                      <a:r>
                        <a:rPr kumimoji="0" lang="en-US" sz="900" b="0" i="1" u="none" strike="noStrike" cap="none" normalizeH="0" baseline="0" dirty="0" err="1">
                          <a:ln>
                            <a:noFill/>
                          </a:ln>
                          <a:solidFill>
                            <a:schemeClr val="tx1"/>
                          </a:solidFill>
                          <a:effectLst/>
                          <a:latin typeface="Arial" pitchFamily="34" charset="0"/>
                          <a:cs typeface="Arial" pitchFamily="34" charset="0"/>
                        </a:rPr>
                        <a:t>setTimeout</a:t>
                      </a:r>
                      <a:r>
                        <a:rPr kumimoji="0" lang="en-US" sz="900" b="0" i="1" u="none" strike="noStrike" cap="none" normalizeH="0" baseline="0" dirty="0">
                          <a:ln>
                            <a:noFill/>
                          </a:ln>
                          <a:solidFill>
                            <a:schemeClr val="tx1"/>
                          </a:solidFill>
                          <a:effectLst/>
                          <a:latin typeface="Arial" pitchFamily="34" charset="0"/>
                          <a:cs typeface="Arial" pitchFamily="34" charset="0"/>
                        </a:rPr>
                        <a:t>() </a:t>
                      </a:r>
                      <a:r>
                        <a:rPr kumimoji="0" lang="en-US" sz="900" b="0" i="0" u="none" strike="noStrike" cap="none" normalizeH="0" baseline="0" dirty="0">
                          <a:ln>
                            <a:noFill/>
                          </a:ln>
                          <a:solidFill>
                            <a:schemeClr val="tx1"/>
                          </a:solidFill>
                          <a:effectLst/>
                          <a:latin typeface="Arial" pitchFamily="34" charset="0"/>
                          <a:cs typeface="Arial" pitchFamily="34" charset="0"/>
                        </a:rPr>
                        <a:t>method returns when the timer starts ticking.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xfrm>
            <a:off x="1970088" y="839788"/>
            <a:ext cx="4670425" cy="3503612"/>
          </a:xfrm>
          <a:ln/>
        </p:spPr>
      </p:sp>
      <p:sp>
        <p:nvSpPr>
          <p:cNvPr id="48131" name="Notes Placeholder 2"/>
          <p:cNvSpPr>
            <a:spLocks noGrp="1"/>
          </p:cNvSpPr>
          <p:nvPr>
            <p:ph type="body" idx="1"/>
          </p:nvPr>
        </p:nvSpPr>
        <p:spPr>
          <a:xfrm>
            <a:off x="1968500" y="4545013"/>
            <a:ext cx="44958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u="sng" dirty="0"/>
              <a:t>Event Handlers</a:t>
            </a:r>
          </a:p>
          <a:p>
            <a:pPr algn="just" eaLnBrk="1" hangingPunct="1"/>
            <a:r>
              <a:rPr lang="en-US" dirty="0"/>
              <a:t>Table 6.3 Window Object Event Handlers</a:t>
            </a:r>
          </a:p>
        </p:txBody>
      </p:sp>
      <p:graphicFrame>
        <p:nvGraphicFramePr>
          <p:cNvPr id="6" name="Group 157"/>
          <p:cNvGraphicFramePr>
            <a:graphicFrameLocks noGrp="1"/>
          </p:cNvGraphicFramePr>
          <p:nvPr>
            <p:extLst>
              <p:ext uri="{D42A27DB-BD31-4B8C-83A1-F6EECF244321}">
                <p14:modId xmlns:p14="http://schemas.microsoft.com/office/powerpoint/2010/main" val="54689116"/>
              </p:ext>
            </p:extLst>
          </p:nvPr>
        </p:nvGraphicFramePr>
        <p:xfrm>
          <a:off x="1981200" y="5038100"/>
          <a:ext cx="4526478" cy="1182189"/>
        </p:xfrm>
        <a:graphic>
          <a:graphicData uri="http://schemas.openxmlformats.org/drawingml/2006/table">
            <a:tbl>
              <a:tblPr/>
              <a:tblGrid>
                <a:gridCol w="933890">
                  <a:extLst>
                    <a:ext uri="{9D8B030D-6E8A-4147-A177-3AD203B41FA5}">
                      <a16:colId xmlns:a16="http://schemas.microsoft.com/office/drawing/2014/main" val="20000"/>
                    </a:ext>
                  </a:extLst>
                </a:gridCol>
                <a:gridCol w="3592588">
                  <a:extLst>
                    <a:ext uri="{9D8B030D-6E8A-4147-A177-3AD203B41FA5}">
                      <a16:colId xmlns:a16="http://schemas.microsoft.com/office/drawing/2014/main" val="20001"/>
                    </a:ext>
                  </a:extLst>
                </a:gridCol>
              </a:tblGrid>
              <a:tr h="3968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Arial" pitchFamily="34" charset="0"/>
                          <a:cs typeface="Arial" pitchFamily="34" charset="0"/>
                        </a:rPr>
                        <a:t>Event Handler</a:t>
                      </a:r>
                      <a:endParaRPr kumimoji="0" lang="en-US" sz="900" b="0" i="0" u="none" strike="noStrike" cap="none" normalizeH="0" baseline="0" dirty="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pitchFamily="34" charset="0"/>
                          <a:cs typeface="Arial" pitchFamily="34" charset="0"/>
                        </a:rPr>
                        <a:t>Description</a:t>
                      </a:r>
                      <a:endParaRPr kumimoji="0" lang="en-US" sz="900" b="0"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955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err="1">
                          <a:ln>
                            <a:noFill/>
                          </a:ln>
                          <a:solidFill>
                            <a:schemeClr val="tx1"/>
                          </a:solidFill>
                          <a:effectLst/>
                          <a:latin typeface="Arial" pitchFamily="34" charset="0"/>
                          <a:cs typeface="Arial" pitchFamily="34" charset="0"/>
                        </a:rPr>
                        <a:t>onBlur</a:t>
                      </a:r>
                      <a:endParaRPr kumimoji="0" lang="en-US" sz="9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a:ln>
                            <a:noFill/>
                          </a:ln>
                          <a:solidFill>
                            <a:schemeClr val="tx1"/>
                          </a:solidFill>
                          <a:effectLst/>
                          <a:latin typeface="Arial" pitchFamily="34" charset="0"/>
                          <a:cs typeface="Arial" pitchFamily="34" charset="0"/>
                        </a:rPr>
                        <a:t>onFocus</a:t>
                      </a:r>
                      <a:endParaRPr kumimoji="0" lang="en-US" sz="900" b="0" i="0" u="none" strike="noStrike" cap="none" normalizeH="0" baseline="0" dirty="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solidFill>
                          <a:effectLst/>
                          <a:latin typeface="Arial" pitchFamily="34" charset="0"/>
                          <a:cs typeface="Arial" pitchFamily="34" charset="0"/>
                        </a:rPr>
                        <a:t>Fired when window or frame has been activated and deactivated respectively.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19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err="1">
                          <a:ln>
                            <a:noFill/>
                          </a:ln>
                          <a:solidFill>
                            <a:schemeClr val="tx1"/>
                          </a:solidFill>
                          <a:effectLst/>
                          <a:latin typeface="Arial" pitchFamily="34" charset="0"/>
                          <a:cs typeface="Arial" pitchFamily="34" charset="0"/>
                        </a:rPr>
                        <a:t>onLoad</a:t>
                      </a:r>
                      <a:endParaRPr kumimoji="0" lang="en-US" sz="900" b="0" i="0" u="none" strike="noStrike" cap="none" normalizeH="0" baseline="0" dirty="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solidFill>
                          <a:effectLst/>
                          <a:latin typeface="Arial" pitchFamily="34" charset="0"/>
                          <a:cs typeface="Arial" pitchFamily="34" charset="0"/>
                        </a:rPr>
                        <a:t>The load event is sent to the current window at the end of the document loading process.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Rot="1" noChangeAspect="1" noChangeArrowheads="1" noTextEdit="1"/>
          </p:cNvSpPr>
          <p:nvPr>
            <p:ph type="sldImg"/>
          </p:nvPr>
        </p:nvSpPr>
        <p:spPr>
          <a:xfrm>
            <a:off x="1970088" y="839788"/>
            <a:ext cx="4670425" cy="3503612"/>
          </a:xfrm>
          <a:ln/>
        </p:spPr>
      </p:sp>
      <p:sp>
        <p:nvSpPr>
          <p:cNvPr id="51210" name="Rectangle 10"/>
          <p:cNvSpPr>
            <a:spLocks noGrp="1" noChangeArrowheads="1"/>
          </p:cNvSpPr>
          <p:nvPr>
            <p:ph type="body" idx="1"/>
          </p:nvPr>
        </p:nvSpPr>
        <p:spPr>
          <a:xfrm>
            <a:off x="2039550" y="4606290"/>
            <a:ext cx="4586881" cy="37443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8" name="Rectangle 8"/>
          <p:cNvSpPr>
            <a:spLocks noGrp="1" noRot="1" noChangeAspect="1" noChangeArrowheads="1" noTextEdit="1"/>
          </p:cNvSpPr>
          <p:nvPr>
            <p:ph type="sldImg"/>
          </p:nvPr>
        </p:nvSpPr>
        <p:spPr>
          <a:xfrm>
            <a:off x="1970088" y="839788"/>
            <a:ext cx="4670425" cy="3503612"/>
          </a:xfrm>
          <a:ln/>
        </p:spPr>
      </p:sp>
      <p:sp>
        <p:nvSpPr>
          <p:cNvPr id="71689" name="Rectangle 9"/>
          <p:cNvSpPr>
            <a:spLocks noGrp="1" noChangeArrowheads="1"/>
          </p:cNvSpPr>
          <p:nvPr>
            <p:ph type="body" idx="1"/>
          </p:nvPr>
        </p:nvSpPr>
        <p:spPr>
          <a:xfrm>
            <a:off x="1968500" y="4545013"/>
            <a:ext cx="4586881" cy="364146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dirty="0"/>
              <a:t>Navigator Object</a:t>
            </a:r>
          </a:p>
          <a:p>
            <a:pPr algn="just"/>
            <a:r>
              <a:rPr lang="en-US" dirty="0"/>
              <a:t>Netscape originally defined the navigator object for the Navigator 2 browser. Microsoft Internet Explorer also supports the object in its object model. Properties of the navigator object deal with the browser program the user runs to view documents. Properties include those for extracting the version of the browser and the platform of the client running the browser.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p:cNvSpPr>
            <a:spLocks noGrp="1" noRot="1" noChangeAspect="1" noChangeArrowheads="1" noTextEdit="1"/>
          </p:cNvSpPr>
          <p:nvPr>
            <p:ph type="sldImg"/>
          </p:nvPr>
        </p:nvSpPr>
        <p:spPr>
          <a:xfrm>
            <a:off x="1968500" y="939800"/>
            <a:ext cx="4572000" cy="3429000"/>
          </a:xfrm>
          <a:ln/>
        </p:spPr>
      </p:sp>
      <p:graphicFrame>
        <p:nvGraphicFramePr>
          <p:cNvPr id="73771" name="Group 43"/>
          <p:cNvGraphicFramePr>
            <a:graphicFrameLocks noGrp="1"/>
          </p:cNvGraphicFramePr>
          <p:nvPr>
            <p:extLst>
              <p:ext uri="{D42A27DB-BD31-4B8C-83A1-F6EECF244321}">
                <p14:modId xmlns:p14="http://schemas.microsoft.com/office/powerpoint/2010/main" val="2252131009"/>
              </p:ext>
            </p:extLst>
          </p:nvPr>
        </p:nvGraphicFramePr>
        <p:xfrm>
          <a:off x="2016000" y="4626432"/>
          <a:ext cx="4432301" cy="2346960"/>
        </p:xfrm>
        <a:graphic>
          <a:graphicData uri="http://schemas.openxmlformats.org/drawingml/2006/table">
            <a:tbl>
              <a:tblPr/>
              <a:tblGrid>
                <a:gridCol w="1000842">
                  <a:extLst>
                    <a:ext uri="{9D8B030D-6E8A-4147-A177-3AD203B41FA5}">
                      <a16:colId xmlns:a16="http://schemas.microsoft.com/office/drawing/2014/main" val="20000"/>
                    </a:ext>
                  </a:extLst>
                </a:gridCol>
                <a:gridCol w="3431459">
                  <a:extLst>
                    <a:ext uri="{9D8B030D-6E8A-4147-A177-3AD203B41FA5}">
                      <a16:colId xmlns:a16="http://schemas.microsoft.com/office/drawing/2014/main" val="20001"/>
                    </a:ext>
                  </a:extLst>
                </a:gridCol>
              </a:tblGrid>
              <a:tr h="1825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Property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Description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001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a:ln>
                            <a:noFill/>
                          </a:ln>
                          <a:solidFill>
                            <a:schemeClr val="tx1"/>
                          </a:solidFill>
                          <a:effectLst/>
                          <a:latin typeface="Arial" pitchFamily="34" charset="0"/>
                          <a:cs typeface="Arial" pitchFamily="34" charset="0"/>
                        </a:rPr>
                        <a:t>appName</a:t>
                      </a:r>
                      <a:endParaRPr kumimoji="0" lang="en-US" sz="10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err="1">
                          <a:ln>
                            <a:noFill/>
                          </a:ln>
                          <a:solidFill>
                            <a:schemeClr val="tx1"/>
                          </a:solidFill>
                          <a:effectLst/>
                          <a:latin typeface="Arial" pitchFamily="34" charset="0"/>
                          <a:cs typeface="Arial" pitchFamily="34" charset="0"/>
                        </a:rPr>
                        <a:t>appCodeName</a:t>
                      </a:r>
                      <a:endParaRPr kumimoji="0" lang="en-US" sz="10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err="1">
                          <a:ln>
                            <a:noFill/>
                          </a:ln>
                          <a:solidFill>
                            <a:schemeClr val="tx1"/>
                          </a:solidFill>
                          <a:effectLst/>
                          <a:latin typeface="Arial" pitchFamily="34" charset="0"/>
                          <a:cs typeface="Arial" pitchFamily="34" charset="0"/>
                        </a:rPr>
                        <a:t>appVersion</a:t>
                      </a:r>
                      <a:endParaRPr kumimoji="0" lang="en-US" sz="10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err="1">
                          <a:ln>
                            <a:noFill/>
                          </a:ln>
                          <a:solidFill>
                            <a:schemeClr val="tx1"/>
                          </a:solidFill>
                          <a:effectLst/>
                          <a:latin typeface="Arial" pitchFamily="34" charset="0"/>
                          <a:cs typeface="Arial" pitchFamily="34" charset="0"/>
                        </a:rPr>
                        <a:t>userAgent</a:t>
                      </a:r>
                      <a:endParaRPr kumimoji="0" lang="en-US" sz="10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Platform</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err="1">
                          <a:ln>
                            <a:noFill/>
                          </a:ln>
                          <a:solidFill>
                            <a:schemeClr val="tx1"/>
                          </a:solidFill>
                          <a:effectLst/>
                          <a:latin typeface="Arial" pitchFamily="34" charset="0"/>
                          <a:cs typeface="Arial" pitchFamily="34" charset="0"/>
                        </a:rPr>
                        <a:t>cookieEnabled</a:t>
                      </a:r>
                      <a:endParaRPr kumimoji="0" lang="en-US" sz="1000" b="0" i="0" u="none" strike="noStrike" cap="none" normalizeH="0" baseline="0" dirty="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The </a:t>
                      </a:r>
                      <a:r>
                        <a:rPr kumimoji="0" lang="en-US" sz="1000" b="0" i="1" u="none" strike="noStrike" cap="none" normalizeH="0" baseline="0" dirty="0" err="1">
                          <a:ln>
                            <a:noFill/>
                          </a:ln>
                          <a:solidFill>
                            <a:schemeClr val="tx1"/>
                          </a:solidFill>
                          <a:effectLst/>
                          <a:latin typeface="Arial" pitchFamily="34" charset="0"/>
                          <a:cs typeface="Arial" pitchFamily="34" charset="0"/>
                        </a:rPr>
                        <a:t>appName</a:t>
                      </a:r>
                      <a:r>
                        <a:rPr kumimoji="0" lang="en-US" sz="1000" b="0" i="0" u="none" strike="noStrike" cap="none" normalizeH="0" baseline="0" dirty="0">
                          <a:ln>
                            <a:noFill/>
                          </a:ln>
                          <a:solidFill>
                            <a:schemeClr val="tx1"/>
                          </a:solidFill>
                          <a:effectLst/>
                          <a:latin typeface="Arial" pitchFamily="34" charset="0"/>
                          <a:cs typeface="Arial" pitchFamily="34" charset="0"/>
                        </a:rPr>
                        <a:t> and </a:t>
                      </a:r>
                      <a:r>
                        <a:rPr kumimoji="0" lang="en-US" sz="1000" b="0" i="1" u="none" strike="noStrike" cap="none" normalizeH="0" baseline="0" dirty="0" err="1">
                          <a:ln>
                            <a:noFill/>
                          </a:ln>
                          <a:solidFill>
                            <a:schemeClr val="tx1"/>
                          </a:solidFill>
                          <a:effectLst/>
                          <a:latin typeface="Arial" pitchFamily="34" charset="0"/>
                          <a:cs typeface="Arial" pitchFamily="34" charset="0"/>
                        </a:rPr>
                        <a:t>appCodeName</a:t>
                      </a:r>
                      <a:r>
                        <a:rPr kumimoji="0" lang="en-US" sz="1000" b="0" i="1" u="none" strike="noStrike" cap="none" normalizeH="0" baseline="0" dirty="0">
                          <a:ln>
                            <a:noFill/>
                          </a:ln>
                          <a:solidFill>
                            <a:schemeClr val="tx1"/>
                          </a:solidFill>
                          <a:effectLst/>
                          <a:latin typeface="Arial" pitchFamily="34" charset="0"/>
                          <a:cs typeface="Arial" pitchFamily="34" charset="0"/>
                        </a:rPr>
                        <a:t> </a:t>
                      </a:r>
                      <a:r>
                        <a:rPr kumimoji="0" lang="en-US" sz="1000" b="0" i="0" u="none" strike="noStrike" cap="none" normalizeH="0" baseline="0" dirty="0">
                          <a:ln>
                            <a:noFill/>
                          </a:ln>
                          <a:solidFill>
                            <a:schemeClr val="tx1"/>
                          </a:solidFill>
                          <a:effectLst/>
                          <a:latin typeface="Arial" pitchFamily="34" charset="0"/>
                          <a:cs typeface="Arial" pitchFamily="34" charset="0"/>
                        </a:rPr>
                        <a:t>properties are simply the official name and the internal code name for the browser. </a:t>
                      </a:r>
                      <a:r>
                        <a:rPr kumimoji="0" lang="en-US" sz="1000" b="0" i="1" u="none" strike="noStrike" cap="none" normalizeH="0" baseline="0" dirty="0" err="1">
                          <a:ln>
                            <a:noFill/>
                          </a:ln>
                          <a:solidFill>
                            <a:schemeClr val="tx1"/>
                          </a:solidFill>
                          <a:effectLst/>
                          <a:latin typeface="Arial" pitchFamily="34" charset="0"/>
                          <a:cs typeface="Arial" pitchFamily="34" charset="0"/>
                        </a:rPr>
                        <a:t>appVersion</a:t>
                      </a:r>
                      <a:r>
                        <a:rPr kumimoji="0" lang="en-US" sz="1000" b="0" i="0" u="none" strike="noStrike" cap="none" normalizeH="0" baseline="0" dirty="0">
                          <a:ln>
                            <a:noFill/>
                          </a:ln>
                          <a:solidFill>
                            <a:schemeClr val="tx1"/>
                          </a:solidFill>
                          <a:effectLst/>
                          <a:latin typeface="Arial" pitchFamily="34" charset="0"/>
                          <a:cs typeface="Arial" pitchFamily="34" charset="0"/>
                        </a:rPr>
                        <a:t> returns version information of the browser and </a:t>
                      </a:r>
                      <a:r>
                        <a:rPr kumimoji="0" lang="en-US" sz="1000" b="0" i="1" u="none" strike="noStrike" cap="none" normalizeH="0" baseline="0" dirty="0" err="1">
                          <a:ln>
                            <a:noFill/>
                          </a:ln>
                          <a:solidFill>
                            <a:schemeClr val="tx1"/>
                          </a:solidFill>
                          <a:effectLst/>
                          <a:latin typeface="Arial" pitchFamily="34" charset="0"/>
                          <a:cs typeface="Arial" pitchFamily="34" charset="0"/>
                        </a:rPr>
                        <a:t>userAgent</a:t>
                      </a:r>
                      <a:r>
                        <a:rPr kumimoji="0" lang="en-US" sz="1000" b="0" i="0" u="none" strike="noStrike" cap="none" normalizeH="0" baseline="0" dirty="0">
                          <a:ln>
                            <a:noFill/>
                          </a:ln>
                          <a:solidFill>
                            <a:schemeClr val="tx1"/>
                          </a:solidFill>
                          <a:effectLst/>
                          <a:latin typeface="Arial" pitchFamily="34" charset="0"/>
                          <a:cs typeface="Arial" pitchFamily="34" charset="0"/>
                        </a:rPr>
                        <a:t> returns the user-agent header sent by the browser to the server. Platform returns for which platform the browser is compiled.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a:ln>
                            <a:noFill/>
                          </a:ln>
                          <a:solidFill>
                            <a:schemeClr val="tx1"/>
                          </a:solidFill>
                          <a:effectLst/>
                          <a:latin typeface="Arial" pitchFamily="34" charset="0"/>
                          <a:cs typeface="Arial" pitchFamily="34" charset="0"/>
                        </a:rPr>
                        <a:t>cookieEnabled</a:t>
                      </a:r>
                      <a:r>
                        <a:rPr kumimoji="0" lang="en-US" sz="1000" b="0" i="0" u="none" strike="noStrike" cap="none" normalizeH="0" baseline="0" dirty="0">
                          <a:ln>
                            <a:noFill/>
                          </a:ln>
                          <a:solidFill>
                            <a:schemeClr val="tx1"/>
                          </a:solidFill>
                          <a:effectLst/>
                          <a:latin typeface="Arial" pitchFamily="34" charset="0"/>
                          <a:cs typeface="Arial" pitchFamily="34" charset="0"/>
                        </a:rPr>
                        <a:t> determines if cookies are enabled in the browser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62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plugins[]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Returns an array of plugins available on the client browser.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mimeTypes[]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 Returns an array of MIME types supported by the browser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Rot="1" noChangeAspect="1" noChangeArrowheads="1" noTextEdit="1"/>
          </p:cNvSpPr>
          <p:nvPr>
            <p:ph type="sldImg"/>
          </p:nvPr>
        </p:nvSpPr>
        <p:spPr>
          <a:xfrm>
            <a:off x="1970088" y="839788"/>
            <a:ext cx="4670425" cy="3503612"/>
          </a:xfrm>
          <a:ln/>
        </p:spPr>
      </p:sp>
      <p:sp>
        <p:nvSpPr>
          <p:cNvPr id="51210" name="Rectangle 10"/>
          <p:cNvSpPr>
            <a:spLocks noGrp="1" noChangeArrowheads="1"/>
          </p:cNvSpPr>
          <p:nvPr>
            <p:ph type="body" idx="1"/>
          </p:nvPr>
        </p:nvSpPr>
        <p:spPr>
          <a:xfrm>
            <a:off x="2039550" y="4606290"/>
            <a:ext cx="4586881" cy="37443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Rot="1" noChangeAspect="1" noChangeArrowheads="1" noTextEdit="1"/>
          </p:cNvSpPr>
          <p:nvPr>
            <p:ph type="sldImg"/>
          </p:nvPr>
        </p:nvSpPr>
        <p:spPr>
          <a:xfrm>
            <a:off x="1970088" y="839788"/>
            <a:ext cx="4670425" cy="3503612"/>
          </a:xfrm>
          <a:ln/>
        </p:spPr>
      </p:sp>
      <p:sp>
        <p:nvSpPr>
          <p:cNvPr id="52234" name="Rectangle 10"/>
          <p:cNvSpPr>
            <a:spLocks noGrp="1" noChangeArrowheads="1"/>
          </p:cNvSpPr>
          <p:nvPr>
            <p:ph type="body" idx="1"/>
          </p:nvPr>
        </p:nvSpPr>
        <p:spPr>
          <a:xfrm>
            <a:off x="2039550" y="4594860"/>
            <a:ext cx="4586881" cy="375576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Rot="1" noChangeAspect="1" noChangeArrowheads="1" noTextEdit="1"/>
          </p:cNvSpPr>
          <p:nvPr>
            <p:ph type="sldImg"/>
          </p:nvPr>
        </p:nvSpPr>
        <p:spPr>
          <a:xfrm>
            <a:off x="1970088" y="839788"/>
            <a:ext cx="4670425" cy="3503612"/>
          </a:xfrm>
          <a:ln/>
        </p:spPr>
      </p:sp>
      <p:sp>
        <p:nvSpPr>
          <p:cNvPr id="25605" name="Rectangle 3"/>
          <p:cNvSpPr>
            <a:spLocks noGrp="1" noChangeArrowheads="1"/>
          </p:cNvSpPr>
          <p:nvPr>
            <p:ph type="body" idx="1"/>
          </p:nvPr>
        </p:nvSpPr>
        <p:spPr>
          <a:xfrm>
            <a:off x="1968500" y="4565527"/>
            <a:ext cx="4644571" cy="38877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lgn="just" eaLnBrk="1" hangingPunct="1"/>
            <a:r>
              <a:rPr lang="en-US" u="sng" dirty="0"/>
              <a:t>Working with Location Object</a:t>
            </a:r>
            <a:r>
              <a:rPr lang="en-US" dirty="0"/>
              <a:t>:</a:t>
            </a:r>
            <a:endParaRPr lang="en-US" b="1" dirty="0"/>
          </a:p>
          <a:p>
            <a:pPr marL="228600" indent="-228600" algn="just" eaLnBrk="1" hangingPunct="1"/>
            <a:r>
              <a:rPr lang="en-US" b="1" dirty="0"/>
              <a:t>      </a:t>
            </a:r>
            <a:r>
              <a:rPr lang="en-US" dirty="0"/>
              <a:t>To get URL information about a document located in another frame, the reference to the location object must include the window frame reference.</a:t>
            </a:r>
          </a:p>
          <a:p>
            <a:pPr marL="228600" indent="-228600" algn="just" eaLnBrk="1" hangingPunct="1"/>
            <a:r>
              <a:rPr lang="en-US" dirty="0"/>
              <a:t>      Most properties of a location object deal with network-oriented information. </a:t>
            </a:r>
          </a:p>
          <a:p>
            <a:pPr marL="228600" indent="-228600" algn="just" eaLnBrk="1" hangingPunct="1"/>
            <a:r>
              <a:rPr lang="en-US" dirty="0"/>
              <a:t>      This information includes various data about the physical location of the document on the network, including the host server, the protocol being used, and other components of the URL</a:t>
            </a:r>
          </a:p>
          <a:p>
            <a:pPr marL="228600" indent="-228600" algn="just" eaLnBrk="1" hangingPunct="1"/>
            <a:r>
              <a:rPr lang="en-US" dirty="0"/>
              <a:t>      The </a:t>
            </a:r>
            <a:r>
              <a:rPr lang="en-US" b="1" dirty="0" err="1"/>
              <a:t>window.location</a:t>
            </a:r>
            <a:r>
              <a:rPr lang="en-US" dirty="0"/>
              <a:t> object can be handy when a script needs to extract information about the URL, perhaps to obtain a base reference on which to build URLs for other documents to be fetched as the result of user action. </a:t>
            </a:r>
          </a:p>
          <a:p>
            <a:pPr marL="228600" indent="-228600" algn="just" eaLnBrk="1" hangingPunct="1"/>
            <a:r>
              <a:rPr lang="en-US" dirty="0"/>
              <a:t>      Setting the value of some location properties is the preferred way to control the document that gets loaded into a window or frame.</a:t>
            </a:r>
          </a:p>
          <a:p>
            <a:pPr marL="228600" indent="-228600" algn="just" eaLnBrk="1" hangingPunct="1">
              <a:buFontTx/>
              <a:buChar char="•"/>
            </a:pPr>
            <a:endParaRPr lang="en-US" dirty="0"/>
          </a:p>
        </p:txBody>
      </p:sp>
      <p:sp>
        <p:nvSpPr>
          <p:cNvPr id="25644" name="Rectangle 158"/>
          <p:cNvSpPr>
            <a:spLocks noChangeArrowheads="1"/>
          </p:cNvSpPr>
          <p:nvPr/>
        </p:nvSpPr>
        <p:spPr bwMode="auto">
          <a:xfrm>
            <a:off x="3124200" y="7173685"/>
            <a:ext cx="2514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sz="1000" dirty="0">
                <a:latin typeface="Trebuchet MS" pitchFamily="34" charset="0"/>
              </a:rPr>
              <a:t>Location object properties and methods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Rot="1" noChangeAspect="1" noChangeArrowheads="1" noTextEdit="1"/>
          </p:cNvSpPr>
          <p:nvPr>
            <p:ph type="sldImg"/>
          </p:nvPr>
        </p:nvSpPr>
        <p:spPr>
          <a:xfrm>
            <a:off x="1970088" y="839788"/>
            <a:ext cx="4670425" cy="3503612"/>
          </a:xfrm>
          <a:ln/>
        </p:spPr>
      </p:sp>
      <p:sp>
        <p:nvSpPr>
          <p:cNvPr id="26629" name="Rectangle 3"/>
          <p:cNvSpPr>
            <a:spLocks noGrp="1" noChangeArrowheads="1"/>
          </p:cNvSpPr>
          <p:nvPr>
            <p:ph type="body" idx="1"/>
          </p:nvPr>
        </p:nvSpPr>
        <p:spPr>
          <a:xfrm>
            <a:off x="1968500" y="4542971"/>
            <a:ext cx="4657931" cy="380765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lgn="just" eaLnBrk="1" hangingPunct="1"/>
            <a:r>
              <a:rPr lang="en-US" u="sng" dirty="0"/>
              <a:t>Working with Location Object</a:t>
            </a:r>
            <a:r>
              <a:rPr lang="en-US" dirty="0"/>
              <a:t>:</a:t>
            </a:r>
          </a:p>
          <a:p>
            <a:pPr marL="228600" indent="-228600" algn="just" eaLnBrk="1" hangingPunct="1">
              <a:buFontTx/>
              <a:buChar char="•"/>
            </a:pPr>
            <a:r>
              <a:rPr lang="en-US" dirty="0"/>
              <a:t>Given a complete URL for a typical WWW page, the </a:t>
            </a:r>
            <a:r>
              <a:rPr lang="en-US" b="1" dirty="0" err="1"/>
              <a:t>window.location</a:t>
            </a:r>
            <a:r>
              <a:rPr lang="en-US" b="1" dirty="0"/>
              <a:t> </a:t>
            </a:r>
            <a:r>
              <a:rPr lang="en-US" dirty="0"/>
              <a:t>object assigns property names to various segments of the URL as shown in the above slide.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163"/>
          <p:cNvSpPr>
            <a:spLocks noGrp="1" noRot="1" noChangeAspect="1" noChangeArrowheads="1" noTextEdit="1"/>
          </p:cNvSpPr>
          <p:nvPr>
            <p:ph type="sldImg"/>
          </p:nvPr>
        </p:nvSpPr>
        <p:spPr>
          <a:xfrm>
            <a:off x="1970088" y="839788"/>
            <a:ext cx="4670425" cy="3503612"/>
          </a:xfrm>
          <a:ln/>
        </p:spPr>
      </p:sp>
      <p:sp>
        <p:nvSpPr>
          <p:cNvPr id="27653" name="Rectangle 164"/>
          <p:cNvSpPr>
            <a:spLocks noGrp="1" noChangeArrowheads="1"/>
          </p:cNvSpPr>
          <p:nvPr>
            <p:ph type="body" idx="1"/>
          </p:nvPr>
        </p:nvSpPr>
        <p:spPr>
          <a:xfrm>
            <a:off x="1968500" y="4545013"/>
            <a:ext cx="4572000" cy="38877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lgn="just" eaLnBrk="1" hangingPunct="1"/>
            <a:r>
              <a:rPr lang="en-US" u="sng" dirty="0"/>
              <a:t>Working with Location Object</a:t>
            </a:r>
            <a:r>
              <a:rPr lang="en-US" dirty="0"/>
              <a:t>:</a:t>
            </a:r>
          </a:p>
          <a:p>
            <a:pPr marL="228600" indent="-228600" eaLnBrk="1" hangingPunct="1"/>
            <a:r>
              <a:rPr lang="en-US" dirty="0"/>
              <a:t>Let us discuss some of the location object properties.</a:t>
            </a:r>
          </a:p>
          <a:p>
            <a:pPr marL="228600" indent="-228600" algn="just" eaLnBrk="1" hangingPunct="1"/>
            <a:endParaRPr lang="en-US" b="1" dirty="0"/>
          </a:p>
        </p:txBody>
      </p:sp>
      <p:graphicFrame>
        <p:nvGraphicFramePr>
          <p:cNvPr id="27734" name="Group 86"/>
          <p:cNvGraphicFramePr>
            <a:graphicFrameLocks noGrp="1"/>
          </p:cNvGraphicFramePr>
          <p:nvPr>
            <p:extLst>
              <p:ext uri="{D42A27DB-BD31-4B8C-83A1-F6EECF244321}">
                <p14:modId xmlns:p14="http://schemas.microsoft.com/office/powerpoint/2010/main" val="3915667943"/>
              </p:ext>
            </p:extLst>
          </p:nvPr>
        </p:nvGraphicFramePr>
        <p:xfrm>
          <a:off x="2045525" y="5024250"/>
          <a:ext cx="4485904" cy="3263585"/>
        </p:xfrm>
        <a:graphic>
          <a:graphicData uri="http://schemas.openxmlformats.org/drawingml/2006/table">
            <a:tbl>
              <a:tblPr/>
              <a:tblGrid>
                <a:gridCol w="836511">
                  <a:extLst>
                    <a:ext uri="{9D8B030D-6E8A-4147-A177-3AD203B41FA5}">
                      <a16:colId xmlns:a16="http://schemas.microsoft.com/office/drawing/2014/main" val="20000"/>
                    </a:ext>
                  </a:extLst>
                </a:gridCol>
                <a:gridCol w="3649393">
                  <a:extLst>
                    <a:ext uri="{9D8B030D-6E8A-4147-A177-3AD203B41FA5}">
                      <a16:colId xmlns:a16="http://schemas.microsoft.com/office/drawing/2014/main" val="20001"/>
                    </a:ext>
                  </a:extLst>
                </a:gridCol>
              </a:tblGrid>
              <a:tr h="274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Property</a:t>
                      </a:r>
                      <a:r>
                        <a:rPr kumimoji="0" lang="en-US" sz="1000" b="1" i="0" u="none" strike="noStrike" cap="none" normalizeH="0" baseline="0" dirty="0">
                          <a:ln>
                            <a:noFill/>
                          </a:ln>
                          <a:solidFill>
                            <a:schemeClr val="tx1"/>
                          </a:solidFill>
                          <a:effectLst/>
                          <a:latin typeface="Arial" pitchFamily="34" charset="0"/>
                          <a:cs typeface="Arial" pitchFamily="34" charset="0"/>
                        </a:rPr>
                        <a:t>     </a:t>
                      </a:r>
                      <a:endParaRPr kumimoji="0" lang="en-US" sz="1000" b="0" i="0" u="none" strike="noStrike" cap="none" normalizeH="0" baseline="0" dirty="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Description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4111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protocol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The first component of any URL is the protocol being used for the particular type of communication. For </a:t>
                      </a:r>
                      <a:r>
                        <a:rPr kumimoji="0" lang="en-US" sz="1000" b="0" i="0" u="none" strike="noStrike" cap="none" normalizeH="0" baseline="0" dirty="0" err="1">
                          <a:ln>
                            <a:noFill/>
                          </a:ln>
                          <a:solidFill>
                            <a:schemeClr val="tx1"/>
                          </a:solidFill>
                          <a:effectLst/>
                          <a:latin typeface="Arial" pitchFamily="34" charset="0"/>
                          <a:cs typeface="Arial" pitchFamily="34" charset="0"/>
                        </a:rPr>
                        <a:t>eg</a:t>
                      </a:r>
                      <a:r>
                        <a:rPr kumimoji="0" lang="en-US" sz="1000" b="0" i="0" u="none" strike="noStrike" cap="none" normalizeH="0" baseline="0" dirty="0">
                          <a:ln>
                            <a:noFill/>
                          </a:ln>
                          <a:solidFill>
                            <a:schemeClr val="tx1"/>
                          </a:solidFill>
                          <a:effectLst/>
                          <a:latin typeface="Arial" pitchFamily="34" charset="0"/>
                          <a:cs typeface="Arial" pitchFamily="34" charset="0"/>
                        </a:rPr>
                        <a:t>: </a:t>
                      </a:r>
                      <a:r>
                        <a:rPr kumimoji="0" lang="en-US" sz="1000" b="0" i="0" u="none" strike="noStrike" cap="none" normalizeH="0" baseline="0" dirty="0" err="1">
                          <a:ln>
                            <a:noFill/>
                          </a:ln>
                          <a:solidFill>
                            <a:schemeClr val="tx1"/>
                          </a:solidFill>
                          <a:effectLst/>
                          <a:latin typeface="Arial" pitchFamily="34" charset="0"/>
                          <a:cs typeface="Arial" pitchFamily="34" charset="0"/>
                        </a:rPr>
                        <a:t>http,ftp,mailTo</a:t>
                      </a:r>
                      <a:endParaRPr kumimoji="0" lang="en-US" sz="1000" b="0" i="0" u="none" strike="noStrike" cap="none" normalizeH="0" baseline="0" dirty="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92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hostname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The hostname of a typical URL is the name of the server on the network that stores the document you’re viewing in the browser.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27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port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It retrieves the port number of the URL.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host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The property describes both the hostname and port of a URL.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0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pathname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The pathname component of a URL consists of the directory structure relative to the server’s </a:t>
                      </a:r>
                      <a:r>
                        <a:rPr kumimoji="0" lang="en-US" sz="1000" b="0" i="1" u="none" strike="noStrike" cap="none" normalizeH="0" baseline="0" dirty="0">
                          <a:ln>
                            <a:noFill/>
                          </a:ln>
                          <a:solidFill>
                            <a:schemeClr val="tx1"/>
                          </a:solidFill>
                          <a:effectLst/>
                          <a:latin typeface="Arial" pitchFamily="34" charset="0"/>
                          <a:cs typeface="Arial" pitchFamily="34" charset="0"/>
                        </a:rPr>
                        <a:t>root </a:t>
                      </a:r>
                      <a:r>
                        <a:rPr kumimoji="0" lang="en-US" sz="1000" b="0" i="0" u="none" strike="noStrike" cap="none" normalizeH="0" baseline="0" dirty="0">
                          <a:ln>
                            <a:noFill/>
                          </a:ln>
                          <a:solidFill>
                            <a:schemeClr val="tx1"/>
                          </a:solidFill>
                          <a:effectLst/>
                          <a:latin typeface="Arial" pitchFamily="34" charset="0"/>
                          <a:cs typeface="Arial" pitchFamily="34" charset="0"/>
                        </a:rPr>
                        <a:t>volume.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429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hash</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The hash property returns the anchor portion of a URL, including the hash symbol(#).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href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The </a:t>
                      </a:r>
                      <a:r>
                        <a:rPr kumimoji="0" lang="en-US" sz="1000" b="0" i="0" u="none" strike="noStrike" cap="none" normalizeH="0" baseline="0" dirty="0" err="1">
                          <a:ln>
                            <a:noFill/>
                          </a:ln>
                          <a:solidFill>
                            <a:schemeClr val="tx1"/>
                          </a:solidFill>
                          <a:effectLst/>
                          <a:latin typeface="Arial" pitchFamily="34" charset="0"/>
                          <a:cs typeface="Arial" pitchFamily="34" charset="0"/>
                        </a:rPr>
                        <a:t>location.href</a:t>
                      </a:r>
                      <a:r>
                        <a:rPr kumimoji="0" lang="en-US" sz="1000" b="0" i="0" u="none" strike="noStrike" cap="none" normalizeH="0" baseline="0" dirty="0">
                          <a:ln>
                            <a:noFill/>
                          </a:ln>
                          <a:solidFill>
                            <a:schemeClr val="tx1"/>
                          </a:solidFill>
                          <a:effectLst/>
                          <a:latin typeface="Arial" pitchFamily="34" charset="0"/>
                          <a:cs typeface="Arial" pitchFamily="34" charset="0"/>
                        </a:rPr>
                        <a:t> property supplies a string of the entire URL of the specified window object.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search</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It accesses the query string of the URL.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Rot="1" noChangeAspect="1" noChangeArrowheads="1" noTextEdit="1"/>
          </p:cNvSpPr>
          <p:nvPr>
            <p:ph type="sldImg"/>
          </p:nvPr>
        </p:nvSpPr>
        <p:spPr>
          <a:xfrm>
            <a:off x="1970088" y="839788"/>
            <a:ext cx="4670425" cy="3503612"/>
          </a:xfr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86"/>
          <p:cNvSpPr>
            <a:spLocks noGrp="1" noRot="1" noChangeAspect="1" noChangeArrowheads="1" noTextEdit="1"/>
          </p:cNvSpPr>
          <p:nvPr>
            <p:ph type="sldImg"/>
          </p:nvPr>
        </p:nvSpPr>
        <p:spPr>
          <a:xfrm>
            <a:off x="1970088" y="839788"/>
            <a:ext cx="4670425" cy="3503612"/>
          </a:xfrm>
          <a:ln/>
        </p:spPr>
      </p:sp>
      <p:sp>
        <p:nvSpPr>
          <p:cNvPr id="29701" name="Rectangle 87"/>
          <p:cNvSpPr>
            <a:spLocks noGrp="1" noChangeArrowheads="1"/>
          </p:cNvSpPr>
          <p:nvPr>
            <p:ph type="body" idx="1"/>
          </p:nvPr>
        </p:nvSpPr>
        <p:spPr>
          <a:xfrm>
            <a:off x="1968500" y="4545013"/>
            <a:ext cx="4667002" cy="382216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u="sng" dirty="0"/>
              <a:t>Working with Location Object</a:t>
            </a:r>
            <a:r>
              <a:rPr lang="en-US" dirty="0"/>
              <a:t>:</a:t>
            </a:r>
          </a:p>
          <a:p>
            <a:pPr eaLnBrk="1" hangingPunct="1"/>
            <a:r>
              <a:rPr lang="en-US" dirty="0"/>
              <a:t>Location Object Methods:</a:t>
            </a:r>
          </a:p>
          <a:p>
            <a:pPr eaLnBrk="1" hangingPunct="1"/>
            <a:r>
              <a:rPr lang="en-US" dirty="0"/>
              <a:t>Let us discuss some Location Object Methods:</a:t>
            </a:r>
          </a:p>
        </p:txBody>
      </p:sp>
      <p:graphicFrame>
        <p:nvGraphicFramePr>
          <p:cNvPr id="29732" name="Group 36"/>
          <p:cNvGraphicFramePr>
            <a:graphicFrameLocks noGrp="1"/>
          </p:cNvGraphicFramePr>
          <p:nvPr>
            <p:extLst>
              <p:ext uri="{D42A27DB-BD31-4B8C-83A1-F6EECF244321}">
                <p14:modId xmlns:p14="http://schemas.microsoft.com/office/powerpoint/2010/main" val="2746745371"/>
              </p:ext>
            </p:extLst>
          </p:nvPr>
        </p:nvGraphicFramePr>
        <p:xfrm>
          <a:off x="1988457" y="5174675"/>
          <a:ext cx="4630057" cy="3261360"/>
        </p:xfrm>
        <a:graphic>
          <a:graphicData uri="http://schemas.openxmlformats.org/drawingml/2006/table">
            <a:tbl>
              <a:tblPr/>
              <a:tblGrid>
                <a:gridCol w="1103086">
                  <a:extLst>
                    <a:ext uri="{9D8B030D-6E8A-4147-A177-3AD203B41FA5}">
                      <a16:colId xmlns:a16="http://schemas.microsoft.com/office/drawing/2014/main" val="20000"/>
                    </a:ext>
                  </a:extLst>
                </a:gridCol>
                <a:gridCol w="3526971">
                  <a:extLst>
                    <a:ext uri="{9D8B030D-6E8A-4147-A177-3AD203B41FA5}">
                      <a16:colId xmlns:a16="http://schemas.microsoft.com/office/drawing/2014/main" val="20001"/>
                    </a:ext>
                  </a:extLst>
                </a:gridCol>
              </a:tblGrid>
              <a:tr h="1809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Property   </a:t>
                      </a:r>
                      <a:r>
                        <a:rPr kumimoji="0" lang="en-US" sz="1000" b="1" i="0" u="none" strike="noStrike" cap="none" normalizeH="0" baseline="0" dirty="0">
                          <a:ln>
                            <a:noFill/>
                          </a:ln>
                          <a:solidFill>
                            <a:schemeClr val="tx1"/>
                          </a:solidFill>
                          <a:effectLst/>
                          <a:latin typeface="Arial" pitchFamily="34" charset="0"/>
                          <a:cs typeface="Arial" pitchFamily="34" charset="0"/>
                        </a:rPr>
                        <a:t>  </a:t>
                      </a:r>
                      <a:endParaRPr kumimoji="0" lang="en-US" sz="1000" b="0" i="0" u="none" strike="noStrike" cap="none" normalizeH="0" baseline="0" dirty="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Description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7000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assign(“URL”)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Just as you navigate to another page by assigning a new URL to the location object or </a:t>
                      </a:r>
                      <a:r>
                        <a:rPr kumimoji="0" lang="en-US" sz="1000" b="0" i="0" u="none" strike="noStrike" cap="none" normalizeH="0" baseline="0" dirty="0" err="1">
                          <a:ln>
                            <a:noFill/>
                          </a:ln>
                          <a:solidFill>
                            <a:schemeClr val="tx1"/>
                          </a:solidFill>
                          <a:effectLst/>
                          <a:latin typeface="Arial" pitchFamily="34" charset="0"/>
                          <a:cs typeface="Arial" pitchFamily="34" charset="0"/>
                        </a:rPr>
                        <a:t>location.href</a:t>
                      </a:r>
                      <a:r>
                        <a:rPr kumimoji="0" lang="en-US" sz="1000" b="0" i="0" u="none" strike="noStrike" cap="none" normalizeH="0" baseline="0" dirty="0">
                          <a:ln>
                            <a:noFill/>
                          </a:ln>
                          <a:solidFill>
                            <a:schemeClr val="tx1"/>
                          </a:solidFill>
                          <a:effectLst/>
                          <a:latin typeface="Arial" pitchFamily="34" charset="0"/>
                          <a:cs typeface="Arial" pitchFamily="34" charset="0"/>
                        </a:rPr>
                        <a:t> property, there also exists a method, </a:t>
                      </a:r>
                      <a:r>
                        <a:rPr kumimoji="0" lang="en-US" sz="1000" b="0" i="0" u="none" strike="noStrike" cap="none" normalizeH="0" baseline="0" dirty="0" err="1">
                          <a:ln>
                            <a:noFill/>
                          </a:ln>
                          <a:solidFill>
                            <a:schemeClr val="tx1"/>
                          </a:solidFill>
                          <a:effectLst/>
                          <a:latin typeface="Arial" pitchFamily="34" charset="0"/>
                          <a:cs typeface="Arial" pitchFamily="34" charset="0"/>
                        </a:rPr>
                        <a:t>location.assign</a:t>
                      </a:r>
                      <a:r>
                        <a:rPr kumimoji="0" lang="en-US" sz="1000" b="0" i="0" u="none" strike="noStrike" cap="none" normalizeH="0" baseline="0" dirty="0">
                          <a:ln>
                            <a:noFill/>
                          </a:ln>
                          <a:solidFill>
                            <a:schemeClr val="tx1"/>
                          </a:solidFill>
                          <a:effectLst/>
                          <a:latin typeface="Arial" pitchFamily="34" charset="0"/>
                          <a:cs typeface="Arial" pitchFamily="34" charset="0"/>
                        </a:rPr>
                        <a:t>(), that does the same task.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reload(uncGet)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The reload() method performs what is known as a </a:t>
                      </a:r>
                      <a:r>
                        <a:rPr kumimoji="0" lang="en-US" sz="1000" b="0" i="1" u="none" strike="noStrike" cap="none" normalizeH="0" baseline="0" dirty="0">
                          <a:ln>
                            <a:noFill/>
                          </a:ln>
                          <a:solidFill>
                            <a:schemeClr val="tx1"/>
                          </a:solidFill>
                          <a:effectLst/>
                          <a:latin typeface="Arial" pitchFamily="34" charset="0"/>
                          <a:cs typeface="Arial" pitchFamily="34" charset="0"/>
                        </a:rPr>
                        <a:t>conditional-GET, </a:t>
                      </a:r>
                      <a:r>
                        <a:rPr kumimoji="0" lang="en-US" sz="1000" b="0" i="0" u="none" strike="noStrike" cap="none" normalizeH="0" baseline="0" dirty="0">
                          <a:ln>
                            <a:noFill/>
                          </a:ln>
                          <a:solidFill>
                            <a:schemeClr val="tx1"/>
                          </a:solidFill>
                          <a:effectLst/>
                          <a:latin typeface="Arial" pitchFamily="34" charset="0"/>
                          <a:cs typeface="Arial" pitchFamily="34" charset="0"/>
                        </a:rPr>
                        <a:t>which means that the file is retrieved from the server or the browser’s cache according to the cache preferences in the browser. If your page must perform an </a:t>
                      </a:r>
                      <a:r>
                        <a:rPr kumimoji="0" lang="en-US" sz="1000" b="0" i="1" u="none" strike="noStrike" cap="none" normalizeH="0" baseline="0" dirty="0">
                          <a:ln>
                            <a:noFill/>
                          </a:ln>
                          <a:solidFill>
                            <a:schemeClr val="tx1"/>
                          </a:solidFill>
                          <a:effectLst/>
                          <a:latin typeface="Arial" pitchFamily="34" charset="0"/>
                          <a:cs typeface="Arial" pitchFamily="34" charset="0"/>
                        </a:rPr>
                        <a:t>unconditional-GET </a:t>
                      </a:r>
                      <a:r>
                        <a:rPr kumimoji="0" lang="en-US" sz="1000" b="0" i="0" u="none" strike="noStrike" cap="none" normalizeH="0" baseline="0" dirty="0">
                          <a:ln>
                            <a:noFill/>
                          </a:ln>
                          <a:solidFill>
                            <a:schemeClr val="tx1"/>
                          </a:solidFill>
                          <a:effectLst/>
                          <a:latin typeface="Arial" pitchFamily="34" charset="0"/>
                          <a:cs typeface="Arial" pitchFamily="34" charset="0"/>
                        </a:rPr>
                        <a:t>to retrieve continually updated server or CGI-based data, then add a true parameter to the reload() method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09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replace(“URL”)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In a complex Web site, you may have pages that you do not want to appear in the user’s history list. You cannot prevent a document from appearing in the history list (visible in the Go menu) while the user is looking at that page. However, you can instruct the browser to load another document into that window and replace the current history entry with the entry for the new document.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70"/>
          <p:cNvSpPr>
            <a:spLocks noGrp="1" noRot="1" noChangeAspect="1" noChangeArrowheads="1" noTextEdit="1"/>
          </p:cNvSpPr>
          <p:nvPr>
            <p:ph type="sldImg"/>
          </p:nvPr>
        </p:nvSpPr>
        <p:spPr>
          <a:xfrm>
            <a:off x="1970088" y="839788"/>
            <a:ext cx="4670425" cy="3503612"/>
          </a:xfrm>
          <a:ln/>
        </p:spPr>
      </p:sp>
      <p:sp>
        <p:nvSpPr>
          <p:cNvPr id="31749" name="Rectangle 71"/>
          <p:cNvSpPr>
            <a:spLocks noGrp="1" noChangeArrowheads="1"/>
          </p:cNvSpPr>
          <p:nvPr>
            <p:ph type="body" idx="1"/>
          </p:nvPr>
        </p:nvSpPr>
        <p:spPr>
          <a:xfrm>
            <a:off x="1968500" y="4545013"/>
            <a:ext cx="4657931" cy="3805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u="sng" dirty="0"/>
              <a:t>Working with History Object</a:t>
            </a:r>
            <a:r>
              <a:rPr lang="en-US" dirty="0"/>
              <a:t>:</a:t>
            </a:r>
          </a:p>
          <a:p>
            <a:pPr algn="just" eaLnBrk="1" hangingPunct="1"/>
            <a:r>
              <a:rPr lang="en-US" dirty="0"/>
              <a:t>As a user surfs the Web, the browser maintains a list of URLs for the most recent stops. This list is represented in JavaScript by the history object.</a:t>
            </a:r>
          </a:p>
        </p:txBody>
      </p:sp>
      <p:graphicFrame>
        <p:nvGraphicFramePr>
          <p:cNvPr id="4" name="Group 31"/>
          <p:cNvGraphicFramePr>
            <a:graphicFrameLocks noGrp="1"/>
          </p:cNvGraphicFramePr>
          <p:nvPr>
            <p:extLst>
              <p:ext uri="{D42A27DB-BD31-4B8C-83A1-F6EECF244321}">
                <p14:modId xmlns:p14="http://schemas.microsoft.com/office/powerpoint/2010/main" val="3153061924"/>
              </p:ext>
            </p:extLst>
          </p:nvPr>
        </p:nvGraphicFramePr>
        <p:xfrm>
          <a:off x="1943925" y="5298266"/>
          <a:ext cx="4632325" cy="2730183"/>
        </p:xfrm>
        <a:graphic>
          <a:graphicData uri="http://schemas.openxmlformats.org/drawingml/2006/table">
            <a:tbl>
              <a:tblPr/>
              <a:tblGrid>
                <a:gridCol w="1371600">
                  <a:extLst>
                    <a:ext uri="{9D8B030D-6E8A-4147-A177-3AD203B41FA5}">
                      <a16:colId xmlns:a16="http://schemas.microsoft.com/office/drawing/2014/main" val="20000"/>
                    </a:ext>
                  </a:extLst>
                </a:gridCol>
                <a:gridCol w="3260725">
                  <a:extLst>
                    <a:ext uri="{9D8B030D-6E8A-4147-A177-3AD203B41FA5}">
                      <a16:colId xmlns:a16="http://schemas.microsoft.com/office/drawing/2014/main" val="20001"/>
                    </a:ext>
                  </a:extLst>
                </a:gridCol>
              </a:tblGrid>
              <a:tr h="2286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Property  </a:t>
                      </a:r>
                      <a:r>
                        <a:rPr kumimoji="0" lang="en-US" sz="1000" b="1" i="0" u="none" strike="noStrike" cap="none" normalizeH="0" baseline="0" dirty="0">
                          <a:ln>
                            <a:noFill/>
                          </a:ln>
                          <a:solidFill>
                            <a:schemeClr val="tx1"/>
                          </a:solidFill>
                          <a:effectLst/>
                          <a:latin typeface="Arial" pitchFamily="34" charset="0"/>
                          <a:cs typeface="Arial" pitchFamily="34" charset="0"/>
                        </a:rPr>
                        <a:t>   </a:t>
                      </a:r>
                      <a:endParaRPr kumimoji="0" lang="en-US" sz="1000" b="0" i="0" u="none" strike="noStrike" cap="none" normalizeH="0" baseline="0" dirty="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Description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extLst>
                  <a:ext uri="{0D108BD9-81ED-4DB2-BD59-A6C34878D82A}">
                    <a16:rowId xmlns:a16="http://schemas.microsoft.com/office/drawing/2014/main" val="10000"/>
                  </a:ext>
                </a:extLst>
              </a:tr>
              <a:tr h="5492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current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next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previous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It retrieves the current, next and previous URLs in the history list.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length</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It retrieves the number of items in the history list.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44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Methods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Description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extLst>
                  <a:ext uri="{0D108BD9-81ED-4DB2-BD59-A6C34878D82A}">
                    <a16:rowId xmlns:a16="http://schemas.microsoft.com/office/drawing/2014/main" val="10003"/>
                  </a:ext>
                </a:extLst>
              </a:tr>
              <a:tr h="1809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back()</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forward()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It navigates backward and forward in the browser history list.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525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go(</a:t>
                      </a:r>
                      <a:r>
                        <a:rPr kumimoji="0" lang="en-US" sz="1000" b="0" i="0" u="none" strike="noStrike" cap="none" normalizeH="0" baseline="0" dirty="0" err="1">
                          <a:ln>
                            <a:noFill/>
                          </a:ln>
                          <a:solidFill>
                            <a:schemeClr val="tx1"/>
                          </a:solidFill>
                          <a:effectLst/>
                          <a:latin typeface="Arial" pitchFamily="34" charset="0"/>
                          <a:cs typeface="Arial" pitchFamily="34" charset="0"/>
                        </a:rPr>
                        <a:t>relativeNumber</a:t>
                      </a:r>
                      <a:r>
                        <a:rPr kumimoji="0" lang="en-US" sz="1000" b="0" i="0" u="none" strike="noStrike" cap="none" normalizeH="0" baseline="0" dirty="0">
                          <a:ln>
                            <a:noFill/>
                          </a:ln>
                          <a:solidFill>
                            <a:schemeClr val="tx1"/>
                          </a:solidFill>
                          <a:effectLst/>
                          <a:latin typeface="Arial" pitchFamily="34" charset="0"/>
                          <a:cs typeface="Arial" pitchFamily="34" charset="0"/>
                        </a:rPr>
                        <a:t>| “</a:t>
                      </a:r>
                      <a:r>
                        <a:rPr kumimoji="0" lang="en-US" sz="1000" b="0" i="0" u="none" strike="noStrike" cap="none" normalizeH="0" baseline="0" dirty="0" err="1">
                          <a:ln>
                            <a:noFill/>
                          </a:ln>
                          <a:solidFill>
                            <a:schemeClr val="tx1"/>
                          </a:solidFill>
                          <a:effectLst/>
                          <a:latin typeface="Arial" pitchFamily="34" charset="0"/>
                          <a:cs typeface="Arial" pitchFamily="34" charset="0"/>
                        </a:rPr>
                        <a:t>URLstring</a:t>
                      </a:r>
                      <a:r>
                        <a:rPr kumimoji="0" lang="en-US" sz="1000" b="0" i="0" u="none" strike="noStrike" cap="none" normalizeH="0" baseline="0" dirty="0">
                          <a:ln>
                            <a:noFill/>
                          </a:ln>
                          <a:solidFill>
                            <a:schemeClr val="tx1"/>
                          </a:solidFill>
                          <a:effectLst/>
                          <a:latin typeface="Arial" pitchFamily="34" charset="0"/>
                          <a:cs typeface="Arial"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It uses the </a:t>
                      </a:r>
                      <a:r>
                        <a:rPr kumimoji="0" lang="en-US" sz="1000" b="0" i="0" u="none" strike="noStrike" cap="none" normalizeH="0" baseline="0" dirty="0" err="1">
                          <a:ln>
                            <a:noFill/>
                          </a:ln>
                          <a:solidFill>
                            <a:schemeClr val="tx1"/>
                          </a:solidFill>
                          <a:effectLst/>
                          <a:latin typeface="Arial" pitchFamily="34" charset="0"/>
                          <a:cs typeface="Arial" pitchFamily="34" charset="0"/>
                        </a:rPr>
                        <a:t>history.go</a:t>
                      </a:r>
                      <a:r>
                        <a:rPr kumimoji="0" lang="en-US" sz="1000" b="0" i="0" u="none" strike="noStrike" cap="none" normalizeH="0" baseline="0" dirty="0">
                          <a:ln>
                            <a:noFill/>
                          </a:ln>
                          <a:solidFill>
                            <a:schemeClr val="tx1"/>
                          </a:solidFill>
                          <a:effectLst/>
                          <a:latin typeface="Arial" pitchFamily="34" charset="0"/>
                          <a:cs typeface="Arial" pitchFamily="34" charset="0"/>
                        </a:rPr>
                        <a:t>() method for navigating to a specific index or URL in the history list. </a:t>
                      </a:r>
                    </a:p>
                    <a:p>
                      <a:pPr marL="0" marR="0" lvl="0" indent="0" algn="just" defTabSz="9144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This “go” command only accepts items that already exist in the history listing, so you cannot use it in place of setting the </a:t>
                      </a:r>
                      <a:r>
                        <a:rPr kumimoji="0" lang="en-US" sz="1000" b="0" i="0" u="none" strike="noStrike" cap="none" normalizeH="0" baseline="0" dirty="0" err="1">
                          <a:ln>
                            <a:noFill/>
                          </a:ln>
                          <a:solidFill>
                            <a:schemeClr val="tx1"/>
                          </a:solidFill>
                          <a:effectLst/>
                          <a:latin typeface="Arial" pitchFamily="34" charset="0"/>
                          <a:cs typeface="Arial" pitchFamily="34" charset="0"/>
                        </a:rPr>
                        <a:t>window.location</a:t>
                      </a:r>
                      <a:r>
                        <a:rPr kumimoji="0" lang="en-US" sz="1000" b="0" i="0" u="none" strike="noStrike" cap="none" normalizeH="0" baseline="0" dirty="0">
                          <a:ln>
                            <a:noFill/>
                          </a:ln>
                          <a:solidFill>
                            <a:schemeClr val="tx1"/>
                          </a:solidFill>
                          <a:effectLst/>
                          <a:latin typeface="Arial" pitchFamily="34" charset="0"/>
                          <a:cs typeface="Arial" pitchFamily="34" charset="0"/>
                        </a:rPr>
                        <a:t> object to a brand-new URL.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7"/>
          <p:cNvSpPr>
            <a:spLocks noGrp="1" noRot="1" noChangeAspect="1" noChangeArrowheads="1" noTextEdit="1"/>
          </p:cNvSpPr>
          <p:nvPr>
            <p:ph type="sldImg"/>
          </p:nvPr>
        </p:nvSpPr>
        <p:spPr>
          <a:xfrm>
            <a:off x="1970088" y="839788"/>
            <a:ext cx="4670425" cy="3503612"/>
          </a:xfrm>
          <a:ln/>
        </p:spPr>
      </p:sp>
      <p:sp>
        <p:nvSpPr>
          <p:cNvPr id="33802" name="Text Box 10"/>
          <p:cNvSpPr txBox="1">
            <a:spLocks noChangeArrowheads="1"/>
          </p:cNvSpPr>
          <p:nvPr/>
        </p:nvSpPr>
        <p:spPr bwMode="auto">
          <a:xfrm>
            <a:off x="1974275" y="4560125"/>
            <a:ext cx="44958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000" dirty="0">
                <a:solidFill>
                  <a:srgbClr val="3F3F3F"/>
                </a:solidFill>
                <a:latin typeface="Arial" pitchFamily="34" charset="0"/>
                <a:cs typeface="Arial" pitchFamily="34" charset="0"/>
              </a:rPr>
              <a:t>Some additional </a:t>
            </a:r>
            <a:r>
              <a:rPr lang="en-US" sz="1000" dirty="0" err="1">
                <a:solidFill>
                  <a:srgbClr val="3F3F3F"/>
                </a:solidFill>
                <a:latin typeface="Arial" pitchFamily="34" charset="0"/>
                <a:cs typeface="Arial" pitchFamily="34" charset="0"/>
              </a:rPr>
              <a:t>egs</a:t>
            </a:r>
            <a:r>
              <a:rPr lang="en-US" sz="1000" dirty="0">
                <a:solidFill>
                  <a:srgbClr val="3F3F3F"/>
                </a:solidFill>
                <a:latin typeface="Arial" pitchFamily="34" charset="0"/>
                <a:cs typeface="Arial" pitchFamily="34" charset="0"/>
              </a:rPr>
              <a:t>:- </a:t>
            </a:r>
          </a:p>
          <a:p>
            <a:endParaRPr lang="en-US" sz="1000" dirty="0">
              <a:solidFill>
                <a:srgbClr val="3F3F3F"/>
              </a:solidFill>
              <a:latin typeface="Arial" pitchFamily="34" charset="0"/>
              <a:cs typeface="Arial" pitchFamily="34" charset="0"/>
            </a:endParaRPr>
          </a:p>
          <a:p>
            <a:r>
              <a:rPr lang="en-US" sz="1000" dirty="0">
                <a:solidFill>
                  <a:srgbClr val="3F3F3F"/>
                </a:solidFill>
                <a:latin typeface="Arial" pitchFamily="34" charset="0"/>
                <a:cs typeface="Arial" pitchFamily="34" charset="0"/>
              </a:rPr>
              <a:t>History_back.html</a:t>
            </a:r>
          </a:p>
          <a:p>
            <a:r>
              <a:rPr lang="en-US" sz="1000" dirty="0">
                <a:solidFill>
                  <a:srgbClr val="3F3F3F"/>
                </a:solidFill>
                <a:latin typeface="Arial" pitchFamily="34" charset="0"/>
                <a:cs typeface="Arial" pitchFamily="34" charset="0"/>
              </a:rPr>
              <a:t>History_forward.html</a:t>
            </a:r>
          </a:p>
          <a:p>
            <a:r>
              <a:rPr lang="en-US" sz="1000" dirty="0">
                <a:solidFill>
                  <a:srgbClr val="3F3F3F"/>
                </a:solidFill>
                <a:latin typeface="Arial" pitchFamily="34" charset="0"/>
                <a:cs typeface="Arial" pitchFamily="34" charset="0"/>
              </a:rPr>
              <a:t>History_go.html</a:t>
            </a:r>
          </a:p>
          <a:p>
            <a:r>
              <a:rPr lang="en-US" sz="1000" dirty="0">
                <a:solidFill>
                  <a:srgbClr val="3F3F3F"/>
                </a:solidFill>
                <a:latin typeface="Arial" pitchFamily="34" charset="0"/>
                <a:cs typeface="Arial" pitchFamily="34" charset="0"/>
              </a:rPr>
              <a:t>History_Property.html</a:t>
            </a:r>
          </a:p>
          <a:p>
            <a:r>
              <a:rPr lang="en-US" sz="1000" dirty="0">
                <a:solidFill>
                  <a:srgbClr val="3F3F3F"/>
                </a:solidFill>
                <a:latin typeface="Arial" pitchFamily="34" charset="0"/>
                <a:cs typeface="Arial" pitchFamily="34" charset="0"/>
              </a:rPr>
              <a:t>Location_Assign_method.html</a:t>
            </a:r>
          </a:p>
          <a:p>
            <a:r>
              <a:rPr lang="en-US" sz="1000" dirty="0">
                <a:solidFill>
                  <a:srgbClr val="3F3F3F"/>
                </a:solidFill>
                <a:latin typeface="Arial" pitchFamily="34" charset="0"/>
                <a:cs typeface="Arial" pitchFamily="34" charset="0"/>
              </a:rPr>
              <a:t>Location_property.html</a:t>
            </a:r>
          </a:p>
          <a:p>
            <a:r>
              <a:rPr lang="en-US" sz="1000" dirty="0">
                <a:solidFill>
                  <a:srgbClr val="3F3F3F"/>
                </a:solidFill>
                <a:latin typeface="Arial" pitchFamily="34" charset="0"/>
                <a:cs typeface="Arial" pitchFamily="34" charset="0"/>
              </a:rPr>
              <a:t>Location_reload_method.html</a:t>
            </a:r>
          </a:p>
          <a:p>
            <a:r>
              <a:rPr lang="en-US" sz="1000" dirty="0">
                <a:solidFill>
                  <a:srgbClr val="3F3F3F"/>
                </a:solidFill>
                <a:latin typeface="Arial" pitchFamily="34" charset="0"/>
                <a:cs typeface="Arial" pitchFamily="34" charset="0"/>
              </a:rPr>
              <a:t>Location_replace_method.html</a:t>
            </a:r>
          </a:p>
          <a:p>
            <a:pPr>
              <a:spcBef>
                <a:spcPct val="50000"/>
              </a:spcBef>
            </a:pPr>
            <a:endParaRPr lang="en-US" sz="1000" dirty="0">
              <a:latin typeface="Arial" pitchFamily="34" charset="0"/>
              <a:cs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Rot="1" noChangeAspect="1" noChangeArrowheads="1" noTextEdit="1"/>
          </p:cNvSpPr>
          <p:nvPr>
            <p:ph type="sldImg"/>
          </p:nvPr>
        </p:nvSpPr>
        <p:spPr>
          <a:xfrm>
            <a:off x="1970088" y="839788"/>
            <a:ext cx="4670425" cy="3503612"/>
          </a:xfrm>
          <a:ln/>
        </p:spPr>
      </p:sp>
      <p:sp>
        <p:nvSpPr>
          <p:cNvPr id="35845" name="Rectangle 3"/>
          <p:cNvSpPr>
            <a:spLocks noGrp="1" noChangeArrowheads="1"/>
          </p:cNvSpPr>
          <p:nvPr>
            <p:ph type="body" idx="1"/>
          </p:nvPr>
        </p:nvSpPr>
        <p:spPr>
          <a:xfrm>
            <a:off x="1981200" y="4572000"/>
            <a:ext cx="46482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Rot="1" noChangeAspect="1" noChangeArrowheads="1" noTextEdit="1"/>
          </p:cNvSpPr>
          <p:nvPr>
            <p:ph type="sldImg"/>
          </p:nvPr>
        </p:nvSpPr>
        <p:spPr>
          <a:xfrm>
            <a:off x="1970088" y="839788"/>
            <a:ext cx="4670425" cy="3503612"/>
          </a:xfr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Rot="1" noChangeAspect="1" noChangeArrowheads="1" noTextEdit="1"/>
          </p:cNvSpPr>
          <p:nvPr>
            <p:ph type="sldImg"/>
          </p:nvPr>
        </p:nvSpPr>
        <p:spPr>
          <a:xfrm>
            <a:off x="1970088" y="839788"/>
            <a:ext cx="4670425" cy="3503612"/>
          </a:xfr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Rot="1" noChangeAspect="1" noChangeArrowheads="1" noTextEdit="1"/>
          </p:cNvSpPr>
          <p:nvPr>
            <p:ph type="sldImg"/>
          </p:nvPr>
        </p:nvSpPr>
        <p:spPr>
          <a:xfrm>
            <a:off x="1970088" y="839788"/>
            <a:ext cx="4670425" cy="3503612"/>
          </a:xfr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Rot="1" noChangeAspect="1" noChangeArrowheads="1" noTextEdit="1"/>
          </p:cNvSpPr>
          <p:nvPr>
            <p:ph type="sldImg"/>
          </p:nvPr>
        </p:nvSpPr>
        <p:spPr>
          <a:xfrm>
            <a:off x="1970088" y="839788"/>
            <a:ext cx="4670425" cy="3503612"/>
          </a:xfrm>
          <a:ln/>
        </p:spPr>
      </p:sp>
      <p:sp>
        <p:nvSpPr>
          <p:cNvPr id="33797" name="Rectangle 7"/>
          <p:cNvSpPr>
            <a:spLocks noGrp="1" noChangeArrowheads="1"/>
          </p:cNvSpPr>
          <p:nvPr>
            <p:ph type="body" idx="1"/>
          </p:nvPr>
        </p:nvSpPr>
        <p:spPr>
          <a:xfrm>
            <a:off x="1981200" y="4549140"/>
            <a:ext cx="4648200" cy="38344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dirty="0"/>
              <a:t>The figure shows the complete JavaScript document object hierarchy as implemented in Netscape Navigator 4. Notice that the window object is the topmost object in the entire scheme. Everything you script in JavaScript is in the browser’s window, be it the window itself or a form element. Of all the objects shown in the figure, you are likely to work most with the ones that appear in </a:t>
            </a:r>
            <a:r>
              <a:rPr lang="en-US" b="1" dirty="0"/>
              <a:t>boldface</a:t>
            </a:r>
            <a:r>
              <a:rPr lang="en-US" dirty="0"/>
              <a:t>. Objects whose names appear in </a:t>
            </a:r>
            <a:r>
              <a:rPr lang="en-US" i="1" dirty="0"/>
              <a:t>italics </a:t>
            </a:r>
            <a:r>
              <a:rPr lang="en-US" dirty="0"/>
              <a:t>are synonyms for the window object, and are used only in some circumstances. Pay attention to the shading of the concentric rectangles. Every object in the same shaded area is at the same level relative to the window object. When a link from an object extends to the next darker shaded rectangle, that object contains all the objects in darker areas. There exists at most one of these links between levels. A window object contains a document object; a document object contains a form object; a form object contains many different kinds of form elements. Study this figure to establish a mental model for the scriptable elements of a Web page. After you script these objects a few times, the object hierarchy will become second nature to you — even if you do not remember every detail ( property, method, and event handler) of every object. At least you know where to look for information.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5" name="Rectangle 9"/>
          <p:cNvSpPr>
            <a:spLocks noGrp="1" noRot="1" noChangeAspect="1" noChangeArrowheads="1" noTextEdit="1"/>
          </p:cNvSpPr>
          <p:nvPr>
            <p:ph type="sldImg"/>
          </p:nvPr>
        </p:nvSpPr>
        <p:spPr>
          <a:xfrm>
            <a:off x="1970088" y="839788"/>
            <a:ext cx="4670425" cy="3503612"/>
          </a:xfrm>
          <a:ln/>
        </p:spPr>
      </p:sp>
      <p:sp>
        <p:nvSpPr>
          <p:cNvPr id="34826" name="Rectangle 10"/>
          <p:cNvSpPr>
            <a:spLocks noGrp="1" noChangeArrowheads="1"/>
          </p:cNvSpPr>
          <p:nvPr>
            <p:ph type="body" idx="1"/>
          </p:nvPr>
        </p:nvSpPr>
        <p:spPr>
          <a:xfrm>
            <a:off x="1968500" y="4545013"/>
            <a:ext cx="4586881" cy="376719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dirty="0"/>
              <a:t>Creating JavaScript Objects</a:t>
            </a:r>
          </a:p>
          <a:p>
            <a:pPr algn="just"/>
            <a:r>
              <a:rPr lang="en-US" dirty="0"/>
              <a:t>Most of the objects that a browser creates for you are established when an HTML document loads into the browser. The same kind of HTML code you used to create links, anchors, and input elements tell a JavaScript-enhanced browser to create those objects in memory. The objects are there whether or not your scripts call them into action.</a:t>
            </a:r>
          </a:p>
          <a:p>
            <a:pPr algn="just"/>
            <a:endParaRPr lang="en-US" dirty="0"/>
          </a:p>
          <a:p>
            <a:pPr algn="just"/>
            <a:r>
              <a:rPr lang="en-US" dirty="0"/>
              <a:t>The only visible differences to the HTML code for defining those objects are one or more optional attributes specifically dedicated to JavaScript. By and large, these attributes specify the event you want the user interface element to react to and what JavaScript should do when the user takes that action. If you rely on the document’s HTML code to perform the object generation, you spend more time figuring out how to do things with those objects or have them do things for you. Bear in mind that objects are created in their load order, which is why you should put most, if not all, deferred function definitions in the document’s Head. If you create a multi-frame environment, a script in one frame cannot communicate with another frame’s objects until both frames load.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Rot="1" noChangeAspect="1" noChangeArrowheads="1" noTextEdit="1"/>
          </p:cNvSpPr>
          <p:nvPr>
            <p:ph type="sldImg"/>
          </p:nvPr>
        </p:nvSpPr>
        <p:spPr>
          <a:xfrm>
            <a:off x="1970088" y="839788"/>
            <a:ext cx="4670425" cy="3503612"/>
          </a:xfrm>
          <a:ln/>
        </p:spPr>
      </p:sp>
      <p:sp>
        <p:nvSpPr>
          <p:cNvPr id="35845" name="Rectangle 4"/>
          <p:cNvSpPr>
            <a:spLocks noGrp="1" noChangeArrowheads="1"/>
          </p:cNvSpPr>
          <p:nvPr>
            <p:ph type="body" idx="1"/>
          </p:nvPr>
        </p:nvSpPr>
        <p:spPr>
          <a:xfrm>
            <a:off x="1968500" y="4545013"/>
            <a:ext cx="4636770" cy="417957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u="sng" dirty="0"/>
              <a:t>Object Properties</a:t>
            </a:r>
          </a:p>
          <a:p>
            <a:pPr algn="just" eaLnBrk="1" hangingPunct="1"/>
            <a:r>
              <a:rPr lang="en-US" dirty="0"/>
              <a:t>A property generally defines a particular, current setting of an object. The setting may reflect a visible attribute, such as a document’s background color. It may also contain information that is not so obvious, such as the form </a:t>
            </a:r>
            <a:r>
              <a:rPr lang="en-US" i="1" dirty="0"/>
              <a:t>action </a:t>
            </a:r>
            <a:r>
              <a:rPr lang="en-US" dirty="0"/>
              <a:t>and </a:t>
            </a:r>
            <a:r>
              <a:rPr lang="en-US" i="1" dirty="0"/>
              <a:t>method </a:t>
            </a:r>
            <a:r>
              <a:rPr lang="en-US" dirty="0"/>
              <a:t>when it is submitted.</a:t>
            </a:r>
          </a:p>
          <a:p>
            <a:pPr algn="just" eaLnBrk="1" hangingPunct="1"/>
            <a:r>
              <a:rPr lang="en-US" dirty="0"/>
              <a:t>Document objects have most of their properties assigned by attribute settings of HTML tags that generate the objects. Thus, a property may be a string (for example, a name) or a number (for example, a size). A property can also be an array, such as an array of images contained by a document. If the HTML does not include all attributes, the browser usually provides default value for both attributes and corresponding JavaScript properties.</a:t>
            </a:r>
          </a:p>
          <a:p>
            <a:pPr algn="just" eaLnBrk="1" hangingPunct="1"/>
            <a:r>
              <a:rPr lang="en-US" dirty="0"/>
              <a:t>When used in script statements, property names are case-sensitive. Therefore, if you see a property name listed as </a:t>
            </a:r>
            <a:r>
              <a:rPr lang="en-US" i="1" dirty="0" err="1"/>
              <a:t>bgColor</a:t>
            </a:r>
            <a:r>
              <a:rPr lang="en-US" dirty="0"/>
              <a:t>, you must use it in a script statement with that exact case usage. But when you set an initial value of a property by way of an HTML attribute, the attribute name ( like all of HTML) is not case-sensitive. Thus, </a:t>
            </a:r>
            <a:r>
              <a:rPr lang="en-US" b="1" dirty="0"/>
              <a:t>&lt;BODY BGCOLOR=”white”&gt;</a:t>
            </a:r>
            <a:r>
              <a:rPr lang="en-US" dirty="0"/>
              <a:t> and </a:t>
            </a:r>
            <a:r>
              <a:rPr lang="en-US" b="1" dirty="0"/>
              <a:t>&lt;body </a:t>
            </a:r>
            <a:r>
              <a:rPr lang="en-US" b="1" dirty="0" err="1"/>
              <a:t>bgcolor</a:t>
            </a:r>
            <a:r>
              <a:rPr lang="en-US" b="1" dirty="0"/>
              <a:t>=”white”&gt;</a:t>
            </a:r>
            <a:r>
              <a:rPr lang="en-US" dirty="0"/>
              <a:t> both set the same property value.</a:t>
            </a:r>
          </a:p>
          <a:p>
            <a:pPr algn="just">
              <a:lnSpc>
                <a:spcPct val="90000"/>
              </a:lnSpc>
            </a:pPr>
            <a:r>
              <a:rPr lang="en-US" u="sng" dirty="0"/>
              <a:t>Object Methods</a:t>
            </a:r>
            <a:endParaRPr lang="en-US" dirty="0"/>
          </a:p>
          <a:p>
            <a:pPr algn="just">
              <a:lnSpc>
                <a:spcPct val="90000"/>
              </a:lnSpc>
            </a:pPr>
            <a:r>
              <a:rPr lang="en-US" dirty="0"/>
              <a:t>An object’s method is a command that a script can give to that object. Some methods return values, but that is not a prerequisite for a method. Also, not every object has methods defined for it. In a majority of cases, invoking a method from a script causes some action to take place. It may be an obvious action, such as resizing a window, or something more subtle, such as processing a mouse click</a:t>
            </a:r>
            <a:r>
              <a:rPr lang="en-US" dirty="0">
                <a:latin typeface="Arial" pitchFamily="34" charset="0"/>
              </a:rPr>
              <a:t>.</a:t>
            </a:r>
          </a:p>
          <a:p>
            <a:pPr algn="just" eaLnBrk="1" hangingPunct="1"/>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Rot="1" noChangeAspect="1" noChangeArrowheads="1" noTextEdit="1"/>
          </p:cNvSpPr>
          <p:nvPr>
            <p:ph type="sldImg"/>
          </p:nvPr>
        </p:nvSpPr>
        <p:spPr>
          <a:xfrm>
            <a:off x="1970088" y="839788"/>
            <a:ext cx="4670425" cy="3503612"/>
          </a:xfrm>
          <a:ln/>
        </p:spPr>
      </p:sp>
      <p:sp>
        <p:nvSpPr>
          <p:cNvPr id="37893" name="Rectangle 3"/>
          <p:cNvSpPr>
            <a:spLocks noGrp="1" noChangeArrowheads="1"/>
          </p:cNvSpPr>
          <p:nvPr>
            <p:ph type="body" idx="1"/>
          </p:nvPr>
        </p:nvSpPr>
        <p:spPr>
          <a:xfrm>
            <a:off x="1968500" y="4545013"/>
            <a:ext cx="4586881" cy="366432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u="sng" dirty="0"/>
              <a:t>Object Event Handlers</a:t>
            </a:r>
            <a:endParaRPr lang="en-US" dirty="0"/>
          </a:p>
          <a:p>
            <a:pPr algn="just" eaLnBrk="1" hangingPunct="1"/>
            <a:r>
              <a:rPr lang="en-US" dirty="0"/>
              <a:t>Event handlers specify how an object reacts to an event, whether the event is triggered by a user action (for example, a button click) or a browser action (for example, the completion of a document load). Event Handlers can be specified as methods or they can be specified using attributes in tags.</a:t>
            </a:r>
            <a:endParaRPr lang="en-US" b="1"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Rot="1" noChangeAspect="1" noChangeArrowheads="1" noTextEdit="1"/>
          </p:cNvSpPr>
          <p:nvPr>
            <p:ph type="sldImg"/>
          </p:nvPr>
        </p:nvSpPr>
        <p:spPr>
          <a:xfrm>
            <a:off x="1970088" y="839788"/>
            <a:ext cx="4670425" cy="3503612"/>
          </a:xfrm>
          <a:ln/>
        </p:spPr>
      </p:sp>
      <p:sp>
        <p:nvSpPr>
          <p:cNvPr id="39941" name="Rectangle 4"/>
          <p:cNvSpPr>
            <a:spLocks noGrp="1" noChangeArrowheads="1"/>
          </p:cNvSpPr>
          <p:nvPr>
            <p:ph type="body" idx="1"/>
          </p:nvPr>
        </p:nvSpPr>
        <p:spPr>
          <a:xfrm>
            <a:off x="1968500" y="4545013"/>
            <a:ext cx="4659630" cy="3963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u="sng" dirty="0"/>
              <a:t>About this Object</a:t>
            </a:r>
          </a:p>
          <a:p>
            <a:pPr algn="just" eaLnBrk="1" hangingPunct="1"/>
            <a:r>
              <a:rPr lang="en-US" dirty="0"/>
              <a:t>The </a:t>
            </a:r>
            <a:r>
              <a:rPr lang="en-US" i="1" dirty="0"/>
              <a:t>window</a:t>
            </a:r>
            <a:r>
              <a:rPr lang="en-US" dirty="0"/>
              <a:t> object has the unique position of being at the top of the JavaScript object hierarchy. This exalted location gives it a number of properties and behaviors unlike any other object. Among the list of properties for the window object is one called </a:t>
            </a:r>
            <a:r>
              <a:rPr lang="en-US" i="1" dirty="0"/>
              <a:t>self</a:t>
            </a:r>
            <a:r>
              <a:rPr lang="en-US" dirty="0"/>
              <a:t>. This property is synonymous to  the window object itself. When you start your browser, it usually opens a window. That window is a valid window object, even if it is blank. This object is also the level at which a script asks the browser to display any of the three styles of the dialog boxes (a plain alert dialog box, an OK-Cancel confirmation dialog box, or a prompt for user text entry).</a:t>
            </a:r>
          </a:p>
          <a:p>
            <a:pPr algn="just" eaLnBrk="1" hangingPunct="1"/>
            <a:endParaRPr lang="en-US" dirty="0"/>
          </a:p>
          <a:p>
            <a:pPr fontAlgn="base"/>
            <a:r>
              <a:rPr lang="en-US" b="1" dirty="0"/>
              <a:t>     </a:t>
            </a:r>
            <a:endParaRPr lang="en-US" dirty="0"/>
          </a:p>
          <a:p>
            <a:pPr algn="just" eaLnBrk="1" hangingPunct="1"/>
            <a:endParaRPr lang="en-US" dirty="0"/>
          </a:p>
          <a:p>
            <a:pPr algn="just" eaLnBrk="1" hangingPunct="1"/>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74157183"/>
              </p:ext>
            </p:extLst>
          </p:nvPr>
        </p:nvGraphicFramePr>
        <p:xfrm>
          <a:off x="2116666" y="6231467"/>
          <a:ext cx="4207934" cy="1706880"/>
        </p:xfrm>
        <a:graphic>
          <a:graphicData uri="http://schemas.openxmlformats.org/drawingml/2006/table">
            <a:tbl>
              <a:tblPr firstRow="1" bandRow="1">
                <a:tableStyleId>{5940675A-B579-460E-94D1-54222C63F5DA}</a:tableStyleId>
              </a:tblPr>
              <a:tblGrid>
                <a:gridCol w="2103967">
                  <a:extLst>
                    <a:ext uri="{9D8B030D-6E8A-4147-A177-3AD203B41FA5}">
                      <a16:colId xmlns:a16="http://schemas.microsoft.com/office/drawing/2014/main" val="20000"/>
                    </a:ext>
                  </a:extLst>
                </a:gridCol>
                <a:gridCol w="2103967">
                  <a:extLst>
                    <a:ext uri="{9D8B030D-6E8A-4147-A177-3AD203B41FA5}">
                      <a16:colId xmlns:a16="http://schemas.microsoft.com/office/drawing/2014/main" val="20001"/>
                    </a:ext>
                  </a:extLst>
                </a:gridCol>
              </a:tblGrid>
              <a:tr h="133774">
                <a:tc>
                  <a:txBody>
                    <a:bodyPr/>
                    <a:lstStyle/>
                    <a:p>
                      <a:r>
                        <a:rPr lang="en-US" sz="800" dirty="0">
                          <a:latin typeface="Arial" pitchFamily="34" charset="0"/>
                          <a:cs typeface="Arial" pitchFamily="34" charset="0"/>
                        </a:rPr>
                        <a:t>Property </a:t>
                      </a:r>
                    </a:p>
                  </a:txBody>
                  <a:tcPr/>
                </a:tc>
                <a:tc>
                  <a:txBody>
                    <a:bodyPr/>
                    <a:lstStyle/>
                    <a:p>
                      <a:r>
                        <a:rPr lang="en-US" sz="800" dirty="0">
                          <a:latin typeface="Arial" pitchFamily="34" charset="0"/>
                          <a:cs typeface="Arial" pitchFamily="34" charset="0"/>
                        </a:rPr>
                        <a:t>Description</a:t>
                      </a:r>
                    </a:p>
                  </a:txBody>
                  <a:tcPr/>
                </a:tc>
                <a:extLst>
                  <a:ext uri="{0D108BD9-81ED-4DB2-BD59-A6C34878D82A}">
                    <a16:rowId xmlns:a16="http://schemas.microsoft.com/office/drawing/2014/main" val="10000"/>
                  </a:ext>
                </a:extLst>
              </a:tr>
              <a:tr h="150707">
                <a:tc>
                  <a:txBody>
                    <a:bodyPr/>
                    <a:lstStyle/>
                    <a:p>
                      <a:pPr marL="0" algn="l" defTabSz="914400" rtl="0" eaLnBrk="1" latinLnBrk="0" hangingPunct="1"/>
                      <a:r>
                        <a:rPr lang="en-US" sz="800" dirty="0" err="1">
                          <a:latin typeface="Arial" pitchFamily="34" charset="0"/>
                          <a:cs typeface="Arial" pitchFamily="34" charset="0"/>
                        </a:rPr>
                        <a:t>defaultStatus</a:t>
                      </a:r>
                      <a:endParaRPr lang="en-US" sz="800" kern="1200" dirty="0">
                        <a:solidFill>
                          <a:schemeClr val="tx1"/>
                        </a:solidFill>
                        <a:latin typeface="Arial" pitchFamily="34" charset="0"/>
                        <a:ea typeface="+mn-ea"/>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err="1">
                          <a:latin typeface="Arial" pitchFamily="34" charset="0"/>
                          <a:cs typeface="Arial" pitchFamily="34" charset="0"/>
                        </a:rPr>
                        <a:t>window.defaultStatus</a:t>
                      </a:r>
                      <a:r>
                        <a:rPr lang="en-US" sz="800" dirty="0">
                          <a:latin typeface="Arial" pitchFamily="34" charset="0"/>
                          <a:cs typeface="Arial" pitchFamily="34" charset="0"/>
                        </a:rPr>
                        <a:t> property is normally an empty string, it sets or returns the default text which is in the </a:t>
                      </a:r>
                      <a:r>
                        <a:rPr lang="en-US" sz="800" dirty="0" err="1">
                          <a:latin typeface="Arial" pitchFamily="34" charset="0"/>
                          <a:cs typeface="Arial" pitchFamily="34" charset="0"/>
                        </a:rPr>
                        <a:t>statusbar</a:t>
                      </a:r>
                      <a:r>
                        <a:rPr lang="en-US" sz="800" dirty="0">
                          <a:latin typeface="Arial" pitchFamily="34" charset="0"/>
                          <a:cs typeface="Arial" pitchFamily="34" charset="0"/>
                        </a:rPr>
                        <a:t> of the window</a:t>
                      </a:r>
                    </a:p>
                    <a:p>
                      <a:pPr marL="0" algn="l" defTabSz="914400" rtl="0" eaLnBrk="1" latinLnBrk="0" hangingPunct="1"/>
                      <a:endParaRPr lang="en-US" sz="800" kern="1200" dirty="0">
                        <a:solidFill>
                          <a:schemeClr val="tx1"/>
                        </a:solidFill>
                        <a:latin typeface="Arial" pitchFamily="34" charset="0"/>
                        <a:ea typeface="+mn-ea"/>
                        <a:cs typeface="Arial" pitchFamily="34" charset="0"/>
                      </a:endParaRPr>
                    </a:p>
                  </a:txBody>
                  <a:tcPr/>
                </a:tc>
                <a:extLst>
                  <a:ext uri="{0D108BD9-81ED-4DB2-BD59-A6C34878D82A}">
                    <a16:rowId xmlns:a16="http://schemas.microsoft.com/office/drawing/2014/main" val="10001"/>
                  </a:ext>
                </a:extLst>
              </a:tr>
              <a:tr h="150707">
                <a:tc>
                  <a:txBody>
                    <a:bodyPr/>
                    <a:lstStyle/>
                    <a:p>
                      <a:pPr marL="0" algn="l" defTabSz="914400" rtl="0" eaLnBrk="1" latinLnBrk="0" hangingPunct="1"/>
                      <a:r>
                        <a:rPr lang="en-US" sz="800" dirty="0">
                          <a:latin typeface="Arial" pitchFamily="34" charset="0"/>
                          <a:cs typeface="Arial" pitchFamily="34" charset="0"/>
                        </a:rPr>
                        <a:t>Status</a:t>
                      </a:r>
                      <a:endParaRPr lang="en-US" sz="800" kern="1200" dirty="0">
                        <a:solidFill>
                          <a:schemeClr val="tx1"/>
                        </a:solidFill>
                        <a:latin typeface="Arial" pitchFamily="34" charset="0"/>
                        <a:ea typeface="+mn-ea"/>
                        <a:cs typeface="Arial" pitchFamily="34" charset="0"/>
                      </a:endParaRPr>
                    </a:p>
                  </a:txBody>
                  <a:tcPr/>
                </a:tc>
                <a:tc>
                  <a:txBody>
                    <a:bodyPr/>
                    <a:lstStyle/>
                    <a:p>
                      <a:pPr marL="0" algn="l" defTabSz="914400" rtl="0" eaLnBrk="1" latinLnBrk="0" hangingPunct="1"/>
                      <a:r>
                        <a:rPr lang="en-US" sz="800" dirty="0">
                          <a:latin typeface="Arial" pitchFamily="34" charset="0"/>
                          <a:cs typeface="Arial" pitchFamily="34" charset="0"/>
                        </a:rPr>
                        <a:t>This property sets a text value to be displayed in the status bar</a:t>
                      </a:r>
                      <a:endParaRPr lang="en-US" sz="800" kern="1200" dirty="0">
                        <a:solidFill>
                          <a:schemeClr val="tx1"/>
                        </a:solidFill>
                        <a:latin typeface="Arial" pitchFamily="34" charset="0"/>
                        <a:ea typeface="+mn-ea"/>
                        <a:cs typeface="Arial" pitchFamily="34" charset="0"/>
                      </a:endParaRPr>
                    </a:p>
                  </a:txBody>
                  <a:tcPr/>
                </a:tc>
                <a:extLst>
                  <a:ext uri="{0D108BD9-81ED-4DB2-BD59-A6C34878D82A}">
                    <a16:rowId xmlns:a16="http://schemas.microsoft.com/office/drawing/2014/main" val="10002"/>
                  </a:ext>
                </a:extLst>
              </a:tr>
              <a:tr h="150707">
                <a:tc>
                  <a:txBody>
                    <a:bodyPr/>
                    <a:lstStyle/>
                    <a:p>
                      <a:pPr marL="0" algn="l" defTabSz="914400" rtl="0" eaLnBrk="1" latinLnBrk="0" hangingPunct="1"/>
                      <a:r>
                        <a:rPr lang="en-US" sz="800" dirty="0">
                          <a:latin typeface="Arial" pitchFamily="34" charset="0"/>
                          <a:cs typeface="Arial" pitchFamily="34" charset="0"/>
                        </a:rPr>
                        <a:t>closed</a:t>
                      </a:r>
                      <a:endParaRPr lang="en-US" sz="800" kern="1200" dirty="0">
                        <a:solidFill>
                          <a:schemeClr val="tx1"/>
                        </a:solidFill>
                        <a:latin typeface="Arial" pitchFamily="34" charset="0"/>
                        <a:ea typeface="+mn-ea"/>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Returns a </a:t>
                      </a:r>
                      <a:r>
                        <a:rPr lang="en-US" sz="800" dirty="0" err="1">
                          <a:latin typeface="Arial" pitchFamily="34" charset="0"/>
                          <a:cs typeface="Arial" pitchFamily="34" charset="0"/>
                        </a:rPr>
                        <a:t>boolean</a:t>
                      </a:r>
                      <a:r>
                        <a:rPr lang="en-US" sz="800" dirty="0">
                          <a:latin typeface="Arial" pitchFamily="34" charset="0"/>
                          <a:cs typeface="Arial" pitchFamily="34" charset="0"/>
                        </a:rPr>
                        <a:t> value which indicated if the window has been closed or no</a:t>
                      </a:r>
                    </a:p>
                    <a:p>
                      <a:pPr marL="0" algn="l" defTabSz="914400" rtl="0" eaLnBrk="1" latinLnBrk="0" hangingPunct="1"/>
                      <a:endParaRPr lang="en-US" sz="800" kern="1200" dirty="0">
                        <a:solidFill>
                          <a:schemeClr val="tx1"/>
                        </a:solidFill>
                        <a:latin typeface="Arial" pitchFamily="34" charset="0"/>
                        <a:ea typeface="+mn-ea"/>
                        <a:cs typeface="Arial" pitchFamily="34" charset="0"/>
                      </a:endParaRPr>
                    </a:p>
                  </a:txBody>
                  <a:tcPr/>
                </a:tc>
                <a:extLst>
                  <a:ext uri="{0D108BD9-81ED-4DB2-BD59-A6C34878D82A}">
                    <a16:rowId xmlns:a16="http://schemas.microsoft.com/office/drawing/2014/main" val="10003"/>
                  </a:ext>
                </a:extLst>
              </a:tr>
            </a:tbl>
          </a:graphicData>
        </a:graphic>
      </p:graphicFrame>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Rot="1" noChangeAspect="1" noChangeArrowheads="1" noTextEdit="1"/>
          </p:cNvSpPr>
          <p:nvPr>
            <p:ph type="sldImg"/>
          </p:nvPr>
        </p:nvSpPr>
        <p:spPr>
          <a:xfrm>
            <a:off x="1970088" y="839788"/>
            <a:ext cx="4670425" cy="3503612"/>
          </a:xfrm>
          <a:ln/>
        </p:spPr>
      </p:sp>
      <p:graphicFrame>
        <p:nvGraphicFramePr>
          <p:cNvPr id="42045" name="Group 61"/>
          <p:cNvGraphicFramePr>
            <a:graphicFrameLocks noGrp="1"/>
          </p:cNvGraphicFramePr>
          <p:nvPr>
            <p:ph type="body" idx="1"/>
            <p:extLst>
              <p:ext uri="{D42A27DB-BD31-4B8C-83A1-F6EECF244321}">
                <p14:modId xmlns:p14="http://schemas.microsoft.com/office/powerpoint/2010/main" val="1392188151"/>
              </p:ext>
            </p:extLst>
          </p:nvPr>
        </p:nvGraphicFramePr>
        <p:xfrm>
          <a:off x="2062349" y="4628138"/>
          <a:ext cx="4419600" cy="2545080"/>
        </p:xfrm>
        <a:graphic>
          <a:graphicData uri="http://schemas.openxmlformats.org/drawingml/2006/table">
            <a:tbl>
              <a:tblPr/>
              <a:tblGrid>
                <a:gridCol w="1312863">
                  <a:extLst>
                    <a:ext uri="{9D8B030D-6E8A-4147-A177-3AD203B41FA5}">
                      <a16:colId xmlns:a16="http://schemas.microsoft.com/office/drawing/2014/main" val="20000"/>
                    </a:ext>
                  </a:extLst>
                </a:gridCol>
                <a:gridCol w="3106737">
                  <a:extLst>
                    <a:ext uri="{9D8B030D-6E8A-4147-A177-3AD203B41FA5}">
                      <a16:colId xmlns:a16="http://schemas.microsoft.com/office/drawing/2014/main" val="20001"/>
                    </a:ext>
                  </a:extLst>
                </a:gridCol>
              </a:tblGrid>
              <a:tr h="3349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Method</a:t>
                      </a:r>
                      <a:r>
                        <a:rPr kumimoji="0" lang="en-US" sz="1000" b="1" i="0" u="none" strike="noStrike" cap="none" normalizeH="0" baseline="0" dirty="0">
                          <a:ln>
                            <a:noFill/>
                          </a:ln>
                          <a:solidFill>
                            <a:schemeClr val="tx1"/>
                          </a:solidFill>
                          <a:effectLst/>
                          <a:latin typeface="Arial" pitchFamily="34" charset="0"/>
                          <a:cs typeface="Arial" pitchFamily="34" charset="0"/>
                        </a:rPr>
                        <a:t>     </a:t>
                      </a:r>
                      <a:endParaRPr kumimoji="0" lang="en-US" sz="1000" b="0" i="0" u="none" strike="noStrike" cap="none" normalizeH="0" baseline="0" dirty="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Description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54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alert(message)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An alert dialog box is a modal window that presents a message to the user with a single OK button to dismiss the dialog box.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524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confirm(message)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A confirm dialog box presents a message in a modal dialog box along with OK and Cancel buttons. Such a dialog box can be used to ask a question of the user, usually prior to a script performing actions that will not be undoable.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08037">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prompt(message, defaultReply)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The third kind of dialog box that JavaScript can display includes a message from the script author, a field for user entry, and two buttons (OK and Cancel).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Rot="1" noChangeAspect="1" noChangeArrowheads="1" noTextEdit="1"/>
          </p:cNvSpPr>
          <p:nvPr>
            <p:ph type="sldImg"/>
          </p:nvPr>
        </p:nvSpPr>
        <p:spPr>
          <a:xfrm>
            <a:off x="1968500" y="865188"/>
            <a:ext cx="4670425" cy="3503612"/>
          </a:xfrm>
          <a:ln/>
        </p:spPr>
      </p:sp>
      <p:graphicFrame>
        <p:nvGraphicFramePr>
          <p:cNvPr id="43079" name="Group 71"/>
          <p:cNvGraphicFramePr>
            <a:graphicFrameLocks noGrp="1"/>
          </p:cNvGraphicFramePr>
          <p:nvPr>
            <p:ph type="body" idx="1"/>
            <p:extLst>
              <p:ext uri="{D42A27DB-BD31-4B8C-83A1-F6EECF244321}">
                <p14:modId xmlns:p14="http://schemas.microsoft.com/office/powerpoint/2010/main" val="2869142394"/>
              </p:ext>
            </p:extLst>
          </p:nvPr>
        </p:nvGraphicFramePr>
        <p:xfrm>
          <a:off x="2057400" y="4616775"/>
          <a:ext cx="4379026" cy="3566161"/>
        </p:xfrm>
        <a:graphic>
          <a:graphicData uri="http://schemas.openxmlformats.org/drawingml/2006/table">
            <a:tbl>
              <a:tblPr/>
              <a:tblGrid>
                <a:gridCol w="1532659">
                  <a:extLst>
                    <a:ext uri="{9D8B030D-6E8A-4147-A177-3AD203B41FA5}">
                      <a16:colId xmlns:a16="http://schemas.microsoft.com/office/drawing/2014/main" val="20000"/>
                    </a:ext>
                  </a:extLst>
                </a:gridCol>
                <a:gridCol w="2846367">
                  <a:extLst>
                    <a:ext uri="{9D8B030D-6E8A-4147-A177-3AD203B41FA5}">
                      <a16:colId xmlns:a16="http://schemas.microsoft.com/office/drawing/2014/main" val="20001"/>
                    </a:ext>
                  </a:extLst>
                </a:gridCol>
              </a:tblGrid>
              <a:tr h="5476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solidFill>
                          <a:effectLst/>
                          <a:latin typeface="Arial" pitchFamily="34" charset="0"/>
                          <a:cs typeface="Arial" pitchFamily="34" charset="0"/>
                        </a:rPr>
                        <a:t>open(“URL”, “</a:t>
                      </a:r>
                      <a:r>
                        <a:rPr kumimoji="0" lang="en-US" sz="900" b="0" i="0" u="none" strike="noStrike" cap="none" normalizeH="0" baseline="0" dirty="0" err="1">
                          <a:ln>
                            <a:noFill/>
                          </a:ln>
                          <a:solidFill>
                            <a:schemeClr val="tx1"/>
                          </a:solidFill>
                          <a:effectLst/>
                          <a:latin typeface="Arial" pitchFamily="34" charset="0"/>
                          <a:cs typeface="Arial" pitchFamily="34" charset="0"/>
                        </a:rPr>
                        <a:t>windowName</a:t>
                      </a:r>
                      <a:r>
                        <a:rPr kumimoji="0" lang="en-US" sz="900" b="0" i="0" u="none" strike="noStrike" cap="none" normalizeH="0" baseline="0" dirty="0">
                          <a:ln>
                            <a:noFill/>
                          </a:ln>
                          <a:solidFill>
                            <a:schemeClr val="tx1"/>
                          </a:solidFill>
                          <a:effectLst/>
                          <a:latin typeface="Arial" pitchFamily="34" charset="0"/>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solidFill>
                          <a:effectLst/>
                          <a:latin typeface="Arial" pitchFamily="34" charset="0"/>
                          <a:cs typeface="Arial" pitchFamily="34" charset="0"/>
                        </a:rPr>
                        <a:t>[, “</a:t>
                      </a:r>
                      <a:r>
                        <a:rPr kumimoji="0" lang="en-US" sz="900" b="0" i="0" u="none" strike="noStrike" cap="none" normalizeH="0" baseline="0" dirty="0" err="1">
                          <a:ln>
                            <a:noFill/>
                          </a:ln>
                          <a:solidFill>
                            <a:schemeClr val="tx1"/>
                          </a:solidFill>
                          <a:effectLst/>
                          <a:latin typeface="Arial" pitchFamily="34" charset="0"/>
                          <a:cs typeface="Arial" pitchFamily="34" charset="0"/>
                        </a:rPr>
                        <a:t>windowFeatures</a:t>
                      </a:r>
                      <a:r>
                        <a:rPr kumimoji="0" lang="en-US" sz="900" b="0" i="0" u="none" strike="noStrike" cap="none" normalizeH="0" baseline="0" dirty="0">
                          <a:ln>
                            <a:noFill/>
                          </a:ln>
                          <a:solidFill>
                            <a:schemeClr val="tx1"/>
                          </a:solidFill>
                          <a:effectLst/>
                          <a:latin typeface="Arial" pitchFamily="34" charset="0"/>
                          <a:cs typeface="Arial"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solidFill>
                          <a:effectLst/>
                          <a:latin typeface="Arial" pitchFamily="34" charset="0"/>
                          <a:cs typeface="Arial" pitchFamily="34" charset="0"/>
                        </a:rPr>
                        <a:t>The </a:t>
                      </a:r>
                      <a:r>
                        <a:rPr kumimoji="0" lang="en-US" sz="900" b="0" i="1" u="none" strike="noStrike" cap="none" normalizeH="0" baseline="0" dirty="0" err="1">
                          <a:ln>
                            <a:noFill/>
                          </a:ln>
                          <a:solidFill>
                            <a:schemeClr val="tx1"/>
                          </a:solidFill>
                          <a:effectLst/>
                          <a:latin typeface="Arial" pitchFamily="34" charset="0"/>
                          <a:cs typeface="Arial" pitchFamily="34" charset="0"/>
                        </a:rPr>
                        <a:t>window.open</a:t>
                      </a:r>
                      <a:r>
                        <a:rPr kumimoji="0" lang="en-US" sz="900" b="0" i="1" u="none" strike="noStrike" cap="none" normalizeH="0" baseline="0" dirty="0">
                          <a:ln>
                            <a:noFill/>
                          </a:ln>
                          <a:solidFill>
                            <a:schemeClr val="tx1"/>
                          </a:solidFill>
                          <a:effectLst/>
                          <a:latin typeface="Arial" pitchFamily="34" charset="0"/>
                          <a:cs typeface="Arial" pitchFamily="34" charset="0"/>
                        </a:rPr>
                        <a:t>()</a:t>
                      </a:r>
                      <a:r>
                        <a:rPr kumimoji="0" lang="en-US" sz="900" b="0" i="0" u="none" strike="noStrike" cap="none" normalizeH="0" baseline="0" dirty="0">
                          <a:ln>
                            <a:noFill/>
                          </a:ln>
                          <a:solidFill>
                            <a:schemeClr val="tx1"/>
                          </a:solidFill>
                          <a:effectLst/>
                          <a:latin typeface="Arial" pitchFamily="34" charset="0"/>
                          <a:cs typeface="Arial" pitchFamily="34" charset="0"/>
                        </a:rPr>
                        <a:t> method, provides a Web site designer with options for the way a new </a:t>
                      </a:r>
                      <a:r>
                        <a:rPr kumimoji="0" lang="en-US" sz="900" b="0" i="0" u="none" strike="noStrike" cap="none" normalizeH="0" baseline="0" dirty="0" err="1">
                          <a:ln>
                            <a:noFill/>
                          </a:ln>
                          <a:solidFill>
                            <a:schemeClr val="tx1"/>
                          </a:solidFill>
                          <a:effectLst/>
                          <a:latin typeface="Arial" pitchFamily="34" charset="0"/>
                          <a:cs typeface="Arial" pitchFamily="34" charset="0"/>
                        </a:rPr>
                        <a:t>brwoser</a:t>
                      </a:r>
                      <a:r>
                        <a:rPr kumimoji="0" lang="en-US" sz="900" b="0" i="0" u="none" strike="noStrike" cap="none" normalizeH="0" baseline="0" dirty="0">
                          <a:ln>
                            <a:noFill/>
                          </a:ln>
                          <a:solidFill>
                            <a:schemeClr val="tx1"/>
                          </a:solidFill>
                          <a:effectLst/>
                          <a:latin typeface="Arial" pitchFamily="34" charset="0"/>
                          <a:cs typeface="Arial" pitchFamily="34" charset="0"/>
                        </a:rPr>
                        <a:t> window should look on the user’s </a:t>
                      </a:r>
                      <a:r>
                        <a:rPr kumimoji="0" lang="en-US" sz="900" b="0" i="0" u="none" strike="noStrike" cap="none" normalizeH="0" baseline="0" dirty="0" err="1">
                          <a:ln>
                            <a:noFill/>
                          </a:ln>
                          <a:solidFill>
                            <a:schemeClr val="tx1"/>
                          </a:solidFill>
                          <a:effectLst/>
                          <a:latin typeface="Arial" pitchFamily="34" charset="0"/>
                          <a:cs typeface="Arial" pitchFamily="34" charset="0"/>
                        </a:rPr>
                        <a:t>computerscreen</a:t>
                      </a:r>
                      <a:r>
                        <a:rPr kumimoji="0" lang="en-US" sz="900" b="0" i="0" u="none" strike="noStrike" cap="none" normalizeH="0" baseline="0" dirty="0">
                          <a:ln>
                            <a:noFill/>
                          </a:ln>
                          <a:solidFill>
                            <a:schemeClr val="tx1"/>
                          </a:solidFill>
                          <a:effectLst/>
                          <a:latin typeface="Arial" pitchFamily="34" charset="0"/>
                          <a:cs typeface="Arial" pitchFamily="34" charset="0"/>
                        </a:rPr>
                        <a:t>. The optional </a:t>
                      </a:r>
                      <a:r>
                        <a:rPr kumimoji="0" lang="en-US" sz="900" b="0" i="1" u="none" strike="noStrike" cap="none" normalizeH="0" baseline="0" dirty="0" err="1">
                          <a:ln>
                            <a:noFill/>
                          </a:ln>
                          <a:solidFill>
                            <a:schemeClr val="tx1"/>
                          </a:solidFill>
                          <a:effectLst/>
                          <a:latin typeface="Arial" pitchFamily="34" charset="0"/>
                          <a:cs typeface="Arial" pitchFamily="34" charset="0"/>
                        </a:rPr>
                        <a:t>windowFeatures</a:t>
                      </a:r>
                      <a:r>
                        <a:rPr kumimoji="0" lang="en-US" sz="900" b="0" i="1" u="none" strike="noStrike" cap="none" normalizeH="0" baseline="0" dirty="0">
                          <a:ln>
                            <a:noFill/>
                          </a:ln>
                          <a:solidFill>
                            <a:schemeClr val="tx1"/>
                          </a:solidFill>
                          <a:effectLst/>
                          <a:latin typeface="Arial" pitchFamily="34" charset="0"/>
                          <a:cs typeface="Arial" pitchFamily="34" charset="0"/>
                        </a:rPr>
                        <a:t> </a:t>
                      </a:r>
                      <a:r>
                        <a:rPr kumimoji="0" lang="en-US" sz="900" b="0" i="0" u="none" strike="noStrike" cap="none" normalizeH="0" baseline="0" dirty="0">
                          <a:ln>
                            <a:noFill/>
                          </a:ln>
                          <a:solidFill>
                            <a:schemeClr val="tx1"/>
                          </a:solidFill>
                          <a:effectLst/>
                          <a:latin typeface="Arial" pitchFamily="34" charset="0"/>
                          <a:cs typeface="Arial" pitchFamily="34" charset="0"/>
                        </a:rPr>
                        <a:t>parameter is </a:t>
                      </a:r>
                      <a:r>
                        <a:rPr kumimoji="0" lang="en-US" sz="900" b="0" i="1" u="none" strike="noStrike" cap="none" normalizeH="0" baseline="0" dirty="0">
                          <a:ln>
                            <a:noFill/>
                          </a:ln>
                          <a:solidFill>
                            <a:schemeClr val="tx1"/>
                          </a:solidFill>
                          <a:effectLst/>
                          <a:latin typeface="Arial" pitchFamily="34" charset="0"/>
                          <a:cs typeface="Arial" pitchFamily="34" charset="0"/>
                        </a:rPr>
                        <a:t>one strin</a:t>
                      </a:r>
                      <a:r>
                        <a:rPr kumimoji="0" lang="en-US" sz="900" b="0" i="0" u="none" strike="noStrike" cap="none" normalizeH="0" baseline="0" dirty="0">
                          <a:ln>
                            <a:noFill/>
                          </a:ln>
                          <a:solidFill>
                            <a:schemeClr val="tx1"/>
                          </a:solidFill>
                          <a:effectLst/>
                          <a:latin typeface="Arial" pitchFamily="34" charset="0"/>
                          <a:cs typeface="Arial" pitchFamily="34" charset="0"/>
                        </a:rPr>
                        <a:t>g, that comprises a comma-separated list of assignment expressions. Boolean values for true can be either yes, 1, or just the feature name by itself; for false, use a value of no or 0. If you omit any Boolean attributes, they are rendered as false. Therefore, if you want to create a new window that shows only the toolbar and </a:t>
                      </a:r>
                      <a:r>
                        <a:rPr kumimoji="0" lang="en-US" sz="900" b="0" i="0" u="none" strike="noStrike" cap="none" normalizeH="0" baseline="0" dirty="0" err="1">
                          <a:ln>
                            <a:noFill/>
                          </a:ln>
                          <a:solidFill>
                            <a:schemeClr val="tx1"/>
                          </a:solidFill>
                          <a:effectLst/>
                          <a:latin typeface="Arial" pitchFamily="34" charset="0"/>
                          <a:cs typeface="Arial" pitchFamily="34" charset="0"/>
                        </a:rPr>
                        <a:t>statusbar</a:t>
                      </a:r>
                      <a:r>
                        <a:rPr kumimoji="0" lang="en-US" sz="900" b="0" i="0" u="none" strike="noStrike" cap="none" normalizeH="0" baseline="0" dirty="0">
                          <a:ln>
                            <a:noFill/>
                          </a:ln>
                          <a:solidFill>
                            <a:schemeClr val="tx1"/>
                          </a:solidFill>
                          <a:effectLst/>
                          <a:latin typeface="Arial" pitchFamily="34" charset="0"/>
                          <a:cs typeface="Arial" pitchFamily="34" charset="0"/>
                        </a:rPr>
                        <a:t> and is resizable, the method looks like this: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a:ln>
                            <a:noFill/>
                          </a:ln>
                          <a:solidFill>
                            <a:schemeClr val="tx1"/>
                          </a:solidFill>
                          <a:effectLst/>
                          <a:latin typeface="Arial" pitchFamily="34" charset="0"/>
                          <a:cs typeface="Arial" pitchFamily="34" charset="0"/>
                        </a:rPr>
                        <a:t>window.open</a:t>
                      </a:r>
                      <a:r>
                        <a:rPr kumimoji="0" lang="en-US" sz="900" b="0" i="0" u="none" strike="noStrike" cap="none" normalizeH="0" baseline="0" dirty="0">
                          <a:ln>
                            <a:noFill/>
                          </a:ln>
                          <a:solidFill>
                            <a:schemeClr val="tx1"/>
                          </a:solidFill>
                          <a:effectLst/>
                          <a:latin typeface="Arial" pitchFamily="34" charset="0"/>
                          <a:cs typeface="Arial" pitchFamily="34" charset="0"/>
                        </a:rPr>
                        <a:t>(“</a:t>
                      </a:r>
                      <a:r>
                        <a:rPr kumimoji="0" lang="en-US" sz="900" b="0" i="1" u="none" strike="noStrike" cap="none" normalizeH="0" baseline="0" dirty="0" err="1">
                          <a:ln>
                            <a:noFill/>
                          </a:ln>
                          <a:solidFill>
                            <a:schemeClr val="tx1"/>
                          </a:solidFill>
                          <a:effectLst/>
                          <a:latin typeface="Arial" pitchFamily="34" charset="0"/>
                          <a:cs typeface="Arial" pitchFamily="34" charset="0"/>
                        </a:rPr>
                        <a:t>newUR</a:t>
                      </a:r>
                      <a:r>
                        <a:rPr kumimoji="0" lang="en-US" sz="900" b="0" i="0" u="none" strike="noStrike" cap="none" normalizeH="0" baseline="0" dirty="0" err="1">
                          <a:ln>
                            <a:noFill/>
                          </a:ln>
                          <a:solidFill>
                            <a:schemeClr val="tx1"/>
                          </a:solidFill>
                          <a:effectLst/>
                          <a:latin typeface="Arial" pitchFamily="34" charset="0"/>
                          <a:cs typeface="Arial" pitchFamily="34" charset="0"/>
                        </a:rPr>
                        <a:t>L</a:t>
                      </a:r>
                      <a:r>
                        <a:rPr kumimoji="0" lang="en-US" sz="900" b="0" i="0" u="none" strike="noStrike" cap="none" normalizeH="0" baseline="0" dirty="0">
                          <a:ln>
                            <a:noFill/>
                          </a:ln>
                          <a:solidFill>
                            <a:schemeClr val="tx1"/>
                          </a:solidFill>
                          <a:effectLst/>
                          <a:latin typeface="Arial" pitchFamily="34" charset="0"/>
                          <a:cs typeface="Arial" pitchFamily="34" charset="0"/>
                        </a:rPr>
                        <a:t>”,”</a:t>
                      </a:r>
                      <a:r>
                        <a:rPr kumimoji="0" lang="en-US" sz="900" b="0" i="0" u="none" strike="noStrike" cap="none" normalizeH="0" baseline="0" dirty="0" err="1">
                          <a:ln>
                            <a:noFill/>
                          </a:ln>
                          <a:solidFill>
                            <a:schemeClr val="tx1"/>
                          </a:solidFill>
                          <a:effectLst/>
                          <a:latin typeface="Arial" pitchFamily="34" charset="0"/>
                          <a:cs typeface="Arial" pitchFamily="34" charset="0"/>
                        </a:rPr>
                        <a:t>NewWindow</a:t>
                      </a:r>
                      <a:r>
                        <a:rPr kumimoji="0" lang="en-US" sz="900" b="0" i="0" u="none" strike="noStrike" cap="none" normalizeH="0" baseline="0" dirty="0">
                          <a:ln>
                            <a:noFill/>
                          </a:ln>
                          <a:solidFill>
                            <a:schemeClr val="tx1"/>
                          </a:solidFill>
                          <a:effectLst/>
                          <a:latin typeface="Arial" pitchFamily="34" charset="0"/>
                          <a:cs typeface="Arial" pitchFamily="34" charset="0"/>
                        </a:rPr>
                        <a:t>”, “</a:t>
                      </a:r>
                      <a:r>
                        <a:rPr kumimoji="0" lang="en-US" sz="900" b="0" i="0" u="none" strike="noStrike" cap="none" normalizeH="0" baseline="0" dirty="0" err="1">
                          <a:ln>
                            <a:noFill/>
                          </a:ln>
                          <a:solidFill>
                            <a:schemeClr val="tx1"/>
                          </a:solidFill>
                          <a:effectLst/>
                          <a:latin typeface="Arial" pitchFamily="34" charset="0"/>
                          <a:cs typeface="Arial" pitchFamily="34" charset="0"/>
                        </a:rPr>
                        <a:t>toolbar,status,resizable</a:t>
                      </a:r>
                      <a:r>
                        <a:rPr kumimoji="0" lang="en-US" sz="900" b="0" i="0" u="none" strike="noStrike" cap="none" normalizeH="0" baseline="0" dirty="0">
                          <a:ln>
                            <a:noFill/>
                          </a:ln>
                          <a:solidFill>
                            <a:schemeClr val="tx1"/>
                          </a:solidFill>
                          <a:effectLst/>
                          <a:latin typeface="Arial" pitchFamily="34" charset="0"/>
                          <a:cs typeface="Arial"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7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pitchFamily="34" charset="0"/>
                          <a:cs typeface="Arial" pitchFamily="34" charset="0"/>
                        </a:rPr>
                        <a:t>close()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solidFill>
                          <a:effectLst/>
                          <a:latin typeface="Arial" pitchFamily="34" charset="0"/>
                          <a:cs typeface="Arial" pitchFamily="34" charset="0"/>
                        </a:rPr>
                        <a:t>The </a:t>
                      </a:r>
                      <a:r>
                        <a:rPr kumimoji="0" lang="en-US" sz="900" b="0" i="1" u="none" strike="noStrike" cap="none" normalizeH="0" baseline="0" dirty="0" err="1">
                          <a:ln>
                            <a:noFill/>
                          </a:ln>
                          <a:solidFill>
                            <a:schemeClr val="tx1"/>
                          </a:solidFill>
                          <a:effectLst/>
                          <a:latin typeface="Arial" pitchFamily="34" charset="0"/>
                          <a:cs typeface="Arial" pitchFamily="34" charset="0"/>
                        </a:rPr>
                        <a:t>window.close</a:t>
                      </a:r>
                      <a:r>
                        <a:rPr kumimoji="0" lang="en-US" sz="900" b="0" i="1" u="none" strike="noStrike" cap="none" normalizeH="0" baseline="0" dirty="0">
                          <a:ln>
                            <a:noFill/>
                          </a:ln>
                          <a:solidFill>
                            <a:schemeClr val="tx1"/>
                          </a:solidFill>
                          <a:effectLst/>
                          <a:latin typeface="Arial" pitchFamily="34" charset="0"/>
                          <a:cs typeface="Arial" pitchFamily="34" charset="0"/>
                        </a:rPr>
                        <a:t>()</a:t>
                      </a:r>
                      <a:r>
                        <a:rPr kumimoji="0" lang="en-US" sz="900" b="0" i="0" u="none" strike="noStrike" cap="none" normalizeH="0" baseline="0" dirty="0">
                          <a:ln>
                            <a:noFill/>
                          </a:ln>
                          <a:solidFill>
                            <a:schemeClr val="tx1"/>
                          </a:solidFill>
                          <a:effectLst/>
                          <a:latin typeface="Arial" pitchFamily="34" charset="0"/>
                          <a:cs typeface="Arial" pitchFamily="34" charset="0"/>
                        </a:rPr>
                        <a:t> method closes the browser window referenced by the window object.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48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pitchFamily="34" charset="0"/>
                          <a:cs typeface="Arial" pitchFamily="34" charset="0"/>
                        </a:rPr>
                        <a:t>scrollBy(deltaX,deltaY)</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pitchFamily="34" charset="0"/>
                          <a:cs typeface="Arial" pitchFamily="34" charset="0"/>
                        </a:rPr>
                        <a:t>scrollTo(x,y)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err="1">
                          <a:ln>
                            <a:noFill/>
                          </a:ln>
                          <a:solidFill>
                            <a:schemeClr val="tx1"/>
                          </a:solidFill>
                          <a:effectLst/>
                          <a:latin typeface="Arial" pitchFamily="34" charset="0"/>
                          <a:cs typeface="Arial" pitchFamily="34" charset="0"/>
                        </a:rPr>
                        <a:t>scrollBy</a:t>
                      </a:r>
                      <a:r>
                        <a:rPr kumimoji="0" lang="en-US" sz="900" b="0" i="0" u="none" strike="noStrike" cap="none" normalizeH="0" baseline="0" dirty="0">
                          <a:ln>
                            <a:noFill/>
                          </a:ln>
                          <a:solidFill>
                            <a:schemeClr val="tx1"/>
                          </a:solidFill>
                          <a:effectLst/>
                          <a:latin typeface="Arial" pitchFamily="34" charset="0"/>
                          <a:cs typeface="Arial" pitchFamily="34" charset="0"/>
                        </a:rPr>
                        <a:t>(..) method scrolls the content by the specified number of pixels which is relative scroll. </a:t>
                      </a:r>
                      <a:r>
                        <a:rPr kumimoji="0" lang="en-US" sz="900" b="0" i="0" u="none" strike="noStrike" cap="none" normalizeH="0" baseline="0" dirty="0" err="1">
                          <a:ln>
                            <a:noFill/>
                          </a:ln>
                          <a:solidFill>
                            <a:schemeClr val="tx1"/>
                          </a:solidFill>
                          <a:effectLst/>
                          <a:latin typeface="Arial" pitchFamily="34" charset="0"/>
                          <a:cs typeface="Arial" pitchFamily="34" charset="0"/>
                        </a:rPr>
                        <a:t>scrollTo</a:t>
                      </a:r>
                      <a:r>
                        <a:rPr kumimoji="0" lang="en-US" sz="900" b="0" i="0" u="none" strike="noStrike" cap="none" normalizeH="0" baseline="0" dirty="0">
                          <a:ln>
                            <a:noFill/>
                          </a:ln>
                          <a:solidFill>
                            <a:schemeClr val="tx1"/>
                          </a:solidFill>
                          <a:effectLst/>
                          <a:latin typeface="Arial" pitchFamily="34" charset="0"/>
                          <a:cs typeface="Arial" pitchFamily="34" charset="0"/>
                        </a:rPr>
                        <a:t>(..) is an absolute scroll to the specified coordinates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76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pitchFamily="34" charset="0"/>
                          <a:cs typeface="Arial" pitchFamily="34" charset="0"/>
                        </a:rPr>
                        <a:t>moveBy(deltax,delta Y)</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pitchFamily="34" charset="0"/>
                          <a:cs typeface="Arial" pitchFamily="34" charset="0"/>
                        </a:rPr>
                        <a:t>moveTo(x,y)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err="1">
                          <a:ln>
                            <a:noFill/>
                          </a:ln>
                          <a:solidFill>
                            <a:schemeClr val="tx1"/>
                          </a:solidFill>
                          <a:effectLst/>
                          <a:latin typeface="Arial" pitchFamily="34" charset="0"/>
                          <a:cs typeface="Arial" pitchFamily="34" charset="0"/>
                        </a:rPr>
                        <a:t>moveBy</a:t>
                      </a:r>
                      <a:r>
                        <a:rPr kumimoji="0" lang="en-US" sz="900" b="0" i="0" u="none" strike="noStrike" cap="none" normalizeH="0" baseline="0" dirty="0">
                          <a:ln>
                            <a:noFill/>
                          </a:ln>
                          <a:solidFill>
                            <a:schemeClr val="tx1"/>
                          </a:solidFill>
                          <a:effectLst/>
                          <a:latin typeface="Arial" pitchFamily="34" charset="0"/>
                          <a:cs typeface="Arial" pitchFamily="34" charset="0"/>
                        </a:rPr>
                        <a:t>(..) moves the window relative to the current position. </a:t>
                      </a:r>
                      <a:r>
                        <a:rPr kumimoji="0" lang="en-US" sz="900" b="0" i="0" u="none" strike="noStrike" cap="none" normalizeH="0" baseline="0" dirty="0" err="1">
                          <a:ln>
                            <a:noFill/>
                          </a:ln>
                          <a:solidFill>
                            <a:schemeClr val="tx1"/>
                          </a:solidFill>
                          <a:effectLst/>
                          <a:latin typeface="Arial" pitchFamily="34" charset="0"/>
                          <a:cs typeface="Arial" pitchFamily="34" charset="0"/>
                        </a:rPr>
                        <a:t>moveT</a:t>
                      </a:r>
                      <a:r>
                        <a:rPr kumimoji="0" lang="en-US" sz="900" b="0" i="0" u="none" strike="noStrike" cap="none" normalizeH="0" baseline="0" dirty="0">
                          <a:ln>
                            <a:noFill/>
                          </a:ln>
                          <a:solidFill>
                            <a:schemeClr val="tx1"/>
                          </a:solidFill>
                          <a:effectLst/>
                          <a:latin typeface="Arial" pitchFamily="34" charset="0"/>
                          <a:cs typeface="Arial" pitchFamily="34" charset="0"/>
                        </a:rPr>
                        <a:t>(..) moves it to the specified coordinates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6.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00000"/>
              </a:lnSpc>
              <a:defRPr lang="en-US" sz="32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en-US" sz="24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106165568"/>
      </p:ext>
    </p:extLst>
  </p:cSld>
  <p:clrMapOvr>
    <a:masterClrMapping/>
  </p:clrMapOvr>
  <p:hf sldNum="0" hdr="0" dt="0"/>
  <p:extLst mod="1">
    <p:ext uri="{DCECCB84-F9BA-43D5-87BE-67443E8EF086}">
      <p15:sldGuideLst xmlns:p15="http://schemas.microsoft.com/office/powerpoint/2012/main">
        <p15:guide id="3" pos="541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8"/>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pic>
        <p:nvPicPr>
          <p:cNvPr id="5" name="Picture 4">
            <a:extLst>
              <a:ext uri="{FF2B5EF4-FFF2-40B4-BE49-F238E27FC236}">
                <a16:creationId xmlns:a16="http://schemas.microsoft.com/office/drawing/2014/main" id="{AC1ACA11-047C-4F63-9C4E-2C97CE18913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045051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9219"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8"/>
            <a:ext cx="853949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530991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8" y="1494768"/>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9671D542-30F1-40BE-9941-EEDA8A59B74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6786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a:extLst>
              <a:ext uri="{FF2B5EF4-FFF2-40B4-BE49-F238E27FC236}">
                <a16:creationId xmlns:a16="http://schemas.microsoft.com/office/drawing/2014/main" id="{E1777A23-F6E0-49F6-9F64-6ECD064A2B9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171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ADDDA279-ED1B-4D0C-B828-958190123EF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3058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4146113188"/>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9467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305991" y="413387"/>
            <a:ext cx="8532019" cy="855026"/>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7" name="Graphic 6">
            <a:extLst>
              <a:ext uri="{FF2B5EF4-FFF2-40B4-BE49-F238E27FC236}">
                <a16:creationId xmlns:a16="http://schemas.microsoft.com/office/drawing/2014/main" id="{C117F4DF-C380-44D6-BF54-2A26A056BCB8}"/>
              </a:ext>
            </a:extLst>
          </p:cNvPr>
          <p:cNvPicPr>
            <a:picLocks noChangeAspect="1"/>
          </p:cNvPicPr>
          <p:nvPr/>
        </p:nvPicPr>
        <p:blipFill rotWithShape="1">
          <a:blip r:embed="rId10">
            <a:extLst>
              <a:ext uri="{96DAC541-7B7A-43D3-8B79-37D633B846F1}">
                <asvg:svgBlip xmlns:asvg="http://schemas.microsoft.com/office/drawing/2016/SVG/main" r:embed="rId11"/>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310590219"/>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Lst>
  <p:hf sldNum="0" hdr="0" dt="0"/>
  <p:txStyles>
    <p:titleStyle>
      <a:lvl1pPr algn="l" defTabSz="685800" rtl="0" eaLnBrk="1" latinLnBrk="0" hangingPunct="1">
        <a:lnSpc>
          <a:spcPct val="100000"/>
        </a:lnSpc>
        <a:spcBef>
          <a:spcPct val="0"/>
        </a:spcBef>
        <a:buNone/>
        <a:defRPr sz="32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14313" indent="-214313" algn="just" defTabSz="685800" rtl="0" eaLnBrk="1" latinLnBrk="0" hangingPunct="1">
        <a:lnSpc>
          <a:spcPct val="90000"/>
        </a:lnSpc>
        <a:spcBef>
          <a:spcPts val="750"/>
        </a:spcBef>
        <a:buClr>
          <a:schemeClr val="tx2"/>
        </a:buClr>
        <a:buFont typeface="Wingdings" panose="05000000000000000000" pitchFamily="2" charset="2"/>
        <a:buChar char="Ø"/>
        <a:defRPr sz="19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57213" indent="-214313" algn="just" defTabSz="685800" rtl="0" eaLnBrk="1" latinLnBrk="0" hangingPunct="1">
        <a:lnSpc>
          <a:spcPct val="90000"/>
        </a:lnSpc>
        <a:spcBef>
          <a:spcPts val="375"/>
        </a:spcBef>
        <a:buClr>
          <a:schemeClr val="tx2"/>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00113" indent="-214313" algn="just" defTabSz="685800" rtl="0" eaLnBrk="1" latinLnBrk="0" hangingPunct="1">
        <a:lnSpc>
          <a:spcPct val="90000"/>
        </a:lnSpc>
        <a:spcBef>
          <a:spcPts val="375"/>
        </a:spcBef>
        <a:buClr>
          <a:schemeClr val="tx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157288" indent="-128588" algn="just" defTabSz="685800" rtl="0" eaLnBrk="1" latinLnBrk="0" hangingPunct="1">
        <a:lnSpc>
          <a:spcPct val="90000"/>
        </a:lnSpc>
        <a:spcBef>
          <a:spcPts val="375"/>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00188" indent="-128588" algn="just" defTabSz="685800" rtl="0" eaLnBrk="1" latinLnBrk="0" hangingPunct="1">
        <a:lnSpc>
          <a:spcPct val="90000"/>
        </a:lnSpc>
        <a:spcBef>
          <a:spcPts val="375"/>
        </a:spcBef>
        <a:buClr>
          <a:schemeClr val="tx2"/>
        </a:buClr>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193">
          <p15:clr>
            <a:srgbClr val="F26B43"/>
          </p15:clr>
        </p15:guide>
        <p15:guide id="3" pos="5567">
          <p15:clr>
            <a:srgbClr val="F26B43"/>
          </p15:clr>
        </p15:guide>
        <p15:guide id="4" orient="horz" pos="255">
          <p15:clr>
            <a:srgbClr val="F26B43"/>
          </p15:clr>
        </p15:guide>
        <p15:guide id="5" orient="horz" pos="799">
          <p15:clr>
            <a:srgbClr val="F26B43"/>
          </p15:clr>
        </p15:guide>
        <p15:guide id="6" orient="horz" pos="890">
          <p15:clr>
            <a:srgbClr val="F26B43"/>
          </p15:clr>
        </p15:guide>
        <p15:guide id="7" pos="2880">
          <p15:clr>
            <a:srgbClr val="F26B43"/>
          </p15:clr>
        </p15:guide>
        <p15:guide id="8" pos="2812">
          <p15:clr>
            <a:srgbClr val="F26B43"/>
          </p15:clr>
        </p15:guide>
        <p15:guide id="9" pos="29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Autofit/>
          </a:bodyPr>
          <a:lstStyle/>
          <a:p>
            <a:r>
              <a:rPr lang="en-US" dirty="0">
                <a:solidFill>
                  <a:schemeClr val="tx2"/>
                </a:solidFill>
                <a:ea typeface="ＭＳ Ｐゴシック" pitchFamily="34" charset="-128"/>
              </a:rPr>
              <a:t>Web Basics-JavaScript</a:t>
            </a:r>
          </a:p>
        </p:txBody>
      </p:sp>
      <p:sp>
        <p:nvSpPr>
          <p:cNvPr id="2" name="Subtitle 1"/>
          <p:cNvSpPr>
            <a:spLocks noGrp="1"/>
          </p:cNvSpPr>
          <p:nvPr>
            <p:ph type="subTitle" idx="1"/>
          </p:nvPr>
        </p:nvSpPr>
        <p:spPr/>
        <p:txBody>
          <a:bodyPr/>
          <a:lstStyle/>
          <a:p>
            <a:r>
              <a:rPr lang="fr-FR" dirty="0" err="1"/>
              <a:t>Lesson</a:t>
            </a:r>
            <a:r>
              <a:rPr lang="fr-FR" dirty="0"/>
              <a:t> 5: Document Object Model</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AutoShape 6"/>
          <p:cNvSpPr>
            <a:spLocks noChangeArrowheads="1"/>
          </p:cNvSpPr>
          <p:nvPr/>
        </p:nvSpPr>
        <p:spPr bwMode="auto">
          <a:xfrm>
            <a:off x="449943" y="2281084"/>
            <a:ext cx="3969657" cy="1319482"/>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a:solidFill>
                <a:schemeClr val="tx2"/>
              </a:solidFill>
              <a:latin typeface="Candara"/>
              <a:cs typeface="Arial" pitchFamily="34" charset="0"/>
            </a:endParaRPr>
          </a:p>
        </p:txBody>
      </p:sp>
      <p:sp>
        <p:nvSpPr>
          <p:cNvPr id="17415" name="AutoShape 4"/>
          <p:cNvSpPr>
            <a:spLocks noChangeArrowheads="1"/>
          </p:cNvSpPr>
          <p:nvPr/>
        </p:nvSpPr>
        <p:spPr bwMode="auto">
          <a:xfrm>
            <a:off x="449943" y="4434816"/>
            <a:ext cx="4107543" cy="1238397"/>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a:solidFill>
                <a:schemeClr val="tx2"/>
              </a:solidFill>
              <a:latin typeface="Candara"/>
              <a:cs typeface="Arial" pitchFamily="34" charset="0"/>
            </a:endParaRPr>
          </a:p>
        </p:txBody>
      </p:sp>
      <p:sp>
        <p:nvSpPr>
          <p:cNvPr id="2" name="Title 1"/>
          <p:cNvSpPr>
            <a:spLocks noGrp="1"/>
          </p:cNvSpPr>
          <p:nvPr>
            <p:ph type="title"/>
          </p:nvPr>
        </p:nvSpPr>
        <p:spPr/>
        <p:txBody>
          <a:bodyPr/>
          <a:lstStyle/>
          <a:p>
            <a:r>
              <a:rPr lang="en-US" sz="1200" dirty="0"/>
              <a:t>5.2: Window Object </a:t>
            </a:r>
            <a:br>
              <a:rPr lang="en-US" sz="1200" dirty="0"/>
            </a:br>
            <a:r>
              <a:rPr lang="en-US" dirty="0"/>
              <a:t>Window Object Methods</a:t>
            </a:r>
          </a:p>
        </p:txBody>
      </p:sp>
      <p:sp>
        <p:nvSpPr>
          <p:cNvPr id="4" name="Content Placeholder 3"/>
          <p:cNvSpPr>
            <a:spLocks noGrp="1"/>
          </p:cNvSpPr>
          <p:nvPr>
            <p:ph idx="1"/>
          </p:nvPr>
        </p:nvSpPr>
        <p:spPr/>
        <p:txBody>
          <a:bodyPr/>
          <a:lstStyle/>
          <a:p>
            <a:pPr>
              <a:lnSpc>
                <a:spcPts val="5000"/>
              </a:lnSpc>
            </a:pPr>
            <a:r>
              <a:rPr lang="en-US" dirty="0" err="1">
                <a:cs typeface="Arial" pitchFamily="34" charset="0"/>
              </a:rPr>
              <a:t>setTimeOut</a:t>
            </a:r>
            <a:r>
              <a:rPr lang="en-US" dirty="0">
                <a:cs typeface="Arial" pitchFamily="34" charset="0"/>
              </a:rPr>
              <a:t>, </a:t>
            </a:r>
            <a:r>
              <a:rPr lang="en-US" dirty="0" err="1">
                <a:cs typeface="Arial" pitchFamily="34" charset="0"/>
              </a:rPr>
              <a:t>clearTimeOut</a:t>
            </a:r>
            <a:endParaRPr lang="en-US" dirty="0">
              <a:cs typeface="Arial" pitchFamily="34" charset="0"/>
            </a:endParaRPr>
          </a:p>
          <a:p>
            <a:pPr lvl="1">
              <a:lnSpc>
                <a:spcPts val="5000"/>
              </a:lnSpc>
              <a:buNone/>
            </a:pPr>
            <a:r>
              <a:rPr lang="en-US" dirty="0"/>
              <a:t>y=</a:t>
            </a:r>
            <a:r>
              <a:rPr lang="en-US" dirty="0" err="1"/>
              <a:t>setTimeOut</a:t>
            </a:r>
            <a:r>
              <a:rPr lang="en-US" dirty="0"/>
              <a:t>('scroll()','100')</a:t>
            </a:r>
          </a:p>
          <a:p>
            <a:pPr lvl="1">
              <a:lnSpc>
                <a:spcPts val="5000"/>
              </a:lnSpc>
              <a:buNone/>
            </a:pPr>
            <a:r>
              <a:rPr lang="en-US" dirty="0" err="1"/>
              <a:t>clearTimeOut</a:t>
            </a:r>
            <a:r>
              <a:rPr lang="en-US" dirty="0"/>
              <a:t>(y)</a:t>
            </a:r>
          </a:p>
          <a:p>
            <a:pPr>
              <a:lnSpc>
                <a:spcPts val="5000"/>
              </a:lnSpc>
            </a:pPr>
            <a:r>
              <a:rPr lang="en-US" dirty="0" err="1">
                <a:cs typeface="Arial" pitchFamily="34" charset="0"/>
              </a:rPr>
              <a:t>setInterval</a:t>
            </a:r>
            <a:r>
              <a:rPr lang="en-US" dirty="0">
                <a:cs typeface="Arial" pitchFamily="34" charset="0"/>
              </a:rPr>
              <a:t>, </a:t>
            </a:r>
            <a:r>
              <a:rPr lang="en-US" dirty="0" err="1">
                <a:cs typeface="Arial" pitchFamily="34" charset="0"/>
              </a:rPr>
              <a:t>clearInterval</a:t>
            </a:r>
            <a:endParaRPr lang="en-US" dirty="0">
              <a:cs typeface="Arial" pitchFamily="34" charset="0"/>
            </a:endParaRPr>
          </a:p>
          <a:p>
            <a:pPr lvl="1">
              <a:lnSpc>
                <a:spcPts val="5000"/>
              </a:lnSpc>
              <a:buNone/>
            </a:pPr>
            <a:r>
              <a:rPr lang="en-US" dirty="0"/>
              <a:t>y=</a:t>
            </a:r>
            <a:r>
              <a:rPr lang="en-US" dirty="0" err="1"/>
              <a:t>setInterval</a:t>
            </a:r>
            <a:r>
              <a:rPr lang="en-US" dirty="0"/>
              <a:t>('scroll()','100')</a:t>
            </a:r>
          </a:p>
          <a:p>
            <a:pPr lvl="1">
              <a:lnSpc>
                <a:spcPts val="5000"/>
              </a:lnSpc>
              <a:buNone/>
            </a:pPr>
            <a:r>
              <a:rPr lang="en-US" dirty="0" err="1"/>
              <a:t>clearInterval</a:t>
            </a:r>
            <a:r>
              <a:rPr lang="en-US" dirty="0"/>
              <a:t>(y)</a:t>
            </a:r>
          </a:p>
          <a:p>
            <a:pPr>
              <a:buNone/>
            </a:pPr>
            <a:endParaRPr lang="en-US" dirty="0"/>
          </a:p>
          <a:p>
            <a:endParaRPr lang="en-US" dirty="0"/>
          </a:p>
        </p:txBody>
      </p:sp>
    </p:spTree>
    <p:extLst>
      <p:ext uri="{BB962C8B-B14F-4D97-AF65-F5344CB8AC3E}">
        <p14:creationId xmlns:p14="http://schemas.microsoft.com/office/powerpoint/2010/main" val="73135390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5.2: Window Object </a:t>
            </a:r>
            <a:br>
              <a:rPr lang="en-US" dirty="0"/>
            </a:br>
            <a:r>
              <a:rPr lang="en-US" dirty="0"/>
              <a:t>Window Object Event Handlers</a:t>
            </a:r>
          </a:p>
        </p:txBody>
      </p:sp>
      <p:sp>
        <p:nvSpPr>
          <p:cNvPr id="20482" name="Content Placeholder 2"/>
          <p:cNvSpPr>
            <a:spLocks noGrp="1"/>
          </p:cNvSpPr>
          <p:nvPr>
            <p:ph idx="1"/>
          </p:nvPr>
        </p:nvSpPr>
        <p:spPr/>
        <p:txBody>
          <a:bodyPr lIns="90488" tIns="44450" rIns="90488" bIns="44450"/>
          <a:lstStyle/>
          <a:p>
            <a:r>
              <a:rPr lang="en-US" dirty="0">
                <a:cs typeface="Arial" pitchFamily="34" charset="0"/>
              </a:rPr>
              <a:t>Event Handlers for the Window Object</a:t>
            </a:r>
          </a:p>
          <a:p>
            <a:pPr lvl="1"/>
            <a:r>
              <a:rPr lang="en-US" dirty="0" err="1"/>
              <a:t>onBlur</a:t>
            </a:r>
            <a:endParaRPr lang="en-US" dirty="0"/>
          </a:p>
          <a:p>
            <a:pPr lvl="1"/>
            <a:r>
              <a:rPr lang="en-US" dirty="0" err="1"/>
              <a:t>onFocus</a:t>
            </a:r>
            <a:endParaRPr lang="en-US" dirty="0"/>
          </a:p>
          <a:p>
            <a:pPr lvl="1"/>
            <a:r>
              <a:rPr lang="en-US" dirty="0" err="1"/>
              <a:t>onLoad</a:t>
            </a:r>
            <a:endParaRPr lang="en-US" dirty="0"/>
          </a:p>
          <a:p>
            <a:pPr marL="0" indent="0" eaLnBrk="1" hangingPunct="1">
              <a:buNone/>
            </a:pPr>
            <a:endParaRPr lang="en-US" dirty="0"/>
          </a:p>
        </p:txBody>
      </p:sp>
    </p:spTree>
    <p:extLst>
      <p:ext uri="{BB962C8B-B14F-4D97-AF65-F5344CB8AC3E}">
        <p14:creationId xmlns:p14="http://schemas.microsoft.com/office/powerpoint/2010/main" val="2680807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t>Demo</a:t>
            </a:r>
          </a:p>
        </p:txBody>
      </p:sp>
      <p:sp>
        <p:nvSpPr>
          <p:cNvPr id="15" name="Content Placeholder 14"/>
          <p:cNvSpPr>
            <a:spLocks noGrp="1"/>
          </p:cNvSpPr>
          <p:nvPr>
            <p:ph idx="1"/>
          </p:nvPr>
        </p:nvSpPr>
        <p:spPr/>
        <p:txBody>
          <a:bodyPr/>
          <a:lstStyle/>
          <a:p>
            <a:r>
              <a:rPr lang="en-US" dirty="0"/>
              <a:t>Window_object.html</a:t>
            </a:r>
          </a:p>
          <a:p>
            <a:r>
              <a:rPr lang="en-US" dirty="0"/>
              <a:t>setTimeOut_method.html</a:t>
            </a:r>
          </a:p>
          <a:p>
            <a:r>
              <a:rPr lang="en-US" dirty="0"/>
              <a:t>Window_ex.html</a:t>
            </a:r>
          </a:p>
          <a:p>
            <a:r>
              <a:rPr lang="en-US" dirty="0"/>
              <a:t>setInterval_method.html</a:t>
            </a:r>
          </a:p>
          <a:p>
            <a:pPr marL="0" indent="0">
              <a:buNone/>
            </a:pPr>
            <a:endParaRPr lang="en-US" dirty="0"/>
          </a:p>
        </p:txBody>
      </p:sp>
    </p:spTree>
    <p:extLst>
      <p:ext uri="{BB962C8B-B14F-4D97-AF65-F5344CB8AC3E}">
        <p14:creationId xmlns:p14="http://schemas.microsoft.com/office/powerpoint/2010/main" val="260827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z="1200" dirty="0"/>
              <a:t>5.3: Navigator Object</a:t>
            </a:r>
            <a:br>
              <a:rPr lang="pt-BR" dirty="0"/>
            </a:br>
            <a:r>
              <a:rPr lang="pt-BR" dirty="0"/>
              <a:t>Navigator Object</a:t>
            </a:r>
            <a:endParaRPr lang="en-US" dirty="0"/>
          </a:p>
        </p:txBody>
      </p:sp>
      <p:sp>
        <p:nvSpPr>
          <p:cNvPr id="4" name="Content Placeholder 3"/>
          <p:cNvSpPr>
            <a:spLocks noGrp="1"/>
          </p:cNvSpPr>
          <p:nvPr>
            <p:ph idx="1"/>
          </p:nvPr>
        </p:nvSpPr>
        <p:spPr/>
        <p:txBody>
          <a:bodyPr/>
          <a:lstStyle/>
          <a:p>
            <a:r>
              <a:rPr lang="en-US" dirty="0"/>
              <a:t>Netscape originally defined the navigator object for the Navigator 2 browser</a:t>
            </a:r>
          </a:p>
          <a:p>
            <a:r>
              <a:rPr lang="en-US" dirty="0"/>
              <a:t> Microsoft Internet Explorer also supports the object in its object model</a:t>
            </a:r>
          </a:p>
          <a:p>
            <a:r>
              <a:rPr lang="en-US" dirty="0"/>
              <a:t>The properties of the navigator object deal with the browser program the user runs to view documents</a:t>
            </a:r>
          </a:p>
          <a:p>
            <a:pPr marL="0" indent="0">
              <a:buNone/>
            </a:pPr>
            <a:endParaRPr lang="en-US" b="1" dirty="0"/>
          </a:p>
        </p:txBody>
      </p:sp>
    </p:spTree>
    <p:extLst>
      <p:ext uri="{BB962C8B-B14F-4D97-AF65-F5344CB8AC3E}">
        <p14:creationId xmlns:p14="http://schemas.microsoft.com/office/powerpoint/2010/main" val="2706175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728" name="Group 24"/>
          <p:cNvGraphicFramePr>
            <a:graphicFrameLocks noGrp="1"/>
          </p:cNvGraphicFramePr>
          <p:nvPr>
            <p:extLst>
              <p:ext uri="{D42A27DB-BD31-4B8C-83A1-F6EECF244321}">
                <p14:modId xmlns:p14="http://schemas.microsoft.com/office/powerpoint/2010/main" val="4015535974"/>
              </p:ext>
            </p:extLst>
          </p:nvPr>
        </p:nvGraphicFramePr>
        <p:xfrm>
          <a:off x="352425" y="1676400"/>
          <a:ext cx="7385050" cy="3952877"/>
        </p:xfrm>
        <a:graphic>
          <a:graphicData uri="http://schemas.openxmlformats.org/drawingml/2006/table">
            <a:tbl>
              <a:tblPr firstRow="1" bandRow="1">
                <a:tableStyleId>{284E427A-3D55-4303-BF80-6455036E1DE7}</a:tableStyleId>
              </a:tblPr>
              <a:tblGrid>
                <a:gridCol w="3692525">
                  <a:extLst>
                    <a:ext uri="{9D8B030D-6E8A-4147-A177-3AD203B41FA5}">
                      <a16:colId xmlns:a16="http://schemas.microsoft.com/office/drawing/2014/main" val="20000"/>
                    </a:ext>
                  </a:extLst>
                </a:gridCol>
                <a:gridCol w="3692525">
                  <a:extLst>
                    <a:ext uri="{9D8B030D-6E8A-4147-A177-3AD203B41FA5}">
                      <a16:colId xmlns:a16="http://schemas.microsoft.com/office/drawing/2014/main" val="20001"/>
                    </a:ext>
                  </a:extLst>
                </a:gridCol>
              </a:tblGrid>
              <a:tr h="792163">
                <a:tc gridSpan="2">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2000" u="none" strike="noStrike" cap="none" normalizeH="0" baseline="0" dirty="0">
                          <a:ln>
                            <a:noFill/>
                          </a:ln>
                          <a:effectLst/>
                        </a:rPr>
                        <a:t>Properties</a:t>
                      </a:r>
                      <a:endParaRPr kumimoji="0" lang="en-US" sz="2000" b="1" i="0" u="none" strike="noStrike" cap="none" normalizeH="0" baseline="0" dirty="0">
                        <a:ln>
                          <a:noFill/>
                        </a:ln>
                        <a:solidFill>
                          <a:schemeClr val="tx1"/>
                        </a:solidFill>
                        <a:effectLst/>
                        <a:latin typeface="+mn-lt"/>
                      </a:endParaRPr>
                    </a:p>
                  </a:txBody>
                  <a:tcPr horzOverflow="overflow"/>
                </a:tc>
                <a:tc hMerge="1">
                  <a:txBody>
                    <a:bodyPr/>
                    <a:lstStyle/>
                    <a:p>
                      <a:endParaRPr lang="en-US"/>
                    </a:p>
                  </a:txBody>
                  <a:tcPr/>
                </a:tc>
                <a:extLst>
                  <a:ext uri="{0D108BD9-81ED-4DB2-BD59-A6C34878D82A}">
                    <a16:rowId xmlns:a16="http://schemas.microsoft.com/office/drawing/2014/main" val="10000"/>
                  </a:ext>
                </a:extLst>
              </a:tr>
              <a:tr h="788988">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u="none" strike="noStrike" cap="none" normalizeH="0" baseline="0" dirty="0" err="1">
                          <a:ln>
                            <a:noFill/>
                          </a:ln>
                          <a:effectLst/>
                        </a:rPr>
                        <a:t>appName</a:t>
                      </a:r>
                      <a:endParaRPr kumimoji="0" lang="en-US"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u="none" strike="noStrike" cap="none" normalizeH="0" baseline="0" dirty="0" err="1">
                          <a:ln>
                            <a:noFill/>
                          </a:ln>
                          <a:effectLst/>
                        </a:rPr>
                        <a:t>appCodeName</a:t>
                      </a:r>
                      <a:endParaRPr kumimoji="0" lang="en-US" sz="18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1"/>
                  </a:ext>
                </a:extLst>
              </a:tr>
              <a:tr h="790575">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u="none" strike="noStrike" cap="none" normalizeH="0" baseline="0" dirty="0" err="1">
                          <a:ln>
                            <a:noFill/>
                          </a:ln>
                          <a:effectLst/>
                        </a:rPr>
                        <a:t>appVersion</a:t>
                      </a:r>
                      <a:endParaRPr kumimoji="0" lang="en-US"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u="none" strike="noStrike" cap="none" normalizeH="0" baseline="0" dirty="0" err="1">
                          <a:ln>
                            <a:noFill/>
                          </a:ln>
                          <a:effectLst/>
                        </a:rPr>
                        <a:t>userAgent</a:t>
                      </a:r>
                      <a:endParaRPr kumimoji="0" lang="en-US" sz="18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2"/>
                  </a:ext>
                </a:extLst>
              </a:tr>
              <a:tr h="788988">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mimeTypes[ ]</a:t>
                      </a:r>
                      <a:endParaRPr kumimoji="0" lang="en-US" sz="1800" b="0" i="0" u="none" strike="noStrike" cap="none" normalizeH="0" baseline="0">
                        <a:ln>
                          <a:noFill/>
                        </a:ln>
                        <a:solidFill>
                          <a:schemeClr val="tx1"/>
                        </a:solidFill>
                        <a:effectLst/>
                        <a:latin typeface="+mn-lt"/>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Platform</a:t>
                      </a:r>
                      <a:endParaRPr kumimoji="0" lang="en-US" sz="18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3"/>
                  </a:ext>
                </a:extLst>
              </a:tr>
              <a:tr h="792163">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plugins[ ]</a:t>
                      </a:r>
                      <a:endParaRPr kumimoji="0" lang="en-US" sz="1800" b="0" i="0" u="none" strike="noStrike" cap="none" normalizeH="0" baseline="0">
                        <a:ln>
                          <a:noFill/>
                        </a:ln>
                        <a:solidFill>
                          <a:schemeClr val="tx1"/>
                        </a:solidFill>
                        <a:effectLst/>
                        <a:latin typeface="+mn-lt"/>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u="none" strike="noStrike" cap="none" normalizeH="0" baseline="0" dirty="0" err="1">
                          <a:ln>
                            <a:noFill/>
                          </a:ln>
                          <a:effectLst/>
                        </a:rPr>
                        <a:t>cookieEnabled</a:t>
                      </a:r>
                      <a:endParaRPr kumimoji="0" lang="en-US" sz="18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4"/>
                  </a:ext>
                </a:extLst>
              </a:tr>
            </a:tbl>
          </a:graphicData>
        </a:graphic>
      </p:graphicFrame>
      <p:sp>
        <p:nvSpPr>
          <p:cNvPr id="3" name="Title 2"/>
          <p:cNvSpPr>
            <a:spLocks noGrp="1"/>
          </p:cNvSpPr>
          <p:nvPr>
            <p:ph type="title"/>
          </p:nvPr>
        </p:nvSpPr>
        <p:spPr/>
        <p:txBody>
          <a:bodyPr/>
          <a:lstStyle/>
          <a:p>
            <a:r>
              <a:rPr lang="pt-BR" sz="1200" dirty="0"/>
              <a:t>5.3: Navigator Object</a:t>
            </a:r>
            <a:br>
              <a:rPr lang="pt-BR" dirty="0"/>
            </a:br>
            <a:r>
              <a:rPr lang="pt-BR" dirty="0"/>
              <a:t>Navigator Object</a:t>
            </a:r>
            <a:endParaRPr lang="en-US" dirty="0"/>
          </a:p>
        </p:txBody>
      </p:sp>
    </p:spTree>
    <p:extLst>
      <p:ext uri="{BB962C8B-B14F-4D97-AF65-F5344CB8AC3E}">
        <p14:creationId xmlns:p14="http://schemas.microsoft.com/office/powerpoint/2010/main" val="238072170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ndara"/>
              </a:rPr>
              <a:t>Demo</a:t>
            </a:r>
            <a:endParaRPr lang="en-US" dirty="0"/>
          </a:p>
        </p:txBody>
      </p:sp>
      <p:sp>
        <p:nvSpPr>
          <p:cNvPr id="14" name="Content Placeholder 13"/>
          <p:cNvSpPr>
            <a:spLocks noGrp="1"/>
          </p:cNvSpPr>
          <p:nvPr>
            <p:ph idx="1"/>
          </p:nvPr>
        </p:nvSpPr>
        <p:spPr/>
        <p:txBody>
          <a:bodyPr/>
          <a:lstStyle/>
          <a:p>
            <a:r>
              <a:rPr lang="en-US" dirty="0"/>
              <a:t>property_bro_ver_name.html</a:t>
            </a:r>
          </a:p>
          <a:p>
            <a:r>
              <a:rPr lang="en-US" dirty="0"/>
              <a:t>plugin_object.html</a:t>
            </a:r>
          </a:p>
          <a:p>
            <a:r>
              <a:rPr lang="en-US" dirty="0"/>
              <a:t>MIME_Type.html</a:t>
            </a:r>
          </a:p>
        </p:txBody>
      </p:sp>
    </p:spTree>
    <p:extLst>
      <p:ext uri="{BB962C8B-B14F-4D97-AF65-F5344CB8AC3E}">
        <p14:creationId xmlns:p14="http://schemas.microsoft.com/office/powerpoint/2010/main" val="2206409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Lab</a:t>
            </a:r>
          </a:p>
        </p:txBody>
      </p:sp>
      <p:sp>
        <p:nvSpPr>
          <p:cNvPr id="5" name="Content Placeholder 4"/>
          <p:cNvSpPr>
            <a:spLocks noGrp="1"/>
          </p:cNvSpPr>
          <p:nvPr>
            <p:ph idx="1"/>
          </p:nvPr>
        </p:nvSpPr>
        <p:spPr/>
        <p:txBody>
          <a:bodyPr/>
          <a:lstStyle/>
          <a:p>
            <a:r>
              <a:rPr lang="en-US" dirty="0"/>
              <a:t>Lab 5 : </a:t>
            </a:r>
          </a:p>
          <a:p>
            <a:pPr lvl="1"/>
            <a:r>
              <a:rPr lang="en-US" dirty="0"/>
              <a:t>Working with Document Object Model (DOM) </a:t>
            </a:r>
          </a:p>
        </p:txBody>
      </p:sp>
    </p:spTree>
    <p:extLst>
      <p:ext uri="{BB962C8B-B14F-4D97-AF65-F5344CB8AC3E}">
        <p14:creationId xmlns:p14="http://schemas.microsoft.com/office/powerpoint/2010/main" val="1863401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5.4: Location Object</a:t>
            </a:r>
            <a:br>
              <a:rPr lang="en-US" sz="1200" dirty="0"/>
            </a:br>
            <a:r>
              <a:rPr lang="en-US" dirty="0"/>
              <a:t>Rationale of Location Object</a:t>
            </a:r>
          </a:p>
        </p:txBody>
      </p:sp>
      <p:sp>
        <p:nvSpPr>
          <p:cNvPr id="244739" name="Rectangle 3"/>
          <p:cNvSpPr>
            <a:spLocks noGrp="1" noChangeArrowheads="1"/>
          </p:cNvSpPr>
          <p:nvPr>
            <p:ph idx="1"/>
          </p:nvPr>
        </p:nvSpPr>
        <p:spPr/>
        <p:txBody>
          <a:bodyPr lIns="90488" tIns="44450" rIns="90488" bIns="44450">
            <a:normAutofit/>
          </a:bodyPr>
          <a:lstStyle/>
          <a:p>
            <a:pPr eaLnBrk="1" hangingPunct="1"/>
            <a:r>
              <a:rPr lang="en-US" dirty="0"/>
              <a:t>The Location object represents information about the URL of any currently open window or of a specific frame of an html document </a:t>
            </a:r>
          </a:p>
          <a:p>
            <a:pPr lvl="1"/>
            <a:r>
              <a:rPr lang="en-US" dirty="0"/>
              <a:t>A multiple-frame window displays the parent window’s URL in the Location field</a:t>
            </a:r>
          </a:p>
          <a:p>
            <a:pPr lvl="1"/>
            <a:r>
              <a:rPr lang="en-US" dirty="0"/>
              <a:t>Each frame also has a location associated with it, although no overt reference to the frame’s URL can be seen in the browser </a:t>
            </a:r>
          </a:p>
        </p:txBody>
      </p:sp>
    </p:spTree>
    <p:extLst>
      <p:ext uri="{BB962C8B-B14F-4D97-AF65-F5344CB8AC3E}">
        <p14:creationId xmlns:p14="http://schemas.microsoft.com/office/powerpoint/2010/main" val="27983586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47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447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447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2" descr="cross-tab-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447800"/>
            <a:ext cx="5978525" cy="46910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nvGrpSpPr>
          <p:cNvPr id="2" name="Group 4"/>
          <p:cNvGrpSpPr>
            <a:grpSpLocks/>
          </p:cNvGrpSpPr>
          <p:nvPr/>
        </p:nvGrpSpPr>
        <p:grpSpPr bwMode="auto">
          <a:xfrm>
            <a:off x="1747838" y="2057400"/>
            <a:ext cx="7243762" cy="3429000"/>
            <a:chOff x="1056" y="1296"/>
            <a:chExt cx="4944" cy="2160"/>
          </a:xfrm>
        </p:grpSpPr>
        <p:sp>
          <p:nvSpPr>
            <p:cNvPr id="7174" name="Line 5"/>
            <p:cNvSpPr>
              <a:spLocks noChangeShapeType="1"/>
            </p:cNvSpPr>
            <p:nvPr/>
          </p:nvSpPr>
          <p:spPr bwMode="auto">
            <a:xfrm>
              <a:off x="2880" y="1440"/>
              <a:ext cx="1776" cy="0"/>
            </a:xfrm>
            <a:prstGeom prst="line">
              <a:avLst/>
            </a:prstGeom>
            <a:noFill/>
            <a:ln w="28575">
              <a:solidFill>
                <a:schemeClr val="tx2"/>
              </a:solidFill>
              <a:round/>
              <a:headEnd type="triangle" w="lg" len="lg"/>
              <a:tailEnd/>
            </a:ln>
            <a:extLst>
              <a:ext uri="{909E8E84-426E-40DD-AFC4-6F175D3DCCD1}">
                <a14:hiddenFill xmlns:a14="http://schemas.microsoft.com/office/drawing/2010/main">
                  <a:noFill/>
                </a14:hiddenFill>
              </a:ext>
            </a:extLst>
          </p:spPr>
          <p:txBody>
            <a:bodyPr/>
            <a:lstStyle/>
            <a:p>
              <a:endParaRPr lang="en-US">
                <a:solidFill>
                  <a:schemeClr val="tx2"/>
                </a:solidFill>
                <a:latin typeface="Arial" pitchFamily="34" charset="0"/>
                <a:cs typeface="Arial" pitchFamily="34" charset="0"/>
              </a:endParaRPr>
            </a:p>
          </p:txBody>
        </p:sp>
        <p:grpSp>
          <p:nvGrpSpPr>
            <p:cNvPr id="3" name="Group 6"/>
            <p:cNvGrpSpPr>
              <a:grpSpLocks/>
            </p:cNvGrpSpPr>
            <p:nvPr/>
          </p:nvGrpSpPr>
          <p:grpSpPr bwMode="auto">
            <a:xfrm>
              <a:off x="4656" y="1296"/>
              <a:ext cx="1344" cy="288"/>
              <a:chOff x="4656" y="1296"/>
              <a:chExt cx="1344" cy="288"/>
            </a:xfrm>
          </p:grpSpPr>
          <p:sp>
            <p:nvSpPr>
              <p:cNvPr id="7179" name="Text Box 7" descr="cross-tab-1"/>
              <p:cNvSpPr txBox="1">
                <a:spLocks noChangeArrowheads="1"/>
              </p:cNvSpPr>
              <p:nvPr/>
            </p:nvSpPr>
            <p:spPr bwMode="auto">
              <a:xfrm>
                <a:off x="4775" y="1321"/>
                <a:ext cx="10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b="1" dirty="0" err="1">
                    <a:latin typeface="+mn-lt"/>
                    <a:cs typeface="Arial" pitchFamily="34" charset="0"/>
                  </a:rPr>
                  <a:t>location.href</a:t>
                </a:r>
                <a:endParaRPr lang="en-US" b="1" dirty="0">
                  <a:latin typeface="+mn-lt"/>
                  <a:cs typeface="Arial" pitchFamily="34" charset="0"/>
                </a:endParaRPr>
              </a:p>
            </p:txBody>
          </p:sp>
          <p:sp>
            <p:nvSpPr>
              <p:cNvPr id="7180" name="Rectangle 8" descr="cross-tab-1"/>
              <p:cNvSpPr>
                <a:spLocks noChangeArrowheads="1"/>
              </p:cNvSpPr>
              <p:nvPr/>
            </p:nvSpPr>
            <p:spPr bwMode="auto">
              <a:xfrm>
                <a:off x="4656" y="1296"/>
                <a:ext cx="1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chemeClr val="tx2"/>
                  </a:solidFill>
                  <a:latin typeface="Arial" pitchFamily="34" charset="0"/>
                  <a:cs typeface="Arial" pitchFamily="34" charset="0"/>
                </a:endParaRPr>
              </a:p>
            </p:txBody>
          </p:sp>
        </p:grpSp>
        <p:sp>
          <p:nvSpPr>
            <p:cNvPr id="7176" name="Line 9"/>
            <p:cNvSpPr>
              <a:spLocks noChangeShapeType="1"/>
            </p:cNvSpPr>
            <p:nvPr/>
          </p:nvSpPr>
          <p:spPr bwMode="auto">
            <a:xfrm flipV="1">
              <a:off x="4368" y="1584"/>
              <a:ext cx="816" cy="720"/>
            </a:xfrm>
            <a:prstGeom prst="line">
              <a:avLst/>
            </a:prstGeom>
            <a:noFill/>
            <a:ln w="28575">
              <a:solidFill>
                <a:schemeClr val="tx2"/>
              </a:solidFill>
              <a:round/>
              <a:headEnd type="triangle" w="lg" len="lg"/>
              <a:tailEnd/>
            </a:ln>
            <a:extLst>
              <a:ext uri="{909E8E84-426E-40DD-AFC4-6F175D3DCCD1}">
                <a14:hiddenFill xmlns:a14="http://schemas.microsoft.com/office/drawing/2010/main">
                  <a:noFill/>
                </a14:hiddenFill>
              </a:ext>
            </a:extLst>
          </p:spPr>
          <p:txBody>
            <a:bodyPr/>
            <a:lstStyle/>
            <a:p>
              <a:endParaRPr lang="en-US">
                <a:solidFill>
                  <a:schemeClr val="tx2"/>
                </a:solidFill>
                <a:latin typeface="Arial" pitchFamily="34" charset="0"/>
                <a:cs typeface="Arial" pitchFamily="34" charset="0"/>
              </a:endParaRPr>
            </a:p>
          </p:txBody>
        </p:sp>
        <p:sp>
          <p:nvSpPr>
            <p:cNvPr id="7177" name="Line 10"/>
            <p:cNvSpPr>
              <a:spLocks noChangeShapeType="1"/>
            </p:cNvSpPr>
            <p:nvPr/>
          </p:nvSpPr>
          <p:spPr bwMode="auto">
            <a:xfrm flipV="1">
              <a:off x="4320" y="1632"/>
              <a:ext cx="1008" cy="1824"/>
            </a:xfrm>
            <a:prstGeom prst="line">
              <a:avLst/>
            </a:prstGeom>
            <a:noFill/>
            <a:ln w="28575">
              <a:solidFill>
                <a:schemeClr val="tx2"/>
              </a:solidFill>
              <a:round/>
              <a:headEnd type="triangle" w="lg" len="lg"/>
              <a:tailEnd/>
            </a:ln>
            <a:extLst>
              <a:ext uri="{909E8E84-426E-40DD-AFC4-6F175D3DCCD1}">
                <a14:hiddenFill xmlns:a14="http://schemas.microsoft.com/office/drawing/2010/main">
                  <a:noFill/>
                </a14:hiddenFill>
              </a:ext>
            </a:extLst>
          </p:spPr>
          <p:txBody>
            <a:bodyPr/>
            <a:lstStyle/>
            <a:p>
              <a:endParaRPr lang="en-US">
                <a:solidFill>
                  <a:schemeClr val="tx2"/>
                </a:solidFill>
                <a:latin typeface="Arial" pitchFamily="34" charset="0"/>
                <a:cs typeface="Arial" pitchFamily="34" charset="0"/>
              </a:endParaRPr>
            </a:p>
          </p:txBody>
        </p:sp>
        <p:sp>
          <p:nvSpPr>
            <p:cNvPr id="7178" name="Line 11"/>
            <p:cNvSpPr>
              <a:spLocks noChangeShapeType="1"/>
            </p:cNvSpPr>
            <p:nvPr/>
          </p:nvSpPr>
          <p:spPr bwMode="auto">
            <a:xfrm flipV="1">
              <a:off x="1056" y="1584"/>
              <a:ext cx="3984" cy="1200"/>
            </a:xfrm>
            <a:prstGeom prst="line">
              <a:avLst/>
            </a:prstGeom>
            <a:noFill/>
            <a:ln w="28575">
              <a:solidFill>
                <a:schemeClr val="tx2"/>
              </a:solidFill>
              <a:round/>
              <a:headEnd type="triangle" w="lg" len="lg"/>
              <a:tailEnd/>
            </a:ln>
            <a:extLst>
              <a:ext uri="{909E8E84-426E-40DD-AFC4-6F175D3DCCD1}">
                <a14:hiddenFill xmlns:a14="http://schemas.microsoft.com/office/drawing/2010/main">
                  <a:noFill/>
                </a14:hiddenFill>
              </a:ext>
            </a:extLst>
          </p:spPr>
          <p:txBody>
            <a:bodyPr/>
            <a:lstStyle/>
            <a:p>
              <a:endParaRPr lang="en-US">
                <a:solidFill>
                  <a:schemeClr val="tx2"/>
                </a:solidFill>
                <a:latin typeface="Arial" pitchFamily="34" charset="0"/>
                <a:cs typeface="Arial" pitchFamily="34" charset="0"/>
              </a:endParaRPr>
            </a:p>
          </p:txBody>
        </p:sp>
      </p:grpSp>
      <p:sp>
        <p:nvSpPr>
          <p:cNvPr id="4" name="Title 3"/>
          <p:cNvSpPr>
            <a:spLocks noGrp="1"/>
          </p:cNvSpPr>
          <p:nvPr>
            <p:ph type="title"/>
          </p:nvPr>
        </p:nvSpPr>
        <p:spPr/>
        <p:txBody>
          <a:bodyPr/>
          <a:lstStyle/>
          <a:p>
            <a:r>
              <a:rPr lang="en-US" sz="1200" dirty="0"/>
              <a:t>5.4: Location Object </a:t>
            </a:r>
            <a:br>
              <a:rPr lang="en-US" sz="1200" dirty="0"/>
            </a:br>
            <a:r>
              <a:rPr lang="en-US" dirty="0"/>
              <a:t>Rationale of Location Object</a:t>
            </a:r>
          </a:p>
        </p:txBody>
      </p:sp>
    </p:spTree>
    <p:extLst>
      <p:ext uri="{BB962C8B-B14F-4D97-AF65-F5344CB8AC3E}">
        <p14:creationId xmlns:p14="http://schemas.microsoft.com/office/powerpoint/2010/main" val="29542063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5.4: Location Object </a:t>
            </a:r>
            <a:br>
              <a:rPr lang="en-US" sz="1200" dirty="0"/>
            </a:br>
            <a:r>
              <a:rPr lang="en-US" dirty="0"/>
              <a:t>Location Object Properties</a:t>
            </a:r>
          </a:p>
        </p:txBody>
      </p:sp>
      <p:sp>
        <p:nvSpPr>
          <p:cNvPr id="4" name="Content Placeholder 3"/>
          <p:cNvSpPr>
            <a:spLocks noGrp="1"/>
          </p:cNvSpPr>
          <p:nvPr>
            <p:ph idx="1"/>
          </p:nvPr>
        </p:nvSpPr>
        <p:spPr/>
        <p:txBody>
          <a:bodyPr/>
          <a:lstStyle/>
          <a:p>
            <a:r>
              <a:rPr lang="en-US" dirty="0"/>
              <a:t>Let us see some of the Location Object Properties:</a:t>
            </a:r>
          </a:p>
        </p:txBody>
      </p:sp>
      <p:graphicFrame>
        <p:nvGraphicFramePr>
          <p:cNvPr id="8245" name="Group 53"/>
          <p:cNvGraphicFramePr>
            <a:graphicFrameLocks noGrp="1"/>
          </p:cNvGraphicFramePr>
          <p:nvPr>
            <p:extLst>
              <p:ext uri="{D42A27DB-BD31-4B8C-83A1-F6EECF244321}">
                <p14:modId xmlns:p14="http://schemas.microsoft.com/office/powerpoint/2010/main" val="2050743068"/>
              </p:ext>
            </p:extLst>
          </p:nvPr>
        </p:nvGraphicFramePr>
        <p:xfrm>
          <a:off x="515257" y="2148112"/>
          <a:ext cx="7924800" cy="3194598"/>
        </p:xfrm>
        <a:graphic>
          <a:graphicData uri="http://schemas.openxmlformats.org/drawingml/2006/table">
            <a:tbl>
              <a:tblPr firstRow="1" bandRow="1">
                <a:tableStyleId>{284E427A-3D55-4303-BF80-6455036E1DE7}</a:tableStyleId>
              </a:tblPr>
              <a:tblGrid>
                <a:gridCol w="1481138">
                  <a:extLst>
                    <a:ext uri="{9D8B030D-6E8A-4147-A177-3AD203B41FA5}">
                      <a16:colId xmlns:a16="http://schemas.microsoft.com/office/drawing/2014/main" val="20000"/>
                    </a:ext>
                  </a:extLst>
                </a:gridCol>
                <a:gridCol w="6443662">
                  <a:extLst>
                    <a:ext uri="{9D8B030D-6E8A-4147-A177-3AD203B41FA5}">
                      <a16:colId xmlns:a16="http://schemas.microsoft.com/office/drawing/2014/main" val="20001"/>
                    </a:ext>
                  </a:extLst>
                </a:gridCol>
              </a:tblGrid>
              <a:tr h="391129">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Property</a:t>
                      </a:r>
                      <a:endParaRPr kumimoji="0" lang="en-US" sz="1600" b="1" i="0" u="none" strike="noStrike" cap="none" normalizeH="0" baseline="0" dirty="0">
                        <a:ln>
                          <a:noFill/>
                        </a:ln>
                        <a:solidFill>
                          <a:schemeClr val="tx1"/>
                        </a:solidFill>
                        <a:effectLst/>
                        <a:latin typeface="+mn-lt"/>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Value</a:t>
                      </a:r>
                      <a:endParaRPr kumimoji="0" lang="en-US" sz="1600" b="1"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0"/>
                  </a:ext>
                </a:extLst>
              </a:tr>
              <a:tr h="391129">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a:ln>
                            <a:noFill/>
                          </a:ln>
                          <a:effectLst/>
                        </a:rPr>
                        <a:t>protocol</a:t>
                      </a:r>
                      <a:endParaRPr kumimoji="0" lang="en-US" sz="1600" b="0" i="0" u="none" strike="noStrike" cap="none" normalizeH="0" baseline="0">
                        <a:ln>
                          <a:noFill/>
                        </a:ln>
                        <a:solidFill>
                          <a:schemeClr val="tx1"/>
                        </a:solidFill>
                        <a:effectLst/>
                        <a:latin typeface="+mn-lt"/>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http:</a:t>
                      </a:r>
                      <a:endParaRPr kumimoji="0" lang="en-US" sz="16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1"/>
                  </a:ext>
                </a:extLst>
              </a:tr>
              <a:tr h="412069">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a:ln>
                            <a:noFill/>
                          </a:ln>
                          <a:effectLst/>
                        </a:rPr>
                        <a:t>hostname</a:t>
                      </a:r>
                      <a:endParaRPr kumimoji="0" lang="en-US" sz="1600" b="0" i="0" u="none" strike="noStrike" cap="none" normalizeH="0" baseline="0">
                        <a:ln>
                          <a:noFill/>
                        </a:ln>
                        <a:solidFill>
                          <a:schemeClr val="tx1"/>
                        </a:solidFill>
                        <a:effectLst/>
                        <a:latin typeface="+mn-lt"/>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www.mysite.com</a:t>
                      </a:r>
                      <a:endParaRPr kumimoji="0" lang="en-US" sz="16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2"/>
                  </a:ext>
                </a:extLst>
              </a:tr>
              <a:tr h="391129">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a:ln>
                            <a:noFill/>
                          </a:ln>
                          <a:effectLst/>
                        </a:rPr>
                        <a:t>port</a:t>
                      </a:r>
                      <a:endParaRPr kumimoji="0" lang="en-US" sz="1600" b="0" i="0" u="none" strike="noStrike" cap="none" normalizeH="0" baseline="0">
                        <a:ln>
                          <a:noFill/>
                        </a:ln>
                        <a:solidFill>
                          <a:schemeClr val="tx1"/>
                        </a:solidFill>
                        <a:effectLst/>
                        <a:latin typeface="+mn-lt"/>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80</a:t>
                      </a:r>
                      <a:endParaRPr kumimoji="0" lang="en-US" sz="16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3"/>
                  </a:ext>
                </a:extLst>
              </a:tr>
              <a:tr h="41481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a:ln>
                            <a:noFill/>
                          </a:ln>
                          <a:effectLst/>
                        </a:rPr>
                        <a:t>host</a:t>
                      </a:r>
                      <a:endParaRPr kumimoji="0" lang="en-US" sz="1600" b="0" i="0" u="none" strike="noStrike" cap="none" normalizeH="0" baseline="0">
                        <a:ln>
                          <a:noFill/>
                        </a:ln>
                        <a:solidFill>
                          <a:schemeClr val="tx1"/>
                        </a:solidFill>
                        <a:effectLst/>
                        <a:latin typeface="+mn-lt"/>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www.mysite.com:80</a:t>
                      </a:r>
                      <a:endParaRPr kumimoji="0" lang="en-US" sz="16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4"/>
                  </a:ext>
                </a:extLst>
              </a:tr>
              <a:tr h="412069">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a:ln>
                            <a:noFill/>
                          </a:ln>
                          <a:effectLst/>
                        </a:rPr>
                        <a:t>pathname</a:t>
                      </a:r>
                      <a:endParaRPr kumimoji="0" lang="en-US" sz="1600" b="0" i="0" u="none" strike="noStrike" cap="none" normalizeH="0" baseline="0">
                        <a:ln>
                          <a:noFill/>
                        </a:ln>
                        <a:solidFill>
                          <a:schemeClr val="tx1"/>
                        </a:solidFill>
                        <a:effectLst/>
                        <a:latin typeface="+mn-lt"/>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/shop/pcsonline.html</a:t>
                      </a:r>
                      <a:endParaRPr kumimoji="0" lang="en-US" sz="16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5"/>
                  </a:ext>
                </a:extLst>
              </a:tr>
              <a:tr h="391129">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a:ln>
                            <a:noFill/>
                          </a:ln>
                          <a:effectLst/>
                        </a:rPr>
                        <a:t>hash</a:t>
                      </a:r>
                      <a:endParaRPr kumimoji="0" lang="en-US" sz="1600" b="0" i="0" u="none" strike="noStrike" cap="none" normalizeH="0" baseline="0">
                        <a:ln>
                          <a:noFill/>
                        </a:ln>
                        <a:solidFill>
                          <a:schemeClr val="tx1"/>
                        </a:solidFill>
                        <a:effectLst/>
                        <a:latin typeface="+mn-lt"/>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a:t>
                      </a:r>
                      <a:r>
                        <a:rPr kumimoji="0" lang="en-US" sz="1600" u="none" strike="noStrike" cap="none" normalizeH="0" baseline="0" dirty="0" err="1">
                          <a:ln>
                            <a:noFill/>
                          </a:ln>
                          <a:effectLst/>
                        </a:rPr>
                        <a:t>cbook</a:t>
                      </a:r>
                      <a:endParaRPr kumimoji="0" lang="en-US" sz="16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6"/>
                  </a:ext>
                </a:extLst>
              </a:tr>
              <a:tr h="391129">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dirty="0" err="1">
                          <a:ln>
                            <a:noFill/>
                          </a:ln>
                          <a:effectLst/>
                        </a:rPr>
                        <a:t>href</a:t>
                      </a:r>
                      <a:endParaRPr kumimoji="0" lang="en-US" sz="1600" b="0" i="0" u="none" strike="noStrike" cap="none" normalizeH="0" baseline="0" dirty="0">
                        <a:ln>
                          <a:noFill/>
                        </a:ln>
                        <a:solidFill>
                          <a:schemeClr val="tx1"/>
                        </a:solidFill>
                        <a:effectLst/>
                        <a:latin typeface="+mn-lt"/>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http://www.mysite.com:80/shop/pcsonline.html#cbooks</a:t>
                      </a:r>
                      <a:endParaRPr kumimoji="0" lang="en-US" sz="16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67565468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Objectives</a:t>
            </a:r>
          </a:p>
        </p:txBody>
      </p:sp>
      <p:sp>
        <p:nvSpPr>
          <p:cNvPr id="284675" name="Rectangle 3"/>
          <p:cNvSpPr>
            <a:spLocks noGrp="1" noChangeArrowheads="1"/>
          </p:cNvSpPr>
          <p:nvPr>
            <p:ph idx="1"/>
          </p:nvPr>
        </p:nvSpPr>
        <p:spPr/>
        <p:txBody>
          <a:bodyPr lIns="90488" tIns="44450" rIns="90488" bIns="44450"/>
          <a:lstStyle/>
          <a:p>
            <a:r>
              <a:rPr lang="en-US" dirty="0">
                <a:cs typeface="Arial" pitchFamily="34" charset="0"/>
              </a:rPr>
              <a:t>After completing this module you will be able to:</a:t>
            </a:r>
          </a:p>
          <a:p>
            <a:pPr lvl="1" eaLnBrk="1" hangingPunct="1"/>
            <a:r>
              <a:rPr lang="en-US" dirty="0"/>
              <a:t>Understand the JavaScript Object Model</a:t>
            </a:r>
          </a:p>
          <a:p>
            <a:pPr lvl="1" eaLnBrk="1" hangingPunct="1"/>
            <a:r>
              <a:rPr lang="en-US" dirty="0">
                <a:ea typeface="Arial Unicode MS" pitchFamily="34" charset="-128"/>
              </a:rPr>
              <a:t>Understand  the </a:t>
            </a:r>
            <a:r>
              <a:rPr lang="en-US" i="1" dirty="0">
                <a:ea typeface="Arial Unicode MS" pitchFamily="34" charset="-128"/>
              </a:rPr>
              <a:t>Window </a:t>
            </a:r>
            <a:r>
              <a:rPr lang="en-US" dirty="0">
                <a:ea typeface="Arial Unicode MS" pitchFamily="34" charset="-128"/>
              </a:rPr>
              <a:t>object and Navigator Object</a:t>
            </a:r>
          </a:p>
          <a:p>
            <a:pPr lvl="1"/>
            <a:r>
              <a:rPr lang="en-US" dirty="0"/>
              <a:t>Working with Location and History Object</a:t>
            </a:r>
          </a:p>
          <a:p>
            <a:pPr lvl="1" eaLnBrk="1" hangingPunct="1"/>
            <a:endParaRPr lang="en-US" dirty="0">
              <a:ea typeface="Arial Unicode MS" pitchFamily="34" charset="-128"/>
            </a:endParaRPr>
          </a:p>
          <a:p>
            <a:pPr eaLnBrk="1" hangingPunct="1"/>
            <a:endParaRPr lang="en-US" sz="1600" dirty="0"/>
          </a:p>
          <a:p>
            <a:pPr lvl="1" eaLnBrk="1" hangingPunct="1">
              <a:buFont typeface="Arial" pitchFamily="34" charset="0"/>
              <a:buNone/>
            </a:pPr>
            <a:endParaRPr lang="en-US" sz="1800" dirty="0"/>
          </a:p>
        </p:txBody>
      </p:sp>
    </p:spTree>
    <p:extLst>
      <p:ext uri="{BB962C8B-B14F-4D97-AF65-F5344CB8AC3E}">
        <p14:creationId xmlns:p14="http://schemas.microsoft.com/office/powerpoint/2010/main" val="5588619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46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46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46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46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build="p" bldLvl="2"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5.4: Location Object</a:t>
            </a:r>
            <a:br>
              <a:rPr lang="en-US" dirty="0"/>
            </a:br>
            <a:r>
              <a:rPr lang="en-US" dirty="0"/>
              <a:t>Location Object Methods</a:t>
            </a:r>
          </a:p>
        </p:txBody>
      </p:sp>
      <p:sp>
        <p:nvSpPr>
          <p:cNvPr id="3" name="Content Placeholder 2"/>
          <p:cNvSpPr>
            <a:spLocks noGrp="1"/>
          </p:cNvSpPr>
          <p:nvPr>
            <p:ph idx="1"/>
          </p:nvPr>
        </p:nvSpPr>
        <p:spPr/>
        <p:txBody>
          <a:bodyPr/>
          <a:lstStyle/>
          <a:p>
            <a:r>
              <a:rPr lang="en-US" dirty="0"/>
              <a:t>Let us see some Location Object Methods:</a:t>
            </a:r>
          </a:p>
          <a:p>
            <a:pPr lvl="1"/>
            <a:r>
              <a:rPr lang="en-US" dirty="0"/>
              <a:t>assign(“URL”)</a:t>
            </a:r>
          </a:p>
          <a:p>
            <a:pPr lvl="1"/>
            <a:r>
              <a:rPr lang="en-US" dirty="0"/>
              <a:t>reload(</a:t>
            </a:r>
            <a:r>
              <a:rPr lang="en-US" dirty="0" err="1"/>
              <a:t>uncGet</a:t>
            </a:r>
            <a:r>
              <a:rPr lang="en-US" dirty="0"/>
              <a:t>)</a:t>
            </a:r>
          </a:p>
          <a:p>
            <a:pPr lvl="1"/>
            <a:r>
              <a:rPr lang="en-US" dirty="0"/>
              <a:t>replace(“URL”)</a:t>
            </a:r>
          </a:p>
          <a:p>
            <a:endParaRPr lang="en-US" dirty="0"/>
          </a:p>
        </p:txBody>
      </p:sp>
    </p:spTree>
    <p:extLst>
      <p:ext uri="{BB962C8B-B14F-4D97-AF65-F5344CB8AC3E}">
        <p14:creationId xmlns:p14="http://schemas.microsoft.com/office/powerpoint/2010/main" val="171346688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5.5 : History Object</a:t>
            </a:r>
            <a:br>
              <a:rPr lang="en-US" dirty="0"/>
            </a:br>
            <a:r>
              <a:rPr lang="en-US" dirty="0"/>
              <a:t>Rationale of History Object</a:t>
            </a:r>
          </a:p>
        </p:txBody>
      </p:sp>
      <p:sp>
        <p:nvSpPr>
          <p:cNvPr id="12292" name="Rectangle 3"/>
          <p:cNvSpPr>
            <a:spLocks noGrp="1" noChangeArrowheads="1"/>
          </p:cNvSpPr>
          <p:nvPr>
            <p:ph idx="1"/>
          </p:nvPr>
        </p:nvSpPr>
        <p:spPr/>
        <p:txBody>
          <a:bodyPr lIns="90488" tIns="44450" rIns="90488" bIns="44450">
            <a:normAutofit/>
          </a:bodyPr>
          <a:lstStyle/>
          <a:p>
            <a:pPr eaLnBrk="1" hangingPunct="1"/>
            <a:r>
              <a:rPr lang="en-US" dirty="0">
                <a:solidFill>
                  <a:srgbClr val="000000"/>
                </a:solidFill>
                <a:cs typeface="Arial" pitchFamily="34" charset="0"/>
              </a:rPr>
              <a:t>The History object contains an array of previously visited URLs by the visitor</a:t>
            </a:r>
          </a:p>
        </p:txBody>
      </p:sp>
      <p:graphicFrame>
        <p:nvGraphicFramePr>
          <p:cNvPr id="4" name="Group 32"/>
          <p:cNvGraphicFramePr>
            <a:graphicFrameLocks noGrp="1"/>
          </p:cNvGraphicFramePr>
          <p:nvPr>
            <p:extLst>
              <p:ext uri="{D42A27DB-BD31-4B8C-83A1-F6EECF244321}">
                <p14:modId xmlns:p14="http://schemas.microsoft.com/office/powerpoint/2010/main" val="1175504264"/>
              </p:ext>
            </p:extLst>
          </p:nvPr>
        </p:nvGraphicFramePr>
        <p:xfrm>
          <a:off x="787627" y="2632891"/>
          <a:ext cx="7456487" cy="1828800"/>
        </p:xfrm>
        <a:graphic>
          <a:graphicData uri="http://schemas.openxmlformats.org/drawingml/2006/table">
            <a:tbl>
              <a:tblPr firstRow="1" bandRow="1">
                <a:tableStyleId>{284E427A-3D55-4303-BF80-6455036E1DE7}</a:tableStyleId>
              </a:tblPr>
              <a:tblGrid>
                <a:gridCol w="2486025">
                  <a:extLst>
                    <a:ext uri="{9D8B030D-6E8A-4147-A177-3AD203B41FA5}">
                      <a16:colId xmlns:a16="http://schemas.microsoft.com/office/drawing/2014/main" val="20000"/>
                    </a:ext>
                  </a:extLst>
                </a:gridCol>
                <a:gridCol w="2484437">
                  <a:extLst>
                    <a:ext uri="{9D8B030D-6E8A-4147-A177-3AD203B41FA5}">
                      <a16:colId xmlns:a16="http://schemas.microsoft.com/office/drawing/2014/main" val="20001"/>
                    </a:ext>
                  </a:extLst>
                </a:gridCol>
                <a:gridCol w="2486025">
                  <a:extLst>
                    <a:ext uri="{9D8B030D-6E8A-4147-A177-3AD203B41FA5}">
                      <a16:colId xmlns:a16="http://schemas.microsoft.com/office/drawing/2014/main" val="20002"/>
                    </a:ext>
                  </a:extLst>
                </a:gridCol>
              </a:tblGrid>
              <a:tr h="0">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Properties</a:t>
                      </a:r>
                      <a:endParaRPr kumimoji="0" lang="en-US" sz="1800" b="1"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Methods</a:t>
                      </a:r>
                      <a:endParaRPr kumimoji="0" lang="en-US" sz="1800" b="1"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Event Handlers</a:t>
                      </a:r>
                      <a:endParaRPr kumimoji="0" lang="en-US" sz="1800" b="1"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0"/>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current</a:t>
                      </a:r>
                      <a:endParaRPr kumimoji="0" lang="en-US"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back()</a:t>
                      </a:r>
                      <a:endParaRPr kumimoji="0" lang="en-US"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None</a:t>
                      </a:r>
                      <a:endParaRPr kumimoji="0" lang="en-US" sz="1800" b="0"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length</a:t>
                      </a:r>
                      <a:endParaRPr kumimoji="0" lang="en-US"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forward()</a:t>
                      </a:r>
                      <a:endParaRPr kumimoji="0" lang="en-US"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next</a:t>
                      </a:r>
                      <a:endParaRPr kumimoji="0" lang="en-US" sz="1800" b="0" i="0" u="none" strike="noStrike" cap="none" normalizeH="0" baseline="0">
                        <a:ln>
                          <a:noFill/>
                        </a:ln>
                        <a:solidFill>
                          <a:schemeClr val="tx1"/>
                        </a:solidFill>
                        <a:effectLst/>
                        <a:latin typeface="+mn-lt"/>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go()</a:t>
                      </a:r>
                      <a:endParaRPr kumimoji="0" lang="en-US" sz="1800" b="0" i="0" u="none" strike="noStrike" cap="none" normalizeH="0" baseline="0">
                        <a:ln>
                          <a:noFill/>
                        </a:ln>
                        <a:solidFill>
                          <a:schemeClr val="tx1"/>
                        </a:solidFill>
                        <a:effectLst/>
                        <a:latin typeface="+mn-lt"/>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previous</a:t>
                      </a:r>
                      <a:endParaRPr kumimoji="0" lang="en-US"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800" b="0" i="0" u="none" strike="noStrike" cap="none" normalizeH="0" baseline="0">
                        <a:ln>
                          <a:noFill/>
                        </a:ln>
                        <a:solidFill>
                          <a:schemeClr val="tx1"/>
                        </a:solidFill>
                        <a:effectLst/>
                        <a:latin typeface="+mn-lt"/>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232172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t>Demo on Working with History Object</a:t>
            </a:r>
          </a:p>
        </p:txBody>
      </p:sp>
      <p:sp>
        <p:nvSpPr>
          <p:cNvPr id="2" name="Content Placeholder 1"/>
          <p:cNvSpPr>
            <a:spLocks noGrp="1"/>
          </p:cNvSpPr>
          <p:nvPr>
            <p:ph idx="1"/>
          </p:nvPr>
        </p:nvSpPr>
        <p:spPr/>
        <p:txBody>
          <a:bodyPr/>
          <a:lstStyle/>
          <a:p>
            <a:r>
              <a:rPr lang="en-US" dirty="0"/>
              <a:t>main.html</a:t>
            </a:r>
          </a:p>
          <a:p>
            <a:r>
              <a:rPr lang="en-US" dirty="0"/>
              <a:t>Next.html</a:t>
            </a:r>
          </a:p>
          <a:p>
            <a:r>
              <a:rPr lang="en-US" dirty="0"/>
              <a:t>Next2.html</a:t>
            </a:r>
          </a:p>
          <a:p>
            <a:endParaRPr lang="en-US" dirty="0"/>
          </a:p>
          <a:p>
            <a:pPr marL="0" indent="0">
              <a:buNone/>
            </a:pPr>
            <a:endParaRPr lang="en-US" dirty="0"/>
          </a:p>
        </p:txBody>
      </p:sp>
    </p:spTree>
    <p:extLst>
      <p:ext uri="{BB962C8B-B14F-4D97-AF65-F5344CB8AC3E}">
        <p14:creationId xmlns:p14="http://schemas.microsoft.com/office/powerpoint/2010/main" val="55713262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Lab</a:t>
            </a:r>
          </a:p>
        </p:txBody>
      </p:sp>
      <p:sp>
        <p:nvSpPr>
          <p:cNvPr id="5" name="Content Placeholder 4"/>
          <p:cNvSpPr>
            <a:spLocks noGrp="1"/>
          </p:cNvSpPr>
          <p:nvPr>
            <p:ph idx="1"/>
          </p:nvPr>
        </p:nvSpPr>
        <p:spPr/>
        <p:txBody>
          <a:bodyPr/>
          <a:lstStyle/>
          <a:p>
            <a:r>
              <a:rPr lang="en-US" dirty="0"/>
              <a:t>Lab 6 : </a:t>
            </a:r>
          </a:p>
          <a:p>
            <a:r>
              <a:rPr lang="en-US" dirty="0"/>
              <a:t>Working with Location  Object.</a:t>
            </a:r>
          </a:p>
        </p:txBody>
      </p:sp>
    </p:spTree>
    <p:extLst>
      <p:ext uri="{BB962C8B-B14F-4D97-AF65-F5344CB8AC3E}">
        <p14:creationId xmlns:p14="http://schemas.microsoft.com/office/powerpoint/2010/main" val="2103286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r>
              <a:rPr lang="en-US" dirty="0"/>
              <a:t>Document Object Model is a interface that allows programs and scripts to dynamically access and update content, structure and style of documents </a:t>
            </a:r>
          </a:p>
          <a:p>
            <a:r>
              <a:rPr lang="en-US" dirty="0"/>
              <a:t>Window object is the topmost object in the entire scheme. It has properties, methods and event handlers</a:t>
            </a:r>
          </a:p>
          <a:p>
            <a:r>
              <a:rPr lang="en-US" dirty="0"/>
              <a:t>The history object has an array of history items having details of the URL’s visited from within that window</a:t>
            </a:r>
          </a:p>
          <a:p>
            <a:r>
              <a:rPr lang="en-US" dirty="0"/>
              <a:t>The Location object contains information about the current URL </a:t>
            </a:r>
          </a:p>
          <a:p>
            <a:endParaRPr lang="en-US" dirty="0"/>
          </a:p>
          <a:p>
            <a:endParaRPr lang="en-US" dirty="0"/>
          </a:p>
        </p:txBody>
      </p:sp>
    </p:spTree>
    <p:extLst>
      <p:ext uri="{BB962C8B-B14F-4D97-AF65-F5344CB8AC3E}">
        <p14:creationId xmlns:p14="http://schemas.microsoft.com/office/powerpoint/2010/main" val="416293268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Questions</a:t>
            </a:r>
          </a:p>
        </p:txBody>
      </p:sp>
      <p:sp>
        <p:nvSpPr>
          <p:cNvPr id="5" name="Content Placeholder 4"/>
          <p:cNvSpPr>
            <a:spLocks noGrp="1"/>
          </p:cNvSpPr>
          <p:nvPr>
            <p:ph idx="1"/>
          </p:nvPr>
        </p:nvSpPr>
        <p:spPr/>
        <p:txBody>
          <a:bodyPr/>
          <a:lstStyle/>
          <a:p>
            <a:r>
              <a:rPr lang="en-US" dirty="0"/>
              <a:t>Question 1: Closed property returns ______ if the window object is closed either by a script or by the user.</a:t>
            </a:r>
          </a:p>
          <a:p>
            <a:pPr lvl="1"/>
            <a:r>
              <a:rPr lang="en-US" dirty="0"/>
              <a:t>Option 1: 1   </a:t>
            </a:r>
          </a:p>
          <a:p>
            <a:pPr lvl="1"/>
            <a:r>
              <a:rPr lang="en-US" dirty="0"/>
              <a:t>Option 2: True  </a:t>
            </a:r>
          </a:p>
          <a:p>
            <a:pPr lvl="1"/>
            <a:r>
              <a:rPr lang="en-US" dirty="0"/>
              <a:t>Option 3: 0</a:t>
            </a:r>
          </a:p>
          <a:p>
            <a:r>
              <a:rPr lang="en-US" dirty="0"/>
              <a:t>Question 2: An alert dialog box is a modal window that presents a message for users with a single OK button to dismiss it.</a:t>
            </a:r>
          </a:p>
          <a:p>
            <a:pPr lvl="1"/>
            <a:r>
              <a:rPr lang="en-US" dirty="0"/>
              <a:t>True / False </a:t>
            </a:r>
          </a:p>
          <a:p>
            <a:endParaRPr lang="en-US" dirty="0"/>
          </a:p>
        </p:txBody>
      </p:sp>
    </p:spTree>
    <p:extLst>
      <p:ext uri="{BB962C8B-B14F-4D97-AF65-F5344CB8AC3E}">
        <p14:creationId xmlns:p14="http://schemas.microsoft.com/office/powerpoint/2010/main" val="22374894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Questions (Contd..)</a:t>
            </a:r>
          </a:p>
        </p:txBody>
      </p:sp>
      <p:sp>
        <p:nvSpPr>
          <p:cNvPr id="5" name="Content Placeholder 4"/>
          <p:cNvSpPr>
            <a:spLocks noGrp="1"/>
          </p:cNvSpPr>
          <p:nvPr>
            <p:ph idx="1"/>
          </p:nvPr>
        </p:nvSpPr>
        <p:spPr/>
        <p:txBody>
          <a:bodyPr/>
          <a:lstStyle/>
          <a:p>
            <a:r>
              <a:rPr lang="en-US" dirty="0"/>
              <a:t>Question </a:t>
            </a:r>
            <a:r>
              <a:rPr lang="en-US" sz="1800" dirty="0"/>
              <a:t>4: The __________ and </a:t>
            </a:r>
            <a:r>
              <a:rPr lang="en-US" sz="1800" dirty="0" err="1"/>
              <a:t>appCodeName</a:t>
            </a:r>
            <a:r>
              <a:rPr lang="en-US" sz="1800" dirty="0"/>
              <a:t> properties are simply the official name and the internal code name for the browser application.</a:t>
            </a:r>
          </a:p>
          <a:p>
            <a:pPr lvl="1"/>
            <a:r>
              <a:rPr lang="en-US" dirty="0"/>
              <a:t>Option 1: </a:t>
            </a:r>
            <a:r>
              <a:rPr lang="en-US" dirty="0" err="1"/>
              <a:t>Appname</a:t>
            </a:r>
            <a:r>
              <a:rPr lang="en-US" dirty="0"/>
              <a:t> </a:t>
            </a:r>
          </a:p>
          <a:p>
            <a:pPr lvl="1"/>
            <a:r>
              <a:rPr lang="en-US" dirty="0"/>
              <a:t>Option 2: </a:t>
            </a:r>
            <a:r>
              <a:rPr lang="en-US" dirty="0" err="1"/>
              <a:t>appName</a:t>
            </a:r>
            <a:endParaRPr lang="en-US" dirty="0"/>
          </a:p>
          <a:p>
            <a:pPr lvl="1"/>
            <a:r>
              <a:rPr lang="en-US" dirty="0"/>
              <a:t>Option 3: </a:t>
            </a:r>
            <a:r>
              <a:rPr lang="en-US" dirty="0" err="1"/>
              <a:t>applname</a:t>
            </a:r>
            <a:endParaRPr lang="en-US" dirty="0"/>
          </a:p>
          <a:p>
            <a:endParaRPr lang="en-US" sz="1800" dirty="0"/>
          </a:p>
          <a:p>
            <a:r>
              <a:rPr lang="en-US" sz="1800" dirty="0"/>
              <a:t>Question 5: The _________ property supplies a string of the entire URL of the specified window object.</a:t>
            </a:r>
          </a:p>
          <a:p>
            <a:pPr lvl="1"/>
            <a:r>
              <a:rPr lang="en-US" dirty="0"/>
              <a:t>Option 1: </a:t>
            </a:r>
            <a:r>
              <a:rPr lang="en-US" dirty="0" err="1"/>
              <a:t>location.href</a:t>
            </a:r>
            <a:r>
              <a:rPr lang="en-US" dirty="0"/>
              <a:t> 	</a:t>
            </a:r>
          </a:p>
          <a:p>
            <a:pPr lvl="1"/>
            <a:r>
              <a:rPr lang="en-US" dirty="0"/>
              <a:t>Option 2: hostname </a:t>
            </a:r>
          </a:p>
          <a:p>
            <a:pPr lvl="1"/>
            <a:r>
              <a:rPr lang="en-US" dirty="0"/>
              <a:t>Option 3: hash </a:t>
            </a:r>
          </a:p>
          <a:p>
            <a:endParaRPr lang="en-US" sz="1800" dirty="0"/>
          </a:p>
          <a:p>
            <a:r>
              <a:rPr lang="en-US" sz="1800" dirty="0"/>
              <a:t>Question 6: The ____________ property describes both the hostname and port of a URL</a:t>
            </a:r>
            <a:r>
              <a:rPr lang="en-US" dirty="0"/>
              <a:t>. </a:t>
            </a:r>
          </a:p>
          <a:p>
            <a:endParaRPr lang="en-US" dirty="0"/>
          </a:p>
        </p:txBody>
      </p:sp>
    </p:spTree>
    <p:extLst>
      <p:ext uri="{BB962C8B-B14F-4D97-AF65-F5344CB8AC3E}">
        <p14:creationId xmlns:p14="http://schemas.microsoft.com/office/powerpoint/2010/main" val="2627679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5.1: JavaScript Document Object Model </a:t>
            </a:r>
            <a:br>
              <a:rPr lang="en-US" dirty="0"/>
            </a:br>
            <a:r>
              <a:rPr lang="en-US" sz="3000" dirty="0"/>
              <a:t>JavaScript Document Object Model</a:t>
            </a:r>
          </a:p>
        </p:txBody>
      </p:sp>
      <p:sp>
        <p:nvSpPr>
          <p:cNvPr id="6148" name="Rectangle 3"/>
          <p:cNvSpPr>
            <a:spLocks noChangeArrowheads="1"/>
          </p:cNvSpPr>
          <p:nvPr/>
        </p:nvSpPr>
        <p:spPr bwMode="auto">
          <a:xfrm>
            <a:off x="2892425" y="2490788"/>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solidFill>
                <a:srgbClr val="000000"/>
              </a:solidFill>
              <a:latin typeface="Candara"/>
            </a:endParaRPr>
          </a:p>
        </p:txBody>
      </p:sp>
      <p:pic>
        <p:nvPicPr>
          <p:cNvPr id="614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 y="1346200"/>
            <a:ext cx="8439150" cy="482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749" name="Rectangle 5" descr="cross-tab-1"/>
          <p:cNvSpPr>
            <a:spLocks noChangeArrowheads="1"/>
          </p:cNvSpPr>
          <p:nvPr/>
        </p:nvSpPr>
        <p:spPr bwMode="auto">
          <a:xfrm>
            <a:off x="4149725" y="1447800"/>
            <a:ext cx="844550" cy="304800"/>
          </a:xfrm>
          <a:prstGeom prst="rect">
            <a:avLst/>
          </a:prstGeom>
          <a:noFill/>
          <a:ln w="5715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Candara"/>
            </a:endParaRPr>
          </a:p>
        </p:txBody>
      </p:sp>
      <p:sp>
        <p:nvSpPr>
          <p:cNvPr id="287750" name="Rectangle 6" descr="cross-tab-1"/>
          <p:cNvSpPr>
            <a:spLocks noChangeArrowheads="1"/>
          </p:cNvSpPr>
          <p:nvPr/>
        </p:nvSpPr>
        <p:spPr bwMode="auto">
          <a:xfrm>
            <a:off x="4079875" y="2362200"/>
            <a:ext cx="984250" cy="304800"/>
          </a:xfrm>
          <a:prstGeom prst="rect">
            <a:avLst/>
          </a:prstGeom>
          <a:noFill/>
          <a:ln w="5715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Candara"/>
            </a:endParaRPr>
          </a:p>
        </p:txBody>
      </p:sp>
      <p:sp>
        <p:nvSpPr>
          <p:cNvPr id="287751" name="Rectangle 7" descr="cross-tab-1"/>
          <p:cNvSpPr>
            <a:spLocks noChangeArrowheads="1"/>
          </p:cNvSpPr>
          <p:nvPr/>
        </p:nvSpPr>
        <p:spPr bwMode="auto">
          <a:xfrm>
            <a:off x="4079875" y="3048000"/>
            <a:ext cx="984250" cy="381000"/>
          </a:xfrm>
          <a:prstGeom prst="rect">
            <a:avLst/>
          </a:prstGeom>
          <a:noFill/>
          <a:ln w="5715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Candara"/>
            </a:endParaRPr>
          </a:p>
        </p:txBody>
      </p:sp>
      <p:sp>
        <p:nvSpPr>
          <p:cNvPr id="287752" name="Rectangle 8" descr="cross-tab-1"/>
          <p:cNvSpPr>
            <a:spLocks noChangeArrowheads="1"/>
          </p:cNvSpPr>
          <p:nvPr/>
        </p:nvSpPr>
        <p:spPr bwMode="auto">
          <a:xfrm>
            <a:off x="4079875" y="3733800"/>
            <a:ext cx="984250" cy="381000"/>
          </a:xfrm>
          <a:prstGeom prst="rect">
            <a:avLst/>
          </a:prstGeom>
          <a:noFill/>
          <a:ln w="5715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Candara"/>
            </a:endParaRPr>
          </a:p>
        </p:txBody>
      </p:sp>
      <p:sp>
        <p:nvSpPr>
          <p:cNvPr id="287753" name="Rectangle 9"/>
          <p:cNvSpPr>
            <a:spLocks noChangeArrowheads="1"/>
          </p:cNvSpPr>
          <p:nvPr/>
        </p:nvSpPr>
        <p:spPr bwMode="auto">
          <a:xfrm>
            <a:off x="422275" y="2209800"/>
            <a:ext cx="8299450" cy="3810000"/>
          </a:xfrm>
          <a:prstGeom prst="rect">
            <a:avLst/>
          </a:prstGeom>
          <a:noFill/>
          <a:ln w="9525">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Candara"/>
            </a:endParaRPr>
          </a:p>
        </p:txBody>
      </p:sp>
      <p:sp>
        <p:nvSpPr>
          <p:cNvPr id="287754" name="Rectangle 10"/>
          <p:cNvSpPr>
            <a:spLocks noChangeArrowheads="1"/>
          </p:cNvSpPr>
          <p:nvPr/>
        </p:nvSpPr>
        <p:spPr bwMode="auto">
          <a:xfrm>
            <a:off x="561975" y="2895600"/>
            <a:ext cx="8020050" cy="29718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Candara"/>
            </a:endParaRPr>
          </a:p>
        </p:txBody>
      </p:sp>
      <p:sp>
        <p:nvSpPr>
          <p:cNvPr id="287755" name="Rectangle 11" descr="cross-tab-1"/>
          <p:cNvSpPr>
            <a:spLocks noChangeArrowheads="1"/>
          </p:cNvSpPr>
          <p:nvPr/>
        </p:nvSpPr>
        <p:spPr bwMode="auto">
          <a:xfrm>
            <a:off x="1687513" y="3657600"/>
            <a:ext cx="5768975" cy="2057400"/>
          </a:xfrm>
          <a:prstGeom prst="rect">
            <a:avLst/>
          </a:prstGeom>
          <a:noFill/>
          <a:ln w="9525">
            <a:solidFill>
              <a:srgbClr val="FF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Candara"/>
            </a:endParaRPr>
          </a:p>
        </p:txBody>
      </p:sp>
    </p:spTree>
    <p:extLst>
      <p:ext uri="{BB962C8B-B14F-4D97-AF65-F5344CB8AC3E}">
        <p14:creationId xmlns:p14="http://schemas.microsoft.com/office/powerpoint/2010/main" val="271528567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5.1: JavaScript Document Object Model </a:t>
            </a:r>
            <a:br>
              <a:rPr lang="en-US" dirty="0"/>
            </a:br>
            <a:r>
              <a:rPr lang="en-US" dirty="0"/>
              <a:t>JavaScript Document Object Model</a:t>
            </a:r>
          </a:p>
        </p:txBody>
      </p:sp>
      <p:grpSp>
        <p:nvGrpSpPr>
          <p:cNvPr id="2" name="Group 3"/>
          <p:cNvGrpSpPr>
            <a:grpSpLocks/>
          </p:cNvGrpSpPr>
          <p:nvPr/>
        </p:nvGrpSpPr>
        <p:grpSpPr bwMode="auto">
          <a:xfrm>
            <a:off x="211138" y="1371600"/>
            <a:ext cx="8580437" cy="4695930"/>
            <a:chOff x="384" y="672"/>
            <a:chExt cx="5088" cy="3333"/>
          </a:xfrm>
        </p:grpSpPr>
        <p:pic>
          <p:nvPicPr>
            <p:cNvPr id="7173" name="Picture 4" descr="frm-w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 y="1104"/>
              <a:ext cx="5088" cy="2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 y="672"/>
              <a:ext cx="374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21752837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1200" dirty="0"/>
              <a:t>5.1: JavaScript Document Object Model</a:t>
            </a:r>
            <a:br>
              <a:rPr lang="en-US" sz="1200" dirty="0"/>
            </a:br>
            <a:r>
              <a:rPr lang="en-US" dirty="0"/>
              <a:t>Object Properties </a:t>
            </a:r>
          </a:p>
        </p:txBody>
      </p:sp>
      <p:sp>
        <p:nvSpPr>
          <p:cNvPr id="7" name="Content Placeholder 6"/>
          <p:cNvSpPr>
            <a:spLocks noGrp="1"/>
          </p:cNvSpPr>
          <p:nvPr>
            <p:ph idx="1"/>
          </p:nvPr>
        </p:nvSpPr>
        <p:spPr/>
        <p:txBody>
          <a:bodyPr/>
          <a:lstStyle/>
          <a:p>
            <a:r>
              <a:rPr lang="en-US" dirty="0"/>
              <a:t>Define a particular, current setting of an object</a:t>
            </a:r>
          </a:p>
          <a:p>
            <a:r>
              <a:rPr lang="en-US" dirty="0"/>
              <a:t>Property names are case-sensitive</a:t>
            </a:r>
          </a:p>
          <a:p>
            <a:r>
              <a:rPr lang="en-US" dirty="0"/>
              <a:t>Each property determines it’s own read-write status</a:t>
            </a:r>
          </a:p>
          <a:p>
            <a:r>
              <a:rPr lang="en-US" dirty="0"/>
              <a:t>Any property you set survives as long as the document remains loaded in the window</a:t>
            </a:r>
          </a:p>
          <a:p>
            <a:r>
              <a:rPr lang="en-US" dirty="0"/>
              <a:t>For example:</a:t>
            </a:r>
          </a:p>
          <a:p>
            <a:endParaRPr lang="en-US" dirty="0"/>
          </a:p>
        </p:txBody>
      </p:sp>
      <p:sp>
        <p:nvSpPr>
          <p:cNvPr id="8" name="Rectangle 7"/>
          <p:cNvSpPr/>
          <p:nvPr/>
        </p:nvSpPr>
        <p:spPr>
          <a:xfrm>
            <a:off x="704850" y="4080986"/>
            <a:ext cx="5867400"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fr-FR" dirty="0" err="1">
                <a:latin typeface="Arial" panose="020B0604020202020204" pitchFamily="34" charset="0"/>
                <a:cs typeface="Arial" panose="020B0604020202020204" pitchFamily="34" charset="0"/>
              </a:rPr>
              <a:t>document.forms</a:t>
            </a:r>
            <a:r>
              <a:rPr lang="fr-FR" dirty="0">
                <a:latin typeface="Arial" panose="020B0604020202020204" pitchFamily="34" charset="0"/>
                <a:cs typeface="Arial" panose="020B0604020202020204" pitchFamily="34" charset="0"/>
              </a:rPr>
              <a:t>[0].</a:t>
            </a:r>
            <a:r>
              <a:rPr lang="fr-FR" dirty="0" err="1">
                <a:latin typeface="Arial" panose="020B0604020202020204" pitchFamily="34" charset="0"/>
                <a:cs typeface="Arial" panose="020B0604020202020204" pitchFamily="34" charset="0"/>
              </a:rPr>
              <a:t>phone.value</a:t>
            </a:r>
            <a:r>
              <a:rPr lang="fr-FR" dirty="0">
                <a:latin typeface="Arial" panose="020B0604020202020204" pitchFamily="34" charset="0"/>
                <a:cs typeface="Arial" panose="020B0604020202020204" pitchFamily="34" charset="0"/>
              </a:rPr>
              <a:t> = “555-1212”</a:t>
            </a:r>
          </a:p>
          <a:p>
            <a:pPr>
              <a:buNone/>
            </a:pPr>
            <a:r>
              <a:rPr lang="fr-FR" dirty="0" err="1">
                <a:latin typeface="Arial" panose="020B0604020202020204" pitchFamily="34" charset="0"/>
                <a:cs typeface="Arial" panose="020B0604020202020204" pitchFamily="34" charset="0"/>
              </a:rPr>
              <a:t>document.forms</a:t>
            </a:r>
            <a:r>
              <a:rPr lang="fr-FR" dirty="0">
                <a:latin typeface="Arial" panose="020B0604020202020204" pitchFamily="34" charset="0"/>
                <a:cs typeface="Arial" panose="020B0604020202020204" pitchFamily="34" charset="0"/>
              </a:rPr>
              <a:t>[0].</a:t>
            </a:r>
            <a:r>
              <a:rPr lang="fr-FR" dirty="0" err="1">
                <a:latin typeface="Arial" panose="020B0604020202020204" pitchFamily="34" charset="0"/>
                <a:cs typeface="Arial" panose="020B0604020202020204" pitchFamily="34" charset="0"/>
              </a:rPr>
              <a:t>phone.delimiter</a:t>
            </a:r>
            <a:r>
              <a:rPr lang="fr-FR" dirty="0">
                <a:latin typeface="Arial" panose="020B0604020202020204" pitchFamily="34" charset="0"/>
                <a:cs typeface="Arial" panose="020B0604020202020204" pitchFamily="34" charset="0"/>
              </a:rPr>
              <a:t> = “-”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427916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5.1: JavaScript Document Object Model</a:t>
            </a:r>
            <a:br>
              <a:rPr lang="en-US" sz="1200" dirty="0"/>
            </a:br>
            <a:r>
              <a:rPr lang="en-US" dirty="0"/>
              <a:t> Event Handlers</a:t>
            </a:r>
          </a:p>
        </p:txBody>
      </p:sp>
      <p:sp>
        <p:nvSpPr>
          <p:cNvPr id="4" name="Content Placeholder 3"/>
          <p:cNvSpPr>
            <a:spLocks noGrp="1"/>
          </p:cNvSpPr>
          <p:nvPr>
            <p:ph idx="1"/>
          </p:nvPr>
        </p:nvSpPr>
        <p:spPr>
          <a:xfrm>
            <a:off x="305991" y="1451743"/>
            <a:ext cx="8539494" cy="4643751"/>
          </a:xfrm>
        </p:spPr>
        <p:txBody>
          <a:bodyPr/>
          <a:lstStyle/>
          <a:p>
            <a:r>
              <a:rPr lang="en-US" dirty="0">
                <a:cs typeface="Arial" pitchFamily="34" charset="0"/>
              </a:rPr>
              <a:t>Specify how an object reacts to an event</a:t>
            </a:r>
          </a:p>
          <a:p>
            <a:pPr lvl="1"/>
            <a:r>
              <a:rPr lang="en-US" dirty="0"/>
              <a:t>Event can be triggered by a user action or a browser action.</a:t>
            </a:r>
          </a:p>
          <a:p>
            <a:r>
              <a:rPr lang="en-US" dirty="0"/>
              <a:t>There are two ways to map functions to events</a:t>
            </a:r>
          </a:p>
          <a:p>
            <a:pPr lvl="1"/>
            <a:r>
              <a:rPr lang="en-US" dirty="0">
                <a:cs typeface="Arial" pitchFamily="34" charset="0"/>
              </a:rPr>
              <a:t>Event handlers as methods:</a:t>
            </a:r>
          </a:p>
          <a:p>
            <a:pPr lvl="1"/>
            <a:endParaRPr lang="en-US" dirty="0">
              <a:cs typeface="Arial" pitchFamily="34" charset="0"/>
            </a:endParaRPr>
          </a:p>
          <a:p>
            <a:pPr lvl="1"/>
            <a:endParaRPr lang="en-US" dirty="0">
              <a:cs typeface="Arial" pitchFamily="34" charset="0"/>
            </a:endParaRPr>
          </a:p>
          <a:p>
            <a:pPr lvl="1"/>
            <a:endParaRPr lang="en-US" dirty="0">
              <a:cs typeface="Arial" pitchFamily="34" charset="0"/>
            </a:endParaRPr>
          </a:p>
          <a:p>
            <a:pPr lvl="1"/>
            <a:r>
              <a:rPr lang="en-US" dirty="0">
                <a:cs typeface="Arial" pitchFamily="34" charset="0"/>
              </a:rPr>
              <a:t>Event handlers as properties:</a:t>
            </a:r>
          </a:p>
          <a:p>
            <a:pPr lvl="1">
              <a:buNone/>
            </a:pPr>
            <a:r>
              <a:rPr lang="en-US" dirty="0"/>
              <a:t>      </a:t>
            </a:r>
          </a:p>
        </p:txBody>
      </p:sp>
      <p:sp>
        <p:nvSpPr>
          <p:cNvPr id="10245" name="AutoShape 6"/>
          <p:cNvSpPr>
            <a:spLocks noChangeArrowheads="1"/>
          </p:cNvSpPr>
          <p:nvPr/>
        </p:nvSpPr>
        <p:spPr bwMode="auto">
          <a:xfrm>
            <a:off x="476248" y="2664459"/>
            <a:ext cx="6639797" cy="64008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2"/>
              </a:solidFill>
              <a:latin typeface="Candara"/>
              <a:cs typeface="Arial" pitchFamily="34" charset="0"/>
            </a:endParaRPr>
          </a:p>
        </p:txBody>
      </p:sp>
      <p:sp>
        <p:nvSpPr>
          <p:cNvPr id="10246" name="AutoShape 7"/>
          <p:cNvSpPr>
            <a:spLocks noChangeArrowheads="1"/>
          </p:cNvSpPr>
          <p:nvPr/>
        </p:nvSpPr>
        <p:spPr bwMode="auto">
          <a:xfrm>
            <a:off x="476249" y="3873501"/>
            <a:ext cx="6639797" cy="5080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2"/>
              </a:solidFill>
              <a:latin typeface="Candara"/>
              <a:cs typeface="Arial" pitchFamily="34" charset="0"/>
            </a:endParaRPr>
          </a:p>
        </p:txBody>
      </p:sp>
      <p:sp>
        <p:nvSpPr>
          <p:cNvPr id="5" name="Rectangle 4">
            <a:extLst>
              <a:ext uri="{FF2B5EF4-FFF2-40B4-BE49-F238E27FC236}">
                <a16:creationId xmlns:a16="http://schemas.microsoft.com/office/drawing/2014/main" id="{811D2E0F-049C-4BA2-9904-D5DE15263EE7}"/>
              </a:ext>
            </a:extLst>
          </p:cNvPr>
          <p:cNvSpPr/>
          <p:nvPr/>
        </p:nvSpPr>
        <p:spPr>
          <a:xfrm>
            <a:off x="684570" y="2799832"/>
            <a:ext cx="4572000" cy="369332"/>
          </a:xfrm>
          <a:prstGeom prst="rect">
            <a:avLst/>
          </a:prstGeom>
        </p:spPr>
        <p:txBody>
          <a:bodyPr>
            <a:spAutoFit/>
          </a:bodyPr>
          <a:lstStyle/>
          <a:p>
            <a:r>
              <a:rPr lang="en-US" dirty="0">
                <a:latin typeface="Arial" panose="020B0604020202020204" pitchFamily="34" charset="0"/>
                <a:cs typeface="Arial" panose="020B0604020202020204" pitchFamily="34" charset="0"/>
              </a:rPr>
              <a:t>document.formName.button1.onclick=f1()</a:t>
            </a:r>
          </a:p>
        </p:txBody>
      </p:sp>
      <p:sp>
        <p:nvSpPr>
          <p:cNvPr id="6" name="Rectangle 5">
            <a:extLst>
              <a:ext uri="{FF2B5EF4-FFF2-40B4-BE49-F238E27FC236}">
                <a16:creationId xmlns:a16="http://schemas.microsoft.com/office/drawing/2014/main" id="{AF40F5CB-4754-4007-AC4E-5F8A09AFF96F}"/>
              </a:ext>
            </a:extLst>
          </p:cNvPr>
          <p:cNvSpPr/>
          <p:nvPr/>
        </p:nvSpPr>
        <p:spPr>
          <a:xfrm>
            <a:off x="574998" y="3942835"/>
            <a:ext cx="6579149"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 &lt;INPUT TYPE=”button” NAME=”button1” </a:t>
            </a:r>
            <a:r>
              <a:rPr lang="en-US" dirty="0" err="1">
                <a:latin typeface="Arial" panose="020B0604020202020204" pitchFamily="34" charset="0"/>
                <a:cs typeface="Arial" panose="020B0604020202020204" pitchFamily="34" charset="0"/>
              </a:rPr>
              <a:t>onClick</a:t>
            </a:r>
            <a:r>
              <a:rPr lang="en-US" dirty="0">
                <a:latin typeface="Arial" panose="020B0604020202020204" pitchFamily="34" charset="0"/>
                <a:cs typeface="Arial" panose="020B0604020202020204" pitchFamily="34" charset="0"/>
              </a:rPr>
              <a:t>=”f1()”&gt;</a:t>
            </a:r>
          </a:p>
        </p:txBody>
      </p:sp>
    </p:spTree>
    <p:extLst>
      <p:ext uri="{BB962C8B-B14F-4D97-AF65-F5344CB8AC3E}">
        <p14:creationId xmlns:p14="http://schemas.microsoft.com/office/powerpoint/2010/main" val="2241872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5.2: Window Object</a:t>
            </a:r>
            <a:br>
              <a:rPr lang="en-US" sz="1200" dirty="0"/>
            </a:br>
            <a:r>
              <a:rPr lang="en-US" dirty="0"/>
              <a:t>Working with Window Object</a:t>
            </a:r>
          </a:p>
        </p:txBody>
      </p:sp>
      <p:sp>
        <p:nvSpPr>
          <p:cNvPr id="3" name="Content Placeholder 2"/>
          <p:cNvSpPr>
            <a:spLocks noGrp="1"/>
          </p:cNvSpPr>
          <p:nvPr>
            <p:ph idx="1"/>
          </p:nvPr>
        </p:nvSpPr>
        <p:spPr/>
        <p:txBody>
          <a:bodyPr/>
          <a:lstStyle/>
          <a:p>
            <a:r>
              <a:rPr lang="en-US" dirty="0"/>
              <a:t>Window object:</a:t>
            </a:r>
          </a:p>
          <a:p>
            <a:pPr lvl="1"/>
            <a:r>
              <a:rPr lang="en-US" dirty="0"/>
              <a:t>Unique position at the top of the JavaScript object hierarchy </a:t>
            </a:r>
          </a:p>
          <a:p>
            <a:pPr lvl="1"/>
            <a:r>
              <a:rPr lang="en-US" dirty="0"/>
              <a:t>Can be omitted from object references since everything takes place in a window</a:t>
            </a:r>
          </a:p>
          <a:p>
            <a:r>
              <a:rPr lang="en-US" dirty="0"/>
              <a:t>The following two statements are the same</a:t>
            </a:r>
          </a:p>
          <a:p>
            <a:pPr lvl="1"/>
            <a:r>
              <a:rPr lang="en-US" dirty="0" err="1"/>
              <a:t>window.alert</a:t>
            </a:r>
            <a:r>
              <a:rPr lang="en-US" dirty="0"/>
              <a:t>(“Welcome to </a:t>
            </a:r>
            <a:r>
              <a:rPr lang="en-US" dirty="0" err="1"/>
              <a:t>Javascript</a:t>
            </a:r>
            <a:r>
              <a:rPr lang="en-US" dirty="0"/>
              <a:t> “) </a:t>
            </a:r>
          </a:p>
          <a:p>
            <a:pPr lvl="1"/>
            <a:r>
              <a:rPr lang="en-US" dirty="0"/>
              <a:t>alert(“Welcome to </a:t>
            </a:r>
            <a:r>
              <a:rPr lang="en-US" dirty="0" err="1"/>
              <a:t>Javascript</a:t>
            </a:r>
            <a:r>
              <a:rPr lang="en-US" dirty="0"/>
              <a:t> “)</a:t>
            </a:r>
          </a:p>
          <a:p>
            <a:endParaRPr lang="en-US" dirty="0"/>
          </a:p>
          <a:p>
            <a:r>
              <a:rPr lang="en-US" dirty="0"/>
              <a:t>Properties</a:t>
            </a:r>
          </a:p>
          <a:p>
            <a:pPr lvl="1"/>
            <a:r>
              <a:rPr lang="en-US" dirty="0" err="1"/>
              <a:t>defaultStatus</a:t>
            </a:r>
            <a:endParaRPr lang="en-US" dirty="0"/>
          </a:p>
          <a:p>
            <a:pPr lvl="1"/>
            <a:r>
              <a:rPr lang="en-US" dirty="0"/>
              <a:t>status</a:t>
            </a:r>
          </a:p>
          <a:p>
            <a:pPr lvl="1"/>
            <a:r>
              <a:rPr lang="en-US" dirty="0"/>
              <a:t>closed </a:t>
            </a:r>
          </a:p>
          <a:p>
            <a:endParaRPr lang="en-US" dirty="0"/>
          </a:p>
          <a:p>
            <a:endParaRPr lang="en-US" dirty="0"/>
          </a:p>
        </p:txBody>
      </p:sp>
    </p:spTree>
    <p:extLst>
      <p:ext uri="{BB962C8B-B14F-4D97-AF65-F5344CB8AC3E}">
        <p14:creationId xmlns:p14="http://schemas.microsoft.com/office/powerpoint/2010/main" val="2721084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5.2: Window Object </a:t>
            </a:r>
            <a:br>
              <a:rPr lang="en-US" sz="1200" dirty="0"/>
            </a:br>
            <a:r>
              <a:rPr lang="en-US" dirty="0"/>
              <a:t>Window Object Methods</a:t>
            </a:r>
          </a:p>
        </p:txBody>
      </p:sp>
      <p:sp>
        <p:nvSpPr>
          <p:cNvPr id="14340" name="Rectangle 3"/>
          <p:cNvSpPr>
            <a:spLocks noGrp="1" noChangeArrowheads="1"/>
          </p:cNvSpPr>
          <p:nvPr>
            <p:ph idx="1"/>
          </p:nvPr>
        </p:nvSpPr>
        <p:spPr/>
        <p:txBody>
          <a:bodyPr lIns="90488" tIns="44450" rIns="90488" bIns="44450">
            <a:noAutofit/>
          </a:bodyPr>
          <a:lstStyle/>
          <a:p>
            <a:pPr>
              <a:lnSpc>
                <a:spcPts val="5000"/>
              </a:lnSpc>
            </a:pPr>
            <a:r>
              <a:rPr lang="en-US" dirty="0">
                <a:latin typeface="+mj-lt"/>
                <a:cs typeface="Arial" pitchFamily="34" charset="0"/>
              </a:rPr>
              <a:t>alert(message)  </a:t>
            </a:r>
          </a:p>
          <a:p>
            <a:pPr marL="800100" lvl="1" indent="-342900" eaLnBrk="1" hangingPunct="1">
              <a:lnSpc>
                <a:spcPts val="5000"/>
              </a:lnSpc>
              <a:buFont typeface="Arial" pitchFamily="34" charset="0"/>
              <a:buNone/>
            </a:pPr>
            <a:r>
              <a:rPr lang="en-US" dirty="0" err="1">
                <a:latin typeface="Arial" panose="020B0604020202020204" pitchFamily="34" charset="0"/>
                <a:cs typeface="Arial" panose="020B0604020202020204" pitchFamily="34" charset="0"/>
              </a:rPr>
              <a:t>window.alert</a:t>
            </a:r>
            <a:r>
              <a:rPr lang="en-US" dirty="0">
                <a:latin typeface="Arial" panose="020B0604020202020204" pitchFamily="34" charset="0"/>
                <a:cs typeface="Arial" panose="020B0604020202020204" pitchFamily="34" charset="0"/>
              </a:rPr>
              <a:t>(“Display Message”)</a:t>
            </a:r>
          </a:p>
          <a:p>
            <a:pPr>
              <a:lnSpc>
                <a:spcPts val="5000"/>
              </a:lnSpc>
            </a:pPr>
            <a:r>
              <a:rPr lang="en-US" dirty="0">
                <a:latin typeface="+mj-lt"/>
                <a:cs typeface="Arial" pitchFamily="34" charset="0"/>
              </a:rPr>
              <a:t>confirm(message)  </a:t>
            </a:r>
          </a:p>
          <a:p>
            <a:pPr marL="800100" lvl="1" indent="-342900" eaLnBrk="1" hangingPunct="1">
              <a:lnSpc>
                <a:spcPts val="5000"/>
              </a:lnSpc>
              <a:buFont typeface="Arial" pitchFamily="34" charset="0"/>
              <a:buNone/>
            </a:pPr>
            <a:r>
              <a:rPr lang="en-US" dirty="0" err="1">
                <a:latin typeface="Arial" panose="020B0604020202020204" pitchFamily="34" charset="0"/>
                <a:cs typeface="Arial" panose="020B0604020202020204" pitchFamily="34" charset="0"/>
              </a:rPr>
              <a:t>window.confirm</a:t>
            </a:r>
            <a:r>
              <a:rPr lang="en-US" dirty="0">
                <a:latin typeface="Arial" panose="020B0604020202020204" pitchFamily="34" charset="0"/>
                <a:cs typeface="Arial" panose="020B0604020202020204" pitchFamily="34" charset="0"/>
              </a:rPr>
              <a:t>(“Exit Application ?”)</a:t>
            </a:r>
          </a:p>
          <a:p>
            <a:pPr marL="457200" indent="-457200" eaLnBrk="1" hangingPunct="1">
              <a:lnSpc>
                <a:spcPts val="5000"/>
              </a:lnSpc>
            </a:pPr>
            <a:r>
              <a:rPr lang="en-US" dirty="0">
                <a:latin typeface="+mj-lt"/>
              </a:rPr>
              <a:t> </a:t>
            </a:r>
            <a:r>
              <a:rPr lang="en-US" dirty="0">
                <a:latin typeface="+mj-lt"/>
                <a:cs typeface="Arial" pitchFamily="34" charset="0"/>
              </a:rPr>
              <a:t>prompt(message,[</a:t>
            </a:r>
            <a:r>
              <a:rPr lang="en-US" dirty="0" err="1">
                <a:latin typeface="+mj-lt"/>
                <a:cs typeface="Arial" pitchFamily="34" charset="0"/>
              </a:rPr>
              <a:t>defaultReply</a:t>
            </a:r>
            <a:r>
              <a:rPr lang="en-US" dirty="0">
                <a:latin typeface="+mj-lt"/>
                <a:cs typeface="Arial" pitchFamily="34" charset="0"/>
              </a:rPr>
              <a:t>])</a:t>
            </a:r>
          </a:p>
          <a:p>
            <a:pPr marL="0" indent="0" eaLnBrk="1" hangingPunct="1">
              <a:lnSpc>
                <a:spcPts val="5000"/>
              </a:lnSpc>
              <a:buNone/>
            </a:pPr>
            <a:r>
              <a:rPr lang="en-US" sz="1600" dirty="0" err="1">
                <a:latin typeface="Arial" panose="020B0604020202020204" pitchFamily="34" charset="0"/>
                <a:cs typeface="Arial" panose="020B0604020202020204" pitchFamily="34" charset="0"/>
              </a:rPr>
              <a:t>var</a:t>
            </a:r>
            <a:r>
              <a:rPr lang="en-US" sz="1600" dirty="0">
                <a:latin typeface="Arial" panose="020B0604020202020204" pitchFamily="34" charset="0"/>
                <a:cs typeface="Arial" panose="020B0604020202020204" pitchFamily="34" charset="0"/>
              </a:rPr>
              <a:t> input=  </a:t>
            </a:r>
            <a:r>
              <a:rPr lang="en-US" sz="1600" dirty="0" err="1">
                <a:latin typeface="Arial" panose="020B0604020202020204" pitchFamily="34" charset="0"/>
                <a:cs typeface="Arial" panose="020B0604020202020204" pitchFamily="34" charset="0"/>
              </a:rPr>
              <a:t>window.prompt</a:t>
            </a:r>
            <a:r>
              <a:rPr lang="en-US" sz="1600" dirty="0">
                <a:latin typeface="Arial" panose="020B0604020202020204" pitchFamily="34" charset="0"/>
                <a:cs typeface="Arial" panose="020B0604020202020204" pitchFamily="34" charset="0"/>
              </a:rPr>
              <a:t>(“Enter value of X”)</a:t>
            </a:r>
          </a:p>
        </p:txBody>
      </p:sp>
      <p:pic>
        <p:nvPicPr>
          <p:cNvPr id="14341" name="Picture 4" descr="ale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8425" y="1600200"/>
            <a:ext cx="1781175"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5" descr="confir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200400"/>
            <a:ext cx="1781175"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6" descr="promp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0914" y="4876800"/>
            <a:ext cx="3338285" cy="126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4" name="AutoShape 7"/>
          <p:cNvSpPr>
            <a:spLocks noChangeArrowheads="1"/>
          </p:cNvSpPr>
          <p:nvPr/>
        </p:nvSpPr>
        <p:spPr bwMode="auto">
          <a:xfrm>
            <a:off x="609600" y="2286000"/>
            <a:ext cx="3733800" cy="674914"/>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anose="020B0604020202020204" pitchFamily="34" charset="0"/>
              <a:cs typeface="Arial" panose="020B0604020202020204" pitchFamily="34" charset="0"/>
            </a:endParaRPr>
          </a:p>
        </p:txBody>
      </p:sp>
      <p:sp>
        <p:nvSpPr>
          <p:cNvPr id="14345" name="AutoShape 8"/>
          <p:cNvSpPr>
            <a:spLocks noChangeArrowheads="1"/>
          </p:cNvSpPr>
          <p:nvPr/>
        </p:nvSpPr>
        <p:spPr bwMode="auto">
          <a:xfrm>
            <a:off x="685800" y="3581400"/>
            <a:ext cx="4114800" cy="8128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anose="020B0604020202020204" pitchFamily="34" charset="0"/>
              <a:cs typeface="Arial" panose="020B0604020202020204" pitchFamily="34" charset="0"/>
            </a:endParaRPr>
          </a:p>
        </p:txBody>
      </p:sp>
      <p:sp>
        <p:nvSpPr>
          <p:cNvPr id="14346" name="AutoShape 9"/>
          <p:cNvSpPr>
            <a:spLocks noChangeArrowheads="1"/>
          </p:cNvSpPr>
          <p:nvPr/>
        </p:nvSpPr>
        <p:spPr bwMode="auto">
          <a:xfrm>
            <a:off x="188687" y="5050970"/>
            <a:ext cx="5312228" cy="1121229"/>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193942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5.2: Window Object </a:t>
            </a:r>
            <a:br>
              <a:rPr lang="en-US" dirty="0"/>
            </a:br>
            <a:r>
              <a:rPr lang="en-US" dirty="0"/>
              <a:t>Window Object Methods</a:t>
            </a:r>
          </a:p>
        </p:txBody>
      </p:sp>
      <p:sp>
        <p:nvSpPr>
          <p:cNvPr id="294915" name="Rectangle 3"/>
          <p:cNvSpPr>
            <a:spLocks noGrp="1" noChangeArrowheads="1"/>
          </p:cNvSpPr>
          <p:nvPr>
            <p:ph idx="1"/>
          </p:nvPr>
        </p:nvSpPr>
        <p:spPr/>
        <p:txBody>
          <a:bodyPr lIns="90488" tIns="44450" rIns="90488" bIns="44450"/>
          <a:lstStyle/>
          <a:p>
            <a:pPr>
              <a:lnSpc>
                <a:spcPts val="5000"/>
              </a:lnSpc>
            </a:pPr>
            <a:r>
              <a:rPr lang="en-US" dirty="0">
                <a:cs typeface="Arial" pitchFamily="34" charset="0"/>
              </a:rPr>
              <a:t>open(“URL”, “</a:t>
            </a:r>
            <a:r>
              <a:rPr lang="en-US" dirty="0" err="1">
                <a:cs typeface="Arial" pitchFamily="34" charset="0"/>
              </a:rPr>
              <a:t>windowName</a:t>
            </a:r>
            <a:r>
              <a:rPr lang="en-US" dirty="0">
                <a:cs typeface="Arial" pitchFamily="34" charset="0"/>
              </a:rPr>
              <a:t>” [, “</a:t>
            </a:r>
            <a:r>
              <a:rPr lang="en-US" dirty="0" err="1">
                <a:cs typeface="Arial" pitchFamily="34" charset="0"/>
              </a:rPr>
              <a:t>windowFeatures</a:t>
            </a:r>
            <a:r>
              <a:rPr lang="en-US" dirty="0">
                <a:cs typeface="Arial" pitchFamily="34" charset="0"/>
              </a:rPr>
              <a:t>”])</a:t>
            </a:r>
          </a:p>
          <a:p>
            <a:pPr>
              <a:lnSpc>
                <a:spcPts val="5000"/>
              </a:lnSpc>
            </a:pPr>
            <a:endParaRPr lang="en-US" dirty="0">
              <a:cs typeface="Arial" pitchFamily="34" charset="0"/>
            </a:endParaRPr>
          </a:p>
          <a:p>
            <a:pPr>
              <a:lnSpc>
                <a:spcPts val="5000"/>
              </a:lnSpc>
            </a:pPr>
            <a:endParaRPr lang="en-US" dirty="0">
              <a:cs typeface="Arial" pitchFamily="34" charset="0"/>
            </a:endParaRPr>
          </a:p>
          <a:p>
            <a:pPr>
              <a:lnSpc>
                <a:spcPts val="5000"/>
              </a:lnSpc>
            </a:pPr>
            <a:r>
              <a:rPr lang="en-US" dirty="0">
                <a:cs typeface="Arial" pitchFamily="34" charset="0"/>
              </a:rPr>
              <a:t>close()</a:t>
            </a:r>
          </a:p>
          <a:p>
            <a:pPr>
              <a:lnSpc>
                <a:spcPts val="5000"/>
              </a:lnSpc>
            </a:pPr>
            <a:r>
              <a:rPr lang="en-US" dirty="0" err="1">
                <a:cs typeface="Arial" pitchFamily="34" charset="0"/>
              </a:rPr>
              <a:t>moveBy</a:t>
            </a:r>
            <a:r>
              <a:rPr lang="en-US" dirty="0">
                <a:cs typeface="Arial" pitchFamily="34" charset="0"/>
              </a:rPr>
              <a:t>(</a:t>
            </a:r>
            <a:r>
              <a:rPr lang="en-US" dirty="0" err="1">
                <a:cs typeface="Arial" pitchFamily="34" charset="0"/>
              </a:rPr>
              <a:t>deltaX,deltaY</a:t>
            </a:r>
            <a:r>
              <a:rPr lang="en-US" dirty="0">
                <a:cs typeface="Arial" pitchFamily="34" charset="0"/>
              </a:rPr>
              <a:t>), </a:t>
            </a:r>
            <a:r>
              <a:rPr lang="en-US" dirty="0" err="1">
                <a:cs typeface="Arial" pitchFamily="34" charset="0"/>
              </a:rPr>
              <a:t>moveTo</a:t>
            </a:r>
            <a:r>
              <a:rPr lang="en-US" dirty="0">
                <a:cs typeface="Arial" pitchFamily="34" charset="0"/>
              </a:rPr>
              <a:t>(</a:t>
            </a:r>
            <a:r>
              <a:rPr lang="en-US" dirty="0" err="1">
                <a:cs typeface="Arial" pitchFamily="34" charset="0"/>
              </a:rPr>
              <a:t>x,y</a:t>
            </a:r>
            <a:r>
              <a:rPr lang="en-US" dirty="0">
                <a:cs typeface="Arial" pitchFamily="34" charset="0"/>
              </a:rPr>
              <a:t>) </a:t>
            </a:r>
          </a:p>
          <a:p>
            <a:pPr>
              <a:lnSpc>
                <a:spcPts val="5000"/>
              </a:lnSpc>
            </a:pPr>
            <a:r>
              <a:rPr lang="en-US" dirty="0" err="1">
                <a:cs typeface="Arial" pitchFamily="34" charset="0"/>
              </a:rPr>
              <a:t>scrollBy</a:t>
            </a:r>
            <a:r>
              <a:rPr lang="en-US" dirty="0">
                <a:cs typeface="Arial" pitchFamily="34" charset="0"/>
              </a:rPr>
              <a:t>(</a:t>
            </a:r>
            <a:r>
              <a:rPr lang="en-US" dirty="0" err="1">
                <a:cs typeface="Arial" pitchFamily="34" charset="0"/>
              </a:rPr>
              <a:t>deltaX,deltaY</a:t>
            </a:r>
            <a:r>
              <a:rPr lang="en-US" dirty="0">
                <a:cs typeface="Arial" pitchFamily="34" charset="0"/>
              </a:rPr>
              <a:t>), </a:t>
            </a:r>
            <a:r>
              <a:rPr lang="en-US" dirty="0" err="1">
                <a:cs typeface="Arial" pitchFamily="34" charset="0"/>
              </a:rPr>
              <a:t>scrollTo</a:t>
            </a:r>
            <a:r>
              <a:rPr lang="en-US" dirty="0">
                <a:cs typeface="Arial" pitchFamily="34" charset="0"/>
              </a:rPr>
              <a:t>(</a:t>
            </a:r>
            <a:r>
              <a:rPr lang="en-US" dirty="0" err="1">
                <a:cs typeface="Arial" pitchFamily="34" charset="0"/>
              </a:rPr>
              <a:t>x,y</a:t>
            </a:r>
            <a:r>
              <a:rPr lang="en-US" dirty="0">
                <a:cs typeface="Arial" pitchFamily="34" charset="0"/>
              </a:rPr>
              <a:t>)</a:t>
            </a:r>
          </a:p>
        </p:txBody>
      </p:sp>
      <p:sp>
        <p:nvSpPr>
          <p:cNvPr id="15365" name="AutoShape 4" descr="newwin=window.open(“new/URL”,”NewWindow”, “toolbar,status,resizable”)"/>
          <p:cNvSpPr>
            <a:spLocks noChangeArrowheads="1"/>
          </p:cNvSpPr>
          <p:nvPr/>
        </p:nvSpPr>
        <p:spPr bwMode="auto">
          <a:xfrm>
            <a:off x="368300" y="2426607"/>
            <a:ext cx="7498080" cy="109728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lvl="1">
              <a:lnSpc>
                <a:spcPts val="5000"/>
              </a:lnSpc>
              <a:buNone/>
            </a:pPr>
            <a:r>
              <a:rPr lang="en-US" sz="1600" dirty="0" err="1">
                <a:latin typeface="Arial" panose="020B0604020202020204" pitchFamily="34" charset="0"/>
                <a:cs typeface="Arial" panose="020B0604020202020204" pitchFamily="34" charset="0"/>
              </a:rPr>
              <a:t>newwin</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window.open</a:t>
            </a:r>
            <a:r>
              <a:rPr lang="en-US" sz="1600" dirty="0">
                <a:latin typeface="Arial" panose="020B0604020202020204" pitchFamily="34" charset="0"/>
                <a:cs typeface="Arial" panose="020B0604020202020204" pitchFamily="34" charset="0"/>
              </a:rPr>
              <a:t>(“new/URL”,”</a:t>
            </a:r>
            <a:r>
              <a:rPr lang="en-US" sz="1600" dirty="0" err="1">
                <a:latin typeface="Arial" panose="020B0604020202020204" pitchFamily="34" charset="0"/>
                <a:cs typeface="Arial" panose="020B0604020202020204" pitchFamily="34" charset="0"/>
              </a:rPr>
              <a:t>NewWindow</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toolbar,status,resizable</a:t>
            </a:r>
            <a:r>
              <a:rPr lang="en-US"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0145205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49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4915">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491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49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5" grpId="0" build="p" bldLvl="2"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6C81F9DB-9DB6-478C-B029-122D380A8C9B}" vid="{842A89BB-942D-4468-A868-2301606048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0d8c4aea-b462-4687-8b40-bd2f5a85267d">Class book</Material_x0020_Type>
    <Category xmlns="0d8c4aea-b462-4687-8b40-bd2f5a85267d">Module Artifact</Category>
    <Level xmlns="0d8c4aea-b462-4687-8b40-bd2f5a85267d">L1</Leve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C290F0099B6204A992AAF82A2A26582" ma:contentTypeVersion="3" ma:contentTypeDescription="Create a new document." ma:contentTypeScope="" ma:versionID="647d81cd89999b02674cf54dde3c9283">
  <xsd:schema xmlns:xsd="http://www.w3.org/2001/XMLSchema" xmlns:xs="http://www.w3.org/2001/XMLSchema" xmlns:p="http://schemas.microsoft.com/office/2006/metadata/properties" xmlns:ns2="0d8c4aea-b462-4687-8b40-bd2f5a85267d" targetNamespace="http://schemas.microsoft.com/office/2006/metadata/properties" ma:root="true" ma:fieldsID="1e381b838e1515737216dd4535b8eb25" ns2:_="">
    <xsd:import namespace="0d8c4aea-b462-4687-8b40-bd2f5a85267d"/>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8c4aea-b462-4687-8b40-bd2f5a85267d"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0d8c4aea-b462-4687-8b40-bd2f5a85267d"/>
  </ds:schemaRefs>
</ds:datastoreItem>
</file>

<file path=customXml/itemProps2.xml><?xml version="1.0" encoding="utf-8"?>
<ds:datastoreItem xmlns:ds="http://schemas.openxmlformats.org/officeDocument/2006/customXml" ds:itemID="{85CB4683-A19E-484A-AE84-B276401EC3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8c4aea-b462-4687-8b40-bd2f5a8526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4047</TotalTime>
  <Words>3429</Words>
  <Application>Microsoft Office PowerPoint</Application>
  <PresentationFormat>On-screen Show (4:3)</PresentationFormat>
  <Paragraphs>320</Paragraphs>
  <Slides>26</Slides>
  <Notes>26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6" baseType="lpstr">
      <vt:lpstr>Candara</vt:lpstr>
      <vt:lpstr>Arial</vt:lpstr>
      <vt:lpstr>Calibri</vt:lpstr>
      <vt:lpstr>Wingdings</vt:lpstr>
      <vt:lpstr>Trebuchet MS</vt:lpstr>
      <vt:lpstr>Verdana</vt:lpstr>
      <vt:lpstr>Arial Unicode MS</vt:lpstr>
      <vt:lpstr>ＭＳ Ｐゴシック</vt:lpstr>
      <vt:lpstr>Capgemini 2017_Cover slides</vt:lpstr>
      <vt:lpstr>think-cell Slide</vt:lpstr>
      <vt:lpstr>Web Basics-JavaScript</vt:lpstr>
      <vt:lpstr>Lesson Objectives</vt:lpstr>
      <vt:lpstr>5.1: JavaScript Document Object Model  JavaScript Document Object Model</vt:lpstr>
      <vt:lpstr>5.1: JavaScript Document Object Model  JavaScript Document Object Model</vt:lpstr>
      <vt:lpstr>5.1: JavaScript Document Object Model Object Properties </vt:lpstr>
      <vt:lpstr>5.1: JavaScript Document Object Model  Event Handlers</vt:lpstr>
      <vt:lpstr>5.2: Window Object Working with Window Object</vt:lpstr>
      <vt:lpstr>5.2: Window Object  Window Object Methods</vt:lpstr>
      <vt:lpstr>5.2: Window Object  Window Object Methods</vt:lpstr>
      <vt:lpstr>5.2: Window Object  Window Object Methods</vt:lpstr>
      <vt:lpstr>5.2: Window Object  Window Object Event Handlers</vt:lpstr>
      <vt:lpstr>Demo</vt:lpstr>
      <vt:lpstr>5.3: Navigator Object Navigator Object</vt:lpstr>
      <vt:lpstr>5.3: Navigator Object Navigator Object</vt:lpstr>
      <vt:lpstr>Demo</vt:lpstr>
      <vt:lpstr>Lab</vt:lpstr>
      <vt:lpstr>5.4: Location Object Rationale of Location Object</vt:lpstr>
      <vt:lpstr>5.4: Location Object  Rationale of Location Object</vt:lpstr>
      <vt:lpstr>5.4: Location Object  Location Object Properties</vt:lpstr>
      <vt:lpstr>5.4: Location Object Location Object Methods</vt:lpstr>
      <vt:lpstr>5.5 : History Object Rationale of History Object</vt:lpstr>
      <vt:lpstr>Demo on Working with History Object</vt:lpstr>
      <vt:lpstr>Lab</vt:lpstr>
      <vt:lpstr>Summary</vt:lpstr>
      <vt:lpstr>Review Questions</vt:lpstr>
      <vt:lpstr>Review Questions (Contd..)</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Patil, Shital</cp:lastModifiedBy>
  <cp:revision>221</cp:revision>
  <dcterms:created xsi:type="dcterms:W3CDTF">2012-05-18T02:59:15Z</dcterms:created>
  <dcterms:modified xsi:type="dcterms:W3CDTF">2018-04-04T18:19:19Z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0x010100BC290F0099B6204A992AAF82A2A26582</vt:lpwstr>
  </property>
  <property fmtid="{D5CDD505-2E9C-101B-9397-08002B2CF9AE}" pid="4" name="_SourceUrl">
    <vt:lpwstr/>
  </property>
</Properties>
</file>