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8" r:id="rId4"/>
  </p:sldMasterIdLst>
  <p:notesMasterIdLst>
    <p:notesMasterId r:id="rId17"/>
  </p:notesMasterIdLst>
  <p:handoutMasterIdLst>
    <p:handoutMasterId r:id="rId18"/>
  </p:handoutMasterIdLst>
  <p:sldIdLst>
    <p:sldId id="256" r:id="rId5"/>
    <p:sldId id="257" r:id="rId6"/>
    <p:sldId id="258" r:id="rId7"/>
    <p:sldId id="259" r:id="rId8"/>
    <p:sldId id="270" r:id="rId9"/>
    <p:sldId id="269" r:id="rId10"/>
    <p:sldId id="262" r:id="rId11"/>
    <p:sldId id="263" r:id="rId12"/>
    <p:sldId id="268" r:id="rId13"/>
    <p:sldId id="265" r:id="rId14"/>
    <p:sldId id="266" r:id="rId15"/>
    <p:sldId id="267" r:id="rId16"/>
  </p:sldIdLst>
  <p:sldSz cx="9144000" cy="6858000" type="screen4x3"/>
  <p:notesSz cx="6858000" cy="9144000"/>
  <p:embeddedFontLst>
    <p:embeddedFont>
      <p:font typeface="Candara" panose="020E0502030303020204" pitchFamily="34" charset="0"/>
      <p:regular r:id="rId19"/>
      <p:bold r:id="rId20"/>
      <p:italic r:id="rId21"/>
      <p:boldItalic r:id="rId22"/>
    </p:embeddedFont>
    <p:embeddedFont>
      <p:font typeface="Calibri" panose="020F0502020204030204" pitchFamily="34" charset="0"/>
      <p:regular r:id="rId23"/>
      <p:bold r:id="rId24"/>
      <p:italic r:id="rId25"/>
      <p:boldItalic r:id="rId26"/>
    </p:embeddedFont>
    <p:embeddedFont>
      <p:font typeface="Verdana" panose="020B0604030504040204" pitchFamily="34" charset="0"/>
      <p:regular r:id="rId27"/>
      <p:bold r:id="rId28"/>
      <p:italic r:id="rId29"/>
      <p:boldItalic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66">
          <p15:clr>
            <a:srgbClr val="A4A3A4"/>
          </p15:clr>
        </p15:guide>
        <p15:guide id="2" pos="127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78" autoAdjust="0"/>
    <p:restoredTop sz="52575" autoAdjust="0"/>
  </p:normalViewPr>
  <p:slideViewPr>
    <p:cSldViewPr snapToGrid="0" showGuides="1">
      <p:cViewPr varScale="1">
        <p:scale>
          <a:sx n="65" d="100"/>
          <a:sy n="65" d="100"/>
        </p:scale>
        <p:origin x="1220" y="4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878" y="1842"/>
      </p:cViewPr>
      <p:guideLst>
        <p:guide orient="horz" pos="2866"/>
        <p:guide pos="127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26"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6.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4/4/2018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678590" y="589552"/>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975"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b="0" dirty="0">
                <a:latin typeface="Arial" pitchFamily="34" charset="0"/>
                <a:cs typeface="Arial" pitchFamily="34" charset="0"/>
              </a:rPr>
              <a:t>Web Basics - JavaScript			</a:t>
            </a:r>
            <a:r>
              <a:rPr lang="en-IN" sz="1000" b="0" baseline="0" dirty="0">
                <a:latin typeface="Arial" pitchFamily="34" charset="0"/>
                <a:cs typeface="Arial" pitchFamily="34" charset="0"/>
              </a:rPr>
              <a:t>                             </a:t>
            </a:r>
            <a:r>
              <a:rPr lang="en-IN" sz="1000" b="0" dirty="0">
                <a:latin typeface="Arial" pitchFamily="34" charset="0"/>
                <a:cs typeface="Arial" pitchFamily="34" charset="0"/>
              </a:rPr>
              <a:t> Working With Document Object</a:t>
            </a:r>
            <a:r>
              <a:rPr lang="en-US" sz="1000" b="0" dirty="0">
                <a:latin typeface="Arial" pitchFamily="34" charset="0"/>
                <a:cs typeface="Arial" pitchFamily="34" charset="0"/>
              </a:rPr>
              <a:t>		</a:t>
            </a:r>
          </a:p>
        </p:txBody>
      </p:sp>
      <p:sp>
        <p:nvSpPr>
          <p:cNvPr id="12" name="Rectangle 14"/>
          <p:cNvSpPr>
            <a:spLocks noChangeArrowheads="1"/>
          </p:cNvSpPr>
          <p:nvPr/>
        </p:nvSpPr>
        <p:spPr bwMode="auto">
          <a:xfrm>
            <a:off x="3879666" y="8366435"/>
            <a:ext cx="2762530" cy="224118"/>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latin typeface="Arial" pitchFamily="34" charset="0"/>
                <a:cs typeface="Arial" pitchFamily="34" charset="0"/>
              </a:rPr>
              <a:t>		 Page 06-</a:t>
            </a:r>
            <a:fld id="{BD9FB300-F9DC-4669-88F4-967ABA23CC04}" type="slidenum">
              <a:rPr lang="en-US" sz="9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900" dirty="0">
                <a:latin typeface="Arial" pitchFamily="34" charset="0"/>
                <a:cs typeface="Arial" pitchFamily="34" charset="0"/>
              </a:rPr>
              <a:t> </a:t>
            </a:r>
          </a:p>
          <a:p>
            <a:r>
              <a:rPr lang="en-US" sz="9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Candara" pitchFamily="34" charset="0"/>
        <a:ea typeface="+mn-ea"/>
        <a:cs typeface="Arial" pitchFamily="34" charset="0"/>
      </a:defRPr>
    </a:lvl1pPr>
    <a:lvl2pPr marL="457200" algn="l" defTabSz="914400" rtl="0" eaLnBrk="1" latinLnBrk="0" hangingPunct="1">
      <a:defRPr sz="1000" kern="1200">
        <a:solidFill>
          <a:schemeClr val="tx1"/>
        </a:solidFill>
        <a:latin typeface="Candara" pitchFamily="34" charset="0"/>
        <a:ea typeface="+mn-ea"/>
        <a:cs typeface="Arial" pitchFamily="34" charset="0"/>
      </a:defRPr>
    </a:lvl2pPr>
    <a:lvl3pPr marL="914400" algn="l" defTabSz="914400" rtl="0" eaLnBrk="1" latinLnBrk="0" hangingPunct="1">
      <a:defRPr sz="1000" kern="1200">
        <a:solidFill>
          <a:schemeClr val="tx1"/>
        </a:solidFill>
        <a:latin typeface="Candara" pitchFamily="34" charset="0"/>
        <a:ea typeface="+mn-ea"/>
        <a:cs typeface="Arial" pitchFamily="34" charset="0"/>
      </a:defRPr>
    </a:lvl3pPr>
    <a:lvl4pPr marL="1371600" algn="l" defTabSz="914400" rtl="0" eaLnBrk="1" latinLnBrk="0" hangingPunct="1">
      <a:defRPr sz="1000" kern="1200">
        <a:solidFill>
          <a:schemeClr val="tx1"/>
        </a:solidFill>
        <a:latin typeface="Candara" pitchFamily="34" charset="0"/>
        <a:ea typeface="+mn-ea"/>
        <a:cs typeface="Arial" pitchFamily="34" charset="0"/>
      </a:defRPr>
    </a:lvl4pPr>
    <a:lvl5pPr marL="1828800" algn="l" defTabSz="914400" rtl="0" eaLnBrk="1" latinLnBrk="0" hangingPunct="1">
      <a:defRPr sz="10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7238" y="930275"/>
            <a:ext cx="4572000" cy="3429000"/>
          </a:xfrm>
        </p:spPr>
      </p:sp>
      <p:sp>
        <p:nvSpPr>
          <p:cNvPr id="3" name="Notes Placeholder 2"/>
          <p:cNvSpPr>
            <a:spLocks noGrp="1"/>
          </p:cNvSpPr>
          <p:nvPr>
            <p:ph type="body" idx="1"/>
          </p:nvPr>
        </p:nvSpPr>
        <p:spPr>
          <a:xfrm>
            <a:off x="2027238" y="4544584"/>
            <a:ext cx="4586881" cy="4114800"/>
          </a:xfrm>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Rot="1" noChangeAspect="1" noChangeArrowheads="1" noTextEdit="1"/>
          </p:cNvSpPr>
          <p:nvPr>
            <p:ph type="sldImg"/>
          </p:nvPr>
        </p:nvSpPr>
        <p:spPr>
          <a:xfrm>
            <a:off x="2027238" y="855663"/>
            <a:ext cx="4670425" cy="3503612"/>
          </a:xfrm>
          <a:ln/>
        </p:spPr>
      </p:sp>
      <p:sp>
        <p:nvSpPr>
          <p:cNvPr id="47113" name="Rectangle 9"/>
          <p:cNvSpPr>
            <a:spLocks noGrp="1" noChangeArrowheads="1"/>
          </p:cNvSpPr>
          <p:nvPr>
            <p:ph type="body" idx="1"/>
          </p:nvPr>
        </p:nvSpPr>
        <p:spPr>
          <a:xfrm>
            <a:off x="2039550" y="4605866"/>
            <a:ext cx="4586881" cy="374475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Rot="1" noChangeAspect="1" noChangeArrowheads="1" noTextEdit="1"/>
          </p:cNvSpPr>
          <p:nvPr>
            <p:ph type="sldImg"/>
          </p:nvPr>
        </p:nvSpPr>
        <p:spPr>
          <a:xfrm>
            <a:off x="2027238" y="855663"/>
            <a:ext cx="4670425" cy="3503612"/>
          </a:xfrm>
          <a:ln/>
        </p:spPr>
      </p:sp>
      <p:sp>
        <p:nvSpPr>
          <p:cNvPr id="48133" name="Rectangle 3"/>
          <p:cNvSpPr>
            <a:spLocks noGrp="1" noChangeArrowheads="1"/>
          </p:cNvSpPr>
          <p:nvPr>
            <p:ph type="body" idx="1"/>
          </p:nvPr>
        </p:nvSpPr>
        <p:spPr>
          <a:xfrm>
            <a:off x="2027238" y="4549775"/>
            <a:ext cx="44196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u="sng" dirty="0">
                <a:latin typeface="Arial" pitchFamily="34" charset="0"/>
              </a:rPr>
              <a:t>Summary</a:t>
            </a:r>
          </a:p>
          <a:p>
            <a:pPr algn="just" eaLnBrk="1" hangingPunct="1"/>
            <a:r>
              <a:rPr lang="en-US" dirty="0">
                <a:latin typeface="Arial" pitchFamily="34" charset="0"/>
              </a:rPr>
              <a:t>In this chapter, you understood:</a:t>
            </a:r>
          </a:p>
          <a:p>
            <a:pPr algn="just" eaLnBrk="1" hangingPunct="1">
              <a:buFontTx/>
              <a:buChar char="•"/>
            </a:pPr>
            <a:r>
              <a:rPr lang="en-US" dirty="0">
                <a:latin typeface="Arial" pitchFamily="34" charset="0"/>
              </a:rPr>
              <a:t>   DOM structure</a:t>
            </a:r>
          </a:p>
          <a:p>
            <a:pPr algn="just" eaLnBrk="1" hangingPunct="1">
              <a:buFontTx/>
              <a:buChar char="•"/>
            </a:pPr>
            <a:r>
              <a:rPr lang="en-US" dirty="0">
                <a:latin typeface="Arial" pitchFamily="34" charset="0"/>
              </a:rPr>
              <a:t>   How to work with Document Object</a:t>
            </a:r>
          </a:p>
          <a:p>
            <a:pPr algn="just" eaLnBrk="1" hangingPunct="1">
              <a:buFontTx/>
              <a:buChar char="•"/>
            </a:pPr>
            <a:r>
              <a:rPr lang="en-US" dirty="0">
                <a:latin typeface="Arial" pitchFamily="34" charset="0"/>
              </a:rPr>
              <a:t>   How to work with cookies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a:xfrm>
            <a:off x="2022475" y="685800"/>
            <a:ext cx="4572000" cy="3429000"/>
          </a:xfrm>
        </p:spPr>
      </p:sp>
      <p:sp>
        <p:nvSpPr>
          <p:cNvPr id="4" name="Notes Placeholder 3"/>
          <p:cNvSpPr>
            <a:spLocks noGrp="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2027238" y="855663"/>
            <a:ext cx="4670425" cy="3503612"/>
          </a:xfrm>
          <a:ln/>
        </p:spPr>
      </p:sp>
      <p:sp>
        <p:nvSpPr>
          <p:cNvPr id="81923" name="Rectangle 3"/>
          <p:cNvSpPr>
            <a:spLocks noGrp="1" noChangeArrowheads="1"/>
          </p:cNvSpPr>
          <p:nvPr>
            <p:ph type="body" idx="1"/>
          </p:nvPr>
        </p:nvSpPr>
        <p:spPr>
          <a:xfrm>
            <a:off x="2039550" y="4538132"/>
            <a:ext cx="4586881" cy="38124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xfrm>
            <a:off x="2027238" y="855663"/>
            <a:ext cx="4670425" cy="3503612"/>
          </a:xfrm>
          <a:ln/>
        </p:spPr>
      </p:sp>
      <p:sp>
        <p:nvSpPr>
          <p:cNvPr id="30725" name="Rectangle 3"/>
          <p:cNvSpPr>
            <a:spLocks noGrp="1" noChangeArrowheads="1"/>
          </p:cNvSpPr>
          <p:nvPr>
            <p:ph type="body" idx="1"/>
          </p:nvPr>
        </p:nvSpPr>
        <p:spPr>
          <a:xfrm>
            <a:off x="2027238" y="4549775"/>
            <a:ext cx="4613275" cy="3654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i="1" dirty="0">
                <a:latin typeface="Arial" pitchFamily="34" charset="0"/>
              </a:rPr>
              <a:t>Document object </a:t>
            </a:r>
            <a:r>
              <a:rPr lang="en-US" dirty="0">
                <a:latin typeface="Arial" pitchFamily="34" charset="0"/>
              </a:rPr>
              <a:t>is part of the Window object. It is used to access all elements in a page. It provides access to the elements in an HTML page from within the script.</a:t>
            </a:r>
          </a:p>
          <a:p>
            <a:pPr algn="just" eaLnBrk="1" hangingPunct="1"/>
            <a:r>
              <a:rPr lang="en-US" dirty="0">
                <a:latin typeface="Arial" pitchFamily="34" charset="0"/>
              </a:rPr>
              <a:t>This includes the properties of every form, link and anchor (and, where applicable, any sub-elements), as well as global document properties such as background and foreground colors. </a:t>
            </a:r>
          </a:p>
          <a:p>
            <a:pPr algn="just" eaLnBrk="1" hangingPunct="1"/>
            <a:r>
              <a:rPr lang="en-US" dirty="0">
                <a:latin typeface="Arial" pitchFamily="34" charset="0"/>
              </a:rPr>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Rot="1" noChangeAspect="1" noChangeArrowheads="1" noTextEdit="1"/>
          </p:cNvSpPr>
          <p:nvPr>
            <p:ph type="sldImg"/>
          </p:nvPr>
        </p:nvSpPr>
        <p:spPr>
          <a:xfrm>
            <a:off x="2027238" y="930275"/>
            <a:ext cx="4572000" cy="3429000"/>
          </a:xfrm>
          <a:ln/>
        </p:spPr>
      </p:sp>
      <p:graphicFrame>
        <p:nvGraphicFramePr>
          <p:cNvPr id="31861" name="Group 117"/>
          <p:cNvGraphicFramePr>
            <a:graphicFrameLocks noGrp="1"/>
          </p:cNvGraphicFramePr>
          <p:nvPr>
            <p:extLst>
              <p:ext uri="{D42A27DB-BD31-4B8C-83A1-F6EECF244321}">
                <p14:modId xmlns:p14="http://schemas.microsoft.com/office/powerpoint/2010/main" val="4246778174"/>
              </p:ext>
            </p:extLst>
          </p:nvPr>
        </p:nvGraphicFramePr>
        <p:xfrm>
          <a:off x="2110066" y="4617526"/>
          <a:ext cx="4414559" cy="2042160"/>
        </p:xfrm>
        <a:graphic>
          <a:graphicData uri="http://schemas.openxmlformats.org/drawingml/2006/table">
            <a:tbl>
              <a:tblPr/>
              <a:tblGrid>
                <a:gridCol w="1098479">
                  <a:extLst>
                    <a:ext uri="{9D8B030D-6E8A-4147-A177-3AD203B41FA5}">
                      <a16:colId xmlns:a16="http://schemas.microsoft.com/office/drawing/2014/main" val="20000"/>
                    </a:ext>
                  </a:extLst>
                </a:gridCol>
                <a:gridCol w="3316080">
                  <a:extLst>
                    <a:ext uri="{9D8B030D-6E8A-4147-A177-3AD203B41FA5}">
                      <a16:colId xmlns:a16="http://schemas.microsoft.com/office/drawing/2014/main" val="20001"/>
                    </a:ext>
                  </a:extLst>
                </a:gridCol>
              </a:tblGrid>
              <a:tr h="19615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Arial" pitchFamily="34" charset="0"/>
                          <a:cs typeface="Arial" pitchFamily="34" charset="0"/>
                        </a:rPr>
                        <a:t>Property     </a:t>
                      </a:r>
                      <a:endParaRPr kumimoji="0" lang="en-US" sz="1000" b="0"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pitchFamily="34" charset="0"/>
                          <a:cs typeface="Arial" pitchFamily="34" charset="0"/>
                        </a:rPr>
                        <a:t>Description</a:t>
                      </a:r>
                      <a:endParaRPr kumimoji="0" lang="en-US" sz="10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653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alinkColor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vlinkColor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bgColor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fgColor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linkColor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Get and set the properties of document – activated link, visited link, background color, foreground color (text) and hyperlink color.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1347">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anchors[],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forms[],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links[]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These properties retrieve array of values respectively as present in the document object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87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title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Gets the title of the document which occurs between the TITLE tags.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Rot="1" noChangeAspect="1" noChangeArrowheads="1" noTextEdit="1"/>
          </p:cNvSpPr>
          <p:nvPr>
            <p:ph type="sldImg"/>
          </p:nvPr>
        </p:nvSpPr>
        <p:spPr>
          <a:xfrm>
            <a:off x="2027238" y="930275"/>
            <a:ext cx="4572000" cy="3429000"/>
          </a:xfrm>
          <a:ln/>
        </p:spPr>
      </p:sp>
      <p:graphicFrame>
        <p:nvGraphicFramePr>
          <p:cNvPr id="4" name="Group 117"/>
          <p:cNvGraphicFramePr>
            <a:graphicFrameLocks noGrp="1"/>
          </p:cNvGraphicFramePr>
          <p:nvPr>
            <p:extLst>
              <p:ext uri="{D42A27DB-BD31-4B8C-83A1-F6EECF244321}">
                <p14:modId xmlns:p14="http://schemas.microsoft.com/office/powerpoint/2010/main" val="3349975034"/>
              </p:ext>
            </p:extLst>
          </p:nvPr>
        </p:nvGraphicFramePr>
        <p:xfrm>
          <a:off x="2110066" y="4617526"/>
          <a:ext cx="4414559" cy="3444240"/>
        </p:xfrm>
        <a:graphic>
          <a:graphicData uri="http://schemas.openxmlformats.org/drawingml/2006/table">
            <a:tbl>
              <a:tblPr/>
              <a:tblGrid>
                <a:gridCol w="1098479">
                  <a:extLst>
                    <a:ext uri="{9D8B030D-6E8A-4147-A177-3AD203B41FA5}">
                      <a16:colId xmlns:a16="http://schemas.microsoft.com/office/drawing/2014/main" val="20000"/>
                    </a:ext>
                  </a:extLst>
                </a:gridCol>
                <a:gridCol w="3316080">
                  <a:extLst>
                    <a:ext uri="{9D8B030D-6E8A-4147-A177-3AD203B41FA5}">
                      <a16:colId xmlns:a16="http://schemas.microsoft.com/office/drawing/2014/main" val="20001"/>
                    </a:ext>
                  </a:extLst>
                </a:gridCol>
              </a:tblGrid>
              <a:tr h="19615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Arial" pitchFamily="34" charset="0"/>
                          <a:cs typeface="Arial" pitchFamily="34" charset="0"/>
                        </a:rPr>
                        <a:t>Property     </a:t>
                      </a:r>
                      <a:endParaRPr kumimoji="0" lang="en-US" sz="1000" b="0"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pitchFamily="34" charset="0"/>
                          <a:cs typeface="Arial" pitchFamily="34" charset="0"/>
                        </a:rPr>
                        <a:t>Description</a:t>
                      </a:r>
                      <a:endParaRPr kumimoji="0" lang="en-US" sz="10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653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write(“string1”,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err="1">
                          <a:ln>
                            <a:noFill/>
                          </a:ln>
                          <a:solidFill>
                            <a:schemeClr val="tx1"/>
                          </a:solidFill>
                          <a:effectLst/>
                          <a:latin typeface="Arial" pitchFamily="34" charset="0"/>
                          <a:cs typeface="Arial" pitchFamily="34" charset="0"/>
                        </a:rPr>
                        <a:t>writeln</a:t>
                      </a:r>
                      <a:r>
                        <a:rPr kumimoji="0" lang="en-US" sz="1000" b="0" i="0" u="none" strike="noStrike" cap="none" normalizeH="0" baseline="0" dirty="0">
                          <a:ln>
                            <a:noFill/>
                          </a:ln>
                          <a:solidFill>
                            <a:schemeClr val="tx1"/>
                          </a:solidFill>
                          <a:effectLst/>
                          <a:latin typeface="Arial" pitchFamily="34" charset="0"/>
                          <a:cs typeface="Arial" pitchFamily="34" charset="0"/>
                        </a:rPr>
                        <a:t>(“string1”,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Both of these methods send text to a document for display in its window. The only difference between the two methods is that </a:t>
                      </a:r>
                      <a:r>
                        <a:rPr kumimoji="0" lang="en-US" sz="1000" b="0" i="1" u="none" strike="noStrike" cap="none" normalizeH="0" baseline="0" dirty="0" err="1">
                          <a:ln>
                            <a:noFill/>
                          </a:ln>
                          <a:solidFill>
                            <a:schemeClr val="tx1"/>
                          </a:solidFill>
                          <a:effectLst/>
                          <a:latin typeface="Arial" pitchFamily="34" charset="0"/>
                          <a:cs typeface="Arial" pitchFamily="34" charset="0"/>
                        </a:rPr>
                        <a:t>document.writeln</a:t>
                      </a:r>
                      <a:r>
                        <a:rPr kumimoji="0" lang="en-US" sz="1000" b="0" i="1" u="none" strike="noStrike" cap="none" normalizeH="0" baseline="0" dirty="0">
                          <a:ln>
                            <a:noFill/>
                          </a:ln>
                          <a:solidFill>
                            <a:schemeClr val="tx1"/>
                          </a:solidFill>
                          <a:effectLst/>
                          <a:latin typeface="Arial" pitchFamily="34" charset="0"/>
                          <a:cs typeface="Arial" pitchFamily="34" charset="0"/>
                        </a:rPr>
                        <a:t>()</a:t>
                      </a:r>
                      <a:r>
                        <a:rPr kumimoji="0" lang="en-US" sz="1000" b="0" i="0" u="none" strike="noStrike" cap="none" normalizeH="0" baseline="0" dirty="0">
                          <a:ln>
                            <a:noFill/>
                          </a:ln>
                          <a:solidFill>
                            <a:schemeClr val="tx1"/>
                          </a:solidFill>
                          <a:effectLst/>
                          <a:latin typeface="Arial" pitchFamily="34" charset="0"/>
                          <a:cs typeface="Arial" pitchFamily="34" charset="0"/>
                        </a:rPr>
                        <a:t> appends a carriage return to the end of the string it sends to the document (you must still write a &lt;BR&gt; to insert a line break).</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1347">
                <a:tc>
                  <a: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lang="en-US" sz="1000" dirty="0" err="1">
                          <a:latin typeface="Arial" pitchFamily="34" charset="0"/>
                          <a:cs typeface="Arial" pitchFamily="34" charset="0"/>
                        </a:rPr>
                        <a:t>getElementById</a:t>
                      </a:r>
                      <a:r>
                        <a:rPr lang="en-US" sz="1000" dirty="0">
                          <a:latin typeface="Arial" pitchFamily="34" charset="0"/>
                          <a:cs typeface="Arial" pitchFamily="34" charset="0"/>
                        </a:rPr>
                        <a:t>(“#para1”)</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This method locates the element whose id has been passed. The text within this element can then be accessed using properties </a:t>
                      </a:r>
                      <a:r>
                        <a:rPr kumimoji="0" lang="en-US" sz="1000" b="0" i="0" u="none" strike="noStrike" cap="none" normalizeH="0" baseline="0" dirty="0" err="1">
                          <a:ln>
                            <a:noFill/>
                          </a:ln>
                          <a:solidFill>
                            <a:schemeClr val="tx1"/>
                          </a:solidFill>
                          <a:effectLst/>
                          <a:latin typeface="Arial" pitchFamily="34" charset="0"/>
                          <a:cs typeface="Arial" pitchFamily="34" charset="0"/>
                        </a:rPr>
                        <a:t>innerHTML</a:t>
                      </a:r>
                      <a:r>
                        <a:rPr kumimoji="0" lang="en-US" sz="1000" b="0" i="0" u="none" strike="noStrike" cap="none" normalizeH="0" baseline="0" dirty="0">
                          <a:ln>
                            <a:noFill/>
                          </a:ln>
                          <a:solidFill>
                            <a:schemeClr val="tx1"/>
                          </a:solidFill>
                          <a:effectLst/>
                          <a:latin typeface="Arial" pitchFamily="34" charset="0"/>
                          <a:cs typeface="Arial" pitchFamily="34" charset="0"/>
                        </a:rPr>
                        <a:t> or </a:t>
                      </a:r>
                      <a:r>
                        <a:rPr kumimoji="0" lang="en-US" sz="1000" b="0" i="0" u="none" strike="noStrike" cap="none" normalizeH="0" baseline="0" dirty="0" err="1">
                          <a:ln>
                            <a:noFill/>
                          </a:ln>
                          <a:solidFill>
                            <a:schemeClr val="tx1"/>
                          </a:solidFill>
                          <a:effectLst/>
                          <a:latin typeface="Arial" pitchFamily="34" charset="0"/>
                          <a:cs typeface="Arial" pitchFamily="34" charset="0"/>
                        </a:rPr>
                        <a:t>innerText</a:t>
                      </a:r>
                      <a:endParaRPr kumimoji="0" lang="en-US" sz="1000" b="0"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1347">
                <a:tc>
                  <a: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lang="en-US" sz="1000" dirty="0" err="1">
                          <a:latin typeface="Arial" pitchFamily="34" charset="0"/>
                          <a:cs typeface="Arial" pitchFamily="34" charset="0"/>
                        </a:rPr>
                        <a:t>getEle</a:t>
                      </a:r>
                      <a:r>
                        <a:rPr lang="en-US" sz="1000" baseline="0" dirty="0" err="1">
                          <a:latin typeface="Arial" pitchFamily="34" charset="0"/>
                          <a:cs typeface="Arial" pitchFamily="34" charset="0"/>
                        </a:rPr>
                        <a:t>mentsByTagName</a:t>
                      </a:r>
                      <a:r>
                        <a:rPr lang="en-US" sz="1000" baseline="0" dirty="0">
                          <a:latin typeface="Arial" pitchFamily="34" charset="0"/>
                          <a:cs typeface="Arial" pitchFamily="34" charset="0"/>
                        </a:rPr>
                        <a:t>(“p”)</a:t>
                      </a:r>
                      <a:endParaRPr lang="en-US" sz="1000" dirty="0">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This method locates all the elements which match the </a:t>
                      </a:r>
                      <a:r>
                        <a:rPr kumimoji="0" lang="en-US" sz="1000" b="0" i="0" u="none" strike="noStrike" cap="none" normalizeH="0" baseline="0" dirty="0" err="1">
                          <a:ln>
                            <a:noFill/>
                          </a:ln>
                          <a:solidFill>
                            <a:schemeClr val="tx1"/>
                          </a:solidFill>
                          <a:effectLst/>
                          <a:latin typeface="Arial" pitchFamily="34" charset="0"/>
                          <a:cs typeface="Arial" pitchFamily="34" charset="0"/>
                        </a:rPr>
                        <a:t>tagname</a:t>
                      </a:r>
                      <a:r>
                        <a:rPr kumimoji="0" lang="en-US" sz="1000" b="0" i="0" u="none" strike="noStrike" cap="none" normalizeH="0" baseline="0" dirty="0">
                          <a:ln>
                            <a:noFill/>
                          </a:ln>
                          <a:solidFill>
                            <a:schemeClr val="tx1"/>
                          </a:solidFill>
                          <a:effectLst/>
                          <a:latin typeface="Arial" pitchFamily="34" charset="0"/>
                          <a:cs typeface="Arial" pitchFamily="34" charset="0"/>
                        </a:rPr>
                        <a:t> passed. Each element of this type of tag can then be accessed in an array like manner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1347">
                <a:tc>
                  <a: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lang="en-US" sz="1000" dirty="0" err="1">
                          <a:solidFill>
                            <a:srgbClr val="000000"/>
                          </a:solidFill>
                          <a:latin typeface="Arial" pitchFamily="34" charset="0"/>
                          <a:cs typeface="Arial" pitchFamily="34" charset="0"/>
                        </a:rPr>
                        <a:t>getElementsByName</a:t>
                      </a:r>
                      <a:r>
                        <a:rPr lang="en-US" sz="1000" dirty="0">
                          <a:solidFill>
                            <a:srgbClr val="000000"/>
                          </a:solidFill>
                          <a:latin typeface="Arial" pitchFamily="34" charset="0"/>
                          <a:cs typeface="Arial"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This method locates all the elements which match the name passed. Same name to many elements is usually given for radio buttons.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1347">
                <a:tc>
                  <a: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lang="en-US" sz="1000" dirty="0" err="1">
                          <a:solidFill>
                            <a:srgbClr val="000000"/>
                          </a:solidFill>
                          <a:latin typeface="Arial" pitchFamily="34" charset="0"/>
                          <a:cs typeface="Arial" pitchFamily="34" charset="0"/>
                        </a:rPr>
                        <a:t>getElementsByClass</a:t>
                      </a:r>
                      <a:r>
                        <a:rPr lang="en-US" sz="1000" dirty="0">
                          <a:solidFill>
                            <a:srgbClr val="000000"/>
                          </a:solidFill>
                          <a:latin typeface="Arial" pitchFamily="34" charset="0"/>
                          <a:cs typeface="Arial"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This method locates all the elements which match the class name passed.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Rot="1" noChangeAspect="1" noChangeArrowheads="1" noTextEdit="1"/>
          </p:cNvSpPr>
          <p:nvPr>
            <p:ph type="sldImg"/>
          </p:nvPr>
        </p:nvSpPr>
        <p:spPr>
          <a:xfrm>
            <a:off x="2027238" y="844550"/>
            <a:ext cx="4670425" cy="3503613"/>
          </a:xfrm>
          <a:ln/>
        </p:spPr>
      </p:sp>
      <p:sp>
        <p:nvSpPr>
          <p:cNvPr id="46089" name="Rectangle 9"/>
          <p:cNvSpPr>
            <a:spLocks noGrp="1" noChangeArrowheads="1"/>
          </p:cNvSpPr>
          <p:nvPr>
            <p:ph type="body" idx="1"/>
          </p:nvPr>
        </p:nvSpPr>
        <p:spPr>
          <a:xfrm>
            <a:off x="2039550" y="4553307"/>
            <a:ext cx="4586881" cy="37616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Rot="1" noChangeAspect="1" noChangeArrowheads="1" noTextEdit="1"/>
          </p:cNvSpPr>
          <p:nvPr>
            <p:ph type="sldImg"/>
          </p:nvPr>
        </p:nvSpPr>
        <p:spPr>
          <a:xfrm>
            <a:off x="2027238" y="930275"/>
            <a:ext cx="4572000" cy="3429000"/>
          </a:xfrm>
          <a:ln/>
        </p:spPr>
      </p:sp>
      <p:sp>
        <p:nvSpPr>
          <p:cNvPr id="67589" name="Rectangle 3"/>
          <p:cNvSpPr>
            <a:spLocks noGrp="1" noChangeArrowheads="1"/>
          </p:cNvSpPr>
          <p:nvPr>
            <p:ph type="body" idx="1"/>
          </p:nvPr>
        </p:nvSpPr>
        <p:spPr>
          <a:xfrm>
            <a:off x="2028700" y="4548682"/>
            <a:ext cx="4597731" cy="397086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u="sng" dirty="0">
                <a:latin typeface="Arial" pitchFamily="34" charset="0"/>
              </a:rPr>
              <a:t>Using Cookies</a:t>
            </a:r>
            <a:r>
              <a:rPr lang="en-US" b="1" u="sng" dirty="0">
                <a:latin typeface="Arial" pitchFamily="34" charset="0"/>
              </a:rPr>
              <a:t> </a:t>
            </a:r>
          </a:p>
          <a:p>
            <a:pPr algn="just" eaLnBrk="1" hangingPunct="1"/>
            <a:r>
              <a:rPr lang="en-US" i="1" dirty="0">
                <a:latin typeface="Arial" pitchFamily="34" charset="0"/>
              </a:rPr>
              <a:t>Cookies</a:t>
            </a:r>
            <a:r>
              <a:rPr lang="en-US" dirty="0">
                <a:latin typeface="Arial" pitchFamily="34" charset="0"/>
              </a:rPr>
              <a:t> are a mechanism for storing persistent data on the client in a file called </a:t>
            </a:r>
            <a:r>
              <a:rPr lang="en-US" i="1" dirty="0">
                <a:latin typeface="Arial" pitchFamily="34" charset="0"/>
              </a:rPr>
              <a:t>cookies.txt</a:t>
            </a:r>
            <a:r>
              <a:rPr lang="en-US" dirty="0">
                <a:latin typeface="Arial" pitchFamily="34" charset="0"/>
              </a:rPr>
              <a:t>. Because </a:t>
            </a:r>
            <a:r>
              <a:rPr lang="en-US" dirty="0" err="1">
                <a:latin typeface="Arial" pitchFamily="34" charset="0"/>
              </a:rPr>
              <a:t>HyperText</a:t>
            </a:r>
            <a:r>
              <a:rPr lang="en-US" dirty="0">
                <a:latin typeface="Arial" pitchFamily="34" charset="0"/>
              </a:rPr>
              <a:t> Transport Protocol (HTTP) is a stateless protocol, cookies provide a way to maintain information between client requests. This section discusses basic uses of cookies and illustrates with a simple example. </a:t>
            </a:r>
          </a:p>
          <a:p>
            <a:pPr algn="just" eaLnBrk="1" hangingPunct="1"/>
            <a:r>
              <a:rPr lang="en-US" dirty="0">
                <a:latin typeface="Arial" pitchFamily="34" charset="0"/>
              </a:rPr>
              <a:t>Each cookie is a small item of information with an optional expiration date and is added to the cookie file in the following format: </a:t>
            </a:r>
          </a:p>
          <a:p>
            <a:pPr algn="just" eaLnBrk="1" hangingPunct="1"/>
            <a:r>
              <a:rPr lang="en-US" dirty="0">
                <a:latin typeface="Arial" pitchFamily="34" charset="0"/>
              </a:rPr>
              <a:t>name=</a:t>
            </a:r>
            <a:r>
              <a:rPr lang="en-US" dirty="0" err="1">
                <a:latin typeface="Arial" pitchFamily="34" charset="0"/>
              </a:rPr>
              <a:t>value;expires</a:t>
            </a:r>
            <a:r>
              <a:rPr lang="en-US" dirty="0">
                <a:latin typeface="Arial" pitchFamily="34" charset="0"/>
              </a:rPr>
              <a:t>=</a:t>
            </a:r>
            <a:r>
              <a:rPr lang="en-US" dirty="0" err="1">
                <a:latin typeface="Arial" pitchFamily="34" charset="0"/>
              </a:rPr>
              <a:t>expDate</a:t>
            </a:r>
            <a:r>
              <a:rPr lang="en-US" dirty="0">
                <a:latin typeface="Arial" pitchFamily="34" charset="0"/>
              </a:rPr>
              <a:t>;</a:t>
            </a:r>
          </a:p>
          <a:p>
            <a:pPr algn="just" eaLnBrk="1" hangingPunct="1"/>
            <a:r>
              <a:rPr lang="en-US" i="1" dirty="0">
                <a:latin typeface="Arial" pitchFamily="34" charset="0"/>
              </a:rPr>
              <a:t>Name</a:t>
            </a:r>
            <a:r>
              <a:rPr lang="en-US" dirty="0">
                <a:latin typeface="Arial" pitchFamily="34" charset="0"/>
              </a:rPr>
              <a:t> is the name of the datum being stored, and value is its value. If </a:t>
            </a:r>
            <a:r>
              <a:rPr lang="en-US" i="1" dirty="0">
                <a:latin typeface="Arial" pitchFamily="34" charset="0"/>
              </a:rPr>
              <a:t>name</a:t>
            </a:r>
            <a:r>
              <a:rPr lang="en-US" dirty="0">
                <a:latin typeface="Arial" pitchFamily="34" charset="0"/>
              </a:rPr>
              <a:t> and </a:t>
            </a:r>
            <a:r>
              <a:rPr lang="en-US" i="1" dirty="0">
                <a:latin typeface="Arial" pitchFamily="34" charset="0"/>
              </a:rPr>
              <a:t>value</a:t>
            </a:r>
            <a:r>
              <a:rPr lang="en-US" dirty="0">
                <a:latin typeface="Arial" pitchFamily="34" charset="0"/>
              </a:rPr>
              <a:t> contain any semicolon, comma, or blank (space) characters, you must use the </a:t>
            </a:r>
            <a:r>
              <a:rPr lang="en-US" i="1" dirty="0">
                <a:latin typeface="Arial" pitchFamily="34" charset="0"/>
              </a:rPr>
              <a:t>escape</a:t>
            </a:r>
            <a:r>
              <a:rPr lang="en-US" dirty="0">
                <a:latin typeface="Arial" pitchFamily="34" charset="0"/>
              </a:rPr>
              <a:t> and </a:t>
            </a:r>
            <a:r>
              <a:rPr lang="en-US" i="1" dirty="0" err="1">
                <a:latin typeface="Arial" pitchFamily="34" charset="0"/>
              </a:rPr>
              <a:t>unescape</a:t>
            </a:r>
            <a:r>
              <a:rPr lang="en-US" dirty="0">
                <a:latin typeface="Arial" pitchFamily="34" charset="0"/>
              </a:rPr>
              <a:t> functions to encode and decode them respectively. </a:t>
            </a:r>
          </a:p>
          <a:p>
            <a:pPr algn="just" eaLnBrk="1" hangingPunct="1"/>
            <a:r>
              <a:rPr lang="en-US" i="1" dirty="0" err="1">
                <a:latin typeface="Arial" pitchFamily="34" charset="0"/>
              </a:rPr>
              <a:t>expDate</a:t>
            </a:r>
            <a:r>
              <a:rPr lang="en-US" dirty="0">
                <a:latin typeface="Arial" pitchFamily="34" charset="0"/>
              </a:rPr>
              <a:t> is the expiration date, in GMT date format: </a:t>
            </a:r>
          </a:p>
          <a:p>
            <a:pPr algn="just" eaLnBrk="1" hangingPunct="1"/>
            <a:r>
              <a:rPr lang="en-US" dirty="0" err="1">
                <a:latin typeface="Arial" pitchFamily="34" charset="0"/>
              </a:rPr>
              <a:t>Wdy</a:t>
            </a:r>
            <a:r>
              <a:rPr lang="en-US" dirty="0">
                <a:latin typeface="Arial" pitchFamily="34" charset="0"/>
              </a:rPr>
              <a:t>, DD-Mon-YY HH:MM:SS GMT </a:t>
            </a:r>
          </a:p>
          <a:p>
            <a:pPr algn="just" eaLnBrk="1" hangingPunct="1"/>
            <a:r>
              <a:rPr lang="en-US" dirty="0">
                <a:latin typeface="Arial" pitchFamily="34" charset="0"/>
              </a:rPr>
              <a:t>Although it is slightly different from this format, the date string returned by the </a:t>
            </a:r>
            <a:r>
              <a:rPr lang="en-US" i="1" dirty="0">
                <a:latin typeface="Arial" pitchFamily="34" charset="0"/>
              </a:rPr>
              <a:t>Date</a:t>
            </a:r>
            <a:r>
              <a:rPr lang="en-US" dirty="0">
                <a:latin typeface="Arial" pitchFamily="34" charset="0"/>
              </a:rPr>
              <a:t> method </a:t>
            </a:r>
            <a:r>
              <a:rPr lang="en-US" i="1" dirty="0" err="1">
                <a:latin typeface="Arial" pitchFamily="34" charset="0"/>
              </a:rPr>
              <a:t>toGMTString</a:t>
            </a:r>
            <a:r>
              <a:rPr lang="en-US" dirty="0">
                <a:latin typeface="Arial" pitchFamily="34" charset="0"/>
              </a:rPr>
              <a:t> can be used to set cookie expiration dates. </a:t>
            </a:r>
          </a:p>
          <a:p>
            <a:pPr algn="just" eaLnBrk="1" hangingPunct="1"/>
            <a:r>
              <a:rPr lang="en-US" dirty="0">
                <a:latin typeface="Arial" pitchFamily="34" charset="0"/>
              </a:rPr>
              <a:t>The expiration date is an optional parameter indicating how long to maintain the cookie. If </a:t>
            </a:r>
            <a:r>
              <a:rPr lang="en-US" i="1" dirty="0" err="1">
                <a:latin typeface="Arial" pitchFamily="34" charset="0"/>
              </a:rPr>
              <a:t>expDate</a:t>
            </a:r>
            <a:r>
              <a:rPr lang="en-US" dirty="0">
                <a:latin typeface="Arial" pitchFamily="34" charset="0"/>
              </a:rPr>
              <a:t> is not specified, the cookie expires when the user exits the current browser session. Browser maintains and retrieves a cookie only if its expiration date has not yet passed. </a:t>
            </a:r>
          </a:p>
          <a:p>
            <a:pPr eaLnBrk="1" hangingPunct="1"/>
            <a:endParaRPr lang="en-US" dirty="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4"/>
          <p:cNvSpPr>
            <a:spLocks noGrp="1" noChangeArrowheads="1"/>
          </p:cNvSpPr>
          <p:nvPr>
            <p:ph type="body" idx="1"/>
          </p:nvPr>
        </p:nvSpPr>
        <p:spPr>
          <a:xfrm>
            <a:off x="2027238" y="662781"/>
            <a:ext cx="4373562" cy="777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u="sng" dirty="0">
                <a:latin typeface="Arial" pitchFamily="34" charset="0"/>
              </a:rPr>
              <a:t>Limitations</a:t>
            </a:r>
            <a:r>
              <a:rPr lang="en-US" b="1" u="sng" dirty="0">
                <a:latin typeface="Arial" pitchFamily="34" charset="0"/>
              </a:rPr>
              <a:t> </a:t>
            </a:r>
          </a:p>
          <a:p>
            <a:pPr algn="just" eaLnBrk="1" hangingPunct="1"/>
            <a:r>
              <a:rPr lang="en-US" dirty="0">
                <a:latin typeface="Arial" pitchFamily="34" charset="0"/>
              </a:rPr>
              <a:t>Cookies have these limitations: </a:t>
            </a:r>
          </a:p>
          <a:p>
            <a:pPr algn="just" eaLnBrk="1" hangingPunct="1"/>
            <a:r>
              <a:rPr lang="en-US" dirty="0">
                <a:latin typeface="Arial" pitchFamily="34" charset="0"/>
              </a:rPr>
              <a:t>300 total cookies in the cookie file. </a:t>
            </a:r>
          </a:p>
          <a:p>
            <a:pPr algn="just" eaLnBrk="1" hangingPunct="1"/>
            <a:r>
              <a:rPr lang="en-US" dirty="0">
                <a:latin typeface="Arial" pitchFamily="34" charset="0"/>
              </a:rPr>
              <a:t>4 Kbytes per cookie, for the sum of both the cookie's name and value. </a:t>
            </a:r>
          </a:p>
          <a:p>
            <a:pPr algn="just" eaLnBrk="1" hangingPunct="1"/>
            <a:r>
              <a:rPr lang="en-US" dirty="0">
                <a:latin typeface="Arial" pitchFamily="34" charset="0"/>
              </a:rPr>
              <a:t>20 cookies per server or domain (completely specified hosts and domains are treated as separate entities and have a 20-cookie limitation for each, not combined). </a:t>
            </a:r>
          </a:p>
          <a:p>
            <a:pPr algn="just" eaLnBrk="1" hangingPunct="1"/>
            <a:r>
              <a:rPr lang="en-US" dirty="0">
                <a:latin typeface="Arial" pitchFamily="34" charset="0"/>
              </a:rPr>
              <a:t>Cookies can be associated with one or more directories. If your files are all in one directory, then you need not worry about this. If your files are in multiple directories, you may need to use an additional path parameter for each cookie. </a:t>
            </a:r>
            <a:endParaRPr lang="en-US" b="1" u="sng" dirty="0">
              <a:latin typeface="Arial" pitchFamily="34" charset="0"/>
            </a:endParaRPr>
          </a:p>
          <a:p>
            <a:pPr algn="just" eaLnBrk="1" hangingPunct="1"/>
            <a:r>
              <a:rPr lang="en-US" u="sng" dirty="0">
                <a:latin typeface="Arial" pitchFamily="34" charset="0"/>
              </a:rPr>
              <a:t>Using Cookies with JavaScript</a:t>
            </a:r>
            <a:r>
              <a:rPr lang="en-US" b="1" u="sng" dirty="0">
                <a:latin typeface="Arial" pitchFamily="34" charset="0"/>
              </a:rPr>
              <a:t> </a:t>
            </a:r>
          </a:p>
          <a:p>
            <a:pPr algn="just" eaLnBrk="1" hangingPunct="1"/>
            <a:r>
              <a:rPr lang="en-US" dirty="0">
                <a:latin typeface="Arial" pitchFamily="34" charset="0"/>
              </a:rPr>
              <a:t>The </a:t>
            </a:r>
            <a:r>
              <a:rPr lang="en-US" i="1" dirty="0" err="1">
                <a:latin typeface="Arial" pitchFamily="34" charset="0"/>
              </a:rPr>
              <a:t>document.cookie</a:t>
            </a:r>
            <a:r>
              <a:rPr lang="en-US" dirty="0">
                <a:latin typeface="Arial" pitchFamily="34" charset="0"/>
              </a:rPr>
              <a:t> property is a string that contains all names and values of Navigator cookies. Use this property to work with cookies in JavaScript.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Rot="1" noChangeAspect="1" noChangeArrowheads="1" noTextEdit="1"/>
          </p:cNvSpPr>
          <p:nvPr>
            <p:ph type="sldImg"/>
          </p:nvPr>
        </p:nvSpPr>
        <p:spPr>
          <a:xfrm>
            <a:off x="2027238" y="844550"/>
            <a:ext cx="4670425" cy="3503613"/>
          </a:xfrm>
          <a:ln/>
        </p:spPr>
      </p:sp>
      <p:sp>
        <p:nvSpPr>
          <p:cNvPr id="46089" name="Rectangle 9"/>
          <p:cNvSpPr>
            <a:spLocks noGrp="1" noChangeArrowheads="1"/>
          </p:cNvSpPr>
          <p:nvPr>
            <p:ph type="body" idx="1"/>
          </p:nvPr>
        </p:nvSpPr>
        <p:spPr>
          <a:xfrm>
            <a:off x="2039550" y="4553307"/>
            <a:ext cx="4586881" cy="37616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6.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32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494945105"/>
      </p:ext>
    </p:extLst>
  </p:cSld>
  <p:clrMapOvr>
    <a:masterClrMapping/>
  </p:clrMapOvr>
  <p:hf sldNum="0" hdr="0" dt="0"/>
  <p:extLst mod="1">
    <p:ext uri="{DCECCB84-F9BA-43D5-87BE-67443E8EF086}">
      <p15:sldGuideLst xmlns:p15="http://schemas.microsoft.com/office/powerpoint/2012/main">
        <p15:guide id="3" pos="541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8"/>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pic>
        <p:nvPicPr>
          <p:cNvPr id="5" name="Picture 4">
            <a:extLst>
              <a:ext uri="{FF2B5EF4-FFF2-40B4-BE49-F238E27FC236}">
                <a16:creationId xmlns:a16="http://schemas.microsoft.com/office/drawing/2014/main" id="{B3B67C66-AC91-495C-AD7F-27F0809833D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040125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9218"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8"/>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761340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8" y="1494768"/>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7302B962-2B70-4D5F-8D31-5026DF1617E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0068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a:extLst>
              <a:ext uri="{FF2B5EF4-FFF2-40B4-BE49-F238E27FC236}">
                <a16:creationId xmlns:a16="http://schemas.microsoft.com/office/drawing/2014/main" id="{1CA281C1-122C-4FD1-9522-EAD77EB9A39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6784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9AB045AC-E050-454B-9321-11D086298C6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5501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212134539"/>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4375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4288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7" name="Graphic 6">
            <a:extLst>
              <a:ext uri="{FF2B5EF4-FFF2-40B4-BE49-F238E27FC236}">
                <a16:creationId xmlns:a16="http://schemas.microsoft.com/office/drawing/2014/main" id="{C117F4DF-C380-44D6-BF54-2A26A056BCB8}"/>
              </a:ext>
            </a:extLst>
          </p:cNvPr>
          <p:cNvPicPr>
            <a:picLocks noChangeAspect="1"/>
          </p:cNvPicPr>
          <p:nvPr/>
        </p:nvPicPr>
        <p:blipFill rotWithShape="1">
          <a:blip r:embed="rId11">
            <a:extLst>
              <a:ext uri="{96DAC541-7B7A-43D3-8B79-37D633B846F1}">
                <asvg:svgBlip xmlns:asvg="http://schemas.microsoft.com/office/drawing/2016/SVG/main" r:embed="rId12"/>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5161070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Lst>
  <p:hf sldNum="0" hdr="0" dt="0"/>
  <p:txStyles>
    <p:titleStyle>
      <a:lvl1pPr algn="l" defTabSz="685800" rtl="0" eaLnBrk="1" latinLnBrk="0" hangingPunct="1">
        <a:lnSpc>
          <a:spcPct val="100000"/>
        </a:lnSpc>
        <a:spcBef>
          <a:spcPct val="0"/>
        </a:spcBef>
        <a:buNone/>
        <a:defRPr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14313" indent="-214313" algn="just" defTabSz="685800" rtl="0" eaLnBrk="1" latinLnBrk="0" hangingPunct="1">
        <a:lnSpc>
          <a:spcPct val="90000"/>
        </a:lnSpc>
        <a:spcBef>
          <a:spcPts val="750"/>
        </a:spcBef>
        <a:buClr>
          <a:schemeClr val="tx2"/>
        </a:buClr>
        <a:buFont typeface="Wingdings" panose="05000000000000000000" pitchFamily="2" charset="2"/>
        <a:buChar char="Ø"/>
        <a:defRPr sz="19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57213" indent="-214313" algn="just"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00113" indent="-214313" algn="just"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57288" indent="-128588" algn="just"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00188" indent="-128588" algn="just" defTabSz="685800" rtl="0" eaLnBrk="1" latinLnBrk="0" hangingPunct="1">
        <a:lnSpc>
          <a:spcPct val="9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193">
          <p15:clr>
            <a:srgbClr val="F26B43"/>
          </p15:clr>
        </p15:guide>
        <p15:guide id="3" pos="5567">
          <p15:clr>
            <a:srgbClr val="F26B43"/>
          </p15:clr>
        </p15:guide>
        <p15:guide id="4" orient="horz" pos="255">
          <p15:clr>
            <a:srgbClr val="F26B43"/>
          </p15:clr>
        </p15:guide>
        <p15:guide id="5" orient="horz" pos="799">
          <p15:clr>
            <a:srgbClr val="F26B43"/>
          </p15:clr>
        </p15:guide>
        <p15:guide id="6" orient="horz" pos="890">
          <p15:clr>
            <a:srgbClr val="F26B43"/>
          </p15:clr>
        </p15:guide>
        <p15:guide id="7" pos="2880">
          <p15:clr>
            <a:srgbClr val="F26B43"/>
          </p15:clr>
        </p15:guide>
        <p15:guide id="8" pos="2812">
          <p15:clr>
            <a:srgbClr val="F26B43"/>
          </p15:clr>
        </p15:guide>
        <p15:guide id="9" pos="29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dirty="0"/>
              <a:t>Web Basics-JavaScript</a:t>
            </a:r>
          </a:p>
        </p:txBody>
      </p:sp>
      <p:sp>
        <p:nvSpPr>
          <p:cNvPr id="5" name="Subtitle 4"/>
          <p:cNvSpPr>
            <a:spLocks noGrp="1"/>
          </p:cNvSpPr>
          <p:nvPr>
            <p:ph type="subTitle" idx="1"/>
          </p:nvPr>
        </p:nvSpPr>
        <p:spPr/>
        <p:txBody>
          <a:bodyPr/>
          <a:lstStyle/>
          <a:p>
            <a:r>
              <a:rPr lang="en-US" dirty="0"/>
              <a:t>Lesson 6: Working With Document Object</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a:t>
            </a:r>
          </a:p>
        </p:txBody>
      </p:sp>
      <p:sp>
        <p:nvSpPr>
          <p:cNvPr id="5" name="Content Placeholder 4"/>
          <p:cNvSpPr>
            <a:spLocks noGrp="1"/>
          </p:cNvSpPr>
          <p:nvPr>
            <p:ph idx="1"/>
          </p:nvPr>
        </p:nvSpPr>
        <p:spPr/>
        <p:txBody>
          <a:bodyPr/>
          <a:lstStyle/>
          <a:p>
            <a:r>
              <a:rPr lang="en-US" dirty="0"/>
              <a:t>Lab  7 : </a:t>
            </a:r>
          </a:p>
          <a:p>
            <a:r>
              <a:rPr lang="en-US" dirty="0"/>
              <a:t>Working with Document object.</a:t>
            </a:r>
          </a:p>
          <a:p>
            <a:pPr marL="0" indent="0">
              <a:buNone/>
            </a:pPr>
            <a:endParaRPr lang="en-US" dirty="0"/>
          </a:p>
        </p:txBody>
      </p:sp>
    </p:spTree>
    <p:extLst>
      <p:ext uri="{BB962C8B-B14F-4D97-AF65-F5344CB8AC3E}">
        <p14:creationId xmlns:p14="http://schemas.microsoft.com/office/powerpoint/2010/main" val="3251456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r>
              <a:rPr lang="en-US" dirty="0"/>
              <a:t>JavaScript Document Object contains HTML elements contained in the &lt;head&gt; and &lt;body&gt; sections of a web page</a:t>
            </a:r>
          </a:p>
          <a:p>
            <a:r>
              <a:rPr lang="en-US" dirty="0"/>
              <a:t>All the anchors  are contained in  anchor array. </a:t>
            </a:r>
          </a:p>
          <a:p>
            <a:r>
              <a:rPr lang="en-US" dirty="0"/>
              <a:t>All the links are contained in link array</a:t>
            </a:r>
          </a:p>
          <a:p>
            <a:r>
              <a:rPr lang="en-US" dirty="0"/>
              <a:t>Cookies are small text files stored on the site visitor's computer by their browser </a:t>
            </a:r>
          </a:p>
          <a:p>
            <a:endParaRPr lang="en-US" dirty="0"/>
          </a:p>
        </p:txBody>
      </p:sp>
    </p:spTree>
    <p:extLst>
      <p:ext uri="{BB962C8B-B14F-4D97-AF65-F5344CB8AC3E}">
        <p14:creationId xmlns:p14="http://schemas.microsoft.com/office/powerpoint/2010/main" val="231935513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Questions</a:t>
            </a:r>
          </a:p>
        </p:txBody>
      </p:sp>
      <p:sp>
        <p:nvSpPr>
          <p:cNvPr id="5" name="Content Placeholder 4"/>
          <p:cNvSpPr>
            <a:spLocks noGrp="1"/>
          </p:cNvSpPr>
          <p:nvPr>
            <p:ph idx="1"/>
          </p:nvPr>
        </p:nvSpPr>
        <p:spPr/>
        <p:txBody>
          <a:bodyPr/>
          <a:lstStyle/>
          <a:p>
            <a:r>
              <a:rPr lang="en-US" dirty="0"/>
              <a:t>Question 1: The ________ is the container for all HTML HEAD and BODY objects. </a:t>
            </a:r>
          </a:p>
          <a:p>
            <a:pPr lvl="1"/>
            <a:r>
              <a:rPr lang="en-US" dirty="0"/>
              <a:t>Option 1: Document</a:t>
            </a:r>
          </a:p>
          <a:p>
            <a:pPr lvl="1"/>
            <a:r>
              <a:rPr lang="en-US" dirty="0"/>
              <a:t>Option 2: Object</a:t>
            </a:r>
          </a:p>
          <a:p>
            <a:pPr lvl="1"/>
            <a:r>
              <a:rPr lang="en-US" dirty="0"/>
              <a:t>Option 3: Container</a:t>
            </a:r>
          </a:p>
          <a:p>
            <a:endParaRPr lang="en-US" dirty="0"/>
          </a:p>
          <a:p>
            <a:r>
              <a:rPr lang="en-US" dirty="0"/>
              <a:t>Question 2: _____ property in document object retrieves an indexed array of anchors in a document. </a:t>
            </a:r>
          </a:p>
          <a:p>
            <a:endParaRPr lang="en-US" dirty="0"/>
          </a:p>
          <a:p>
            <a:endParaRPr lang="en-US" dirty="0"/>
          </a:p>
        </p:txBody>
      </p:sp>
    </p:spTree>
    <p:extLst>
      <p:ext uri="{BB962C8B-B14F-4D97-AF65-F5344CB8AC3E}">
        <p14:creationId xmlns:p14="http://schemas.microsoft.com/office/powerpoint/2010/main" val="3641639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Lesson Objectives</a:t>
            </a:r>
          </a:p>
        </p:txBody>
      </p:sp>
      <p:sp>
        <p:nvSpPr>
          <p:cNvPr id="6" name="Content Placeholder 5"/>
          <p:cNvSpPr>
            <a:spLocks noGrp="1"/>
          </p:cNvSpPr>
          <p:nvPr>
            <p:ph idx="1"/>
          </p:nvPr>
        </p:nvSpPr>
        <p:spPr/>
        <p:txBody>
          <a:bodyPr/>
          <a:lstStyle/>
          <a:p>
            <a:r>
              <a:rPr lang="en-US" dirty="0"/>
              <a:t>To understand the following topics:</a:t>
            </a:r>
          </a:p>
          <a:p>
            <a:pPr lvl="1"/>
            <a:r>
              <a:rPr lang="en-US" dirty="0"/>
              <a:t>Document Object and its properties and  methods</a:t>
            </a:r>
          </a:p>
          <a:p>
            <a:pPr lvl="1"/>
            <a:r>
              <a:rPr lang="en-US" dirty="0"/>
              <a:t>Cookies object</a:t>
            </a:r>
          </a:p>
          <a:p>
            <a:endParaRPr lang="en-US" dirty="0"/>
          </a:p>
        </p:txBody>
      </p:sp>
    </p:spTree>
    <p:extLst>
      <p:ext uri="{BB962C8B-B14F-4D97-AF65-F5344CB8AC3E}">
        <p14:creationId xmlns:p14="http://schemas.microsoft.com/office/powerpoint/2010/main" val="2188521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6.1: Document Object</a:t>
            </a:r>
            <a:br>
              <a:rPr lang="en-US" dirty="0"/>
            </a:br>
            <a:r>
              <a:rPr lang="en-US" dirty="0"/>
              <a:t>Working With Document Object</a:t>
            </a:r>
          </a:p>
        </p:txBody>
      </p:sp>
      <p:sp>
        <p:nvSpPr>
          <p:cNvPr id="4" name="Content Placeholder 3"/>
          <p:cNvSpPr>
            <a:spLocks noGrp="1"/>
          </p:cNvSpPr>
          <p:nvPr>
            <p:ph idx="1"/>
          </p:nvPr>
        </p:nvSpPr>
        <p:spPr/>
        <p:txBody>
          <a:bodyPr/>
          <a:lstStyle/>
          <a:p>
            <a:r>
              <a:rPr lang="en-US" dirty="0"/>
              <a:t>Container for all HTML HEAD and BODY objects associated within tags</a:t>
            </a:r>
          </a:p>
          <a:p>
            <a:r>
              <a:rPr lang="en-US" dirty="0"/>
              <a:t>Provides access to page elements from your script </a:t>
            </a:r>
          </a:p>
          <a:p>
            <a:pPr lvl="1"/>
            <a:r>
              <a:rPr lang="en-US" dirty="0"/>
              <a:t>This includes form, link, anchor, as well as global Document  properties such as background and foreground colors</a:t>
            </a:r>
          </a:p>
        </p:txBody>
      </p:sp>
    </p:spTree>
    <p:extLst>
      <p:ext uri="{BB962C8B-B14F-4D97-AF65-F5344CB8AC3E}">
        <p14:creationId xmlns:p14="http://schemas.microsoft.com/office/powerpoint/2010/main" val="1345675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1200" dirty="0"/>
              <a:t>6.1: Document Object</a:t>
            </a:r>
            <a:br>
              <a:rPr lang="fr-FR" sz="1200" dirty="0"/>
            </a:br>
            <a:r>
              <a:rPr lang="fr-FR" dirty="0"/>
              <a:t>Document Object </a:t>
            </a:r>
            <a:r>
              <a:rPr lang="fr-FR" dirty="0" err="1"/>
              <a:t>Properties</a:t>
            </a:r>
            <a:endParaRPr lang="en-US" dirty="0"/>
          </a:p>
        </p:txBody>
      </p:sp>
      <p:sp>
        <p:nvSpPr>
          <p:cNvPr id="4" name="Content Placeholder 3"/>
          <p:cNvSpPr>
            <a:spLocks noGrp="1"/>
          </p:cNvSpPr>
          <p:nvPr>
            <p:ph idx="1"/>
          </p:nvPr>
        </p:nvSpPr>
        <p:spPr/>
        <p:txBody>
          <a:bodyPr/>
          <a:lstStyle/>
          <a:p>
            <a:r>
              <a:rPr lang="en-US" dirty="0" err="1"/>
              <a:t>alinkColor</a:t>
            </a:r>
            <a:r>
              <a:rPr lang="en-US" dirty="0"/>
              <a:t>, </a:t>
            </a:r>
            <a:r>
              <a:rPr lang="en-US" dirty="0" err="1"/>
              <a:t>vlinkColor</a:t>
            </a:r>
            <a:r>
              <a:rPr lang="en-US" dirty="0"/>
              <a:t>, </a:t>
            </a:r>
            <a:r>
              <a:rPr lang="en-US" dirty="0" err="1"/>
              <a:t>bgColor</a:t>
            </a:r>
            <a:r>
              <a:rPr lang="en-US" dirty="0"/>
              <a:t>, </a:t>
            </a:r>
            <a:r>
              <a:rPr lang="en-US" dirty="0" err="1"/>
              <a:t>fgColor</a:t>
            </a:r>
            <a:r>
              <a:rPr lang="en-US" dirty="0"/>
              <a:t>, </a:t>
            </a:r>
            <a:r>
              <a:rPr lang="en-US" dirty="0" err="1"/>
              <a:t>linkColor</a:t>
            </a:r>
            <a:endParaRPr lang="en-US" dirty="0"/>
          </a:p>
          <a:p>
            <a:r>
              <a:rPr lang="en-US" dirty="0"/>
              <a:t>anchors[]</a:t>
            </a:r>
          </a:p>
          <a:p>
            <a:r>
              <a:rPr lang="en-US" dirty="0"/>
              <a:t>applets[]</a:t>
            </a:r>
          </a:p>
          <a:p>
            <a:r>
              <a:rPr lang="en-US" dirty="0"/>
              <a:t>forms[]</a:t>
            </a:r>
          </a:p>
          <a:p>
            <a:r>
              <a:rPr lang="en-US" dirty="0"/>
              <a:t>links[]</a:t>
            </a:r>
          </a:p>
          <a:p>
            <a:r>
              <a:rPr lang="en-US" dirty="0"/>
              <a:t>title</a:t>
            </a:r>
          </a:p>
          <a:p>
            <a:pPr marL="0" indent="0">
              <a:buNone/>
            </a:pPr>
            <a:endParaRPr lang="en-US" dirty="0"/>
          </a:p>
        </p:txBody>
      </p:sp>
    </p:spTree>
    <p:extLst>
      <p:ext uri="{BB962C8B-B14F-4D97-AF65-F5344CB8AC3E}">
        <p14:creationId xmlns:p14="http://schemas.microsoft.com/office/powerpoint/2010/main" val="1947580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6.1: Document Object</a:t>
            </a:r>
            <a:br>
              <a:rPr lang="en-US" dirty="0"/>
            </a:br>
            <a:r>
              <a:rPr lang="en-US" dirty="0"/>
              <a:t>Document Object Methods</a:t>
            </a:r>
          </a:p>
        </p:txBody>
      </p:sp>
      <p:sp>
        <p:nvSpPr>
          <p:cNvPr id="4" name="Content Placeholder 3"/>
          <p:cNvSpPr>
            <a:spLocks noGrp="1"/>
          </p:cNvSpPr>
          <p:nvPr>
            <p:ph idx="1"/>
          </p:nvPr>
        </p:nvSpPr>
        <p:spPr/>
        <p:txBody>
          <a:bodyPr/>
          <a:lstStyle/>
          <a:p>
            <a:r>
              <a:rPr lang="en-US" dirty="0"/>
              <a:t>write(), </a:t>
            </a:r>
            <a:r>
              <a:rPr lang="en-US" dirty="0" err="1"/>
              <a:t>writeln</a:t>
            </a:r>
            <a:r>
              <a:rPr lang="en-US" dirty="0"/>
              <a:t>()</a:t>
            </a:r>
          </a:p>
          <a:p>
            <a:r>
              <a:rPr lang="en-US" dirty="0" err="1"/>
              <a:t>getElementsByTagName</a:t>
            </a:r>
            <a:r>
              <a:rPr lang="en-US" dirty="0"/>
              <a:t>()</a:t>
            </a:r>
          </a:p>
          <a:p>
            <a:r>
              <a:rPr lang="en-US" dirty="0" err="1"/>
              <a:t>getElementById</a:t>
            </a:r>
            <a:r>
              <a:rPr lang="en-US" dirty="0"/>
              <a:t>()</a:t>
            </a:r>
          </a:p>
          <a:p>
            <a:r>
              <a:rPr lang="en-US" dirty="0" err="1"/>
              <a:t>getElementsByName</a:t>
            </a:r>
            <a:r>
              <a:rPr lang="en-US" dirty="0"/>
              <a:t>()</a:t>
            </a:r>
          </a:p>
          <a:p>
            <a:r>
              <a:rPr lang="en-US" dirty="0" err="1"/>
              <a:t>getElementsByClassName</a:t>
            </a:r>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3132161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15" name="Content Placeholder 14"/>
          <p:cNvSpPr>
            <a:spLocks noGrp="1"/>
          </p:cNvSpPr>
          <p:nvPr>
            <p:ph idx="1"/>
          </p:nvPr>
        </p:nvSpPr>
        <p:spPr/>
        <p:txBody>
          <a:bodyPr/>
          <a:lstStyle/>
          <a:p>
            <a:r>
              <a:rPr lang="en-US" dirty="0"/>
              <a:t>Link_Anchor_object.html</a:t>
            </a:r>
          </a:p>
          <a:p>
            <a:r>
              <a:rPr lang="en-US" dirty="0"/>
              <a:t>Meta_information.html</a:t>
            </a:r>
          </a:p>
          <a:p>
            <a:r>
              <a:rPr lang="en-US" dirty="0"/>
              <a:t>locate_element_by_id.html</a:t>
            </a:r>
          </a:p>
          <a:p>
            <a:r>
              <a:rPr lang="en-US" dirty="0"/>
              <a:t>locate_elements_by_tagname.html</a:t>
            </a:r>
          </a:p>
          <a:p>
            <a:r>
              <a:rPr lang="en-US" dirty="0"/>
              <a:t>locate_elements_by_name.html</a:t>
            </a:r>
          </a:p>
          <a:p>
            <a:r>
              <a:rPr lang="en-US" dirty="0"/>
              <a:t>locate_element_by_class_name.html</a:t>
            </a:r>
          </a:p>
          <a:p>
            <a:endParaRPr lang="en-US" dirty="0"/>
          </a:p>
        </p:txBody>
      </p:sp>
    </p:spTree>
    <p:extLst>
      <p:ext uri="{BB962C8B-B14F-4D97-AF65-F5344CB8AC3E}">
        <p14:creationId xmlns:p14="http://schemas.microsoft.com/office/powerpoint/2010/main" val="1902152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6.2: Working with Cookies</a:t>
            </a:r>
            <a:br>
              <a:rPr lang="en-US" dirty="0"/>
            </a:br>
            <a:r>
              <a:rPr lang="en-US" dirty="0"/>
              <a:t>Working with Cookies</a:t>
            </a:r>
          </a:p>
        </p:txBody>
      </p:sp>
      <p:sp>
        <p:nvSpPr>
          <p:cNvPr id="6" name="Content Placeholder 5"/>
          <p:cNvSpPr>
            <a:spLocks noGrp="1"/>
          </p:cNvSpPr>
          <p:nvPr>
            <p:ph idx="1"/>
          </p:nvPr>
        </p:nvSpPr>
        <p:spPr/>
        <p:txBody>
          <a:bodyPr/>
          <a:lstStyle/>
          <a:p>
            <a:r>
              <a:rPr lang="en-US" dirty="0">
                <a:solidFill>
                  <a:srgbClr val="000000"/>
                </a:solidFill>
                <a:latin typeface="+mj-lt"/>
                <a:cs typeface="Arial" panose="020B0604020202020204" pitchFamily="34" charset="0"/>
              </a:rPr>
              <a:t>Text files that Web sites place in your computer to help your browsers remember specific information</a:t>
            </a:r>
          </a:p>
          <a:p>
            <a:r>
              <a:rPr lang="en-US" dirty="0">
                <a:solidFill>
                  <a:srgbClr val="000000"/>
                </a:solidFill>
                <a:latin typeface="+mj-lt"/>
                <a:cs typeface="Arial" panose="020B0604020202020204" pitchFamily="34" charset="0"/>
              </a:rPr>
              <a:t>Used to store user preferences for content or personalized pages</a:t>
            </a:r>
          </a:p>
          <a:p>
            <a:r>
              <a:rPr lang="en-US" dirty="0">
                <a:solidFill>
                  <a:srgbClr val="000000"/>
                </a:solidFill>
                <a:latin typeface="+mj-lt"/>
                <a:cs typeface="Arial" panose="020B0604020202020204" pitchFamily="34" charset="0"/>
              </a:rPr>
              <a:t>Following function sets cookie values (expiration date is optional):</a:t>
            </a:r>
          </a:p>
        </p:txBody>
      </p:sp>
      <p:sp>
        <p:nvSpPr>
          <p:cNvPr id="66565" name="AutoShape 5"/>
          <p:cNvSpPr>
            <a:spLocks noChangeArrowheads="1"/>
          </p:cNvSpPr>
          <p:nvPr/>
        </p:nvSpPr>
        <p:spPr bwMode="auto">
          <a:xfrm>
            <a:off x="395288" y="2921906"/>
            <a:ext cx="8229600" cy="2441325"/>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buNone/>
            </a:pPr>
            <a:r>
              <a:rPr lang="en-US" dirty="0">
                <a:latin typeface="Arial" panose="020B0604020202020204" pitchFamily="34" charset="0"/>
                <a:cs typeface="Arial" panose="020B0604020202020204" pitchFamily="34" charset="0"/>
              </a:rPr>
              <a:t>function </a:t>
            </a:r>
            <a:r>
              <a:rPr lang="en-US" dirty="0" err="1">
                <a:latin typeface="Arial" panose="020B0604020202020204" pitchFamily="34" charset="0"/>
                <a:cs typeface="Arial" panose="020B0604020202020204" pitchFamily="34" charset="0"/>
              </a:rPr>
              <a:t>setCookie</a:t>
            </a:r>
            <a:r>
              <a:rPr lang="en-US" dirty="0">
                <a:latin typeface="Arial" panose="020B0604020202020204" pitchFamily="34" charset="0"/>
                <a:cs typeface="Arial" panose="020B0604020202020204" pitchFamily="34" charset="0"/>
              </a:rPr>
              <a:t>(name, value, expire) </a:t>
            </a:r>
          </a:p>
          <a:p>
            <a:pPr>
              <a:buNone/>
            </a:pPr>
            <a:r>
              <a:rPr lang="en-US" dirty="0">
                <a:latin typeface="Arial" panose="020B0604020202020204" pitchFamily="34" charset="0"/>
                <a:cs typeface="Arial" panose="020B0604020202020204" pitchFamily="34" charset="0"/>
              </a:rPr>
              <a:t>{</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document.cookie</a:t>
            </a:r>
            <a:r>
              <a:rPr lang="en-US" dirty="0">
                <a:latin typeface="Arial" panose="020B0604020202020204" pitchFamily="34" charset="0"/>
                <a:cs typeface="Arial" panose="020B0604020202020204" pitchFamily="34" charset="0"/>
              </a:rPr>
              <a:t> = name + "=" + escape(value)</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+((expire == null) ? "" : ("; expires=" + </a:t>
            </a:r>
            <a:r>
              <a:rPr lang="en-US" dirty="0" err="1">
                <a:latin typeface="Arial" panose="020B0604020202020204" pitchFamily="34" charset="0"/>
                <a:cs typeface="Arial" panose="020B0604020202020204" pitchFamily="34" charset="0"/>
              </a:rPr>
              <a:t>expire.toGMTString</a:t>
            </a:r>
            <a:r>
              <a:rPr lang="en-US" dirty="0">
                <a:latin typeface="Arial" panose="020B0604020202020204" pitchFamily="34" charset="0"/>
                <a:cs typeface="Arial" panose="020B0604020202020204" pitchFamily="34" charset="0"/>
              </a:rPr>
              <a:t>())) </a:t>
            </a:r>
          </a:p>
          <a:p>
            <a:pPr>
              <a:buNone/>
            </a:pP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93916236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599414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15" name="Content Placeholder 14"/>
          <p:cNvSpPr>
            <a:spLocks noGrp="1"/>
          </p:cNvSpPr>
          <p:nvPr>
            <p:ph idx="1"/>
          </p:nvPr>
        </p:nvSpPr>
        <p:spPr/>
        <p:txBody>
          <a:bodyPr/>
          <a:lstStyle/>
          <a:p>
            <a:r>
              <a:rPr lang="en-US" dirty="0"/>
              <a:t>Ch9_ex1.cookie.html</a:t>
            </a:r>
          </a:p>
          <a:p>
            <a:r>
              <a:rPr lang="en-US" dirty="0"/>
              <a:t>Demo_Cookies.html</a:t>
            </a:r>
          </a:p>
        </p:txBody>
      </p:sp>
    </p:spTree>
    <p:extLst>
      <p:ext uri="{BB962C8B-B14F-4D97-AF65-F5344CB8AC3E}">
        <p14:creationId xmlns:p14="http://schemas.microsoft.com/office/powerpoint/2010/main" val="28067110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6C81F9DB-9DB6-478C-B029-122D380A8C9B}" vid="{842A89BB-942D-4468-A868-2301606048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0d8c4aea-b462-4687-8b40-bd2f5a85267d">Class book</Material_x0020_Type>
    <Category xmlns="0d8c4aea-b462-4687-8b40-bd2f5a85267d">Module Artifact</Category>
    <Level xmlns="0d8c4aea-b462-4687-8b40-bd2f5a85267d">L1</Leve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C290F0099B6204A992AAF82A2A26582" ma:contentTypeVersion="3" ma:contentTypeDescription="Create a new document." ma:contentTypeScope="" ma:versionID="647d81cd89999b02674cf54dde3c9283">
  <xsd:schema xmlns:xsd="http://www.w3.org/2001/XMLSchema" xmlns:xs="http://www.w3.org/2001/XMLSchema" xmlns:p="http://schemas.microsoft.com/office/2006/metadata/properties" xmlns:ns2="0d8c4aea-b462-4687-8b40-bd2f5a85267d" targetNamespace="http://schemas.microsoft.com/office/2006/metadata/properties" ma:root="true" ma:fieldsID="1e381b838e1515737216dd4535b8eb25" ns2:_="">
    <xsd:import namespace="0d8c4aea-b462-4687-8b40-bd2f5a85267d"/>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8c4aea-b462-4687-8b40-bd2f5a85267d"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0d8c4aea-b462-4687-8b40-bd2f5a85267d"/>
  </ds:schemaRefs>
</ds:datastoreItem>
</file>

<file path=customXml/itemProps2.xml><?xml version="1.0" encoding="utf-8"?>
<ds:datastoreItem xmlns:ds="http://schemas.openxmlformats.org/officeDocument/2006/customXml" ds:itemID="{CDF2FFF3-505E-4B88-9AA5-E0DE5C84EF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8c4aea-b462-4687-8b40-bd2f5a8526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3129</TotalTime>
  <Words>1037</Words>
  <Application>Microsoft Office PowerPoint</Application>
  <PresentationFormat>On-screen Show (4:3)</PresentationFormat>
  <Paragraphs>108</Paragraphs>
  <Slides>12</Slides>
  <Notes>12</Notes>
  <HiddenSlides>1</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9" baseType="lpstr">
      <vt:lpstr>Candara</vt:lpstr>
      <vt:lpstr>Arial</vt:lpstr>
      <vt:lpstr>Calibri</vt:lpstr>
      <vt:lpstr>Wingdings</vt:lpstr>
      <vt:lpstr>Verdana</vt:lpstr>
      <vt:lpstr>Capgemini 2017_Cover slides</vt:lpstr>
      <vt:lpstr>think-cell Slide</vt:lpstr>
      <vt:lpstr>Web Basics-JavaScript</vt:lpstr>
      <vt:lpstr>Lesson Objectives</vt:lpstr>
      <vt:lpstr>6.1: Document Object Working With Document Object</vt:lpstr>
      <vt:lpstr>6.1: Document Object Document Object Properties</vt:lpstr>
      <vt:lpstr>6.1: Document Object Document Object Methods</vt:lpstr>
      <vt:lpstr>Demo</vt:lpstr>
      <vt:lpstr>6.2: Working with Cookies Working with Cookies</vt:lpstr>
      <vt:lpstr>PowerPoint Presentation</vt:lpstr>
      <vt:lpstr>Demo</vt:lpstr>
      <vt:lpstr>Lab</vt:lpstr>
      <vt:lpstr>Summary</vt:lpstr>
      <vt:lpstr>Review Questions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Patil, Shital</cp:lastModifiedBy>
  <cp:revision>180</cp:revision>
  <dcterms:created xsi:type="dcterms:W3CDTF">2012-05-18T02:59:15Z</dcterms:created>
  <dcterms:modified xsi:type="dcterms:W3CDTF">2018-04-04T18:23:21Z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0x010100BC290F0099B6204A992AAF82A2A26582</vt:lpwstr>
  </property>
  <property fmtid="{D5CDD505-2E9C-101B-9397-08002B2CF9AE}" pid="4" name="_SourceUrl">
    <vt:lpwstr/>
  </property>
</Properties>
</file>