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andara" panose="020E0502030303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42">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6" autoAdjust="0"/>
  </p:normalViewPr>
  <p:slideViewPr>
    <p:cSldViewPr snapToGrid="0" showGuides="1">
      <p:cViewPr varScale="1">
        <p:scale>
          <a:sx n="55" d="100"/>
          <a:sy n="55" d="100"/>
        </p:scale>
        <p:origin x="1500"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36"/>
      </p:cViewPr>
      <p:guideLst>
        <p:guide orient="horz" pos="2842"/>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49526" y="66174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anose="020B0604020202020204" pitchFamily="34" charset="0"/>
                <a:cs typeface="Arial" panose="020B0604020202020204" pitchFamily="34" charset="0"/>
              </a:rPr>
              <a:t>Web Basics - JavaScript		</a:t>
            </a:r>
            <a:r>
              <a:rPr lang="en-IN" sz="1000" b="0" baseline="0" dirty="0">
                <a:latin typeface="Arial" panose="020B0604020202020204" pitchFamily="34" charset="0"/>
                <a:cs typeface="Arial" panose="020B0604020202020204" pitchFamily="34" charset="0"/>
              </a:rPr>
              <a:t>                                         </a:t>
            </a:r>
            <a:r>
              <a:rPr lang="en-IN" sz="1000" b="0" dirty="0">
                <a:latin typeface="Arial" panose="020B0604020202020204" pitchFamily="34" charset="0"/>
                <a:cs typeface="Arial" panose="020B0604020202020204" pitchFamily="34" charset="0"/>
              </a:rPr>
              <a:t>Working with Form Object</a:t>
            </a:r>
            <a:r>
              <a:rPr lang="en-US" sz="1000" b="0" dirty="0">
                <a:latin typeface="Arial" panose="020B0604020202020204" pitchFamily="34" charset="0"/>
                <a:cs typeface="Arial" panose="020B0604020202020204" pitchFamily="34" charset="0"/>
              </a:rPr>
              <a:t>		</a:t>
            </a:r>
          </a:p>
        </p:txBody>
      </p:sp>
      <p:sp>
        <p:nvSpPr>
          <p:cNvPr id="12" name="Rectangle 14"/>
          <p:cNvSpPr>
            <a:spLocks noChangeArrowheads="1"/>
          </p:cNvSpPr>
          <p:nvPr/>
        </p:nvSpPr>
        <p:spPr bwMode="auto">
          <a:xfrm>
            <a:off x="3879666" y="8662820"/>
            <a:ext cx="2762530" cy="224117"/>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	                   Page 07-</a:t>
            </a:r>
            <a:fld id="{BD9FB300-F9DC-4669-88F4-967ABA23CC04}" type="slidenum">
              <a:rPr lang="en-US" sz="12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27100"/>
            <a:ext cx="4572000" cy="3429000"/>
          </a:xfrm>
        </p:spPr>
      </p:sp>
      <p:sp>
        <p:nvSpPr>
          <p:cNvPr id="3" name="Notes Placeholder 2"/>
          <p:cNvSpPr>
            <a:spLocks noGrp="1"/>
          </p:cNvSpPr>
          <p:nvPr>
            <p:ph type="body" idx="1"/>
          </p:nvPr>
        </p:nvSpPr>
        <p:spPr>
          <a:xfrm>
            <a:off x="2016125" y="4556460"/>
            <a:ext cx="4610306"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2016125" y="609600"/>
            <a:ext cx="4689475" cy="7850188"/>
          </a:xfrm>
        </p:spPr>
        <p:txBody>
          <a:bodyPr/>
          <a:lstStyle/>
          <a:p>
            <a:endParaRPr lang="en-US" dirty="0"/>
          </a:p>
        </p:txBody>
      </p:sp>
      <p:graphicFrame>
        <p:nvGraphicFramePr>
          <p:cNvPr id="298056" name="Group 72"/>
          <p:cNvGraphicFramePr>
            <a:graphicFrameLocks noGrp="1"/>
          </p:cNvGraphicFramePr>
          <p:nvPr>
            <p:extLst>
              <p:ext uri="{D42A27DB-BD31-4B8C-83A1-F6EECF244321}">
                <p14:modId xmlns:p14="http://schemas.microsoft.com/office/powerpoint/2010/main" val="1535305985"/>
              </p:ext>
            </p:extLst>
          </p:nvPr>
        </p:nvGraphicFramePr>
        <p:xfrm>
          <a:off x="2102925" y="914400"/>
          <a:ext cx="4343400" cy="1798320"/>
        </p:xfrm>
        <a:graphic>
          <a:graphicData uri="http://schemas.openxmlformats.org/drawingml/2006/table">
            <a:tbl>
              <a:tblPr/>
              <a:tblGrid>
                <a:gridCol w="10668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016125" y="915988"/>
            <a:ext cx="4572000" cy="3429000"/>
          </a:xfrm>
          <a:ln/>
        </p:spPr>
      </p:sp>
      <p:graphicFrame>
        <p:nvGraphicFramePr>
          <p:cNvPr id="278593" name="Group 65"/>
          <p:cNvGraphicFramePr>
            <a:graphicFrameLocks noGrp="1"/>
          </p:cNvGraphicFramePr>
          <p:nvPr>
            <p:extLst>
              <p:ext uri="{D42A27DB-BD31-4B8C-83A1-F6EECF244321}">
                <p14:modId xmlns:p14="http://schemas.microsoft.com/office/powerpoint/2010/main" val="1771736845"/>
              </p:ext>
            </p:extLst>
          </p:nvPr>
        </p:nvGraphicFramePr>
        <p:xfrm>
          <a:off x="2081150" y="4597726"/>
          <a:ext cx="4331525" cy="3729224"/>
        </p:xfrm>
        <a:graphic>
          <a:graphicData uri="http://schemas.openxmlformats.org/drawingml/2006/table">
            <a:tbl>
              <a:tblPr/>
              <a:tblGrid>
                <a:gridCol w="961524">
                  <a:extLst>
                    <a:ext uri="{9D8B030D-6E8A-4147-A177-3AD203B41FA5}">
                      <a16:colId xmlns:a16="http://schemas.microsoft.com/office/drawing/2014/main" val="20000"/>
                    </a:ext>
                  </a:extLst>
                </a:gridCol>
                <a:gridCol w="3370001">
                  <a:extLst>
                    <a:ext uri="{9D8B030D-6E8A-4147-A177-3AD203B41FA5}">
                      <a16:colId xmlns:a16="http://schemas.microsoft.com/office/drawing/2014/main" val="20001"/>
                    </a:ext>
                  </a:extLst>
                </a:gridCol>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Returns the number of items available in the list. A select object with three choices in it has a length property of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 select object’s name property is the string you assign to the object by way of its NAME attribute in the object’s &lt;SELECT&gt; tag which can be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selectedIndex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When a user clicks on a choice in a selection list, the selectedIndex property changes to a number corresponding to that item in the list.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Use the type property to help you identify a select object from an unknown group of form elements.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Your scripts can bring focus to a select object by invoking the object’s focus() method. To remove focus from an object, invoke its blur() method. These methods work identically with their counterparts in the text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onChange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As a user clicks on a new choice in a select object, the object receives a change event that can be captured by the </a:t>
                      </a:r>
                      <a:r>
                        <a:rPr kumimoji="0" lang="en-US" sz="1000" b="0" i="0" u="none" strike="noStrike" cap="none" normalizeH="0" baseline="0" dirty="0" err="1">
                          <a:ln>
                            <a:noFill/>
                          </a:ln>
                          <a:solidFill>
                            <a:schemeClr val="tx1"/>
                          </a:solidFill>
                          <a:effectLst/>
                          <a:latin typeface="Arial" pitchFamily="34" charset="0"/>
                          <a:cs typeface="Arial" pitchFamily="34" charset="0"/>
                        </a:rPr>
                        <a:t>onChange</a:t>
                      </a:r>
                      <a:r>
                        <a:rPr kumimoji="0" lang="en-US" sz="1000" b="0" i="0" u="none" strike="noStrike" cap="none" normalizeH="0" baseline="0" dirty="0">
                          <a:ln>
                            <a:noFill/>
                          </a:ln>
                          <a:solidFill>
                            <a:schemeClr val="tx1"/>
                          </a:solidFill>
                          <a:effectLst/>
                          <a:latin typeface="Arial" pitchFamily="34" charset="0"/>
                          <a:cs typeface="Arial" pitchFamily="34" charset="0"/>
                        </a:rPr>
                        <a:t> event handler.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nvGraphicFramePr>
        <p:xfrm>
          <a:off x="2057400" y="762000"/>
          <a:ext cx="4452938" cy="1706880"/>
        </p:xfrm>
        <a:graphic>
          <a:graphicData uri="http://schemas.openxmlformats.org/drawingml/2006/table">
            <a:tbl>
              <a:tblPr/>
              <a:tblGrid>
                <a:gridCol w="1143000">
                  <a:extLst>
                    <a:ext uri="{9D8B030D-6E8A-4147-A177-3AD203B41FA5}">
                      <a16:colId xmlns:a16="http://schemas.microsoft.com/office/drawing/2014/main" val="20000"/>
                    </a:ext>
                  </a:extLst>
                </a:gridCol>
                <a:gridCol w="3309938">
                  <a:extLst>
                    <a:ext uri="{9D8B030D-6E8A-4147-A177-3AD203B41FA5}">
                      <a16:colId xmlns:a16="http://schemas.microsoft.com/office/drawing/2014/main" val="20001"/>
                    </a:ext>
                  </a:extLst>
                </a:gridCol>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If your select object definition includes one option whose SELECTED attribute is included, that option’s defaultSelected property is set to true. The defaultSelected property for all other options is false. </a:t>
                      </a:r>
                      <a:endParaRPr kumimoji="0" lang="en-US" sz="1000" b="0" i="0" u="none" strike="noStrike" cap="none" normalizeH="0" baseline="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cs typeface="Times New Roman" pitchFamily="18" charset="0"/>
                        </a:rPr>
                        <a:t>text</a:t>
                      </a:r>
                      <a:endParaRPr kumimoji="0" lang="en-US" sz="1000" b="0" i="0" u="none" strike="noStrike" cap="none" normalizeH="0" baseline="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4189" name="Text Box 61"/>
          <p:cNvSpPr txBox="1">
            <a:spLocks noChangeArrowheads="1"/>
          </p:cNvSpPr>
          <p:nvPr/>
        </p:nvSpPr>
        <p:spPr bwMode="auto">
          <a:xfrm>
            <a:off x="2014850" y="2743200"/>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dirty="0">
                <a:latin typeface="Candara" panose="020E0502030303020204" pitchFamily="34" charset="0"/>
              </a:rPr>
              <a:t>Refer to Appendix for some more properties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016126" y="736270"/>
            <a:ext cx="4537074" cy="7723518"/>
          </a:xfrm>
        </p:spPr>
        <p:txBody>
          <a:bodyPr/>
          <a:lstStyle/>
          <a:p>
            <a:r>
              <a:rPr lang="en-US" dirty="0">
                <a:latin typeface="Arial" pitchFamily="34" charset="0"/>
              </a:rPr>
              <a:t>Using ‘this’ keyword</a:t>
            </a:r>
          </a:p>
          <a:p>
            <a:r>
              <a:rPr lang="en-US" dirty="0">
                <a:latin typeface="Arial" pitchFamily="34" charset="0"/>
              </a:rPr>
              <a:t>The ‘this’ keyword can be used to reference the object which called the function. It can be used within a function scope or global scope and it receives a different value in each scope. Depending on which object has called the function the value of ‘this’ will differ. The ‘this’ keyword always points to the object that is calling a particular method.</a:t>
            </a:r>
          </a:p>
          <a:p>
            <a:r>
              <a:rPr lang="en-US" dirty="0">
                <a:latin typeface="Arial" pitchFamily="34" charset="0"/>
              </a:rPr>
              <a:t>Consider the example given below:</a:t>
            </a:r>
          </a:p>
          <a:p>
            <a:endParaRPr lang="en-US" dirty="0">
              <a:latin typeface="Arial" pitchFamily="34" charset="0"/>
            </a:endParaRPr>
          </a:p>
          <a:p>
            <a:r>
              <a:rPr lang="en-US" dirty="0">
                <a:latin typeface="Arial" pitchFamily="34" charset="0"/>
              </a:rPr>
              <a:t>The ‘this’ keyword is used in the </a:t>
            </a:r>
            <a:r>
              <a:rPr lang="en-US" dirty="0" err="1">
                <a:latin typeface="Arial" pitchFamily="34" charset="0"/>
              </a:rPr>
              <a:t>showColor</a:t>
            </a:r>
            <a:r>
              <a:rPr lang="en-US" dirty="0">
                <a:latin typeface="Arial" pitchFamily="34" charset="0"/>
              </a:rPr>
              <a:t>() function of an object. In this context, this is equal to car, making this code functionality equivalent to the following code snippet</a:t>
            </a: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r>
              <a:rPr lang="en-US" dirty="0">
                <a:latin typeface="Arial" pitchFamily="34" charset="0"/>
              </a:rPr>
              <a:t>So the reason for using ‘this’ is you never know what kind of variable names you will use to instantiate an object. By using ‘this’ you are sure to invoke the correct function with the correct value. Also it allows you to use the same function any number of times. To understand this consider the following code:</a:t>
            </a: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endParaRPr lang="en-US" dirty="0">
              <a:latin typeface="Arial" pitchFamily="34" charset="0"/>
            </a:endParaRPr>
          </a:p>
          <a:p>
            <a:r>
              <a:rPr lang="en-US" dirty="0">
                <a:latin typeface="Arial" pitchFamily="34" charset="0"/>
              </a:rPr>
              <a:t>In the above snippet both oCar1 and oCar2 refer to the same function. The function gives the output according to the object which called the function.</a:t>
            </a:r>
          </a:p>
        </p:txBody>
      </p:sp>
      <p:sp>
        <p:nvSpPr>
          <p:cNvPr id="351236" name="AutoShape 4"/>
          <p:cNvSpPr>
            <a:spLocks noChangeArrowheads="1"/>
          </p:cNvSpPr>
          <p:nvPr/>
        </p:nvSpPr>
        <p:spPr bwMode="auto">
          <a:xfrm>
            <a:off x="2085474" y="271105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 //outputs “red”</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7" name="AutoShape 5"/>
          <p:cNvSpPr>
            <a:spLocks noChangeArrowheads="1"/>
          </p:cNvSpPr>
          <p:nvPr/>
        </p:nvSpPr>
        <p:spPr bwMode="auto">
          <a:xfrm>
            <a:off x="2085474" y="461277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oCar.color</a:t>
            </a:r>
            <a:r>
              <a:rPr lang="en-US" sz="1000" dirty="0">
                <a:latin typeface="Arial" pitchFamily="34" charset="0"/>
                <a:cs typeface="Arial" pitchFamily="34" charset="0"/>
              </a:rPr>
              <a:t>); //outputs “red”</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8" name="AutoShape 6"/>
          <p:cNvSpPr>
            <a:spLocks noChangeArrowheads="1"/>
          </p:cNvSpPr>
          <p:nvPr/>
        </p:nvSpPr>
        <p:spPr bwMode="auto">
          <a:xfrm>
            <a:off x="2016125" y="6144154"/>
            <a:ext cx="4267200" cy="19050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latin typeface="Arial" pitchFamily="34" charset="0"/>
                <a:cs typeface="Arial" pitchFamily="34" charset="0"/>
              </a:rPr>
              <a:t>function </a:t>
            </a:r>
            <a:r>
              <a:rPr lang="en-US" sz="1000" dirty="0" err="1">
                <a:latin typeface="Arial" pitchFamily="34" charset="0"/>
                <a:cs typeface="Arial" pitchFamily="34" charset="0"/>
              </a:rPr>
              <a:t>showColor</a:t>
            </a:r>
            <a:r>
              <a:rPr lang="en-US" sz="1000" dirty="0">
                <a:latin typeface="Arial" pitchFamily="34" charset="0"/>
                <a:cs typeface="Arial" pitchFamily="34" charset="0"/>
              </a:rPr>
              <a:t>() {</a:t>
            </a:r>
          </a:p>
          <a:p>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a:t>
            </a:r>
          </a:p>
          <a:p>
            <a:r>
              <a:rPr lang="en-US" sz="1000" dirty="0">
                <a:latin typeface="Arial" pitchFamily="34" charset="0"/>
                <a:cs typeface="Arial" pitchFamily="34" charset="0"/>
              </a:rPr>
              <a:t>}</a:t>
            </a:r>
          </a:p>
          <a:p>
            <a:r>
              <a:rPr lang="en-US" sz="1000" dirty="0" err="1">
                <a:latin typeface="Arial" pitchFamily="34" charset="0"/>
                <a:cs typeface="Arial" pitchFamily="34" charset="0"/>
              </a:rPr>
              <a:t>var</a:t>
            </a:r>
            <a:r>
              <a:rPr lang="en-US" sz="1000" dirty="0">
                <a:latin typeface="Arial" pitchFamily="34" charset="0"/>
                <a:cs typeface="Arial" pitchFamily="34" charset="0"/>
              </a:rPr>
              <a:t> oCar1 = new Object;</a:t>
            </a:r>
            <a:br>
              <a:rPr lang="en-US" sz="1000" dirty="0">
                <a:latin typeface="Arial" pitchFamily="34" charset="0"/>
                <a:cs typeface="Arial" pitchFamily="34" charset="0"/>
              </a:rPr>
            </a:br>
            <a:r>
              <a:rPr lang="en-US" sz="1000" dirty="0">
                <a:latin typeface="Arial" pitchFamily="34" charset="0"/>
                <a:cs typeface="Arial" pitchFamily="34" charset="0"/>
              </a:rPr>
              <a:t>oCar1.color = “red”;</a:t>
            </a:r>
            <a:br>
              <a:rPr lang="en-US" sz="1000" dirty="0">
                <a:latin typeface="Arial" pitchFamily="34" charset="0"/>
                <a:cs typeface="Arial" pitchFamily="34" charset="0"/>
              </a:rPr>
            </a:br>
            <a:r>
              <a:rPr lang="en-US" sz="1000" dirty="0">
                <a:latin typeface="Arial" pitchFamily="34" charset="0"/>
                <a:cs typeface="Arial" pitchFamily="34" charset="0"/>
              </a:rPr>
              <a:t>oCar1.showColor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err="1">
                <a:latin typeface="Arial" pitchFamily="34" charset="0"/>
                <a:cs typeface="Arial" pitchFamily="34" charset="0"/>
              </a:rPr>
              <a:t>var</a:t>
            </a:r>
            <a:r>
              <a:rPr lang="en-US" sz="1000" dirty="0">
                <a:latin typeface="Arial" pitchFamily="34" charset="0"/>
                <a:cs typeface="Arial" pitchFamily="34" charset="0"/>
              </a:rPr>
              <a:t> oCar2 = new Object;</a:t>
            </a:r>
            <a:br>
              <a:rPr lang="en-US" sz="1000" dirty="0">
                <a:latin typeface="Arial" pitchFamily="34" charset="0"/>
                <a:cs typeface="Arial" pitchFamily="34" charset="0"/>
              </a:rPr>
            </a:br>
            <a:r>
              <a:rPr lang="en-US" sz="1000" dirty="0">
                <a:latin typeface="Arial" pitchFamily="34" charset="0"/>
                <a:cs typeface="Arial" pitchFamily="34" charset="0"/>
              </a:rPr>
              <a:t>oCar2.color = “blue”;</a:t>
            </a:r>
            <a:br>
              <a:rPr lang="en-US" sz="1000" dirty="0">
                <a:latin typeface="Arial" pitchFamily="34" charset="0"/>
                <a:cs typeface="Arial" pitchFamily="34" charset="0"/>
              </a:rPr>
            </a:br>
            <a:r>
              <a:rPr lang="en-US" sz="1000" dirty="0">
                <a:latin typeface="Arial" pitchFamily="34" charset="0"/>
                <a:cs typeface="Arial" pitchFamily="34" charset="0"/>
              </a:rPr>
              <a:t>oCar2.showColor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a:latin typeface="Arial" pitchFamily="34" charset="0"/>
                <a:cs typeface="Arial" pitchFamily="34" charset="0"/>
              </a:rPr>
              <a:t>oCar1.showColor(); //outputs “red”</a:t>
            </a:r>
            <a:br>
              <a:rPr lang="en-US" sz="1000" dirty="0">
                <a:latin typeface="Arial" pitchFamily="34" charset="0"/>
                <a:cs typeface="Arial" pitchFamily="34" charset="0"/>
              </a:rPr>
            </a:br>
            <a:r>
              <a:rPr lang="en-US" sz="1000" dirty="0">
                <a:latin typeface="Arial" pitchFamily="34" charset="0"/>
                <a:cs typeface="Arial" pitchFamily="34" charset="0"/>
              </a:rPr>
              <a:t>oCar2.showColor(); //outputs “blue”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993900" y="839788"/>
            <a:ext cx="4668838" cy="3503612"/>
          </a:xfrm>
          <a:ln/>
        </p:spPr>
      </p:sp>
      <p:sp>
        <p:nvSpPr>
          <p:cNvPr id="328709" name="Rectangle 5"/>
          <p:cNvSpPr>
            <a:spLocks noGrp="1" noChangeArrowheads="1"/>
          </p:cNvSpPr>
          <p:nvPr>
            <p:ph type="body" idx="1"/>
          </p:nvPr>
        </p:nvSpPr>
        <p:spPr>
          <a:xfrm>
            <a:off x="2039550" y="4504266"/>
            <a:ext cx="4586881" cy="3846359"/>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993900" y="839788"/>
            <a:ext cx="4668838" cy="3503612"/>
          </a:xfrm>
          <a:ln/>
        </p:spPr>
      </p:sp>
      <p:sp>
        <p:nvSpPr>
          <p:cNvPr id="330757" name="Rectangle 5"/>
          <p:cNvSpPr>
            <a:spLocks noGrp="1" noChangeArrowheads="1"/>
          </p:cNvSpPr>
          <p:nvPr>
            <p:ph type="body" idx="1"/>
          </p:nvPr>
        </p:nvSpPr>
        <p:spPr>
          <a:xfrm>
            <a:off x="2016125" y="4511675"/>
            <a:ext cx="4586881" cy="3677026"/>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a:t>Summary</a:t>
            </a:r>
          </a:p>
          <a:p>
            <a:r>
              <a:rPr lang="en-US"/>
              <a:t>This module provided an understanding of: </a:t>
            </a:r>
          </a:p>
          <a:p>
            <a:r>
              <a:rPr lang="en-US"/>
              <a:t>Form object and its components.</a:t>
            </a:r>
          </a:p>
          <a:p>
            <a:r>
              <a:rPr lang="en-US"/>
              <a:t>How to create form objects.</a:t>
            </a:r>
          </a:p>
          <a:p>
            <a:r>
              <a:rPr lang="en-US"/>
              <a:t>How to handle events.</a:t>
            </a:r>
          </a:p>
          <a:p>
            <a:r>
              <a:rPr lang="en-US"/>
              <a:t>How to validate data.</a:t>
            </a:r>
          </a:p>
          <a:p>
            <a:r>
              <a:rPr lang="en-US"/>
              <a:t>How to submit a form.</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993900" y="839788"/>
            <a:ext cx="4668838" cy="3503612"/>
          </a:xfrm>
          <a:ln/>
        </p:spPr>
      </p:sp>
      <p:sp>
        <p:nvSpPr>
          <p:cNvPr id="322563" name="Rectangle 3"/>
          <p:cNvSpPr>
            <a:spLocks noGrp="1" noChangeArrowheads="1"/>
          </p:cNvSpPr>
          <p:nvPr>
            <p:ph type="body" idx="1"/>
          </p:nvPr>
        </p:nvSpPr>
        <p:spPr>
          <a:xfrm>
            <a:off x="2016125" y="4511675"/>
            <a:ext cx="4586881" cy="3761693"/>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016125" y="927100"/>
            <a:ext cx="4572000" cy="3429000"/>
          </a:xfrm>
          <a:ln/>
        </p:spPr>
      </p:sp>
      <p:sp>
        <p:nvSpPr>
          <p:cNvPr id="265219" name="Rectangle 3"/>
          <p:cNvSpPr>
            <a:spLocks noGrp="1" noChangeArrowheads="1"/>
          </p:cNvSpPr>
          <p:nvPr>
            <p:ph type="body" idx="1"/>
          </p:nvPr>
        </p:nvSpPr>
        <p:spPr>
          <a:xfrm>
            <a:off x="2016125" y="4580906"/>
            <a:ext cx="4648200" cy="4114800"/>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2016125" y="927100"/>
            <a:ext cx="4572000" cy="3429000"/>
          </a:xfrm>
          <a:ln/>
        </p:spPr>
      </p:sp>
      <p:sp>
        <p:nvSpPr>
          <p:cNvPr id="270339" name="Rectangle 3"/>
          <p:cNvSpPr>
            <a:spLocks noGrp="1" noChangeArrowheads="1"/>
          </p:cNvSpPr>
          <p:nvPr>
            <p:ph type="body" idx="1"/>
          </p:nvPr>
        </p:nvSpPr>
        <p:spPr>
          <a:xfrm>
            <a:off x="2016125" y="4497388"/>
            <a:ext cx="4572000" cy="4219100"/>
          </a:xfrm>
          <a:noFill/>
        </p:spPr>
        <p:txBody>
          <a:bodyPr/>
          <a:lstStyle/>
          <a:p>
            <a:pPr algn="just"/>
            <a:r>
              <a:rPr lang="en-US" u="sng" dirty="0">
                <a:latin typeface="Arial" pitchFamily="34" charset="0"/>
                <a:cs typeface="Arial" pitchFamily="34" charset="0"/>
              </a:rPr>
              <a:t>Working with Form Objects: Form Object Properties:</a:t>
            </a:r>
          </a:p>
          <a:p>
            <a:pPr algn="just"/>
            <a:r>
              <a:rPr lang="en-US" dirty="0">
                <a:latin typeface="Arial" pitchFamily="34" charset="0"/>
                <a:cs typeface="Arial" pitchFamily="34" charset="0"/>
              </a:rPr>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graphicFrame>
        <p:nvGraphicFramePr>
          <p:cNvPr id="270374" name="Group 38"/>
          <p:cNvGraphicFramePr>
            <a:graphicFrameLocks noGrp="1"/>
          </p:cNvGraphicFramePr>
          <p:nvPr>
            <p:extLst>
              <p:ext uri="{D42A27DB-BD31-4B8C-83A1-F6EECF244321}">
                <p14:modId xmlns:p14="http://schemas.microsoft.com/office/powerpoint/2010/main" val="2358747993"/>
              </p:ext>
            </p:extLst>
          </p:nvPr>
        </p:nvGraphicFramePr>
        <p:xfrm>
          <a:off x="2181225" y="5392972"/>
          <a:ext cx="4255201" cy="3200400"/>
        </p:xfrm>
        <a:graphic>
          <a:graphicData uri="http://schemas.openxmlformats.org/drawingml/2006/table">
            <a:tbl>
              <a:tblPr/>
              <a:tblGrid>
                <a:gridCol w="917788">
                  <a:extLst>
                    <a:ext uri="{9D8B030D-6E8A-4147-A177-3AD203B41FA5}">
                      <a16:colId xmlns:a16="http://schemas.microsoft.com/office/drawing/2014/main" val="20000"/>
                    </a:ext>
                  </a:extLst>
                </a:gridCol>
                <a:gridCol w="3337413">
                  <a:extLst>
                    <a:ext uri="{9D8B030D-6E8A-4147-A177-3AD203B41FA5}">
                      <a16:colId xmlns:a16="http://schemas.microsoft.com/office/drawing/2014/main" val="20001"/>
                    </a:ext>
                  </a:extLst>
                </a:gridCol>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property is the same as the value you assign to the ACTION attribute of a &lt;FORM&gt; tag. The value is typically a URL on the server where queries or postings are sent for submission.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Returns an array of elements. It  includes all the user interface elements defined for a form: text fields, buttons, radio buttons, checkboxes, selection lists, and more.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encoding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You can define a form to alert a server that the data being submitted is in a MIME type. This property reflects the setting of the ENCTYPE attribute in the form definition. The default value is an empty 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 form’s method property is either the GET or POST values assigned to the METHOD attribute in a &lt;FORM&gt; 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016125" y="609600"/>
            <a:ext cx="4532313" cy="7850188"/>
          </a:xfrm>
        </p:spPr>
        <p:txBody>
          <a:bodyPr/>
          <a:lstStyle/>
          <a:p>
            <a:endParaRPr lang="en-US" dirty="0"/>
          </a:p>
        </p:txBody>
      </p:sp>
      <p:graphicFrame>
        <p:nvGraphicFramePr>
          <p:cNvPr id="291904" name="Group 64"/>
          <p:cNvGraphicFramePr>
            <a:graphicFrameLocks noGrp="1"/>
          </p:cNvGraphicFramePr>
          <p:nvPr>
            <p:extLst>
              <p:ext uri="{D42A27DB-BD31-4B8C-83A1-F6EECF244321}">
                <p14:modId xmlns:p14="http://schemas.microsoft.com/office/powerpoint/2010/main" val="848034221"/>
              </p:ext>
            </p:extLst>
          </p:nvPr>
        </p:nvGraphicFramePr>
        <p:xfrm>
          <a:off x="2016125" y="838200"/>
          <a:ext cx="4460875" cy="4713923"/>
        </p:xfrm>
        <a:graphic>
          <a:graphicData uri="http://schemas.openxmlformats.org/drawingml/2006/table">
            <a:tbl>
              <a:tblPr/>
              <a:tblGrid>
                <a:gridCol w="1035560">
                  <a:extLst>
                    <a:ext uri="{9D8B030D-6E8A-4147-A177-3AD203B41FA5}">
                      <a16:colId xmlns:a16="http://schemas.microsoft.com/office/drawing/2014/main" val="20000"/>
                    </a:ext>
                  </a:extLst>
                </a:gridCol>
                <a:gridCol w="3425315">
                  <a:extLst>
                    <a:ext uri="{9D8B030D-6E8A-4147-A177-3AD203B41FA5}">
                      <a16:colId xmlns:a16="http://schemas.microsoft.com/office/drawing/2014/main" val="20001"/>
                    </a:ext>
                  </a:extLst>
                </a:gridCol>
              </a:tblGrid>
              <a:tr h="487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34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If you want to clear the form </a:t>
                      </a:r>
                      <a:r>
                        <a:rPr kumimoji="0" lang="en-US" sz="1000" b="0" i="0" u="none" strike="noStrike" cap="none" normalizeH="0" baseline="0" dirty="0" err="1">
                          <a:ln>
                            <a:noFill/>
                          </a:ln>
                          <a:solidFill>
                            <a:schemeClr val="tx1"/>
                          </a:solidFill>
                          <a:effectLst/>
                          <a:latin typeface="Arial" pitchFamily="34" charset="0"/>
                          <a:cs typeface="Arial" pitchFamily="34" charset="0"/>
                        </a:rPr>
                        <a:t>i.e</a:t>
                      </a:r>
                      <a:r>
                        <a:rPr kumimoji="0" lang="en-US" sz="1000" b="0" i="0" u="none" strike="noStrike" cap="none" normalizeH="0" baseline="0" dirty="0">
                          <a:ln>
                            <a:noFill/>
                          </a:ln>
                          <a:solidFill>
                            <a:schemeClr val="tx1"/>
                          </a:solidFill>
                          <a:effectLst/>
                          <a:latin typeface="Arial"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onReset</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a:ln>
                            <a:noFill/>
                          </a:ln>
                          <a:solidFill>
                            <a:schemeClr val="tx1"/>
                          </a:solidFill>
                          <a:effectLst/>
                          <a:latin typeface="Arial" pitchFamily="34" charset="0"/>
                          <a:cs typeface="Arial" pitchFamily="34" charset="0"/>
                        </a:rPr>
                        <a:t>onReset</a:t>
                      </a:r>
                      <a:r>
                        <a:rPr kumimoji="0" lang="en-US" sz="1000" b="0" i="0" u="none" strike="noStrike" cap="none" normalizeH="0" baseline="0" dirty="0">
                          <a:ln>
                            <a:noFill/>
                          </a:ln>
                          <a:solidFill>
                            <a:schemeClr val="tx1"/>
                          </a:solidFill>
                          <a:effectLst/>
                          <a:latin typeface="Arial"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pitchFamily="34" charset="0"/>
                          <a:cs typeface="Arial" pitchFamily="34" charset="0"/>
                        </a:rPr>
                        <a:t>onSubmit</a:t>
                      </a:r>
                      <a:endParaRPr kumimoji="0" lang="en-US" sz="10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When you define an </a:t>
                      </a:r>
                      <a:r>
                        <a:rPr kumimoji="0" lang="en-US" sz="1000" b="0" i="0" u="none" strike="noStrike" cap="none" normalizeH="0" baseline="0" dirty="0" err="1">
                          <a:ln>
                            <a:noFill/>
                          </a:ln>
                          <a:solidFill>
                            <a:schemeClr val="tx1"/>
                          </a:solidFill>
                          <a:effectLst/>
                          <a:latin typeface="Arial" pitchFamily="34" charset="0"/>
                          <a:cs typeface="Arial" pitchFamily="34" charset="0"/>
                        </a:rPr>
                        <a:t>onSubmit</a:t>
                      </a:r>
                      <a:r>
                        <a:rPr kumimoji="0" lang="en-US" sz="1000" b="0" i="0" u="none" strike="noStrike" cap="none" normalizeH="0" baseline="0" dirty="0">
                          <a:ln>
                            <a:noFill/>
                          </a:ln>
                          <a:solidFill>
                            <a:schemeClr val="tx1"/>
                          </a:solidFill>
                          <a:effectLst/>
                          <a:latin typeface="Arial"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a:ln>
                            <a:noFill/>
                          </a:ln>
                          <a:solidFill>
                            <a:schemeClr val="tx1"/>
                          </a:solidFill>
                          <a:effectLst/>
                          <a:latin typeface="Arial" pitchFamily="34" charset="0"/>
                          <a:cs typeface="Arial" pitchFamily="34" charset="0"/>
                        </a:rPr>
                        <a:t>onSubmit</a:t>
                      </a:r>
                      <a:r>
                        <a:rPr kumimoji="0" lang="en-US" sz="1000" b="0" i="0" u="none" strike="noStrike" cap="none" normalizeH="0" baseline="0" dirty="0">
                          <a:ln>
                            <a:noFill/>
                          </a:ln>
                          <a:solidFill>
                            <a:schemeClr val="tx1"/>
                          </a:solidFill>
                          <a:effectLst/>
                          <a:latin typeface="Arial"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a:ln>
                            <a:noFill/>
                          </a:ln>
                          <a:solidFill>
                            <a:schemeClr val="tx1"/>
                          </a:solidFill>
                          <a:effectLst/>
                          <a:latin typeface="Arial" pitchFamily="34" charset="0"/>
                          <a:cs typeface="Arial" pitchFamily="34" charset="0"/>
                        </a:rPr>
                        <a:t>form.submit</a:t>
                      </a:r>
                      <a:r>
                        <a:rPr kumimoji="0" lang="en-US" sz="1000" b="0" i="0" u="none" strike="noStrike" cap="none" normalizeH="0" baseline="0" dirty="0">
                          <a:ln>
                            <a:noFill/>
                          </a:ln>
                          <a:solidFill>
                            <a:schemeClr val="tx1"/>
                          </a:solidFill>
                          <a:effectLst/>
                          <a:latin typeface="Arial"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1876" name="Rectangle 36"/>
          <p:cNvSpPr>
            <a:spLocks noChangeArrowheads="1"/>
          </p:cNvSpPr>
          <p:nvPr/>
        </p:nvSpPr>
        <p:spPr bwMode="auto">
          <a:xfrm>
            <a:off x="2016125" y="5744688"/>
            <a:ext cx="37048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Arial" pitchFamily="34" charset="0"/>
                <a:cs typeface="Arial" pitchFamily="34" charset="0"/>
              </a:rPr>
              <a:t>Table 9.1 Form object properties, methods and event handlers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993900" y="839788"/>
            <a:ext cx="4668838" cy="3503612"/>
          </a:xfrm>
          <a:ln/>
        </p:spPr>
      </p:sp>
      <p:sp>
        <p:nvSpPr>
          <p:cNvPr id="287747" name="Rectangle 3"/>
          <p:cNvSpPr>
            <a:spLocks noGrp="1" noChangeArrowheads="1"/>
          </p:cNvSpPr>
          <p:nvPr>
            <p:ph type="body" idx="1"/>
          </p:nvPr>
        </p:nvSpPr>
        <p:spPr>
          <a:xfrm>
            <a:off x="2016125" y="4511675"/>
            <a:ext cx="4419600" cy="3335867"/>
          </a:xfrm>
          <a:noFill/>
        </p:spPr>
        <p:txBody>
          <a:bodyPr/>
          <a:lstStyle/>
          <a:p>
            <a:pPr algn="just"/>
            <a:r>
              <a:rPr lang="en-US" u="sng" dirty="0">
                <a:latin typeface="Arial" pitchFamily="34" charset="0"/>
                <a:cs typeface="Arial" pitchFamily="34" charset="0"/>
              </a:rPr>
              <a:t>Text-Related Objects:</a:t>
            </a:r>
            <a:r>
              <a:rPr lang="en-US" b="1" u="sng" dirty="0">
                <a:latin typeface="Arial" pitchFamily="34" charset="0"/>
                <a:cs typeface="Arial" pitchFamily="34" charset="0"/>
              </a:rPr>
              <a:t> </a:t>
            </a:r>
          </a:p>
          <a:p>
            <a:pPr algn="just"/>
            <a:r>
              <a:rPr lang="en-US" u="sng" dirty="0">
                <a:latin typeface="Arial" pitchFamily="34" charset="0"/>
                <a:cs typeface="Arial" pitchFamily="34" charset="0"/>
              </a:rPr>
              <a:t>Text Objects</a:t>
            </a:r>
            <a:r>
              <a:rPr lang="en-US" dirty="0">
                <a:latin typeface="Arial" pitchFamily="34" charset="0"/>
                <a:cs typeface="Arial" pitchFamily="34" charset="0"/>
              </a:rPr>
              <a:t> : The text object is the primary medium for capturing user-entered text.</a:t>
            </a:r>
          </a:p>
          <a:p>
            <a:pPr algn="just"/>
            <a:r>
              <a:rPr lang="en-US" u="sng" dirty="0">
                <a:latin typeface="Arial" pitchFamily="34" charset="0"/>
                <a:cs typeface="Arial" pitchFamily="34" charset="0"/>
              </a:rPr>
              <a:t>Password Object:</a:t>
            </a:r>
            <a:r>
              <a:rPr lang="en-US" b="1" u="sng" dirty="0">
                <a:latin typeface="Arial" pitchFamily="34" charset="0"/>
                <a:cs typeface="Arial" pitchFamily="34" charset="0"/>
              </a:rPr>
              <a:t> </a:t>
            </a:r>
            <a:r>
              <a:rPr lang="en-US" dirty="0">
                <a:latin typeface="Arial" pitchFamily="34" charset="0"/>
                <a:cs typeface="Arial" pitchFamily="34" charset="0"/>
              </a:rPr>
              <a:t>A password-style field looks like a text object, but when the user types something into the field, only asterisks or bullets (depending on your operating system) appears in the field.</a:t>
            </a:r>
          </a:p>
          <a:p>
            <a:pPr algn="just"/>
            <a:r>
              <a:rPr lang="en-US" u="sng" dirty="0" err="1">
                <a:latin typeface="Arial" pitchFamily="34" charset="0"/>
                <a:cs typeface="Arial" pitchFamily="34" charset="0"/>
              </a:rPr>
              <a:t>Textarea</a:t>
            </a:r>
            <a:r>
              <a:rPr lang="en-US" u="sng" dirty="0">
                <a:latin typeface="Arial" pitchFamily="34" charset="0"/>
                <a:cs typeface="Arial" pitchFamily="34" charset="0"/>
              </a:rPr>
              <a:t> Object:</a:t>
            </a:r>
            <a:r>
              <a:rPr lang="en-US" b="1" u="sng" dirty="0">
                <a:latin typeface="Arial" pitchFamily="34" charset="0"/>
                <a:cs typeface="Arial" pitchFamily="34" charset="0"/>
              </a:rPr>
              <a:t> </a:t>
            </a:r>
            <a:r>
              <a:rPr lang="en-US" dirty="0">
                <a:latin typeface="Arial" pitchFamily="34" charset="0"/>
                <a:cs typeface="Arial" pitchFamily="34" charset="0"/>
              </a:rPr>
              <a:t>A </a:t>
            </a:r>
            <a:r>
              <a:rPr lang="en-US" dirty="0" err="1">
                <a:latin typeface="Arial" pitchFamily="34" charset="0"/>
                <a:cs typeface="Arial" pitchFamily="34" charset="0"/>
              </a:rPr>
              <a:t>textarea</a:t>
            </a:r>
            <a:r>
              <a:rPr lang="en-US" dirty="0">
                <a:latin typeface="Arial" pitchFamily="34" charset="0"/>
                <a:cs typeface="Arial" pitchFamily="34" charset="0"/>
              </a:rPr>
              <a:t> object closely resembles a text object, except for attributes that define its physical appearance on the page.</a:t>
            </a:r>
          </a:p>
          <a:p>
            <a:pPr algn="just"/>
            <a:r>
              <a:rPr lang="en-US" dirty="0">
                <a:latin typeface="Arial" pitchFamily="34" charset="0"/>
                <a:cs typeface="Arial" pitchFamily="34" charset="0"/>
              </a:rPr>
              <a:t> </a:t>
            </a:r>
            <a:r>
              <a:rPr lang="en-US" u="sng" dirty="0">
                <a:latin typeface="Arial" pitchFamily="34" charset="0"/>
                <a:cs typeface="Arial" pitchFamily="34" charset="0"/>
              </a:rPr>
              <a:t>Hidden object:</a:t>
            </a:r>
            <a:r>
              <a:rPr lang="en-US" b="1" u="sng" dirty="0">
                <a:latin typeface="Arial" pitchFamily="34" charset="0"/>
                <a:cs typeface="Arial" pitchFamily="34" charset="0"/>
              </a:rPr>
              <a:t> </a:t>
            </a:r>
            <a:r>
              <a:rPr lang="en-US" dirty="0">
                <a:latin typeface="Arial" pitchFamily="34" charset="0"/>
                <a:cs typeface="Arial" pitchFamily="34" charset="0"/>
              </a:rPr>
              <a:t>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2016125" y="927100"/>
            <a:ext cx="4572000" cy="3429000"/>
          </a:xfrm>
          <a:ln/>
        </p:spPr>
      </p:sp>
      <p:sp>
        <p:nvSpPr>
          <p:cNvPr id="272387" name="Rectangle 3"/>
          <p:cNvSpPr>
            <a:spLocks noGrp="1" noChangeArrowheads="1"/>
          </p:cNvSpPr>
          <p:nvPr>
            <p:ph type="body" idx="1"/>
          </p:nvPr>
        </p:nvSpPr>
        <p:spPr>
          <a:xfrm>
            <a:off x="2016125" y="4511675"/>
            <a:ext cx="4414838" cy="3772430"/>
          </a:xfrm>
          <a:noFill/>
        </p:spPr>
        <p:txBody>
          <a:bodyPr/>
          <a:lstStyle/>
          <a:p>
            <a:pPr algn="just"/>
            <a:r>
              <a:rPr lang="en-US" dirty="0">
                <a:latin typeface="Arial" pitchFamily="34" charset="0"/>
                <a:cs typeface="Arial" pitchFamily="34" charset="0"/>
              </a:rPr>
              <a:t>The properties, methods and event handlers are same for text object, text area and Password. For hidden object the properties are same but no methods and event handlers are associated with this object.</a:t>
            </a:r>
          </a:p>
          <a:p>
            <a:pPr algn="just"/>
            <a:r>
              <a:rPr lang="en-US" dirty="0">
                <a:latin typeface="Arial" pitchFamily="34" charset="0"/>
                <a:cs typeface="Arial" pitchFamily="34" charset="0"/>
              </a:rPr>
              <a:t>			</a:t>
            </a:r>
          </a:p>
        </p:txBody>
      </p:sp>
      <p:graphicFrame>
        <p:nvGraphicFramePr>
          <p:cNvPr id="272425" name="Group 41"/>
          <p:cNvGraphicFramePr>
            <a:graphicFrameLocks noGrp="1"/>
          </p:cNvGraphicFramePr>
          <p:nvPr>
            <p:extLst>
              <p:ext uri="{D42A27DB-BD31-4B8C-83A1-F6EECF244321}">
                <p14:modId xmlns:p14="http://schemas.microsoft.com/office/powerpoint/2010/main" val="2600763381"/>
              </p:ext>
            </p:extLst>
          </p:nvPr>
        </p:nvGraphicFramePr>
        <p:xfrm>
          <a:off x="2057400" y="5149275"/>
          <a:ext cx="4495800" cy="2027873"/>
        </p:xfrm>
        <a:graphic>
          <a:graphicData uri="http://schemas.openxmlformats.org/drawingml/2006/table">
            <a:tbl>
              <a:tblPr/>
              <a:tblGrid>
                <a:gridCol w="1004888">
                  <a:extLst>
                    <a:ext uri="{9D8B030D-6E8A-4147-A177-3AD203B41FA5}">
                      <a16:colId xmlns:a16="http://schemas.microsoft.com/office/drawing/2014/main" val="20000"/>
                    </a:ext>
                  </a:extLst>
                </a:gridCol>
                <a:gridCol w="3490912">
                  <a:extLst>
                    <a:ext uri="{9D8B030D-6E8A-4147-A177-3AD203B41FA5}">
                      <a16:colId xmlns:a16="http://schemas.microsoft.com/office/drawing/2014/main" val="20001"/>
                    </a:ext>
                  </a:extLst>
                </a:gridCol>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defaultValue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Specifies or returns a </a:t>
                      </a:r>
                      <a:r>
                        <a:rPr kumimoji="0" lang="en-US" sz="1000" b="0" i="0" u="none" strike="noStrike" cap="none" normalizeH="0" baseline="0" dirty="0" err="1">
                          <a:ln>
                            <a:noFill/>
                          </a:ln>
                          <a:solidFill>
                            <a:schemeClr val="tx1"/>
                          </a:solidFill>
                          <a:effectLst/>
                          <a:latin typeface="Arial" pitchFamily="34" charset="0"/>
                          <a:cs typeface="Arial" pitchFamily="34" charset="0"/>
                        </a:rPr>
                        <a:t>defaultValue</a:t>
                      </a:r>
                      <a:r>
                        <a:rPr kumimoji="0" lang="en-US" sz="1000" b="0" i="0" u="none" strike="noStrike" cap="none" normalizeH="0" baseline="0" dirty="0">
                          <a:ln>
                            <a:noFill/>
                          </a:ln>
                          <a:solidFill>
                            <a:schemeClr val="tx1"/>
                          </a:solidFill>
                          <a:effectLst/>
                          <a:latin typeface="Arial" pitchFamily="34" charset="0"/>
                          <a:cs typeface="Arial" pitchFamily="34" charset="0"/>
                        </a:rPr>
                        <a:t> for a text related objects.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This property can be used to reference the text object in the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Returns the type of text related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A reference to an object’s value property returns the string currently displayed in the field.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016126" y="838200"/>
            <a:ext cx="4527550" cy="3967163"/>
          </a:xfrm>
        </p:spPr>
        <p:txBody>
          <a:bodyPr/>
          <a:lstStyle/>
          <a:p>
            <a:pPr algn="just">
              <a:lnSpc>
                <a:spcPct val="90000"/>
              </a:lnSpc>
            </a:pPr>
            <a:endParaRPr lang="en-US" dirty="0"/>
          </a:p>
        </p:txBody>
      </p:sp>
      <p:graphicFrame>
        <p:nvGraphicFramePr>
          <p:cNvPr id="338983" name="Group 39"/>
          <p:cNvGraphicFramePr>
            <a:graphicFrameLocks noGrp="1"/>
          </p:cNvGraphicFramePr>
          <p:nvPr>
            <p:extLst>
              <p:ext uri="{D42A27DB-BD31-4B8C-83A1-F6EECF244321}">
                <p14:modId xmlns:p14="http://schemas.microsoft.com/office/powerpoint/2010/main" val="3590355212"/>
              </p:ext>
            </p:extLst>
          </p:nvPr>
        </p:nvGraphicFramePr>
        <p:xfrm>
          <a:off x="2016125" y="1371600"/>
          <a:ext cx="4613275" cy="3033396"/>
        </p:xfrm>
        <a:graphic>
          <a:graphicData uri="http://schemas.openxmlformats.org/drawingml/2006/table">
            <a:tbl>
              <a:tblPr/>
              <a:tblGrid>
                <a:gridCol w="954471">
                  <a:extLst>
                    <a:ext uri="{9D8B030D-6E8A-4147-A177-3AD203B41FA5}">
                      <a16:colId xmlns:a16="http://schemas.microsoft.com/office/drawing/2014/main" val="20000"/>
                    </a:ext>
                  </a:extLst>
                </a:gridCol>
                <a:gridCol w="3658804">
                  <a:extLst>
                    <a:ext uri="{9D8B030D-6E8A-4147-A177-3AD203B41FA5}">
                      <a16:colId xmlns:a16="http://schemas.microsoft.com/office/drawing/2014/main" val="20001"/>
                    </a:ext>
                  </a:extLst>
                </a:gridCol>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984" name="Text Box 40"/>
          <p:cNvSpPr txBox="1">
            <a:spLocks noChangeArrowheads="1"/>
          </p:cNvSpPr>
          <p:nvPr/>
        </p:nvSpPr>
        <p:spPr bwMode="auto">
          <a:xfrm>
            <a:off x="2016125" y="454237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Candara" panose="020E0502030303020204" pitchFamily="34" charset="0"/>
              </a:rPr>
              <a:t>Refer to Appendix for more event handlers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2016125" y="927100"/>
            <a:ext cx="4572000" cy="3429000"/>
          </a:xfrm>
          <a:ln/>
        </p:spPr>
      </p:sp>
      <p:sp>
        <p:nvSpPr>
          <p:cNvPr id="274435" name="Rectangle 3"/>
          <p:cNvSpPr>
            <a:spLocks noGrp="1" noChangeArrowheads="1"/>
          </p:cNvSpPr>
          <p:nvPr>
            <p:ph type="body" idx="1"/>
          </p:nvPr>
        </p:nvSpPr>
        <p:spPr>
          <a:xfrm>
            <a:off x="2086100" y="4509651"/>
            <a:ext cx="4414838" cy="418610"/>
          </a:xfrm>
          <a:noFill/>
        </p:spPr>
        <p:txBody>
          <a:bodyPr/>
          <a:lstStyle/>
          <a:p>
            <a:r>
              <a:rPr lang="en-US" u="sng" dirty="0">
                <a:latin typeface="Arial" pitchFamily="34" charset="0"/>
              </a:rPr>
              <a:t>Button Objects: Button, Submit and Reset</a:t>
            </a:r>
          </a:p>
          <a:p>
            <a:pPr algn="just"/>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1670340915"/>
              </p:ext>
            </p:extLst>
          </p:nvPr>
        </p:nvGraphicFramePr>
        <p:xfrm>
          <a:off x="2086100" y="4814450"/>
          <a:ext cx="4343400" cy="2987040"/>
        </p:xfrm>
        <a:graphic>
          <a:graphicData uri="http://schemas.openxmlformats.org/drawingml/2006/table">
            <a:tbl>
              <a:tblPr/>
              <a:tblGrid>
                <a:gridCol w="990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You may need to retrieve this property in a general-purpose function handler called by multiple buttons in a document. The function can test for a button name and perform the necessary statements for that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 precise value of the type property echoes the setting of the TYPE attribute of the &lt;INPUT&gt; tag that defined the object: button; submit; or 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 button’s visible label is determined by the VALUE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A button’s click() method should replicate, via scripting, the human action of clicking that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onClick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Virtually all button action takes place in response to the </a:t>
                      </a:r>
                      <a:r>
                        <a:rPr kumimoji="0" lang="en-US" sz="1000" b="0" i="0" u="none" strike="noStrike" cap="none" normalizeH="0" baseline="0" dirty="0" err="1">
                          <a:ln>
                            <a:noFill/>
                          </a:ln>
                          <a:solidFill>
                            <a:schemeClr val="tx1"/>
                          </a:solidFill>
                          <a:effectLst/>
                          <a:latin typeface="Arial" pitchFamily="34" charset="0"/>
                          <a:cs typeface="Arial" pitchFamily="34" charset="0"/>
                        </a:rPr>
                        <a:t>onClick</a:t>
                      </a:r>
                      <a:r>
                        <a:rPr kumimoji="0" lang="en-US" sz="1000" b="0" i="0" u="none" strike="noStrike" cap="none" normalizeH="0" baseline="0" dirty="0">
                          <a:ln>
                            <a:noFill/>
                          </a:ln>
                          <a:solidFill>
                            <a:schemeClr val="tx1"/>
                          </a:solidFill>
                          <a:effectLst/>
                          <a:latin typeface="Arial" pitchFamily="34" charset="0"/>
                          <a:cs typeface="Arial" pitchFamily="34" charset="0"/>
                        </a:rPr>
                        <a:t> event handler. A click is defined as a press and release of the mouse button while the screen pointer rests atop the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2016125" y="927100"/>
            <a:ext cx="4572000" cy="3429000"/>
          </a:xfrm>
          <a:ln/>
        </p:spPr>
      </p:sp>
      <p:sp>
        <p:nvSpPr>
          <p:cNvPr id="276483" name="Rectangle 3"/>
          <p:cNvSpPr>
            <a:spLocks noGrp="1" noChangeArrowheads="1"/>
          </p:cNvSpPr>
          <p:nvPr>
            <p:ph type="body" idx="1"/>
          </p:nvPr>
        </p:nvSpPr>
        <p:spPr>
          <a:xfrm>
            <a:off x="2010088" y="4497388"/>
            <a:ext cx="4414837" cy="3967162"/>
          </a:xfrm>
          <a:noFill/>
        </p:spPr>
        <p:txBody>
          <a:bodyPr/>
          <a:lstStyle/>
          <a:p>
            <a:pPr marL="190500" indent="-190500"/>
            <a:r>
              <a:rPr lang="en-US" u="sng" dirty="0">
                <a:latin typeface="Arial" pitchFamily="34" charset="0"/>
              </a:rPr>
              <a:t>Checkbox object:</a:t>
            </a:r>
          </a:p>
          <a:p>
            <a:pPr marL="190500" indent="-190500" algn="just"/>
            <a:endParaRPr lang="en-US" dirty="0">
              <a:latin typeface="Arial" pitchFamily="34" charset="0"/>
            </a:endParaRPr>
          </a:p>
        </p:txBody>
      </p:sp>
      <p:graphicFrame>
        <p:nvGraphicFramePr>
          <p:cNvPr id="276521" name="Group 41"/>
          <p:cNvGraphicFramePr>
            <a:graphicFrameLocks noGrp="1"/>
          </p:cNvGraphicFramePr>
          <p:nvPr>
            <p:extLst>
              <p:ext uri="{D42A27DB-BD31-4B8C-83A1-F6EECF244321}">
                <p14:modId xmlns:p14="http://schemas.microsoft.com/office/powerpoint/2010/main" val="3865369876"/>
              </p:ext>
            </p:extLst>
          </p:nvPr>
        </p:nvGraphicFramePr>
        <p:xfrm>
          <a:off x="2097975" y="4886013"/>
          <a:ext cx="4419600" cy="3173731"/>
        </p:xfrm>
        <a:graphic>
          <a:graphicData uri="http://schemas.openxmlformats.org/drawingml/2006/table">
            <a:tbl>
              <a:tblPr/>
              <a:tblGrid>
                <a:gridCol w="762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Only one radio button in a group can be highlighted checked) at a time. That one button’s checked property is set to true, whereas all others in the group are set to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defaultChecked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If you add the CHECKED attribute to the &lt;INPUT&gt; definition for a checkbox or radio button, the </a:t>
                      </a:r>
                      <a:r>
                        <a:rPr kumimoji="0" lang="en-US" sz="1000" b="0" i="0" u="none" strike="noStrike" cap="none" normalizeH="0" baseline="0" dirty="0" err="1">
                          <a:ln>
                            <a:noFill/>
                          </a:ln>
                          <a:solidFill>
                            <a:schemeClr val="tx1"/>
                          </a:solidFill>
                          <a:effectLst/>
                          <a:latin typeface="Arial" pitchFamily="34" charset="0"/>
                          <a:cs typeface="Arial" pitchFamily="34" charset="0"/>
                        </a:rPr>
                        <a:t>defaultChecked</a:t>
                      </a:r>
                      <a:r>
                        <a:rPr kumimoji="0" lang="en-US" sz="1000" b="0" i="0" u="none" strike="noStrike" cap="none" normalizeH="0" baseline="0" dirty="0">
                          <a:ln>
                            <a:noFill/>
                          </a:ln>
                          <a:solidFill>
                            <a:schemeClr val="tx1"/>
                          </a:solidFill>
                          <a:effectLst/>
                          <a:latin typeface="Arial" pitchFamily="34" charset="0"/>
                          <a:cs typeface="Arial" pitchFamily="34" charset="0"/>
                        </a:rPr>
                        <a:t> property for that object is true; otherwise, 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The name property allows user to access name for the checkbox or radio button through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cs typeface="Arial" pitchFamily="34" charset="0"/>
                        </a:rPr>
                        <a:t>Use the type property to help you identify a checkbox object or a radio button object from an unknown group of form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66788826"/>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6E522684-7ED6-412D-B6F3-C0489C44AC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95554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4094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B1AAFEB3-7101-4E50-B61D-B84D2418C5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77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EEF84D4A-C375-4C9E-8D09-B401C3B6E6B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88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10A64034-9489-4DD7-A573-84F49CD603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10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743270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37C2DC-26BD-45AD-83C4-C98C318C9D87}" type="datetime1">
              <a:rPr lang="en-US" smtClean="0"/>
              <a:t>6/17/2018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1267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7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0838133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dirty="0"/>
              <a:t>Web Basics-JavaScript</a:t>
            </a:r>
          </a:p>
        </p:txBody>
      </p:sp>
      <p:sp>
        <p:nvSpPr>
          <p:cNvPr id="6" name="Subtitle 5"/>
          <p:cNvSpPr>
            <a:spLocks noGrp="1"/>
          </p:cNvSpPr>
          <p:nvPr>
            <p:ph type="subTitle" idx="1"/>
          </p:nvPr>
        </p:nvSpPr>
        <p:spPr/>
        <p:txBody>
          <a:bodyPr/>
          <a:lstStyle/>
          <a:p>
            <a:r>
              <a:rPr lang="en-US" dirty="0"/>
              <a:t>Lesson 7: Working with Form Object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3D77-2473-4895-8BB0-ABDEC1DC799E}"/>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0C07EDD-4DFE-4CB8-B052-F29AB4ED04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75218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78" name="Group 74"/>
          <p:cNvGraphicFramePr>
            <a:graphicFrameLocks noGrp="1"/>
          </p:cNvGraphicFramePr>
          <p:nvPr>
            <p:extLst>
              <p:ext uri="{D42A27DB-BD31-4B8C-83A1-F6EECF244321}">
                <p14:modId xmlns:p14="http://schemas.microsoft.com/office/powerpoint/2010/main" val="566286859"/>
              </p:ext>
            </p:extLst>
          </p:nvPr>
        </p:nvGraphicFramePr>
        <p:xfrm>
          <a:off x="2813050" y="1371600"/>
          <a:ext cx="5978525" cy="2867534"/>
        </p:xfrm>
        <a:graphic>
          <a:graphicData uri="http://schemas.openxmlformats.org/drawingml/2006/table">
            <a:tbl>
              <a:tblPr firstRow="1" bandRow="1">
                <a:tableStyleId>{284E427A-3D55-4303-BF80-6455036E1DE7}</a:tableStyleId>
              </a:tblPr>
              <a:tblGrid>
                <a:gridCol w="1992313">
                  <a:extLst>
                    <a:ext uri="{9D8B030D-6E8A-4147-A177-3AD203B41FA5}">
                      <a16:colId xmlns:a16="http://schemas.microsoft.com/office/drawing/2014/main" val="20000"/>
                    </a:ext>
                  </a:extLst>
                </a:gridCol>
                <a:gridCol w="1993900">
                  <a:extLst>
                    <a:ext uri="{9D8B030D-6E8A-4147-A177-3AD203B41FA5}">
                      <a16:colId xmlns:a16="http://schemas.microsoft.com/office/drawing/2014/main" val="20001"/>
                    </a:ext>
                  </a:extLst>
                </a:gridCol>
                <a:gridCol w="1992312">
                  <a:extLst>
                    <a:ext uri="{9D8B030D-6E8A-4147-A177-3AD203B41FA5}">
                      <a16:colId xmlns:a16="http://schemas.microsoft.com/office/drawing/2014/main" val="20002"/>
                    </a:ext>
                  </a:extLst>
                </a:gridCol>
              </a:tblGrid>
              <a:tr h="1984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length</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blur()</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onChange</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name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focus()</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onFocus</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selectedIndex</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onBlur</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a:ln>
                            <a:noFill/>
                          </a:ln>
                          <a:effectLst/>
                        </a:rPr>
                        <a:t>type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277573" name="Group 69"/>
          <p:cNvGraphicFramePr>
            <a:graphicFrameLocks noGrp="1"/>
          </p:cNvGraphicFramePr>
          <p:nvPr>
            <p:extLst>
              <p:ext uri="{D42A27DB-BD31-4B8C-83A1-F6EECF244321}">
                <p14:modId xmlns:p14="http://schemas.microsoft.com/office/powerpoint/2010/main" val="388852154"/>
              </p:ext>
            </p:extLst>
          </p:nvPr>
        </p:nvGraphicFramePr>
        <p:xfrm>
          <a:off x="2819400" y="4648200"/>
          <a:ext cx="3048000" cy="1558036"/>
        </p:xfrm>
        <a:graphic>
          <a:graphicData uri="http://schemas.openxmlformats.org/drawingml/2006/table">
            <a:tbl>
              <a:tblPr firstRow="1" bandRow="1">
                <a:tableStyleId>{284E427A-3D55-4303-BF80-6455036E1DE7}</a:tableStyleId>
              </a:tblPr>
              <a:tblGrid>
                <a:gridCol w="3048000">
                  <a:extLst>
                    <a:ext uri="{9D8B030D-6E8A-4147-A177-3AD203B41FA5}">
                      <a16:colId xmlns:a16="http://schemas.microsoft.com/office/drawing/2014/main" val="20000"/>
                    </a:ext>
                  </a:extLst>
                </a:gridCol>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Default Selected</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text</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selected</a:t>
                      </a:r>
                      <a:endParaRPr kumimoji="0" lang="en-US" sz="1800" b="0" i="0" u="none" strike="noStrike" cap="none" normalizeH="0" baseline="0" dirty="0">
                        <a:ln>
                          <a:noFill/>
                        </a:ln>
                        <a:solidFill>
                          <a:schemeClr val="tx2"/>
                        </a:solidFill>
                        <a:effectLst/>
                        <a:latin typeface="+mj-lt"/>
                      </a:endParaRPr>
                    </a:p>
                  </a:txBody>
                  <a:tcPr horzOverflow="overflow"/>
                </a:tc>
                <a:extLst>
                  <a:ext uri="{0D108BD9-81ED-4DB2-BD59-A6C34878D82A}">
                    <a16:rowId xmlns:a16="http://schemas.microsoft.com/office/drawing/2014/main" val="10002"/>
                  </a:ext>
                </a:extLst>
              </a:tr>
            </a:tbl>
          </a:graphicData>
        </a:graphic>
      </p:graphicFrame>
      <p:sp>
        <p:nvSpPr>
          <p:cNvPr id="277544" name="Text Box 40"/>
          <p:cNvSpPr txBox="1">
            <a:spLocks noChangeArrowheads="1"/>
          </p:cNvSpPr>
          <p:nvPr/>
        </p:nvSpPr>
        <p:spPr bwMode="auto">
          <a:xfrm>
            <a:off x="352425" y="2057400"/>
            <a:ext cx="1968500" cy="48154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dirty="0">
                <a:latin typeface="+mn-lt"/>
              </a:rPr>
              <a:t>SELECT</a:t>
            </a:r>
          </a:p>
        </p:txBody>
      </p:sp>
      <p:sp>
        <p:nvSpPr>
          <p:cNvPr id="277545" name="Text Box 41"/>
          <p:cNvSpPr txBox="1">
            <a:spLocks noChangeArrowheads="1"/>
          </p:cNvSpPr>
          <p:nvPr/>
        </p:nvSpPr>
        <p:spPr bwMode="auto">
          <a:xfrm>
            <a:off x="280988" y="4295775"/>
            <a:ext cx="1970087" cy="56682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dirty="0">
                <a:latin typeface="+mn-lt"/>
              </a:rPr>
              <a:t>OPTION</a:t>
            </a:r>
          </a:p>
        </p:txBody>
      </p:sp>
      <p:sp>
        <p:nvSpPr>
          <p:cNvPr id="277559" name="Text Box 55" descr="cross-tab-1"/>
          <p:cNvSpPr txBox="1">
            <a:spLocks noChangeArrowheads="1"/>
          </p:cNvSpPr>
          <p:nvPr/>
        </p:nvSpPr>
        <p:spPr bwMode="auto">
          <a:xfrm>
            <a:off x="492415" y="5281613"/>
            <a:ext cx="1637327" cy="47705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dirty="0">
                <a:latin typeface="+mn-lt"/>
              </a:rPr>
              <a:t>Properties</a:t>
            </a:r>
          </a:p>
        </p:txBody>
      </p:sp>
      <p:sp>
        <p:nvSpPr>
          <p:cNvPr id="3" name="Title 2"/>
          <p:cNvSpPr>
            <a:spLocks noGrp="1"/>
          </p:cNvSpPr>
          <p:nvPr>
            <p:ph type="title"/>
          </p:nvPr>
        </p:nvSpPr>
        <p:spPr/>
        <p:txBody>
          <a:bodyPr/>
          <a:lstStyle/>
          <a:p>
            <a:r>
              <a:rPr lang="en-US" sz="1200" dirty="0"/>
              <a:t>7.5: Select Objects</a:t>
            </a:r>
            <a:br>
              <a:rPr lang="en-US" sz="6000" dirty="0">
                <a:latin typeface="Candara"/>
              </a:rPr>
            </a:br>
            <a:r>
              <a:rPr lang="en-US" dirty="0"/>
              <a:t>Select Object</a:t>
            </a:r>
          </a:p>
        </p:txBody>
      </p:sp>
    </p:spTree>
    <p:extLst>
      <p:ext uri="{BB962C8B-B14F-4D97-AF65-F5344CB8AC3E}">
        <p14:creationId xmlns:p14="http://schemas.microsoft.com/office/powerpoint/2010/main" val="13689663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D75A-28D8-46AD-AE85-FF3C6B2E2704}"/>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9DA1060E-D4C8-4A12-9B4E-6519D644A1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21070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normAutofit/>
          </a:bodyPr>
          <a:lstStyle/>
          <a:p>
            <a:r>
              <a:rPr lang="en-US" dirty="0"/>
              <a:t>Using this keyword</a:t>
            </a:r>
          </a:p>
        </p:txBody>
      </p:sp>
      <p:sp>
        <p:nvSpPr>
          <p:cNvPr id="2" name="Content Placeholder 1">
            <a:extLst>
              <a:ext uri="{FF2B5EF4-FFF2-40B4-BE49-F238E27FC236}">
                <a16:creationId xmlns:a16="http://schemas.microsoft.com/office/drawing/2014/main" id="{4712C89D-4850-45FA-8932-5EDFB5D65E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117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4" name="Content Placeholder 13"/>
          <p:cNvSpPr>
            <a:spLocks noGrp="1"/>
          </p:cNvSpPr>
          <p:nvPr>
            <p:ph idx="1"/>
          </p:nvPr>
        </p:nvSpPr>
        <p:spPr/>
        <p:txBody>
          <a:bodyPr/>
          <a:lstStyle/>
          <a:p>
            <a:r>
              <a:rPr lang="en-US" dirty="0"/>
              <a:t>Form_Object.html</a:t>
            </a:r>
          </a:p>
          <a:p>
            <a:r>
              <a:rPr lang="en-US" dirty="0"/>
              <a:t>Select_option.html</a:t>
            </a:r>
          </a:p>
          <a:p>
            <a:r>
              <a:rPr lang="en-US" dirty="0"/>
              <a:t>Element_array.html</a:t>
            </a:r>
          </a:p>
          <a:p>
            <a:r>
              <a:rPr lang="en-US" dirty="0"/>
              <a:t>Enctype.html</a:t>
            </a:r>
          </a:p>
          <a:p>
            <a:r>
              <a:rPr lang="en-US" dirty="0"/>
              <a:t>Hidden_value.html</a:t>
            </a:r>
          </a:p>
        </p:txBody>
      </p:sp>
    </p:spTree>
    <p:extLst>
      <p:ext uri="{BB962C8B-B14F-4D97-AF65-F5344CB8AC3E}">
        <p14:creationId xmlns:p14="http://schemas.microsoft.com/office/powerpoint/2010/main" val="275902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Lab 8: </a:t>
            </a:r>
          </a:p>
          <a:p>
            <a:r>
              <a:rPr lang="en-US" dirty="0"/>
              <a:t>Working with Form Object</a:t>
            </a:r>
          </a:p>
          <a:p>
            <a:pPr marL="0" indent="0">
              <a:buNone/>
            </a:pPr>
            <a:endParaRPr lang="en-US" dirty="0"/>
          </a:p>
        </p:txBody>
      </p:sp>
    </p:spTree>
    <p:extLst>
      <p:ext uri="{BB962C8B-B14F-4D97-AF65-F5344CB8AC3E}">
        <p14:creationId xmlns:p14="http://schemas.microsoft.com/office/powerpoint/2010/main" val="363535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a:t>
            </a:r>
          </a:p>
        </p:txBody>
      </p:sp>
      <p:sp>
        <p:nvSpPr>
          <p:cNvPr id="4" name="Content Placeholder 3"/>
          <p:cNvSpPr>
            <a:spLocks noGrp="1"/>
          </p:cNvSpPr>
          <p:nvPr>
            <p:ph idx="1"/>
          </p:nvPr>
        </p:nvSpPr>
        <p:spPr/>
        <p:txBody>
          <a:bodyPr/>
          <a:lstStyle/>
          <a:p>
            <a:r>
              <a:rPr lang="en-US" dirty="0"/>
              <a:t>Form Object corresponds to an HTML input form constructed with the FORM tag</a:t>
            </a:r>
          </a:p>
          <a:p>
            <a:r>
              <a:rPr lang="en-US" dirty="0"/>
              <a:t>Forms have their own properties, objects, methods &amp; events</a:t>
            </a:r>
          </a:p>
          <a:p>
            <a:r>
              <a:rPr lang="en-US" dirty="0"/>
              <a:t>A form can be submitted by calling the JavaScript submit method or clicking the form submit button</a:t>
            </a:r>
          </a:p>
          <a:p>
            <a:r>
              <a:rPr lang="en-US" dirty="0"/>
              <a:t>JavaScript can do entry-level validation &amp; do it very easily</a:t>
            </a:r>
          </a:p>
          <a:p>
            <a:pPr marL="0" indent="0">
              <a:buNone/>
            </a:pPr>
            <a:endParaRPr lang="en-US" dirty="0"/>
          </a:p>
        </p:txBody>
      </p:sp>
    </p:spTree>
    <p:extLst>
      <p:ext uri="{BB962C8B-B14F-4D97-AF65-F5344CB8AC3E}">
        <p14:creationId xmlns:p14="http://schemas.microsoft.com/office/powerpoint/2010/main" val="88753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sz="1800" dirty="0"/>
              <a:t>Question 1: A form’s _________ property is either the GET or POST values assigned to the METHOD attribute in a &lt;FORM&gt; definition. </a:t>
            </a:r>
          </a:p>
          <a:p>
            <a:pPr lvl="1"/>
            <a:r>
              <a:rPr lang="en-US" dirty="0"/>
              <a:t>Option 1: Method </a:t>
            </a:r>
          </a:p>
          <a:p>
            <a:pPr lvl="1"/>
            <a:r>
              <a:rPr lang="en-US" dirty="0"/>
              <a:t>Option 2: Class</a:t>
            </a:r>
          </a:p>
          <a:p>
            <a:pPr lvl="1"/>
            <a:r>
              <a:rPr lang="en-US" dirty="0"/>
              <a:t>Option 3: Object</a:t>
            </a:r>
          </a:p>
          <a:p>
            <a:endParaRPr lang="en-US" sz="1800" dirty="0"/>
          </a:p>
          <a:p>
            <a:r>
              <a:rPr lang="en-US" sz="1800" dirty="0"/>
              <a:t>Question 2: The intention of the click() method is to enact, via a script, the physical act of clicking a radio button. </a:t>
            </a:r>
          </a:p>
          <a:p>
            <a:pPr lvl="1"/>
            <a:r>
              <a:rPr lang="en-US" dirty="0"/>
              <a:t>True / False</a:t>
            </a:r>
          </a:p>
          <a:p>
            <a:endParaRPr lang="en-US" sz="1800" dirty="0"/>
          </a:p>
          <a:p>
            <a:r>
              <a:rPr lang="en-US" sz="1800" dirty="0"/>
              <a:t>Question 3: A button’s _________method should replicate, via scripting, the human action of clicking that button. </a:t>
            </a:r>
          </a:p>
          <a:p>
            <a:endParaRPr lang="en-US" dirty="0"/>
          </a:p>
          <a:p>
            <a:endParaRPr lang="en-US" dirty="0"/>
          </a:p>
        </p:txBody>
      </p:sp>
    </p:spTree>
    <p:extLst>
      <p:ext uri="{BB962C8B-B14F-4D97-AF65-F5344CB8AC3E}">
        <p14:creationId xmlns:p14="http://schemas.microsoft.com/office/powerpoint/2010/main" val="13314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Form Object Properties, Methods &amp; Event Handlers</a:t>
            </a:r>
          </a:p>
          <a:p>
            <a:pPr lvl="1"/>
            <a:r>
              <a:rPr lang="en-US" dirty="0"/>
              <a:t>Text-Related Objects</a:t>
            </a:r>
          </a:p>
          <a:p>
            <a:pPr lvl="1"/>
            <a:r>
              <a:rPr lang="en-US" dirty="0"/>
              <a:t>Button Objects</a:t>
            </a:r>
          </a:p>
          <a:p>
            <a:pPr lvl="1"/>
            <a:r>
              <a:rPr lang="en-US" dirty="0"/>
              <a:t>Check Box and Radio Objects</a:t>
            </a:r>
          </a:p>
          <a:p>
            <a:pPr lvl="1"/>
            <a:r>
              <a:rPr lang="en-US" dirty="0"/>
              <a:t>Select Objects</a:t>
            </a:r>
          </a:p>
          <a:p>
            <a:endParaRPr lang="en-US" dirty="0"/>
          </a:p>
          <a:p>
            <a:endParaRPr lang="en-US" dirty="0"/>
          </a:p>
        </p:txBody>
      </p:sp>
    </p:spTree>
    <p:extLst>
      <p:ext uri="{BB962C8B-B14F-4D97-AF65-F5344CB8AC3E}">
        <p14:creationId xmlns:p14="http://schemas.microsoft.com/office/powerpoint/2010/main" val="37599418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71" name="Group 59"/>
          <p:cNvGraphicFramePr>
            <a:graphicFrameLocks noGrp="1"/>
          </p:cNvGraphicFramePr>
          <p:nvPr>
            <p:extLst>
              <p:ext uri="{D42A27DB-BD31-4B8C-83A1-F6EECF244321}">
                <p14:modId xmlns:p14="http://schemas.microsoft.com/office/powerpoint/2010/main" val="1073286044"/>
              </p:ext>
            </p:extLst>
          </p:nvPr>
        </p:nvGraphicFramePr>
        <p:xfrm>
          <a:off x="734786" y="1845128"/>
          <a:ext cx="6165850" cy="3705546"/>
        </p:xfrm>
        <a:graphic>
          <a:graphicData uri="http://schemas.openxmlformats.org/drawingml/2006/table">
            <a:tbl>
              <a:tblPr firstRow="1" bandRow="1">
                <a:tableStyleId>{284E427A-3D55-4303-BF80-6455036E1DE7}</a:tableStyleId>
              </a:tblPr>
              <a:tblGrid>
                <a:gridCol w="2055813">
                  <a:extLst>
                    <a:ext uri="{9D8B030D-6E8A-4147-A177-3AD203B41FA5}">
                      <a16:colId xmlns:a16="http://schemas.microsoft.com/office/drawing/2014/main" val="20000"/>
                    </a:ext>
                  </a:extLst>
                </a:gridCol>
                <a:gridCol w="2055812">
                  <a:extLst>
                    <a:ext uri="{9D8B030D-6E8A-4147-A177-3AD203B41FA5}">
                      <a16:colId xmlns:a16="http://schemas.microsoft.com/office/drawing/2014/main" val="20001"/>
                    </a:ext>
                  </a:extLst>
                </a:gridCol>
                <a:gridCol w="2054225">
                  <a:extLst>
                    <a:ext uri="{9D8B030D-6E8A-4147-A177-3AD203B41FA5}">
                      <a16:colId xmlns:a16="http://schemas.microsoft.com/office/drawing/2014/main" val="20002"/>
                    </a:ext>
                  </a:extLst>
                </a:gridCol>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action</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reset()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onReset</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elements[ ]</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submit()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onSubmit</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enctype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length</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method</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5"/>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name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6"/>
                  </a:ext>
                </a:extLst>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target</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p:txBody>
          <a:bodyPr/>
          <a:lstStyle/>
          <a:p>
            <a:r>
              <a:rPr lang="en-US" sz="1200" dirty="0"/>
              <a:t>7.1: Form Object Properties, Methods and Event </a:t>
            </a:r>
            <a:br>
              <a:rPr lang="en-US" sz="1200" dirty="0"/>
            </a:br>
            <a:r>
              <a:rPr lang="en-US" dirty="0"/>
              <a:t>Handlers Form Object</a:t>
            </a:r>
          </a:p>
        </p:txBody>
      </p:sp>
    </p:spTree>
    <p:extLst>
      <p:ext uri="{BB962C8B-B14F-4D97-AF65-F5344CB8AC3E}">
        <p14:creationId xmlns:p14="http://schemas.microsoft.com/office/powerpoint/2010/main" val="30020542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a:t>Capgemini Internal</a:t>
            </a:r>
          </a:p>
        </p:txBody>
      </p:sp>
    </p:spTree>
    <p:extLst>
      <p:ext uri="{BB962C8B-B14F-4D97-AF65-F5344CB8AC3E}">
        <p14:creationId xmlns:p14="http://schemas.microsoft.com/office/powerpoint/2010/main" val="35415221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22463"/>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81475"/>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33713"/>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200" dirty="0"/>
              <a:t>7.2: Text-Related Objects</a:t>
            </a:r>
            <a:br>
              <a:rPr lang="en-US" dirty="0"/>
            </a:br>
            <a:r>
              <a:rPr lang="en-US" dirty="0"/>
              <a:t>Text-Related Objects</a:t>
            </a:r>
          </a:p>
        </p:txBody>
      </p:sp>
      <p:sp>
        <p:nvSpPr>
          <p:cNvPr id="5" name="Content Placeholder 4"/>
          <p:cNvSpPr>
            <a:spLocks noGrp="1"/>
          </p:cNvSpPr>
          <p:nvPr>
            <p:ph idx="1"/>
          </p:nvPr>
        </p:nvSpPr>
        <p:spPr/>
        <p:txBody>
          <a:bodyPr/>
          <a:lstStyle/>
          <a:p>
            <a:r>
              <a:rPr lang="en-US" dirty="0"/>
              <a:t>Text</a:t>
            </a:r>
          </a:p>
          <a:p>
            <a:endParaRPr lang="en-US" dirty="0"/>
          </a:p>
          <a:p>
            <a:r>
              <a:rPr lang="en-US" dirty="0"/>
              <a:t>Password</a:t>
            </a:r>
          </a:p>
          <a:p>
            <a:endParaRPr lang="en-US" dirty="0"/>
          </a:p>
          <a:p>
            <a:r>
              <a:rPr lang="en-US" dirty="0"/>
              <a:t>TextArea </a:t>
            </a:r>
          </a:p>
          <a:p>
            <a:endParaRPr lang="en-US" dirty="0"/>
          </a:p>
          <a:p>
            <a:r>
              <a:rPr lang="en-US" dirty="0"/>
              <a:t>Hidden Objects</a:t>
            </a:r>
          </a:p>
          <a:p>
            <a:endParaRPr lang="en-US" dirty="0"/>
          </a:p>
          <a:p>
            <a:pPr marL="0" indent="0">
              <a:buNone/>
            </a:pPr>
            <a:endParaRPr lang="en-US" dirty="0"/>
          </a:p>
        </p:txBody>
      </p:sp>
    </p:spTree>
    <p:extLst>
      <p:ext uri="{BB962C8B-B14F-4D97-AF65-F5344CB8AC3E}">
        <p14:creationId xmlns:p14="http://schemas.microsoft.com/office/powerpoint/2010/main" val="231077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416" name="Group 56"/>
          <p:cNvGraphicFramePr>
            <a:graphicFrameLocks noGrp="1"/>
          </p:cNvGraphicFramePr>
          <p:nvPr>
            <p:extLst>
              <p:ext uri="{D42A27DB-BD31-4B8C-83A1-F6EECF244321}">
                <p14:modId xmlns:p14="http://schemas.microsoft.com/office/powerpoint/2010/main" val="3755904454"/>
              </p:ext>
            </p:extLst>
          </p:nvPr>
        </p:nvGraphicFramePr>
        <p:xfrm>
          <a:off x="424543" y="1923142"/>
          <a:ext cx="8440738" cy="2670625"/>
        </p:xfrm>
        <a:graphic>
          <a:graphicData uri="http://schemas.openxmlformats.org/drawingml/2006/table">
            <a:tbl>
              <a:tblPr firstRow="1" bandRow="1">
                <a:tableStyleId>{284E427A-3D55-4303-BF80-6455036E1DE7}</a:tableStyleId>
              </a:tblPr>
              <a:tblGrid>
                <a:gridCol w="2814638">
                  <a:extLst>
                    <a:ext uri="{9D8B030D-6E8A-4147-A177-3AD203B41FA5}">
                      <a16:colId xmlns:a16="http://schemas.microsoft.com/office/drawing/2014/main" val="20000"/>
                    </a:ext>
                  </a:extLst>
                </a:gridCol>
                <a:gridCol w="2813050">
                  <a:extLst>
                    <a:ext uri="{9D8B030D-6E8A-4147-A177-3AD203B41FA5}">
                      <a16:colId xmlns:a16="http://schemas.microsoft.com/office/drawing/2014/main" val="20001"/>
                    </a:ext>
                  </a:extLst>
                </a:gridCol>
                <a:gridCol w="2813050">
                  <a:extLst>
                    <a:ext uri="{9D8B030D-6E8A-4147-A177-3AD203B41FA5}">
                      <a16:colId xmlns:a16="http://schemas.microsoft.com/office/drawing/2014/main" val="20002"/>
                    </a:ext>
                  </a:extLst>
                </a:gridCol>
              </a:tblGrid>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defaultValue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blur()</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OnBlur</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name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focus()</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OnChange</a:t>
                      </a:r>
                      <a:endParaRPr kumimoji="0" lang="en-US" sz="18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type</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select()</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OnFocus</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value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US" sz="1200" dirty="0"/>
              <a:t>7.2: Text-Related Objects </a:t>
            </a:r>
            <a:br>
              <a:rPr lang="en-US" dirty="0">
                <a:latin typeface="Candara"/>
              </a:rPr>
            </a:br>
            <a:r>
              <a:rPr lang="en-US" dirty="0"/>
              <a:t>Text-Related Objects (Contd..)</a:t>
            </a:r>
          </a:p>
        </p:txBody>
      </p:sp>
    </p:spTree>
    <p:extLst>
      <p:ext uri="{BB962C8B-B14F-4D97-AF65-F5344CB8AC3E}">
        <p14:creationId xmlns:p14="http://schemas.microsoft.com/office/powerpoint/2010/main" val="18194427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70F8-23DA-4EC9-A713-DFA14A5A7C8C}"/>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12679D0E-44EE-4457-9E2C-0F6F6EBA32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49530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7.3: Button Objects</a:t>
            </a:r>
            <a:br>
              <a:rPr lang="en-US" sz="6000" dirty="0">
                <a:latin typeface="Candara"/>
              </a:rPr>
            </a:br>
            <a:r>
              <a:rPr lang="en-US" dirty="0"/>
              <a:t>Button Objects </a:t>
            </a:r>
          </a:p>
        </p:txBody>
      </p:sp>
      <p:sp>
        <p:nvSpPr>
          <p:cNvPr id="4" name="Content Placeholder 3"/>
          <p:cNvSpPr>
            <a:spLocks noGrp="1"/>
          </p:cNvSpPr>
          <p:nvPr>
            <p:ph idx="1"/>
          </p:nvPr>
        </p:nvSpPr>
        <p:spPr/>
        <p:txBody>
          <a:bodyPr/>
          <a:lstStyle/>
          <a:p>
            <a:r>
              <a:rPr lang="en-US" dirty="0"/>
              <a:t>Button</a:t>
            </a:r>
          </a:p>
          <a:p>
            <a:endParaRPr lang="en-US" dirty="0"/>
          </a:p>
          <a:p>
            <a:r>
              <a:rPr lang="en-US" dirty="0"/>
              <a:t>Reset</a:t>
            </a:r>
          </a:p>
          <a:p>
            <a:endParaRPr lang="en-US" dirty="0"/>
          </a:p>
          <a:p>
            <a:r>
              <a:rPr lang="en-US" dirty="0"/>
              <a:t>Submit</a:t>
            </a:r>
          </a:p>
          <a:p>
            <a:endParaRPr lang="en-US" dirty="0"/>
          </a:p>
          <a:p>
            <a:endParaRPr lang="en-US" dirty="0"/>
          </a:p>
        </p:txBody>
      </p:sp>
      <p:graphicFrame>
        <p:nvGraphicFramePr>
          <p:cNvPr id="273454" name="Group 46"/>
          <p:cNvGraphicFramePr>
            <a:graphicFrameLocks noGrp="1"/>
          </p:cNvGraphicFramePr>
          <p:nvPr>
            <p:extLst>
              <p:ext uri="{D42A27DB-BD31-4B8C-83A1-F6EECF244321}">
                <p14:modId xmlns:p14="http://schemas.microsoft.com/office/powerpoint/2010/main" val="1389376674"/>
              </p:ext>
            </p:extLst>
          </p:nvPr>
        </p:nvGraphicFramePr>
        <p:xfrm>
          <a:off x="2474006" y="1472067"/>
          <a:ext cx="6002337" cy="1915161"/>
        </p:xfrm>
        <a:graphic>
          <a:graphicData uri="http://schemas.openxmlformats.org/drawingml/2006/table">
            <a:tbl>
              <a:tblPr firstRow="1" bandRow="1">
                <a:tableStyleId>{284E427A-3D55-4303-BF80-6455036E1DE7}</a:tableStyleId>
              </a:tblPr>
              <a:tblGrid>
                <a:gridCol w="1811337">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Methods</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Event Handlers</a:t>
                      </a:r>
                      <a:endParaRPr kumimoji="0" lang="en-US" sz="1800" b="0" i="0" u="none" strike="noStrike" cap="none" normalizeH="0" baseline="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val="10000"/>
                  </a:ext>
                </a:extLst>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name</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click()</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r>
                        <a:rPr kumimoji="0" lang="en-US" sz="1800" u="none" strike="noStrike" cap="none" normalizeH="0" baseline="0" dirty="0" err="1">
                          <a:ln>
                            <a:noFill/>
                          </a:ln>
                          <a:effectLst/>
                        </a:rPr>
                        <a:t>OnClick</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type</a:t>
                      </a:r>
                      <a:endParaRPr kumimoji="0" lang="en-US" sz="1800" b="0" i="0" u="none" strike="noStrike" cap="none" normalizeH="0" baseline="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val="10002"/>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value</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868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7.4: Check Box and Radio Objects</a:t>
            </a:r>
            <a:br>
              <a:rPr lang="en-US" sz="6000" dirty="0">
                <a:latin typeface="Candara"/>
              </a:rPr>
            </a:br>
            <a:r>
              <a:rPr lang="en-US" dirty="0"/>
              <a:t>Check Box And Radio Objects </a:t>
            </a:r>
          </a:p>
        </p:txBody>
      </p:sp>
      <p:sp>
        <p:nvSpPr>
          <p:cNvPr id="3" name="Content Placeholder 2"/>
          <p:cNvSpPr>
            <a:spLocks noGrp="1"/>
          </p:cNvSpPr>
          <p:nvPr>
            <p:ph idx="1"/>
          </p:nvPr>
        </p:nvSpPr>
        <p:spPr/>
        <p:txBody>
          <a:bodyPr/>
          <a:lstStyle/>
          <a:p>
            <a:r>
              <a:rPr lang="en-US" dirty="0"/>
              <a:t>Checkbox</a:t>
            </a:r>
          </a:p>
          <a:p>
            <a:r>
              <a:rPr lang="en-US" dirty="0"/>
              <a:t>Radio</a:t>
            </a:r>
          </a:p>
          <a:p>
            <a:pPr marL="0" indent="0">
              <a:buNone/>
            </a:pPr>
            <a:endParaRPr lang="en-US" dirty="0"/>
          </a:p>
        </p:txBody>
      </p:sp>
      <p:graphicFrame>
        <p:nvGraphicFramePr>
          <p:cNvPr id="275512" name="Group 56"/>
          <p:cNvGraphicFramePr>
            <a:graphicFrameLocks noGrp="1"/>
          </p:cNvGraphicFramePr>
          <p:nvPr>
            <p:extLst>
              <p:ext uri="{D42A27DB-BD31-4B8C-83A1-F6EECF244321}">
                <p14:modId xmlns:p14="http://schemas.microsoft.com/office/powerpoint/2010/main" val="2197799378"/>
              </p:ext>
            </p:extLst>
          </p:nvPr>
        </p:nvGraphicFramePr>
        <p:xfrm>
          <a:off x="2438400" y="1524000"/>
          <a:ext cx="6300788" cy="3019428"/>
        </p:xfrm>
        <a:graphic>
          <a:graphicData uri="http://schemas.openxmlformats.org/drawingml/2006/table">
            <a:tbl>
              <a:tblPr firstRow="1" bandRow="1">
                <a:tableStyleId>{284E427A-3D55-4303-BF80-6455036E1DE7}</a:tableStyleId>
              </a:tblPr>
              <a:tblGrid>
                <a:gridCol w="2314575">
                  <a:extLst>
                    <a:ext uri="{9D8B030D-6E8A-4147-A177-3AD203B41FA5}">
                      <a16:colId xmlns:a16="http://schemas.microsoft.com/office/drawing/2014/main" val="20000"/>
                    </a:ext>
                  </a:extLst>
                </a:gridCol>
                <a:gridCol w="1495425">
                  <a:extLst>
                    <a:ext uri="{9D8B030D-6E8A-4147-A177-3AD203B41FA5}">
                      <a16:colId xmlns:a16="http://schemas.microsoft.com/office/drawing/2014/main" val="20001"/>
                    </a:ext>
                  </a:extLst>
                </a:gridCol>
                <a:gridCol w="2490788">
                  <a:extLst>
                    <a:ext uri="{9D8B030D-6E8A-4147-A177-3AD203B41FA5}">
                      <a16:colId xmlns:a16="http://schemas.microsoft.com/office/drawing/2014/main" val="20002"/>
                    </a:ext>
                  </a:extLst>
                </a:gridCol>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Properties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Methods</a:t>
                      </a:r>
                      <a:endParaRPr kumimoji="0" lang="en-US" sz="18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Event Handlers</a:t>
                      </a:r>
                      <a:endParaRPr kumimoji="0" lang="en-US" sz="18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checked</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click()</a:t>
                      </a: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a:t>
                      </a:r>
                      <a:r>
                        <a:rPr kumimoji="0" lang="en-US" sz="1800" u="none" strike="noStrike" cap="none" normalizeH="0" baseline="0" dirty="0" err="1">
                          <a:ln>
                            <a:noFill/>
                          </a:ln>
                          <a:effectLst/>
                        </a:rPr>
                        <a:t>OnClick</a:t>
                      </a: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defaultChecked</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name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type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    value</a:t>
                      </a: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4560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Demos</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1393C16E-07C1-41D5-877E-1A8B3E7F52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http://schemas.microsoft.com/office/2006/metadata/properties"/>
    <ds:schemaRef ds:uri="0d8c4aea-b462-4687-8b40-bd2f5a8526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3037</TotalTime>
  <Words>2215</Words>
  <Application>Microsoft Office PowerPoint</Application>
  <PresentationFormat>On-screen Show (4:3)</PresentationFormat>
  <Paragraphs>277</Paragraphs>
  <Slides>17</Slides>
  <Notes>17</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Wingdings</vt:lpstr>
      <vt:lpstr>Arial</vt:lpstr>
      <vt:lpstr>Calibri</vt:lpstr>
      <vt:lpstr>Verdana</vt:lpstr>
      <vt:lpstr>Candara</vt:lpstr>
      <vt:lpstr>Times New Roman</vt:lpstr>
      <vt:lpstr>Capgemini 2017_Cover slides</vt:lpstr>
      <vt:lpstr>think-cell Slide</vt:lpstr>
      <vt:lpstr>Web Basics-JavaScript</vt:lpstr>
      <vt:lpstr>Lesson Objectives</vt:lpstr>
      <vt:lpstr>7.1: Form Object Properties, Methods and Event  Handlers Form Object</vt:lpstr>
      <vt:lpstr>PowerPoint Presentation</vt:lpstr>
      <vt:lpstr>7.2: Text-Related Objects Text-Related Objects</vt:lpstr>
      <vt:lpstr>7.2: Text-Related Objects  Text-Related Objects (Contd..)</vt:lpstr>
      <vt:lpstr>PowerPoint Presentation</vt:lpstr>
      <vt:lpstr>7.3: Button Objects Button Objects </vt:lpstr>
      <vt:lpstr>7.4: Check Box and Radio Objects Check Box And Radio Objects </vt:lpstr>
      <vt:lpstr>PowerPoint Presentation</vt:lpstr>
      <vt:lpstr>7.5: Select Objects Select Object</vt:lpstr>
      <vt:lpstr>PowerPoint Presentation</vt:lpstr>
      <vt:lpstr>Using this keyword</vt:lpstr>
      <vt:lpstr>Demo</vt:lpstr>
      <vt:lpstr>Lab</vt:lpstr>
      <vt:lpstr>Summary </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Shital A Patil</dc:creator>
  <cp:lastModifiedBy>Patil, Shital</cp:lastModifiedBy>
  <cp:revision>178</cp:revision>
  <dcterms:created xsi:type="dcterms:W3CDTF">2012-05-18T02:59:15Z</dcterms:created>
  <dcterms:modified xsi:type="dcterms:W3CDTF">2018-06-17T16:40:07Z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