
<file path=[Content_Types].xml><?xml version="1.0" encoding="utf-8"?>
<Types xmlns="http://schemas.openxmlformats.org/package/2006/content-types">
  <Default Extension="png" ContentType="image/png"/>
  <Default Extension="svg" ContentType="image/svg+xml"/>
  <Default Extension="bin" ContentType="application/vnd.openxmlformats-officedocument.oleObject"/>
  <Default Extension="emf" ContentType="image/x-emf"/>
  <Default Extension="rels" ContentType="application/vnd.openxmlformats-package.relationships+xml"/>
  <Default Extension="xml" ContentType="application/xml"/>
  <Default Extension="fntdata" ContentType="application/x-fontdata"/>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88" r:id="rId4"/>
  </p:sldMasterIdLst>
  <p:notesMasterIdLst>
    <p:notesMasterId r:id="rId25"/>
  </p:notesMasterIdLst>
  <p:handoutMasterIdLst>
    <p:handoutMasterId r:id="rId26"/>
  </p:handout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6" r:id="rId24"/>
  </p:sldIdLst>
  <p:sldSz cx="9144000" cy="6858000" type="screen4x3"/>
  <p:notesSz cx="6858000" cy="9144000"/>
  <p:embeddedFontLst>
    <p:embeddedFont>
      <p:font typeface="Arial Unicode MS" panose="020B0604020202020204" pitchFamily="34" charset="-128"/>
      <p:regular r:id="rId27"/>
    </p:embeddedFont>
    <p:embeddedFont>
      <p:font typeface="Calibri" panose="020F0502020204030204" pitchFamily="34" charset="0"/>
      <p:regular r:id="rId28"/>
      <p:bold r:id="rId29"/>
      <p:italic r:id="rId30"/>
      <p:boldItalic r:id="rId31"/>
    </p:embeddedFont>
    <p:embeddedFont>
      <p:font typeface="Candara" panose="020E0502030303020204" pitchFamily="34" charset="0"/>
      <p:regular r:id="rId32"/>
      <p:bold r:id="rId33"/>
      <p:italic r:id="rId34"/>
      <p:boldItalic r:id="rId35"/>
    </p:embeddedFont>
    <p:embeddedFont>
      <p:font typeface="Verdana" panose="020B0604030504040204" pitchFamily="34" charset="0"/>
      <p:regular r:id="rId36"/>
      <p:bold r:id="rId37"/>
      <p:italic r:id="rId38"/>
      <p:boldItalic r:id="rId3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49">
          <p15:clr>
            <a:srgbClr val="A4A3A4"/>
          </p15:clr>
        </p15:guide>
      </p15:sldGuideLst>
    </p:ext>
    <p:ext uri="{2D200454-40CA-4A62-9FC3-DE9A4176ACB9}">
      <p15:notesGuideLst xmlns:p15="http://schemas.microsoft.com/office/powerpoint/2012/main">
        <p15:guide id="1" orient="horz" pos="2867">
          <p15:clr>
            <a:srgbClr val="A4A3A4"/>
          </p15:clr>
        </p15:guide>
        <p15:guide id="2" pos="124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11" autoAdjust="0"/>
    <p:restoredTop sz="86486" autoAdjust="0"/>
  </p:normalViewPr>
  <p:slideViewPr>
    <p:cSldViewPr snapToGrid="0" showGuides="1">
      <p:cViewPr varScale="1">
        <p:scale>
          <a:sx n="55" d="100"/>
          <a:sy n="55" d="100"/>
        </p:scale>
        <p:origin x="1472" y="52"/>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40" d="100"/>
          <a:sy n="40" d="100"/>
        </p:scale>
        <p:origin x="-3186" y="-564"/>
      </p:cViewPr>
      <p:guideLst>
        <p:guide orient="horz" pos="2867"/>
        <p:guide pos="124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9" Type="http://schemas.openxmlformats.org/officeDocument/2006/relationships/font" Target="fonts/font13.fntdata"/><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font" Target="fonts/font8.fntdata"/><Relationship Id="rId42"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33" Type="http://schemas.openxmlformats.org/officeDocument/2006/relationships/font" Target="fonts/font7.fntdata"/><Relationship Id="rId38" Type="http://schemas.openxmlformats.org/officeDocument/2006/relationships/font" Target="fonts/font12.fnt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3.fntdata"/><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5.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43"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228672-4337-41E0-A109-2BF6C0A0EED5}" type="datetimeFigureOut">
              <a:rPr lang="en-US" smtClean="0"/>
              <a:pPr/>
              <a:t>6/17/2018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a:t>Page XX-#</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021750" y="685800"/>
            <a:ext cx="4572000" cy="3429000"/>
          </a:xfrm>
          <a:prstGeom prst="rect">
            <a:avLst/>
          </a:prstGeom>
          <a:noFill/>
          <a:ln w="12700">
            <a:solidFill>
              <a:prstClr val="black"/>
            </a:solidFill>
          </a:ln>
        </p:spPr>
        <p:txBody>
          <a:bodyPr vert="horz" lIns="91440" tIns="45720" rIns="91440" bIns="45720" rtlCol="0" anchor="ctr"/>
          <a:lstStyle/>
          <a:p>
            <a:r>
              <a:rPr lang="en-US" dirty="0"/>
              <a:t>text</a:t>
            </a:r>
          </a:p>
        </p:txBody>
      </p:sp>
      <p:sp>
        <p:nvSpPr>
          <p:cNvPr id="5" name="Notes Placeholder 4"/>
          <p:cNvSpPr>
            <a:spLocks noGrp="1"/>
          </p:cNvSpPr>
          <p:nvPr>
            <p:ph type="body" sz="quarter" idx="3"/>
          </p:nvPr>
        </p:nvSpPr>
        <p:spPr>
          <a:xfrm>
            <a:off x="2039550" y="4235826"/>
            <a:ext cx="4586881" cy="41148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Line 8"/>
          <p:cNvSpPr>
            <a:spLocks noChangeShapeType="1"/>
          </p:cNvSpPr>
          <p:nvPr/>
        </p:nvSpPr>
        <p:spPr bwMode="auto">
          <a:xfrm>
            <a:off x="1737965" y="541424"/>
            <a:ext cx="0" cy="8001000"/>
          </a:xfrm>
          <a:prstGeom prst="line">
            <a:avLst/>
          </a:prstGeom>
          <a:noFill/>
          <a:ln w="9525">
            <a:solidFill>
              <a:schemeClr val="tx1"/>
            </a:solidFill>
            <a:round/>
            <a:headEnd/>
            <a:tailEnd/>
          </a:ln>
          <a:effectLst/>
        </p:spPr>
        <p:txBody>
          <a:bodyPr/>
          <a:lstStyle/>
          <a:p>
            <a:endParaRPr lang="en-US"/>
          </a:p>
        </p:txBody>
      </p:sp>
      <p:sp>
        <p:nvSpPr>
          <p:cNvPr id="14" name="Text Box 9"/>
          <p:cNvSpPr txBox="1">
            <a:spLocks noChangeArrowheads="1"/>
          </p:cNvSpPr>
          <p:nvPr/>
        </p:nvSpPr>
        <p:spPr bwMode="auto">
          <a:xfrm>
            <a:off x="-1975" y="717181"/>
            <a:ext cx="1600200" cy="274638"/>
          </a:xfrm>
          <a:prstGeom prst="rect">
            <a:avLst/>
          </a:prstGeom>
          <a:noFill/>
          <a:ln w="9525">
            <a:noFill/>
            <a:miter lim="800000"/>
            <a:headEnd/>
            <a:tailEnd/>
          </a:ln>
          <a:effectLst/>
        </p:spPr>
        <p:txBody>
          <a:bodyPr>
            <a:spAutoFit/>
          </a:bodyPr>
          <a:lstStyle/>
          <a:p>
            <a:pPr>
              <a:spcBef>
                <a:spcPct val="50000"/>
              </a:spcBef>
            </a:pPr>
            <a:r>
              <a:rPr lang="en-US" sz="1200" b="1" dirty="0">
                <a:latin typeface="Arial" pitchFamily="34" charset="0"/>
                <a:cs typeface="Arial" pitchFamily="34" charset="0"/>
              </a:rPr>
              <a:t>Instructor Notes:</a:t>
            </a:r>
          </a:p>
        </p:txBody>
      </p:sp>
      <p:sp>
        <p:nvSpPr>
          <p:cNvPr id="11" name="Rectangle 14"/>
          <p:cNvSpPr>
            <a:spLocks noChangeArrowheads="1"/>
          </p:cNvSpPr>
          <p:nvPr/>
        </p:nvSpPr>
        <p:spPr bwMode="auto">
          <a:xfrm>
            <a:off x="241300" y="152400"/>
            <a:ext cx="6500813" cy="309563"/>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IN" sz="1000" b="0" dirty="0">
                <a:latin typeface="Arial" pitchFamily="34" charset="0"/>
                <a:cs typeface="Arial" pitchFamily="34" charset="0"/>
              </a:rPr>
              <a:t>Web Basics – JavaScript</a:t>
            </a:r>
            <a:r>
              <a:rPr lang="en-IN" sz="1000" b="0" baseline="0" dirty="0">
                <a:latin typeface="Arial" pitchFamily="34" charset="0"/>
                <a:cs typeface="Arial" pitchFamily="34" charset="0"/>
              </a:rPr>
              <a:t> 			                 </a:t>
            </a:r>
            <a:r>
              <a:rPr lang="en-IN" sz="1000" b="0" dirty="0">
                <a:latin typeface="Arial" pitchFamily="34" charset="0"/>
                <a:cs typeface="Arial" pitchFamily="34" charset="0"/>
              </a:rPr>
              <a:t>Working With Regular Expressions</a:t>
            </a:r>
            <a:r>
              <a:rPr lang="en-US" sz="1000" b="0" dirty="0">
                <a:latin typeface="Arial" pitchFamily="34" charset="0"/>
                <a:cs typeface="Arial" pitchFamily="34" charset="0"/>
              </a:rPr>
              <a:t>		</a:t>
            </a:r>
          </a:p>
        </p:txBody>
      </p:sp>
      <p:sp>
        <p:nvSpPr>
          <p:cNvPr id="12" name="Rectangle 14"/>
          <p:cNvSpPr>
            <a:spLocks noChangeArrowheads="1"/>
          </p:cNvSpPr>
          <p:nvPr/>
        </p:nvSpPr>
        <p:spPr bwMode="auto">
          <a:xfrm>
            <a:off x="3867791" y="8669011"/>
            <a:ext cx="2762530" cy="224117"/>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latin typeface="Arial" panose="020B0604020202020204" pitchFamily="34" charset="0"/>
                <a:cs typeface="Arial" panose="020B0604020202020204" pitchFamily="34" charset="0"/>
              </a:rPr>
              <a:t>		 Page 08-</a:t>
            </a:r>
            <a:fld id="{BD9FB300-F9DC-4669-88F4-967ABA23CC04}" type="slidenum">
              <a:rPr lang="en-US" sz="1000" smtClean="0">
                <a:latin typeface="Arial" panose="020B0604020202020204" pitchFamily="34" charset="0"/>
                <a:cs typeface="Arial" panose="020B0604020202020204" pitchFamily="34" charset="0"/>
              </a:rPr>
              <a:pPr marL="0" marR="0" indent="0" algn="l" defTabSz="914400" rtl="0" eaLnBrk="1" fontAlgn="auto" latinLnBrk="0" hangingPunct="1">
                <a:lnSpc>
                  <a:spcPct val="100000"/>
                </a:lnSpc>
                <a:spcBef>
                  <a:spcPts val="0"/>
                </a:spcBef>
                <a:spcAft>
                  <a:spcPts val="0"/>
                </a:spcAft>
                <a:buClrTx/>
                <a:buSzTx/>
                <a:buFontTx/>
                <a:buNone/>
                <a:tabLst/>
                <a:defRPr/>
              </a:pPr>
              <a:t>‹#›</a:t>
            </a:fld>
            <a:r>
              <a:rPr lang="en-US" sz="1000" dirty="0">
                <a:latin typeface="Arial" panose="020B0604020202020204" pitchFamily="34" charset="0"/>
                <a:cs typeface="Arial" panose="020B0604020202020204" pitchFamily="34" charset="0"/>
              </a:rPr>
              <a:t> </a:t>
            </a:r>
          </a:p>
          <a:p>
            <a:r>
              <a:rPr lang="en-US" sz="100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Arial" panose="020B0604020202020204" pitchFamily="34" charset="0"/>
        <a:ea typeface="+mn-ea"/>
        <a:cs typeface="Arial" pitchFamily="34" charset="0"/>
      </a:defRPr>
    </a:lvl1pPr>
    <a:lvl2pPr marL="457200" algn="l" defTabSz="914400" rtl="0" eaLnBrk="1" latinLnBrk="0" hangingPunct="1">
      <a:defRPr sz="1000" kern="1200">
        <a:solidFill>
          <a:schemeClr val="tx1"/>
        </a:solidFill>
        <a:latin typeface="Arial" panose="020B0604020202020204" pitchFamily="34" charset="0"/>
        <a:ea typeface="+mn-ea"/>
        <a:cs typeface="Arial" pitchFamily="34" charset="0"/>
      </a:defRPr>
    </a:lvl2pPr>
    <a:lvl3pPr marL="914400" algn="l" defTabSz="914400" rtl="0" eaLnBrk="1" latinLnBrk="0" hangingPunct="1">
      <a:defRPr sz="1000" kern="1200">
        <a:solidFill>
          <a:schemeClr val="tx1"/>
        </a:solidFill>
        <a:latin typeface="Arial" panose="020B0604020202020204" pitchFamily="34" charset="0"/>
        <a:ea typeface="+mn-ea"/>
        <a:cs typeface="Arial" pitchFamily="34" charset="0"/>
      </a:defRPr>
    </a:lvl3pPr>
    <a:lvl4pPr marL="1371600" algn="l" defTabSz="914400" rtl="0" eaLnBrk="1" latinLnBrk="0" hangingPunct="1">
      <a:defRPr sz="1000" kern="1200">
        <a:solidFill>
          <a:schemeClr val="tx1"/>
        </a:solidFill>
        <a:latin typeface="Arial" panose="020B0604020202020204" pitchFamily="34" charset="0"/>
        <a:ea typeface="+mn-ea"/>
        <a:cs typeface="Arial" pitchFamily="34" charset="0"/>
      </a:defRPr>
    </a:lvl4pPr>
    <a:lvl5pPr marL="1828800" algn="l" defTabSz="914400" rtl="0" eaLnBrk="1" latinLnBrk="0" hangingPunct="1">
      <a:defRPr sz="1000" kern="1200">
        <a:solidFill>
          <a:schemeClr val="tx1"/>
        </a:solidFill>
        <a:latin typeface="Arial" panose="020B0604020202020204"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81200" y="919163"/>
            <a:ext cx="4572000" cy="3429000"/>
          </a:xfrm>
        </p:spPr>
      </p:sp>
      <p:sp>
        <p:nvSpPr>
          <p:cNvPr id="3" name="Notes Placeholder 2"/>
          <p:cNvSpPr>
            <a:spLocks noGrp="1"/>
          </p:cNvSpPr>
          <p:nvPr>
            <p:ph type="body" idx="1"/>
          </p:nvPr>
        </p:nvSpPr>
        <p:spPr>
          <a:xfrm>
            <a:off x="1981200" y="4544583"/>
            <a:ext cx="4586881" cy="4114800"/>
          </a:xfrm>
        </p:spPr>
        <p:txBody>
          <a:bodyPr>
            <a:normAutofit/>
          </a:bodyPr>
          <a:lstStyle/>
          <a:p>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2"/>
          <p:cNvSpPr>
            <a:spLocks noGrp="1" noRot="1" noChangeAspect="1" noChangeArrowheads="1" noTextEdit="1"/>
          </p:cNvSpPr>
          <p:nvPr>
            <p:ph type="sldImg"/>
          </p:nvPr>
        </p:nvSpPr>
        <p:spPr>
          <a:xfrm>
            <a:off x="1970088" y="839788"/>
            <a:ext cx="4670425" cy="3503612"/>
          </a:xfr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Notes Placeholder 3"/>
          <p:cNvSpPr>
            <a:spLocks noGrp="1"/>
          </p:cNvSpPr>
          <p:nvPr>
            <p:ph type="body" idx="1"/>
          </p:nvPr>
        </p:nvSpPr>
        <p:spPr/>
        <p:txBody>
          <a:bodyPr/>
          <a:lstStyle/>
          <a:p>
            <a:endParaRPr lang="en-US" dirty="0">
              <a:latin typeface="Arial" pitchFamily="34" charset="0"/>
            </a:endParaRPr>
          </a:p>
        </p:txBody>
      </p:sp>
      <p:sp>
        <p:nvSpPr>
          <p:cNvPr id="45061" name="Rectangle 5"/>
          <p:cNvSpPr>
            <a:spLocks noChangeArrowheads="1"/>
          </p:cNvSpPr>
          <p:nvPr/>
        </p:nvSpPr>
        <p:spPr bwMode="auto">
          <a:xfrm>
            <a:off x="1981200" y="4530726"/>
            <a:ext cx="4495800" cy="2269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spcBef>
                <a:spcPct val="30000"/>
              </a:spcBef>
            </a:pPr>
            <a:r>
              <a:rPr lang="en-US" sz="1000" dirty="0">
                <a:latin typeface="Arial" pitchFamily="34" charset="0"/>
                <a:cs typeface="Arial" pitchFamily="34" charset="0"/>
              </a:rPr>
              <a:t>Every </a:t>
            </a:r>
            <a:r>
              <a:rPr lang="en-US" sz="1000" dirty="0" err="1">
                <a:latin typeface="Arial" pitchFamily="34" charset="0"/>
                <a:cs typeface="Arial" pitchFamily="34" charset="0"/>
              </a:rPr>
              <a:t>metacharacter</a:t>
            </a:r>
            <a:r>
              <a:rPr lang="en-US" sz="1000" dirty="0">
                <a:latin typeface="Arial" pitchFamily="34" charset="0"/>
                <a:cs typeface="Arial" pitchFamily="34" charset="0"/>
              </a:rPr>
              <a:t> applies to the character immediately preceding it in the regular expression. Preceding characters might also be matching </a:t>
            </a:r>
            <a:r>
              <a:rPr lang="en-US" sz="1000" i="1" dirty="0" err="1">
                <a:latin typeface="Arial" pitchFamily="34" charset="0"/>
                <a:cs typeface="Arial" pitchFamily="34" charset="0"/>
              </a:rPr>
              <a:t>metacharacters</a:t>
            </a:r>
            <a:r>
              <a:rPr lang="en-US" sz="1000" dirty="0">
                <a:latin typeface="Arial" pitchFamily="34" charset="0"/>
                <a:cs typeface="Arial" pitchFamily="34" charset="0"/>
              </a:rPr>
              <a:t>. For example, a match occurs for the following expression if the string contains two  digits separated by one or more vowels:</a:t>
            </a:r>
          </a:p>
          <a:p>
            <a:pPr algn="just">
              <a:spcBef>
                <a:spcPct val="30000"/>
              </a:spcBef>
            </a:pPr>
            <a:endParaRPr lang="en-US" sz="1000" dirty="0">
              <a:latin typeface="Arial" pitchFamily="34" charset="0"/>
              <a:cs typeface="Arial" pitchFamily="34" charset="0"/>
            </a:endParaRPr>
          </a:p>
          <a:p>
            <a:pPr algn="just">
              <a:spcBef>
                <a:spcPct val="30000"/>
              </a:spcBef>
            </a:pPr>
            <a:r>
              <a:rPr lang="en-US" sz="1000" dirty="0">
                <a:latin typeface="Arial" pitchFamily="34" charset="0"/>
                <a:cs typeface="Arial" pitchFamily="34" charset="0"/>
              </a:rPr>
              <a:t>	/\d[</a:t>
            </a:r>
            <a:r>
              <a:rPr lang="en-US" sz="1000" dirty="0" err="1">
                <a:latin typeface="Arial" pitchFamily="34" charset="0"/>
                <a:cs typeface="Arial" pitchFamily="34" charset="0"/>
              </a:rPr>
              <a:t>aeiouy</a:t>
            </a:r>
            <a:r>
              <a:rPr lang="en-US" sz="1000" dirty="0">
                <a:latin typeface="Arial" pitchFamily="34" charset="0"/>
                <a:cs typeface="Arial" pitchFamily="34" charset="0"/>
              </a:rPr>
              <a:t>]+\d/</a:t>
            </a:r>
          </a:p>
          <a:p>
            <a:pPr algn="just">
              <a:spcBef>
                <a:spcPct val="30000"/>
              </a:spcBef>
            </a:pPr>
            <a:endParaRPr lang="en-US" sz="1000" dirty="0">
              <a:latin typeface="Arial" pitchFamily="34" charset="0"/>
              <a:cs typeface="Arial" pitchFamily="34" charset="0"/>
            </a:endParaRPr>
          </a:p>
          <a:p>
            <a:pPr algn="just">
              <a:spcBef>
                <a:spcPct val="30000"/>
              </a:spcBef>
            </a:pPr>
            <a:endParaRPr lang="en-US" sz="1000" dirty="0">
              <a:latin typeface="Arial" pitchFamily="34" charset="0"/>
              <a:cs typeface="Arial" pitchFamily="34" charset="0"/>
            </a:endParaRPr>
          </a:p>
          <a:p>
            <a:pPr algn="just">
              <a:spcBef>
                <a:spcPct val="30000"/>
              </a:spcBef>
            </a:pPr>
            <a:r>
              <a:rPr lang="en-US" sz="1000" dirty="0">
                <a:latin typeface="Arial" pitchFamily="34" charset="0"/>
                <a:cs typeface="Arial" pitchFamily="34" charset="0"/>
              </a:rPr>
              <a:t>The last major contribution of </a:t>
            </a:r>
            <a:r>
              <a:rPr lang="en-US" sz="1000" dirty="0" err="1">
                <a:latin typeface="Arial" pitchFamily="34" charset="0"/>
                <a:cs typeface="Arial" pitchFamily="34" charset="0"/>
              </a:rPr>
              <a:t>metacharacters</a:t>
            </a:r>
            <a:r>
              <a:rPr lang="en-US" sz="1000" dirty="0">
                <a:latin typeface="Arial" pitchFamily="34" charset="0"/>
                <a:cs typeface="Arial" pitchFamily="34" charset="0"/>
              </a:rPr>
              <a:t> is to help regular expressions search a particular position in a string. Following table shows positional </a:t>
            </a:r>
            <a:r>
              <a:rPr lang="en-US" sz="1000" dirty="0" err="1">
                <a:latin typeface="Arial" pitchFamily="34" charset="0"/>
                <a:cs typeface="Arial" pitchFamily="34" charset="0"/>
              </a:rPr>
              <a:t>metacharacters</a:t>
            </a:r>
            <a:r>
              <a:rPr lang="en-US" sz="1000" dirty="0">
                <a:latin typeface="Arial" pitchFamily="34" charset="0"/>
                <a:cs typeface="Arial" pitchFamily="34" charset="0"/>
              </a:rPr>
              <a:t>:</a:t>
            </a:r>
          </a:p>
          <a:p>
            <a:pPr algn="just">
              <a:spcBef>
                <a:spcPct val="30000"/>
              </a:spcBef>
            </a:pPr>
            <a:endParaRPr lang="en-US" sz="1000" dirty="0">
              <a:latin typeface="Arial" pitchFamily="34" charset="0"/>
              <a:cs typeface="Arial" pitchFamily="34" charset="0"/>
            </a:endParaRPr>
          </a:p>
        </p:txBody>
      </p:sp>
      <p:sp>
        <p:nvSpPr>
          <p:cNvPr id="45081" name="Rectangle 29"/>
          <p:cNvSpPr>
            <a:spLocks noChangeArrowheads="1"/>
          </p:cNvSpPr>
          <p:nvPr/>
        </p:nvSpPr>
        <p:spPr bwMode="auto">
          <a:xfrm>
            <a:off x="2857005" y="5260833"/>
            <a:ext cx="1143000" cy="457200"/>
          </a:xfrm>
          <a:prstGeom prst="rect">
            <a:avLst/>
          </a:prstGeom>
          <a:solidFill>
            <a:schemeClr val="accent1">
              <a:alpha val="0"/>
            </a:schemeClr>
          </a:solidFill>
          <a:ln w="19050">
            <a:solidFill>
              <a:schemeClr val="tx1"/>
            </a:solidFill>
            <a:miter lim="800000"/>
            <a:headEnd/>
            <a:tailEnd/>
          </a:ln>
        </p:spPr>
        <p:txBody>
          <a:bodyPr wrap="none" anchor="ctr"/>
          <a:lstStyle/>
          <a:p>
            <a:endParaRPr lang="en-US">
              <a:latin typeface="Arial" pitchFamily="34" charset="0"/>
              <a:cs typeface="Arial" pitchFamily="34" charset="0"/>
            </a:endParaRPr>
          </a:p>
        </p:txBody>
      </p:sp>
      <p:sp>
        <p:nvSpPr>
          <p:cNvPr id="3" name="Slide Image Placeholder 2"/>
          <p:cNvSpPr>
            <a:spLocks noGrp="1" noRot="1" noChangeAspect="1"/>
          </p:cNvSpPr>
          <p:nvPr>
            <p:ph type="sldImg"/>
          </p:nvPr>
        </p:nvSpPr>
        <p:spPr>
          <a:xfrm>
            <a:off x="2022475" y="685800"/>
            <a:ext cx="4572000" cy="3429000"/>
          </a:xfr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Rectangle 3"/>
          <p:cNvSpPr>
            <a:spLocks noGrp="1" noChangeArrowheads="1"/>
          </p:cNvSpPr>
          <p:nvPr>
            <p:ph type="body" idx="1"/>
          </p:nvPr>
        </p:nvSpPr>
        <p:spPr>
          <a:xfrm>
            <a:off x="1981200" y="533400"/>
            <a:ext cx="4572000" cy="79263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spcBef>
                <a:spcPct val="0"/>
              </a:spcBef>
            </a:pPr>
            <a:endParaRPr lang="en-US" dirty="0"/>
          </a:p>
          <a:p>
            <a:pPr eaLnBrk="1" hangingPunct="1"/>
            <a:endParaRPr lang="en-US" dirty="0"/>
          </a:p>
        </p:txBody>
      </p:sp>
      <p:sp>
        <p:nvSpPr>
          <p:cNvPr id="46085" name="Rectangle 8"/>
          <p:cNvSpPr>
            <a:spLocks noChangeArrowheads="1"/>
          </p:cNvSpPr>
          <p:nvPr/>
        </p:nvSpPr>
        <p:spPr bwMode="auto">
          <a:xfrm>
            <a:off x="1981200" y="1981200"/>
            <a:ext cx="4419600" cy="115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just"/>
            <a:r>
              <a:rPr lang="en-US" sz="1000" dirty="0">
                <a:latin typeface="Arial" pitchFamily="34" charset="0"/>
                <a:cs typeface="Arial" pitchFamily="34" charset="0"/>
              </a:rPr>
              <a:t>This expression matches any combination of roman numeral characters followed by a period (the period is a special character in regular expressions, as shown in Table 10-1, so you have to escape it to offer it as a character), provided the roman numeral is at the beginning of a line and has no tabs or spaces before it. There would also not be a match in a line that contains, say, the phrase “see Part IV” as the roman numeral is not at the beginning of the line.</a:t>
            </a:r>
          </a:p>
        </p:txBody>
      </p:sp>
      <p:sp>
        <p:nvSpPr>
          <p:cNvPr id="46086" name="Rectangle 9"/>
          <p:cNvSpPr>
            <a:spLocks noChangeArrowheads="1"/>
          </p:cNvSpPr>
          <p:nvPr/>
        </p:nvSpPr>
        <p:spPr bwMode="auto">
          <a:xfrm>
            <a:off x="1981200" y="3300406"/>
            <a:ext cx="4552950" cy="2962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74551" tIns="152352" rIns="0" bIns="38088" anchor="ctr">
            <a:spAutoFit/>
          </a:bodyPr>
          <a:lstStyle/>
          <a:p>
            <a:pPr algn="just"/>
            <a:r>
              <a:rPr lang="en-US" sz="1000" u="sng" dirty="0">
                <a:latin typeface="Arial" pitchFamily="34" charset="0"/>
                <a:cs typeface="Arial" pitchFamily="34" charset="0"/>
              </a:rPr>
              <a:t>Grouping and </a:t>
            </a:r>
            <a:r>
              <a:rPr lang="en-US" sz="1000" u="sng" dirty="0" err="1">
                <a:latin typeface="Arial" pitchFamily="34" charset="0"/>
                <a:cs typeface="Arial" pitchFamily="34" charset="0"/>
              </a:rPr>
              <a:t>Backreferencing</a:t>
            </a:r>
            <a:endParaRPr lang="en-US" sz="1000" u="sng" dirty="0">
              <a:latin typeface="Arial" pitchFamily="34" charset="0"/>
              <a:cs typeface="Arial" pitchFamily="34" charset="0"/>
            </a:endParaRPr>
          </a:p>
          <a:p>
            <a:pPr algn="just"/>
            <a:r>
              <a:rPr lang="en-US" sz="1000" dirty="0">
                <a:latin typeface="Arial" pitchFamily="34" charset="0"/>
                <a:cs typeface="Arial" pitchFamily="34" charset="0"/>
              </a:rPr>
              <a:t>Regular expressions obey most of the JavaScript operator precedence laws with regards to grouping by parentheses and the logical </a:t>
            </a:r>
            <a:r>
              <a:rPr lang="en-US" sz="1000" i="1" dirty="0">
                <a:latin typeface="Arial" pitchFamily="34" charset="0"/>
                <a:cs typeface="Arial" pitchFamily="34" charset="0"/>
              </a:rPr>
              <a:t>OR </a:t>
            </a:r>
            <a:r>
              <a:rPr lang="en-US" sz="1000" dirty="0">
                <a:latin typeface="Arial" pitchFamily="34" charset="0"/>
                <a:cs typeface="Arial" pitchFamily="34" charset="0"/>
              </a:rPr>
              <a:t>operator. One difference is that the regular expression’s OR operator is a </a:t>
            </a:r>
            <a:r>
              <a:rPr lang="en-US" sz="1000" i="1" dirty="0">
                <a:latin typeface="Arial" pitchFamily="34" charset="0"/>
                <a:cs typeface="Arial" pitchFamily="34" charset="0"/>
              </a:rPr>
              <a:t>single-pipe </a:t>
            </a:r>
            <a:r>
              <a:rPr lang="en-US" sz="1000" dirty="0">
                <a:latin typeface="Arial" pitchFamily="34" charset="0"/>
                <a:cs typeface="Arial" pitchFamily="34" charset="0"/>
              </a:rPr>
              <a:t>character (|) rather than JavaScript’s double-pipe character.</a:t>
            </a:r>
          </a:p>
          <a:p>
            <a:pPr algn="just"/>
            <a:endParaRPr lang="en-US" sz="1000" dirty="0">
              <a:latin typeface="Arial" pitchFamily="34" charset="0"/>
              <a:cs typeface="Arial" pitchFamily="34" charset="0"/>
            </a:endParaRPr>
          </a:p>
          <a:p>
            <a:pPr algn="just"/>
            <a:r>
              <a:rPr lang="en-US" sz="1000" dirty="0">
                <a:latin typeface="Arial" pitchFamily="34" charset="0"/>
                <a:cs typeface="Arial" pitchFamily="34" charset="0"/>
              </a:rPr>
              <a:t>Parentheses have additional powers that go beyond influencing the precedence of calculation. Any set of parentheses (matched pair of </a:t>
            </a:r>
            <a:r>
              <a:rPr lang="en-US" sz="1000" i="1" dirty="0">
                <a:latin typeface="Arial" pitchFamily="34" charset="0"/>
                <a:cs typeface="Arial" pitchFamily="34" charset="0"/>
              </a:rPr>
              <a:t>left</a:t>
            </a:r>
            <a:r>
              <a:rPr lang="en-US" sz="1000" dirty="0">
                <a:latin typeface="Arial" pitchFamily="34" charset="0"/>
                <a:cs typeface="Arial" pitchFamily="34" charset="0"/>
              </a:rPr>
              <a:t> and </a:t>
            </a:r>
            <a:r>
              <a:rPr lang="en-US" sz="1000" i="1" dirty="0">
                <a:latin typeface="Arial" pitchFamily="34" charset="0"/>
                <a:cs typeface="Arial" pitchFamily="34" charset="0"/>
              </a:rPr>
              <a:t>right </a:t>
            </a:r>
            <a:r>
              <a:rPr lang="en-US" sz="1000" dirty="0">
                <a:latin typeface="Arial" pitchFamily="34" charset="0"/>
                <a:cs typeface="Arial" pitchFamily="34" charset="0"/>
              </a:rPr>
              <a:t>parenthesis) stores the results of a found match of the expression within them. </a:t>
            </a:r>
          </a:p>
          <a:p>
            <a:pPr algn="just"/>
            <a:endParaRPr lang="en-US" sz="1000" dirty="0">
              <a:latin typeface="Arial" pitchFamily="34" charset="0"/>
              <a:cs typeface="Arial" pitchFamily="34" charset="0"/>
            </a:endParaRPr>
          </a:p>
          <a:p>
            <a:pPr algn="just"/>
            <a:r>
              <a:rPr lang="en-US" sz="1000" dirty="0">
                <a:latin typeface="Arial" pitchFamily="34" charset="0"/>
                <a:cs typeface="Arial" pitchFamily="34" charset="0"/>
              </a:rPr>
              <a:t>Parentheses can be nested inside one another. Storage is accomplished automatically, with data stored in an indexed array accessible to your scripts and to your regular expressions (although through different syntax). Access to these storage bins is known as </a:t>
            </a:r>
            <a:r>
              <a:rPr lang="en-US" sz="1000" i="1" dirty="0" err="1">
                <a:latin typeface="Arial" pitchFamily="34" charset="0"/>
                <a:cs typeface="Arial" pitchFamily="34" charset="0"/>
              </a:rPr>
              <a:t>backreferencing</a:t>
            </a:r>
            <a:r>
              <a:rPr lang="en-US" sz="1000" dirty="0">
                <a:latin typeface="Arial" pitchFamily="34" charset="0"/>
                <a:cs typeface="Arial" pitchFamily="34" charset="0"/>
              </a:rPr>
              <a:t>, because a regular expression can point backward to the result of an expression component earlier in the overall expression. These stored subcomponents come in handy for replace operations, as demonstrated later in this chapter.</a:t>
            </a:r>
          </a:p>
        </p:txBody>
      </p:sp>
      <p:sp>
        <p:nvSpPr>
          <p:cNvPr id="46087" name="Rectangle 10"/>
          <p:cNvSpPr>
            <a:spLocks noChangeArrowheads="1"/>
          </p:cNvSpPr>
          <p:nvPr/>
        </p:nvSpPr>
        <p:spPr bwMode="auto">
          <a:xfrm>
            <a:off x="1981200" y="685800"/>
            <a:ext cx="464820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just"/>
            <a:r>
              <a:rPr lang="en-US" sz="1000" dirty="0">
                <a:latin typeface="Arial" pitchFamily="34" charset="0"/>
                <a:cs typeface="Arial" pitchFamily="34" charset="0"/>
              </a:rPr>
              <a:t>For example, you might want to make sure that a match for a roman numeral is found only when it is at the start of a line, rather than when it is used inline somewhere else. If the  document contains roman numerals in an outline, you can match all the top-level items that are flush left with the document with a regular expression like the following: </a:t>
            </a:r>
          </a:p>
          <a:p>
            <a:pPr algn="just"/>
            <a:endParaRPr lang="en-US" sz="1000" dirty="0">
              <a:latin typeface="Arial" pitchFamily="34" charset="0"/>
              <a:cs typeface="Arial" pitchFamily="34" charset="0"/>
            </a:endParaRPr>
          </a:p>
          <a:p>
            <a:pPr algn="just"/>
            <a:r>
              <a:rPr lang="en-US" sz="1000" dirty="0">
                <a:latin typeface="Arial" pitchFamily="34" charset="0"/>
                <a:cs typeface="Arial" pitchFamily="34" charset="0"/>
              </a:rPr>
              <a:t>/^[IVXMDCL]+\./</a:t>
            </a:r>
          </a:p>
          <a:p>
            <a:pPr algn="just"/>
            <a:endParaRPr lang="en-US" sz="1000" dirty="0">
              <a:latin typeface="Arial" pitchFamily="34" charset="0"/>
              <a:cs typeface="Arial" pitchFamily="34" charset="0"/>
            </a:endParaRPr>
          </a:p>
        </p:txBody>
      </p:sp>
      <p:sp>
        <p:nvSpPr>
          <p:cNvPr id="46088" name="Rectangle 11"/>
          <p:cNvSpPr>
            <a:spLocks noChangeArrowheads="1"/>
          </p:cNvSpPr>
          <p:nvPr/>
        </p:nvSpPr>
        <p:spPr bwMode="auto">
          <a:xfrm>
            <a:off x="2047875" y="1600200"/>
            <a:ext cx="1143000" cy="228600"/>
          </a:xfrm>
          <a:prstGeom prst="rect">
            <a:avLst/>
          </a:prstGeom>
          <a:solidFill>
            <a:schemeClr val="accent1">
              <a:alpha val="0"/>
            </a:schemeClr>
          </a:solidFill>
          <a:ln w="19050">
            <a:solidFill>
              <a:schemeClr val="tx1"/>
            </a:solidFill>
            <a:miter lim="800000"/>
            <a:headEnd/>
            <a:tailEnd/>
          </a:ln>
        </p:spPr>
        <p:txBody>
          <a:bodyPr wrap="none" anchor="ctr"/>
          <a:lstStyle/>
          <a:p>
            <a:endParaRPr lang="en-US" dirty="0">
              <a:latin typeface="Candara" panose="020E0502030303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Rectangle 2"/>
          <p:cNvSpPr>
            <a:spLocks noGrp="1" noRot="1" noChangeAspect="1" noChangeArrowheads="1" noTextEdit="1"/>
          </p:cNvSpPr>
          <p:nvPr>
            <p:ph type="sldImg"/>
          </p:nvPr>
        </p:nvSpPr>
        <p:spPr>
          <a:xfrm>
            <a:off x="1981200" y="844550"/>
            <a:ext cx="4670425" cy="3503613"/>
          </a:xfrm>
          <a:ln/>
        </p:spPr>
      </p:sp>
      <p:sp>
        <p:nvSpPr>
          <p:cNvPr id="47109" name="Rectangle 8"/>
          <p:cNvSpPr>
            <a:spLocks noChangeArrowheads="1"/>
          </p:cNvSpPr>
          <p:nvPr/>
        </p:nvSpPr>
        <p:spPr bwMode="auto">
          <a:xfrm>
            <a:off x="1949873" y="4547244"/>
            <a:ext cx="4510304" cy="792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74551" tIns="152352" rIns="0" bIns="38088" anchor="ctr">
            <a:spAutoFit/>
          </a:bodyPr>
          <a:lstStyle/>
          <a:p>
            <a:pPr algn="just"/>
            <a:r>
              <a:rPr lang="en-US" sz="900" b="1" u="sng" dirty="0">
                <a:latin typeface="Arial" pitchFamily="34" charset="0"/>
                <a:cs typeface="Arial" pitchFamily="34" charset="0"/>
              </a:rPr>
              <a:t>Regular Expression Object</a:t>
            </a:r>
          </a:p>
          <a:p>
            <a:pPr algn="just"/>
            <a:r>
              <a:rPr lang="en-US" sz="1000" dirty="0">
                <a:latin typeface="Arial" pitchFamily="34" charset="0"/>
                <a:cs typeface="Arial" pitchFamily="34" charset="0"/>
              </a:rPr>
              <a:t>Each regular expression object contains its own pattern and other properties. To decide which object creation style to use depends on the way the regular expression is to be used in your scripts.</a:t>
            </a:r>
          </a:p>
        </p:txBody>
      </p:sp>
      <p:sp>
        <p:nvSpPr>
          <p:cNvPr id="47110" name="Rectangle 10"/>
          <p:cNvSpPr>
            <a:spLocks noChangeArrowheads="1"/>
          </p:cNvSpPr>
          <p:nvPr/>
        </p:nvSpPr>
        <p:spPr bwMode="auto">
          <a:xfrm>
            <a:off x="1982175" y="5342900"/>
            <a:ext cx="2243138"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20574" tIns="152352" rIns="0" bIns="38088" anchor="ctr">
            <a:spAutoFit/>
          </a:bodyPr>
          <a:lstStyle/>
          <a:p>
            <a:pPr marL="230188" lvl="2" algn="just"/>
            <a:r>
              <a:rPr lang="en-US" sz="1000" u="sng" dirty="0">
                <a:latin typeface="Arial" pitchFamily="34" charset="0"/>
                <a:cs typeface="Arial" pitchFamily="34" charset="0"/>
              </a:rPr>
              <a:t>Syntax</a:t>
            </a:r>
          </a:p>
          <a:p>
            <a:pPr marL="230188" lvl="2" algn="just"/>
            <a:r>
              <a:rPr lang="en-US" sz="1000" dirty="0">
                <a:latin typeface="Arial" pitchFamily="34" charset="0"/>
                <a:cs typeface="Arial" pitchFamily="34" charset="0"/>
              </a:rPr>
              <a:t>Regular expression creation:</a:t>
            </a:r>
          </a:p>
          <a:p>
            <a:pPr algn="just" eaLnBrk="0" hangingPunct="0"/>
            <a:endParaRPr lang="en-US" sz="1000" dirty="0">
              <a:latin typeface="Arial" pitchFamily="34" charset="0"/>
              <a:cs typeface="Arial" pitchFamily="34" charset="0"/>
            </a:endParaRPr>
          </a:p>
        </p:txBody>
      </p:sp>
      <p:sp>
        <p:nvSpPr>
          <p:cNvPr id="47111" name="Rectangle 11"/>
          <p:cNvSpPr>
            <a:spLocks noChangeArrowheads="1"/>
          </p:cNvSpPr>
          <p:nvPr/>
        </p:nvSpPr>
        <p:spPr bwMode="auto">
          <a:xfrm>
            <a:off x="2072250" y="5964375"/>
            <a:ext cx="34290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000" dirty="0" err="1">
                <a:latin typeface="Arial" pitchFamily="34" charset="0"/>
                <a:cs typeface="Arial" pitchFamily="34" charset="0"/>
              </a:rPr>
              <a:t>regularExpressionObject</a:t>
            </a:r>
            <a:r>
              <a:rPr lang="en-US" sz="1000" dirty="0">
                <a:latin typeface="Arial" pitchFamily="34" charset="0"/>
                <a:cs typeface="Arial" pitchFamily="34" charset="0"/>
              </a:rPr>
              <a:t> = / pattern/ [g | i | </a:t>
            </a:r>
            <a:r>
              <a:rPr lang="en-US" sz="1000" dirty="0" err="1">
                <a:latin typeface="Arial" pitchFamily="34" charset="0"/>
                <a:cs typeface="Arial" pitchFamily="34" charset="0"/>
              </a:rPr>
              <a:t>gi</a:t>
            </a:r>
            <a:r>
              <a:rPr lang="en-US" sz="1000" dirty="0">
                <a:latin typeface="Arial" pitchFamily="34" charset="0"/>
                <a:cs typeface="Arial" pitchFamily="34" charset="0"/>
              </a:rPr>
              <a:t>]</a:t>
            </a:r>
          </a:p>
          <a:p>
            <a:r>
              <a:rPr lang="en-US" sz="1000" dirty="0" err="1">
                <a:latin typeface="Arial" pitchFamily="34" charset="0"/>
                <a:cs typeface="Arial" pitchFamily="34" charset="0"/>
              </a:rPr>
              <a:t>regularExpressionObject</a:t>
            </a:r>
            <a:r>
              <a:rPr lang="en-US" sz="1000" dirty="0">
                <a:latin typeface="Arial" pitchFamily="34" charset="0"/>
                <a:cs typeface="Arial" pitchFamily="34" charset="0"/>
              </a:rPr>
              <a:t> = new </a:t>
            </a:r>
            <a:r>
              <a:rPr lang="en-US" sz="1000" dirty="0" err="1">
                <a:latin typeface="Arial" pitchFamily="34" charset="0"/>
                <a:cs typeface="Arial" pitchFamily="34" charset="0"/>
              </a:rPr>
              <a:t>RegExp</a:t>
            </a:r>
            <a:r>
              <a:rPr lang="en-US" sz="1000" dirty="0">
                <a:latin typeface="Arial" pitchFamily="34" charset="0"/>
                <a:cs typeface="Arial" pitchFamily="34" charset="0"/>
              </a:rPr>
              <a:t>([“ pattern”, [“g” | “i” | “</a:t>
            </a:r>
            <a:r>
              <a:rPr lang="en-US" sz="1000" dirty="0" err="1">
                <a:latin typeface="Arial" pitchFamily="34" charset="0"/>
                <a:cs typeface="Arial" pitchFamily="34" charset="0"/>
              </a:rPr>
              <a:t>gi</a:t>
            </a:r>
            <a:r>
              <a:rPr lang="en-US" sz="1000" dirty="0">
                <a:latin typeface="Arial" pitchFamily="34" charset="0"/>
                <a:cs typeface="Arial" pitchFamily="34" charset="0"/>
              </a:rPr>
              <a:t>”]])</a:t>
            </a:r>
          </a:p>
        </p:txBody>
      </p:sp>
      <p:sp>
        <p:nvSpPr>
          <p:cNvPr id="47112" name="Rectangle 14"/>
          <p:cNvSpPr>
            <a:spLocks noChangeArrowheads="1"/>
          </p:cNvSpPr>
          <p:nvPr/>
        </p:nvSpPr>
        <p:spPr bwMode="auto">
          <a:xfrm>
            <a:off x="1984525" y="6673925"/>
            <a:ext cx="3886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20574" tIns="152352" rIns="0" bIns="38088" anchor="ctr">
            <a:spAutoFit/>
          </a:bodyPr>
          <a:lstStyle/>
          <a:p>
            <a:pPr marL="231775" lvl="2" indent="-3175" algn="l"/>
            <a:r>
              <a:rPr lang="en-US" sz="1000" u="sng" dirty="0">
                <a:latin typeface="Arial" pitchFamily="34" charset="0"/>
                <a:cs typeface="Arial" pitchFamily="34" charset="0"/>
              </a:rPr>
              <a:t>Access Regular Expression Properties or Methods:</a:t>
            </a:r>
          </a:p>
          <a:p>
            <a:pPr marL="231775" lvl="2" indent="-3175" algn="l" eaLnBrk="0" hangingPunct="0">
              <a:buFontTx/>
              <a:buChar char="•"/>
            </a:pPr>
            <a:endParaRPr lang="en-US" sz="1000" dirty="0">
              <a:latin typeface="Arial" pitchFamily="34" charset="0"/>
              <a:cs typeface="Arial" pitchFamily="34" charset="0"/>
            </a:endParaRPr>
          </a:p>
        </p:txBody>
      </p:sp>
      <p:sp>
        <p:nvSpPr>
          <p:cNvPr id="47113" name="Rectangle 15"/>
          <p:cNvSpPr>
            <a:spLocks noChangeArrowheads="1"/>
          </p:cNvSpPr>
          <p:nvPr/>
        </p:nvSpPr>
        <p:spPr bwMode="auto">
          <a:xfrm>
            <a:off x="1995069" y="7169225"/>
            <a:ext cx="3421062"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1000" dirty="0" err="1">
                <a:latin typeface="Arial" pitchFamily="34" charset="0"/>
                <a:cs typeface="Arial" pitchFamily="34" charset="0"/>
              </a:rPr>
              <a:t>regularExpressionObject.property</a:t>
            </a:r>
            <a:r>
              <a:rPr lang="en-US" sz="1000" dirty="0">
                <a:latin typeface="Arial" pitchFamily="34" charset="0"/>
                <a:cs typeface="Arial" pitchFamily="34" charset="0"/>
              </a:rPr>
              <a:t> | method([ parameters])</a:t>
            </a:r>
          </a:p>
        </p:txBody>
      </p:sp>
      <p:sp>
        <p:nvSpPr>
          <p:cNvPr id="47114" name="Rectangle 18"/>
          <p:cNvSpPr>
            <a:spLocks noChangeArrowheads="1"/>
          </p:cNvSpPr>
          <p:nvPr/>
        </p:nvSpPr>
        <p:spPr bwMode="auto">
          <a:xfrm>
            <a:off x="1996050" y="5888175"/>
            <a:ext cx="3733800" cy="76200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7115" name="Rectangle 19"/>
          <p:cNvSpPr>
            <a:spLocks noChangeArrowheads="1"/>
          </p:cNvSpPr>
          <p:nvPr/>
        </p:nvSpPr>
        <p:spPr bwMode="auto">
          <a:xfrm>
            <a:off x="1981200" y="7169225"/>
            <a:ext cx="3733800" cy="38100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Rectangle 2"/>
          <p:cNvSpPr>
            <a:spLocks noGrp="1" noRot="1" noChangeAspect="1" noChangeArrowheads="1" noTextEdit="1"/>
          </p:cNvSpPr>
          <p:nvPr>
            <p:ph type="sldImg"/>
          </p:nvPr>
        </p:nvSpPr>
        <p:spPr>
          <a:xfrm>
            <a:off x="1970088" y="839788"/>
            <a:ext cx="4670425" cy="3503612"/>
          </a:xfrm>
          <a:ln/>
        </p:spPr>
      </p:sp>
      <p:sp>
        <p:nvSpPr>
          <p:cNvPr id="48133" name="Rectangle 3"/>
          <p:cNvSpPr>
            <a:spLocks noGrp="1" noChangeArrowheads="1"/>
          </p:cNvSpPr>
          <p:nvPr>
            <p:ph type="body" idx="1"/>
          </p:nvPr>
        </p:nvSpPr>
        <p:spPr>
          <a:xfrm>
            <a:off x="1981200" y="4551363"/>
            <a:ext cx="4580467" cy="39639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dirty="0">
                <a:latin typeface="Arial" pitchFamily="34" charset="0"/>
              </a:rPr>
              <a:t>Properties &amp; Methods of Regular Expression object:</a:t>
            </a:r>
          </a:p>
          <a:p>
            <a:pPr algn="just" eaLnBrk="1" hangingPunct="1"/>
            <a:r>
              <a:rPr lang="en-US" dirty="0">
                <a:latin typeface="Arial" pitchFamily="34" charset="0"/>
              </a:rPr>
              <a:t>global : Specifies if the modifier “g” is set</a:t>
            </a:r>
          </a:p>
          <a:p>
            <a:pPr algn="just" eaLnBrk="1" hangingPunct="1"/>
            <a:r>
              <a:rPr lang="en-US" dirty="0" err="1">
                <a:latin typeface="Arial" pitchFamily="34" charset="0"/>
              </a:rPr>
              <a:t>ignoreCase</a:t>
            </a:r>
            <a:r>
              <a:rPr lang="en-US" dirty="0">
                <a:latin typeface="Arial" pitchFamily="34" charset="0"/>
              </a:rPr>
              <a:t> : Specified if the modifier “I” is set</a:t>
            </a:r>
          </a:p>
          <a:p>
            <a:pPr algn="just" eaLnBrk="1" hangingPunct="1"/>
            <a:r>
              <a:rPr lang="en-US" dirty="0" err="1">
                <a:latin typeface="Arial" pitchFamily="34" charset="0"/>
              </a:rPr>
              <a:t>lastIndex</a:t>
            </a:r>
            <a:r>
              <a:rPr lang="en-US" b="1" i="1" dirty="0">
                <a:latin typeface="Arial" pitchFamily="34" charset="0"/>
              </a:rPr>
              <a:t> </a:t>
            </a:r>
            <a:r>
              <a:rPr lang="en-US" dirty="0">
                <a:latin typeface="Arial" pitchFamily="34" charset="0"/>
              </a:rPr>
              <a:t>:</a:t>
            </a:r>
            <a:r>
              <a:rPr lang="en-US" b="1" i="1" dirty="0">
                <a:latin typeface="Arial" pitchFamily="34" charset="0"/>
              </a:rPr>
              <a:t> </a:t>
            </a:r>
            <a:r>
              <a:rPr lang="en-US" dirty="0">
                <a:latin typeface="Arial" pitchFamily="34" charset="0"/>
              </a:rPr>
              <a:t> Specifies the index position from where to start the next match.</a:t>
            </a:r>
          </a:p>
          <a:p>
            <a:pPr algn="just" eaLnBrk="1" hangingPunct="1"/>
            <a:r>
              <a:rPr lang="en-US" dirty="0">
                <a:latin typeface="Arial" pitchFamily="34" charset="0"/>
              </a:rPr>
              <a:t>source</a:t>
            </a:r>
            <a:r>
              <a:rPr lang="en-US" b="1" dirty="0">
                <a:latin typeface="Arial" pitchFamily="34" charset="0"/>
              </a:rPr>
              <a:t> : </a:t>
            </a:r>
            <a:r>
              <a:rPr lang="en-US" dirty="0">
                <a:latin typeface="Arial" pitchFamily="34" charset="0"/>
              </a:rPr>
              <a:t>The source property is simply the string representation of the regular expression used to define the object. This property is read-only.</a:t>
            </a:r>
          </a:p>
          <a:p>
            <a:pPr algn="just" eaLnBrk="1" hangingPunct="1"/>
            <a:endParaRPr lang="en-US" dirty="0">
              <a:latin typeface="Arial" pitchFamily="34" charset="0"/>
            </a:endParaRPr>
          </a:p>
          <a:p>
            <a:pPr algn="just" eaLnBrk="1" hangingPunct="1"/>
            <a:r>
              <a:rPr lang="sv-SE" dirty="0">
                <a:latin typeface="Arial" pitchFamily="34" charset="0"/>
              </a:rPr>
              <a:t>compile(“ pattern”, [“g” | “i” | “gi”])</a:t>
            </a:r>
            <a:endParaRPr lang="en-US" dirty="0">
              <a:latin typeface="Arial" pitchFamily="34" charset="0"/>
            </a:endParaRPr>
          </a:p>
          <a:p>
            <a:pPr algn="just" eaLnBrk="1" hangingPunct="1"/>
            <a:r>
              <a:rPr lang="en-US" dirty="0">
                <a:latin typeface="Arial" pitchFamily="34" charset="0"/>
              </a:rPr>
              <a:t>Use the </a:t>
            </a:r>
            <a:r>
              <a:rPr lang="en-US" i="1" dirty="0">
                <a:latin typeface="Arial" pitchFamily="34" charset="0"/>
              </a:rPr>
              <a:t>compile()</a:t>
            </a:r>
            <a:r>
              <a:rPr lang="en-US" dirty="0">
                <a:latin typeface="Arial" pitchFamily="34" charset="0"/>
              </a:rPr>
              <a:t> method to compile on the fly, a regular expression whose content changes continually during script execution. Other regular expression creation statements (literal notation and the new </a:t>
            </a:r>
            <a:r>
              <a:rPr lang="en-US" i="1" dirty="0" err="1">
                <a:latin typeface="Arial" pitchFamily="34" charset="0"/>
              </a:rPr>
              <a:t>RegExp</a:t>
            </a:r>
            <a:r>
              <a:rPr lang="en-US" i="1" dirty="0">
                <a:latin typeface="Arial" pitchFamily="34" charset="0"/>
              </a:rPr>
              <a:t>() </a:t>
            </a:r>
            <a:r>
              <a:rPr lang="en-US" dirty="0">
                <a:latin typeface="Arial" pitchFamily="34" charset="0"/>
              </a:rPr>
              <a:t>constructor passing a regular expression) automatically compile their expressions.</a:t>
            </a:r>
            <a:endParaRPr lang="en-US" b="1" dirty="0">
              <a:latin typeface="Arial" pitchFamily="34" charset="0"/>
            </a:endParaRPr>
          </a:p>
          <a:p>
            <a:pPr algn="just" eaLnBrk="1" hangingPunct="1"/>
            <a:endParaRPr lang="en-US" dirty="0">
              <a:latin typeface="Arial"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Rectangle 3"/>
          <p:cNvSpPr>
            <a:spLocks noGrp="1" noChangeArrowheads="1"/>
          </p:cNvSpPr>
          <p:nvPr>
            <p:ph type="body" idx="1"/>
          </p:nvPr>
        </p:nvSpPr>
        <p:spPr>
          <a:xfrm>
            <a:off x="1981200" y="608013"/>
            <a:ext cx="4419600" cy="78501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3" algn="just" eaLnBrk="1" hangingPunct="1"/>
            <a:endParaRPr lang="en-US" b="1" u="sng" dirty="0">
              <a:latin typeface="Arial" pitchFamily="34" charset="0"/>
            </a:endParaRPr>
          </a:p>
          <a:p>
            <a:pPr eaLnBrk="1" hangingPunct="1"/>
            <a:r>
              <a:rPr lang="en-US" u="sng" dirty="0">
                <a:latin typeface="Arial" pitchFamily="34" charset="0"/>
              </a:rPr>
              <a:t>Methods</a:t>
            </a:r>
          </a:p>
          <a:p>
            <a:pPr algn="just" eaLnBrk="1" hangingPunct="1"/>
            <a:r>
              <a:rPr lang="en-US" dirty="0">
                <a:latin typeface="Arial" pitchFamily="34" charset="0"/>
              </a:rPr>
              <a:t>exec(“ string”)</a:t>
            </a:r>
          </a:p>
          <a:p>
            <a:pPr algn="just" eaLnBrk="1" hangingPunct="1"/>
            <a:r>
              <a:rPr lang="en-US" dirty="0">
                <a:latin typeface="Arial" pitchFamily="34" charset="0"/>
              </a:rPr>
              <a:t>Returns a matched array object or null. The </a:t>
            </a:r>
            <a:r>
              <a:rPr lang="en-US" i="1" dirty="0">
                <a:latin typeface="Arial" pitchFamily="34" charset="0"/>
              </a:rPr>
              <a:t>exec() </a:t>
            </a:r>
            <a:r>
              <a:rPr lang="en-US" dirty="0">
                <a:latin typeface="Arial" pitchFamily="34" charset="0"/>
              </a:rPr>
              <a:t>method examines the string passed as its parameter for at least one match of the specification defined for the regular expression object. The behavior of this method is similar to that of the </a:t>
            </a:r>
            <a:r>
              <a:rPr lang="en-US" i="1" dirty="0" err="1">
                <a:latin typeface="Arial" pitchFamily="34" charset="0"/>
              </a:rPr>
              <a:t>string.match</a:t>
            </a:r>
            <a:r>
              <a:rPr lang="en-US" i="1" dirty="0">
                <a:latin typeface="Arial" pitchFamily="34" charset="0"/>
              </a:rPr>
              <a:t>() </a:t>
            </a:r>
            <a:r>
              <a:rPr lang="en-US" dirty="0">
                <a:latin typeface="Arial" pitchFamily="34" charset="0"/>
              </a:rPr>
              <a:t>method (although the </a:t>
            </a:r>
            <a:r>
              <a:rPr lang="en-US" i="1" dirty="0">
                <a:latin typeface="Arial" pitchFamily="34" charset="0"/>
              </a:rPr>
              <a:t>match() </a:t>
            </a:r>
            <a:r>
              <a:rPr lang="en-US" dirty="0">
                <a:latin typeface="Arial" pitchFamily="34" charset="0"/>
              </a:rPr>
              <a:t>method is more powerful in completing global matches). Typically, a call to the </a:t>
            </a:r>
            <a:r>
              <a:rPr lang="en-US" i="1" dirty="0">
                <a:latin typeface="Arial" pitchFamily="34" charset="0"/>
              </a:rPr>
              <a:t>exec() </a:t>
            </a:r>
            <a:r>
              <a:rPr lang="en-US" dirty="0">
                <a:latin typeface="Arial" pitchFamily="34" charset="0"/>
              </a:rPr>
              <a:t>method is made immediately after creating a regular expression object. Refer the following code:</a:t>
            </a:r>
          </a:p>
          <a:p>
            <a:pPr algn="just" eaLnBrk="1" hangingPunct="1"/>
            <a:endParaRPr lang="en-US" dirty="0">
              <a:latin typeface="Arial" pitchFamily="34" charset="0"/>
            </a:endParaRPr>
          </a:p>
          <a:p>
            <a:pPr algn="just" eaLnBrk="1" hangingPunct="1"/>
            <a:endParaRPr lang="en-US" dirty="0">
              <a:latin typeface="Arial" pitchFamily="34" charset="0"/>
            </a:endParaRPr>
          </a:p>
          <a:p>
            <a:pPr algn="just" eaLnBrk="1" hangingPunct="1"/>
            <a:endParaRPr lang="en-US" dirty="0">
              <a:latin typeface="Arial" pitchFamily="34" charset="0"/>
            </a:endParaRPr>
          </a:p>
          <a:p>
            <a:pPr algn="just" eaLnBrk="1" hangingPunct="1"/>
            <a:endParaRPr lang="en-US" dirty="0">
              <a:latin typeface="Arial" pitchFamily="34" charset="0"/>
            </a:endParaRPr>
          </a:p>
          <a:p>
            <a:pPr algn="just" eaLnBrk="1" hangingPunct="1">
              <a:spcBef>
                <a:spcPct val="0"/>
              </a:spcBef>
            </a:pPr>
            <a:endParaRPr lang="en-US" dirty="0">
              <a:latin typeface="Arial" pitchFamily="34" charset="0"/>
            </a:endParaRPr>
          </a:p>
          <a:p>
            <a:pPr algn="just" eaLnBrk="1" hangingPunct="1">
              <a:spcBef>
                <a:spcPct val="0"/>
              </a:spcBef>
            </a:pPr>
            <a:r>
              <a:rPr lang="en-US" dirty="0">
                <a:latin typeface="Arial" pitchFamily="34" charset="0"/>
              </a:rPr>
              <a:t>Much happens as a result of the </a:t>
            </a:r>
            <a:r>
              <a:rPr lang="en-US" i="1" dirty="0">
                <a:latin typeface="Arial" pitchFamily="34" charset="0"/>
              </a:rPr>
              <a:t>exec() </a:t>
            </a:r>
            <a:r>
              <a:rPr lang="en-US" dirty="0">
                <a:latin typeface="Arial" pitchFamily="34" charset="0"/>
              </a:rPr>
              <a:t>method. Properties of both the regular expression object and window’s </a:t>
            </a:r>
            <a:r>
              <a:rPr lang="en-US" i="1" dirty="0" err="1">
                <a:latin typeface="Arial" pitchFamily="34" charset="0"/>
              </a:rPr>
              <a:t>RegExp</a:t>
            </a:r>
            <a:r>
              <a:rPr lang="en-US" i="1" dirty="0">
                <a:latin typeface="Arial" pitchFamily="34" charset="0"/>
              </a:rPr>
              <a:t> </a:t>
            </a:r>
            <a:r>
              <a:rPr lang="en-US" dirty="0">
                <a:latin typeface="Arial" pitchFamily="34" charset="0"/>
              </a:rPr>
              <a:t>object are updated based on the success of the match. The method also returns an object that conveys additional data about the operation. </a:t>
            </a:r>
          </a:p>
          <a:p>
            <a:pPr eaLnBrk="1" hangingPunct="1"/>
            <a:r>
              <a:rPr lang="en-US" dirty="0">
                <a:latin typeface="Arial" pitchFamily="34" charset="0"/>
              </a:rPr>
              <a:t> </a:t>
            </a:r>
            <a:endParaRPr lang="en-US" b="1" dirty="0">
              <a:latin typeface="Arial" pitchFamily="34" charset="0"/>
            </a:endParaRPr>
          </a:p>
          <a:p>
            <a:pPr algn="just" eaLnBrk="1" hangingPunct="1"/>
            <a:r>
              <a:rPr lang="en-US" dirty="0">
                <a:latin typeface="Arial" pitchFamily="34" charset="0"/>
              </a:rPr>
              <a:t>test(“string”)</a:t>
            </a:r>
          </a:p>
          <a:p>
            <a:pPr algn="just" eaLnBrk="1" hangingPunct="1"/>
            <a:r>
              <a:rPr lang="en-US" dirty="0">
                <a:latin typeface="Arial" pitchFamily="34" charset="0"/>
              </a:rPr>
              <a:t>This method returns Boolean  The most efficient way to find out if a regular expression has a match in a string is to use the </a:t>
            </a:r>
            <a:r>
              <a:rPr lang="en-US" i="1" dirty="0">
                <a:latin typeface="Arial" pitchFamily="34" charset="0"/>
              </a:rPr>
              <a:t>test() </a:t>
            </a:r>
            <a:r>
              <a:rPr lang="en-US" dirty="0">
                <a:latin typeface="Arial" pitchFamily="34" charset="0"/>
              </a:rPr>
              <a:t>method. Returned values are true if a match exists and false if not. In case you need more information, a companion method, </a:t>
            </a:r>
            <a:r>
              <a:rPr lang="en-US" i="1" dirty="0" err="1">
                <a:latin typeface="Arial" pitchFamily="34" charset="0"/>
              </a:rPr>
              <a:t>string.search</a:t>
            </a:r>
            <a:r>
              <a:rPr lang="en-US" i="1" dirty="0">
                <a:latin typeface="Arial" pitchFamily="34" charset="0"/>
              </a:rPr>
              <a:t>(), </a:t>
            </a:r>
            <a:r>
              <a:rPr lang="en-US" dirty="0">
                <a:latin typeface="Arial" pitchFamily="34" charset="0"/>
              </a:rPr>
              <a:t>returns the starting index value of the matching string. </a:t>
            </a:r>
          </a:p>
          <a:p>
            <a:pPr algn="just" eaLnBrk="1" hangingPunct="1"/>
            <a:endParaRPr lang="en-US" dirty="0">
              <a:latin typeface="Arial" pitchFamily="34" charset="0"/>
            </a:endParaRPr>
          </a:p>
          <a:p>
            <a:pPr algn="just" eaLnBrk="1" hangingPunct="1"/>
            <a:r>
              <a:rPr lang="en-US" dirty="0">
                <a:latin typeface="Arial" pitchFamily="34" charset="0"/>
              </a:rPr>
              <a:t>Refer to Appendix for additional properties.</a:t>
            </a:r>
          </a:p>
          <a:p>
            <a:pPr algn="just" eaLnBrk="1" hangingPunct="1"/>
            <a:endParaRPr lang="en-US" dirty="0">
              <a:latin typeface="Arial" pitchFamily="34" charset="0"/>
            </a:endParaRPr>
          </a:p>
          <a:p>
            <a:pPr algn="just" eaLnBrk="1" hangingPunct="1"/>
            <a:endParaRPr lang="en-US" dirty="0">
              <a:latin typeface="Arial" pitchFamily="34" charset="0"/>
            </a:endParaRPr>
          </a:p>
          <a:p>
            <a:pPr eaLnBrk="1" hangingPunct="1"/>
            <a:endParaRPr lang="en-US" dirty="0">
              <a:latin typeface="Arial" pitchFamily="34" charset="0"/>
            </a:endParaRPr>
          </a:p>
        </p:txBody>
      </p:sp>
      <p:sp>
        <p:nvSpPr>
          <p:cNvPr id="50183" name="Rectangle 28"/>
          <p:cNvSpPr>
            <a:spLocks noChangeArrowheads="1"/>
          </p:cNvSpPr>
          <p:nvPr/>
        </p:nvSpPr>
        <p:spPr bwMode="auto">
          <a:xfrm>
            <a:off x="2588820" y="2195578"/>
            <a:ext cx="2438400" cy="53340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r>
              <a:rPr lang="sv-SE" sz="1000" dirty="0">
                <a:latin typeface="Arial" pitchFamily="34" charset="0"/>
                <a:cs typeface="Arial" pitchFamily="34" charset="0"/>
              </a:rPr>
              <a:t>var re = / somePattern/</a:t>
            </a:r>
          </a:p>
          <a:p>
            <a:r>
              <a:rPr lang="sv-SE" sz="1000" dirty="0">
                <a:latin typeface="Arial" pitchFamily="34" charset="0"/>
                <a:cs typeface="Arial" pitchFamily="34" charset="0"/>
              </a:rPr>
              <a:t>var matchArray = re.exec(“ someString”)</a:t>
            </a:r>
            <a:endParaRPr lang="en-US" sz="1000" dirty="0">
              <a:latin typeface="Arial" pitchFamily="34" charset="0"/>
              <a:cs typeface="Arial" pitchFamily="34" charset="0"/>
            </a:endParaRPr>
          </a:p>
          <a:p>
            <a:endParaRPr lang="en-US" sz="1000" dirty="0">
              <a:latin typeface="Arial" pitchFamily="34" charset="0"/>
              <a:cs typeface="Arial"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Rectangle 2"/>
          <p:cNvSpPr>
            <a:spLocks noGrp="1" noRot="1" noChangeAspect="1" noChangeArrowheads="1" noTextEdit="1"/>
          </p:cNvSpPr>
          <p:nvPr>
            <p:ph type="sldImg"/>
          </p:nvPr>
        </p:nvSpPr>
        <p:spPr>
          <a:xfrm>
            <a:off x="1970088" y="839788"/>
            <a:ext cx="4670425" cy="3503612"/>
          </a:xfrm>
          <a:ln/>
        </p:spPr>
      </p:sp>
      <p:sp>
        <p:nvSpPr>
          <p:cNvPr id="55301" name="Rectangle 3"/>
          <p:cNvSpPr>
            <a:spLocks noGrp="1" noChangeArrowheads="1"/>
          </p:cNvSpPr>
          <p:nvPr>
            <p:ph type="body" idx="1"/>
          </p:nvPr>
        </p:nvSpPr>
        <p:spPr>
          <a:xfrm>
            <a:off x="1981200" y="4548250"/>
            <a:ext cx="4648200" cy="39639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Add the notes here.</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4" name="Rectangle 2"/>
          <p:cNvSpPr>
            <a:spLocks noGrp="1" noRot="1" noChangeAspect="1" noChangeArrowheads="1" noTextEdit="1"/>
          </p:cNvSpPr>
          <p:nvPr>
            <p:ph type="sldImg"/>
          </p:nvPr>
        </p:nvSpPr>
        <p:spPr>
          <a:xfrm>
            <a:off x="1970088" y="839788"/>
            <a:ext cx="4670425" cy="3503612"/>
          </a:xfrm>
          <a:ln/>
        </p:spPr>
      </p:sp>
      <p:sp>
        <p:nvSpPr>
          <p:cNvPr id="56325" name="Rectangle 3"/>
          <p:cNvSpPr>
            <a:spLocks noGrp="1" noChangeArrowheads="1"/>
          </p:cNvSpPr>
          <p:nvPr>
            <p:ph type="body" idx="1"/>
          </p:nvPr>
        </p:nvSpPr>
        <p:spPr>
          <a:xfrm>
            <a:off x="1981200" y="4548250"/>
            <a:ext cx="4648200" cy="39639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Add the notes here.</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8" name="Rectangle 2"/>
          <p:cNvSpPr>
            <a:spLocks noGrp="1" noRot="1" noChangeAspect="1" noChangeArrowheads="1" noTextEdit="1"/>
          </p:cNvSpPr>
          <p:nvPr>
            <p:ph type="sldImg"/>
          </p:nvPr>
        </p:nvSpPr>
        <p:spPr>
          <a:xfrm>
            <a:off x="1970088" y="839788"/>
            <a:ext cx="4670425" cy="3503612"/>
          </a:xfrm>
          <a:ln/>
        </p:spPr>
      </p:sp>
      <p:sp>
        <p:nvSpPr>
          <p:cNvPr id="57349" name="Rectangle 3"/>
          <p:cNvSpPr>
            <a:spLocks noGrp="1" noChangeArrowheads="1"/>
          </p:cNvSpPr>
          <p:nvPr>
            <p:ph type="body" idx="1"/>
          </p:nvPr>
        </p:nvSpPr>
        <p:spPr>
          <a:xfrm>
            <a:off x="1981200" y="4542602"/>
            <a:ext cx="4419600" cy="39639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dirty="0">
                <a:latin typeface="Arial" pitchFamily="34" charset="0"/>
              </a:rPr>
              <a:t>From this chapter, you know how to: </a:t>
            </a:r>
          </a:p>
          <a:p>
            <a:pPr algn="just" eaLnBrk="1" hangingPunct="1"/>
            <a:r>
              <a:rPr lang="en-US" dirty="0">
                <a:latin typeface="Arial" pitchFamily="34" charset="0"/>
              </a:rPr>
              <a:t>    Use  Regular Expressions </a:t>
            </a:r>
          </a:p>
          <a:p>
            <a:pPr algn="just" eaLnBrk="1" hangingPunct="1"/>
            <a:r>
              <a:rPr lang="en-US" dirty="0">
                <a:latin typeface="Arial" pitchFamily="34" charset="0"/>
              </a:rPr>
              <a:t>    Search using Simple patterns</a:t>
            </a:r>
          </a:p>
          <a:p>
            <a:pPr algn="just" eaLnBrk="1" hangingPunct="1"/>
            <a:r>
              <a:rPr lang="en-US" dirty="0">
                <a:latin typeface="Arial" pitchFamily="34" charset="0"/>
              </a:rPr>
              <a:t>    Search using Special characters</a:t>
            </a:r>
          </a:p>
          <a:p>
            <a:pPr algn="just" eaLnBrk="1" hangingPunct="1"/>
            <a:r>
              <a:rPr lang="en-US" dirty="0">
                <a:latin typeface="Arial" pitchFamily="34" charset="0"/>
              </a:rPr>
              <a:t>    Work with </a:t>
            </a:r>
            <a:r>
              <a:rPr lang="en-US" dirty="0" err="1">
                <a:latin typeface="Arial" pitchFamily="34" charset="0"/>
              </a:rPr>
              <a:t>RegExp</a:t>
            </a:r>
            <a:r>
              <a:rPr lang="en-US" dirty="0">
                <a:latin typeface="Arial" pitchFamily="34" charset="0"/>
              </a:rPr>
              <a:t> Objects </a:t>
            </a:r>
          </a:p>
          <a:p>
            <a:pPr eaLnBrk="1" hangingPunct="1"/>
            <a:endParaRPr lang="en-US" dirty="0">
              <a:latin typeface="Arial"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2" name="Rectangle 2"/>
          <p:cNvSpPr>
            <a:spLocks noGrp="1" noRot="1" noChangeAspect="1" noChangeArrowheads="1" noTextEdit="1"/>
          </p:cNvSpPr>
          <p:nvPr>
            <p:ph type="sldImg"/>
          </p:nvPr>
        </p:nvSpPr>
        <p:spPr>
          <a:xfrm>
            <a:off x="1970088" y="839788"/>
            <a:ext cx="4670425" cy="3503612"/>
          </a:xfr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2"/>
          <p:cNvSpPr>
            <a:spLocks noGrp="1" noRot="1" noChangeAspect="1" noChangeArrowheads="1" noTextEdit="1"/>
          </p:cNvSpPr>
          <p:nvPr>
            <p:ph type="sldImg"/>
          </p:nvPr>
        </p:nvSpPr>
        <p:spPr>
          <a:xfrm>
            <a:off x="1970088" y="839788"/>
            <a:ext cx="4670425" cy="3503612"/>
          </a:xfr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0" name="Rectangle 2"/>
          <p:cNvSpPr>
            <a:spLocks noGrp="1" noRot="1" noChangeAspect="1" noChangeArrowheads="1" noTextEdit="1"/>
          </p:cNvSpPr>
          <p:nvPr>
            <p:ph type="sldImg"/>
          </p:nvPr>
        </p:nvSpPr>
        <p:spPr>
          <a:xfrm>
            <a:off x="1970088" y="839788"/>
            <a:ext cx="4670425" cy="3503612"/>
          </a:xfr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2"/>
          <p:cNvSpPr>
            <a:spLocks noGrp="1" noRot="1" noChangeAspect="1" noChangeArrowheads="1" noTextEdit="1"/>
          </p:cNvSpPr>
          <p:nvPr>
            <p:ph type="sldImg"/>
          </p:nvPr>
        </p:nvSpPr>
        <p:spPr>
          <a:xfrm>
            <a:off x="1970088" y="839788"/>
            <a:ext cx="4670425" cy="3503612"/>
          </a:xfrm>
          <a:ln/>
        </p:spPr>
      </p:sp>
      <p:sp>
        <p:nvSpPr>
          <p:cNvPr id="36869" name="Rectangle 3"/>
          <p:cNvSpPr>
            <a:spLocks noGrp="1" noChangeArrowheads="1"/>
          </p:cNvSpPr>
          <p:nvPr>
            <p:ph type="body" idx="1"/>
          </p:nvPr>
        </p:nvSpPr>
        <p:spPr>
          <a:xfrm>
            <a:off x="1981200" y="4551363"/>
            <a:ext cx="4419600" cy="39639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dirty="0"/>
              <a:t>Working with Regular Expressions </a:t>
            </a:r>
          </a:p>
          <a:p>
            <a:pPr algn="just" eaLnBrk="1" hangingPunct="1"/>
            <a:endParaRPr lang="en-US" dirty="0"/>
          </a:p>
          <a:p>
            <a:pPr algn="just" eaLnBrk="1" hangingPunct="1"/>
            <a:r>
              <a:rPr lang="en-US" dirty="0"/>
              <a:t>If your scripts perform client-side data validations or any other extensive text entry parsing, then you can use regular expressions, rather than cobbling together comparatively complex JavaScript functions to perform the same tasks.</a:t>
            </a:r>
          </a:p>
          <a:p>
            <a:pPr algn="just" eaLnBrk="1" hangingPunct="1"/>
            <a:endParaRPr lang="en-US" dirty="0"/>
          </a:p>
          <a:p>
            <a:pPr algn="just" eaLnBrk="1" hangingPunct="1"/>
            <a:r>
              <a:rPr lang="en-US" dirty="0"/>
              <a:t>JavaScript treats regular expressions as objects and distinguishes between them and the </a:t>
            </a:r>
            <a:r>
              <a:rPr lang="en-US" i="1" dirty="0" err="1"/>
              <a:t>RegExp</a:t>
            </a:r>
            <a:r>
              <a:rPr lang="en-US" i="1" dirty="0"/>
              <a:t> </a:t>
            </a:r>
            <a:r>
              <a:rPr lang="en-US" dirty="0"/>
              <a:t>constructor.</a:t>
            </a:r>
          </a:p>
          <a:p>
            <a:pPr algn="just" eaLnBrk="1" hangingPunct="1"/>
            <a:endParaRPr lang="en-US" dirty="0"/>
          </a:p>
          <a:p>
            <a:pPr algn="just" eaLnBrk="1" hangingPunct="1"/>
            <a:r>
              <a:rPr lang="en-US" dirty="0"/>
              <a:t>To cover the depth of the regular expression syntax, we need to study the following:</a:t>
            </a:r>
          </a:p>
          <a:p>
            <a:pPr algn="just" eaLnBrk="1" hangingPunct="1"/>
            <a:r>
              <a:rPr lang="en-US" dirty="0"/>
              <a:t>   Simple expressions</a:t>
            </a:r>
          </a:p>
          <a:p>
            <a:pPr algn="just" eaLnBrk="1" hangingPunct="1"/>
            <a:r>
              <a:rPr lang="en-US" dirty="0"/>
              <a:t>   Range of special characters used to define specifications for search</a:t>
            </a:r>
            <a:br>
              <a:rPr lang="en-US" dirty="0"/>
            </a:br>
            <a:r>
              <a:rPr lang="en-US" dirty="0"/>
              <a:t>   strings</a:t>
            </a:r>
          </a:p>
          <a:p>
            <a:pPr algn="just" eaLnBrk="1" hangingPunct="1"/>
            <a:r>
              <a:rPr lang="en-US" dirty="0"/>
              <a:t>   Introduction to the usage of parentheses in the language:</a:t>
            </a:r>
          </a:p>
          <a:p>
            <a:pPr lvl="1" algn="just" eaLnBrk="1" hangingPunct="1"/>
            <a:r>
              <a:rPr lang="en-US" dirty="0"/>
              <a:t>  Group expressions to influence calculation precedence</a:t>
            </a:r>
          </a:p>
          <a:p>
            <a:pPr lvl="1" algn="just" eaLnBrk="1" hangingPunct="1"/>
            <a:r>
              <a:rPr lang="en-US" dirty="0"/>
              <a:t>  Temporarily store intermediate results of more complex</a:t>
            </a:r>
            <a:br>
              <a:rPr lang="en-US" dirty="0"/>
            </a:br>
            <a:r>
              <a:rPr lang="en-US" dirty="0"/>
              <a:t>   expressions for use in reconstructing strings after their</a:t>
            </a:r>
            <a:br>
              <a:rPr lang="en-US" dirty="0"/>
            </a:br>
            <a:r>
              <a:rPr lang="en-US" dirty="0"/>
              <a:t>   dissection by the regular expression.</a:t>
            </a:r>
          </a:p>
          <a:p>
            <a:pPr algn="just" eaLnBrk="1" hangingPunct="1"/>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3" name="Rectangle 3"/>
          <p:cNvSpPr>
            <a:spLocks noGrp="1" noChangeArrowheads="1"/>
          </p:cNvSpPr>
          <p:nvPr>
            <p:ph type="body" idx="1"/>
          </p:nvPr>
        </p:nvSpPr>
        <p:spPr/>
        <p:txBody>
          <a:bodyPr/>
          <a:lstStyle/>
          <a:p>
            <a:r>
              <a:rPr lang="en-US" dirty="0"/>
              <a:t>Simple Patterns</a:t>
            </a:r>
          </a:p>
          <a:p>
            <a:r>
              <a:rPr lang="en-US" dirty="0"/>
              <a:t>A simple regular expression uses no special characters to define the string to use in a search. Therefore, if you wish to replace every space in a string  with an underscore character, the simple pattern to match the space character is: </a:t>
            </a:r>
            <a:r>
              <a:rPr lang="en-US" dirty="0" err="1"/>
              <a:t>var</a:t>
            </a:r>
            <a:r>
              <a:rPr lang="en-US" dirty="0"/>
              <a:t> re = / /</a:t>
            </a:r>
          </a:p>
          <a:p>
            <a:endParaRPr lang="en-US" dirty="0"/>
          </a:p>
          <a:p>
            <a:r>
              <a:rPr lang="en-US" dirty="0"/>
              <a:t>A space appears between the regular expression start-end forward slashes. The problem with this expression, however, is that it knows only how to find a single instance of a space in a long string. Regular expressions can be instructed to apply the matching string on a global basis by appending the g modifier: </a:t>
            </a:r>
            <a:r>
              <a:rPr lang="en-US" dirty="0" err="1"/>
              <a:t>var</a:t>
            </a:r>
            <a:r>
              <a:rPr lang="en-US" dirty="0"/>
              <a:t> re = / /g</a:t>
            </a:r>
          </a:p>
          <a:p>
            <a:endParaRPr lang="en-US" dirty="0"/>
          </a:p>
          <a:p>
            <a:r>
              <a:rPr lang="en-US" dirty="0"/>
              <a:t>Regular expression matching — like a lot of other aspects of JavaScript — is case-sensitive. But you can override this behavior by using one other modifier that lets you specify a case-insensitive match. Therefore, the following expression, </a:t>
            </a:r>
            <a:r>
              <a:rPr lang="en-US" dirty="0" err="1"/>
              <a:t>var</a:t>
            </a:r>
            <a:r>
              <a:rPr lang="en-US" dirty="0"/>
              <a:t> re = /web/I, finds a match for “web,” “Web,” or any combination of upper and lowercase letters in the word. You can combine the two modifiers together at the end of a regular expression. For example, the following expression is both case-insensitive and global in scope: </a:t>
            </a:r>
            <a:r>
              <a:rPr lang="en-US" dirty="0" err="1"/>
              <a:t>var</a:t>
            </a:r>
            <a:r>
              <a:rPr lang="en-US" dirty="0"/>
              <a:t> re = /web/</a:t>
            </a:r>
            <a:r>
              <a:rPr lang="en-US" dirty="0" err="1"/>
              <a:t>gi</a:t>
            </a:r>
            <a:endParaRPr lang="en-US" dirty="0"/>
          </a:p>
          <a:p>
            <a:endParaRPr lang="en-US" dirty="0"/>
          </a:p>
        </p:txBody>
      </p:sp>
      <p:sp>
        <p:nvSpPr>
          <p:cNvPr id="3" name="Slide Image Placeholder 2"/>
          <p:cNvSpPr>
            <a:spLocks noGrp="1" noRot="1" noChangeAspect="1"/>
          </p:cNvSpPr>
          <p:nvPr>
            <p:ph type="sldImg"/>
          </p:nvPr>
        </p:nvSpPr>
        <p:spPr>
          <a:xfrm>
            <a:off x="2022475" y="685800"/>
            <a:ext cx="4572000" cy="3429000"/>
          </a:xfr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7" name="Rectangle 4"/>
          <p:cNvSpPr>
            <a:spLocks noChangeArrowheads="1"/>
          </p:cNvSpPr>
          <p:nvPr/>
        </p:nvSpPr>
        <p:spPr bwMode="auto">
          <a:xfrm>
            <a:off x="1981201" y="4539488"/>
            <a:ext cx="4526478"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74551" tIns="152352" rIns="0" bIns="38088" anchor="ctr">
            <a:spAutoFit/>
          </a:bodyPr>
          <a:lstStyle/>
          <a:p>
            <a:r>
              <a:rPr lang="en-US" sz="1000" u="sng" dirty="0">
                <a:latin typeface="Arial" pitchFamily="34" charset="0"/>
                <a:cs typeface="Arial" pitchFamily="34" charset="0"/>
              </a:rPr>
              <a:t>Special Characters</a:t>
            </a:r>
          </a:p>
          <a:p>
            <a:r>
              <a:rPr lang="en-US" sz="1000" dirty="0">
                <a:latin typeface="Arial" pitchFamily="34" charset="0"/>
                <a:cs typeface="Arial" pitchFamily="34" charset="0"/>
              </a:rPr>
              <a:t>The regular expression in JavaScript borrows most of its vocabulary from the Perl regular expression. In a few instances, JavaScript offers alternatives to simplify the syntax, and accepts their Perl version for developers with experience in that technology.</a:t>
            </a:r>
          </a:p>
          <a:p>
            <a:endParaRPr lang="en-US" sz="1000" dirty="0">
              <a:latin typeface="Arial" pitchFamily="34" charset="0"/>
              <a:cs typeface="Arial" pitchFamily="34" charset="0"/>
            </a:endParaRPr>
          </a:p>
        </p:txBody>
      </p:sp>
      <p:sp>
        <p:nvSpPr>
          <p:cNvPr id="6" name="Slide Image Placeholder 5"/>
          <p:cNvSpPr>
            <a:spLocks noGrp="1" noRot="1" noChangeAspect="1"/>
          </p:cNvSpPr>
          <p:nvPr>
            <p:ph type="sldImg"/>
          </p:nvPr>
        </p:nvSpPr>
        <p:spPr>
          <a:xfrm>
            <a:off x="2022475" y="685800"/>
            <a:ext cx="4572000" cy="3429000"/>
          </a:xfrm>
        </p:spPr>
      </p:sp>
      <p:sp>
        <p:nvSpPr>
          <p:cNvPr id="7" name="Notes Placeholder 6"/>
          <p:cNvSpPr>
            <a:spLocks noGrp="1"/>
          </p:cNvSpPr>
          <p:nvPr>
            <p:ph type="body" idx="1"/>
          </p:nvPr>
        </p:nvSpPr>
        <p:spPr/>
        <p:txBody>
          <a:bodyPr/>
          <a:lstStyle/>
          <a:p>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Rectangle 2"/>
          <p:cNvSpPr>
            <a:spLocks noGrp="1" noRot="1" noChangeAspect="1" noChangeArrowheads="1" noTextEdit="1"/>
          </p:cNvSpPr>
          <p:nvPr>
            <p:ph type="sldImg"/>
          </p:nvPr>
        </p:nvSpPr>
        <p:spPr>
          <a:xfrm>
            <a:off x="1970088" y="839788"/>
            <a:ext cx="4670425" cy="3503612"/>
          </a:xfr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Rectangle 2"/>
          <p:cNvSpPr>
            <a:spLocks noGrp="1" noRot="1" noChangeAspect="1" noChangeArrowheads="1" noTextEdit="1"/>
          </p:cNvSpPr>
          <p:nvPr>
            <p:ph type="sldImg"/>
          </p:nvPr>
        </p:nvSpPr>
        <p:spPr>
          <a:xfrm>
            <a:off x="1970088" y="839788"/>
            <a:ext cx="4670425" cy="3503612"/>
          </a:xfr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2"/>
          <p:cNvSpPr>
            <a:spLocks noGrp="1" noRot="1" noChangeAspect="1" noChangeArrowheads="1" noTextEdit="1"/>
          </p:cNvSpPr>
          <p:nvPr>
            <p:ph type="sldImg"/>
          </p:nvPr>
        </p:nvSpPr>
        <p:spPr>
          <a:xfrm>
            <a:off x="1970088" y="839788"/>
            <a:ext cx="4670425" cy="3503612"/>
          </a:xfr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Rectangle 2"/>
          <p:cNvSpPr>
            <a:spLocks noGrp="1" noRot="1" noChangeAspect="1" noChangeArrowheads="1" noTextEdit="1"/>
          </p:cNvSpPr>
          <p:nvPr>
            <p:ph type="sldImg"/>
          </p:nvPr>
        </p:nvSpPr>
        <p:spPr>
          <a:xfrm>
            <a:off x="1970088" y="839788"/>
            <a:ext cx="4670425" cy="3503612"/>
          </a:xfrm>
          <a:ln/>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image" Target="../media/image6.emf"/><Relationship Id="rId2" Type="http://schemas.openxmlformats.org/officeDocument/2006/relationships/tags" Target="../tags/tag2.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tags" Target="../tags/tag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Master" Target="../slideMasters/slideMaster1.xml"/><Relationship Id="rId1" Type="http://schemas.openxmlformats.org/officeDocument/2006/relationships/tags" Target="../tags/tag10.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Cover1">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5" name="Graphic 97">
            <a:extLst>
              <a:ext uri="{FF2B5EF4-FFF2-40B4-BE49-F238E27FC236}">
                <a16:creationId xmlns:a16="http://schemas.microsoft.com/office/drawing/2014/main" id="{46279687-00F0-4823-8159-585447C125F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a:off x="3845575" y="0"/>
            <a:ext cx="5298425" cy="6858000"/>
          </a:xfrm>
          <a:prstGeom prst="rect">
            <a:avLst/>
          </a:prstGeom>
        </p:spPr>
      </p:pic>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ct val="100000"/>
              </a:lnSpc>
              <a:defRPr lang="en-US" sz="320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ormAutofit/>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lang="en-US" sz="2400" dirty="0">
                <a:solidFill>
                  <a:srgbClr val="0070AD"/>
                </a:solidFill>
              </a:defRPr>
            </a:lvl1pPr>
          </a:lstStyle>
          <a:p>
            <a:pPr marL="0" lvl="0"/>
            <a:r>
              <a:rPr lang="en-US" dirty="0"/>
              <a:t>Click to insert presenter, location, and date</a:t>
            </a:r>
          </a:p>
        </p:txBody>
      </p:sp>
      <p:pic>
        <p:nvPicPr>
          <p:cNvPr id="7" name="Graphic 9">
            <a:extLst>
              <a:ext uri="{FF2B5EF4-FFF2-40B4-BE49-F238E27FC236}">
                <a16:creationId xmlns:a16="http://schemas.microsoft.com/office/drawing/2014/main" id="{C3D2EC56-D17C-4A75-8178-C69397BC735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2649684180"/>
      </p:ext>
    </p:extLst>
  </p:cSld>
  <p:clrMapOvr>
    <a:masterClrMapping/>
  </p:clrMapOvr>
  <p:hf sldNum="0" hdr="0" dt="0"/>
  <p:extLst mod="1">
    <p:ext uri="{DCECCB84-F9BA-43D5-87BE-67443E8EF086}">
      <p15:sldGuideLst xmlns:p15="http://schemas.microsoft.com/office/powerpoint/2012/main">
        <p15:guide id="3" pos="541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8"/>
            <a:ext cx="679376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pic>
        <p:nvPicPr>
          <p:cNvPr id="5" name="Picture 4">
            <a:extLst>
              <a:ext uri="{FF2B5EF4-FFF2-40B4-BE49-F238E27FC236}">
                <a16:creationId xmlns:a16="http://schemas.microsoft.com/office/drawing/2014/main" id="{13C7E167-F71E-4471-9A15-587D2B06CCA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16453238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 y="3"/>
          <a:ext cx="135749" cy="143985"/>
        </p:xfrm>
        <a:graphic>
          <a:graphicData uri="http://schemas.openxmlformats.org/presentationml/2006/ole">
            <mc:AlternateContent xmlns:mc="http://schemas.openxmlformats.org/markup-compatibility/2006">
              <mc:Choice xmlns:v="urn:schemas-microsoft-com:vml" Requires="v">
                <p:oleObj spid="_x0000_s9219"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3"/>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8"/>
            <a:ext cx="853949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4200358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8" y="1494768"/>
            <a:ext cx="6649748"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a:extLst>
              <a:ext uri="{FF2B5EF4-FFF2-40B4-BE49-F238E27FC236}">
                <a16:creationId xmlns:a16="http://schemas.microsoft.com/office/drawing/2014/main" id="{EB92512A-F1FB-48F7-BF92-90B868F75469}"/>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473361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7" y="1494768"/>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9458" name="Picture 2" descr="http://www.strategic-resume.com/wp-content/uploads/2015/08/Summary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www.strategic-resume.com/wp-content/uploads/2015/08/SummaryIcon.png">
            <a:extLst>
              <a:ext uri="{FF2B5EF4-FFF2-40B4-BE49-F238E27FC236}">
                <a16:creationId xmlns:a16="http://schemas.microsoft.com/office/drawing/2014/main" id="{16DFD890-9D82-415D-869E-5741283CFB1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16023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7" y="1494768"/>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a:extLst>
              <a:ext uri="{FF2B5EF4-FFF2-40B4-BE49-F238E27FC236}">
                <a16:creationId xmlns:a16="http://schemas.microsoft.com/office/drawing/2014/main" id="{F66D802D-198A-40B1-B3FE-3247D33C0DE7}"/>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641879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
  <p:cSld name="Title Slide 1">
    <p:spTree>
      <p:nvGrpSpPr>
        <p:cNvPr id="1" name=""/>
        <p:cNvGrpSpPr/>
        <p:nvPr/>
      </p:nvGrpSpPr>
      <p:grpSpPr>
        <a:xfrm>
          <a:off x="0" y="0"/>
          <a:ext cx="0" cy="0"/>
          <a:chOff x="0" y="0"/>
          <a:chExt cx="0" cy="0"/>
        </a:xfrm>
      </p:grpSpPr>
      <p:sp>
        <p:nvSpPr>
          <p:cNvPr id="2" name="Title 1"/>
          <p:cNvSpPr>
            <a:spLocks noGrp="1"/>
          </p:cNvSpPr>
          <p:nvPr>
            <p:ph type="ctrTitle" hasCustomPrompt="1"/>
            <p:custDataLst>
              <p:tags r:id="rId1"/>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a:t>Click to </a:t>
            </a:r>
            <a:r>
              <a:rPr lang="fr-FR" dirty="0" err="1"/>
              <a:t>edit</a:t>
            </a:r>
            <a:r>
              <a:rPr lang="fr-FR" dirty="0"/>
              <a:t> Master </a:t>
            </a:r>
            <a:r>
              <a:rPr lang="fr-FR" dirty="0" err="1"/>
              <a:t>title</a:t>
            </a:r>
            <a:r>
              <a:rPr lang="fr-FR" dirty="0"/>
              <a:t> style</a:t>
            </a:r>
            <a:endParaRPr lang="en-US" dirty="0"/>
          </a:p>
        </p:txBody>
      </p:sp>
      <p:sp>
        <p:nvSpPr>
          <p:cNvPr id="3" name="Subtitle 2"/>
          <p:cNvSpPr>
            <a:spLocks noGrp="1"/>
          </p:cNvSpPr>
          <p:nvPr>
            <p:ph type="subTitle" idx="1" hasCustomPrompt="1"/>
            <p:custDataLst>
              <p:tags r:id="rId2"/>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1733245034"/>
      </p:ext>
    </p:extLst>
  </p:cSld>
  <p:clrMapOvr>
    <a:masterClrMapping/>
  </p:clrMapOvr>
  <p:hf sldNum="0" hd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24381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7" y="1494766"/>
            <a:ext cx="655948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8434"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39156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sv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itle Placeholder 3">
            <a:extLst>
              <a:ext uri="{FF2B5EF4-FFF2-40B4-BE49-F238E27FC236}">
                <a16:creationId xmlns:a16="http://schemas.microsoft.com/office/drawing/2014/main" id="{509B218C-0963-489A-AA77-3748FFA421C5}"/>
              </a:ext>
            </a:extLst>
          </p:cNvPr>
          <p:cNvSpPr>
            <a:spLocks noGrp="1"/>
          </p:cNvSpPr>
          <p:nvPr>
            <p:ph type="title"/>
          </p:nvPr>
        </p:nvSpPr>
        <p:spPr>
          <a:xfrm>
            <a:off x="305991" y="413387"/>
            <a:ext cx="8532019" cy="855026"/>
          </a:xfrm>
          <a:prstGeom prst="rect">
            <a:avLst/>
          </a:prstGeom>
        </p:spPr>
        <p:txBody>
          <a:bodyPr vert="horz" lIns="0" tIns="0" rIns="0" bIns="0" rtlCol="0" anchor="t">
            <a:normAutofit/>
          </a:bodyPr>
          <a:lstStyle/>
          <a:p>
            <a:r>
              <a:rPr lang="fr-FR" dirty="0"/>
              <a:t>Modifiez le style du titre</a:t>
            </a:r>
            <a:endParaRPr lang="pt-PT" dirty="0"/>
          </a:p>
        </p:txBody>
      </p:sp>
      <p:sp>
        <p:nvSpPr>
          <p:cNvPr id="5" name="Text Placeholder 4">
            <a:extLst>
              <a:ext uri="{FF2B5EF4-FFF2-40B4-BE49-F238E27FC236}">
                <a16:creationId xmlns:a16="http://schemas.microsoft.com/office/drawing/2014/main" id="{A4D17236-A440-4453-A69C-BE3728C11608}"/>
              </a:ext>
            </a:extLst>
          </p:cNvPr>
          <p:cNvSpPr>
            <a:spLocks noGrp="1"/>
          </p:cNvSpPr>
          <p:nvPr>
            <p:ph type="body" idx="1"/>
          </p:nvPr>
        </p:nvSpPr>
        <p:spPr>
          <a:xfrm>
            <a:off x="305991" y="1412875"/>
            <a:ext cx="8532018" cy="4764088"/>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pt-PT" dirty="0"/>
          </a:p>
        </p:txBody>
      </p:sp>
      <p:pic>
        <p:nvPicPr>
          <p:cNvPr id="7" name="Graphic 6">
            <a:extLst>
              <a:ext uri="{FF2B5EF4-FFF2-40B4-BE49-F238E27FC236}">
                <a16:creationId xmlns:a16="http://schemas.microsoft.com/office/drawing/2014/main" id="{C117F4DF-C380-44D6-BF54-2A26A056BCB8}"/>
              </a:ext>
            </a:extLst>
          </p:cNvPr>
          <p:cNvPicPr>
            <a:picLocks noChangeAspect="1"/>
          </p:cNvPicPr>
          <p:nvPr/>
        </p:nvPicPr>
        <p:blipFill rotWithShape="1">
          <a:blip r:embed="rId11">
            <a:extLst>
              <a:ext uri="{96DAC541-7B7A-43D3-8B79-37D633B846F1}">
                <asvg:svgBlip xmlns:asvg="http://schemas.microsoft.com/office/drawing/2016/SVG/main" r:embed="rId12"/>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1291417672"/>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Lst>
  <p:hf sldNum="0" hdr="0" dt="0"/>
  <p:txStyles>
    <p:titleStyle>
      <a:lvl1pPr algn="l" defTabSz="685800" rtl="0" eaLnBrk="1" latinLnBrk="0" hangingPunct="1">
        <a:lnSpc>
          <a:spcPct val="100000"/>
        </a:lnSpc>
        <a:spcBef>
          <a:spcPct val="0"/>
        </a:spcBef>
        <a:buNone/>
        <a:defRPr sz="32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214313" indent="-214313" algn="just" defTabSz="685800" rtl="0" eaLnBrk="1" latinLnBrk="0" hangingPunct="1">
        <a:lnSpc>
          <a:spcPct val="90000"/>
        </a:lnSpc>
        <a:spcBef>
          <a:spcPts val="750"/>
        </a:spcBef>
        <a:buClr>
          <a:schemeClr val="tx2"/>
        </a:buClr>
        <a:buFont typeface="Wingdings" panose="05000000000000000000" pitchFamily="2" charset="2"/>
        <a:buChar char="Ø"/>
        <a:defRPr sz="195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557213" indent="-214313" algn="just" defTabSz="685800" rtl="0" eaLnBrk="1" latinLnBrk="0" hangingPunct="1">
        <a:lnSpc>
          <a:spcPct val="90000"/>
        </a:lnSpc>
        <a:spcBef>
          <a:spcPts val="375"/>
        </a:spcBef>
        <a:buClr>
          <a:schemeClr val="tx2"/>
        </a:buClr>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900113" indent="-214313" algn="just" defTabSz="685800" rtl="0" eaLnBrk="1" latinLnBrk="0" hangingPunct="1">
        <a:lnSpc>
          <a:spcPct val="90000"/>
        </a:lnSpc>
        <a:spcBef>
          <a:spcPts val="375"/>
        </a:spcBef>
        <a:buClr>
          <a:schemeClr val="tx2"/>
        </a:buClr>
        <a:buFont typeface="Arial" panose="020B0604020202020204" pitchFamily="34" charset="0"/>
        <a:buChar char="•"/>
        <a:defRPr sz="14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157288" indent="-128588" algn="just" defTabSz="685800" rtl="0" eaLnBrk="1" latinLnBrk="0" hangingPunct="1">
        <a:lnSpc>
          <a:spcPct val="90000"/>
        </a:lnSpc>
        <a:spcBef>
          <a:spcPts val="375"/>
        </a:spcBef>
        <a:buClr>
          <a:schemeClr val="tx2"/>
        </a:buClr>
        <a:buFont typeface="Arial" panose="020B0604020202020204"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1500188" indent="-128588" algn="just" defTabSz="685800" rtl="0" eaLnBrk="1" latinLnBrk="0" hangingPunct="1">
        <a:lnSpc>
          <a:spcPct val="90000"/>
        </a:lnSpc>
        <a:spcBef>
          <a:spcPts val="375"/>
        </a:spcBef>
        <a:buClr>
          <a:schemeClr val="tx2"/>
        </a:buClr>
        <a:buFont typeface="Arial" panose="020B0604020202020204" pitchFamily="34" charset="0"/>
        <a:buChar char="•"/>
        <a:defRPr sz="105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065">
          <p15:clr>
            <a:srgbClr val="F26B43"/>
          </p15:clr>
        </p15:guide>
        <p15:guide id="2" pos="193">
          <p15:clr>
            <a:srgbClr val="F26B43"/>
          </p15:clr>
        </p15:guide>
        <p15:guide id="3" pos="5567">
          <p15:clr>
            <a:srgbClr val="F26B43"/>
          </p15:clr>
        </p15:guide>
        <p15:guide id="4" orient="horz" pos="255">
          <p15:clr>
            <a:srgbClr val="F26B43"/>
          </p15:clr>
        </p15:guide>
        <p15:guide id="5" orient="horz" pos="799">
          <p15:clr>
            <a:srgbClr val="F26B43"/>
          </p15:clr>
        </p15:guide>
        <p15:guide id="6" orient="horz" pos="890">
          <p15:clr>
            <a:srgbClr val="F26B43"/>
          </p15:clr>
        </p15:guide>
        <p15:guide id="7" pos="2880">
          <p15:clr>
            <a:srgbClr val="F26B43"/>
          </p15:clr>
        </p15:guide>
        <p15:guide id="8" pos="2812">
          <p15:clr>
            <a:srgbClr val="F26B43"/>
          </p15:clr>
        </p15:guide>
        <p15:guide id="9" pos="294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sz="3200" dirty="0"/>
              <a:t>Web Basics-JavaScript</a:t>
            </a:r>
          </a:p>
        </p:txBody>
      </p:sp>
      <p:sp>
        <p:nvSpPr>
          <p:cNvPr id="6" name="Subtitle 5"/>
          <p:cNvSpPr>
            <a:spLocks noGrp="1"/>
          </p:cNvSpPr>
          <p:nvPr>
            <p:ph type="subTitle" idx="1"/>
          </p:nvPr>
        </p:nvSpPr>
        <p:spPr/>
        <p:txBody>
          <a:bodyPr/>
          <a:lstStyle/>
          <a:p>
            <a:r>
              <a:rPr lang="en-US" dirty="0"/>
              <a:t>Lesson 8.Working With Regular Expressions</a:t>
            </a: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sz="1200" dirty="0">
                <a:ea typeface="Arial Unicode MS" pitchFamily="34" charset="-128"/>
                <a:cs typeface="Arial Unicode MS" pitchFamily="34" charset="-128"/>
              </a:rPr>
              <a:t>8.2: </a:t>
            </a:r>
            <a:r>
              <a:rPr lang="en-US" sz="1200" dirty="0" err="1">
                <a:ea typeface="Arial Unicode MS" pitchFamily="34" charset="-128"/>
                <a:cs typeface="Arial Unicode MS" pitchFamily="34" charset="-128"/>
              </a:rPr>
              <a:t>RegEx</a:t>
            </a:r>
            <a:br>
              <a:rPr lang="en-US" sz="1200" dirty="0"/>
            </a:br>
            <a:r>
              <a:rPr lang="en-US" dirty="0" err="1"/>
              <a:t>RegEx</a:t>
            </a:r>
            <a:r>
              <a:rPr lang="en-US" dirty="0"/>
              <a:t> – Counting </a:t>
            </a:r>
            <a:r>
              <a:rPr lang="en-US" dirty="0" err="1"/>
              <a:t>Metacharacters</a:t>
            </a:r>
            <a:r>
              <a:rPr lang="en-US" dirty="0"/>
              <a:t> (Contd.)</a:t>
            </a:r>
          </a:p>
        </p:txBody>
      </p:sp>
      <p:sp>
        <p:nvSpPr>
          <p:cNvPr id="3" name="Content Placeholder 2"/>
          <p:cNvSpPr>
            <a:spLocks noGrp="1"/>
          </p:cNvSpPr>
          <p:nvPr>
            <p:ph idx="1"/>
          </p:nvPr>
        </p:nvSpPr>
        <p:spPr/>
        <p:txBody>
          <a:bodyPr/>
          <a:lstStyle/>
          <a:p>
            <a:r>
              <a:rPr lang="en-US" dirty="0"/>
              <a:t>{n} - Exactly n Times:</a:t>
            </a:r>
          </a:p>
          <a:p>
            <a:pPr lvl="1"/>
            <a:r>
              <a:rPr lang="en-US" dirty="0"/>
              <a:t>/</a:t>
            </a:r>
            <a:r>
              <a:rPr lang="en-US" dirty="0" err="1"/>
              <a:t>Ja</a:t>
            </a:r>
            <a:r>
              <a:rPr lang="en-US" dirty="0"/>
              <a:t>{2}</a:t>
            </a:r>
            <a:r>
              <a:rPr lang="en-US" dirty="0" err="1"/>
              <a:t>vaScript</a:t>
            </a:r>
            <a:r>
              <a:rPr lang="en-US" dirty="0"/>
              <a:t>/ matches “</a:t>
            </a:r>
            <a:r>
              <a:rPr lang="en-US" dirty="0" err="1"/>
              <a:t>JaavaScript</a:t>
            </a:r>
            <a:r>
              <a:rPr lang="en-US" dirty="0"/>
              <a:t>” but not “</a:t>
            </a:r>
            <a:r>
              <a:rPr lang="en-US" dirty="0" err="1"/>
              <a:t>JvaScript</a:t>
            </a:r>
            <a:r>
              <a:rPr lang="en-US" dirty="0"/>
              <a:t>” or “JavaScript”</a:t>
            </a:r>
          </a:p>
          <a:p>
            <a:endParaRPr lang="en-US" dirty="0"/>
          </a:p>
          <a:p>
            <a:r>
              <a:rPr lang="en-US" dirty="0"/>
              <a:t>{n,} - N or More Times:</a:t>
            </a:r>
          </a:p>
          <a:p>
            <a:pPr lvl="1"/>
            <a:r>
              <a:rPr lang="en-US" dirty="0"/>
              <a:t>/</a:t>
            </a:r>
            <a:r>
              <a:rPr lang="en-US" dirty="0" err="1"/>
              <a:t>Ja</a:t>
            </a:r>
            <a:r>
              <a:rPr lang="en-US" dirty="0"/>
              <a:t>{2,}</a:t>
            </a:r>
            <a:r>
              <a:rPr lang="en-US" dirty="0" err="1"/>
              <a:t>vaScript</a:t>
            </a:r>
            <a:r>
              <a:rPr lang="en-US" dirty="0"/>
              <a:t>/ matches “</a:t>
            </a:r>
            <a:r>
              <a:rPr lang="en-US" dirty="0" err="1"/>
              <a:t>JaavaScript</a:t>
            </a:r>
            <a:r>
              <a:rPr lang="en-US" dirty="0"/>
              <a:t>” or “</a:t>
            </a:r>
            <a:r>
              <a:rPr lang="en-US" dirty="0" err="1"/>
              <a:t>JaaavaScript</a:t>
            </a:r>
            <a:r>
              <a:rPr lang="en-US" dirty="0"/>
              <a:t>” but not “JavaScript”</a:t>
            </a:r>
          </a:p>
          <a:p>
            <a:endParaRPr lang="en-US" dirty="0"/>
          </a:p>
          <a:p>
            <a:r>
              <a:rPr lang="en-US" dirty="0"/>
              <a:t>{</a:t>
            </a:r>
            <a:r>
              <a:rPr lang="en-US" dirty="0" err="1"/>
              <a:t>n,m</a:t>
            </a:r>
            <a:r>
              <a:rPr lang="en-US" dirty="0"/>
              <a:t>} - At Least n, At Most m Times:</a:t>
            </a:r>
          </a:p>
          <a:p>
            <a:pPr lvl="1"/>
            <a:r>
              <a:rPr lang="en-US" dirty="0"/>
              <a:t>/</a:t>
            </a:r>
            <a:r>
              <a:rPr lang="en-US" dirty="0" err="1"/>
              <a:t>Ja</a:t>
            </a:r>
            <a:r>
              <a:rPr lang="en-US" dirty="0"/>
              <a:t>{2,3}</a:t>
            </a:r>
            <a:r>
              <a:rPr lang="en-US" dirty="0" err="1"/>
              <a:t>vaScript</a:t>
            </a:r>
            <a:r>
              <a:rPr lang="en-US" dirty="0"/>
              <a:t>/ matches “</a:t>
            </a:r>
            <a:r>
              <a:rPr lang="en-US" dirty="0" err="1"/>
              <a:t>JaavaScript</a:t>
            </a:r>
            <a:r>
              <a:rPr lang="en-US" dirty="0"/>
              <a:t>” or  “</a:t>
            </a:r>
            <a:r>
              <a:rPr lang="en-US" dirty="0" err="1"/>
              <a:t>JaaavaScript</a:t>
            </a:r>
            <a:r>
              <a:rPr lang="en-US" dirty="0"/>
              <a:t>” but not “JavaScript”</a:t>
            </a:r>
          </a:p>
          <a:p>
            <a:pPr marL="0" indent="0">
              <a:buNone/>
            </a:pPr>
            <a:endParaRPr lang="en-US" dirty="0"/>
          </a:p>
        </p:txBody>
      </p:sp>
    </p:spTree>
    <p:extLst>
      <p:ext uri="{BB962C8B-B14F-4D97-AF65-F5344CB8AC3E}">
        <p14:creationId xmlns:p14="http://schemas.microsoft.com/office/powerpoint/2010/main" val="701998800"/>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1200" dirty="0">
                <a:ea typeface="Arial Unicode MS" pitchFamily="34" charset="-128"/>
                <a:cs typeface="Arial Unicode MS" pitchFamily="34" charset="-128"/>
              </a:rPr>
              <a:t>8.2: </a:t>
            </a:r>
            <a:r>
              <a:rPr lang="en-US" sz="1200" dirty="0" err="1">
                <a:ea typeface="Arial Unicode MS" pitchFamily="34" charset="-128"/>
                <a:cs typeface="Arial Unicode MS" pitchFamily="34" charset="-128"/>
              </a:rPr>
              <a:t>RegEx</a:t>
            </a:r>
            <a:br>
              <a:rPr lang="en-US" sz="1200" dirty="0"/>
            </a:br>
            <a:r>
              <a:rPr lang="en-US" dirty="0" err="1"/>
              <a:t>RegEx</a:t>
            </a:r>
            <a:r>
              <a:rPr lang="en-US" dirty="0"/>
              <a:t> – Positional </a:t>
            </a:r>
            <a:r>
              <a:rPr lang="en-US" dirty="0" err="1"/>
              <a:t>Metacharacters</a:t>
            </a:r>
            <a:endParaRPr lang="en-US" dirty="0"/>
          </a:p>
        </p:txBody>
      </p:sp>
      <p:sp>
        <p:nvSpPr>
          <p:cNvPr id="3" name="Content Placeholder 2"/>
          <p:cNvSpPr>
            <a:spLocks noGrp="1"/>
          </p:cNvSpPr>
          <p:nvPr>
            <p:ph idx="1"/>
          </p:nvPr>
        </p:nvSpPr>
        <p:spPr/>
        <p:txBody>
          <a:bodyPr/>
          <a:lstStyle/>
          <a:p>
            <a:r>
              <a:rPr lang="en-US" dirty="0"/>
              <a:t>“^” - At the beginning of a string or line</a:t>
            </a:r>
          </a:p>
          <a:p>
            <a:pPr lvl="1"/>
            <a:r>
              <a:rPr lang="en-US" dirty="0"/>
              <a:t>/^Fred/ matches “Fred is OK” but not “I’m with Fred” or “Is Fred here?”</a:t>
            </a:r>
          </a:p>
          <a:p>
            <a:endParaRPr lang="en-US" dirty="0"/>
          </a:p>
          <a:p>
            <a:r>
              <a:rPr lang="en-US" dirty="0"/>
              <a:t>“$” - At the end of a string or line</a:t>
            </a:r>
          </a:p>
          <a:p>
            <a:pPr lvl="1"/>
            <a:r>
              <a:rPr lang="en-US" dirty="0"/>
              <a:t>/Fred$/ matches “I’m with Fred” but not “Fred is OK” or “Is Fred here?”</a:t>
            </a:r>
          </a:p>
          <a:p>
            <a:endParaRPr lang="en-US" dirty="0"/>
          </a:p>
          <a:p>
            <a:pPr marL="0" indent="0">
              <a:buNone/>
            </a:pPr>
            <a:endParaRPr lang="en-US" dirty="0"/>
          </a:p>
        </p:txBody>
      </p:sp>
    </p:spTree>
    <p:extLst>
      <p:ext uri="{BB962C8B-B14F-4D97-AF65-F5344CB8AC3E}">
        <p14:creationId xmlns:p14="http://schemas.microsoft.com/office/powerpoint/2010/main" val="955034388"/>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17723-08BF-484B-B83D-6C7610A4CCE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367CCD4-EF52-43A9-B010-EA75653A6AC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84087443"/>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427" name="Group 19"/>
          <p:cNvGraphicFramePr>
            <a:graphicFrameLocks noGrp="1"/>
          </p:cNvGraphicFramePr>
          <p:nvPr>
            <p:extLst>
              <p:ext uri="{D42A27DB-BD31-4B8C-83A1-F6EECF244321}">
                <p14:modId xmlns:p14="http://schemas.microsoft.com/office/powerpoint/2010/main" val="3806218017"/>
              </p:ext>
            </p:extLst>
          </p:nvPr>
        </p:nvGraphicFramePr>
        <p:xfrm>
          <a:off x="537030" y="3341916"/>
          <a:ext cx="6096000" cy="731520"/>
        </p:xfrm>
        <a:graphic>
          <a:graphicData uri="http://schemas.openxmlformats.org/drawingml/2006/table">
            <a:tbl>
              <a:tblPr bandRow="1">
                <a:tableStyleId>{284E427A-3D55-4303-BF80-6455036E1DE7}</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203200">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800" u="none" strike="noStrike" cap="none" normalizeH="0" baseline="0" dirty="0">
                          <a:ln>
                            <a:noFill/>
                          </a:ln>
                          <a:effectLst/>
                        </a:rPr>
                        <a:t>         global</a:t>
                      </a:r>
                      <a:endParaRPr kumimoji="0" lang="en-US" sz="1800" b="0" i="0" u="none" strike="noStrike" cap="none" normalizeH="0" baseline="0" dirty="0">
                        <a:ln>
                          <a:noFill/>
                        </a:ln>
                        <a:solidFill>
                          <a:schemeClr val="tx1"/>
                        </a:solidFill>
                        <a:effectLst/>
                        <a:latin typeface="+mn-lt"/>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800" u="none" strike="noStrike" cap="none" normalizeH="0" baseline="0" dirty="0">
                          <a:ln>
                            <a:noFill/>
                          </a:ln>
                          <a:effectLst/>
                        </a:rPr>
                        <a:t>          </a:t>
                      </a:r>
                      <a:r>
                        <a:rPr kumimoji="0" lang="en-US" sz="1800" u="none" strike="noStrike" cap="none" normalizeH="0" baseline="0" dirty="0" err="1">
                          <a:ln>
                            <a:noFill/>
                          </a:ln>
                          <a:effectLst/>
                        </a:rPr>
                        <a:t>ignoreCase</a:t>
                      </a:r>
                      <a:endParaRPr kumimoji="0" lang="en-US" sz="1800" b="0" i="0" u="none" strike="noStrike" cap="none" normalizeH="0" baseline="0" dirty="0">
                        <a:ln>
                          <a:noFill/>
                        </a:ln>
                        <a:solidFill>
                          <a:schemeClr val="tx1"/>
                        </a:solidFill>
                        <a:effectLst/>
                        <a:latin typeface="+mn-lt"/>
                      </a:endParaRPr>
                    </a:p>
                  </a:txBody>
                  <a:tcPr horzOverflow="overflow"/>
                </a:tc>
                <a:extLst>
                  <a:ext uri="{0D108BD9-81ED-4DB2-BD59-A6C34878D82A}">
                    <a16:rowId xmlns:a16="http://schemas.microsoft.com/office/drawing/2014/main" val="10000"/>
                  </a:ext>
                </a:extLst>
              </a:tr>
              <a:tr h="180975">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800" u="none" strike="noStrike" cap="none" normalizeH="0" baseline="0">
                          <a:ln>
                            <a:noFill/>
                          </a:ln>
                          <a:effectLst/>
                        </a:rPr>
                        <a:t>        lastIndex</a:t>
                      </a:r>
                      <a:endParaRPr kumimoji="0" lang="en-US" sz="1800" b="0" i="0" u="none" strike="noStrike" cap="none" normalizeH="0" baseline="0">
                        <a:ln>
                          <a:noFill/>
                        </a:ln>
                        <a:solidFill>
                          <a:schemeClr val="tx1"/>
                        </a:solidFill>
                        <a:effectLst/>
                        <a:latin typeface="+mn-lt"/>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800" u="none" strike="noStrike" cap="none" normalizeH="0" baseline="0" dirty="0">
                          <a:ln>
                            <a:noFill/>
                          </a:ln>
                          <a:effectLst/>
                        </a:rPr>
                        <a:t>          source</a:t>
                      </a:r>
                      <a:endParaRPr kumimoji="0" lang="en-US" sz="1800" b="0" i="0" u="none" strike="noStrike" cap="none" normalizeH="0" baseline="0" dirty="0">
                        <a:ln>
                          <a:noFill/>
                        </a:ln>
                        <a:solidFill>
                          <a:schemeClr val="tx1"/>
                        </a:solidFill>
                        <a:effectLst/>
                        <a:latin typeface="+mn-lt"/>
                      </a:endParaRPr>
                    </a:p>
                  </a:txBody>
                  <a:tcPr horzOverflow="overflow"/>
                </a:tc>
                <a:extLst>
                  <a:ext uri="{0D108BD9-81ED-4DB2-BD59-A6C34878D82A}">
                    <a16:rowId xmlns:a16="http://schemas.microsoft.com/office/drawing/2014/main" val="10001"/>
                  </a:ext>
                </a:extLst>
              </a:tr>
            </a:tbl>
          </a:graphicData>
        </a:graphic>
      </p:graphicFrame>
      <p:sp>
        <p:nvSpPr>
          <p:cNvPr id="17424" name="AutoShape 20"/>
          <p:cNvSpPr>
            <a:spLocks noChangeArrowheads="1"/>
          </p:cNvSpPr>
          <p:nvPr/>
        </p:nvSpPr>
        <p:spPr bwMode="auto">
          <a:xfrm>
            <a:off x="537029" y="1600201"/>
            <a:ext cx="7704145" cy="12192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nSpc>
                <a:spcPct val="130000"/>
              </a:lnSpc>
            </a:pPr>
            <a:r>
              <a:rPr lang="en-US" dirty="0" err="1">
                <a:solidFill>
                  <a:srgbClr val="000000"/>
                </a:solidFill>
                <a:latin typeface="Arial" panose="020B0604020202020204" pitchFamily="34" charset="0"/>
                <a:cs typeface="Arial" panose="020B0604020202020204" pitchFamily="34" charset="0"/>
              </a:rPr>
              <a:t>regExpObject</a:t>
            </a:r>
            <a:r>
              <a:rPr lang="en-US" dirty="0">
                <a:solidFill>
                  <a:srgbClr val="000000"/>
                </a:solidFill>
                <a:latin typeface="Arial" panose="020B0604020202020204" pitchFamily="34" charset="0"/>
                <a:cs typeface="Arial" panose="020B0604020202020204" pitchFamily="34" charset="0"/>
              </a:rPr>
              <a:t> = /pattern/ [g | </a:t>
            </a:r>
            <a:r>
              <a:rPr lang="en-US" dirty="0" err="1">
                <a:solidFill>
                  <a:srgbClr val="000000"/>
                </a:solidFill>
                <a:latin typeface="Arial" panose="020B0604020202020204" pitchFamily="34" charset="0"/>
                <a:cs typeface="Arial" panose="020B0604020202020204" pitchFamily="34" charset="0"/>
              </a:rPr>
              <a:t>i</a:t>
            </a:r>
            <a:r>
              <a:rPr lang="en-US" dirty="0">
                <a:solidFill>
                  <a:srgbClr val="000000"/>
                </a:solidFill>
                <a:latin typeface="Arial" panose="020B0604020202020204" pitchFamily="34" charset="0"/>
                <a:cs typeface="Arial" panose="020B0604020202020204" pitchFamily="34" charset="0"/>
              </a:rPr>
              <a:t> | </a:t>
            </a:r>
            <a:r>
              <a:rPr lang="en-US" dirty="0" err="1">
                <a:solidFill>
                  <a:srgbClr val="000000"/>
                </a:solidFill>
                <a:latin typeface="Arial" panose="020B0604020202020204" pitchFamily="34" charset="0"/>
                <a:cs typeface="Arial" panose="020B0604020202020204" pitchFamily="34" charset="0"/>
              </a:rPr>
              <a:t>gi</a:t>
            </a:r>
            <a:r>
              <a:rPr lang="en-US" dirty="0">
                <a:solidFill>
                  <a:srgbClr val="000000"/>
                </a:solidFill>
                <a:latin typeface="Arial" panose="020B0604020202020204" pitchFamily="34" charset="0"/>
                <a:cs typeface="Arial" panose="020B0604020202020204" pitchFamily="34" charset="0"/>
              </a:rPr>
              <a:t>]</a:t>
            </a:r>
          </a:p>
          <a:p>
            <a:pPr>
              <a:lnSpc>
                <a:spcPct val="130000"/>
              </a:lnSpc>
            </a:pPr>
            <a:r>
              <a:rPr lang="en-US" dirty="0">
                <a:solidFill>
                  <a:srgbClr val="000000"/>
                </a:solidFill>
                <a:latin typeface="Arial" panose="020B0604020202020204" pitchFamily="34" charset="0"/>
                <a:cs typeface="Arial" panose="020B0604020202020204" pitchFamily="34" charset="0"/>
              </a:rPr>
              <a:t>     </a:t>
            </a:r>
            <a:r>
              <a:rPr lang="en-US" dirty="0" err="1">
                <a:solidFill>
                  <a:srgbClr val="000000"/>
                </a:solidFill>
                <a:latin typeface="Arial" panose="020B0604020202020204" pitchFamily="34" charset="0"/>
                <a:cs typeface="Arial" panose="020B0604020202020204" pitchFamily="34" charset="0"/>
              </a:rPr>
              <a:t>regExpObject</a:t>
            </a:r>
            <a:r>
              <a:rPr lang="en-US" dirty="0">
                <a:solidFill>
                  <a:srgbClr val="000000"/>
                </a:solidFill>
                <a:latin typeface="Arial" panose="020B0604020202020204" pitchFamily="34" charset="0"/>
                <a:cs typeface="Arial" panose="020B0604020202020204" pitchFamily="34" charset="0"/>
              </a:rPr>
              <a:t> = new </a:t>
            </a:r>
            <a:r>
              <a:rPr lang="en-US" dirty="0" err="1">
                <a:solidFill>
                  <a:srgbClr val="000000"/>
                </a:solidFill>
                <a:latin typeface="Arial" panose="020B0604020202020204" pitchFamily="34" charset="0"/>
                <a:cs typeface="Arial" panose="020B0604020202020204" pitchFamily="34" charset="0"/>
              </a:rPr>
              <a:t>RegExp</a:t>
            </a:r>
            <a:r>
              <a:rPr lang="en-US" dirty="0">
                <a:solidFill>
                  <a:srgbClr val="000000"/>
                </a:solidFill>
                <a:latin typeface="Arial" panose="020B0604020202020204" pitchFamily="34" charset="0"/>
                <a:cs typeface="Arial" panose="020B0604020202020204" pitchFamily="34" charset="0"/>
              </a:rPr>
              <a:t>([“pattern”, [“g”|“</a:t>
            </a:r>
            <a:r>
              <a:rPr lang="en-US" dirty="0" err="1">
                <a:solidFill>
                  <a:srgbClr val="000000"/>
                </a:solidFill>
                <a:latin typeface="Arial" panose="020B0604020202020204" pitchFamily="34" charset="0"/>
                <a:cs typeface="Arial" panose="020B0604020202020204" pitchFamily="34" charset="0"/>
              </a:rPr>
              <a:t>i</a:t>
            </a:r>
            <a:r>
              <a:rPr lang="en-US" dirty="0">
                <a:solidFill>
                  <a:srgbClr val="000000"/>
                </a:solidFill>
                <a:latin typeface="Arial" panose="020B0604020202020204" pitchFamily="34" charset="0"/>
                <a:cs typeface="Arial" panose="020B0604020202020204" pitchFamily="34" charset="0"/>
              </a:rPr>
              <a:t>”|“</a:t>
            </a:r>
            <a:r>
              <a:rPr lang="en-US" dirty="0" err="1">
                <a:solidFill>
                  <a:srgbClr val="000000"/>
                </a:solidFill>
                <a:latin typeface="Arial" panose="020B0604020202020204" pitchFamily="34" charset="0"/>
                <a:cs typeface="Arial" panose="020B0604020202020204" pitchFamily="34" charset="0"/>
              </a:rPr>
              <a:t>gi</a:t>
            </a:r>
            <a:r>
              <a:rPr lang="en-US" dirty="0">
                <a:solidFill>
                  <a:srgbClr val="000000"/>
                </a:solidFill>
                <a:latin typeface="Arial" panose="020B0604020202020204" pitchFamily="34" charset="0"/>
                <a:cs typeface="Arial" panose="020B0604020202020204" pitchFamily="34" charset="0"/>
              </a:rPr>
              <a:t>”]])</a:t>
            </a:r>
          </a:p>
        </p:txBody>
      </p:sp>
      <p:sp>
        <p:nvSpPr>
          <p:cNvPr id="3" name="Title 2"/>
          <p:cNvSpPr>
            <a:spLocks noGrp="1"/>
          </p:cNvSpPr>
          <p:nvPr>
            <p:ph type="title"/>
          </p:nvPr>
        </p:nvSpPr>
        <p:spPr/>
        <p:txBody>
          <a:bodyPr/>
          <a:lstStyle/>
          <a:p>
            <a:r>
              <a:rPr lang="en-US" sz="1200" dirty="0"/>
              <a:t>8.3: Regular Expression Object</a:t>
            </a:r>
            <a:br>
              <a:rPr lang="en-US" sz="1200" dirty="0"/>
            </a:br>
            <a:r>
              <a:rPr lang="en-US" dirty="0"/>
              <a:t>Regular Expression Object</a:t>
            </a:r>
          </a:p>
        </p:txBody>
      </p:sp>
    </p:spTree>
    <p:extLst>
      <p:ext uri="{BB962C8B-B14F-4D97-AF65-F5344CB8AC3E}">
        <p14:creationId xmlns:p14="http://schemas.microsoft.com/office/powerpoint/2010/main" val="2166404715"/>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1200" dirty="0">
                <a:ea typeface="Arial Unicode MS" pitchFamily="34" charset="-128"/>
              </a:rPr>
              <a:t>8.3: Regular Expression Object</a:t>
            </a:r>
            <a:br>
              <a:rPr lang="en-US" sz="1200" dirty="0"/>
            </a:br>
            <a:r>
              <a:rPr lang="en-US" dirty="0"/>
              <a:t>Regular Expression Object (Contd.)</a:t>
            </a:r>
          </a:p>
        </p:txBody>
      </p:sp>
      <p:sp>
        <p:nvSpPr>
          <p:cNvPr id="3" name="Content Placeholder 2"/>
          <p:cNvSpPr>
            <a:spLocks noGrp="1"/>
          </p:cNvSpPr>
          <p:nvPr>
            <p:ph idx="1"/>
          </p:nvPr>
        </p:nvSpPr>
        <p:spPr/>
        <p:txBody>
          <a:bodyPr/>
          <a:lstStyle/>
          <a:p>
            <a:r>
              <a:rPr lang="en-US" dirty="0"/>
              <a:t>compile(“pattern”, [“g” | “i” | “</a:t>
            </a:r>
            <a:r>
              <a:rPr lang="en-US" dirty="0" err="1"/>
              <a:t>gi</a:t>
            </a:r>
            <a:r>
              <a:rPr lang="en-US" dirty="0"/>
              <a:t>”])</a:t>
            </a:r>
          </a:p>
          <a:p>
            <a:r>
              <a:rPr lang="en-US" dirty="0"/>
              <a:t>test(“string”)</a:t>
            </a:r>
          </a:p>
          <a:p>
            <a:r>
              <a:rPr lang="en-US" dirty="0"/>
              <a:t>exec(“string”) </a:t>
            </a:r>
          </a:p>
          <a:p>
            <a:endParaRPr lang="en-US" dirty="0"/>
          </a:p>
        </p:txBody>
      </p:sp>
      <p:sp>
        <p:nvSpPr>
          <p:cNvPr id="18454" name="AutoShape 26"/>
          <p:cNvSpPr>
            <a:spLocks noChangeArrowheads="1"/>
          </p:cNvSpPr>
          <p:nvPr/>
        </p:nvSpPr>
        <p:spPr bwMode="auto">
          <a:xfrm>
            <a:off x="395288" y="2888342"/>
            <a:ext cx="7130142" cy="1262743"/>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r>
              <a:rPr lang="en-US" dirty="0" err="1">
                <a:latin typeface="Arial" panose="020B0604020202020204" pitchFamily="34" charset="0"/>
                <a:cs typeface="Arial" panose="020B0604020202020204" pitchFamily="34" charset="0"/>
              </a:rPr>
              <a:t>var</a:t>
            </a:r>
            <a:r>
              <a:rPr lang="en-US" dirty="0">
                <a:latin typeface="Arial" panose="020B0604020202020204" pitchFamily="34" charset="0"/>
                <a:cs typeface="Arial" panose="020B0604020202020204" pitchFamily="34" charset="0"/>
              </a:rPr>
              <a:t> re = / </a:t>
            </a:r>
            <a:r>
              <a:rPr lang="en-US" dirty="0" err="1">
                <a:latin typeface="Arial" panose="020B0604020202020204" pitchFamily="34" charset="0"/>
                <a:cs typeface="Arial" panose="020B0604020202020204" pitchFamily="34" charset="0"/>
              </a:rPr>
              <a:t>somePattern</a:t>
            </a:r>
            <a:r>
              <a:rPr lang="en-US" dirty="0">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       	</a:t>
            </a:r>
          </a:p>
          <a:p>
            <a:r>
              <a:rPr lang="en-US" dirty="0" err="1">
                <a:latin typeface="Arial" panose="020B0604020202020204" pitchFamily="34" charset="0"/>
                <a:cs typeface="Arial" panose="020B0604020202020204" pitchFamily="34" charset="0"/>
              </a:rPr>
              <a:t>var</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matchArray</a:t>
            </a:r>
            <a:r>
              <a:rPr lang="en-US" dirty="0">
                <a:latin typeface="Arial" panose="020B0604020202020204" pitchFamily="34" charset="0"/>
                <a:cs typeface="Arial" panose="020B0604020202020204" pitchFamily="34" charset="0"/>
              </a:rPr>
              <a:t> = </a:t>
            </a:r>
            <a:r>
              <a:rPr lang="en-US" dirty="0" err="1">
                <a:latin typeface="Arial" panose="020B0604020202020204" pitchFamily="34" charset="0"/>
                <a:cs typeface="Arial" panose="020B0604020202020204" pitchFamily="34" charset="0"/>
              </a:rPr>
              <a:t>re.exec</a:t>
            </a:r>
            <a:r>
              <a:rPr lang="en-US" dirty="0">
                <a:latin typeface="Arial" panose="020B0604020202020204" pitchFamily="34" charset="0"/>
                <a:cs typeface="Arial" panose="020B0604020202020204" pitchFamily="34" charset="0"/>
              </a:rPr>
              <a:t>(“</a:t>
            </a:r>
            <a:r>
              <a:rPr lang="en-US" dirty="0" err="1">
                <a:latin typeface="Arial" panose="020B0604020202020204" pitchFamily="34" charset="0"/>
                <a:cs typeface="Arial" panose="020B0604020202020204" pitchFamily="34" charset="0"/>
              </a:rPr>
              <a:t>someString</a:t>
            </a:r>
            <a:r>
              <a:rPr lang="en-US"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1121428206"/>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2B0F5-43EB-491E-A50E-3BBA2CD5CD6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5C32284-1886-4780-8DB6-C9CB0089AD0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562668706"/>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Demo</a:t>
            </a:r>
          </a:p>
        </p:txBody>
      </p:sp>
      <p:sp>
        <p:nvSpPr>
          <p:cNvPr id="14" name="Content Placeholder 13"/>
          <p:cNvSpPr>
            <a:spLocks noGrp="1"/>
          </p:cNvSpPr>
          <p:nvPr>
            <p:ph idx="1"/>
          </p:nvPr>
        </p:nvSpPr>
        <p:spPr/>
        <p:txBody>
          <a:bodyPr/>
          <a:lstStyle/>
          <a:p>
            <a:r>
              <a:rPr lang="en-US" dirty="0"/>
              <a:t>Test_compiler.html</a:t>
            </a:r>
          </a:p>
          <a:p>
            <a:r>
              <a:rPr lang="en-US" dirty="0"/>
              <a:t>DemoRegExp.html</a:t>
            </a:r>
          </a:p>
          <a:p>
            <a:pPr marL="0" indent="0">
              <a:buNone/>
            </a:pPr>
            <a:endParaRPr lang="en-US" dirty="0"/>
          </a:p>
        </p:txBody>
      </p:sp>
    </p:spTree>
    <p:extLst>
      <p:ext uri="{BB962C8B-B14F-4D97-AF65-F5344CB8AC3E}">
        <p14:creationId xmlns:p14="http://schemas.microsoft.com/office/powerpoint/2010/main" val="16717098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a:t>
            </a:r>
          </a:p>
        </p:txBody>
      </p:sp>
      <p:sp>
        <p:nvSpPr>
          <p:cNvPr id="26628" name="Rectangle 3"/>
          <p:cNvSpPr>
            <a:spLocks noGrp="1" noChangeArrowheads="1"/>
          </p:cNvSpPr>
          <p:nvPr>
            <p:ph idx="1"/>
          </p:nvPr>
        </p:nvSpPr>
        <p:spPr/>
        <p:txBody>
          <a:bodyPr lIns="90488" tIns="44450" rIns="90488" bIns="44450"/>
          <a:lstStyle/>
          <a:p>
            <a:r>
              <a:rPr lang="en-US" dirty="0"/>
              <a:t>Lab  Exercise 9: </a:t>
            </a:r>
          </a:p>
          <a:p>
            <a:pPr lvl="1"/>
            <a:r>
              <a:rPr lang="en-US" dirty="0">
                <a:solidFill>
                  <a:srgbClr val="000000"/>
                </a:solidFill>
                <a:latin typeface="Candara"/>
              </a:rPr>
              <a:t>	</a:t>
            </a:r>
            <a:r>
              <a:rPr lang="en-US" dirty="0"/>
              <a:t>Regular Expressions in JavaScript </a:t>
            </a:r>
          </a:p>
        </p:txBody>
      </p:sp>
    </p:spTree>
    <p:extLst>
      <p:ext uri="{BB962C8B-B14F-4D97-AF65-F5344CB8AC3E}">
        <p14:creationId xmlns:p14="http://schemas.microsoft.com/office/powerpoint/2010/main" val="41210817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270339" name="Rectangle 3"/>
          <p:cNvSpPr>
            <a:spLocks noGrp="1" noChangeArrowheads="1"/>
          </p:cNvSpPr>
          <p:nvPr>
            <p:ph idx="1"/>
          </p:nvPr>
        </p:nvSpPr>
        <p:spPr/>
        <p:txBody>
          <a:bodyPr lIns="90488" tIns="44450" rIns="90488" bIns="44450">
            <a:normAutofit/>
          </a:bodyPr>
          <a:lstStyle/>
          <a:p>
            <a:r>
              <a:rPr lang="en-US" dirty="0"/>
              <a:t>For client-side data validation we can use a regular expression</a:t>
            </a:r>
          </a:p>
          <a:p>
            <a:r>
              <a:rPr lang="en-US" dirty="0"/>
              <a:t>Regular expression object describes a pattern of characters</a:t>
            </a:r>
          </a:p>
          <a:p>
            <a:r>
              <a:rPr lang="en-US" dirty="0"/>
              <a:t>Simple regular expressions use no special characters used to match the space in a string with an underscore character</a:t>
            </a:r>
          </a:p>
          <a:p>
            <a:r>
              <a:rPr lang="en-US" dirty="0"/>
              <a:t>Regular Expressions use special characters such as \b, \d, \w </a:t>
            </a:r>
            <a:r>
              <a:rPr lang="en-US" dirty="0" err="1"/>
              <a:t>etc</a:t>
            </a:r>
            <a:r>
              <a:rPr lang="en-US" dirty="0"/>
              <a:t>     </a:t>
            </a:r>
          </a:p>
        </p:txBody>
      </p:sp>
    </p:spTree>
    <p:extLst>
      <p:ext uri="{BB962C8B-B14F-4D97-AF65-F5344CB8AC3E}">
        <p14:creationId xmlns:p14="http://schemas.microsoft.com/office/powerpoint/2010/main" val="14583348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7033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7033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7033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7033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0339" grpId="0" build="p" bldLvl="2"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Review Questions</a:t>
            </a:r>
          </a:p>
        </p:txBody>
      </p:sp>
      <p:sp>
        <p:nvSpPr>
          <p:cNvPr id="4" name="Content Placeholder 3"/>
          <p:cNvSpPr>
            <a:spLocks noGrp="1"/>
          </p:cNvSpPr>
          <p:nvPr>
            <p:ph idx="1"/>
          </p:nvPr>
        </p:nvSpPr>
        <p:spPr/>
        <p:txBody>
          <a:bodyPr/>
          <a:lstStyle/>
          <a:p>
            <a:r>
              <a:rPr lang="en-US" sz="1800" dirty="0"/>
              <a:t>Question 1: The __________ property is the main string against which a regular expression is compared in search of a match.</a:t>
            </a:r>
          </a:p>
          <a:p>
            <a:pPr lvl="1"/>
            <a:r>
              <a:rPr lang="en-US" dirty="0"/>
              <a:t>Option 1: </a:t>
            </a:r>
            <a:r>
              <a:rPr lang="en-US" dirty="0" err="1"/>
              <a:t>RegExp.input</a:t>
            </a:r>
            <a:r>
              <a:rPr lang="en-US" dirty="0"/>
              <a:t> </a:t>
            </a:r>
          </a:p>
          <a:p>
            <a:pPr lvl="1"/>
            <a:r>
              <a:rPr lang="en-US" dirty="0"/>
              <a:t>Option 2: </a:t>
            </a:r>
            <a:r>
              <a:rPr lang="en-US" dirty="0" err="1"/>
              <a:t>RegExp.inp</a:t>
            </a:r>
            <a:endParaRPr lang="en-US" dirty="0"/>
          </a:p>
          <a:p>
            <a:pPr lvl="1"/>
            <a:r>
              <a:rPr lang="en-US" dirty="0"/>
              <a:t>Option 3: </a:t>
            </a:r>
            <a:r>
              <a:rPr lang="en-US" dirty="0" err="1"/>
              <a:t>RegExpr.input</a:t>
            </a:r>
            <a:endParaRPr lang="en-US" dirty="0"/>
          </a:p>
          <a:p>
            <a:endParaRPr lang="en-US" sz="1800" dirty="0"/>
          </a:p>
          <a:p>
            <a:r>
              <a:rPr lang="en-US" sz="1800" dirty="0"/>
              <a:t>Question 2: Index property indicates the index counter of the main string to be searched against the current regular expression object.</a:t>
            </a:r>
          </a:p>
          <a:p>
            <a:pPr lvl="1"/>
            <a:r>
              <a:rPr lang="en-US" dirty="0"/>
              <a:t>True / False</a:t>
            </a:r>
          </a:p>
          <a:p>
            <a:endParaRPr lang="en-US" sz="1800" dirty="0"/>
          </a:p>
          <a:p>
            <a:r>
              <a:rPr lang="en-US" sz="1800" dirty="0"/>
              <a:t>Question 3: Use the ___________ method to compile on the fly a regular expression whose content changes continually during the execution of a script. </a:t>
            </a:r>
          </a:p>
          <a:p>
            <a:endParaRPr lang="en-US" dirty="0"/>
          </a:p>
        </p:txBody>
      </p:sp>
    </p:spTree>
    <p:extLst>
      <p:ext uri="{BB962C8B-B14F-4D97-AF65-F5344CB8AC3E}">
        <p14:creationId xmlns:p14="http://schemas.microsoft.com/office/powerpoint/2010/main" val="18584352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Lesson Objectives</a:t>
            </a:r>
          </a:p>
        </p:txBody>
      </p:sp>
      <p:sp>
        <p:nvSpPr>
          <p:cNvPr id="4" name="Content Placeholder 3"/>
          <p:cNvSpPr>
            <a:spLocks noGrp="1"/>
          </p:cNvSpPr>
          <p:nvPr>
            <p:ph idx="1"/>
          </p:nvPr>
        </p:nvSpPr>
        <p:spPr/>
        <p:txBody>
          <a:bodyPr/>
          <a:lstStyle/>
          <a:p>
            <a:r>
              <a:rPr lang="en-US" dirty="0"/>
              <a:t>After completing this lesson, you will be able to:</a:t>
            </a:r>
          </a:p>
          <a:p>
            <a:pPr lvl="1"/>
            <a:r>
              <a:rPr lang="en-US" dirty="0"/>
              <a:t>Use  regular expressions</a:t>
            </a:r>
          </a:p>
          <a:p>
            <a:pPr lvl="1"/>
            <a:r>
              <a:rPr lang="en-US" dirty="0"/>
              <a:t>Search text using simple patterns and special characters</a:t>
            </a:r>
          </a:p>
          <a:p>
            <a:r>
              <a:rPr lang="en-US" dirty="0"/>
              <a:t>Work with </a:t>
            </a:r>
            <a:r>
              <a:rPr lang="en-US" dirty="0" err="1"/>
              <a:t>RegExp</a:t>
            </a:r>
            <a:r>
              <a:rPr lang="en-US" dirty="0"/>
              <a:t> objects            </a:t>
            </a:r>
          </a:p>
          <a:p>
            <a:endParaRPr lang="en-US" dirty="0"/>
          </a:p>
        </p:txBody>
      </p:sp>
    </p:spTree>
    <p:extLst>
      <p:ext uri="{BB962C8B-B14F-4D97-AF65-F5344CB8AC3E}">
        <p14:creationId xmlns:p14="http://schemas.microsoft.com/office/powerpoint/2010/main" val="375044131"/>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766" name="Group 46"/>
          <p:cNvGraphicFramePr>
            <a:graphicFrameLocks noGrp="1"/>
          </p:cNvGraphicFramePr>
          <p:nvPr>
            <p:extLst>
              <p:ext uri="{D42A27DB-BD31-4B8C-83A1-F6EECF244321}">
                <p14:modId xmlns:p14="http://schemas.microsoft.com/office/powerpoint/2010/main" val="702685"/>
              </p:ext>
            </p:extLst>
          </p:nvPr>
        </p:nvGraphicFramePr>
        <p:xfrm>
          <a:off x="457200" y="2002970"/>
          <a:ext cx="1828800" cy="3701145"/>
        </p:xfrm>
        <a:graphic>
          <a:graphicData uri="http://schemas.openxmlformats.org/drawingml/2006/table">
            <a:tbl>
              <a:tblPr/>
              <a:tblGrid>
                <a:gridCol w="1828800">
                  <a:extLst>
                    <a:ext uri="{9D8B030D-6E8A-4147-A177-3AD203B41FA5}">
                      <a16:colId xmlns:a16="http://schemas.microsoft.com/office/drawing/2014/main" val="20000"/>
                    </a:ext>
                  </a:extLst>
                </a:gridCol>
              </a:tblGrid>
              <a:tr h="740229">
                <a:tc>
                  <a:txBody>
                    <a:bodyPr/>
                    <a:lstStyle/>
                    <a:p>
                      <a:pPr marL="381000" marR="0" lvl="0" indent="-38100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a:ln>
                            <a:noFill/>
                          </a:ln>
                          <a:solidFill>
                            <a:schemeClr val="tx1"/>
                          </a:solidFill>
                          <a:effectLst/>
                          <a:latin typeface="+mn-lt"/>
                        </a:rPr>
                        <a:t>1 . \b </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40229">
                <a:tc>
                  <a:txBody>
                    <a:bodyPr/>
                    <a:lstStyle/>
                    <a:p>
                      <a:pPr marL="381000" marR="0" lvl="0" indent="-38100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a:ln>
                            <a:noFill/>
                          </a:ln>
                          <a:solidFill>
                            <a:schemeClr val="tx1"/>
                          </a:solidFill>
                          <a:effectLst/>
                          <a:latin typeface="+mn-lt"/>
                        </a:rPr>
                        <a:t>2.  \B </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40229">
                <a:tc>
                  <a:txBody>
                    <a:bodyPr/>
                    <a:lstStyle/>
                    <a:p>
                      <a:pPr marL="381000" marR="0" lvl="0" indent="-38100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a:ln>
                            <a:noFill/>
                          </a:ln>
                          <a:solidFill>
                            <a:schemeClr val="tx1"/>
                          </a:solidFill>
                          <a:effectLst/>
                          <a:latin typeface="+mn-lt"/>
                        </a:rPr>
                        <a:t>3 . \d </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40229">
                <a:tc>
                  <a:txBody>
                    <a:bodyPr/>
                    <a:lstStyle/>
                    <a:p>
                      <a:pPr marL="381000" marR="0" lvl="0" indent="-38100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a:ln>
                            <a:noFill/>
                          </a:ln>
                          <a:solidFill>
                            <a:schemeClr val="tx1"/>
                          </a:solidFill>
                          <a:effectLst/>
                          <a:latin typeface="+mn-lt"/>
                        </a:rPr>
                        <a:t>4 . \s </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40229">
                <a:tc>
                  <a:txBody>
                    <a:bodyPr/>
                    <a:lstStyle/>
                    <a:p>
                      <a:pPr marL="381000" marR="0" lvl="0" indent="-38100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a:ln>
                            <a:noFill/>
                          </a:ln>
                          <a:solidFill>
                            <a:schemeClr val="tx1"/>
                          </a:solidFill>
                          <a:effectLst/>
                          <a:latin typeface="+mn-lt"/>
                        </a:rPr>
                        <a:t>5 . \S </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30815" name="Group 95"/>
          <p:cNvGraphicFramePr>
            <a:graphicFrameLocks noGrp="1"/>
          </p:cNvGraphicFramePr>
          <p:nvPr>
            <p:extLst>
              <p:ext uri="{D42A27DB-BD31-4B8C-83A1-F6EECF244321}">
                <p14:modId xmlns:p14="http://schemas.microsoft.com/office/powerpoint/2010/main" val="3322965398"/>
              </p:ext>
            </p:extLst>
          </p:nvPr>
        </p:nvGraphicFramePr>
        <p:xfrm>
          <a:off x="2743200" y="2185582"/>
          <a:ext cx="2800350" cy="3416931"/>
        </p:xfrm>
        <a:graphic>
          <a:graphicData uri="http://schemas.openxmlformats.org/drawingml/2006/table">
            <a:tbl>
              <a:tblPr/>
              <a:tblGrid>
                <a:gridCol w="2800350">
                  <a:extLst>
                    <a:ext uri="{9D8B030D-6E8A-4147-A177-3AD203B41FA5}">
                      <a16:colId xmlns:a16="http://schemas.microsoft.com/office/drawing/2014/main" val="20000"/>
                    </a:ext>
                  </a:extLst>
                </a:gridCol>
              </a:tblGrid>
              <a:tr h="708478">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a:ln>
                            <a:noFill/>
                          </a:ln>
                          <a:solidFill>
                            <a:schemeClr val="tx1"/>
                          </a:solidFill>
                          <a:effectLst/>
                          <a:latin typeface="+mn-lt"/>
                        </a:rPr>
                        <a:t>a. Word non-boundary </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08478">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a:ln>
                            <a:noFill/>
                          </a:ln>
                          <a:solidFill>
                            <a:schemeClr val="tx1"/>
                          </a:solidFill>
                          <a:effectLst/>
                          <a:latin typeface="+mn-lt"/>
                        </a:rPr>
                        <a:t>b. Word boundary </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08478">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a:ln>
                            <a:noFill/>
                          </a:ln>
                          <a:solidFill>
                            <a:schemeClr val="tx1"/>
                          </a:solidFill>
                          <a:effectLst/>
                          <a:latin typeface="+mn-lt"/>
                        </a:rPr>
                        <a:t>c. Numeral </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08478">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a:ln>
                            <a:noFill/>
                          </a:ln>
                          <a:solidFill>
                            <a:schemeClr val="tx1"/>
                          </a:solidFill>
                          <a:effectLst/>
                          <a:latin typeface="+mn-lt"/>
                        </a:rPr>
                        <a:t>d. Single non-white space </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83019">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a:ln>
                            <a:noFill/>
                          </a:ln>
                          <a:solidFill>
                            <a:schemeClr val="tx1"/>
                          </a:solidFill>
                          <a:effectLst/>
                          <a:latin typeface="+mn-lt"/>
                        </a:rPr>
                        <a:t>e. Single white space </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4" name="Title 3"/>
          <p:cNvSpPr>
            <a:spLocks noGrp="1"/>
          </p:cNvSpPr>
          <p:nvPr>
            <p:ph type="title"/>
          </p:nvPr>
        </p:nvSpPr>
        <p:spPr/>
        <p:txBody>
          <a:bodyPr/>
          <a:lstStyle/>
          <a:p>
            <a:r>
              <a:rPr lang="en-US" dirty="0"/>
              <a:t>Match the Following</a:t>
            </a:r>
          </a:p>
        </p:txBody>
      </p:sp>
    </p:spTree>
    <p:extLst>
      <p:ext uri="{BB962C8B-B14F-4D97-AF65-F5344CB8AC3E}">
        <p14:creationId xmlns:p14="http://schemas.microsoft.com/office/powerpoint/2010/main" val="39795945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a:t>8.1: Regular Expressions</a:t>
            </a:r>
            <a:br>
              <a:rPr lang="en-US" sz="1200" dirty="0"/>
            </a:br>
            <a:r>
              <a:rPr lang="en-US" dirty="0"/>
              <a:t>Regular Expressions </a:t>
            </a:r>
          </a:p>
        </p:txBody>
      </p:sp>
      <p:sp>
        <p:nvSpPr>
          <p:cNvPr id="2" name="Content Placeholder 1"/>
          <p:cNvSpPr>
            <a:spLocks noGrp="1"/>
          </p:cNvSpPr>
          <p:nvPr>
            <p:ph idx="1"/>
          </p:nvPr>
        </p:nvSpPr>
        <p:spPr/>
        <p:txBody>
          <a:bodyPr/>
          <a:lstStyle/>
          <a:p>
            <a:r>
              <a:rPr lang="en-US" dirty="0"/>
              <a:t>Sequence or pattern of characters, matched against a text string, when you perform searches and replacements</a:t>
            </a:r>
          </a:p>
          <a:p>
            <a:r>
              <a:rPr lang="en-US" dirty="0"/>
              <a:t> Perform client-side data validations or any other extensive text entry parsing </a:t>
            </a:r>
          </a:p>
          <a:p>
            <a:pPr marL="0" indent="0">
              <a:buNone/>
            </a:pPr>
            <a:endParaRPr lang="en-US" dirty="0"/>
          </a:p>
        </p:txBody>
      </p:sp>
    </p:spTree>
    <p:extLst>
      <p:ext uri="{BB962C8B-B14F-4D97-AF65-F5344CB8AC3E}">
        <p14:creationId xmlns:p14="http://schemas.microsoft.com/office/powerpoint/2010/main" val="36106925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1200" dirty="0"/>
              <a:t>8.2: </a:t>
            </a:r>
            <a:r>
              <a:rPr lang="en-US" sz="1200" dirty="0" err="1"/>
              <a:t>RegEx</a:t>
            </a:r>
            <a:br>
              <a:rPr lang="en-US" sz="1200" dirty="0"/>
            </a:br>
            <a:r>
              <a:rPr lang="en-US" dirty="0" err="1"/>
              <a:t>RegEx</a:t>
            </a:r>
            <a:r>
              <a:rPr lang="en-US" dirty="0"/>
              <a:t> – Simple Patterns</a:t>
            </a:r>
          </a:p>
        </p:txBody>
      </p:sp>
      <p:sp>
        <p:nvSpPr>
          <p:cNvPr id="3" name="Content Placeholder 2"/>
          <p:cNvSpPr>
            <a:spLocks noGrp="1"/>
          </p:cNvSpPr>
          <p:nvPr>
            <p:ph idx="1"/>
          </p:nvPr>
        </p:nvSpPr>
        <p:spPr/>
        <p:txBody>
          <a:bodyPr/>
          <a:lstStyle/>
          <a:p>
            <a:r>
              <a:rPr lang="en-US" dirty="0"/>
              <a:t>A simple regular expression uses no special characters for defining the string to be used in a search </a:t>
            </a:r>
          </a:p>
          <a:p>
            <a:pPr algn="just">
              <a:buNone/>
            </a:pPr>
            <a:endParaRPr lang="en-US" sz="2000" dirty="0">
              <a:solidFill>
                <a:srgbClr val="000000"/>
              </a:solidFill>
              <a:latin typeface="Candara"/>
              <a:cs typeface="Times New Roman" pitchFamily="18" charset="0"/>
            </a:endParaRPr>
          </a:p>
          <a:p>
            <a:pPr>
              <a:buNone/>
            </a:pPr>
            <a:r>
              <a:rPr lang="en-US" sz="2400" dirty="0">
                <a:solidFill>
                  <a:srgbClr val="000000"/>
                </a:solidFill>
                <a:latin typeface="Candara"/>
                <a:cs typeface="Times New Roman" pitchFamily="18" charset="0"/>
              </a:rPr>
              <a:t>    </a:t>
            </a:r>
          </a:p>
          <a:p>
            <a:pPr>
              <a:buNone/>
            </a:pPr>
            <a:r>
              <a:rPr lang="en-US" sz="2400" dirty="0">
                <a:solidFill>
                  <a:srgbClr val="000000"/>
                </a:solidFill>
                <a:latin typeface="Candara"/>
                <a:cs typeface="Times New Roman" pitchFamily="18" charset="0"/>
              </a:rPr>
              <a:t>    </a:t>
            </a:r>
            <a:r>
              <a:rPr lang="en-US" sz="2000" dirty="0">
                <a:solidFill>
                  <a:srgbClr val="000000"/>
                </a:solidFill>
                <a:latin typeface="Candara"/>
                <a:cs typeface="Times New Roman" pitchFamily="18" charset="0"/>
              </a:rPr>
              <a:t>   </a:t>
            </a:r>
          </a:p>
          <a:p>
            <a:endParaRPr lang="en-US" dirty="0"/>
          </a:p>
        </p:txBody>
      </p:sp>
      <p:sp>
        <p:nvSpPr>
          <p:cNvPr id="8198" name="Line 7"/>
          <p:cNvSpPr>
            <a:spLocks noChangeShapeType="1"/>
          </p:cNvSpPr>
          <p:nvPr/>
        </p:nvSpPr>
        <p:spPr bwMode="auto">
          <a:xfrm>
            <a:off x="2570854" y="3156466"/>
            <a:ext cx="1182914" cy="7257"/>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en-US">
              <a:solidFill>
                <a:schemeClr val="tx2"/>
              </a:solidFill>
              <a:latin typeface="Candara"/>
            </a:endParaRPr>
          </a:p>
        </p:txBody>
      </p:sp>
      <p:sp>
        <p:nvSpPr>
          <p:cNvPr id="8199" name="Line 8"/>
          <p:cNvSpPr>
            <a:spLocks noChangeShapeType="1"/>
          </p:cNvSpPr>
          <p:nvPr/>
        </p:nvSpPr>
        <p:spPr bwMode="auto">
          <a:xfrm flipV="1">
            <a:off x="2492839" y="3697514"/>
            <a:ext cx="1222829" cy="18143"/>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en-US">
              <a:solidFill>
                <a:schemeClr val="tx2"/>
              </a:solidFill>
              <a:latin typeface="Candara"/>
            </a:endParaRPr>
          </a:p>
        </p:txBody>
      </p:sp>
      <p:sp>
        <p:nvSpPr>
          <p:cNvPr id="8200" name="Line 9"/>
          <p:cNvSpPr>
            <a:spLocks noChangeShapeType="1"/>
          </p:cNvSpPr>
          <p:nvPr/>
        </p:nvSpPr>
        <p:spPr bwMode="auto">
          <a:xfrm flipV="1">
            <a:off x="2921010" y="4194238"/>
            <a:ext cx="823686" cy="14514"/>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en-US">
              <a:solidFill>
                <a:schemeClr val="tx2"/>
              </a:solidFill>
              <a:latin typeface="Candara"/>
            </a:endParaRPr>
          </a:p>
        </p:txBody>
      </p:sp>
      <p:sp>
        <p:nvSpPr>
          <p:cNvPr id="8201" name="Line 10"/>
          <p:cNvSpPr>
            <a:spLocks noChangeShapeType="1"/>
          </p:cNvSpPr>
          <p:nvPr/>
        </p:nvSpPr>
        <p:spPr bwMode="auto">
          <a:xfrm>
            <a:off x="3048000" y="4789097"/>
            <a:ext cx="731167" cy="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en-US">
              <a:solidFill>
                <a:schemeClr val="tx2"/>
              </a:solidFill>
              <a:latin typeface="Candara"/>
            </a:endParaRPr>
          </a:p>
        </p:txBody>
      </p:sp>
      <p:sp>
        <p:nvSpPr>
          <p:cNvPr id="8202" name="Text Box 11"/>
          <p:cNvSpPr txBox="1">
            <a:spLocks noChangeArrowheads="1"/>
          </p:cNvSpPr>
          <p:nvPr/>
        </p:nvSpPr>
        <p:spPr bwMode="auto">
          <a:xfrm>
            <a:off x="3744696" y="2997591"/>
            <a:ext cx="4673074" cy="36933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ctr" eaLnBrk="0" fontAlgn="base" hangingPunct="0">
              <a:spcBef>
                <a:spcPct val="0"/>
              </a:spcBef>
              <a:spcAft>
                <a:spcPct val="0"/>
              </a:spcAft>
              <a:defRPr>
                <a:solidFill>
                  <a:schemeClr val="tx1"/>
                </a:solidFill>
                <a:latin typeface="Arial" pitchFamily="34" charset="0"/>
              </a:defRPr>
            </a:lvl6pPr>
            <a:lvl7pPr marL="2971800" indent="-228600" algn="ctr" eaLnBrk="0" fontAlgn="base" hangingPunct="0">
              <a:spcBef>
                <a:spcPct val="0"/>
              </a:spcBef>
              <a:spcAft>
                <a:spcPct val="0"/>
              </a:spcAft>
              <a:defRPr>
                <a:solidFill>
                  <a:schemeClr val="tx1"/>
                </a:solidFill>
                <a:latin typeface="Arial" pitchFamily="34" charset="0"/>
              </a:defRPr>
            </a:lvl7pPr>
            <a:lvl8pPr marL="3429000" indent="-228600" algn="ctr" eaLnBrk="0" fontAlgn="base" hangingPunct="0">
              <a:spcBef>
                <a:spcPct val="0"/>
              </a:spcBef>
              <a:spcAft>
                <a:spcPct val="0"/>
              </a:spcAft>
              <a:defRPr>
                <a:solidFill>
                  <a:schemeClr val="tx1"/>
                </a:solidFill>
                <a:latin typeface="Arial" pitchFamily="34" charset="0"/>
              </a:defRPr>
            </a:lvl8pPr>
            <a:lvl9pPr marL="3886200" indent="-228600" algn="ctr" eaLnBrk="0" fontAlgn="base" hangingPunct="0">
              <a:spcBef>
                <a:spcPct val="0"/>
              </a:spcBef>
              <a:spcAft>
                <a:spcPct val="0"/>
              </a:spcAft>
              <a:defRPr>
                <a:solidFill>
                  <a:schemeClr val="tx1"/>
                </a:solidFill>
                <a:latin typeface="Arial" pitchFamily="34" charset="0"/>
              </a:defRPr>
            </a:lvl9pPr>
          </a:lstStyle>
          <a:p>
            <a:pPr eaLnBrk="1" hangingPunct="1"/>
            <a:r>
              <a:rPr lang="en-US" dirty="0">
                <a:cs typeface="Arial" panose="020B0604020202020204" pitchFamily="34" charset="0"/>
              </a:rPr>
              <a:t>simple pattern to match the space character</a:t>
            </a:r>
          </a:p>
        </p:txBody>
      </p:sp>
      <p:sp>
        <p:nvSpPr>
          <p:cNvPr id="8203" name="Text Box 12"/>
          <p:cNvSpPr txBox="1">
            <a:spLocks noChangeArrowheads="1"/>
          </p:cNvSpPr>
          <p:nvPr/>
        </p:nvSpPr>
        <p:spPr bwMode="auto">
          <a:xfrm>
            <a:off x="3753768" y="3530991"/>
            <a:ext cx="3736920" cy="36933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ctr" eaLnBrk="0" fontAlgn="base" hangingPunct="0">
              <a:spcBef>
                <a:spcPct val="0"/>
              </a:spcBef>
              <a:spcAft>
                <a:spcPct val="0"/>
              </a:spcAft>
              <a:defRPr>
                <a:solidFill>
                  <a:schemeClr val="tx1"/>
                </a:solidFill>
                <a:latin typeface="Arial" pitchFamily="34" charset="0"/>
              </a:defRPr>
            </a:lvl6pPr>
            <a:lvl7pPr marL="2971800" indent="-228600" algn="ctr" eaLnBrk="0" fontAlgn="base" hangingPunct="0">
              <a:spcBef>
                <a:spcPct val="0"/>
              </a:spcBef>
              <a:spcAft>
                <a:spcPct val="0"/>
              </a:spcAft>
              <a:defRPr>
                <a:solidFill>
                  <a:schemeClr val="tx1"/>
                </a:solidFill>
                <a:latin typeface="Arial" pitchFamily="34" charset="0"/>
              </a:defRPr>
            </a:lvl7pPr>
            <a:lvl8pPr marL="3429000" indent="-228600" algn="ctr" eaLnBrk="0" fontAlgn="base" hangingPunct="0">
              <a:spcBef>
                <a:spcPct val="0"/>
              </a:spcBef>
              <a:spcAft>
                <a:spcPct val="0"/>
              </a:spcAft>
              <a:defRPr>
                <a:solidFill>
                  <a:schemeClr val="tx1"/>
                </a:solidFill>
                <a:latin typeface="Arial" pitchFamily="34" charset="0"/>
              </a:defRPr>
            </a:lvl8pPr>
            <a:lvl9pPr marL="3886200" indent="-228600" algn="ctr" eaLnBrk="0" fontAlgn="base" hangingPunct="0">
              <a:spcBef>
                <a:spcPct val="0"/>
              </a:spcBef>
              <a:spcAft>
                <a:spcPct val="0"/>
              </a:spcAft>
              <a:defRPr>
                <a:solidFill>
                  <a:schemeClr val="tx1"/>
                </a:solidFill>
                <a:latin typeface="Arial" pitchFamily="34" charset="0"/>
              </a:defRPr>
            </a:lvl9pPr>
          </a:lstStyle>
          <a:p>
            <a:pPr eaLnBrk="1" hangingPunct="1"/>
            <a:r>
              <a:rPr lang="en-US" dirty="0">
                <a:cs typeface="Arial" panose="020B0604020202020204" pitchFamily="34" charset="0"/>
              </a:rPr>
              <a:t>matching a string on a global basis</a:t>
            </a:r>
          </a:p>
        </p:txBody>
      </p:sp>
      <p:sp>
        <p:nvSpPr>
          <p:cNvPr id="8204" name="Text Box 13"/>
          <p:cNvSpPr txBox="1">
            <a:spLocks noChangeArrowheads="1"/>
          </p:cNvSpPr>
          <p:nvPr/>
        </p:nvSpPr>
        <p:spPr bwMode="auto">
          <a:xfrm>
            <a:off x="3743790" y="4009572"/>
            <a:ext cx="2710999" cy="36933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ctr" eaLnBrk="0" fontAlgn="base" hangingPunct="0">
              <a:spcBef>
                <a:spcPct val="0"/>
              </a:spcBef>
              <a:spcAft>
                <a:spcPct val="0"/>
              </a:spcAft>
              <a:defRPr>
                <a:solidFill>
                  <a:schemeClr val="tx1"/>
                </a:solidFill>
                <a:latin typeface="Arial" pitchFamily="34" charset="0"/>
              </a:defRPr>
            </a:lvl6pPr>
            <a:lvl7pPr marL="2971800" indent="-228600" algn="ctr" eaLnBrk="0" fontAlgn="base" hangingPunct="0">
              <a:spcBef>
                <a:spcPct val="0"/>
              </a:spcBef>
              <a:spcAft>
                <a:spcPct val="0"/>
              </a:spcAft>
              <a:defRPr>
                <a:solidFill>
                  <a:schemeClr val="tx1"/>
                </a:solidFill>
                <a:latin typeface="Arial" pitchFamily="34" charset="0"/>
              </a:defRPr>
            </a:lvl7pPr>
            <a:lvl8pPr marL="3429000" indent="-228600" algn="ctr" eaLnBrk="0" fontAlgn="base" hangingPunct="0">
              <a:spcBef>
                <a:spcPct val="0"/>
              </a:spcBef>
              <a:spcAft>
                <a:spcPct val="0"/>
              </a:spcAft>
              <a:defRPr>
                <a:solidFill>
                  <a:schemeClr val="tx1"/>
                </a:solidFill>
                <a:latin typeface="Arial" pitchFamily="34" charset="0"/>
              </a:defRPr>
            </a:lvl8pPr>
            <a:lvl9pPr marL="3886200" indent="-228600" algn="ctr" eaLnBrk="0" fontAlgn="base" hangingPunct="0">
              <a:spcBef>
                <a:spcPct val="0"/>
              </a:spcBef>
              <a:spcAft>
                <a:spcPct val="0"/>
              </a:spcAft>
              <a:defRPr>
                <a:solidFill>
                  <a:schemeClr val="tx1"/>
                </a:solidFill>
                <a:latin typeface="Arial" pitchFamily="34" charset="0"/>
              </a:defRPr>
            </a:lvl9pPr>
          </a:lstStyle>
          <a:p>
            <a:pPr eaLnBrk="1" hangingPunct="1"/>
            <a:r>
              <a:rPr lang="en-US" dirty="0">
                <a:cs typeface="Arial" panose="020B0604020202020204" pitchFamily="34" charset="0"/>
              </a:rPr>
              <a:t>a case-insensitive match</a:t>
            </a:r>
          </a:p>
        </p:txBody>
      </p:sp>
      <p:sp>
        <p:nvSpPr>
          <p:cNvPr id="8205" name="Text Box 14"/>
          <p:cNvSpPr txBox="1">
            <a:spLocks noChangeArrowheads="1"/>
          </p:cNvSpPr>
          <p:nvPr/>
        </p:nvSpPr>
        <p:spPr bwMode="auto">
          <a:xfrm>
            <a:off x="3743790" y="4586288"/>
            <a:ext cx="4800600" cy="64633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ctr" eaLnBrk="0" fontAlgn="base" hangingPunct="0">
              <a:spcBef>
                <a:spcPct val="0"/>
              </a:spcBef>
              <a:spcAft>
                <a:spcPct val="0"/>
              </a:spcAft>
              <a:defRPr>
                <a:solidFill>
                  <a:schemeClr val="tx1"/>
                </a:solidFill>
                <a:latin typeface="Arial" pitchFamily="34" charset="0"/>
              </a:defRPr>
            </a:lvl6pPr>
            <a:lvl7pPr marL="2971800" indent="-228600" algn="ctr" eaLnBrk="0" fontAlgn="base" hangingPunct="0">
              <a:spcBef>
                <a:spcPct val="0"/>
              </a:spcBef>
              <a:spcAft>
                <a:spcPct val="0"/>
              </a:spcAft>
              <a:defRPr>
                <a:solidFill>
                  <a:schemeClr val="tx1"/>
                </a:solidFill>
                <a:latin typeface="Arial" pitchFamily="34" charset="0"/>
              </a:defRPr>
            </a:lvl7pPr>
            <a:lvl8pPr marL="3429000" indent="-228600" algn="ctr" eaLnBrk="0" fontAlgn="base" hangingPunct="0">
              <a:spcBef>
                <a:spcPct val="0"/>
              </a:spcBef>
              <a:spcAft>
                <a:spcPct val="0"/>
              </a:spcAft>
              <a:defRPr>
                <a:solidFill>
                  <a:schemeClr val="tx1"/>
                </a:solidFill>
                <a:latin typeface="Arial" pitchFamily="34" charset="0"/>
              </a:defRPr>
            </a:lvl8pPr>
            <a:lvl9pPr marL="3886200" indent="-228600" algn="ctr" eaLnBrk="0" fontAlgn="base" hangingPunct="0">
              <a:spcBef>
                <a:spcPct val="0"/>
              </a:spcBef>
              <a:spcAft>
                <a:spcPct val="0"/>
              </a:spcAft>
              <a:defRPr>
                <a:solidFill>
                  <a:schemeClr val="tx1"/>
                </a:solidFill>
                <a:latin typeface="Arial" pitchFamily="34" charset="0"/>
              </a:defRPr>
            </a:lvl9pPr>
          </a:lstStyle>
          <a:p>
            <a:pPr eaLnBrk="1" hangingPunct="1"/>
            <a:r>
              <a:rPr lang="en-US" dirty="0">
                <a:cs typeface="Arial" panose="020B0604020202020204" pitchFamily="34" charset="0"/>
              </a:rPr>
              <a:t>expression is both case-insensitive and global</a:t>
            </a:r>
          </a:p>
        </p:txBody>
      </p:sp>
      <p:sp>
        <p:nvSpPr>
          <p:cNvPr id="8197" name="AutoShape 5"/>
          <p:cNvSpPr>
            <a:spLocks noChangeArrowheads="1"/>
          </p:cNvSpPr>
          <p:nvPr/>
        </p:nvSpPr>
        <p:spPr bwMode="auto">
          <a:xfrm>
            <a:off x="168718" y="2544547"/>
            <a:ext cx="2879282" cy="2659969"/>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r>
              <a:rPr lang="en-US" dirty="0">
                <a:solidFill>
                  <a:srgbClr val="000000"/>
                </a:solidFill>
                <a:latin typeface="Arial" panose="020B0604020202020204" pitchFamily="34" charset="0"/>
                <a:cs typeface="Arial" panose="020B0604020202020204" pitchFamily="34" charset="0"/>
              </a:rPr>
              <a:t>         </a:t>
            </a:r>
            <a:r>
              <a:rPr lang="en-US" dirty="0" err="1">
                <a:solidFill>
                  <a:srgbClr val="000000"/>
                </a:solidFill>
                <a:latin typeface="Arial" panose="020B0604020202020204" pitchFamily="34" charset="0"/>
                <a:cs typeface="Arial" panose="020B0604020202020204" pitchFamily="34" charset="0"/>
              </a:rPr>
              <a:t>var</a:t>
            </a:r>
            <a:r>
              <a:rPr lang="en-US" dirty="0">
                <a:solidFill>
                  <a:srgbClr val="000000"/>
                </a:solidFill>
                <a:latin typeface="Arial" panose="020B0604020202020204" pitchFamily="34" charset="0"/>
                <a:cs typeface="Arial" panose="020B0604020202020204" pitchFamily="34" charset="0"/>
              </a:rPr>
              <a:t> re = / / </a:t>
            </a:r>
          </a:p>
          <a:p>
            <a:endParaRPr lang="en-US" dirty="0">
              <a:solidFill>
                <a:srgbClr val="000000"/>
              </a:solidFill>
              <a:latin typeface="Arial" panose="020B0604020202020204" pitchFamily="34" charset="0"/>
              <a:cs typeface="Arial" panose="020B0604020202020204" pitchFamily="34" charset="0"/>
            </a:endParaRPr>
          </a:p>
          <a:p>
            <a:r>
              <a:rPr lang="en-US" dirty="0">
                <a:solidFill>
                  <a:srgbClr val="000000"/>
                </a:solidFill>
                <a:latin typeface="Arial" panose="020B0604020202020204" pitchFamily="34" charset="0"/>
                <a:cs typeface="Arial" panose="020B0604020202020204" pitchFamily="34" charset="0"/>
              </a:rPr>
              <a:t>        </a:t>
            </a:r>
            <a:r>
              <a:rPr lang="en-US" dirty="0" err="1">
                <a:solidFill>
                  <a:srgbClr val="000000"/>
                </a:solidFill>
                <a:latin typeface="Arial" panose="020B0604020202020204" pitchFamily="34" charset="0"/>
                <a:cs typeface="Arial" panose="020B0604020202020204" pitchFamily="34" charset="0"/>
              </a:rPr>
              <a:t>var</a:t>
            </a:r>
            <a:r>
              <a:rPr lang="en-US" dirty="0">
                <a:solidFill>
                  <a:srgbClr val="000000"/>
                </a:solidFill>
                <a:latin typeface="Arial" panose="020B0604020202020204" pitchFamily="34" charset="0"/>
                <a:cs typeface="Arial" panose="020B0604020202020204" pitchFamily="34" charset="0"/>
              </a:rPr>
              <a:t> re = / /g </a:t>
            </a:r>
          </a:p>
          <a:p>
            <a:endParaRPr lang="en-US" dirty="0">
              <a:solidFill>
                <a:srgbClr val="000000"/>
              </a:solidFill>
              <a:latin typeface="Arial" panose="020B0604020202020204" pitchFamily="34" charset="0"/>
              <a:cs typeface="Arial" panose="020B0604020202020204" pitchFamily="34" charset="0"/>
            </a:endParaRPr>
          </a:p>
          <a:p>
            <a:r>
              <a:rPr lang="en-US" dirty="0">
                <a:solidFill>
                  <a:srgbClr val="000000"/>
                </a:solidFill>
                <a:latin typeface="Arial" panose="020B0604020202020204" pitchFamily="34" charset="0"/>
                <a:cs typeface="Arial" panose="020B0604020202020204" pitchFamily="34" charset="0"/>
              </a:rPr>
              <a:t>         </a:t>
            </a:r>
            <a:r>
              <a:rPr lang="en-US" dirty="0" err="1">
                <a:solidFill>
                  <a:srgbClr val="000000"/>
                </a:solidFill>
                <a:latin typeface="Arial" panose="020B0604020202020204" pitchFamily="34" charset="0"/>
                <a:cs typeface="Arial" panose="020B0604020202020204" pitchFamily="34" charset="0"/>
              </a:rPr>
              <a:t>var</a:t>
            </a:r>
            <a:r>
              <a:rPr lang="en-US" dirty="0">
                <a:solidFill>
                  <a:srgbClr val="000000"/>
                </a:solidFill>
                <a:latin typeface="Arial" panose="020B0604020202020204" pitchFamily="34" charset="0"/>
                <a:cs typeface="Arial" panose="020B0604020202020204" pitchFamily="34" charset="0"/>
              </a:rPr>
              <a:t> re = /web/i </a:t>
            </a:r>
          </a:p>
          <a:p>
            <a:endParaRPr lang="en-US" dirty="0">
              <a:solidFill>
                <a:srgbClr val="000000"/>
              </a:solidFill>
              <a:latin typeface="Arial" panose="020B0604020202020204" pitchFamily="34" charset="0"/>
              <a:cs typeface="Arial" panose="020B0604020202020204" pitchFamily="34" charset="0"/>
            </a:endParaRPr>
          </a:p>
          <a:p>
            <a:r>
              <a:rPr lang="en-US" dirty="0">
                <a:solidFill>
                  <a:srgbClr val="000000"/>
                </a:solidFill>
                <a:latin typeface="Arial" panose="020B0604020202020204" pitchFamily="34" charset="0"/>
                <a:cs typeface="Arial" panose="020B0604020202020204" pitchFamily="34" charset="0"/>
              </a:rPr>
              <a:t>         </a:t>
            </a:r>
            <a:r>
              <a:rPr lang="en-US" dirty="0" err="1">
                <a:solidFill>
                  <a:srgbClr val="000000"/>
                </a:solidFill>
                <a:latin typeface="Arial" panose="020B0604020202020204" pitchFamily="34" charset="0"/>
                <a:cs typeface="Arial" panose="020B0604020202020204" pitchFamily="34" charset="0"/>
              </a:rPr>
              <a:t>var</a:t>
            </a:r>
            <a:r>
              <a:rPr lang="en-US" dirty="0">
                <a:solidFill>
                  <a:srgbClr val="000000"/>
                </a:solidFill>
                <a:latin typeface="Arial" panose="020B0604020202020204" pitchFamily="34" charset="0"/>
                <a:cs typeface="Arial" panose="020B0604020202020204" pitchFamily="34" charset="0"/>
              </a:rPr>
              <a:t> re = /web/</a:t>
            </a:r>
            <a:r>
              <a:rPr lang="en-US" dirty="0" err="1">
                <a:solidFill>
                  <a:srgbClr val="000000"/>
                </a:solidFill>
                <a:latin typeface="Arial" panose="020B0604020202020204" pitchFamily="34" charset="0"/>
                <a:cs typeface="Arial" panose="020B0604020202020204" pitchFamily="34" charset="0"/>
              </a:rPr>
              <a:t>gi</a:t>
            </a:r>
            <a:r>
              <a:rPr lang="en-US" sz="2000" dirty="0">
                <a:solidFill>
                  <a:srgbClr val="000000"/>
                </a:solidFill>
                <a:latin typeface="Arial" panose="020B0604020202020204" pitchFamily="34" charset="0"/>
                <a:cs typeface="Arial" panose="020B0604020202020204" pitchFamily="34" charset="0"/>
              </a:rPr>
              <a:t> </a:t>
            </a:r>
            <a:endParaRPr lang="en-US" dirty="0">
              <a:solidFill>
                <a:schemeClr val="tx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57335458"/>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1200" dirty="0"/>
              <a:t>8.2: </a:t>
            </a:r>
            <a:r>
              <a:rPr lang="en-US" sz="1200" dirty="0" err="1"/>
              <a:t>RegEx</a:t>
            </a:r>
            <a:br>
              <a:rPr lang="en-US" sz="1200" dirty="0"/>
            </a:br>
            <a:r>
              <a:rPr lang="en-US" dirty="0" err="1"/>
              <a:t>RegEx</a:t>
            </a:r>
            <a:r>
              <a:rPr lang="en-US" dirty="0"/>
              <a:t> – Special Characters</a:t>
            </a:r>
          </a:p>
        </p:txBody>
      </p:sp>
      <p:sp>
        <p:nvSpPr>
          <p:cNvPr id="3" name="Content Placeholder 2"/>
          <p:cNvSpPr>
            <a:spLocks noGrp="1"/>
          </p:cNvSpPr>
          <p:nvPr>
            <p:ph idx="1"/>
          </p:nvPr>
        </p:nvSpPr>
        <p:spPr/>
        <p:txBody>
          <a:bodyPr/>
          <a:lstStyle/>
          <a:p>
            <a:r>
              <a:rPr lang="en-US" dirty="0"/>
              <a:t>\b Word Boundary: </a:t>
            </a:r>
          </a:p>
          <a:p>
            <a:pPr lvl="1"/>
            <a:r>
              <a:rPr lang="en-US" dirty="0"/>
              <a:t>Get a match at the beginning or end of a word in the string</a:t>
            </a:r>
          </a:p>
          <a:p>
            <a:pPr lvl="1"/>
            <a:r>
              <a:rPr lang="en-US" dirty="0"/>
              <a:t>/\</a:t>
            </a:r>
            <a:r>
              <a:rPr lang="en-US" dirty="0" err="1"/>
              <a:t>bor</a:t>
            </a:r>
            <a:r>
              <a:rPr lang="en-US" dirty="0"/>
              <a:t>/ matches “origami” and “or” but not “normal”.</a:t>
            </a:r>
          </a:p>
          <a:p>
            <a:pPr lvl="1"/>
            <a:r>
              <a:rPr lang="en-US" dirty="0"/>
              <a:t>/or\b/ matches “traitor” and “or” but not “perform”</a:t>
            </a:r>
          </a:p>
          <a:p>
            <a:pPr lvl="1"/>
            <a:r>
              <a:rPr lang="en-US" dirty="0"/>
              <a:t>/\</a:t>
            </a:r>
            <a:r>
              <a:rPr lang="en-US" dirty="0" err="1"/>
              <a:t>bor</a:t>
            </a:r>
            <a:r>
              <a:rPr lang="en-US" dirty="0"/>
              <a:t>\b/ matches full word “or” and nothing else</a:t>
            </a:r>
          </a:p>
          <a:p>
            <a:r>
              <a:rPr lang="en-US" dirty="0"/>
              <a:t>\B Word Non-Boundary:</a:t>
            </a:r>
          </a:p>
          <a:p>
            <a:pPr lvl="1"/>
            <a:r>
              <a:rPr lang="en-US" dirty="0"/>
              <a:t>Get a match when it is not at the beginning or end of a word in the string</a:t>
            </a:r>
          </a:p>
          <a:p>
            <a:pPr lvl="1"/>
            <a:r>
              <a:rPr lang="en-US" dirty="0"/>
              <a:t>/\</a:t>
            </a:r>
            <a:r>
              <a:rPr lang="en-US" dirty="0" err="1"/>
              <a:t>Bor</a:t>
            </a:r>
            <a:r>
              <a:rPr lang="en-US" dirty="0"/>
              <a:t>/ matches “normal” but not “origami”	</a:t>
            </a:r>
          </a:p>
          <a:p>
            <a:pPr lvl="1"/>
            <a:r>
              <a:rPr lang="en-US" dirty="0"/>
              <a:t>/or\B/ matches “normal” and “origami” but not “traitor”</a:t>
            </a:r>
          </a:p>
          <a:p>
            <a:pPr lvl="1"/>
            <a:r>
              <a:rPr lang="en-US" dirty="0"/>
              <a:t>/\</a:t>
            </a:r>
            <a:r>
              <a:rPr lang="en-US" dirty="0" err="1"/>
              <a:t>Bor</a:t>
            </a:r>
            <a:r>
              <a:rPr lang="en-US" dirty="0"/>
              <a:t>\B/ matches “normal” but not “origami” or “traitor</a:t>
            </a:r>
          </a:p>
        </p:txBody>
      </p:sp>
    </p:spTree>
    <p:extLst>
      <p:ext uri="{BB962C8B-B14F-4D97-AF65-F5344CB8AC3E}">
        <p14:creationId xmlns:p14="http://schemas.microsoft.com/office/powerpoint/2010/main" val="2580945626"/>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1200" dirty="0"/>
              <a:t>8.2: </a:t>
            </a:r>
            <a:r>
              <a:rPr lang="en-US" sz="1200" dirty="0" err="1"/>
              <a:t>RegEx</a:t>
            </a:r>
            <a:br>
              <a:rPr lang="en-US" sz="1200" dirty="0"/>
            </a:br>
            <a:r>
              <a:rPr lang="en-US" dirty="0" err="1"/>
              <a:t>RegEx</a:t>
            </a:r>
            <a:r>
              <a:rPr lang="en-US" dirty="0"/>
              <a:t> – Special Characters (Contd.)</a:t>
            </a:r>
          </a:p>
        </p:txBody>
      </p:sp>
      <p:sp>
        <p:nvSpPr>
          <p:cNvPr id="3" name="Content Placeholder 2"/>
          <p:cNvSpPr>
            <a:spLocks noGrp="1"/>
          </p:cNvSpPr>
          <p:nvPr>
            <p:ph idx="1"/>
          </p:nvPr>
        </p:nvSpPr>
        <p:spPr/>
        <p:txBody>
          <a:bodyPr/>
          <a:lstStyle/>
          <a:p>
            <a:r>
              <a:rPr lang="en-US" dirty="0"/>
              <a:t>\d Numeral: </a:t>
            </a:r>
          </a:p>
          <a:p>
            <a:pPr lvl="1"/>
            <a:r>
              <a:rPr lang="en-US" dirty="0"/>
              <a:t>Find any single digit 0 through 9</a:t>
            </a:r>
          </a:p>
          <a:p>
            <a:pPr lvl="2"/>
            <a:r>
              <a:rPr lang="en-US" dirty="0"/>
              <a:t>/\d\d\d/ matches “212” and “415” but not “B17”</a:t>
            </a:r>
          </a:p>
          <a:p>
            <a:endParaRPr lang="en-US" dirty="0"/>
          </a:p>
          <a:p>
            <a:r>
              <a:rPr lang="en-US" dirty="0"/>
              <a:t>\D Non-numeral:</a:t>
            </a:r>
          </a:p>
          <a:p>
            <a:pPr lvl="1"/>
            <a:r>
              <a:rPr lang="en-US" dirty="0"/>
              <a:t>Find any non-digit</a:t>
            </a:r>
          </a:p>
          <a:p>
            <a:pPr lvl="2"/>
            <a:r>
              <a:rPr lang="en-US" dirty="0"/>
              <a:t>/\D\D\D/ matches “ABC” but not “212” or “B17”</a:t>
            </a:r>
          </a:p>
          <a:p>
            <a:endParaRPr lang="en-US" dirty="0"/>
          </a:p>
          <a:p>
            <a:r>
              <a:rPr lang="en-US" dirty="0"/>
              <a:t>\s Single White Space: </a:t>
            </a:r>
          </a:p>
          <a:p>
            <a:pPr lvl="1"/>
            <a:r>
              <a:rPr lang="en-US" dirty="0"/>
              <a:t>Find any single space character</a:t>
            </a:r>
          </a:p>
          <a:p>
            <a:pPr lvl="2"/>
            <a:r>
              <a:rPr lang="en-US" dirty="0"/>
              <a:t>/over\</a:t>
            </a:r>
            <a:r>
              <a:rPr lang="en-US" dirty="0" err="1"/>
              <a:t>sbite</a:t>
            </a:r>
            <a:r>
              <a:rPr lang="en-US" dirty="0"/>
              <a:t>/ matches “over bite” but not “overbite” or “over  bite”</a:t>
            </a:r>
          </a:p>
          <a:p>
            <a:pPr marL="0" indent="0">
              <a:buNone/>
            </a:pPr>
            <a:endParaRPr lang="en-US" dirty="0"/>
          </a:p>
        </p:txBody>
      </p:sp>
    </p:spTree>
    <p:extLst>
      <p:ext uri="{BB962C8B-B14F-4D97-AF65-F5344CB8AC3E}">
        <p14:creationId xmlns:p14="http://schemas.microsoft.com/office/powerpoint/2010/main" val="2835046539"/>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1200" dirty="0"/>
              <a:t>8.2: </a:t>
            </a:r>
            <a:r>
              <a:rPr lang="en-US" sz="1200" dirty="0" err="1"/>
              <a:t>RegEx</a:t>
            </a:r>
            <a:br>
              <a:rPr lang="en-US" sz="1200" dirty="0"/>
            </a:br>
            <a:r>
              <a:rPr lang="en-US" dirty="0" err="1"/>
              <a:t>RegEx</a:t>
            </a:r>
            <a:r>
              <a:rPr lang="en-US" dirty="0"/>
              <a:t> – Special Characters (Contd.)</a:t>
            </a:r>
          </a:p>
        </p:txBody>
      </p:sp>
      <p:sp>
        <p:nvSpPr>
          <p:cNvPr id="3" name="Content Placeholder 2"/>
          <p:cNvSpPr>
            <a:spLocks noGrp="1"/>
          </p:cNvSpPr>
          <p:nvPr>
            <p:ph idx="1"/>
          </p:nvPr>
        </p:nvSpPr>
        <p:spPr/>
        <p:txBody>
          <a:bodyPr/>
          <a:lstStyle/>
          <a:p>
            <a:r>
              <a:rPr lang="en-US" dirty="0"/>
              <a:t>\S Single Non-White Space:</a:t>
            </a:r>
          </a:p>
          <a:p>
            <a:pPr lvl="1"/>
            <a:r>
              <a:rPr lang="en-US" dirty="0"/>
              <a:t>/over\</a:t>
            </a:r>
            <a:r>
              <a:rPr lang="en-US" dirty="0" err="1"/>
              <a:t>Sbite</a:t>
            </a:r>
            <a:r>
              <a:rPr lang="en-US" dirty="0"/>
              <a:t>/ matches “over-bite” but not “overbite” or “over bite”</a:t>
            </a:r>
          </a:p>
          <a:p>
            <a:endParaRPr lang="en-US" dirty="0"/>
          </a:p>
          <a:p>
            <a:r>
              <a:rPr lang="en-US" dirty="0"/>
              <a:t>\w Letter, Numeral, or Underscore:</a:t>
            </a:r>
          </a:p>
          <a:p>
            <a:pPr lvl="1"/>
            <a:r>
              <a:rPr lang="en-US" dirty="0"/>
              <a:t>/A\w/ matches “A1” and “AA” but not “A+”</a:t>
            </a:r>
          </a:p>
          <a:p>
            <a:endParaRPr lang="en-US" dirty="0"/>
          </a:p>
          <a:p>
            <a:r>
              <a:rPr lang="en-US" dirty="0"/>
              <a:t>\W Not letter, Numeral, or Underscore:</a:t>
            </a:r>
          </a:p>
          <a:p>
            <a:pPr lvl="1"/>
            <a:r>
              <a:rPr lang="en-US" dirty="0"/>
              <a:t>/A\W/ matches “A+” but not “A1” and “AA”</a:t>
            </a:r>
          </a:p>
          <a:p>
            <a:endParaRPr lang="en-US" dirty="0"/>
          </a:p>
        </p:txBody>
      </p:sp>
    </p:spTree>
    <p:extLst>
      <p:ext uri="{BB962C8B-B14F-4D97-AF65-F5344CB8AC3E}">
        <p14:creationId xmlns:p14="http://schemas.microsoft.com/office/powerpoint/2010/main" val="2424705938"/>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1200" dirty="0">
                <a:ea typeface="Arial Unicode MS" pitchFamily="34" charset="-128"/>
                <a:cs typeface="Arial Unicode MS" pitchFamily="34" charset="-128"/>
              </a:rPr>
              <a:t>8.2: </a:t>
            </a:r>
            <a:r>
              <a:rPr lang="en-US" sz="1200" dirty="0" err="1">
                <a:ea typeface="Arial Unicode MS" pitchFamily="34" charset="-128"/>
                <a:cs typeface="Arial Unicode MS" pitchFamily="34" charset="-128"/>
              </a:rPr>
              <a:t>RegEx</a:t>
            </a:r>
            <a:br>
              <a:rPr lang="en-US" sz="1200" dirty="0"/>
            </a:br>
            <a:r>
              <a:rPr lang="en-US" dirty="0" err="1"/>
              <a:t>RegEx</a:t>
            </a:r>
            <a:r>
              <a:rPr lang="en-US" dirty="0"/>
              <a:t> – Special Characters (Contd.)</a:t>
            </a:r>
          </a:p>
        </p:txBody>
      </p:sp>
      <p:sp>
        <p:nvSpPr>
          <p:cNvPr id="3" name="Content Placeholder 2"/>
          <p:cNvSpPr>
            <a:spLocks noGrp="1"/>
          </p:cNvSpPr>
          <p:nvPr>
            <p:ph idx="1"/>
          </p:nvPr>
        </p:nvSpPr>
        <p:spPr/>
        <p:txBody>
          <a:bodyPr/>
          <a:lstStyle/>
          <a:p>
            <a:r>
              <a:rPr lang="en-US" dirty="0"/>
              <a:t>“.” Any Character Except Newline:</a:t>
            </a:r>
          </a:p>
          <a:p>
            <a:pPr lvl="1"/>
            <a:r>
              <a:rPr lang="en-US" dirty="0"/>
              <a:t>/…/ matches “ABC”, “1+3”, “A 3” or any 3 characters</a:t>
            </a:r>
          </a:p>
          <a:p>
            <a:pPr lvl="1"/>
            <a:endParaRPr lang="en-US" dirty="0"/>
          </a:p>
          <a:p>
            <a:r>
              <a:rPr lang="en-US" dirty="0"/>
              <a:t>[…] Character Set: </a:t>
            </a:r>
          </a:p>
          <a:p>
            <a:pPr lvl="1"/>
            <a:r>
              <a:rPr lang="en-US" dirty="0"/>
              <a:t>Finds any character in the specified character set</a:t>
            </a:r>
          </a:p>
          <a:p>
            <a:pPr lvl="2"/>
            <a:r>
              <a:rPr lang="en-US" dirty="0"/>
              <a:t>/[AN]BC/ matches “ABC” and “NBC”</a:t>
            </a:r>
          </a:p>
          <a:p>
            <a:endParaRPr lang="en-US" dirty="0"/>
          </a:p>
          <a:p>
            <a:r>
              <a:rPr lang="en-US" dirty="0"/>
              <a:t>[^…] Negated Character Set: </a:t>
            </a:r>
          </a:p>
          <a:p>
            <a:pPr lvl="1"/>
            <a:r>
              <a:rPr lang="en-US" dirty="0"/>
              <a:t>Find any character not in the specified character set </a:t>
            </a:r>
          </a:p>
          <a:p>
            <a:pPr lvl="2"/>
            <a:r>
              <a:rPr lang="en-US" dirty="0"/>
              <a:t>/[^AN]BC/ matches “BBC” and “CBC” but not “ABC” or “NBC”</a:t>
            </a:r>
          </a:p>
          <a:p>
            <a:pPr marL="0" indent="0">
              <a:buNone/>
            </a:pPr>
            <a:endParaRPr lang="en-US" dirty="0"/>
          </a:p>
        </p:txBody>
      </p:sp>
    </p:spTree>
    <p:extLst>
      <p:ext uri="{BB962C8B-B14F-4D97-AF65-F5344CB8AC3E}">
        <p14:creationId xmlns:p14="http://schemas.microsoft.com/office/powerpoint/2010/main" val="3409501527"/>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1200" dirty="0">
                <a:ea typeface="Arial Unicode MS" pitchFamily="34" charset="-128"/>
                <a:cs typeface="Arial Unicode MS" pitchFamily="34" charset="-128"/>
              </a:rPr>
              <a:t>8.2: </a:t>
            </a:r>
            <a:r>
              <a:rPr lang="en-US" sz="1200" dirty="0" err="1">
                <a:ea typeface="Arial Unicode MS" pitchFamily="34" charset="-128"/>
                <a:cs typeface="Arial Unicode MS" pitchFamily="34" charset="-128"/>
              </a:rPr>
              <a:t>RegEx</a:t>
            </a:r>
            <a:br>
              <a:rPr lang="en-US" dirty="0">
                <a:latin typeface="Candara"/>
              </a:rPr>
            </a:br>
            <a:r>
              <a:rPr lang="en-US" dirty="0" err="1"/>
              <a:t>RegEx</a:t>
            </a:r>
            <a:r>
              <a:rPr lang="en-US" dirty="0"/>
              <a:t> – Counting </a:t>
            </a:r>
            <a:r>
              <a:rPr lang="en-US" dirty="0" err="1"/>
              <a:t>Metacharacters</a:t>
            </a:r>
            <a:endParaRPr lang="en-US" dirty="0"/>
          </a:p>
        </p:txBody>
      </p:sp>
      <p:sp>
        <p:nvSpPr>
          <p:cNvPr id="3" name="Content Placeholder 2"/>
          <p:cNvSpPr>
            <a:spLocks noGrp="1"/>
          </p:cNvSpPr>
          <p:nvPr>
            <p:ph idx="1"/>
          </p:nvPr>
        </p:nvSpPr>
        <p:spPr/>
        <p:txBody>
          <a:bodyPr/>
          <a:lstStyle/>
          <a:p>
            <a:r>
              <a:rPr lang="en-US" dirty="0"/>
              <a:t>“*” - Zero or More Times:</a:t>
            </a:r>
          </a:p>
          <a:p>
            <a:pPr lvl="1"/>
            <a:r>
              <a:rPr lang="en-US" dirty="0"/>
              <a:t>/</a:t>
            </a:r>
            <a:r>
              <a:rPr lang="en-US" dirty="0" err="1"/>
              <a:t>Ja</a:t>
            </a:r>
            <a:r>
              <a:rPr lang="en-US" dirty="0"/>
              <a:t>*</a:t>
            </a:r>
            <a:r>
              <a:rPr lang="en-US" dirty="0" err="1"/>
              <a:t>vaScript</a:t>
            </a:r>
            <a:r>
              <a:rPr lang="en-US" dirty="0"/>
              <a:t>/ matches “</a:t>
            </a:r>
            <a:r>
              <a:rPr lang="en-US" dirty="0" err="1"/>
              <a:t>JvaScript</a:t>
            </a:r>
            <a:r>
              <a:rPr lang="en-US" dirty="0"/>
              <a:t>”, “JavaScript”, and “</a:t>
            </a:r>
            <a:r>
              <a:rPr lang="en-US" dirty="0" err="1"/>
              <a:t>JaaavaScript</a:t>
            </a:r>
            <a:r>
              <a:rPr lang="en-US" dirty="0"/>
              <a:t>” but not “</a:t>
            </a:r>
            <a:r>
              <a:rPr lang="en-US" dirty="0" err="1"/>
              <a:t>JovaScript</a:t>
            </a:r>
            <a:r>
              <a:rPr lang="en-US" dirty="0"/>
              <a:t>”</a:t>
            </a:r>
          </a:p>
          <a:p>
            <a:endParaRPr lang="en-US" dirty="0"/>
          </a:p>
          <a:p>
            <a:r>
              <a:rPr lang="en-US" dirty="0"/>
              <a:t>“?” - Zero or One Time:</a:t>
            </a:r>
          </a:p>
          <a:p>
            <a:pPr lvl="1"/>
            <a:r>
              <a:rPr lang="en-US" dirty="0"/>
              <a:t>/</a:t>
            </a:r>
            <a:r>
              <a:rPr lang="en-US" dirty="0" err="1"/>
              <a:t>Ja?vaScript</a:t>
            </a:r>
            <a:r>
              <a:rPr lang="en-US" dirty="0"/>
              <a:t>/ matches “</a:t>
            </a:r>
            <a:r>
              <a:rPr lang="en-US" dirty="0" err="1"/>
              <a:t>JvaScript</a:t>
            </a:r>
            <a:r>
              <a:rPr lang="en-US" dirty="0"/>
              <a:t>” or “JavaScript” but not “</a:t>
            </a:r>
            <a:r>
              <a:rPr lang="en-US" dirty="0" err="1"/>
              <a:t>JaaavaScript</a:t>
            </a:r>
            <a:r>
              <a:rPr lang="en-US" dirty="0"/>
              <a:t>”</a:t>
            </a:r>
          </a:p>
          <a:p>
            <a:endParaRPr lang="en-US" dirty="0"/>
          </a:p>
          <a:p>
            <a:r>
              <a:rPr lang="en-US" dirty="0"/>
              <a:t>“+” - One or More Times:</a:t>
            </a:r>
          </a:p>
          <a:p>
            <a:pPr lvl="1"/>
            <a:r>
              <a:rPr lang="en-US" dirty="0"/>
              <a:t>/</a:t>
            </a:r>
            <a:r>
              <a:rPr lang="en-US" dirty="0" err="1"/>
              <a:t>Ja+vaScript</a:t>
            </a:r>
            <a:r>
              <a:rPr lang="en-US" dirty="0"/>
              <a:t>/ matches “JavaScript” or “</a:t>
            </a:r>
            <a:r>
              <a:rPr lang="en-US" dirty="0" err="1"/>
              <a:t>JaavaScript</a:t>
            </a:r>
            <a:r>
              <a:rPr lang="en-US" dirty="0"/>
              <a:t>” but not “</a:t>
            </a:r>
            <a:r>
              <a:rPr lang="en-US" dirty="0" err="1"/>
              <a:t>JvaScript</a:t>
            </a:r>
            <a:r>
              <a:rPr lang="en-US" dirty="0"/>
              <a:t>”</a:t>
            </a:r>
          </a:p>
          <a:p>
            <a:pPr marL="0" indent="0">
              <a:buNone/>
            </a:pPr>
            <a:endParaRPr lang="en-US" dirty="0"/>
          </a:p>
        </p:txBody>
      </p:sp>
    </p:spTree>
    <p:extLst>
      <p:ext uri="{BB962C8B-B14F-4D97-AF65-F5344CB8AC3E}">
        <p14:creationId xmlns:p14="http://schemas.microsoft.com/office/powerpoint/2010/main" val="2221486561"/>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heme/theme1.xml><?xml version="1.0" encoding="utf-8"?>
<a:theme xmlns:a="http://schemas.openxmlformats.org/drawingml/2006/main" name="Capgemini 2017_Cover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9" id="{6C81F9DB-9DB6-478C-B029-122D380A8C9B}" vid="{842A89BB-942D-4468-A868-23016060482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aterial_x0020_Type xmlns="0d8c4aea-b462-4687-8b40-bd2f5a85267d">Class book</Material_x0020_Type>
    <Category xmlns="0d8c4aea-b462-4687-8b40-bd2f5a85267d">Module Artifact</Category>
    <Level xmlns="0d8c4aea-b462-4687-8b40-bd2f5a85267d">L1</Level>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C290F0099B6204A992AAF82A2A26582" ma:contentTypeVersion="3" ma:contentTypeDescription="Create a new document." ma:contentTypeScope="" ma:versionID="647d81cd89999b02674cf54dde3c9283">
  <xsd:schema xmlns:xsd="http://www.w3.org/2001/XMLSchema" xmlns:xs="http://www.w3.org/2001/XMLSchema" xmlns:p="http://schemas.microsoft.com/office/2006/metadata/properties" xmlns:ns2="0d8c4aea-b462-4687-8b40-bd2f5a85267d" targetNamespace="http://schemas.microsoft.com/office/2006/metadata/properties" ma:root="true" ma:fieldsID="1e381b838e1515737216dd4535b8eb25" ns2:_="">
    <xsd:import namespace="0d8c4aea-b462-4687-8b40-bd2f5a85267d"/>
    <xsd:element name="properties">
      <xsd:complexType>
        <xsd:sequence>
          <xsd:element name="documentManagement">
            <xsd:complexType>
              <xsd:all>
                <xsd:element ref="ns2:Level"/>
                <xsd:element ref="ns2:Category"/>
                <xsd:element ref="ns2:Material_x0020_Type"/>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d8c4aea-b462-4687-8b40-bd2f5a85267d" elementFormDefault="qualified">
    <xsd:import namespace="http://schemas.microsoft.com/office/2006/documentManagement/types"/>
    <xsd:import namespace="http://schemas.microsoft.com/office/infopath/2007/PartnerControls"/>
    <xsd:element name="Level" ma:index="8"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9"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0"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B673CDC-8BE6-4391-ABD9-A817C61AB8C9}">
  <ds:schemaRefs>
    <ds:schemaRef ds:uri="http://schemas.microsoft.com/sharepoint/v3/contenttype/forms"/>
  </ds:schemaRefs>
</ds:datastoreItem>
</file>

<file path=customXml/itemProps2.xml><?xml version="1.0" encoding="utf-8"?>
<ds:datastoreItem xmlns:ds="http://schemas.openxmlformats.org/officeDocument/2006/customXml" ds:itemID="{7C1830C8-F522-4AF4-83DD-915E4EE23EB4}">
  <ds:schemaRefs>
    <ds:schemaRef ds:uri="http://schemas.microsoft.com/office/2006/metadata/properties"/>
    <ds:schemaRef ds:uri="http://schemas.microsoft.com/office/infopath/2007/PartnerControls"/>
    <ds:schemaRef ds:uri="0d8c4aea-b462-4687-8b40-bd2f5a85267d"/>
  </ds:schemaRefs>
</ds:datastoreItem>
</file>

<file path=customXml/itemProps3.xml><?xml version="1.0" encoding="utf-8"?>
<ds:datastoreItem xmlns:ds="http://schemas.openxmlformats.org/officeDocument/2006/customXml" ds:itemID="{616B8136-56CE-434B-8E10-D12FFF110E8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d8c4aea-b462-4687-8b40-bd2f5a85267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2823</TotalTime>
  <Words>2262</Words>
  <Application>Microsoft Office PowerPoint</Application>
  <PresentationFormat>On-screen Show (4:3)</PresentationFormat>
  <Paragraphs>216</Paragraphs>
  <Slides>20</Slides>
  <Notes>20</Notes>
  <HiddenSlides>2</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20</vt:i4>
      </vt:variant>
    </vt:vector>
  </HeadingPairs>
  <TitlesOfParts>
    <vt:vector size="29" baseType="lpstr">
      <vt:lpstr>Wingdings</vt:lpstr>
      <vt:lpstr>Arial</vt:lpstr>
      <vt:lpstr>Calibri</vt:lpstr>
      <vt:lpstr>Verdana</vt:lpstr>
      <vt:lpstr>Candara</vt:lpstr>
      <vt:lpstr>Times New Roman</vt:lpstr>
      <vt:lpstr>Arial Unicode MS</vt:lpstr>
      <vt:lpstr>Capgemini 2017_Cover slides</vt:lpstr>
      <vt:lpstr>think-cell Slide</vt:lpstr>
      <vt:lpstr>Web Basics-JavaScript</vt:lpstr>
      <vt:lpstr>Lesson Objectives</vt:lpstr>
      <vt:lpstr>8.1: Regular Expressions Regular Expressions </vt:lpstr>
      <vt:lpstr>8.2: RegEx RegEx – Simple Patterns</vt:lpstr>
      <vt:lpstr>8.2: RegEx RegEx – Special Characters</vt:lpstr>
      <vt:lpstr>8.2: RegEx RegEx – Special Characters (Contd.)</vt:lpstr>
      <vt:lpstr>8.2: RegEx RegEx – Special Characters (Contd.)</vt:lpstr>
      <vt:lpstr>8.2: RegEx RegEx – Special Characters (Contd.)</vt:lpstr>
      <vt:lpstr>8.2: RegEx RegEx – Counting Metacharacters</vt:lpstr>
      <vt:lpstr>8.2: RegEx RegEx – Counting Metacharacters (Contd.)</vt:lpstr>
      <vt:lpstr>8.2: RegEx RegEx – Positional Metacharacters</vt:lpstr>
      <vt:lpstr>PowerPoint Presentation</vt:lpstr>
      <vt:lpstr>8.3: Regular Expression Object Regular Expression Object</vt:lpstr>
      <vt:lpstr>8.3: Regular Expression Object Regular Expression Object (Contd.)</vt:lpstr>
      <vt:lpstr>PowerPoint Presentation</vt:lpstr>
      <vt:lpstr>Demo</vt:lpstr>
      <vt:lpstr>Lab</vt:lpstr>
      <vt:lpstr>Summary</vt:lpstr>
      <vt:lpstr>Review Questions</vt:lpstr>
      <vt:lpstr>Match the Following</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iGATE Presentation Template</dc:title>
  <dc:creator>iGATE</dc:creator>
  <cp:lastModifiedBy>Patil, Shital</cp:lastModifiedBy>
  <cp:revision>184</cp:revision>
  <dcterms:created xsi:type="dcterms:W3CDTF">2012-05-18T02:59:15Z</dcterms:created>
  <dcterms:modified xsi:type="dcterms:W3CDTF">2018-06-17T16:40:48Z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0x010100BC290F0099B6204A992AAF82A2A26582</vt:lpwstr>
  </property>
  <property fmtid="{D5CDD505-2E9C-101B-9397-08002B2CF9AE}" pid="4" name="_SourceUrl">
    <vt:lpwstr/>
  </property>
</Properties>
</file>