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37"/>
  </p:notesMasterIdLst>
  <p:handoutMasterIdLst>
    <p:handoutMasterId r:id="rId3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3" r:id="rId32"/>
    <p:sldId id="284" r:id="rId33"/>
    <p:sldId id="285" r:id="rId34"/>
    <p:sldId id="286" r:id="rId35"/>
    <p:sldId id="287" r:id="rId36"/>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Candara" panose="020E0502030303020204" pitchFamily="34" charset="0"/>
      <p:regular r:id="rId43"/>
      <p:bold r:id="rId44"/>
      <p:italic r:id="rId45"/>
      <p:boldItalic r:id="rId46"/>
    </p:embeddedFont>
    <p:embeddedFont>
      <p:font typeface="Trebuchet MS" panose="020B0603020202020204" pitchFamily="3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MS PGothic" panose="020B0600070205080204" pitchFamily="34" charset="-128"/>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9133" autoAdjust="0"/>
  </p:normalViewPr>
  <p:slideViewPr>
    <p:cSldViewPr snapToGrid="0" showGuides="1">
      <p:cViewPr varScale="1">
        <p:scale>
          <a:sx n="89" d="100"/>
          <a:sy n="89" d="100"/>
        </p:scale>
        <p:origin x="1248"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51736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Arial" panose="020B0604020202020204" pitchFamily="34" charset="0"/>
                <a:cs typeface="Arial" panose="020B0604020202020204" pitchFamily="34" charset="0"/>
              </a:rPr>
              <a:t>Oracle Basics			   Getting Started with Database</a:t>
            </a:r>
            <a:r>
              <a:rPr lang="en-US" sz="1200"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Software_progra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24227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2041525" y="598488"/>
            <a:ext cx="4670425" cy="3503612"/>
          </a:xfrm>
          <a:ln/>
        </p:spPr>
      </p:sp>
      <p:sp>
        <p:nvSpPr>
          <p:cNvPr id="56325"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6326"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80913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006600" y="598488"/>
            <a:ext cx="4670425" cy="3503612"/>
          </a:xfrm>
          <a:ln/>
        </p:spPr>
      </p:sp>
      <p:sp>
        <p:nvSpPr>
          <p:cNvPr id="57349"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What is a Data Model? </a:t>
            </a:r>
          </a:p>
          <a:p>
            <a:pPr marL="180975" indent="-180975" eaLnBrk="1" hangingPunct="1">
              <a:buFontTx/>
              <a:buChar char="•"/>
              <a:defRPr/>
            </a:pPr>
            <a:r>
              <a:rPr lang="en-US" dirty="0" smtClean="0">
                <a:ea typeface="ＭＳ Ｐゴシック" pitchFamily="34" charset="-128"/>
              </a:rPr>
              <a:t>A “Data model” is a conceptual representation of the data structures that are required by a database. The data structures include: </a:t>
            </a:r>
          </a:p>
          <a:p>
            <a:pPr marL="625475" lvl="1" indent="-168275" eaLnBrk="1" hangingPunct="1">
              <a:buFont typeface="Wingdings" pitchFamily="2" charset="2"/>
              <a:buChar char="Ø"/>
              <a:defRPr/>
            </a:pPr>
            <a:r>
              <a:rPr lang="en-US" dirty="0" smtClean="0">
                <a:ea typeface="ＭＳ Ｐゴシック" pitchFamily="34" charset="-128"/>
              </a:rPr>
              <a:t>the data objects </a:t>
            </a:r>
          </a:p>
          <a:p>
            <a:pPr marL="625475" lvl="1" indent="-168275" eaLnBrk="1" hangingPunct="1">
              <a:buFont typeface="Wingdings" pitchFamily="2" charset="2"/>
              <a:buChar char="Ø"/>
              <a:defRPr/>
            </a:pPr>
            <a:r>
              <a:rPr lang="en-US" dirty="0" smtClean="0">
                <a:ea typeface="ＭＳ Ｐゴシック" pitchFamily="34" charset="-128"/>
              </a:rPr>
              <a:t>the associations between data objects, and </a:t>
            </a:r>
          </a:p>
          <a:p>
            <a:pPr marL="625475" lvl="1" indent="-168275" eaLnBrk="1" hangingPunct="1">
              <a:buFont typeface="Wingdings" pitchFamily="2" charset="2"/>
              <a:buChar char="Ø"/>
              <a:defRPr/>
            </a:pPr>
            <a:r>
              <a:rPr lang="en-US" dirty="0" smtClean="0">
                <a:ea typeface="ＭＳ Ｐゴシック" pitchFamily="34" charset="-128"/>
              </a:rPr>
              <a:t>the rules which govern operations on the objects </a:t>
            </a:r>
          </a:p>
          <a:p>
            <a:pPr marL="180975" indent="-180975" eaLnBrk="1" hangingPunct="1">
              <a:buFontTx/>
              <a:buChar char="•"/>
              <a:defRPr/>
            </a:pPr>
            <a:r>
              <a:rPr lang="en-US" dirty="0" smtClean="0">
                <a:ea typeface="ＭＳ Ｐゴシック" pitchFamily="34" charset="-128"/>
              </a:rPr>
              <a:t>As the name implies, the “Data model” focuses on the data that is required, and how it should be organized rather than the operations that will be performed on the data. </a:t>
            </a:r>
          </a:p>
          <a:p>
            <a:pPr marL="180975" indent="-180975" eaLnBrk="1" hangingPunct="1">
              <a:buFontTx/>
              <a:buChar char="•"/>
              <a:defRPr/>
            </a:pPr>
            <a:r>
              <a:rPr lang="en-US" b="1" dirty="0" smtClean="0">
                <a:ea typeface="ＭＳ Ｐゴシック" pitchFamily="34" charset="-128"/>
              </a:rPr>
              <a:t>The DBMS MODELS</a:t>
            </a:r>
          </a:p>
          <a:p>
            <a:pPr marL="625475" lvl="1" indent="-168275" eaLnBrk="1" hangingPunct="1">
              <a:buFont typeface="Wingdings" pitchFamily="2" charset="2"/>
              <a:buChar char="Ø"/>
              <a:defRPr/>
            </a:pPr>
            <a:r>
              <a:rPr lang="en-US" dirty="0" smtClean="0">
                <a:ea typeface="ＭＳ Ｐゴシック" pitchFamily="34" charset="-128"/>
              </a:rPr>
              <a:t>The range of “data structures” that are supported, and the availability of data handling languages depend on the model of DBMS on which it is based. The models are:</a:t>
            </a:r>
          </a:p>
          <a:p>
            <a:pPr marL="1071563" lvl="2" indent="-157163" eaLnBrk="1" hangingPunct="1">
              <a:buFont typeface="Wingdings" pitchFamily="2" charset="2"/>
              <a:buAutoNum type="arabicPeriod"/>
              <a:defRPr/>
            </a:pPr>
            <a:r>
              <a:rPr lang="en-US" dirty="0" smtClean="0">
                <a:ea typeface="ＭＳ Ｐゴシック" pitchFamily="34" charset="-128"/>
              </a:rPr>
              <a:t>The hierarchical model</a:t>
            </a:r>
          </a:p>
          <a:p>
            <a:pPr marL="1071563" lvl="2" indent="-157163" eaLnBrk="1" hangingPunct="1">
              <a:buFont typeface="Wingdings" pitchFamily="2" charset="2"/>
              <a:buAutoNum type="arabicPeriod"/>
              <a:defRPr/>
            </a:pPr>
            <a:r>
              <a:rPr lang="en-US" dirty="0" smtClean="0">
                <a:ea typeface="ＭＳ Ｐゴシック" pitchFamily="34" charset="-128"/>
              </a:rPr>
              <a:t>The network model</a:t>
            </a:r>
          </a:p>
          <a:p>
            <a:pPr marL="1071563" lvl="2" indent="-157163" eaLnBrk="1" hangingPunct="1">
              <a:buFont typeface="Wingdings" pitchFamily="2" charset="2"/>
              <a:buAutoNum type="arabicPeriod"/>
              <a:defRPr/>
            </a:pPr>
            <a:r>
              <a:rPr lang="en-US" dirty="0" smtClean="0">
                <a:ea typeface="ＭＳ Ｐゴシック" pitchFamily="34" charset="-128"/>
              </a:rPr>
              <a:t>The relational model</a:t>
            </a:r>
          </a:p>
          <a:p>
            <a:pPr lvl="2" eaLnBrk="1" hangingPunct="1">
              <a:buFont typeface="Wingdings" pitchFamily="2" charset="2"/>
              <a:buAutoNum type="arabicPeriod"/>
              <a:defRPr/>
            </a:pPr>
            <a:endParaRPr lang="en-US" dirty="0" smtClean="0">
              <a:ea typeface="ＭＳ Ｐゴシック" pitchFamily="34" charset="-128"/>
            </a:endParaRPr>
          </a:p>
        </p:txBody>
      </p:sp>
      <p:sp>
        <p:nvSpPr>
          <p:cNvPr id="57350" name="Text Box 9"/>
          <p:cNvSpPr txBox="1">
            <a:spLocks noChangeArrowheads="1"/>
          </p:cNvSpPr>
          <p:nvPr/>
        </p:nvSpPr>
        <p:spPr bwMode="auto">
          <a:xfrm>
            <a:off x="152400" y="1295467"/>
            <a:ext cx="1676400" cy="4093428"/>
          </a:xfrm>
          <a:prstGeom prst="rect">
            <a:avLst/>
          </a:prstGeom>
          <a:noFill/>
          <a:ln w="9525">
            <a:noFill/>
            <a:miter lim="800000"/>
            <a:headEnd/>
            <a:tailEnd/>
          </a:ln>
        </p:spPr>
        <p:txBody>
          <a:bodyPr>
            <a:spAutoFit/>
          </a:bodyPr>
          <a:lstStyle/>
          <a:p>
            <a:pPr marL="114300" indent="-114300">
              <a:buFontTx/>
              <a:buChar char="•"/>
            </a:pPr>
            <a:r>
              <a:rPr lang="en-US" sz="1000">
                <a:latin typeface="Trebuchet MS" pitchFamily="34" charset="0"/>
              </a:rPr>
              <a:t>To use a common analogy, the “data model” is equivalent to the building plans of an architect. </a:t>
            </a:r>
          </a:p>
          <a:p>
            <a:pPr marL="114300" indent="-114300">
              <a:buFontTx/>
              <a:buChar char="•"/>
            </a:pPr>
            <a:r>
              <a:rPr lang="en-US" sz="1000">
                <a:latin typeface="Trebuchet MS" pitchFamily="34" charset="0"/>
              </a:rPr>
              <a:t>A data model is independent of hardware or software constraints. Rather than representing the data as a database will see it, the “data model” focuses on representing the data as the user will see it in the “real world”. </a:t>
            </a:r>
          </a:p>
          <a:p>
            <a:pPr marL="114300" indent="-114300">
              <a:buFontTx/>
              <a:buChar char="•"/>
            </a:pPr>
            <a:r>
              <a:rPr lang="en-US" sz="1000">
                <a:latin typeface="Trebuchet MS" pitchFamily="34" charset="0"/>
              </a:rPr>
              <a:t>It serves as a “bridge” between: </a:t>
            </a:r>
          </a:p>
          <a:p>
            <a:pPr marL="342900" lvl="1" indent="-114300">
              <a:buFont typeface="Wingdings" pitchFamily="2" charset="2"/>
              <a:buChar char="Ø"/>
            </a:pPr>
            <a:r>
              <a:rPr lang="en-US" sz="1000">
                <a:latin typeface="Trebuchet MS" pitchFamily="34" charset="0"/>
              </a:rPr>
              <a:t>The concepts that make up real-world events and processes</a:t>
            </a:r>
          </a:p>
          <a:p>
            <a:pPr marL="342900" lvl="1" indent="-114300">
              <a:buFont typeface="Wingdings" pitchFamily="2" charset="2"/>
              <a:buChar char="Ø"/>
            </a:pPr>
            <a:r>
              <a:rPr lang="en-US" sz="1000">
                <a:latin typeface="Trebuchet MS" pitchFamily="34" charset="0"/>
              </a:rPr>
              <a:t>The physical representation of those concepts in a database </a:t>
            </a:r>
          </a:p>
        </p:txBody>
      </p:sp>
    </p:spTree>
    <p:extLst>
      <p:ext uri="{BB962C8B-B14F-4D97-AF65-F5344CB8AC3E}">
        <p14:creationId xmlns:p14="http://schemas.microsoft.com/office/powerpoint/2010/main" val="400243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041525" y="598488"/>
            <a:ext cx="4670425" cy="3503612"/>
          </a:xfrm>
          <a:ln/>
        </p:spPr>
      </p:sp>
      <p:sp>
        <p:nvSpPr>
          <p:cNvPr id="5837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Why is Data Modeling Important</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pPr marL="180975" indent="-180975" eaLnBrk="1" hangingPunct="1">
              <a:buFontTx/>
              <a:buChar char="•"/>
              <a:defRPr/>
            </a:pPr>
            <a:r>
              <a:rPr lang="en-US" dirty="0" smtClean="0">
                <a:ea typeface="ＭＳ Ｐゴシック" pitchFamily="34" charset="-128"/>
              </a:rPr>
              <a:t>Poorly designed databases require more time in the long-term. Without careful planning you may create a database that: </a:t>
            </a:r>
          </a:p>
          <a:p>
            <a:pPr marL="625475" lvl="1" indent="-168275" eaLnBrk="1" hangingPunct="1">
              <a:buFontTx/>
              <a:buAutoNum type="arabicPeriod"/>
              <a:defRPr/>
            </a:pPr>
            <a:r>
              <a:rPr lang="en-US" dirty="0" smtClean="0">
                <a:ea typeface="ＭＳ Ｐゴシック" pitchFamily="34" charset="-128"/>
              </a:rPr>
              <a:t>Omits data required to create critical reports. </a:t>
            </a:r>
          </a:p>
          <a:p>
            <a:pPr marL="625475" lvl="1" indent="-168275" eaLnBrk="1" hangingPunct="1">
              <a:buFontTx/>
              <a:buAutoNum type="arabicPeriod"/>
              <a:defRPr/>
            </a:pPr>
            <a:r>
              <a:rPr lang="en-US" dirty="0" smtClean="0">
                <a:ea typeface="ＭＳ Ｐゴシック" pitchFamily="34" charset="-128"/>
              </a:rPr>
              <a:t>Produces results that are incorrect or inconsistent. </a:t>
            </a:r>
          </a:p>
          <a:p>
            <a:pPr marL="625475" lvl="1" indent="-168275" eaLnBrk="1" hangingPunct="1">
              <a:buFontTx/>
              <a:buAutoNum type="arabicPeriod"/>
              <a:defRPr/>
            </a:pPr>
            <a:r>
              <a:rPr lang="en-US" dirty="0" smtClean="0">
                <a:ea typeface="ＭＳ Ｐゴシック" pitchFamily="34" charset="-128"/>
              </a:rPr>
              <a:t>Is unable to accommodate changes in the user requirements.</a:t>
            </a:r>
          </a:p>
        </p:txBody>
      </p:sp>
      <p:sp>
        <p:nvSpPr>
          <p:cNvPr id="58374"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560173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041525" y="598488"/>
            <a:ext cx="4670425" cy="3503612"/>
          </a:xfrm>
          <a:ln/>
        </p:spPr>
      </p:sp>
      <p:sp>
        <p:nvSpPr>
          <p:cNvPr id="5837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Why is Data Modeling Important</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pPr marL="180975" indent="-180975" eaLnBrk="1" hangingPunct="1">
              <a:buFontTx/>
              <a:buChar char="•"/>
              <a:defRPr/>
            </a:pPr>
            <a:r>
              <a:rPr lang="en-US" dirty="0" smtClean="0">
                <a:ea typeface="ＭＳ Ｐゴシック" pitchFamily="34" charset="-128"/>
              </a:rPr>
              <a:t>Poorly designed databases require more time in the long-term. Without careful planning you may create a database that: </a:t>
            </a:r>
          </a:p>
          <a:p>
            <a:pPr marL="625475" lvl="1" indent="-168275" eaLnBrk="1" hangingPunct="1">
              <a:buFontTx/>
              <a:buAutoNum type="arabicPeriod"/>
              <a:defRPr/>
            </a:pPr>
            <a:r>
              <a:rPr lang="en-US" dirty="0" smtClean="0">
                <a:ea typeface="ＭＳ Ｐゴシック" pitchFamily="34" charset="-128"/>
              </a:rPr>
              <a:t>Omits data required to create critical reports. </a:t>
            </a:r>
          </a:p>
          <a:p>
            <a:pPr marL="625475" lvl="1" indent="-168275" eaLnBrk="1" hangingPunct="1">
              <a:buFontTx/>
              <a:buAutoNum type="arabicPeriod"/>
              <a:defRPr/>
            </a:pPr>
            <a:r>
              <a:rPr lang="en-US" dirty="0" smtClean="0">
                <a:ea typeface="ＭＳ Ｐゴシック" pitchFamily="34" charset="-128"/>
              </a:rPr>
              <a:t>Produces results that are incorrect or inconsistent. </a:t>
            </a:r>
          </a:p>
          <a:p>
            <a:pPr marL="625475" lvl="1" indent="-168275" eaLnBrk="1" hangingPunct="1">
              <a:buFontTx/>
              <a:buAutoNum type="arabicPeriod"/>
              <a:defRPr/>
            </a:pPr>
            <a:r>
              <a:rPr lang="en-US" dirty="0" smtClean="0">
                <a:ea typeface="ＭＳ Ｐゴシック" pitchFamily="34" charset="-128"/>
              </a:rPr>
              <a:t>Is unable to accommodate changes in the user requirements.</a:t>
            </a:r>
          </a:p>
        </p:txBody>
      </p:sp>
      <p:sp>
        <p:nvSpPr>
          <p:cNvPr id="58374"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197307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030413" y="598488"/>
            <a:ext cx="4670425" cy="3503612"/>
          </a:xfrm>
          <a:ln/>
        </p:spPr>
      </p:sp>
      <p:sp>
        <p:nvSpPr>
          <p:cNvPr id="59397"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
        <p:nvSpPr>
          <p:cNvPr id="59398" name="Text Box 10"/>
          <p:cNvSpPr txBox="1">
            <a:spLocks noChangeArrowheads="1"/>
          </p:cNvSpPr>
          <p:nvPr/>
        </p:nvSpPr>
        <p:spPr bwMode="auto">
          <a:xfrm>
            <a:off x="152400" y="1295467"/>
            <a:ext cx="1676400" cy="853650"/>
          </a:xfrm>
          <a:prstGeom prst="rect">
            <a:avLst/>
          </a:prstGeom>
          <a:noFill/>
          <a:ln w="9525">
            <a:noFill/>
            <a:miter lim="800000"/>
            <a:headEnd/>
            <a:tailEnd/>
          </a:ln>
        </p:spPr>
        <p:txBody>
          <a:bodyPr>
            <a:spAutoFit/>
          </a:bodyPr>
          <a:lstStyle/>
          <a:p>
            <a:r>
              <a:rPr lang="en-US" sz="1000" b="1">
                <a:latin typeface="Trebuchet MS" pitchFamily="34" charset="0"/>
              </a:rPr>
              <a:t>The Hierarchical model:</a:t>
            </a:r>
          </a:p>
          <a:p>
            <a:r>
              <a:rPr lang="en-US" sz="1000">
                <a:latin typeface="Trebuchet MS" pitchFamily="34" charset="0"/>
              </a:rPr>
              <a:t>The most recognized example of Hierarchical model database is an IMS designed by IBM.</a:t>
            </a:r>
          </a:p>
        </p:txBody>
      </p:sp>
    </p:spTree>
    <p:extLst>
      <p:ext uri="{BB962C8B-B14F-4D97-AF65-F5344CB8AC3E}">
        <p14:creationId xmlns:p14="http://schemas.microsoft.com/office/powerpoint/2010/main" val="363953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041525" y="598488"/>
            <a:ext cx="4670425" cy="3503612"/>
          </a:xfrm>
          <a:ln/>
        </p:spPr>
      </p:sp>
      <p:sp>
        <p:nvSpPr>
          <p:cNvPr id="60421"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Example of a Hierarchical model</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Consider a student course - marks database. In the Hierarchical model a student can register for many courses, and get marks for each course.</a:t>
            </a:r>
          </a:p>
          <a:p>
            <a:pPr marL="180975" indent="-180975" eaLnBrk="1" hangingPunct="1">
              <a:buFontTx/>
              <a:buChar char="•"/>
              <a:defRPr/>
            </a:pPr>
            <a:r>
              <a:rPr lang="en-US" dirty="0" smtClean="0">
                <a:ea typeface="ＭＳ Ｐゴシック" pitchFamily="34" charset="-128"/>
              </a:rPr>
              <a:t>The student record is called as “root”. It has got a course - marks record that is called as “child record”. </a:t>
            </a:r>
          </a:p>
          <a:p>
            <a:pPr marL="180975" indent="-180975" eaLnBrk="1" hangingPunct="1">
              <a:buFontTx/>
              <a:buChar char="•"/>
              <a:defRPr/>
            </a:pPr>
            <a:r>
              <a:rPr lang="en-US" dirty="0" smtClean="0">
                <a:ea typeface="ＭＳ Ｐゴシック" pitchFamily="34" charset="-128"/>
              </a:rPr>
              <a:t>In general: </a:t>
            </a:r>
          </a:p>
          <a:p>
            <a:pPr marL="625475" lvl="1" indent="-168275" eaLnBrk="1" hangingPunct="1">
              <a:buFont typeface="Wingdings" pitchFamily="2" charset="2"/>
              <a:buChar char="Ø"/>
              <a:defRPr/>
            </a:pPr>
            <a:r>
              <a:rPr lang="en-US" dirty="0" smtClean="0">
                <a:ea typeface="ＭＳ Ｐゴシック" pitchFamily="34" charset="-128"/>
              </a:rPr>
              <a:t>A parent can have many children. </a:t>
            </a:r>
          </a:p>
          <a:p>
            <a:pPr marL="625475" lvl="1" indent="-168275" eaLnBrk="1" hangingPunct="1">
              <a:buFont typeface="Wingdings" pitchFamily="2" charset="2"/>
              <a:buChar char="Ø"/>
              <a:defRPr/>
            </a:pPr>
            <a:r>
              <a:rPr lang="en-US" dirty="0" smtClean="0">
                <a:ea typeface="ＭＳ Ｐゴシック" pitchFamily="34" charset="-128"/>
              </a:rPr>
              <a:t>A child cannot have more than one parent. </a:t>
            </a:r>
          </a:p>
          <a:p>
            <a:pPr marL="625475" lvl="1" indent="-168275" eaLnBrk="1" hangingPunct="1">
              <a:buFont typeface="Wingdings" pitchFamily="2" charset="2"/>
              <a:buChar char="Ø"/>
              <a:defRPr/>
            </a:pPr>
            <a:r>
              <a:rPr lang="en-US" dirty="0" smtClean="0">
                <a:ea typeface="ＭＳ Ｐゴシック" pitchFamily="34" charset="-128"/>
              </a:rPr>
              <a:t>No child can exist without its parent. </a:t>
            </a:r>
          </a:p>
          <a:p>
            <a:pPr eaLnBrk="1" hangingPunct="1">
              <a:defRPr/>
            </a:pPr>
            <a:endParaRPr lang="en-US" dirty="0" smtClean="0">
              <a:ea typeface="ＭＳ Ｐゴシック" pitchFamily="34" charset="-128"/>
            </a:endParaRPr>
          </a:p>
        </p:txBody>
      </p:sp>
      <p:sp>
        <p:nvSpPr>
          <p:cNvPr id="6042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3004083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041525" y="611188"/>
            <a:ext cx="4670425" cy="3503612"/>
          </a:xfrm>
          <a:ln/>
        </p:spPr>
      </p:sp>
      <p:sp>
        <p:nvSpPr>
          <p:cNvPr id="61445" name="Rectangle 3"/>
          <p:cNvSpPr>
            <a:spLocks noGrp="1" noChangeArrowheads="1"/>
          </p:cNvSpPr>
          <p:nvPr>
            <p:ph type="body" idx="1"/>
          </p:nvPr>
        </p:nvSpPr>
        <p:spPr>
          <a:xfrm>
            <a:off x="2029328" y="4234316"/>
            <a:ext cx="4648200" cy="3965292"/>
          </a:xfrm>
          <a:ln/>
        </p:spPr>
        <p:txBody>
          <a:bodyPr/>
          <a:lstStyle/>
          <a:p>
            <a:pPr eaLnBrk="1" hangingPunct="1">
              <a:defRPr/>
            </a:pPr>
            <a:r>
              <a:rPr lang="en-US" b="1" u="sng" dirty="0" smtClean="0">
                <a:ea typeface="ＭＳ Ｐゴシック" pitchFamily="34" charset="-128"/>
              </a:rPr>
              <a:t>Possibilities in a Hierarchical model</a:t>
            </a:r>
            <a:r>
              <a:rPr lang="en-US" b="1" dirty="0" smtClean="0">
                <a:ea typeface="ＭＳ Ｐゴシック" pitchFamily="34" charset="-128"/>
              </a:rPr>
              <a:t>:</a:t>
            </a:r>
          </a:p>
          <a:p>
            <a:pPr eaLnBrk="1" hangingPunct="1">
              <a:defRPr/>
            </a:pPr>
            <a:r>
              <a:rPr lang="en-US" dirty="0" smtClean="0">
                <a:ea typeface="ＭＳ Ｐゴシック" pitchFamily="34" charset="-128"/>
              </a:rPr>
              <a:t>In the Hierarchical model, following possibilities exist:</a:t>
            </a:r>
          </a:p>
          <a:p>
            <a:pPr marL="180975" indent="-180975" eaLnBrk="1" hangingPunct="1">
              <a:buFontTx/>
              <a:buChar char="•"/>
              <a:defRPr/>
            </a:pPr>
            <a:r>
              <a:rPr lang="en-US" dirty="0" smtClean="0">
                <a:ea typeface="ＭＳ Ｐゴシック" pitchFamily="34" charset="-128"/>
              </a:rPr>
              <a:t>INSERT</a:t>
            </a:r>
          </a:p>
          <a:p>
            <a:pPr marL="625475" lvl="1" indent="-180975" eaLnBrk="1" hangingPunct="1">
              <a:buFont typeface="Wingdings" pitchFamily="2" charset="2"/>
              <a:buChar char="Ø"/>
              <a:defRPr/>
            </a:pPr>
            <a:r>
              <a:rPr lang="en-US" dirty="0" smtClean="0">
                <a:ea typeface="ＭＳ Ｐゴシック" pitchFamily="34" charset="-128"/>
              </a:rPr>
              <a:t>Since no child record can exist without it’s parent, it is not possible to insert  the new course details without introducing a dummy student record.</a:t>
            </a:r>
          </a:p>
          <a:p>
            <a:pPr marL="180975" indent="-180975" eaLnBrk="1" hangingPunct="1">
              <a:buFontTx/>
              <a:buChar char="•"/>
              <a:defRPr/>
            </a:pPr>
            <a:endParaRPr lang="en-US" dirty="0" smtClean="0">
              <a:ea typeface="ＭＳ Ｐゴシック" pitchFamily="34" charset="-128"/>
            </a:endParaRPr>
          </a:p>
          <a:p>
            <a:pPr marL="180975" indent="-180975" eaLnBrk="1" hangingPunct="1">
              <a:buFontTx/>
              <a:buChar char="•"/>
              <a:defRPr/>
            </a:pPr>
            <a:r>
              <a:rPr lang="en-US" dirty="0" smtClean="0">
                <a:ea typeface="ＭＳ Ｐゴシック" pitchFamily="34" charset="-128"/>
              </a:rPr>
              <a:t>UPDATE</a:t>
            </a:r>
          </a:p>
          <a:p>
            <a:pPr marL="625475" lvl="1" indent="-180975" eaLnBrk="1" hangingPunct="1">
              <a:buFont typeface="Wingdings" pitchFamily="2" charset="2"/>
              <a:buChar char="Ø"/>
              <a:defRPr/>
            </a:pPr>
            <a:r>
              <a:rPr lang="en-US" dirty="0" smtClean="0">
                <a:ea typeface="ＭＳ Ｐゴシック" pitchFamily="34" charset="-128"/>
              </a:rPr>
              <a:t>To change the course name of one course, the whole database has to be searched. This may result in data inconsistency.</a:t>
            </a:r>
          </a:p>
        </p:txBody>
      </p:sp>
      <p:sp>
        <p:nvSpPr>
          <p:cNvPr id="61446"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844748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054225" y="598488"/>
            <a:ext cx="4670425" cy="3503612"/>
          </a:xfrm>
          <a:ln/>
        </p:spPr>
      </p:sp>
      <p:sp>
        <p:nvSpPr>
          <p:cNvPr id="62469" name="Text Box 4"/>
          <p:cNvSpPr txBox="1">
            <a:spLocks noChangeArrowheads="1"/>
          </p:cNvSpPr>
          <p:nvPr/>
        </p:nvSpPr>
        <p:spPr bwMode="auto">
          <a:xfrm>
            <a:off x="152400" y="1295466"/>
            <a:ext cx="1676400" cy="6863417"/>
          </a:xfrm>
          <a:prstGeom prst="rect">
            <a:avLst/>
          </a:prstGeom>
          <a:noFill/>
          <a:ln w="9525">
            <a:noFill/>
            <a:miter lim="800000"/>
            <a:headEnd/>
            <a:tailEnd/>
          </a:ln>
        </p:spPr>
        <p:txBody>
          <a:bodyPr>
            <a:spAutoFit/>
          </a:bodyPr>
          <a:lstStyle/>
          <a:p>
            <a:r>
              <a:rPr lang="en-US" sz="1000" b="1"/>
              <a:t>The Network model:</a:t>
            </a:r>
          </a:p>
          <a:p>
            <a:r>
              <a:rPr lang="en-US" sz="1000"/>
              <a:t>It is a database model conceived as a flexible way of representing objects and their relationships. Its original inventor was Charles Bachman, and it was developed into a standard specification published in 1969 by the CODASYL Consortium. The Hierarchical model structures data as a tree of records, with each record having one parent record and many children, whereas the </a:t>
            </a:r>
            <a:r>
              <a:rPr lang="en-US" sz="1000" b="1"/>
              <a:t>Network model</a:t>
            </a:r>
            <a:r>
              <a:rPr lang="en-US" sz="1000"/>
              <a:t> allows “each record to have multiple parent and child records, forming a lattice structure”. </a:t>
            </a:r>
          </a:p>
          <a:p>
            <a:endParaRPr lang="en-US" sz="1000"/>
          </a:p>
          <a:p>
            <a:r>
              <a:rPr lang="en-US" sz="1000"/>
              <a:t>The chief argument in favor of the </a:t>
            </a:r>
            <a:r>
              <a:rPr lang="en-US" sz="1000" b="1"/>
              <a:t>Network model</a:t>
            </a:r>
            <a:r>
              <a:rPr lang="en-US" sz="1000"/>
              <a:t>, in comparison to the Hierarchical model, was that it allowed a more natural modeling of relationships between entities. Although the model was widely implemented and used, it failed to become dominant for two main reasons: </a:t>
            </a:r>
          </a:p>
          <a:p>
            <a:r>
              <a:rPr lang="en-US" sz="1000"/>
              <a:t>Firstly, IBM chose to stick to the Hierarchical model with semi-network extensions in their established products such as IMS and DL/I. </a:t>
            </a:r>
          </a:p>
          <a:p>
            <a:r>
              <a:rPr lang="en-US" sz="1000"/>
              <a:t>Secondly, it was eventually displaced by the Relational model, which offered a higher-level, more declarative interface. </a:t>
            </a:r>
          </a:p>
          <a:p>
            <a:r>
              <a:rPr lang="en-US" sz="1000"/>
              <a:t>contd</a:t>
            </a:r>
          </a:p>
        </p:txBody>
      </p:sp>
      <p:sp>
        <p:nvSpPr>
          <p:cNvPr id="6247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374826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041525" y="598488"/>
            <a:ext cx="4670425" cy="3503612"/>
          </a:xfrm>
          <a:ln/>
        </p:spPr>
      </p:sp>
      <p:sp>
        <p:nvSpPr>
          <p:cNvPr id="6349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Example of Network model</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In the Network model, the “student record” and “course record” is linked together through a “marks record”. </a:t>
            </a:r>
          </a:p>
          <a:p>
            <a:pPr marL="180975" indent="-180975" eaLnBrk="1" hangingPunct="1">
              <a:buFontTx/>
              <a:buChar char="•"/>
              <a:defRPr/>
            </a:pPr>
            <a:r>
              <a:rPr lang="en-US" dirty="0" smtClean="0">
                <a:ea typeface="ＭＳ Ｐゴシック" pitchFamily="34" charset="-128"/>
              </a:rPr>
              <a:t>There are no restrictions on number of parents. </a:t>
            </a:r>
          </a:p>
          <a:p>
            <a:pPr marL="180975" indent="-180975" eaLnBrk="1" hangingPunct="1">
              <a:buFontTx/>
              <a:buChar char="•"/>
              <a:defRPr/>
            </a:pPr>
            <a:r>
              <a:rPr lang="en-US" dirty="0" smtClean="0">
                <a:ea typeface="ＭＳ Ｐゴシック" pitchFamily="34" charset="-128"/>
              </a:rPr>
              <a:t>A record type can have any number of “parent” and “child” record types. </a:t>
            </a:r>
          </a:p>
          <a:p>
            <a:pPr marL="180975" indent="-180975" eaLnBrk="1" hangingPunct="1">
              <a:buFontTx/>
              <a:buChar char="•"/>
              <a:defRPr/>
            </a:pPr>
            <a:r>
              <a:rPr lang="en-US" dirty="0" smtClean="0">
                <a:ea typeface="ＭＳ Ｐゴシック" pitchFamily="34" charset="-128"/>
              </a:rPr>
              <a:t>The Network model is more complex than the Hierarchical model because of it’s links. </a:t>
            </a:r>
          </a:p>
          <a:p>
            <a:pPr marL="180975" indent="-180975" eaLnBrk="1" hangingPunct="1">
              <a:buFontTx/>
              <a:buChar char="•"/>
              <a:defRPr/>
            </a:pPr>
            <a:r>
              <a:rPr lang="en-US" dirty="0" smtClean="0">
                <a:ea typeface="ＭＳ Ｐゴシック" pitchFamily="34" charset="-128"/>
              </a:rPr>
              <a:t>The Network model can represent any structure that is designed in the Hierarchical model. Hence, it is a superset of the Hierarchical model. </a:t>
            </a:r>
          </a:p>
        </p:txBody>
      </p:sp>
      <p:sp>
        <p:nvSpPr>
          <p:cNvPr id="63494" name="Text Box 9"/>
          <p:cNvSpPr txBox="1">
            <a:spLocks noChangeArrowheads="1"/>
          </p:cNvSpPr>
          <p:nvPr/>
        </p:nvSpPr>
        <p:spPr bwMode="auto">
          <a:xfrm>
            <a:off x="152400" y="1295466"/>
            <a:ext cx="1676400" cy="3293102"/>
          </a:xfrm>
          <a:prstGeom prst="rect">
            <a:avLst/>
          </a:prstGeom>
          <a:noFill/>
          <a:ln w="9525">
            <a:noFill/>
            <a:miter lim="800000"/>
            <a:headEnd/>
            <a:tailEnd/>
          </a:ln>
        </p:spPr>
        <p:txBody>
          <a:bodyPr>
            <a:spAutoFit/>
          </a:bodyPr>
          <a:lstStyle/>
          <a:p>
            <a:r>
              <a:rPr lang="en-US" sz="1000" b="1">
                <a:latin typeface="Trebuchet MS" pitchFamily="34" charset="0"/>
              </a:rPr>
              <a:t>The Network model (contd.)</a:t>
            </a:r>
          </a:p>
          <a:p>
            <a:endParaRPr lang="en-US" sz="1000">
              <a:latin typeface="Trebuchet MS" pitchFamily="34" charset="0"/>
            </a:endParaRPr>
          </a:p>
          <a:p>
            <a:r>
              <a:rPr lang="en-US" sz="1000">
                <a:latin typeface="Trebuchet MS" pitchFamily="34" charset="0"/>
              </a:rPr>
              <a:t>Until the early 1980s the performance benefits of the low-level navigational interfaces offered by Hierarchical and Network databases were persuasive for many large-scale applications. </a:t>
            </a:r>
          </a:p>
          <a:p>
            <a:endParaRPr lang="en-US" sz="1000">
              <a:latin typeface="Trebuchet MS" pitchFamily="34" charset="0"/>
            </a:endParaRPr>
          </a:p>
          <a:p>
            <a:r>
              <a:rPr lang="en-US" sz="1000">
                <a:latin typeface="Trebuchet MS" pitchFamily="34" charset="0"/>
              </a:rPr>
              <a:t>However, as hardware became faster, the extra productivity and flexibility of the Relational model led to the gradual obsolescence of the Network model in corporate enterprise usage. </a:t>
            </a:r>
          </a:p>
        </p:txBody>
      </p:sp>
      <p:sp>
        <p:nvSpPr>
          <p:cNvPr id="63495" name="Text Box 10"/>
          <p:cNvSpPr txBox="1">
            <a:spLocks noChangeArrowheads="1"/>
          </p:cNvSpPr>
          <p:nvPr/>
        </p:nvSpPr>
        <p:spPr bwMode="auto">
          <a:xfrm>
            <a:off x="152400" y="4724269"/>
            <a:ext cx="1524000" cy="1006708"/>
          </a:xfrm>
          <a:prstGeom prst="rect">
            <a:avLst/>
          </a:prstGeom>
          <a:noFill/>
          <a:ln w="9525">
            <a:noFill/>
            <a:miter lim="800000"/>
            <a:headEnd/>
            <a:tailEnd/>
          </a:ln>
        </p:spPr>
        <p:txBody>
          <a:bodyPr>
            <a:spAutoFit/>
          </a:bodyPr>
          <a:lstStyle/>
          <a:p>
            <a:r>
              <a:rPr lang="en-US" sz="1000">
                <a:latin typeface="Trebuchet MS" pitchFamily="34" charset="0"/>
              </a:rPr>
              <a:t>Some well-known Network databases:</a:t>
            </a:r>
          </a:p>
          <a:p>
            <a:pPr>
              <a:buFontTx/>
              <a:buChar char="•"/>
            </a:pPr>
            <a:r>
              <a:rPr lang="en-US" sz="1000">
                <a:latin typeface="Trebuchet MS" pitchFamily="34" charset="0"/>
              </a:rPr>
              <a:t>TurboIMAGE </a:t>
            </a:r>
          </a:p>
          <a:p>
            <a:pPr>
              <a:buFontTx/>
              <a:buChar char="•"/>
            </a:pPr>
            <a:r>
              <a:rPr lang="en-US" sz="1000">
                <a:latin typeface="Trebuchet MS" pitchFamily="34" charset="0"/>
              </a:rPr>
              <a:t>IDMS </a:t>
            </a:r>
          </a:p>
          <a:p>
            <a:pPr>
              <a:buFontTx/>
              <a:buChar char="•"/>
            </a:pPr>
            <a:r>
              <a:rPr lang="en-US" sz="1000">
                <a:latin typeface="Trebuchet MS" pitchFamily="34" charset="0"/>
              </a:rPr>
              <a:t>RDM Embedded </a:t>
            </a:r>
          </a:p>
          <a:p>
            <a:pPr>
              <a:buFontTx/>
              <a:buChar char="•"/>
            </a:pPr>
            <a:r>
              <a:rPr lang="en-US" sz="1000">
                <a:latin typeface="Trebuchet MS" pitchFamily="34" charset="0"/>
              </a:rPr>
              <a:t>RDM Server </a:t>
            </a:r>
          </a:p>
        </p:txBody>
      </p:sp>
    </p:spTree>
    <p:extLst>
      <p:ext uri="{BB962C8B-B14F-4D97-AF65-F5344CB8AC3E}">
        <p14:creationId xmlns:p14="http://schemas.microsoft.com/office/powerpoint/2010/main" val="3525664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041525" y="598488"/>
            <a:ext cx="4670425" cy="3503612"/>
          </a:xfrm>
          <a:ln/>
        </p:spPr>
      </p:sp>
      <p:sp>
        <p:nvSpPr>
          <p:cNvPr id="64517"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Possibilities in a Network model</a:t>
            </a:r>
            <a:r>
              <a:rPr lang="en-US" b="1" dirty="0" smtClean="0">
                <a:ea typeface="ＭＳ Ｐゴシック" pitchFamily="34" charset="-128"/>
              </a:rPr>
              <a:t>:</a:t>
            </a:r>
          </a:p>
          <a:p>
            <a:pPr eaLnBrk="1" hangingPunct="1">
              <a:defRPr/>
            </a:pPr>
            <a:r>
              <a:rPr lang="en-US" dirty="0" smtClean="0">
                <a:ea typeface="ＭＳ Ｐゴシック" pitchFamily="34" charset="-128"/>
              </a:rPr>
              <a:t>In Network model,  following possibilities exist:</a:t>
            </a:r>
          </a:p>
          <a:p>
            <a:pPr marL="180975" indent="-180975" eaLnBrk="1" hangingPunct="1">
              <a:buFontTx/>
              <a:buChar char="•"/>
              <a:defRPr/>
            </a:pPr>
            <a:r>
              <a:rPr lang="en-US" dirty="0" smtClean="0">
                <a:ea typeface="ＭＳ Ｐゴシック" pitchFamily="34" charset="-128"/>
              </a:rPr>
              <a:t>INSERT</a:t>
            </a:r>
          </a:p>
          <a:p>
            <a:pPr marL="625475" lvl="1" indent="-168275" eaLnBrk="1" hangingPunct="1">
              <a:buFont typeface="Wingdings" pitchFamily="2" charset="2"/>
              <a:buChar char="Ø"/>
              <a:defRPr/>
            </a:pPr>
            <a:r>
              <a:rPr lang="en-US" dirty="0" smtClean="0">
                <a:ea typeface="ＭＳ Ｐゴシック" pitchFamily="34" charset="-128"/>
              </a:rPr>
              <a:t>Inserting a course record or student record poses no problems, as they can exist without any connectors till a student takes the course.</a:t>
            </a:r>
          </a:p>
          <a:p>
            <a:pPr marL="180975" indent="-180975" eaLnBrk="1" hangingPunct="1">
              <a:buFontTx/>
              <a:buChar char="•"/>
              <a:defRPr/>
            </a:pPr>
            <a:r>
              <a:rPr lang="en-US" dirty="0" smtClean="0">
                <a:ea typeface="ＭＳ Ｐゴシック" pitchFamily="34" charset="-128"/>
              </a:rPr>
              <a:t>UPDATE</a:t>
            </a:r>
          </a:p>
          <a:p>
            <a:pPr marL="625475" lvl="1" indent="-168275" eaLnBrk="1" hangingPunct="1">
              <a:buFont typeface="Wingdings" pitchFamily="2" charset="2"/>
              <a:buChar char="Ø"/>
              <a:defRPr/>
            </a:pPr>
            <a:r>
              <a:rPr lang="en-US" dirty="0" smtClean="0">
                <a:ea typeface="ＭＳ Ｐゴシック" pitchFamily="34" charset="-128"/>
              </a:rPr>
              <a:t>Update can be done only to a particular child record.</a:t>
            </a:r>
          </a:p>
          <a:p>
            <a:pPr marL="180975" indent="-180975" eaLnBrk="1" hangingPunct="1">
              <a:buFontTx/>
              <a:buChar char="•"/>
              <a:defRPr/>
            </a:pPr>
            <a:r>
              <a:rPr lang="en-US" dirty="0" smtClean="0">
                <a:ea typeface="ＭＳ Ｐゴシック" pitchFamily="34" charset="-128"/>
              </a:rPr>
              <a:t>DELETE</a:t>
            </a:r>
          </a:p>
          <a:p>
            <a:pPr marL="625475" lvl="1" indent="-168275" eaLnBrk="1" hangingPunct="1">
              <a:buFont typeface="Wingdings" pitchFamily="2" charset="2"/>
              <a:buChar char="Ø"/>
              <a:defRPr/>
            </a:pPr>
            <a:r>
              <a:rPr lang="en-US" dirty="0" smtClean="0">
                <a:ea typeface="ＭＳ Ｐゴシック" pitchFamily="34" charset="-128"/>
              </a:rPr>
              <a:t>Deleting any record automatically adjusts the chain.</a:t>
            </a:r>
          </a:p>
        </p:txBody>
      </p:sp>
      <p:sp>
        <p:nvSpPr>
          <p:cNvPr id="6451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0631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30413" y="598488"/>
            <a:ext cx="4670425" cy="3503612"/>
          </a:xfrm>
          <a:ln/>
        </p:spPr>
      </p:sp>
      <p:sp>
        <p:nvSpPr>
          <p:cNvPr id="48133" name="Rectangle 4"/>
          <p:cNvSpPr>
            <a:spLocks noGrp="1" noChangeArrowheads="1"/>
          </p:cNvSpPr>
          <p:nvPr>
            <p:ph type="body" idx="1"/>
          </p:nvPr>
        </p:nvSpPr>
        <p:spPr>
          <a:xfrm>
            <a:off x="2041360" y="4246348"/>
            <a:ext cx="4648200" cy="3965292"/>
          </a:xfrm>
          <a:noFill/>
          <a:ln/>
        </p:spPr>
        <p:txBody>
          <a:bodyPr/>
          <a:lstStyle/>
          <a:p>
            <a:pPr eaLnBrk="1" hangingPunct="1"/>
            <a:endParaRPr lang="en-US" dirty="0" smtClean="0">
              <a:ea typeface="ＭＳ Ｐゴシック" pitchFamily="34" charset="-128"/>
            </a:endParaRPr>
          </a:p>
        </p:txBody>
      </p:sp>
      <p:sp>
        <p:nvSpPr>
          <p:cNvPr id="48134" name="Text Box 5"/>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Explain the lesson coverage</a:t>
            </a:r>
          </a:p>
        </p:txBody>
      </p:sp>
    </p:spTree>
    <p:extLst>
      <p:ext uri="{BB962C8B-B14F-4D97-AF65-F5344CB8AC3E}">
        <p14:creationId xmlns:p14="http://schemas.microsoft.com/office/powerpoint/2010/main" val="3499542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041525" y="598488"/>
            <a:ext cx="4670425" cy="3503612"/>
          </a:xfrm>
          <a:ln/>
        </p:spPr>
      </p:sp>
      <p:sp>
        <p:nvSpPr>
          <p:cNvPr id="6554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5542"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2339505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057400" y="611188"/>
            <a:ext cx="4670425" cy="3503612"/>
          </a:xfrm>
          <a:ln/>
        </p:spPr>
      </p:sp>
      <p:sp>
        <p:nvSpPr>
          <p:cNvPr id="66565"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6566"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521790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057400" y="611188"/>
            <a:ext cx="4670425" cy="3503612"/>
          </a:xfrm>
          <a:ln/>
        </p:spPr>
      </p:sp>
      <p:sp>
        <p:nvSpPr>
          <p:cNvPr id="67589"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7590" name="Rectangle 9"/>
          <p:cNvSpPr>
            <a:spLocks noGrp="1" noChangeArrowheads="1"/>
          </p:cNvSpPr>
          <p:nvPr>
            <p:ph type="body" idx="1"/>
          </p:nvPr>
        </p:nvSpPr>
        <p:spPr>
          <a:noFill/>
          <a:ln/>
        </p:spPr>
        <p:txBody>
          <a:bodyPr/>
          <a:lstStyle/>
          <a:p>
            <a:pPr eaLnBrk="1" hangingPunct="1">
              <a:defRPr/>
            </a:pPr>
            <a:r>
              <a:rPr lang="en-US" dirty="0" smtClean="0">
                <a:ea typeface="ＭＳ Ｐゴシック" pitchFamily="34" charset="-128"/>
              </a:rPr>
              <a:t>In Relational</a:t>
            </a:r>
            <a:r>
              <a:rPr lang="en-US" baseline="0" dirty="0" smtClean="0">
                <a:ea typeface="ＭＳ Ｐゴシック" pitchFamily="34" charset="-128"/>
              </a:rPr>
              <a:t> </a:t>
            </a:r>
            <a:r>
              <a:rPr lang="en-US" dirty="0" smtClean="0">
                <a:ea typeface="ＭＳ Ｐゴシック" pitchFamily="34" charset="-128"/>
              </a:rPr>
              <a:t>model,  following possibilities exist:</a:t>
            </a:r>
          </a:p>
          <a:p>
            <a:pPr marL="180975" indent="-180975" eaLnBrk="1" hangingPunct="1">
              <a:buFontTx/>
              <a:buChar char="•"/>
              <a:defRPr/>
            </a:pPr>
            <a:r>
              <a:rPr lang="en-US" dirty="0" smtClean="0">
                <a:ea typeface="ＭＳ Ｐゴシック" pitchFamily="34" charset="-128"/>
              </a:rPr>
              <a:t>INSERT</a:t>
            </a:r>
          </a:p>
          <a:p>
            <a:pPr marL="457200" lvl="1" indent="0" eaLnBrk="1" hangingPunct="1">
              <a:buFont typeface="Wingdings" pitchFamily="2" charset="2"/>
              <a:buNone/>
              <a:defRPr/>
            </a:pPr>
            <a:r>
              <a:rPr lang="en-US" dirty="0" smtClean="0">
                <a:ea typeface="ＭＳ Ｐゴシック" pitchFamily="34" charset="-128"/>
              </a:rPr>
              <a:t>Inserting a course record or student record poses no problems, as the insert</a:t>
            </a:r>
            <a:r>
              <a:rPr lang="en-US" baseline="0" dirty="0" smtClean="0">
                <a:ea typeface="ＭＳ Ｐゴシック" pitchFamily="34" charset="-128"/>
              </a:rPr>
              <a:t> takes place on different tables</a:t>
            </a:r>
          </a:p>
          <a:p>
            <a:pPr marL="457200" lvl="1" indent="0" eaLnBrk="1" hangingPunct="1">
              <a:buFont typeface="Wingdings" pitchFamily="2" charset="2"/>
              <a:buNone/>
              <a:defRPr/>
            </a:pPr>
            <a:r>
              <a:rPr lang="en-US" dirty="0" smtClean="0">
                <a:ea typeface="ＭＳ Ｐゴシック" pitchFamily="34" charset="-128"/>
              </a:rPr>
              <a:t>Inserting a child record would first check for the existence of the column </a:t>
            </a:r>
            <a:r>
              <a:rPr lang="en-US" dirty="0" err="1" smtClean="0">
                <a:ea typeface="ＭＳ Ｐゴシック" pitchFamily="34" charset="-128"/>
              </a:rPr>
              <a:t>column</a:t>
            </a:r>
            <a:r>
              <a:rPr lang="en-US" baseline="0" dirty="0" smtClean="0">
                <a:ea typeface="ＭＳ Ｐゴシック" pitchFamily="34" charset="-128"/>
              </a:rPr>
              <a:t> value being present in  the parent table.  </a:t>
            </a:r>
            <a:endParaRPr lang="en-US" dirty="0" smtClean="0">
              <a:ea typeface="ＭＳ Ｐゴシック" pitchFamily="34" charset="-128"/>
            </a:endParaRPr>
          </a:p>
          <a:p>
            <a:pPr marL="180975" indent="-180975" eaLnBrk="1" hangingPunct="1">
              <a:buFontTx/>
              <a:buChar char="•"/>
              <a:defRPr/>
            </a:pPr>
            <a:r>
              <a:rPr lang="en-US" dirty="0" smtClean="0">
                <a:ea typeface="ＭＳ Ｐゴシック" pitchFamily="34" charset="-128"/>
              </a:rPr>
              <a:t>UPDATE</a:t>
            </a:r>
          </a:p>
          <a:p>
            <a:pPr marL="625475" lvl="1" indent="-168275" eaLnBrk="1" hangingPunct="1">
              <a:buFont typeface="Wingdings" pitchFamily="2" charset="2"/>
              <a:buChar char="Ø"/>
              <a:defRPr/>
            </a:pPr>
            <a:r>
              <a:rPr lang="en-US" dirty="0" smtClean="0">
                <a:ea typeface="ＭＳ Ｐゴシック" pitchFamily="34" charset="-128"/>
              </a:rPr>
              <a:t>Update can be done only to a particular record,</a:t>
            </a:r>
            <a:r>
              <a:rPr lang="en-US" baseline="0" dirty="0" smtClean="0">
                <a:ea typeface="ＭＳ Ｐゴシック" pitchFamily="34" charset="-128"/>
              </a:rPr>
              <a:t> few records by specifying a condition</a:t>
            </a:r>
            <a:r>
              <a:rPr lang="en-US"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DELETE</a:t>
            </a:r>
          </a:p>
          <a:p>
            <a:pPr marL="625475" lvl="1" indent="-168275" eaLnBrk="1" hangingPunct="1">
              <a:buFont typeface="Wingdings" pitchFamily="2" charset="2"/>
              <a:buChar char="Ø"/>
              <a:defRPr/>
            </a:pPr>
            <a:r>
              <a:rPr lang="en-US" dirty="0" smtClean="0">
                <a:ea typeface="ＭＳ Ｐゴシック" pitchFamily="34" charset="-128"/>
              </a:rPr>
              <a:t>Deleting a record/few</a:t>
            </a:r>
            <a:r>
              <a:rPr lang="en-US" baseline="0" dirty="0" smtClean="0">
                <a:ea typeface="ＭＳ Ｐゴシック" pitchFamily="34" charset="-128"/>
              </a:rPr>
              <a:t> records of a particular table can be done by specifying a condition</a:t>
            </a:r>
            <a:r>
              <a:rPr lang="en-US" dirty="0" smtClean="0">
                <a:ea typeface="ＭＳ Ｐゴシック" pitchFamily="34" charset="-128"/>
              </a:rPr>
              <a:t>.</a:t>
            </a:r>
          </a:p>
          <a:p>
            <a:pPr marL="625475" lvl="1" indent="-168275" eaLnBrk="1" hangingPunct="1">
              <a:buFont typeface="Wingdings" pitchFamily="2" charset="2"/>
              <a:buChar char="Ø"/>
              <a:defRPr/>
            </a:pPr>
            <a:r>
              <a:rPr lang="en-US" dirty="0" smtClean="0">
                <a:ea typeface="ＭＳ Ｐゴシック" pitchFamily="34" charset="-128"/>
              </a:rPr>
              <a:t>Deleting a</a:t>
            </a:r>
            <a:r>
              <a:rPr lang="en-US" baseline="0" dirty="0" smtClean="0">
                <a:ea typeface="ＭＳ Ｐゴシック" pitchFamily="34" charset="-128"/>
              </a:rPr>
              <a:t> parent record would not be allowed  if child records exist.</a:t>
            </a:r>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370816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1970088" y="839788"/>
            <a:ext cx="4670425" cy="3503612"/>
          </a:xfrm>
          <a:ln/>
        </p:spPr>
      </p:sp>
      <p:sp>
        <p:nvSpPr>
          <p:cNvPr id="68613" name="Rectangle 3"/>
          <p:cNvSpPr>
            <a:spLocks noGrp="1" noChangeArrowheads="1"/>
          </p:cNvSpPr>
          <p:nvPr>
            <p:ph type="body" idx="1"/>
          </p:nvPr>
        </p:nvSpPr>
        <p:spPr>
          <a:xfrm>
            <a:off x="1981200" y="4571212"/>
            <a:ext cx="4648200" cy="3965292"/>
          </a:xfrm>
          <a:ln/>
        </p:spPr>
        <p:txBody>
          <a:bodyPr/>
          <a:lstStyle/>
          <a:p>
            <a:pPr eaLnBrk="1" hangingPunct="1">
              <a:defRPr/>
            </a:pPr>
            <a:r>
              <a:rPr lang="en-US" b="1" u="sng" dirty="0" smtClean="0">
                <a:ea typeface="ＭＳ Ｐゴシック" pitchFamily="34" charset="-128"/>
              </a:rPr>
              <a:t>Relational DBMS (RDBMS)</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Relational model presents an orderly, predictable, and intuitive approach for: </a:t>
            </a:r>
          </a:p>
          <a:p>
            <a:pPr marL="625475" lvl="1" indent="-168275" eaLnBrk="1" hangingPunct="1">
              <a:buFont typeface="Wingdings" pitchFamily="2" charset="2"/>
              <a:buChar char="Ø"/>
              <a:defRPr/>
            </a:pPr>
            <a:r>
              <a:rPr lang="en-US" dirty="0" smtClean="0">
                <a:ea typeface="ＭＳ Ｐゴシック" pitchFamily="34" charset="-128"/>
              </a:rPr>
              <a:t>Organizing data, </a:t>
            </a:r>
          </a:p>
          <a:p>
            <a:pPr marL="625475" lvl="1" indent="-168275" eaLnBrk="1" hangingPunct="1">
              <a:buFont typeface="Wingdings" pitchFamily="2" charset="2"/>
              <a:buChar char="Ø"/>
              <a:defRPr/>
            </a:pPr>
            <a:r>
              <a:rPr lang="en-US" dirty="0" smtClean="0">
                <a:ea typeface="ＭＳ Ｐゴシック" pitchFamily="34" charset="-128"/>
              </a:rPr>
              <a:t>Manipulating data, and </a:t>
            </a:r>
          </a:p>
          <a:p>
            <a:pPr marL="625475" lvl="1" indent="-168275" eaLnBrk="1" hangingPunct="1">
              <a:buFont typeface="Wingdings" pitchFamily="2" charset="2"/>
              <a:buChar char="Ø"/>
              <a:defRPr/>
            </a:pPr>
            <a:r>
              <a:rPr lang="en-US" dirty="0" smtClean="0">
                <a:ea typeface="ＭＳ Ｐゴシック" pitchFamily="34" charset="-128"/>
              </a:rPr>
              <a:t>Viewing data </a:t>
            </a:r>
          </a:p>
          <a:p>
            <a:pPr eaLnBrk="1" hangingPunct="1">
              <a:defRPr/>
            </a:pPr>
            <a:endParaRPr lang="en-US" dirty="0" smtClean="0">
              <a:ea typeface="ＭＳ Ｐゴシック" pitchFamily="34" charset="-128"/>
            </a:endParaRPr>
          </a:p>
          <a:p>
            <a:pPr eaLnBrk="1" hangingPunct="1">
              <a:defRPr/>
            </a:pPr>
            <a:r>
              <a:rPr lang="en-US" b="1" dirty="0" smtClean="0">
                <a:ea typeface="ＭＳ Ｐゴシック" pitchFamily="34" charset="-128"/>
              </a:rPr>
              <a:t>RDBMS Terminology</a:t>
            </a:r>
          </a:p>
          <a:p>
            <a:pPr marL="180975" indent="-180975" eaLnBrk="1" hangingPunct="1">
              <a:buFontTx/>
              <a:buChar char="•"/>
              <a:defRPr/>
            </a:pPr>
            <a:r>
              <a:rPr lang="en-US" dirty="0" smtClean="0">
                <a:ea typeface="ＭＳ Ｐゴシック" pitchFamily="34" charset="-128"/>
              </a:rPr>
              <a:t>Relational data consists of relations. </a:t>
            </a:r>
          </a:p>
          <a:p>
            <a:pPr marL="625475" lvl="1" indent="-168275" eaLnBrk="1" hangingPunct="1">
              <a:buFont typeface="Wingdings" pitchFamily="2" charset="2"/>
              <a:buChar char="Ø"/>
              <a:defRPr/>
            </a:pPr>
            <a:r>
              <a:rPr lang="en-US" dirty="0" smtClean="0">
                <a:ea typeface="ＭＳ Ｐゴシック" pitchFamily="34" charset="-128"/>
              </a:rPr>
              <a:t>A relation (or relational table) is a “two dimensional” table with special properties. </a:t>
            </a:r>
          </a:p>
          <a:p>
            <a:pPr marL="180975" indent="-180975" eaLnBrk="1" hangingPunct="1">
              <a:buFontTx/>
              <a:buChar char="•"/>
              <a:defRPr/>
            </a:pPr>
            <a:r>
              <a:rPr lang="en-US" dirty="0" smtClean="0">
                <a:ea typeface="ＭＳ Ｐゴシック" pitchFamily="34" charset="-128"/>
              </a:rPr>
              <a:t>A relational table consists of: </a:t>
            </a:r>
          </a:p>
          <a:p>
            <a:pPr marL="625475" lvl="1" indent="-168275" eaLnBrk="1" hangingPunct="1">
              <a:buFont typeface="Wingdings" pitchFamily="2" charset="2"/>
              <a:buChar char="Ø"/>
              <a:defRPr/>
            </a:pPr>
            <a:r>
              <a:rPr lang="en-US" dirty="0" smtClean="0">
                <a:ea typeface="ＭＳ Ｐゴシック" pitchFamily="34" charset="-128"/>
              </a:rPr>
              <a:t>a set of named columns, and </a:t>
            </a:r>
          </a:p>
          <a:p>
            <a:pPr marL="625475" lvl="1" indent="-168275" eaLnBrk="1" hangingPunct="1">
              <a:buFont typeface="Wingdings" pitchFamily="2" charset="2"/>
              <a:buChar char="Ø"/>
              <a:defRPr/>
            </a:pPr>
            <a:r>
              <a:rPr lang="en-US" dirty="0" smtClean="0">
                <a:ea typeface="ＭＳ Ｐゴシック" pitchFamily="34" charset="-128"/>
              </a:rPr>
              <a:t>an arbitrary number of rows </a:t>
            </a:r>
          </a:p>
          <a:p>
            <a:pPr marL="180975" indent="-180975" eaLnBrk="1" hangingPunct="1">
              <a:buFontTx/>
              <a:buChar char="•"/>
              <a:defRPr/>
            </a:pPr>
            <a:r>
              <a:rPr lang="en-US" dirty="0" smtClean="0">
                <a:ea typeface="ＭＳ Ｐゴシック" pitchFamily="34" charset="-128"/>
              </a:rPr>
              <a:t>The columns are called as “attributes” or “fields”. The rows are called as “</a:t>
            </a:r>
            <a:r>
              <a:rPr lang="en-US" dirty="0" err="1" smtClean="0">
                <a:ea typeface="ＭＳ Ｐゴシック" pitchFamily="34" charset="-128"/>
              </a:rPr>
              <a:t>tuples</a:t>
            </a:r>
            <a:r>
              <a:rPr lang="en-US" dirty="0" smtClean="0">
                <a:ea typeface="ＭＳ Ｐゴシック" pitchFamily="34" charset="-128"/>
              </a:rPr>
              <a:t>” or “records”. </a:t>
            </a:r>
          </a:p>
          <a:p>
            <a:pPr marL="180975" indent="-180975" eaLnBrk="1" hangingPunct="1">
              <a:buFontTx/>
              <a:buChar char="•"/>
              <a:defRPr/>
            </a:pPr>
            <a:r>
              <a:rPr lang="en-US" dirty="0" smtClean="0">
                <a:ea typeface="ＭＳ Ｐゴシック" pitchFamily="34" charset="-128"/>
              </a:rPr>
              <a:t>Each “attribute” is associated with a “domain”. </a:t>
            </a:r>
          </a:p>
          <a:p>
            <a:pPr marL="625475" lvl="1" indent="-168275" eaLnBrk="1" hangingPunct="1">
              <a:buFont typeface="Wingdings" pitchFamily="2" charset="2"/>
              <a:buChar char="Ø"/>
              <a:defRPr/>
            </a:pPr>
            <a:r>
              <a:rPr lang="en-US" dirty="0" smtClean="0">
                <a:ea typeface="ＭＳ Ｐゴシック" pitchFamily="34" charset="-128"/>
              </a:rPr>
              <a:t>A “domain” is a set of values that may appear in one or more columns.</a:t>
            </a:r>
          </a:p>
        </p:txBody>
      </p:sp>
      <p:sp>
        <p:nvSpPr>
          <p:cNvPr id="68614" name="Text Box 9"/>
          <p:cNvSpPr txBox="1">
            <a:spLocks noChangeArrowheads="1"/>
          </p:cNvSpPr>
          <p:nvPr/>
        </p:nvSpPr>
        <p:spPr bwMode="auto">
          <a:xfrm>
            <a:off x="152400" y="1295466"/>
            <a:ext cx="1676400" cy="3293102"/>
          </a:xfrm>
          <a:prstGeom prst="rect">
            <a:avLst/>
          </a:prstGeom>
          <a:noFill/>
          <a:ln w="9525">
            <a:noFill/>
            <a:miter lim="800000"/>
            <a:headEnd/>
            <a:tailEnd/>
          </a:ln>
        </p:spPr>
        <p:txBody>
          <a:bodyPr>
            <a:spAutoFit/>
          </a:bodyPr>
          <a:lstStyle/>
          <a:p>
            <a:r>
              <a:rPr lang="en-US" sz="1000" b="1">
                <a:latin typeface="Trebuchet MS" pitchFamily="34" charset="0"/>
              </a:rPr>
              <a:t>Relational DBMS:</a:t>
            </a:r>
          </a:p>
          <a:p>
            <a:endParaRPr lang="en-US" sz="1000">
              <a:latin typeface="Trebuchet MS" pitchFamily="34" charset="0"/>
            </a:endParaRPr>
          </a:p>
          <a:p>
            <a:r>
              <a:rPr lang="en-US" sz="1000">
                <a:latin typeface="Trebuchet MS" pitchFamily="34" charset="0"/>
              </a:rPr>
              <a:t>Well-known Relational Database: DB2</a:t>
            </a:r>
          </a:p>
          <a:p>
            <a:endParaRPr lang="en-US" sz="1000">
              <a:latin typeface="Trebuchet MS" pitchFamily="34" charset="0"/>
            </a:endParaRPr>
          </a:p>
          <a:p>
            <a:r>
              <a:rPr lang="en-US" sz="1000">
                <a:latin typeface="Trebuchet MS" pitchFamily="34" charset="0"/>
              </a:rPr>
              <a:t>ORDBMS Databases: Oracle Database, Microsoft SQL Server</a:t>
            </a:r>
          </a:p>
          <a:p>
            <a:endParaRPr lang="en-US" sz="1000">
              <a:latin typeface="Trebuchet MS" pitchFamily="34" charset="0"/>
            </a:endParaRPr>
          </a:p>
          <a:p>
            <a:r>
              <a:rPr lang="en-US" sz="1000" b="1">
                <a:latin typeface="Trebuchet MS" pitchFamily="34" charset="0"/>
              </a:rPr>
              <a:t>Links / References:</a:t>
            </a:r>
            <a:endParaRPr lang="en-US" sz="1000"/>
          </a:p>
          <a:p>
            <a:pPr>
              <a:buFontTx/>
              <a:buChar char="•"/>
            </a:pPr>
            <a:r>
              <a:rPr lang="en-US" sz="1000"/>
              <a:t>http://www.edumax.com/database-basics-network-vs.-hierarchical-databases.html </a:t>
            </a:r>
          </a:p>
          <a:p>
            <a:pPr>
              <a:buFontTx/>
              <a:buChar char="•"/>
            </a:pPr>
            <a:r>
              <a:rPr lang="en-US" sz="1000"/>
              <a:t>http://www.comphist.org/computing_history/new_page_9.htm</a:t>
            </a:r>
          </a:p>
          <a:p>
            <a:pPr>
              <a:buFontTx/>
              <a:buChar char="•"/>
            </a:pPr>
            <a:r>
              <a:rPr lang="en-US" sz="1000"/>
              <a:t>http://www.unixspace.com/context/databases.html</a:t>
            </a:r>
          </a:p>
          <a:p>
            <a:pPr>
              <a:buFontTx/>
              <a:buChar char="•"/>
            </a:pPr>
            <a:r>
              <a:rPr lang="en-US" sz="1000"/>
              <a:t>http://www.answers.com/topic/hierarchical-model</a:t>
            </a:r>
          </a:p>
        </p:txBody>
      </p:sp>
    </p:spTree>
    <p:extLst>
      <p:ext uri="{BB962C8B-B14F-4D97-AF65-F5344CB8AC3E}">
        <p14:creationId xmlns:p14="http://schemas.microsoft.com/office/powerpoint/2010/main" val="2026134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057400" y="611188"/>
            <a:ext cx="4670425" cy="3503612"/>
          </a:xfrm>
          <a:ln/>
        </p:spPr>
      </p:sp>
      <p:sp>
        <p:nvSpPr>
          <p:cNvPr id="69637" name="Rectangle 3"/>
          <p:cNvSpPr>
            <a:spLocks noGrp="1" noChangeArrowheads="1"/>
          </p:cNvSpPr>
          <p:nvPr>
            <p:ph type="body" idx="1"/>
          </p:nvPr>
        </p:nvSpPr>
        <p:spPr>
          <a:xfrm>
            <a:off x="2053392" y="4234316"/>
            <a:ext cx="4648200" cy="3965292"/>
          </a:xfrm>
          <a:noFill/>
          <a:ln/>
        </p:spPr>
        <p:txBody>
          <a:bodyPr/>
          <a:lstStyle/>
          <a:p>
            <a:pPr eaLnBrk="1" hangingPunct="1"/>
            <a:r>
              <a:rPr lang="en-US" b="1" u="sng" dirty="0" smtClean="0">
                <a:ea typeface="ＭＳ Ｐゴシック" pitchFamily="34" charset="-128"/>
              </a:rPr>
              <a:t>Properties of Relational Data Entities</a:t>
            </a:r>
            <a:r>
              <a:rPr lang="en-US" b="1" dirty="0" smtClean="0">
                <a:ea typeface="ＭＳ Ｐゴシック" pitchFamily="34" charset="-128"/>
              </a:rPr>
              <a:t>:</a:t>
            </a:r>
          </a:p>
          <a:p>
            <a:pPr eaLnBrk="1" hangingPunct="1"/>
            <a:r>
              <a:rPr lang="en-US" dirty="0" smtClean="0">
                <a:ea typeface="ＭＳ Ｐゴシック" pitchFamily="34" charset="-128"/>
              </a:rPr>
              <a:t>Relational tables have six </a:t>
            </a:r>
            <a:r>
              <a:rPr lang="en-US" dirty="0" err="1" smtClean="0">
                <a:ea typeface="ＭＳ Ｐゴシック" pitchFamily="34" charset="-128"/>
              </a:rPr>
              <a:t>properties,which</a:t>
            </a:r>
            <a:r>
              <a:rPr lang="en-US" dirty="0" smtClean="0">
                <a:ea typeface="ＭＳ Ｐゴシック" pitchFamily="34" charset="-128"/>
              </a:rPr>
              <a:t> must be satisfied for any table to be classified as </a:t>
            </a:r>
            <a:r>
              <a:rPr lang="en-US" dirty="0" err="1" smtClean="0">
                <a:ea typeface="ＭＳ Ｐゴシック" pitchFamily="34" charset="-128"/>
              </a:rPr>
              <a:t>Relational.These</a:t>
            </a:r>
            <a:r>
              <a:rPr lang="en-US" dirty="0" smtClean="0">
                <a:ea typeface="ＭＳ Ｐゴシック" pitchFamily="34" charset="-128"/>
              </a:rPr>
              <a:t> are :</a:t>
            </a:r>
          </a:p>
          <a:p>
            <a:pPr marL="228600" indent="-228600" eaLnBrk="1" hangingPunct="1">
              <a:buAutoNum type="arabicPeriod"/>
            </a:pPr>
            <a:r>
              <a:rPr lang="en-US" dirty="0" smtClean="0">
                <a:ea typeface="ＭＳ Ｐゴシック" pitchFamily="34" charset="-128"/>
              </a:rPr>
              <a:t>Single valued attributes</a:t>
            </a:r>
          </a:p>
          <a:p>
            <a:pPr marL="228600" indent="-228600" eaLnBrk="1" hangingPunct="1">
              <a:buAutoNum type="arabicPeriod"/>
            </a:pPr>
            <a:r>
              <a:rPr lang="en-US" dirty="0" smtClean="0">
                <a:ea typeface="ＭＳ Ｐゴシック" pitchFamily="34" charset="-128"/>
              </a:rPr>
              <a:t>Same </a:t>
            </a:r>
            <a:r>
              <a:rPr lang="en-US" dirty="0" err="1" smtClean="0">
                <a:ea typeface="ＭＳ Ｐゴシック" pitchFamily="34" charset="-128"/>
              </a:rPr>
              <a:t>datatype</a:t>
            </a:r>
            <a:r>
              <a:rPr lang="en-US" dirty="0" smtClean="0">
                <a:ea typeface="ＭＳ Ｐゴシック" pitchFamily="34" charset="-128"/>
              </a:rPr>
              <a:t> attribute values</a:t>
            </a:r>
          </a:p>
          <a:p>
            <a:pPr marL="228600" indent="-228600" eaLnBrk="1" hangingPunct="1">
              <a:buAutoNum type="arabicPeriod"/>
            </a:pPr>
            <a:r>
              <a:rPr lang="en-US" dirty="0" smtClean="0">
                <a:ea typeface="ＭＳ Ｐゴシック" pitchFamily="34" charset="-128"/>
              </a:rPr>
              <a:t>Primary key</a:t>
            </a:r>
          </a:p>
          <a:p>
            <a:pPr marL="228600" indent="-228600" eaLnBrk="1" hangingPunct="1">
              <a:buAutoNum type="arabicPeriod"/>
            </a:pPr>
            <a:r>
              <a:rPr lang="en-US" dirty="0" smtClean="0">
                <a:ea typeface="ＭＳ Ｐゴシック" pitchFamily="34" charset="-128"/>
              </a:rPr>
              <a:t>Attribute order not important</a:t>
            </a:r>
          </a:p>
          <a:p>
            <a:pPr marL="228600" indent="-228600" eaLnBrk="1" hangingPunct="1">
              <a:buAutoNum type="arabicPeriod"/>
            </a:pPr>
            <a:r>
              <a:rPr lang="en-US" dirty="0" smtClean="0">
                <a:ea typeface="ＭＳ Ｐゴシック" pitchFamily="34" charset="-128"/>
              </a:rPr>
              <a:t>Row</a:t>
            </a:r>
            <a:r>
              <a:rPr lang="en-US" baseline="0" dirty="0" smtClean="0">
                <a:ea typeface="ＭＳ Ｐゴシック" pitchFamily="34" charset="-128"/>
              </a:rPr>
              <a:t> order not important</a:t>
            </a:r>
          </a:p>
          <a:p>
            <a:pPr marL="228600" indent="-228600" eaLnBrk="1" hangingPunct="1">
              <a:buAutoNum type="arabicPeriod"/>
            </a:pPr>
            <a:r>
              <a:rPr lang="en-US" baseline="0" dirty="0" smtClean="0">
                <a:ea typeface="ＭＳ Ｐゴシック" pitchFamily="34" charset="-128"/>
              </a:rPr>
              <a:t>Uniquely identifiable column</a:t>
            </a:r>
            <a:endParaRPr lang="en-US" dirty="0" smtClean="0">
              <a:ea typeface="ＭＳ Ｐゴシック" pitchFamily="34" charset="-128"/>
            </a:endParaRPr>
          </a:p>
        </p:txBody>
      </p:sp>
      <p:sp>
        <p:nvSpPr>
          <p:cNvPr id="6963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432034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057400" y="611188"/>
            <a:ext cx="4670425" cy="3503612"/>
          </a:xfrm>
          <a:ln/>
        </p:spPr>
      </p:sp>
      <p:sp>
        <p:nvSpPr>
          <p:cNvPr id="70661" name="Rectangle 3"/>
          <p:cNvSpPr>
            <a:spLocks noGrp="1" noChangeArrowheads="1"/>
          </p:cNvSpPr>
          <p:nvPr>
            <p:ph type="body" idx="1"/>
          </p:nvPr>
        </p:nvSpPr>
        <p:spPr>
          <a:xfrm>
            <a:off x="2057400" y="4235450"/>
            <a:ext cx="4648200" cy="3965292"/>
          </a:xfrm>
          <a:ln/>
        </p:spPr>
        <p:txBody>
          <a:bodyPr/>
          <a:lstStyle/>
          <a:p>
            <a:pPr eaLnBrk="1" hangingPunct="1">
              <a:defRPr/>
            </a:pPr>
            <a:r>
              <a:rPr lang="en-US" b="1" u="sng" dirty="0" smtClean="0">
                <a:ea typeface="ＭＳ Ｐゴシック" pitchFamily="34" charset="-128"/>
              </a:rPr>
              <a:t>Data Integrity</a:t>
            </a:r>
            <a:r>
              <a:rPr lang="en-US" b="1" dirty="0" smtClean="0">
                <a:ea typeface="ＭＳ Ｐゴシック" pitchFamily="34" charset="-128"/>
              </a:rPr>
              <a:t>:</a:t>
            </a:r>
          </a:p>
          <a:p>
            <a:pPr eaLnBrk="1" hangingPunct="1">
              <a:defRPr/>
            </a:pPr>
            <a:r>
              <a:rPr lang="en-US" dirty="0" smtClean="0">
                <a:ea typeface="ＭＳ Ｐゴシック" pitchFamily="34" charset="-128"/>
              </a:rPr>
              <a:t>Data Integrity refers to the wholeness and soundness of the database. </a:t>
            </a:r>
          </a:p>
          <a:p>
            <a:pPr eaLnBrk="1" hangingPunct="1">
              <a:defRPr/>
            </a:pPr>
            <a:r>
              <a:rPr lang="en-US" dirty="0" smtClean="0">
                <a:ea typeface="ＭＳ Ｐゴシック" pitchFamily="34" charset="-128"/>
              </a:rPr>
              <a:t>Some of the most important integrities are given below.</a:t>
            </a:r>
          </a:p>
          <a:p>
            <a:pPr marL="180975" indent="-180975" eaLnBrk="1" hangingPunct="1">
              <a:buFontTx/>
              <a:buChar char="•"/>
              <a:defRPr/>
            </a:pPr>
            <a:r>
              <a:rPr lang="en-US" b="1" dirty="0" smtClean="0">
                <a:ea typeface="ＭＳ Ｐゴシック" pitchFamily="34" charset="-128"/>
              </a:rPr>
              <a:t>Domain Constraints</a:t>
            </a:r>
          </a:p>
          <a:p>
            <a:pPr marL="625475" lvl="1" indent="-168275" eaLnBrk="1" hangingPunct="1">
              <a:buFont typeface="Wingdings" pitchFamily="2" charset="2"/>
              <a:buChar char="Ø"/>
              <a:defRPr/>
            </a:pPr>
            <a:r>
              <a:rPr lang="en-US" dirty="0" smtClean="0">
                <a:ea typeface="ＭＳ Ｐゴシック" pitchFamily="34" charset="-128"/>
              </a:rPr>
              <a:t>A “domain” is a set of values that are permitted to appear in one or more columns. Once a “domain” is specified and a “column” is associated with the “domain”, then the “column” can take only those values that are permitted by the “domain”.</a:t>
            </a:r>
          </a:p>
          <a:p>
            <a:pPr marL="180975" indent="-180975" eaLnBrk="1" hangingPunct="1">
              <a:buFontTx/>
              <a:buChar char="•"/>
              <a:defRPr/>
            </a:pPr>
            <a:r>
              <a:rPr lang="en-US" b="1" dirty="0" smtClean="0">
                <a:ea typeface="ＭＳ Ｐゴシック" pitchFamily="34" charset="-128"/>
              </a:rPr>
              <a:t>Primary Key and Entity Integrity</a:t>
            </a:r>
          </a:p>
          <a:p>
            <a:pPr marL="625475" lvl="1" indent="-168275" eaLnBrk="1" hangingPunct="1">
              <a:buFont typeface="Wingdings" pitchFamily="2" charset="2"/>
              <a:buChar char="Ø"/>
              <a:defRPr/>
            </a:pPr>
            <a:r>
              <a:rPr lang="en-US" dirty="0" smtClean="0">
                <a:ea typeface="ＭＳ Ｐゴシック" pitchFamily="34" charset="-128"/>
              </a:rPr>
              <a:t>“Primary key” is a “column” or “set of columns” in a table which uniquely identifies a “row” in a table. </a:t>
            </a:r>
          </a:p>
          <a:p>
            <a:pPr marL="1071563" lvl="2" indent="-157163" eaLnBrk="1" hangingPunct="1">
              <a:buFont typeface="Wingdings" pitchFamily="2" charset="2"/>
              <a:buChar char="§"/>
              <a:defRPr/>
            </a:pPr>
            <a:r>
              <a:rPr lang="en-US" dirty="0" smtClean="0">
                <a:ea typeface="ＭＳ Ｐゴシック" pitchFamily="34" charset="-128"/>
              </a:rPr>
              <a:t>No two rows of the table can have the same values for the Primary key. </a:t>
            </a:r>
          </a:p>
          <a:p>
            <a:pPr marL="1071563" lvl="2" indent="-157163" eaLnBrk="1" hangingPunct="1">
              <a:buFont typeface="Wingdings" pitchFamily="2" charset="2"/>
              <a:buChar char="§"/>
              <a:defRPr/>
            </a:pPr>
            <a:r>
              <a:rPr lang="en-US" dirty="0" smtClean="0">
                <a:ea typeface="ＭＳ Ｐゴシック" pitchFamily="34" charset="-128"/>
              </a:rPr>
              <a:t>Entity integrity is maintained by ensuring that none of the columns that make up the Primary key can take "NULL" (unknown) values.</a:t>
            </a:r>
          </a:p>
          <a:p>
            <a:pPr eaLnBrk="1" hangingPunct="1">
              <a:defRPr/>
            </a:pPr>
            <a:endParaRPr lang="en-US" dirty="0" smtClean="0">
              <a:ea typeface="ＭＳ Ｐゴシック" pitchFamily="34" charset="-128"/>
            </a:endParaRPr>
          </a:p>
        </p:txBody>
      </p:sp>
      <p:sp>
        <p:nvSpPr>
          <p:cNvPr id="7066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3539384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2057400" y="611188"/>
            <a:ext cx="4670425" cy="3503612"/>
          </a:xfrm>
          <a:ln/>
        </p:spPr>
      </p:sp>
      <p:sp>
        <p:nvSpPr>
          <p:cNvPr id="71685" name="Rectangle 3"/>
          <p:cNvSpPr>
            <a:spLocks noGrp="1" noChangeArrowheads="1"/>
          </p:cNvSpPr>
          <p:nvPr>
            <p:ph type="body" idx="1"/>
          </p:nvPr>
        </p:nvSpPr>
        <p:spPr>
          <a:xfrm>
            <a:off x="2057400" y="4235450"/>
            <a:ext cx="4648200" cy="3965292"/>
          </a:xfrm>
          <a:ln/>
        </p:spPr>
        <p:txBody>
          <a:bodyPr/>
          <a:lstStyle/>
          <a:p>
            <a:pPr eaLnBrk="1" hangingPunct="1">
              <a:defRPr/>
            </a:pPr>
            <a:r>
              <a:rPr lang="en-US" b="1" u="sng" dirty="0" smtClean="0">
                <a:ea typeface="ＭＳ Ｐゴシック" pitchFamily="34" charset="-128"/>
              </a:rPr>
              <a:t>Data Integrity</a:t>
            </a:r>
            <a:r>
              <a:rPr lang="en-US" b="1" dirty="0" smtClean="0">
                <a:ea typeface="ＭＳ Ｐゴシック" pitchFamily="34" charset="-128"/>
              </a:rPr>
              <a:t>:</a:t>
            </a:r>
          </a:p>
          <a:p>
            <a:pPr marL="180975" indent="-180975" eaLnBrk="1" hangingPunct="1">
              <a:buFontTx/>
              <a:buChar char="•"/>
              <a:defRPr/>
            </a:pPr>
            <a:r>
              <a:rPr lang="en-US" b="1" dirty="0" smtClean="0">
                <a:ea typeface="ＭＳ Ｐゴシック" pitchFamily="34" charset="-128"/>
              </a:rPr>
              <a:t>Foreign Key and Referential</a:t>
            </a:r>
            <a:r>
              <a:rPr lang="en-US" b="1" baseline="0" dirty="0" smtClean="0">
                <a:ea typeface="ＭＳ Ｐゴシック" pitchFamily="34" charset="-128"/>
              </a:rPr>
              <a:t> Integrity</a:t>
            </a:r>
            <a:endParaRPr lang="en-US" b="1" dirty="0" smtClean="0">
              <a:ea typeface="ＭＳ Ｐゴシック" pitchFamily="34" charset="-128"/>
            </a:endParaRPr>
          </a:p>
          <a:p>
            <a:pPr marL="625475" lvl="1" indent="-168275" eaLnBrk="1" hangingPunct="1">
              <a:buFont typeface="Wingdings" pitchFamily="2" charset="2"/>
              <a:buChar char="Ø"/>
              <a:defRPr/>
            </a:pPr>
            <a:r>
              <a:rPr lang="en-US" dirty="0" smtClean="0">
                <a:ea typeface="ＭＳ Ｐゴシック" pitchFamily="34" charset="-128"/>
              </a:rPr>
              <a:t>Foreign Key concept relates two tables. The child table’s column which refers to the parent table’s primary key column is called a foreign key column. </a:t>
            </a:r>
          </a:p>
          <a:p>
            <a:pPr marL="625475" lvl="1" indent="-168275" eaLnBrk="1" hangingPunct="1">
              <a:buFont typeface="Wingdings" pitchFamily="2" charset="2"/>
              <a:buChar char="Ø"/>
              <a:defRPr/>
            </a:pPr>
            <a:r>
              <a:rPr lang="en-US" dirty="0" smtClean="0">
                <a:ea typeface="ＭＳ Ｐゴシック" pitchFamily="34" charset="-128"/>
              </a:rPr>
              <a:t>How to differentiate between parent and child table ?</a:t>
            </a:r>
          </a:p>
          <a:p>
            <a:pPr marL="1082675" lvl="2" indent="-168275">
              <a:buFont typeface="Wingdings" pitchFamily="2" charset="2"/>
              <a:buChar char="Ø"/>
              <a:defRPr/>
            </a:pPr>
            <a:r>
              <a:rPr lang="en-US" dirty="0" smtClean="0">
                <a:ea typeface="ＭＳ Ｐゴシック" pitchFamily="34" charset="-128"/>
              </a:rPr>
              <a:t>Look at the values in the common column of both the tables. If there are unique values in the column, then this column is a primary key column and is present in the parent table.</a:t>
            </a:r>
          </a:p>
          <a:p>
            <a:pPr marL="1082675" lvl="2" indent="-168275">
              <a:buFont typeface="Wingdings" pitchFamily="2" charset="2"/>
              <a:buChar char="Ø"/>
              <a:defRPr/>
            </a:pPr>
            <a:r>
              <a:rPr lang="en-US" dirty="0" smtClean="0">
                <a:ea typeface="ＭＳ Ｐゴシック" pitchFamily="34" charset="-128"/>
              </a:rPr>
              <a:t>If there are duplicate values in the common column, then this column is a foreign key column and is present in the child table. </a:t>
            </a:r>
            <a:endParaRPr lang="en-US" dirty="0">
              <a:ea typeface="ＭＳ Ｐゴシック" pitchFamily="34" charset="-128"/>
            </a:endParaRPr>
          </a:p>
          <a:p>
            <a:pPr marL="1082675" lvl="2" indent="-168275">
              <a:buFont typeface="Wingdings" pitchFamily="2" charset="2"/>
              <a:buChar char="Ø"/>
              <a:defRPr/>
            </a:pPr>
            <a:r>
              <a:rPr lang="en-US" dirty="0" smtClean="0">
                <a:ea typeface="ＭＳ Ｐゴシック" pitchFamily="34" charset="-128"/>
              </a:rPr>
              <a:t>A foreign key column can contain null values also, unlike a primary key column </a:t>
            </a:r>
          </a:p>
          <a:p>
            <a:pPr marL="180975" indent="-180975" eaLnBrk="1" hangingPunct="1">
              <a:buFontTx/>
              <a:buChar char="•"/>
              <a:defRPr/>
            </a:pPr>
            <a:r>
              <a:rPr lang="en-US" b="1" dirty="0" smtClean="0">
                <a:ea typeface="ＭＳ Ｐゴシック" pitchFamily="34" charset="-128"/>
              </a:rPr>
              <a:t>Unique</a:t>
            </a:r>
            <a:r>
              <a:rPr lang="en-US" b="1" baseline="0" dirty="0" smtClean="0">
                <a:ea typeface="ＭＳ Ｐゴシック" pitchFamily="34" charset="-128"/>
              </a:rPr>
              <a:t> Constraint</a:t>
            </a:r>
            <a:endParaRPr lang="en-US" b="1" dirty="0" smtClean="0">
              <a:ea typeface="ＭＳ Ｐゴシック" pitchFamily="34" charset="-128"/>
            </a:endParaRPr>
          </a:p>
          <a:p>
            <a:pPr marL="625475" lvl="1" indent="-168275" eaLnBrk="1" hangingPunct="1">
              <a:buFont typeface="Wingdings" pitchFamily="2" charset="2"/>
              <a:buChar char="Ø"/>
              <a:defRPr/>
            </a:pPr>
            <a:r>
              <a:rPr lang="en-US" dirty="0" smtClean="0">
                <a:ea typeface="ＭＳ Ｐゴシック" pitchFamily="34" charset="-128"/>
              </a:rPr>
              <a:t>Unique constraint is applied to one or more columns to ensure that values in that column cannot repeat. </a:t>
            </a:r>
          </a:p>
          <a:p>
            <a:pPr marL="625475" lvl="1" indent="-168275" eaLnBrk="1" hangingPunct="1">
              <a:buFont typeface="Wingdings" pitchFamily="2" charset="2"/>
              <a:buChar char="Ø"/>
              <a:defRPr/>
            </a:pPr>
            <a:r>
              <a:rPr lang="en-US" dirty="0" smtClean="0">
                <a:ea typeface="ＭＳ Ｐゴシック" pitchFamily="34" charset="-128"/>
              </a:rPr>
              <a:t>Applying a primary key constraint automatically makes the column unique and not null</a:t>
            </a:r>
          </a:p>
        </p:txBody>
      </p:sp>
      <p:sp>
        <p:nvSpPr>
          <p:cNvPr id="71686"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566513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057400" y="611188"/>
            <a:ext cx="4670425" cy="3503612"/>
          </a:xfrm>
          <a:ln/>
        </p:spPr>
      </p:sp>
      <p:sp>
        <p:nvSpPr>
          <p:cNvPr id="73733"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73734" name="Rectangle 9"/>
          <p:cNvSpPr>
            <a:spLocks noGrp="1" noChangeArrowheads="1"/>
          </p:cNvSpPr>
          <p:nvPr>
            <p:ph type="body" idx="1"/>
          </p:nvPr>
        </p:nvSpPr>
        <p:spPr>
          <a:noFill/>
          <a:ln/>
        </p:spPr>
        <p:txBody>
          <a:bodyPr/>
          <a:lstStyle/>
          <a:p>
            <a:pPr>
              <a:defRPr/>
            </a:pPr>
            <a:r>
              <a:rPr lang="en-US" b="1" u="sng" dirty="0">
                <a:ea typeface="ＭＳ Ｐゴシック" pitchFamily="34" charset="-128"/>
              </a:rPr>
              <a:t>Data Integrity (contd.)</a:t>
            </a:r>
            <a:r>
              <a:rPr lang="en-US" b="1" dirty="0">
                <a:ea typeface="ＭＳ Ｐゴシック" pitchFamily="34" charset="-128"/>
              </a:rPr>
              <a:t>:</a:t>
            </a:r>
          </a:p>
          <a:p>
            <a:pPr marL="180975" indent="-180975">
              <a:buFontTx/>
              <a:buChar char="•"/>
              <a:defRPr/>
            </a:pPr>
            <a:r>
              <a:rPr lang="en-US" b="1" dirty="0">
                <a:ea typeface="ＭＳ Ｐゴシック" pitchFamily="34" charset="-128"/>
              </a:rPr>
              <a:t>Update Cascade referential Integrity</a:t>
            </a:r>
          </a:p>
          <a:p>
            <a:pPr marL="625475" lvl="1" indent="-168275">
              <a:buFont typeface="Wingdings" pitchFamily="2" charset="2"/>
              <a:buChar char="Ø"/>
              <a:defRPr/>
            </a:pPr>
            <a:r>
              <a:rPr lang="en-US" dirty="0">
                <a:ea typeface="ＭＳ Ｐゴシック" pitchFamily="34" charset="-128"/>
              </a:rPr>
              <a:t>This means that if a Primary key value is updated, then all Foreign key values dependent on it will be updated to the new value of Primary key. That is to say, if we change the </a:t>
            </a:r>
            <a:r>
              <a:rPr lang="en-US" dirty="0" err="1">
                <a:ea typeface="ＭＳ Ｐゴシック" pitchFamily="34" charset="-128"/>
              </a:rPr>
              <a:t>deptno</a:t>
            </a:r>
            <a:r>
              <a:rPr lang="en-US" dirty="0">
                <a:ea typeface="ＭＳ Ｐゴシック" pitchFamily="34" charset="-128"/>
              </a:rPr>
              <a:t> 10 to 50, then all the employees in </a:t>
            </a:r>
            <a:r>
              <a:rPr lang="en-US" dirty="0" err="1">
                <a:ea typeface="ＭＳ Ｐゴシック" pitchFamily="34" charset="-128"/>
              </a:rPr>
              <a:t>deptno</a:t>
            </a:r>
            <a:r>
              <a:rPr lang="en-US" dirty="0">
                <a:ea typeface="ＭＳ Ｐゴシック" pitchFamily="34" charset="-128"/>
              </a:rPr>
              <a:t> 10 will be shifted, as well, to </a:t>
            </a:r>
            <a:r>
              <a:rPr lang="en-US" dirty="0" err="1">
                <a:ea typeface="ＭＳ Ｐゴシック" pitchFamily="34" charset="-128"/>
              </a:rPr>
              <a:t>deptno</a:t>
            </a:r>
            <a:r>
              <a:rPr lang="en-US" dirty="0">
                <a:ea typeface="ＭＳ Ｐゴシック" pitchFamily="34" charset="-128"/>
              </a:rPr>
              <a:t> 50 (column </a:t>
            </a:r>
            <a:r>
              <a:rPr lang="en-US" dirty="0" err="1">
                <a:ea typeface="ＭＳ Ｐゴシック" pitchFamily="34" charset="-128"/>
              </a:rPr>
              <a:t>deptno</a:t>
            </a:r>
            <a:r>
              <a:rPr lang="en-US" dirty="0">
                <a:ea typeface="ＭＳ Ｐゴシック" pitchFamily="34" charset="-128"/>
              </a:rPr>
              <a:t> will be automatically updated).</a:t>
            </a:r>
          </a:p>
          <a:p>
            <a:pPr marL="180975" indent="-180975">
              <a:buFontTx/>
              <a:buChar char="•"/>
              <a:defRPr/>
            </a:pPr>
            <a:r>
              <a:rPr lang="en-US" b="1" dirty="0">
                <a:ea typeface="ＭＳ Ｐゴシック" pitchFamily="34" charset="-128"/>
              </a:rPr>
              <a:t>Column Constraints</a:t>
            </a:r>
          </a:p>
          <a:p>
            <a:pPr marL="625475" lvl="1" indent="-168275">
              <a:buFont typeface="Wingdings" pitchFamily="2" charset="2"/>
              <a:buChar char="Ø"/>
              <a:defRPr/>
            </a:pPr>
            <a:r>
              <a:rPr lang="en-US" dirty="0">
                <a:ea typeface="ＭＳ Ｐゴシック" pitchFamily="34" charset="-128"/>
              </a:rPr>
              <a:t>These are the constraints, which specify restrictions on the values that can be taken by a column. These restrictions may be defined with or without other values in the same row.</a:t>
            </a:r>
          </a:p>
          <a:p>
            <a:endParaRPr lang="en-US" dirty="0" smtClean="0">
              <a:ea typeface="ＭＳ Ｐゴシック" pitchFamily="34" charset="-128"/>
            </a:endParaRPr>
          </a:p>
        </p:txBody>
      </p:sp>
    </p:spTree>
    <p:extLst>
      <p:ext uri="{BB962C8B-B14F-4D97-AF65-F5344CB8AC3E}">
        <p14:creationId xmlns:p14="http://schemas.microsoft.com/office/powerpoint/2010/main" val="91173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2057400" y="611188"/>
            <a:ext cx="4670425" cy="3503612"/>
          </a:xfrm>
          <a:ln/>
        </p:spPr>
      </p:sp>
      <p:sp>
        <p:nvSpPr>
          <p:cNvPr id="74757" name="Rectangle 3"/>
          <p:cNvSpPr>
            <a:spLocks noGrp="1" noChangeArrowheads="1"/>
          </p:cNvSpPr>
          <p:nvPr>
            <p:ph type="body" idx="1"/>
          </p:nvPr>
        </p:nvSpPr>
        <p:spPr>
          <a:xfrm>
            <a:off x="2057400" y="4235450"/>
            <a:ext cx="4648200" cy="3965292"/>
          </a:xfrm>
          <a:ln/>
        </p:spPr>
        <p:txBody>
          <a:bodyPr/>
          <a:lstStyle/>
          <a:p>
            <a:pPr eaLnBrk="1" hangingPunct="1">
              <a:defRPr/>
            </a:pPr>
            <a:endParaRPr lang="en-US" dirty="0" smtClean="0">
              <a:ea typeface="ＭＳ Ｐゴシック" pitchFamily="34" charset="-128"/>
            </a:endParaRPr>
          </a:p>
        </p:txBody>
      </p:sp>
      <p:sp>
        <p:nvSpPr>
          <p:cNvPr id="7475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784314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057400" y="611188"/>
            <a:ext cx="4670425" cy="3503612"/>
          </a:xfrm>
          <a:ln/>
        </p:spPr>
      </p:sp>
      <p:sp>
        <p:nvSpPr>
          <p:cNvPr id="7578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75782"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270786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041525" y="598488"/>
            <a:ext cx="4670425" cy="3503612"/>
          </a:xfrm>
          <a:ln/>
        </p:spPr>
      </p:sp>
      <p:sp>
        <p:nvSpPr>
          <p:cNvPr id="49157"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49158"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4153177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057400" y="611188"/>
            <a:ext cx="4670425" cy="3503612"/>
          </a:xfrm>
          <a:ln/>
        </p:spPr>
      </p:sp>
      <p:sp>
        <p:nvSpPr>
          <p:cNvPr id="76805" name="Text Box 4"/>
          <p:cNvSpPr txBox="1">
            <a:spLocks noChangeArrowheads="1"/>
          </p:cNvSpPr>
          <p:nvPr/>
        </p:nvSpPr>
        <p:spPr bwMode="auto">
          <a:xfrm>
            <a:off x="152400" y="1448524"/>
            <a:ext cx="1676400" cy="1938992"/>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Review Questions</a:t>
            </a:r>
            <a:r>
              <a:rPr lang="en-US" sz="1000" b="1" dirty="0" smtClean="0">
                <a:latin typeface="Candara" panose="020E0502030303020204" pitchFamily="34" charset="0"/>
              </a:rPr>
              <a:t>:</a:t>
            </a:r>
          </a:p>
          <a:p>
            <a:endParaRPr lang="en-US" sz="1000" b="1" dirty="0">
              <a:latin typeface="Candara" panose="020E0502030303020204" pitchFamily="34" charset="0"/>
            </a:endParaRPr>
          </a:p>
          <a:p>
            <a:r>
              <a:rPr lang="en-US" sz="1000" b="1" dirty="0" smtClean="0">
                <a:latin typeface="Candara" panose="020E0502030303020204" pitchFamily="34" charset="0"/>
              </a:rPr>
              <a:t>Question </a:t>
            </a:r>
            <a:r>
              <a:rPr lang="en-US" sz="1000" b="1" dirty="0">
                <a:latin typeface="Candara" panose="020E0502030303020204" pitchFamily="34" charset="0"/>
              </a:rPr>
              <a:t>1:</a:t>
            </a:r>
          </a:p>
          <a:p>
            <a:r>
              <a:rPr lang="en-US" sz="1000" dirty="0">
                <a:latin typeface="Candara" panose="020E0502030303020204" pitchFamily="34" charset="0"/>
              </a:rPr>
              <a:t>Answer: Option 2  and Option 3</a:t>
            </a:r>
            <a:r>
              <a:rPr lang="en-US" sz="1000" dirty="0" smtClean="0">
                <a:latin typeface="Candara" panose="020E0502030303020204" pitchFamily="34" charset="0"/>
              </a:rPr>
              <a:t>.</a:t>
            </a:r>
          </a:p>
          <a:p>
            <a:endParaRPr lang="en-US" sz="1000" dirty="0">
              <a:latin typeface="Candara" panose="020E0502030303020204" pitchFamily="34" charset="0"/>
            </a:endParaRPr>
          </a:p>
          <a:p>
            <a:r>
              <a:rPr lang="en-US" sz="1000" b="1" dirty="0">
                <a:latin typeface="Candara" panose="020E0502030303020204" pitchFamily="34" charset="0"/>
              </a:rPr>
              <a:t>Question 2:</a:t>
            </a:r>
          </a:p>
          <a:p>
            <a:r>
              <a:rPr lang="en-US" sz="1000" dirty="0">
                <a:latin typeface="Candara" panose="020E0502030303020204" pitchFamily="34" charset="0"/>
              </a:rPr>
              <a:t>Answer: Option 2.</a:t>
            </a:r>
          </a:p>
          <a:p>
            <a:endParaRPr lang="en-US" sz="1000" dirty="0">
              <a:latin typeface="Trebuchet MS" pitchFamily="34" charset="0"/>
            </a:endParaRPr>
          </a:p>
          <a:p>
            <a:endParaRPr lang="en-US" sz="1000" dirty="0">
              <a:latin typeface="Trebuchet MS" pitchFamily="34" charset="0"/>
            </a:endParaRPr>
          </a:p>
          <a:p>
            <a:endParaRPr lang="en-US" sz="1000" dirty="0">
              <a:latin typeface="Trebuchet MS" pitchFamily="34" charset="0"/>
            </a:endParaRPr>
          </a:p>
        </p:txBody>
      </p:sp>
      <p:sp>
        <p:nvSpPr>
          <p:cNvPr id="76806"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891943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057400" y="611188"/>
            <a:ext cx="4670425" cy="3503612"/>
          </a:xfrm>
          <a:ln/>
        </p:spPr>
      </p:sp>
      <p:sp>
        <p:nvSpPr>
          <p:cNvPr id="77829" name="Text Box 4"/>
          <p:cNvSpPr txBox="1">
            <a:spLocks noChangeArrowheads="1"/>
          </p:cNvSpPr>
          <p:nvPr/>
        </p:nvSpPr>
        <p:spPr bwMode="auto">
          <a:xfrm>
            <a:off x="152400" y="1295467"/>
            <a:ext cx="1676400" cy="2246769"/>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Review Questions</a:t>
            </a:r>
            <a:r>
              <a:rPr lang="en-US" sz="1000" b="1" dirty="0" smtClean="0">
                <a:latin typeface="Candara" panose="020E0502030303020204" pitchFamily="34" charset="0"/>
              </a:rPr>
              <a:t>:</a:t>
            </a:r>
          </a:p>
          <a:p>
            <a:endParaRPr lang="en-US" sz="1000" b="1" dirty="0">
              <a:latin typeface="Candara" panose="020E0502030303020204" pitchFamily="34" charset="0"/>
            </a:endParaRPr>
          </a:p>
          <a:p>
            <a:r>
              <a:rPr lang="en-US" sz="1000" b="1" dirty="0">
                <a:latin typeface="Candara" panose="020E0502030303020204" pitchFamily="34" charset="0"/>
              </a:rPr>
              <a:t>Question 3:</a:t>
            </a:r>
          </a:p>
          <a:p>
            <a:r>
              <a:rPr lang="en-US" sz="1000" dirty="0">
                <a:latin typeface="Candara" panose="020E0502030303020204" pitchFamily="34" charset="0"/>
              </a:rPr>
              <a:t>Answer: HDS, NDS, Relational </a:t>
            </a:r>
            <a:r>
              <a:rPr lang="en-US" sz="1000" dirty="0" smtClean="0">
                <a:latin typeface="Candara" panose="020E0502030303020204" pitchFamily="34" charset="0"/>
              </a:rPr>
              <a:t>model</a:t>
            </a:r>
          </a:p>
          <a:p>
            <a:endParaRPr lang="en-US" sz="1000" dirty="0">
              <a:latin typeface="Candara" panose="020E0502030303020204" pitchFamily="34" charset="0"/>
            </a:endParaRPr>
          </a:p>
          <a:p>
            <a:r>
              <a:rPr lang="en-US" sz="1000" b="1" dirty="0">
                <a:latin typeface="Candara" panose="020E0502030303020204" pitchFamily="34" charset="0"/>
              </a:rPr>
              <a:t>Question 4:</a:t>
            </a:r>
          </a:p>
          <a:p>
            <a:r>
              <a:rPr lang="en-US" sz="1000" dirty="0">
                <a:latin typeface="Candara" panose="020E0502030303020204" pitchFamily="34" charset="0"/>
              </a:rPr>
              <a:t>Answer: </a:t>
            </a:r>
            <a:r>
              <a:rPr lang="en-US" sz="1000" dirty="0" smtClean="0">
                <a:latin typeface="Candara" panose="020E0502030303020204" pitchFamily="34" charset="0"/>
              </a:rPr>
              <a:t>False</a:t>
            </a:r>
          </a:p>
          <a:p>
            <a:endParaRPr lang="en-US" sz="1000" dirty="0">
              <a:latin typeface="Candara" panose="020E0502030303020204" pitchFamily="34" charset="0"/>
            </a:endParaRPr>
          </a:p>
          <a:p>
            <a:r>
              <a:rPr lang="en-US" sz="1000" b="1" dirty="0">
                <a:latin typeface="Candara" panose="020E0502030303020204" pitchFamily="34" charset="0"/>
              </a:rPr>
              <a:t>Question 5:</a:t>
            </a:r>
          </a:p>
          <a:p>
            <a:r>
              <a:rPr lang="en-US" sz="1000" dirty="0">
                <a:latin typeface="Candara" panose="020E0502030303020204" pitchFamily="34" charset="0"/>
              </a:rPr>
              <a:t>Answer: True</a:t>
            </a:r>
          </a:p>
          <a:p>
            <a:endParaRPr lang="en-US" sz="1000" dirty="0">
              <a:latin typeface="Trebuchet MS" pitchFamily="34" charset="0"/>
            </a:endParaRPr>
          </a:p>
          <a:p>
            <a:endParaRPr lang="en-US" sz="1000" dirty="0">
              <a:latin typeface="Trebuchet MS" pitchFamily="34" charset="0"/>
            </a:endParaRPr>
          </a:p>
        </p:txBody>
      </p:sp>
      <p:sp>
        <p:nvSpPr>
          <p:cNvPr id="7783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36840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2057400" y="611188"/>
            <a:ext cx="4670425" cy="3503612"/>
          </a:xfrm>
          <a:ln/>
        </p:spPr>
      </p:sp>
      <p:sp>
        <p:nvSpPr>
          <p:cNvPr id="78853" name="Text Box 4"/>
          <p:cNvSpPr txBox="1">
            <a:spLocks noChangeArrowheads="1"/>
          </p:cNvSpPr>
          <p:nvPr/>
        </p:nvSpPr>
        <p:spPr bwMode="auto">
          <a:xfrm>
            <a:off x="152400" y="1371206"/>
            <a:ext cx="1676400" cy="1006708"/>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Match the Following: </a:t>
            </a:r>
          </a:p>
          <a:p>
            <a:r>
              <a:rPr lang="en-US" sz="1000" dirty="0">
                <a:latin typeface="Candara" panose="020E0502030303020204" pitchFamily="34" charset="0"/>
              </a:rPr>
              <a:t>1 – b</a:t>
            </a:r>
          </a:p>
          <a:p>
            <a:r>
              <a:rPr lang="en-US" sz="1000" dirty="0">
                <a:latin typeface="Candara" panose="020E0502030303020204" pitchFamily="34" charset="0"/>
              </a:rPr>
              <a:t>2 – c</a:t>
            </a:r>
          </a:p>
          <a:p>
            <a:r>
              <a:rPr lang="en-US" sz="1000" dirty="0">
                <a:latin typeface="Candara" panose="020E0502030303020204" pitchFamily="34" charset="0"/>
              </a:rPr>
              <a:t>3 – a</a:t>
            </a:r>
          </a:p>
          <a:p>
            <a:r>
              <a:rPr lang="en-US" sz="1000" dirty="0">
                <a:latin typeface="Candara" panose="020E0502030303020204" pitchFamily="34" charset="0"/>
              </a:rPr>
              <a:t>4 - d</a:t>
            </a:r>
          </a:p>
        </p:txBody>
      </p:sp>
      <p:sp>
        <p:nvSpPr>
          <p:cNvPr id="78854"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01003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041525" y="598488"/>
            <a:ext cx="4670425" cy="3503612"/>
          </a:xfrm>
          <a:ln/>
        </p:spPr>
      </p:sp>
      <p:sp>
        <p:nvSpPr>
          <p:cNvPr id="5018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0182"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72150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2041525" y="598488"/>
            <a:ext cx="4670425" cy="3503612"/>
          </a:xfrm>
          <a:ln/>
        </p:spPr>
      </p:sp>
      <p:sp>
        <p:nvSpPr>
          <p:cNvPr id="51205"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Introduction to Database</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A logically coherent collection of related data (“information”) with inherent meaning, built for a certain application, and representing a subset of the "real-world". For </a:t>
            </a:r>
            <a:r>
              <a:rPr lang="en-US" dirty="0" err="1" smtClean="0">
                <a:ea typeface="ＭＳ Ｐゴシック" pitchFamily="34" charset="-128"/>
              </a:rPr>
              <a:t>eg</a:t>
            </a:r>
            <a:r>
              <a:rPr lang="en-US" dirty="0" smtClean="0">
                <a:ea typeface="ＭＳ Ｐゴシック" pitchFamily="34" charset="-128"/>
              </a:rPr>
              <a:t>: Customer database in bank, Employee Details</a:t>
            </a:r>
          </a:p>
          <a:p>
            <a:pPr marL="180975" indent="-180975" eaLnBrk="1" hangingPunct="1">
              <a:buFontTx/>
              <a:buChar char="•"/>
              <a:defRPr/>
            </a:pPr>
            <a:r>
              <a:rPr lang="en-US" dirty="0" smtClean="0">
                <a:ea typeface="ＭＳ Ｐゴシック" pitchFamily="34" charset="-128"/>
              </a:rPr>
              <a:t>The software that manages the database is known as “Database Management System” or “DBMS”. Hence DBMS can be described as "a computer-based record keeping system which consists of software for processing a collection of interrelated data". The general purpose of a DBMS is to provide for the definition, storage, and management of data in a centralized area that can be shared by many users</a:t>
            </a:r>
          </a:p>
          <a:p>
            <a:pPr marL="180975" indent="-180975" eaLnBrk="1" hangingPunct="1">
              <a:buFontTx/>
              <a:buChar char="•"/>
              <a:defRPr/>
            </a:pPr>
            <a:r>
              <a:rPr lang="en-US" dirty="0" smtClean="0">
                <a:ea typeface="ＭＳ Ｐゴシック" pitchFamily="34" charset="-128"/>
              </a:rPr>
              <a:t>A set of structures and relationships that meet a specific need is called as a “schema”.</a:t>
            </a:r>
          </a:p>
        </p:txBody>
      </p:sp>
      <p:sp>
        <p:nvSpPr>
          <p:cNvPr id="51206" name="Text Box 9"/>
          <p:cNvSpPr txBox="1">
            <a:spLocks noChangeArrowheads="1"/>
          </p:cNvSpPr>
          <p:nvPr/>
        </p:nvSpPr>
        <p:spPr bwMode="auto">
          <a:xfrm>
            <a:off x="165100" y="1311245"/>
            <a:ext cx="1663700" cy="3305725"/>
          </a:xfrm>
          <a:prstGeom prst="rect">
            <a:avLst/>
          </a:prstGeom>
          <a:noFill/>
          <a:ln w="9525">
            <a:noFill/>
            <a:miter lim="800000"/>
            <a:headEnd/>
            <a:tailEnd/>
          </a:ln>
        </p:spPr>
        <p:txBody>
          <a:bodyPr>
            <a:spAutoFit/>
          </a:bodyPr>
          <a:lstStyle/>
          <a:p>
            <a:pPr>
              <a:lnSpc>
                <a:spcPts val="1100"/>
              </a:lnSpc>
            </a:pPr>
            <a:r>
              <a:rPr lang="en-US" sz="1000">
                <a:latin typeface="Trebuchet MS" pitchFamily="34" charset="0"/>
              </a:rPr>
              <a:t>Data is Unprocessed raw information. Data is normally stored in a database or a file.</a:t>
            </a:r>
            <a:br>
              <a:rPr lang="en-US" sz="1000">
                <a:latin typeface="Trebuchet MS" pitchFamily="34" charset="0"/>
              </a:rPr>
            </a:br>
            <a:r>
              <a:rPr lang="en-US" sz="1000">
                <a:latin typeface="Trebuchet MS" pitchFamily="34" charset="0"/>
              </a:rPr>
              <a:t>Information is the result of processing, manipulating and organizing data in a way that adds to the knowledge of the person receiving it.</a:t>
            </a:r>
            <a:r>
              <a:rPr lang="en-US"/>
              <a:t> </a:t>
            </a:r>
            <a:r>
              <a:rPr lang="en-US" sz="1000">
                <a:latin typeface="Trebuchet MS" pitchFamily="34" charset="0"/>
              </a:rPr>
              <a:t>A database is a collection of information that is organized in such a way that it can easily be accessed, managed, and updated. A DBMS is a set of software</a:t>
            </a:r>
            <a:r>
              <a:rPr lang="en-US" sz="1000">
                <a:latin typeface="Trebuchet MS" pitchFamily="34" charset="0"/>
                <a:hlinkClick r:id="rId3" tooltip="Software program"/>
              </a:rPr>
              <a:t> </a:t>
            </a:r>
            <a:r>
              <a:rPr lang="en-US" sz="1000">
                <a:latin typeface="Trebuchet MS" pitchFamily="34" charset="0"/>
              </a:rPr>
              <a:t>programs that controls the organization, storage, management, and retrieval of data in a database.</a:t>
            </a:r>
            <a:endParaRPr lang="en-US"/>
          </a:p>
        </p:txBody>
      </p:sp>
    </p:spTree>
    <p:extLst>
      <p:ext uri="{BB962C8B-B14F-4D97-AF65-F5344CB8AC3E}">
        <p14:creationId xmlns:p14="http://schemas.microsoft.com/office/powerpoint/2010/main" val="3552609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2041525" y="598488"/>
            <a:ext cx="4670425" cy="3503612"/>
          </a:xfrm>
          <a:ln/>
        </p:spPr>
      </p:sp>
      <p:sp>
        <p:nvSpPr>
          <p:cNvPr id="52229"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223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54858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xfrm>
            <a:off x="2041525" y="598488"/>
            <a:ext cx="4670425" cy="3503612"/>
          </a:xfrm>
          <a:ln/>
        </p:spPr>
      </p:sp>
      <p:sp>
        <p:nvSpPr>
          <p:cNvPr id="53253" name="Rectangle 3"/>
          <p:cNvSpPr>
            <a:spLocks noGrp="1" noChangeArrowheads="1"/>
          </p:cNvSpPr>
          <p:nvPr>
            <p:ph type="body" idx="1"/>
          </p:nvPr>
        </p:nvSpPr>
        <p:spPr>
          <a:xfrm>
            <a:off x="2041360" y="4234910"/>
            <a:ext cx="4719638" cy="3965293"/>
          </a:xfrm>
          <a:ln/>
        </p:spPr>
        <p:txBody>
          <a:bodyPr/>
          <a:lstStyle/>
          <a:p>
            <a:pPr eaLnBrk="1" hangingPunct="1">
              <a:defRPr/>
            </a:pPr>
            <a:r>
              <a:rPr lang="en-US" sz="1100" b="1" u="sng" dirty="0" smtClean="0">
                <a:ea typeface="ＭＳ Ｐゴシック" pitchFamily="34" charset="-128"/>
              </a:rPr>
              <a:t>Characteristics of DBMS</a:t>
            </a:r>
            <a:r>
              <a:rPr lang="en-US" sz="1100" b="1" dirty="0" smtClean="0">
                <a:ea typeface="ＭＳ Ｐゴシック" pitchFamily="34" charset="-128"/>
              </a:rPr>
              <a:t>:</a:t>
            </a:r>
          </a:p>
          <a:p>
            <a:pPr eaLnBrk="1" hangingPunct="1">
              <a:defRPr/>
            </a:pPr>
            <a:r>
              <a:rPr lang="en-US" sz="1100" dirty="0" smtClean="0">
                <a:ea typeface="ＭＳ Ｐゴシック" pitchFamily="34" charset="-128"/>
              </a:rPr>
              <a:t>Some of the characteristics of the DBMS are given below:</a:t>
            </a:r>
          </a:p>
          <a:p>
            <a:pPr marL="180975" indent="-180975" eaLnBrk="1" hangingPunct="1">
              <a:buFontTx/>
              <a:buChar char="•"/>
              <a:defRPr/>
            </a:pPr>
            <a:r>
              <a:rPr lang="en-US" sz="1100" b="1" dirty="0" smtClean="0">
                <a:ea typeface="ＭＳ Ｐゴシック" pitchFamily="34" charset="-128"/>
              </a:rPr>
              <a:t>Control of Data Redundancy</a:t>
            </a:r>
          </a:p>
          <a:p>
            <a:pPr marL="625475" lvl="1" indent="-168275" eaLnBrk="1" hangingPunct="1">
              <a:buFont typeface="Wingdings" pitchFamily="2" charset="2"/>
              <a:buChar char="Ø"/>
              <a:defRPr/>
            </a:pPr>
            <a:r>
              <a:rPr lang="en-US" sz="1100" dirty="0" smtClean="0">
                <a:ea typeface="ＭＳ Ｐゴシック" pitchFamily="34" charset="-128"/>
              </a:rPr>
              <a:t>When the same data is stored in a number of files, it results in data redundancy. In such cases, if the data is changed at one place, the change has to be duplicated in each of the files.</a:t>
            </a:r>
          </a:p>
          <a:p>
            <a:pPr marL="625475" lvl="1" indent="-168275" eaLnBrk="1" hangingPunct="1">
              <a:buFont typeface="Wingdings" pitchFamily="2" charset="2"/>
              <a:buChar char="Ø"/>
              <a:defRPr/>
            </a:pPr>
            <a:r>
              <a:rPr lang="en-US" sz="1100" dirty="0" smtClean="0">
                <a:ea typeface="ＭＳ Ｐゴシック" pitchFamily="34" charset="-128"/>
              </a:rPr>
              <a:t>The main disadvantages of data redundancy are:</a:t>
            </a:r>
          </a:p>
          <a:p>
            <a:pPr marL="901700" lvl="2" indent="-179388" eaLnBrk="1" hangingPunct="1">
              <a:buFontTx/>
              <a:buChar char="•"/>
              <a:defRPr/>
            </a:pPr>
            <a:r>
              <a:rPr lang="en-US" sz="1100" dirty="0" smtClean="0">
                <a:ea typeface="ＭＳ Ｐゴシック" pitchFamily="34" charset="-128"/>
              </a:rPr>
              <a:t>Storage space is wasted.</a:t>
            </a:r>
          </a:p>
          <a:p>
            <a:pPr marL="901700" lvl="2" indent="-179388" eaLnBrk="1" hangingPunct="1">
              <a:buFontTx/>
              <a:buChar char="•"/>
              <a:defRPr/>
            </a:pPr>
            <a:r>
              <a:rPr lang="en-US" sz="1100" dirty="0" smtClean="0">
                <a:ea typeface="ＭＳ Ｐゴシック" pitchFamily="34" charset="-128"/>
              </a:rPr>
              <a:t>Processing time may be wasted as more data needs to be handled.</a:t>
            </a:r>
          </a:p>
          <a:p>
            <a:pPr marL="901700" lvl="2" indent="-179388" eaLnBrk="1" hangingPunct="1">
              <a:buFontTx/>
              <a:buChar char="•"/>
              <a:defRPr/>
            </a:pPr>
            <a:r>
              <a:rPr lang="en-US" sz="1100" dirty="0" smtClean="0">
                <a:ea typeface="ＭＳ Ｐゴシック" pitchFamily="34" charset="-128"/>
              </a:rPr>
              <a:t>Inconsistencies may creep in.</a:t>
            </a:r>
          </a:p>
          <a:p>
            <a:pPr marL="625475" lvl="1" indent="-168275" eaLnBrk="1" hangingPunct="1">
              <a:buFont typeface="Wingdings" pitchFamily="2" charset="2"/>
              <a:buChar char="Ø"/>
              <a:defRPr/>
            </a:pPr>
            <a:r>
              <a:rPr lang="en-US" sz="1100" dirty="0" smtClean="0">
                <a:ea typeface="ＭＳ Ｐゴシック" pitchFamily="34" charset="-128"/>
              </a:rPr>
              <a:t>DBMS helps in removing redundancies by providing means of integration. </a:t>
            </a:r>
          </a:p>
          <a:p>
            <a:pPr marL="180975" indent="-180975" eaLnBrk="1" hangingPunct="1">
              <a:buFontTx/>
              <a:buChar char="•"/>
              <a:defRPr/>
            </a:pPr>
            <a:r>
              <a:rPr lang="en-US" sz="1100" b="1" dirty="0" smtClean="0">
                <a:ea typeface="ＭＳ Ｐゴシック" pitchFamily="34" charset="-128"/>
              </a:rPr>
              <a:t>Sharing of Data</a:t>
            </a:r>
          </a:p>
          <a:p>
            <a:pPr marL="625475" lvl="1" indent="-168275" eaLnBrk="1" hangingPunct="1">
              <a:buFont typeface="Wingdings" pitchFamily="2" charset="2"/>
              <a:buChar char="Ø"/>
              <a:defRPr/>
            </a:pPr>
            <a:r>
              <a:rPr lang="en-US" sz="1100" dirty="0" smtClean="0">
                <a:ea typeface="ＭＳ Ｐゴシック" pitchFamily="34" charset="-128"/>
              </a:rPr>
              <a:t>DBMS allows many applications to share the data. </a:t>
            </a:r>
          </a:p>
          <a:p>
            <a:pPr marL="180975" indent="-180975" eaLnBrk="1" hangingPunct="1">
              <a:buFontTx/>
              <a:buChar char="•"/>
              <a:defRPr/>
            </a:pPr>
            <a:r>
              <a:rPr lang="en-US" sz="1100" b="1" dirty="0" smtClean="0">
                <a:ea typeface="ＭＳ Ｐゴシック" pitchFamily="34" charset="-128"/>
              </a:rPr>
              <a:t>Maintenance of Integrity</a:t>
            </a:r>
          </a:p>
          <a:p>
            <a:pPr marL="625475" lvl="1" indent="-168275" eaLnBrk="1" hangingPunct="1">
              <a:buFont typeface="Wingdings" pitchFamily="2" charset="2"/>
              <a:buChar char="Ø"/>
              <a:defRPr/>
            </a:pPr>
            <a:r>
              <a:rPr lang="en-US" sz="1100" dirty="0" smtClean="0">
                <a:ea typeface="ＭＳ Ｐゴシック" pitchFamily="34" charset="-128"/>
              </a:rPr>
              <a:t>Integrity of data refers to the correctness, consistency and interrelationship of data with respect to the application that uses the data. Some of the aspects of data integrity are:</a:t>
            </a:r>
          </a:p>
          <a:p>
            <a:pPr marL="901700" lvl="2" indent="-179388" eaLnBrk="1" hangingPunct="1">
              <a:buFont typeface="Wingdings" pitchFamily="2" charset="2"/>
              <a:buChar char="§"/>
              <a:defRPr/>
            </a:pPr>
            <a:r>
              <a:rPr lang="en-US" sz="1100" dirty="0" smtClean="0">
                <a:ea typeface="ＭＳ Ｐゴシック" pitchFamily="34" charset="-128"/>
              </a:rPr>
              <a:t>Many data items can only take a restricted set of values.</a:t>
            </a:r>
          </a:p>
          <a:p>
            <a:pPr lvl="2" eaLnBrk="1" hangingPunct="1">
              <a:buFont typeface="Wingdings" pitchFamily="2" charset="2"/>
              <a:buNone/>
              <a:defRPr/>
            </a:pPr>
            <a:endParaRPr lang="en-US" sz="1100" dirty="0" smtClean="0">
              <a:ea typeface="ＭＳ Ｐゴシック" pitchFamily="34" charset="-128"/>
            </a:endParaRPr>
          </a:p>
          <a:p>
            <a:pPr lvl="2" algn="r" eaLnBrk="1" hangingPunct="1">
              <a:buFont typeface="Wingdings" pitchFamily="2" charset="2"/>
              <a:buNone/>
              <a:defRPr/>
            </a:pPr>
            <a:r>
              <a:rPr lang="en-US" sz="1100" dirty="0" smtClean="0">
                <a:ea typeface="ＭＳ Ｐゴシック" pitchFamily="34" charset="-128"/>
              </a:rPr>
              <a:t>.</a:t>
            </a:r>
          </a:p>
        </p:txBody>
      </p:sp>
      <p:sp>
        <p:nvSpPr>
          <p:cNvPr id="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96414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598488"/>
            <a:ext cx="4670425" cy="3503612"/>
          </a:xfrm>
          <a:ln/>
        </p:spPr>
      </p:sp>
      <p:sp>
        <p:nvSpPr>
          <p:cNvPr id="54277" name="Rectangle 3"/>
          <p:cNvSpPr>
            <a:spLocks noGrp="1" noChangeArrowheads="1"/>
          </p:cNvSpPr>
          <p:nvPr>
            <p:ph type="body" idx="1"/>
          </p:nvPr>
        </p:nvSpPr>
        <p:spPr>
          <a:xfrm>
            <a:off x="2045368" y="4234318"/>
            <a:ext cx="4648200" cy="3965292"/>
          </a:xfrm>
          <a:ln/>
        </p:spPr>
        <p:txBody>
          <a:bodyPr/>
          <a:lstStyle/>
          <a:p>
            <a:pPr eaLnBrk="1" hangingPunct="1">
              <a:defRPr/>
            </a:pPr>
            <a:r>
              <a:rPr lang="en-US" sz="1100" b="1" u="sng" dirty="0" smtClean="0">
                <a:ea typeface="ＭＳ Ｐゴシック" pitchFamily="34" charset="-128"/>
              </a:rPr>
              <a:t>Characteristics of DBMS (contd.)</a:t>
            </a:r>
            <a:r>
              <a:rPr lang="en-US" sz="1100" b="1" dirty="0" smtClean="0">
                <a:ea typeface="ＭＳ Ｐゴシック" pitchFamily="34" charset="-128"/>
              </a:rPr>
              <a:t>:</a:t>
            </a:r>
          </a:p>
          <a:p>
            <a:pPr marL="1071563" lvl="2" indent="-157163" eaLnBrk="1" hangingPunct="1">
              <a:buFont typeface="Wingdings" pitchFamily="2" charset="2"/>
              <a:buChar char="§"/>
              <a:defRPr/>
            </a:pPr>
            <a:r>
              <a:rPr lang="en-US" sz="1100" dirty="0" smtClean="0">
                <a:ea typeface="ＭＳ Ｐゴシック" pitchFamily="34" charset="-128"/>
              </a:rPr>
              <a:t>Certain field values cannot be duplicated across records. Such restrictions, called primary key constraints, can be defined to the DBMS.</a:t>
            </a:r>
          </a:p>
          <a:p>
            <a:pPr marL="1071563" lvl="2" indent="-157163" eaLnBrk="1" hangingPunct="1">
              <a:buFont typeface="Wingdings" pitchFamily="2" charset="2"/>
              <a:buChar char="§"/>
              <a:defRPr/>
            </a:pPr>
            <a:r>
              <a:rPr lang="en-US" sz="1100" dirty="0" smtClean="0">
                <a:ea typeface="ＭＳ Ｐゴシック" pitchFamily="34" charset="-128"/>
              </a:rPr>
              <a:t>Data integrity, which defines the relationships between different files, is called referential integrity rule, which can also be specified to the DBMS</a:t>
            </a:r>
            <a:endParaRPr lang="en-US" sz="1100" b="1" dirty="0" smtClean="0">
              <a:ea typeface="ＭＳ Ｐゴシック" pitchFamily="34" charset="-128"/>
            </a:endParaRPr>
          </a:p>
          <a:p>
            <a:pPr marL="180975" indent="-180975" eaLnBrk="1" hangingPunct="1">
              <a:buFontTx/>
              <a:buChar char="•"/>
              <a:defRPr/>
            </a:pPr>
            <a:r>
              <a:rPr lang="en-US" sz="1100" b="1" dirty="0" smtClean="0">
                <a:ea typeface="ＭＳ Ｐゴシック" pitchFamily="34" charset="-128"/>
              </a:rPr>
              <a:t>Support for Transaction Control and Recovery</a:t>
            </a:r>
          </a:p>
          <a:p>
            <a:pPr marL="625475" lvl="1" indent="-168275" eaLnBrk="1" hangingPunct="1">
              <a:buFont typeface="Wingdings" pitchFamily="2" charset="2"/>
              <a:buChar char="Ø"/>
              <a:defRPr/>
            </a:pPr>
            <a:r>
              <a:rPr lang="en-US" sz="1100" dirty="0" smtClean="0">
                <a:ea typeface="ＭＳ Ｐゴシック" pitchFamily="34" charset="-128"/>
              </a:rPr>
              <a:t>Multiple changes to the database can be clubbed together as a single “logical transaction”. </a:t>
            </a:r>
          </a:p>
          <a:p>
            <a:pPr marL="625475" lvl="1" indent="-168275" eaLnBrk="1" hangingPunct="1">
              <a:buFont typeface="Wingdings" pitchFamily="2" charset="2"/>
              <a:buChar char="Ø"/>
              <a:defRPr/>
            </a:pPr>
            <a:r>
              <a:rPr lang="en-US" sz="1100" dirty="0" smtClean="0">
                <a:ea typeface="ＭＳ Ｐゴシック" pitchFamily="34" charset="-128"/>
              </a:rPr>
              <a:t>The DBMS ensures that the updates take place physically, only when the logical transaction is complete. </a:t>
            </a:r>
          </a:p>
          <a:p>
            <a:pPr marL="180975" indent="-180975" eaLnBrk="1" hangingPunct="1">
              <a:buFontTx/>
              <a:buChar char="•"/>
              <a:defRPr/>
            </a:pPr>
            <a:r>
              <a:rPr lang="en-US" sz="1100" b="1" dirty="0" smtClean="0">
                <a:ea typeface="ＭＳ Ｐゴシック" pitchFamily="34" charset="-128"/>
              </a:rPr>
              <a:t>Data Independence</a:t>
            </a:r>
          </a:p>
          <a:p>
            <a:pPr marL="625475" lvl="1" indent="-168275" eaLnBrk="1" hangingPunct="1">
              <a:buFont typeface="Wingdings" pitchFamily="2" charset="2"/>
              <a:buChar char="Ø"/>
              <a:defRPr/>
            </a:pPr>
            <a:r>
              <a:rPr lang="en-US" sz="1100" dirty="0" smtClean="0">
                <a:ea typeface="ＭＳ Ｐゴシック" pitchFamily="34" charset="-128"/>
              </a:rPr>
              <a:t>In conventional file based applications, programs need to know the “data organization” and “access technique” to be able to access the data. </a:t>
            </a:r>
          </a:p>
          <a:p>
            <a:pPr marL="625475" lvl="1" indent="-168275" eaLnBrk="1" hangingPunct="1">
              <a:buFont typeface="Wingdings" pitchFamily="2" charset="2"/>
              <a:buChar char="Ø"/>
              <a:defRPr/>
            </a:pPr>
            <a:r>
              <a:rPr lang="en-US" sz="1100" dirty="0" smtClean="0">
                <a:ea typeface="ＭＳ Ｐゴシック" pitchFamily="34" charset="-128"/>
              </a:rPr>
              <a:t>This means that if you make any change in the manner the data is organized, then you have to make changes to the application programs that apply to the data. </a:t>
            </a:r>
          </a:p>
          <a:p>
            <a:pPr marL="625475" lvl="1" indent="-168275" eaLnBrk="1" hangingPunct="1">
              <a:buFont typeface="Wingdings" pitchFamily="2" charset="2"/>
              <a:buChar char="Ø"/>
              <a:defRPr/>
            </a:pPr>
            <a:r>
              <a:rPr lang="en-US" sz="1100" dirty="0" smtClean="0">
                <a:ea typeface="ＭＳ Ｐゴシック" pitchFamily="34" charset="-128"/>
              </a:rPr>
              <a:t>In DBMS, the application programs are transparent to the “physical organization” and “access techniques”.</a:t>
            </a:r>
          </a:p>
          <a:p>
            <a:pPr marL="625475" lvl="1" indent="-168275" algn="r" eaLnBrk="1" hangingPunct="1">
              <a:buFont typeface="Wingdings" pitchFamily="2" charset="2"/>
              <a:buNone/>
              <a:defRPr/>
            </a:pPr>
            <a:endParaRPr lang="en-US" sz="1100" dirty="0" smtClean="0">
              <a:ea typeface="ＭＳ Ｐゴシック" pitchFamily="34" charset="-128"/>
            </a:endParaRPr>
          </a:p>
          <a:p>
            <a:pPr marL="625475" lvl="1" indent="-168275" algn="r" eaLnBrk="1" hangingPunct="1">
              <a:buFont typeface="Wingdings" pitchFamily="2" charset="2"/>
              <a:buNone/>
              <a:defRPr/>
            </a:pPr>
            <a:endParaRPr lang="en-US" sz="1100" dirty="0" smtClean="0">
              <a:ea typeface="ＭＳ Ｐゴシック" pitchFamily="34" charset="-128"/>
            </a:endParaRPr>
          </a:p>
        </p:txBody>
      </p:sp>
      <p:sp>
        <p:nvSpPr>
          <p:cNvPr id="5427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76782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2041525" y="587375"/>
            <a:ext cx="4670425" cy="3503613"/>
          </a:xfrm>
          <a:ln/>
        </p:spPr>
      </p:sp>
      <p:sp>
        <p:nvSpPr>
          <p:cNvPr id="55301"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Characteristics of DBMS (contd.)</a:t>
            </a:r>
            <a:r>
              <a:rPr lang="en-US" b="1" dirty="0" smtClean="0">
                <a:ea typeface="ＭＳ Ｐゴシック" pitchFamily="34" charset="-128"/>
              </a:rPr>
              <a:t>:</a:t>
            </a:r>
          </a:p>
          <a:p>
            <a:pPr marL="180975" indent="-180975" eaLnBrk="1" hangingPunct="1">
              <a:buFontTx/>
              <a:buChar char="•"/>
              <a:defRPr/>
            </a:pPr>
            <a:r>
              <a:rPr lang="en-US" b="1" dirty="0" smtClean="0">
                <a:ea typeface="ＭＳ Ｐゴシック" pitchFamily="34" charset="-128"/>
              </a:rPr>
              <a:t>Availability of Productivity Tools</a:t>
            </a:r>
          </a:p>
          <a:p>
            <a:pPr marL="625475" lvl="1" indent="-168275" eaLnBrk="1" hangingPunct="1">
              <a:buFont typeface="Wingdings" pitchFamily="2" charset="2"/>
              <a:buChar char="Ø"/>
              <a:defRPr/>
            </a:pPr>
            <a:r>
              <a:rPr lang="en-US" dirty="0" smtClean="0">
                <a:ea typeface="ＭＳ Ｐゴシック" pitchFamily="34" charset="-128"/>
              </a:rPr>
              <a:t>Tools like query language, screen and report painter, and other 4GL tools are available. </a:t>
            </a:r>
          </a:p>
          <a:p>
            <a:pPr marL="625475" lvl="1" indent="-168275" eaLnBrk="1" hangingPunct="1">
              <a:buFont typeface="Wingdings" pitchFamily="2" charset="2"/>
              <a:buChar char="Ø"/>
              <a:defRPr/>
            </a:pPr>
            <a:r>
              <a:rPr lang="en-US" dirty="0" smtClean="0">
                <a:ea typeface="ＭＳ Ｐゴシック" pitchFamily="34" charset="-128"/>
              </a:rPr>
              <a:t>These tools can be utilized by the end-users to query, print reports, etc. SQL is one such language, which has emerged as standard.</a:t>
            </a:r>
            <a:endParaRPr lang="en-US" b="1" dirty="0" smtClean="0">
              <a:ea typeface="ＭＳ Ｐゴシック" pitchFamily="34" charset="-128"/>
            </a:endParaRPr>
          </a:p>
          <a:p>
            <a:pPr marL="180975" indent="-180975" eaLnBrk="1" hangingPunct="1">
              <a:buFontTx/>
              <a:buChar char="•"/>
              <a:defRPr/>
            </a:pPr>
            <a:r>
              <a:rPr lang="en-US" b="1" dirty="0" smtClean="0">
                <a:ea typeface="ＭＳ Ｐゴシック" pitchFamily="34" charset="-128"/>
              </a:rPr>
              <a:t>Security</a:t>
            </a:r>
          </a:p>
          <a:p>
            <a:pPr marL="625475" lvl="1" indent="-168275" eaLnBrk="1" hangingPunct="1">
              <a:buFont typeface="Wingdings" pitchFamily="2" charset="2"/>
              <a:buChar char="Ø"/>
              <a:defRPr/>
            </a:pPr>
            <a:r>
              <a:rPr lang="en-US" dirty="0" err="1" smtClean="0">
                <a:ea typeface="ＭＳ Ｐゴシック" pitchFamily="34" charset="-128"/>
              </a:rPr>
              <a:t>DBMSes</a:t>
            </a:r>
            <a:r>
              <a:rPr lang="en-US" dirty="0" smtClean="0">
                <a:ea typeface="ＭＳ Ｐゴシック" pitchFamily="34" charset="-128"/>
              </a:rPr>
              <a:t> provide tools, which can be used by the DBA to ensure security of the database.</a:t>
            </a:r>
          </a:p>
          <a:p>
            <a:pPr marL="180975" indent="-180975" eaLnBrk="1" hangingPunct="1">
              <a:buFontTx/>
              <a:buChar char="•"/>
              <a:defRPr/>
            </a:pPr>
            <a:r>
              <a:rPr lang="en-US" b="1" dirty="0" smtClean="0">
                <a:ea typeface="ＭＳ Ｐゴシック" pitchFamily="34" charset="-128"/>
              </a:rPr>
              <a:t>Hardware Independence</a:t>
            </a:r>
          </a:p>
          <a:p>
            <a:pPr marL="625475" lvl="1" indent="-168275" eaLnBrk="1" hangingPunct="1">
              <a:buFont typeface="Wingdings" pitchFamily="2" charset="2"/>
              <a:buChar char="Ø"/>
              <a:defRPr/>
            </a:pPr>
            <a:r>
              <a:rPr lang="en-US" dirty="0" smtClean="0">
                <a:ea typeface="ＭＳ Ｐゴシック" pitchFamily="34" charset="-128"/>
              </a:rPr>
              <a:t>Most </a:t>
            </a:r>
            <a:r>
              <a:rPr lang="en-US" dirty="0" err="1" smtClean="0">
                <a:ea typeface="ＭＳ Ｐゴシック" pitchFamily="34" charset="-128"/>
              </a:rPr>
              <a:t>DBMSes</a:t>
            </a:r>
            <a:r>
              <a:rPr lang="en-US" dirty="0" smtClean="0">
                <a:ea typeface="ＭＳ Ｐゴシック" pitchFamily="34" charset="-128"/>
              </a:rPr>
              <a:t> are available across hardware platforms and operating systems. </a:t>
            </a:r>
          </a:p>
          <a:p>
            <a:pPr marL="625475" lvl="1" indent="-168275" eaLnBrk="1" hangingPunct="1">
              <a:buFont typeface="Wingdings" pitchFamily="2" charset="2"/>
              <a:buChar char="Ø"/>
              <a:defRPr/>
            </a:pPr>
            <a:r>
              <a:rPr lang="en-US" dirty="0" smtClean="0">
                <a:ea typeface="ＭＳ Ｐゴシック" pitchFamily="34" charset="-128"/>
              </a:rPr>
              <a:t>Thus the application programs need not be changed or rewritten when the “hardware platform” or “operating system” is changed or upgraded.</a:t>
            </a:r>
          </a:p>
        </p:txBody>
      </p:sp>
      <p:sp>
        <p:nvSpPr>
          <p:cNvPr id="5530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158113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07677723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6720224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0327459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16270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3972884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5000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7404219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nSpc>
                <a:spcPct val="150000"/>
              </a:lnSpc>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9649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lnSpc>
                <a:spcPct val="150000"/>
              </a:lnSpc>
              <a:defRPr/>
            </a:lvl1pPr>
          </a:lstStyle>
          <a:p>
            <a:pPr lvl="0"/>
            <a:r>
              <a:rPr lang="en-US" noProof="0" dirty="0"/>
              <a:t>Click to edit Master title style</a:t>
            </a:r>
          </a:p>
        </p:txBody>
      </p:sp>
    </p:spTree>
    <p:extLst>
      <p:ext uri="{BB962C8B-B14F-4D97-AF65-F5344CB8AC3E}">
        <p14:creationId xmlns:p14="http://schemas.microsoft.com/office/powerpoint/2010/main" val="370939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8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67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50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0351640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001865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2861927"/>
            <a:ext cx="3725949" cy="720725"/>
          </a:xfrm>
        </p:spPr>
        <p:txBody>
          <a:bodyPr/>
          <a:lstStyle/>
          <a:p>
            <a:pPr>
              <a:lnSpc>
                <a:spcPct val="150000"/>
              </a:lnSpc>
            </a:pPr>
            <a:r>
              <a:rPr lang="en-US" sz="2800" dirty="0"/>
              <a:t>DBMS/SQL</a:t>
            </a:r>
          </a:p>
        </p:txBody>
      </p:sp>
      <p:sp>
        <p:nvSpPr>
          <p:cNvPr id="12" name="Subtitle 11"/>
          <p:cNvSpPr>
            <a:spLocks noGrp="1"/>
          </p:cNvSpPr>
          <p:nvPr>
            <p:ph type="subTitle" idx="1"/>
          </p:nvPr>
        </p:nvSpPr>
        <p:spPr>
          <a:xfrm>
            <a:off x="305991" y="3890513"/>
            <a:ext cx="5344311" cy="1326395"/>
          </a:xfrm>
        </p:spPr>
        <p:txBody>
          <a:bodyPr>
            <a:normAutofit/>
          </a:bodyPr>
          <a:lstStyle/>
          <a:p>
            <a:pPr algn="l"/>
            <a:r>
              <a:rPr lang="en-US" sz="2000" b="0" dirty="0" smtClean="0"/>
              <a:t>Getting Started </a:t>
            </a:r>
            <a:r>
              <a:rPr lang="en-US" sz="2000" b="0" dirty="0" smtClean="0"/>
              <a:t>with  Database</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br>
              <a:rPr lang="en-US" sz="1200" dirty="0"/>
            </a:br>
            <a:r>
              <a:rPr lang="en-US" dirty="0"/>
              <a:t>Levels of </a:t>
            </a:r>
            <a:r>
              <a:rPr lang="en-US" dirty="0" smtClean="0"/>
              <a:t>Abstraction</a:t>
            </a:r>
            <a:endParaRPr lang="en-US" dirty="0"/>
          </a:p>
        </p:txBody>
      </p:sp>
      <p:sp>
        <p:nvSpPr>
          <p:cNvPr id="4" name="Content Placeholder 3"/>
          <p:cNvSpPr>
            <a:spLocks noGrp="1"/>
          </p:cNvSpPr>
          <p:nvPr>
            <p:ph idx="1"/>
          </p:nvPr>
        </p:nvSpPr>
        <p:spPr/>
        <p:txBody>
          <a:bodyPr>
            <a:normAutofit fontScale="92500" lnSpcReduction="20000"/>
          </a:bodyPr>
          <a:lstStyle/>
          <a:p>
            <a:r>
              <a:rPr lang="en-US" dirty="0"/>
              <a:t>There are three levels of database abstraction</a:t>
            </a:r>
            <a:r>
              <a:rPr lang="en-US" dirty="0" smtClean="0"/>
              <a:t>:</a:t>
            </a:r>
          </a:p>
          <a:p>
            <a:endParaRPr lang="en-US" dirty="0"/>
          </a:p>
          <a:p>
            <a:pPr lvl="1"/>
            <a:r>
              <a:rPr lang="en-US" dirty="0"/>
              <a:t>Conceptual Level:</a:t>
            </a:r>
          </a:p>
          <a:p>
            <a:pPr lvl="2"/>
            <a:endParaRPr lang="en-US" dirty="0" smtClean="0"/>
          </a:p>
          <a:p>
            <a:pPr lvl="2"/>
            <a:r>
              <a:rPr lang="en-US" dirty="0" smtClean="0"/>
              <a:t>The </a:t>
            </a:r>
            <a:r>
              <a:rPr lang="en-US" dirty="0"/>
              <a:t>overall integrated structural organization of the database. </a:t>
            </a:r>
            <a:endParaRPr lang="en-US" dirty="0" smtClean="0"/>
          </a:p>
          <a:p>
            <a:pPr lvl="2"/>
            <a:endParaRPr lang="en-US" dirty="0"/>
          </a:p>
          <a:p>
            <a:pPr lvl="1"/>
            <a:r>
              <a:rPr lang="en-US" dirty="0"/>
              <a:t>Physical Level: </a:t>
            </a:r>
          </a:p>
          <a:p>
            <a:pPr lvl="2"/>
            <a:endParaRPr lang="en-US" dirty="0" smtClean="0"/>
          </a:p>
          <a:p>
            <a:pPr lvl="2"/>
            <a:r>
              <a:rPr lang="en-US" dirty="0" smtClean="0"/>
              <a:t>The </a:t>
            </a:r>
            <a:r>
              <a:rPr lang="en-US" dirty="0"/>
              <a:t>information about how the database is actually stored in the disk</a:t>
            </a:r>
            <a:r>
              <a:rPr lang="en-US" dirty="0" smtClean="0"/>
              <a:t>.</a:t>
            </a:r>
          </a:p>
          <a:p>
            <a:pPr lvl="2"/>
            <a:endParaRPr lang="en-US" dirty="0"/>
          </a:p>
          <a:p>
            <a:pPr lvl="1"/>
            <a:r>
              <a:rPr lang="en-US" dirty="0" smtClean="0"/>
              <a:t>View </a:t>
            </a:r>
            <a:r>
              <a:rPr lang="en-US" dirty="0"/>
              <a:t>/ External Level:</a:t>
            </a:r>
          </a:p>
          <a:p>
            <a:pPr lvl="2"/>
            <a:endParaRPr lang="en-US" dirty="0" smtClean="0"/>
          </a:p>
          <a:p>
            <a:pPr lvl="2"/>
            <a:r>
              <a:rPr lang="en-US" dirty="0" smtClean="0"/>
              <a:t>The </a:t>
            </a:r>
            <a:r>
              <a:rPr lang="en-US" dirty="0"/>
              <a:t>user view of the database. It is different for different users based on application requirement.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What is a Data Model</a:t>
            </a:r>
            <a:r>
              <a:rPr lang="en-US" dirty="0" smtClean="0"/>
              <a:t>?</a:t>
            </a:r>
            <a:endParaRPr lang="en-US" dirty="0"/>
          </a:p>
        </p:txBody>
      </p:sp>
      <p:sp>
        <p:nvSpPr>
          <p:cNvPr id="4" name="Content Placeholder 3"/>
          <p:cNvSpPr>
            <a:spLocks noGrp="1"/>
          </p:cNvSpPr>
          <p:nvPr>
            <p:ph idx="1"/>
          </p:nvPr>
        </p:nvSpPr>
        <p:spPr/>
        <p:txBody>
          <a:bodyPr/>
          <a:lstStyle/>
          <a:p>
            <a:r>
              <a:rPr lang="en-US" dirty="0"/>
              <a:t>The “Data model” defines the range of data structures supported and the availability of data handling languages. </a:t>
            </a:r>
          </a:p>
          <a:p>
            <a:pPr lvl="1"/>
            <a:r>
              <a:rPr lang="en-US" dirty="0"/>
              <a:t>It is a collection of conceptual tools to describe:</a:t>
            </a:r>
          </a:p>
          <a:p>
            <a:pPr lvl="2"/>
            <a:r>
              <a:rPr lang="en-US" dirty="0"/>
              <a:t>Data</a:t>
            </a:r>
          </a:p>
          <a:p>
            <a:pPr lvl="2"/>
            <a:r>
              <a:rPr lang="en-US" dirty="0"/>
              <a:t>Data relationships</a:t>
            </a:r>
          </a:p>
          <a:p>
            <a:pPr lvl="2"/>
            <a:r>
              <a:rPr lang="en-US" dirty="0"/>
              <a:t>Constraints</a:t>
            </a:r>
          </a:p>
          <a:p>
            <a:pPr lvl="1"/>
            <a:r>
              <a:rPr lang="en-US" dirty="0"/>
              <a:t>There are different data models:</a:t>
            </a:r>
          </a:p>
          <a:p>
            <a:pPr lvl="2"/>
            <a:r>
              <a:rPr lang="en-US" dirty="0"/>
              <a:t>Hierarchical Model</a:t>
            </a:r>
          </a:p>
          <a:p>
            <a:pPr lvl="2"/>
            <a:r>
              <a:rPr lang="en-US" dirty="0"/>
              <a:t>Network Model</a:t>
            </a:r>
          </a:p>
          <a:p>
            <a:pPr lvl="2"/>
            <a:r>
              <a:rPr lang="en-US" dirty="0"/>
              <a:t>Relational Model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Why is Data Modeling Important</a:t>
            </a:r>
            <a:r>
              <a:rPr lang="en-US" dirty="0" smtClean="0"/>
              <a:t>?</a:t>
            </a:r>
            <a:endParaRPr lang="en-US" dirty="0"/>
          </a:p>
        </p:txBody>
      </p:sp>
      <p:sp>
        <p:nvSpPr>
          <p:cNvPr id="4" name="Content Placeholder 3"/>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the database are completely and accurately represented. </a:t>
            </a:r>
          </a:p>
          <a:p>
            <a:pPr lvl="1"/>
            <a:r>
              <a:rPr lang="en-US" dirty="0"/>
              <a:t>The “data model” uses easily understood notations and natural language. Hence, it can be reviewed and verified as correct by the end-users.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The Data Models</a:t>
            </a:r>
            <a:r>
              <a:rPr lang="en-US" dirty="0"/>
              <a:t/>
            </a:r>
            <a:br>
              <a:rPr lang="en-US" dirty="0"/>
            </a:br>
            <a:r>
              <a:rPr lang="en-US" dirty="0"/>
              <a:t>Why is Data Modeling Important</a:t>
            </a:r>
            <a:r>
              <a:rPr lang="en-US" dirty="0" smtClean="0"/>
              <a:t>?</a:t>
            </a:r>
            <a:endParaRPr lang="en-US" dirty="0"/>
          </a:p>
        </p:txBody>
      </p:sp>
      <p:sp>
        <p:nvSpPr>
          <p:cNvPr id="3" name="Content Placeholder 2"/>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a:t>
            </a:r>
            <a:r>
              <a:rPr lang="en-US" dirty="0" smtClean="0"/>
              <a:t>the</a:t>
            </a:r>
          </a:p>
          <a:p>
            <a:pPr marL="3572" lvl="1" indent="0">
              <a:buNone/>
            </a:pPr>
            <a:r>
              <a:rPr lang="en-US" dirty="0" smtClean="0"/>
              <a:t> </a:t>
            </a:r>
            <a:r>
              <a:rPr lang="en-US" dirty="0"/>
              <a:t>database are completely and accurately represented. </a:t>
            </a:r>
          </a:p>
          <a:p>
            <a:pPr lvl="1"/>
            <a:endParaRPr lang="en-US" dirty="0" smtClean="0"/>
          </a:p>
          <a:p>
            <a:pPr lvl="1"/>
            <a:endParaRPr lang="en-US" dirty="0"/>
          </a:p>
          <a:p>
            <a:pPr lvl="1"/>
            <a:r>
              <a:rPr lang="en-US" dirty="0" smtClean="0"/>
              <a:t>The </a:t>
            </a:r>
            <a:r>
              <a:rPr lang="en-US" dirty="0"/>
              <a:t>“data model” uses easily understood notations and natural language. Hence, it </a:t>
            </a:r>
            <a:endParaRPr lang="en-US" dirty="0" smtClean="0"/>
          </a:p>
          <a:p>
            <a:pPr marL="3572" lvl="1" indent="0">
              <a:buNone/>
            </a:pPr>
            <a:r>
              <a:rPr lang="en-US" dirty="0"/>
              <a:t> </a:t>
            </a:r>
            <a:r>
              <a:rPr lang="en-US" dirty="0" smtClean="0"/>
              <a:t> can </a:t>
            </a:r>
            <a:r>
              <a:rPr lang="en-US" dirty="0"/>
              <a:t>be reviewed and verified as correct by the end-users.</a:t>
            </a:r>
          </a:p>
          <a:p>
            <a:endParaRPr lang="en-US" dirty="0"/>
          </a:p>
        </p:txBody>
      </p:sp>
    </p:spTree>
    <p:extLst>
      <p:ext uri="{BB962C8B-B14F-4D97-AF65-F5344CB8AC3E}">
        <p14:creationId xmlns:p14="http://schemas.microsoft.com/office/powerpoint/2010/main" val="228470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The Data Models</a:t>
            </a:r>
            <a:br>
              <a:rPr lang="en-US" sz="1200" dirty="0"/>
            </a:br>
            <a:r>
              <a:rPr lang="en-US" dirty="0"/>
              <a:t>Hierarchical </a:t>
            </a:r>
            <a:r>
              <a:rPr lang="en-US" dirty="0" smtClean="0"/>
              <a:t>Model</a:t>
            </a:r>
            <a:endParaRPr lang="en-US" dirty="0"/>
          </a:p>
        </p:txBody>
      </p:sp>
      <p:sp>
        <p:nvSpPr>
          <p:cNvPr id="6" name="Content Placeholder 5"/>
          <p:cNvSpPr>
            <a:spLocks noGrp="1"/>
          </p:cNvSpPr>
          <p:nvPr>
            <p:ph idx="1"/>
          </p:nvPr>
        </p:nvSpPr>
        <p:spPr>
          <a:xfrm>
            <a:off x="298516" y="1494766"/>
            <a:ext cx="4628326" cy="4643751"/>
          </a:xfrm>
        </p:spPr>
        <p:txBody>
          <a:bodyPr/>
          <a:lstStyle/>
          <a:p>
            <a:r>
              <a:rPr lang="en-US" dirty="0"/>
              <a:t>The Hierarchical model:</a:t>
            </a:r>
          </a:p>
          <a:p>
            <a:pPr lvl="1"/>
            <a:r>
              <a:rPr lang="en-US" dirty="0"/>
              <a:t>In this model, data is represented by a simple tree-structure.</a:t>
            </a:r>
          </a:p>
          <a:p>
            <a:pPr lvl="1"/>
            <a:r>
              <a:rPr lang="en-US" dirty="0"/>
              <a:t>Relationships between entities are represented as parent-child.</a:t>
            </a:r>
          </a:p>
          <a:p>
            <a:pPr lvl="1"/>
            <a:r>
              <a:rPr lang="en-US" dirty="0"/>
              <a:t>Many-to-many relationships are not allowed.</a:t>
            </a:r>
          </a:p>
          <a:p>
            <a:pPr lvl="1"/>
            <a:r>
              <a:rPr lang="en-US" dirty="0"/>
              <a:t>Parents and children are tied together by links called “pointers”.</a:t>
            </a:r>
          </a:p>
          <a:p>
            <a:endParaRPr lang="en-US" dirty="0"/>
          </a:p>
        </p:txBody>
      </p:sp>
      <p:grpSp>
        <p:nvGrpSpPr>
          <p:cNvPr id="24" name="Group 4"/>
          <p:cNvGrpSpPr>
            <a:grpSpLocks noChangeAspect="1"/>
          </p:cNvGrpSpPr>
          <p:nvPr/>
        </p:nvGrpSpPr>
        <p:grpSpPr bwMode="auto">
          <a:xfrm>
            <a:off x="5181600" y="1447800"/>
            <a:ext cx="3695700" cy="4076700"/>
            <a:chOff x="2772" y="-100"/>
            <a:chExt cx="6300" cy="4140"/>
          </a:xfrm>
        </p:grpSpPr>
        <p:sp>
          <p:nvSpPr>
            <p:cNvPr id="25" name="AutoShape 5"/>
            <p:cNvSpPr>
              <a:spLocks noChangeAspect="1" noChangeArrowheads="1"/>
            </p:cNvSpPr>
            <p:nvPr/>
          </p:nvSpPr>
          <p:spPr bwMode="auto">
            <a:xfrm>
              <a:off x="2772" y="-100"/>
              <a:ext cx="6300" cy="4140"/>
            </a:xfrm>
            <a:prstGeom prst="rect">
              <a:avLst/>
            </a:prstGeom>
            <a:noFill/>
            <a:ln w="9525">
              <a:solidFill>
                <a:schemeClr val="tx2"/>
              </a:solidFill>
              <a:miter lim="800000"/>
              <a:headEnd/>
              <a:tailEnd/>
            </a:ln>
          </p:spPr>
          <p:txBody>
            <a:bodyPr/>
            <a:lstStyle/>
            <a:p>
              <a:endParaRPr lang="en-US">
                <a:latin typeface="+mj-lt"/>
              </a:endParaRPr>
            </a:p>
          </p:txBody>
        </p:sp>
        <p:grpSp>
          <p:nvGrpSpPr>
            <p:cNvPr id="26" name="Group 6"/>
            <p:cNvGrpSpPr>
              <a:grpSpLocks/>
            </p:cNvGrpSpPr>
            <p:nvPr/>
          </p:nvGrpSpPr>
          <p:grpSpPr bwMode="auto">
            <a:xfrm>
              <a:off x="2952" y="65"/>
              <a:ext cx="5940" cy="3795"/>
              <a:chOff x="2952" y="65"/>
              <a:chExt cx="5940" cy="3795"/>
            </a:xfrm>
          </p:grpSpPr>
          <p:sp>
            <p:nvSpPr>
              <p:cNvPr id="27" name="Line 6"/>
              <p:cNvSpPr>
                <a:spLocks noChangeShapeType="1"/>
              </p:cNvSpPr>
              <p:nvPr/>
            </p:nvSpPr>
            <p:spPr bwMode="auto">
              <a:xfrm>
                <a:off x="6264" y="620"/>
                <a:ext cx="1404" cy="1584"/>
              </a:xfrm>
              <a:prstGeom prst="line">
                <a:avLst/>
              </a:prstGeom>
              <a:noFill/>
              <a:ln w="9525">
                <a:solidFill>
                  <a:schemeClr val="tx2"/>
                </a:solidFill>
                <a:round/>
                <a:headEnd/>
                <a:tailEnd/>
              </a:ln>
            </p:spPr>
            <p:txBody>
              <a:bodyPr/>
              <a:lstStyle/>
              <a:p>
                <a:endParaRPr lang="en-IN">
                  <a:latin typeface="+mj-lt"/>
                </a:endParaRPr>
              </a:p>
            </p:txBody>
          </p:sp>
          <p:sp>
            <p:nvSpPr>
              <p:cNvPr id="28" name="Text Box 4"/>
              <p:cNvSpPr txBox="1">
                <a:spLocks noChangeArrowheads="1"/>
              </p:cNvSpPr>
              <p:nvPr/>
            </p:nvSpPr>
            <p:spPr bwMode="auto">
              <a:xfrm>
                <a:off x="5292" y="65"/>
                <a:ext cx="1080" cy="620"/>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Root</a:t>
                </a:r>
                <a:endParaRPr lang="en-US" dirty="0">
                  <a:latin typeface="+mj-lt"/>
                </a:endParaRPr>
              </a:p>
            </p:txBody>
          </p:sp>
          <p:sp>
            <p:nvSpPr>
              <p:cNvPr id="29" name="Line 5"/>
              <p:cNvSpPr>
                <a:spLocks noChangeShapeType="1"/>
              </p:cNvSpPr>
              <p:nvPr/>
            </p:nvSpPr>
            <p:spPr bwMode="auto">
              <a:xfrm flipH="1">
                <a:off x="4032" y="695"/>
                <a:ext cx="1440" cy="1440"/>
              </a:xfrm>
              <a:prstGeom prst="line">
                <a:avLst/>
              </a:prstGeom>
              <a:noFill/>
              <a:ln w="9525">
                <a:solidFill>
                  <a:schemeClr val="tx2"/>
                </a:solidFill>
                <a:round/>
                <a:headEnd/>
                <a:tailEnd/>
              </a:ln>
            </p:spPr>
            <p:txBody>
              <a:bodyPr/>
              <a:lstStyle/>
              <a:p>
                <a:endParaRPr lang="en-IN">
                  <a:latin typeface="+mj-lt"/>
                </a:endParaRPr>
              </a:p>
            </p:txBody>
          </p:sp>
          <p:sp>
            <p:nvSpPr>
              <p:cNvPr id="30" name="Text Box 7"/>
              <p:cNvSpPr txBox="1">
                <a:spLocks noChangeArrowheads="1"/>
              </p:cNvSpPr>
              <p:nvPr/>
            </p:nvSpPr>
            <p:spPr bwMode="auto">
              <a:xfrm>
                <a:off x="3507" y="2147"/>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1</a:t>
                </a:r>
              </a:p>
              <a:p>
                <a:pPr algn="ctr"/>
                <a:r>
                  <a:rPr lang="en-US" sz="1200" b="1" dirty="0">
                    <a:solidFill>
                      <a:srgbClr val="000000"/>
                    </a:solidFill>
                    <a:latin typeface="+mj-lt"/>
                  </a:rPr>
                  <a:t>Child</a:t>
                </a:r>
                <a:endParaRPr lang="en-US" dirty="0">
                  <a:latin typeface="+mj-lt"/>
                </a:endParaRPr>
              </a:p>
            </p:txBody>
          </p:sp>
          <p:sp>
            <p:nvSpPr>
              <p:cNvPr id="31" name="Text Box 8"/>
              <p:cNvSpPr txBox="1">
                <a:spLocks noChangeArrowheads="1"/>
              </p:cNvSpPr>
              <p:nvPr/>
            </p:nvSpPr>
            <p:spPr bwMode="auto">
              <a:xfrm>
                <a:off x="7107" y="2225"/>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mj-lt"/>
                  </a:rPr>
                  <a:t>Level 1</a:t>
                </a:r>
              </a:p>
              <a:p>
                <a:pPr algn="ctr"/>
                <a:r>
                  <a:rPr lang="en-US" sz="1200" b="1">
                    <a:solidFill>
                      <a:srgbClr val="000000"/>
                    </a:solidFill>
                    <a:latin typeface="+mj-lt"/>
                  </a:rPr>
                  <a:t>Child</a:t>
                </a:r>
                <a:endParaRPr lang="en-US">
                  <a:latin typeface="+mj-lt"/>
                </a:endParaRPr>
              </a:p>
            </p:txBody>
          </p:sp>
          <p:sp>
            <p:nvSpPr>
              <p:cNvPr id="32" name="Line 9"/>
              <p:cNvSpPr>
                <a:spLocks noChangeShapeType="1"/>
              </p:cNvSpPr>
              <p:nvPr/>
            </p:nvSpPr>
            <p:spPr bwMode="auto">
              <a:xfrm flipH="1">
                <a:off x="3485" y="2810"/>
                <a:ext cx="288" cy="288"/>
              </a:xfrm>
              <a:prstGeom prst="line">
                <a:avLst/>
              </a:prstGeom>
              <a:noFill/>
              <a:ln w="9525">
                <a:solidFill>
                  <a:schemeClr val="tx2"/>
                </a:solidFill>
                <a:round/>
                <a:headEnd/>
                <a:tailEnd/>
              </a:ln>
            </p:spPr>
            <p:txBody>
              <a:bodyPr/>
              <a:lstStyle/>
              <a:p>
                <a:endParaRPr lang="en-IN">
                  <a:latin typeface="+mj-lt"/>
                </a:endParaRPr>
              </a:p>
            </p:txBody>
          </p:sp>
          <p:sp>
            <p:nvSpPr>
              <p:cNvPr id="33" name="Line 10"/>
              <p:cNvSpPr>
                <a:spLocks noChangeShapeType="1"/>
              </p:cNvSpPr>
              <p:nvPr/>
            </p:nvSpPr>
            <p:spPr bwMode="auto">
              <a:xfrm>
                <a:off x="4257" y="2810"/>
                <a:ext cx="288" cy="288"/>
              </a:xfrm>
              <a:prstGeom prst="line">
                <a:avLst/>
              </a:prstGeom>
              <a:noFill/>
              <a:ln w="9525">
                <a:solidFill>
                  <a:schemeClr val="tx2"/>
                </a:solidFill>
                <a:round/>
                <a:headEnd/>
                <a:tailEnd/>
              </a:ln>
            </p:spPr>
            <p:txBody>
              <a:bodyPr/>
              <a:lstStyle/>
              <a:p>
                <a:endParaRPr lang="en-IN">
                  <a:latin typeface="+mj-lt"/>
                </a:endParaRPr>
              </a:p>
            </p:txBody>
          </p:sp>
          <p:sp>
            <p:nvSpPr>
              <p:cNvPr id="34" name="Line 11"/>
              <p:cNvSpPr>
                <a:spLocks noChangeShapeType="1"/>
              </p:cNvSpPr>
              <p:nvPr/>
            </p:nvSpPr>
            <p:spPr bwMode="auto">
              <a:xfrm flipH="1">
                <a:off x="7107" y="2900"/>
                <a:ext cx="288" cy="288"/>
              </a:xfrm>
              <a:prstGeom prst="line">
                <a:avLst/>
              </a:prstGeom>
              <a:noFill/>
              <a:ln w="9525">
                <a:solidFill>
                  <a:schemeClr val="tx2"/>
                </a:solidFill>
                <a:round/>
                <a:headEnd/>
                <a:tailEnd/>
              </a:ln>
            </p:spPr>
            <p:txBody>
              <a:bodyPr/>
              <a:lstStyle/>
              <a:p>
                <a:endParaRPr lang="en-IN">
                  <a:latin typeface="+mj-lt"/>
                </a:endParaRPr>
              </a:p>
            </p:txBody>
          </p:sp>
          <p:sp>
            <p:nvSpPr>
              <p:cNvPr id="35" name="Line 12"/>
              <p:cNvSpPr>
                <a:spLocks noChangeShapeType="1"/>
              </p:cNvSpPr>
              <p:nvPr/>
            </p:nvSpPr>
            <p:spPr bwMode="auto">
              <a:xfrm>
                <a:off x="8049" y="2915"/>
                <a:ext cx="288" cy="288"/>
              </a:xfrm>
              <a:prstGeom prst="line">
                <a:avLst/>
              </a:prstGeom>
              <a:noFill/>
              <a:ln w="9525">
                <a:solidFill>
                  <a:schemeClr val="tx2"/>
                </a:solidFill>
                <a:round/>
                <a:headEnd/>
                <a:tailEnd/>
              </a:ln>
            </p:spPr>
            <p:txBody>
              <a:bodyPr/>
              <a:lstStyle/>
              <a:p>
                <a:endParaRPr lang="en-IN">
                  <a:latin typeface="+mj-lt"/>
                </a:endParaRPr>
              </a:p>
            </p:txBody>
          </p:sp>
          <p:sp>
            <p:nvSpPr>
              <p:cNvPr id="36" name="Text Box 13"/>
              <p:cNvSpPr txBox="1">
                <a:spLocks noChangeArrowheads="1"/>
              </p:cNvSpPr>
              <p:nvPr/>
            </p:nvSpPr>
            <p:spPr bwMode="auto">
              <a:xfrm>
                <a:off x="2952" y="3140"/>
                <a:ext cx="1081"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sp>
            <p:nvSpPr>
              <p:cNvPr id="37" name="Text Box 14"/>
              <p:cNvSpPr txBox="1">
                <a:spLocks noChangeArrowheads="1"/>
              </p:cNvSpPr>
              <p:nvPr/>
            </p:nvSpPr>
            <p:spPr bwMode="auto">
              <a:xfrm>
                <a:off x="4212" y="3140"/>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mj-lt"/>
                  </a:rPr>
                  <a:t>Level 2</a:t>
                </a:r>
              </a:p>
              <a:p>
                <a:pPr algn="ctr"/>
                <a:r>
                  <a:rPr lang="en-US" sz="1200" b="1">
                    <a:solidFill>
                      <a:srgbClr val="000000"/>
                    </a:solidFill>
                    <a:latin typeface="+mj-lt"/>
                  </a:rPr>
                  <a:t>Child</a:t>
                </a:r>
                <a:endParaRPr lang="en-US">
                  <a:latin typeface="+mj-lt"/>
                </a:endParaRPr>
              </a:p>
            </p:txBody>
          </p:sp>
          <p:sp>
            <p:nvSpPr>
              <p:cNvPr id="38" name="Text Box 15"/>
              <p:cNvSpPr txBox="1">
                <a:spLocks noChangeArrowheads="1"/>
              </p:cNvSpPr>
              <p:nvPr/>
            </p:nvSpPr>
            <p:spPr bwMode="auto">
              <a:xfrm>
                <a:off x="6603"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sp>
            <p:nvSpPr>
              <p:cNvPr id="39" name="Text Box 16"/>
              <p:cNvSpPr txBox="1">
                <a:spLocks noChangeArrowheads="1"/>
              </p:cNvSpPr>
              <p:nvPr/>
            </p:nvSpPr>
            <p:spPr bwMode="auto">
              <a:xfrm>
                <a:off x="7812"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Hierarchical Model - </a:t>
            </a:r>
            <a:r>
              <a:rPr lang="en-US" dirty="0" smtClean="0"/>
              <a:t>Example</a:t>
            </a:r>
            <a:endParaRPr lang="en-US" dirty="0"/>
          </a:p>
        </p:txBody>
      </p:sp>
      <p:sp>
        <p:nvSpPr>
          <p:cNvPr id="4" name="Content Placeholder 3"/>
          <p:cNvSpPr>
            <a:spLocks noGrp="1"/>
          </p:cNvSpPr>
          <p:nvPr>
            <p:ph idx="1"/>
          </p:nvPr>
        </p:nvSpPr>
        <p:spPr>
          <a:xfrm>
            <a:off x="298516" y="1494766"/>
            <a:ext cx="3727574" cy="4643751"/>
          </a:xfrm>
        </p:spPr>
        <p:txBody>
          <a:bodyPr/>
          <a:lstStyle/>
          <a:p>
            <a:r>
              <a:rPr lang="en-US" dirty="0"/>
              <a:t>Example:</a:t>
            </a:r>
          </a:p>
          <a:p>
            <a:pPr lvl="1"/>
            <a:r>
              <a:rPr lang="en-US" dirty="0"/>
              <a:t>Consider a  student  course - marks database.</a:t>
            </a:r>
          </a:p>
          <a:p>
            <a:pPr lvl="1"/>
            <a:r>
              <a:rPr lang="en-US" dirty="0"/>
              <a:t>In the Hierarchical  model  a student can  register for many courses and gets marks for each course.</a:t>
            </a:r>
          </a:p>
          <a:p>
            <a:endParaRPr lang="en-US" dirty="0"/>
          </a:p>
        </p:txBody>
      </p:sp>
      <p:sp>
        <p:nvSpPr>
          <p:cNvPr id="13" name="Rectangle 301"/>
          <p:cNvSpPr>
            <a:spLocks noChangeArrowheads="1"/>
          </p:cNvSpPr>
          <p:nvPr/>
        </p:nvSpPr>
        <p:spPr bwMode="auto">
          <a:xfrm>
            <a:off x="3831771" y="1066800"/>
            <a:ext cx="5159829" cy="4800600"/>
          </a:xfrm>
          <a:prstGeom prst="rect">
            <a:avLst/>
          </a:prstGeom>
          <a:noFill/>
          <a:ln w="9525">
            <a:solidFill>
              <a:schemeClr val="tx2"/>
            </a:solidFill>
            <a:miter lim="800000"/>
            <a:headEnd/>
            <a:tailEnd/>
          </a:ln>
        </p:spPr>
        <p:txBody>
          <a:bodyPr wrap="none" anchor="ctr"/>
          <a:lstStyle/>
          <a:p>
            <a:endParaRPr lang="en-US">
              <a:latin typeface="Candara"/>
            </a:endParaRPr>
          </a:p>
        </p:txBody>
      </p:sp>
      <p:sp>
        <p:nvSpPr>
          <p:cNvPr id="14" name="AutoShape 3075"/>
          <p:cNvSpPr>
            <a:spLocks noChangeArrowheads="1"/>
          </p:cNvSpPr>
          <p:nvPr/>
        </p:nvSpPr>
        <p:spPr bwMode="auto">
          <a:xfrm>
            <a:off x="4343400" y="1219200"/>
            <a:ext cx="4191000" cy="1295400"/>
          </a:xfrm>
          <a:prstGeom prst="roundRect">
            <a:avLst>
              <a:gd name="adj" fmla="val 16667"/>
            </a:avLst>
          </a:prstGeom>
          <a:solidFill>
            <a:srgbClr val="EAEAEA"/>
          </a:solidFill>
          <a:ln w="9525">
            <a:solidFill>
              <a:schemeClr val="tx2"/>
            </a:solidFill>
            <a:round/>
            <a:headEnd/>
            <a:tailEnd/>
          </a:ln>
        </p:spPr>
        <p:txBody>
          <a:bodyPr wrap="none" anchor="ctr"/>
          <a:lstStyle/>
          <a:p>
            <a:pPr marL="228600" indent="-228600">
              <a:lnSpc>
                <a:spcPct val="115000"/>
              </a:lnSpc>
              <a:buClr>
                <a:srgbClr val="00A1E4"/>
              </a:buClr>
              <a:buFontTx/>
              <a:buChar char="•"/>
            </a:pPr>
            <a:r>
              <a:rPr lang="en-GB" sz="1400" dirty="0">
                <a:latin typeface="+mj-lt"/>
                <a:cs typeface="Arial" pitchFamily="34" charset="0"/>
              </a:rPr>
              <a:t>A parent can have many children</a:t>
            </a:r>
          </a:p>
          <a:p>
            <a:pPr marL="228600" indent="-228600">
              <a:lnSpc>
                <a:spcPct val="115000"/>
              </a:lnSpc>
              <a:buClr>
                <a:srgbClr val="00A1E4"/>
              </a:buClr>
              <a:buFontTx/>
              <a:buChar char="•"/>
            </a:pPr>
            <a:r>
              <a:rPr lang="en-GB" sz="1400" dirty="0">
                <a:latin typeface="+mj-lt"/>
                <a:cs typeface="Arial" pitchFamily="34" charset="0"/>
              </a:rPr>
              <a:t>A child cannot have more than one parent </a:t>
            </a:r>
          </a:p>
          <a:p>
            <a:pPr marL="228600" indent="-228600">
              <a:lnSpc>
                <a:spcPct val="115000"/>
              </a:lnSpc>
              <a:buClr>
                <a:srgbClr val="00A1E4"/>
              </a:buClr>
              <a:buFontTx/>
              <a:buChar char="•"/>
            </a:pPr>
            <a:r>
              <a:rPr lang="en-GB" sz="1400" dirty="0">
                <a:latin typeface="+mj-lt"/>
                <a:cs typeface="Arial" pitchFamily="34" charset="0"/>
              </a:rPr>
              <a:t>No child can exist without its parent</a:t>
            </a:r>
            <a:endParaRPr lang="en-US" sz="1400" dirty="0">
              <a:latin typeface="+mj-lt"/>
              <a:cs typeface="Arial" pitchFamily="34" charset="0"/>
            </a:endParaRPr>
          </a:p>
        </p:txBody>
      </p:sp>
      <p:graphicFrame>
        <p:nvGraphicFramePr>
          <p:cNvPr id="15" name="Group 75"/>
          <p:cNvGraphicFramePr>
            <a:graphicFrameLocks noGrp="1"/>
          </p:cNvGraphicFramePr>
          <p:nvPr>
            <p:extLst>
              <p:ext uri="{D42A27DB-BD31-4B8C-83A1-F6EECF244321}">
                <p14:modId xmlns:p14="http://schemas.microsoft.com/office/powerpoint/2010/main" val="3207185547"/>
              </p:ext>
            </p:extLst>
          </p:nvPr>
        </p:nvGraphicFramePr>
        <p:xfrm>
          <a:off x="3933378" y="3657600"/>
          <a:ext cx="2641595" cy="1557338"/>
        </p:xfrm>
        <a:graphic>
          <a:graphicData uri="http://schemas.openxmlformats.org/drawingml/2006/table">
            <a:tbl>
              <a:tblPr/>
              <a:tblGrid>
                <a:gridCol w="754737"/>
                <a:gridCol w="1045029"/>
                <a:gridCol w="841829"/>
              </a:tblGrid>
              <a:tr h="3048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6" name="Group 261"/>
          <p:cNvGraphicFramePr>
            <a:graphicFrameLocks noGrp="1"/>
          </p:cNvGraphicFramePr>
          <p:nvPr>
            <p:extLst>
              <p:ext uri="{D42A27DB-BD31-4B8C-83A1-F6EECF244321}">
                <p14:modId xmlns:p14="http://schemas.microsoft.com/office/powerpoint/2010/main" val="3309996641"/>
              </p:ext>
            </p:extLst>
          </p:nvPr>
        </p:nvGraphicFramePr>
        <p:xfrm>
          <a:off x="6672942" y="3657600"/>
          <a:ext cx="2267858" cy="1160463"/>
        </p:xfrm>
        <a:graphic>
          <a:graphicData uri="http://schemas.openxmlformats.org/drawingml/2006/table">
            <a:tbl>
              <a:tblPr/>
              <a:tblGrid>
                <a:gridCol w="696010"/>
                <a:gridCol w="785924"/>
                <a:gridCol w="785924"/>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7" name="Group 76"/>
          <p:cNvGraphicFramePr>
            <a:graphicFrameLocks noGrp="1"/>
          </p:cNvGraphicFramePr>
          <p:nvPr>
            <p:extLst>
              <p:ext uri="{D42A27DB-BD31-4B8C-83A1-F6EECF244321}">
                <p14:modId xmlns:p14="http://schemas.microsoft.com/office/powerpoint/2010/main" val="1608264817"/>
              </p:ext>
            </p:extLst>
          </p:nvPr>
        </p:nvGraphicFramePr>
        <p:xfrm>
          <a:off x="4343400" y="2667000"/>
          <a:ext cx="1676400" cy="838200"/>
        </p:xfrm>
        <a:graphic>
          <a:graphicData uri="http://schemas.openxmlformats.org/drawingml/2006/table">
            <a:tbl>
              <a:tblPr/>
              <a:tblGrid>
                <a:gridCol w="794657"/>
                <a:gridCol w="881743"/>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8" name="Group 290"/>
          <p:cNvGraphicFramePr>
            <a:graphicFrameLocks noGrp="1"/>
          </p:cNvGraphicFramePr>
          <p:nvPr>
            <p:extLst>
              <p:ext uri="{D42A27DB-BD31-4B8C-83A1-F6EECF244321}">
                <p14:modId xmlns:p14="http://schemas.microsoft.com/office/powerpoint/2010/main" val="564039695"/>
              </p:ext>
            </p:extLst>
          </p:nvPr>
        </p:nvGraphicFramePr>
        <p:xfrm>
          <a:off x="6711950" y="2649538"/>
          <a:ext cx="1670050" cy="855663"/>
        </p:xfrm>
        <a:graphic>
          <a:graphicData uri="http://schemas.openxmlformats.org/drawingml/2006/table">
            <a:tbl>
              <a:tblPr/>
              <a:tblGrid>
                <a:gridCol w="687388"/>
                <a:gridCol w="982662"/>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Hierarchical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Hierarchical model:</a:t>
            </a:r>
          </a:p>
          <a:p>
            <a:pPr lvl="1"/>
            <a:r>
              <a:rPr lang="en-US" dirty="0"/>
              <a:t>INSERT</a:t>
            </a:r>
          </a:p>
          <a:p>
            <a:pPr lvl="2"/>
            <a:r>
              <a:rPr lang="en-US" dirty="0"/>
              <a:t>Insertion of Dummy student is required to introduce a new course.          </a:t>
            </a:r>
          </a:p>
          <a:p>
            <a:pPr lvl="1"/>
            <a:r>
              <a:rPr lang="en-US" dirty="0"/>
              <a:t>UPDATE</a:t>
            </a:r>
          </a:p>
          <a:p>
            <a:pPr lvl="2"/>
            <a:r>
              <a:rPr lang="en-US" dirty="0"/>
              <a:t>To change the course name of one  course, the whole database has to be searched. This may result in data inconsistency.</a:t>
            </a:r>
          </a:p>
          <a:p>
            <a:pPr lvl="1"/>
            <a:r>
              <a:rPr lang="en-US" dirty="0"/>
              <a:t>DELETE</a:t>
            </a:r>
          </a:p>
          <a:p>
            <a:pPr lvl="2"/>
            <a:r>
              <a:rPr lang="en-US" dirty="0"/>
              <a:t>Deleting a student - the only one to take the course deletes course information.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Network </a:t>
            </a:r>
            <a:r>
              <a:rPr lang="en-US" dirty="0" smtClean="0"/>
              <a:t>Model</a:t>
            </a:r>
            <a:endParaRPr lang="en-US" dirty="0"/>
          </a:p>
        </p:txBody>
      </p:sp>
      <p:sp>
        <p:nvSpPr>
          <p:cNvPr id="4" name="Content Placeholder 3"/>
          <p:cNvSpPr>
            <a:spLocks noGrp="1"/>
          </p:cNvSpPr>
          <p:nvPr>
            <p:ph idx="1"/>
          </p:nvPr>
        </p:nvSpPr>
        <p:spPr/>
        <p:txBody>
          <a:bodyPr/>
          <a:lstStyle/>
          <a:p>
            <a:r>
              <a:rPr lang="en-US" dirty="0"/>
              <a:t>The Network model:</a:t>
            </a:r>
          </a:p>
          <a:p>
            <a:pPr lvl="1"/>
            <a:r>
              <a:rPr lang="en-US" dirty="0"/>
              <a:t>The Network model solves the problem of data redundancy by representing relationships in terms of “sets” rather than “hierarchy”.</a:t>
            </a:r>
          </a:p>
          <a:p>
            <a:pPr lvl="1"/>
            <a:r>
              <a:rPr lang="en-US" dirty="0"/>
              <a:t>A record occurrence may have any number of immediate </a:t>
            </a:r>
            <a:br>
              <a:rPr lang="en-US" dirty="0"/>
            </a:br>
            <a:r>
              <a:rPr lang="en-US" dirty="0"/>
              <a:t>superiors.</a:t>
            </a:r>
          </a:p>
          <a:p>
            <a:pPr lvl="1"/>
            <a:r>
              <a:rPr lang="en-US" dirty="0"/>
              <a:t>The Network model supports many-to-many relationships.</a:t>
            </a:r>
          </a:p>
          <a:p>
            <a:pPr lvl="1"/>
            <a:r>
              <a:rPr lang="en-US" dirty="0"/>
              <a:t>There is no restriction on number of parents.</a:t>
            </a:r>
          </a:p>
          <a:p>
            <a:pPr lvl="1"/>
            <a:r>
              <a:rPr lang="en-US" dirty="0"/>
              <a:t>A record type can have a number of parent and child record types.</a:t>
            </a:r>
          </a:p>
          <a:p>
            <a:pPr lvl="1"/>
            <a:r>
              <a:rPr lang="en-US" dirty="0"/>
              <a:t>It is more complex than the Hierarchical model because of links.</a:t>
            </a:r>
          </a:p>
          <a:p>
            <a:pPr lvl="1"/>
            <a:r>
              <a:rPr lang="en-US" dirty="0"/>
              <a:t>It is a superset of the Hierarchical model.</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Network Model - </a:t>
            </a:r>
            <a:r>
              <a:rPr lang="en-US" dirty="0" smtClean="0"/>
              <a:t>Example</a:t>
            </a:r>
            <a:endParaRPr lang="en-US" dirty="0"/>
          </a:p>
        </p:txBody>
      </p:sp>
      <p:sp>
        <p:nvSpPr>
          <p:cNvPr id="4" name="Content Placeholder 3"/>
          <p:cNvSpPr>
            <a:spLocks noGrp="1"/>
          </p:cNvSpPr>
          <p:nvPr>
            <p:ph idx="1"/>
          </p:nvPr>
        </p:nvSpPr>
        <p:spPr/>
        <p:txBody>
          <a:bodyPr/>
          <a:lstStyle/>
          <a:p>
            <a:pPr lvl="1"/>
            <a:r>
              <a:rPr lang="en-US" dirty="0"/>
              <a:t>In the example of student course – marks, “student record” and “course record” is linked together through “marks record”.</a:t>
            </a:r>
          </a:p>
          <a:p>
            <a:endParaRPr lang="en-US" dirty="0"/>
          </a:p>
        </p:txBody>
      </p:sp>
      <p:pic>
        <p:nvPicPr>
          <p:cNvPr id="8" name="Picture 427"/>
          <p:cNvPicPr>
            <a:picLocks noChangeAspect="1" noChangeArrowheads="1"/>
          </p:cNvPicPr>
          <p:nvPr/>
        </p:nvPicPr>
        <p:blipFill>
          <a:blip r:embed="rId3"/>
          <a:srcRect l="3688" t="5397" r="8049" b="10634"/>
          <a:stretch>
            <a:fillRect/>
          </a:stretch>
        </p:blipFill>
        <p:spPr bwMode="auto">
          <a:xfrm>
            <a:off x="1336675" y="2496460"/>
            <a:ext cx="6400800" cy="3529012"/>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Network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Network model</a:t>
            </a:r>
            <a:r>
              <a:rPr lang="en-US" dirty="0" smtClean="0"/>
              <a:t>:</a:t>
            </a:r>
          </a:p>
          <a:p>
            <a:endParaRPr lang="en-US" dirty="0"/>
          </a:p>
          <a:p>
            <a:pPr lvl="1"/>
            <a:r>
              <a:rPr lang="en-US" dirty="0"/>
              <a:t>INSERT</a:t>
            </a:r>
          </a:p>
          <a:p>
            <a:pPr lvl="2"/>
            <a:r>
              <a:rPr lang="en-US" dirty="0"/>
              <a:t>Inserting a “course record” or “student record” poses no problems. They can exist without any connectors till a student takes the course.       </a:t>
            </a:r>
            <a:endParaRPr lang="en-US" dirty="0" smtClean="0"/>
          </a:p>
          <a:p>
            <a:pPr lvl="2"/>
            <a:endParaRPr lang="en-US" dirty="0"/>
          </a:p>
          <a:p>
            <a:pPr lvl="1"/>
            <a:r>
              <a:rPr lang="en-US" dirty="0"/>
              <a:t>UPDATE</a:t>
            </a:r>
          </a:p>
          <a:p>
            <a:pPr lvl="2"/>
            <a:r>
              <a:rPr lang="en-US" dirty="0"/>
              <a:t>Update can be done only to a particular child record. </a:t>
            </a:r>
            <a:endParaRPr lang="en-US" dirty="0" smtClean="0"/>
          </a:p>
          <a:p>
            <a:pPr lvl="2"/>
            <a:endParaRPr lang="en-US" dirty="0"/>
          </a:p>
          <a:p>
            <a:pPr lvl="1"/>
            <a:r>
              <a:rPr lang="en-US" dirty="0"/>
              <a:t>DELETE</a:t>
            </a:r>
          </a:p>
          <a:p>
            <a:pPr lvl="2"/>
            <a:r>
              <a:rPr lang="en-US" dirty="0"/>
              <a:t>Deleting any record automatically adjusts the chain.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nSpc>
                <a:spcPct val="150000"/>
              </a:lnSpc>
            </a:pPr>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pPr>
              <a:lnSpc>
                <a:spcPct val="150000"/>
              </a:lnSpc>
            </a:pPr>
            <a:r>
              <a:rPr lang="en-US" dirty="0"/>
              <a:t>To understand the following topics:</a:t>
            </a:r>
          </a:p>
          <a:p>
            <a:pPr lvl="1">
              <a:lnSpc>
                <a:spcPct val="150000"/>
              </a:lnSpc>
            </a:pPr>
            <a:r>
              <a:rPr lang="en-US" dirty="0" smtClean="0"/>
              <a:t>Introduction to Database</a:t>
            </a:r>
          </a:p>
          <a:p>
            <a:pPr lvl="1">
              <a:lnSpc>
                <a:spcPct val="150000"/>
              </a:lnSpc>
            </a:pPr>
            <a:r>
              <a:rPr lang="en-US" dirty="0" smtClean="0"/>
              <a:t>Characteristics </a:t>
            </a:r>
            <a:r>
              <a:rPr lang="en-US" dirty="0"/>
              <a:t>of DBMS</a:t>
            </a:r>
          </a:p>
          <a:p>
            <a:pPr lvl="1">
              <a:lnSpc>
                <a:spcPct val="150000"/>
              </a:lnSpc>
            </a:pPr>
            <a:r>
              <a:rPr lang="en-US" dirty="0"/>
              <a:t>Data models</a:t>
            </a:r>
          </a:p>
          <a:p>
            <a:pPr lvl="1">
              <a:lnSpc>
                <a:spcPct val="150000"/>
              </a:lnSpc>
            </a:pPr>
            <a:r>
              <a:rPr lang="en-US" dirty="0" smtClean="0"/>
              <a:t>Relational DBMS</a:t>
            </a:r>
          </a:p>
          <a:p>
            <a:pPr lvl="1">
              <a:lnSpc>
                <a:spcPct val="150000"/>
              </a:lnSpc>
            </a:pPr>
            <a:r>
              <a:rPr lang="en-US" dirty="0" smtClean="0"/>
              <a:t>Database </a:t>
            </a:r>
            <a:r>
              <a:rPr lang="en-US" dirty="0"/>
              <a:t>Administrator</a:t>
            </a:r>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Relational </a:t>
            </a:r>
            <a:r>
              <a:rPr lang="en-US" dirty="0" smtClean="0"/>
              <a:t>Model</a:t>
            </a:r>
            <a:endParaRPr lang="en-US" dirty="0"/>
          </a:p>
        </p:txBody>
      </p:sp>
      <p:sp>
        <p:nvSpPr>
          <p:cNvPr id="4" name="Content Placeholder 3"/>
          <p:cNvSpPr>
            <a:spLocks noGrp="1"/>
          </p:cNvSpPr>
          <p:nvPr>
            <p:ph idx="1"/>
          </p:nvPr>
        </p:nvSpPr>
        <p:spPr/>
        <p:txBody>
          <a:bodyPr/>
          <a:lstStyle/>
          <a:p>
            <a:r>
              <a:rPr lang="en-US" dirty="0"/>
              <a:t>The Relational model:</a:t>
            </a:r>
          </a:p>
          <a:p>
            <a:pPr lvl="1"/>
            <a:r>
              <a:rPr lang="en-US" dirty="0"/>
              <a:t>The Relational model developed out of the work done by Dr. E. F. </a:t>
            </a:r>
            <a:r>
              <a:rPr lang="en-US" dirty="0" err="1"/>
              <a:t>Codd</a:t>
            </a:r>
            <a:r>
              <a:rPr lang="en-US" dirty="0"/>
              <a:t> at IBM in the late 1960s.  He was looking for ways to solve the problems with the existing models. </a:t>
            </a:r>
          </a:p>
          <a:p>
            <a:pPr lvl="1"/>
            <a:r>
              <a:rPr lang="en-US" dirty="0"/>
              <a:t>At the core of the Relational model is the concept of a “table” (also called a “relation”), which stores all data. </a:t>
            </a:r>
          </a:p>
          <a:p>
            <a:pPr lvl="1"/>
            <a:r>
              <a:rPr lang="en-US" dirty="0"/>
              <a:t>Each “table” is made up of: </a:t>
            </a:r>
          </a:p>
          <a:p>
            <a:pPr lvl="2"/>
            <a:r>
              <a:rPr lang="en-US" dirty="0"/>
              <a:t>“records” (i.e. horizontal rows that are also known as “tuples”), and </a:t>
            </a:r>
          </a:p>
          <a:p>
            <a:pPr lvl="2"/>
            <a:r>
              <a:rPr lang="en-US" dirty="0"/>
              <a:t>“fields” (i.e. vertical columns that are also known as “attributes”)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Relational </a:t>
            </a:r>
            <a:r>
              <a:rPr lang="en-US" dirty="0" smtClean="0"/>
              <a:t>Model</a:t>
            </a:r>
            <a:endParaRPr lang="en-US" dirty="0"/>
          </a:p>
        </p:txBody>
      </p:sp>
      <p:sp>
        <p:nvSpPr>
          <p:cNvPr id="4" name="Content Placeholder 3"/>
          <p:cNvSpPr>
            <a:spLocks noGrp="1"/>
          </p:cNvSpPr>
          <p:nvPr>
            <p:ph idx="1"/>
          </p:nvPr>
        </p:nvSpPr>
        <p:spPr>
          <a:xfrm>
            <a:off x="298516" y="1494766"/>
            <a:ext cx="4737508" cy="4643751"/>
          </a:xfrm>
        </p:spPr>
        <p:txBody>
          <a:bodyPr/>
          <a:lstStyle/>
          <a:p>
            <a:r>
              <a:rPr lang="en-US" dirty="0"/>
              <a:t>The Relational model:</a:t>
            </a:r>
          </a:p>
          <a:p>
            <a:pPr lvl="1"/>
            <a:r>
              <a:rPr lang="en-US" dirty="0"/>
              <a:t>Examples of RDBMS: </a:t>
            </a:r>
          </a:p>
          <a:p>
            <a:pPr lvl="2"/>
            <a:r>
              <a:rPr lang="en-US" dirty="0"/>
              <a:t>Oracle </a:t>
            </a:r>
          </a:p>
          <a:p>
            <a:pPr lvl="2"/>
            <a:r>
              <a:rPr lang="en-US" dirty="0"/>
              <a:t>Informix</a:t>
            </a:r>
          </a:p>
          <a:p>
            <a:pPr lvl="2"/>
            <a:r>
              <a:rPr lang="en-US" dirty="0"/>
              <a:t>Sybase</a:t>
            </a:r>
          </a:p>
          <a:p>
            <a:pPr lvl="1"/>
            <a:r>
              <a:rPr lang="en-US" dirty="0"/>
              <a:t>Because of lack of linkages, the Relational model is easier to understand and implement.</a:t>
            </a:r>
          </a:p>
          <a:p>
            <a:endParaRPr lang="en-US" dirty="0"/>
          </a:p>
        </p:txBody>
      </p:sp>
      <p:graphicFrame>
        <p:nvGraphicFramePr>
          <p:cNvPr id="10" name="Group 4"/>
          <p:cNvGraphicFramePr>
            <a:graphicFrameLocks noGrp="1"/>
          </p:cNvGraphicFramePr>
          <p:nvPr>
            <p:extLst>
              <p:ext uri="{D42A27DB-BD31-4B8C-83A1-F6EECF244321}">
                <p14:modId xmlns:p14="http://schemas.microsoft.com/office/powerpoint/2010/main" val="3515991975"/>
              </p:ext>
            </p:extLst>
          </p:nvPr>
        </p:nvGraphicFramePr>
        <p:xfrm>
          <a:off x="5950858" y="3657600"/>
          <a:ext cx="1959656" cy="2194560"/>
        </p:xfrm>
        <a:graphic>
          <a:graphicData uri="http://schemas.openxmlformats.org/drawingml/2006/table">
            <a:tbl>
              <a:tblPr/>
              <a:tblGrid>
                <a:gridCol w="653219"/>
                <a:gridCol w="653218"/>
                <a:gridCol w="653219"/>
              </a:tblGrid>
              <a:tr h="180975">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Marks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1" name="Group 38"/>
          <p:cNvGraphicFramePr>
            <a:graphicFrameLocks noGrp="1"/>
          </p:cNvGraphicFramePr>
          <p:nvPr>
            <p:extLst>
              <p:ext uri="{D42A27DB-BD31-4B8C-83A1-F6EECF244321}">
                <p14:modId xmlns:p14="http://schemas.microsoft.com/office/powerpoint/2010/main" val="2735025142"/>
              </p:ext>
            </p:extLst>
          </p:nvPr>
        </p:nvGraphicFramePr>
        <p:xfrm>
          <a:off x="5065486" y="1600200"/>
          <a:ext cx="1563914" cy="1098234"/>
        </p:xfrm>
        <a:graphic>
          <a:graphicData uri="http://schemas.openxmlformats.org/drawingml/2006/table">
            <a:tbl>
              <a:tblPr/>
              <a:tblGrid>
                <a:gridCol w="781957"/>
                <a:gridCol w="781957"/>
              </a:tblGrid>
              <a:tr h="274638">
                <a:tc gridSpan="2">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Student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Sname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2" name="Group 54"/>
          <p:cNvGraphicFramePr>
            <a:graphicFrameLocks noGrp="1"/>
          </p:cNvGraphicFramePr>
          <p:nvPr>
            <p:extLst>
              <p:ext uri="{D42A27DB-BD31-4B8C-83A1-F6EECF244321}">
                <p14:modId xmlns:p14="http://schemas.microsoft.com/office/powerpoint/2010/main" val="1437641822"/>
              </p:ext>
            </p:extLst>
          </p:nvPr>
        </p:nvGraphicFramePr>
        <p:xfrm>
          <a:off x="6858000" y="1600200"/>
          <a:ext cx="1752600" cy="1830072"/>
        </p:xfrm>
        <a:graphic>
          <a:graphicData uri="http://schemas.openxmlformats.org/drawingml/2006/table">
            <a:tbl>
              <a:tblPr/>
              <a:tblGrid>
                <a:gridCol w="876300"/>
                <a:gridCol w="876300"/>
              </a:tblGrid>
              <a:tr h="274638">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Course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Cname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Maths</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Relational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Relational model:</a:t>
            </a:r>
          </a:p>
          <a:p>
            <a:pPr lvl="1"/>
            <a:r>
              <a:rPr lang="en-US" dirty="0"/>
              <a:t>INSERT</a:t>
            </a:r>
          </a:p>
          <a:p>
            <a:pPr lvl="2"/>
            <a:r>
              <a:rPr lang="en-US" dirty="0"/>
              <a:t>Inserting a “course record” or “student record” poses no problems because tables are separate.</a:t>
            </a:r>
          </a:p>
          <a:p>
            <a:pPr lvl="1"/>
            <a:r>
              <a:rPr lang="en-US" dirty="0"/>
              <a:t>UPDATE</a:t>
            </a:r>
          </a:p>
          <a:p>
            <a:pPr lvl="2"/>
            <a:r>
              <a:rPr lang="en-US" dirty="0"/>
              <a:t>Update can be done only to a particular table.</a:t>
            </a:r>
          </a:p>
          <a:p>
            <a:pPr lvl="1"/>
            <a:r>
              <a:rPr lang="en-US" dirty="0"/>
              <a:t>DELETE</a:t>
            </a:r>
          </a:p>
          <a:p>
            <a:pPr lvl="2"/>
            <a:r>
              <a:rPr lang="en-US" dirty="0"/>
              <a:t>Deleting any record affects only a particular table.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a:t>1.4: </a:t>
            </a:r>
            <a:r>
              <a:rPr lang="fr-FR" sz="1200" dirty="0" err="1"/>
              <a:t>Relational</a:t>
            </a:r>
            <a:r>
              <a:rPr lang="fr-FR" sz="1200" dirty="0"/>
              <a:t> DBMS</a:t>
            </a:r>
            <a:br>
              <a:rPr lang="fr-FR" sz="1200" dirty="0"/>
            </a:br>
            <a:r>
              <a:rPr lang="fr-FR" dirty="0" err="1"/>
              <a:t>Relational</a:t>
            </a:r>
            <a:r>
              <a:rPr lang="fr-FR" dirty="0"/>
              <a:t> </a:t>
            </a:r>
            <a:r>
              <a:rPr lang="fr-FR" dirty="0" smtClean="0"/>
              <a:t>Tables</a:t>
            </a:r>
            <a:endParaRPr lang="en-US" dirty="0"/>
          </a:p>
        </p:txBody>
      </p:sp>
      <p:sp>
        <p:nvSpPr>
          <p:cNvPr id="4" name="Content Placeholder 3"/>
          <p:cNvSpPr>
            <a:spLocks noGrp="1"/>
          </p:cNvSpPr>
          <p:nvPr>
            <p:ph idx="1"/>
          </p:nvPr>
        </p:nvSpPr>
        <p:spPr/>
        <p:txBody>
          <a:bodyPr/>
          <a:lstStyle/>
          <a:p>
            <a:r>
              <a:rPr lang="en-US" dirty="0"/>
              <a:t>Examples of Relational tables:</a:t>
            </a:r>
          </a:p>
          <a:p>
            <a:endParaRPr lang="en-US" dirty="0"/>
          </a:p>
        </p:txBody>
      </p:sp>
      <p:graphicFrame>
        <p:nvGraphicFramePr>
          <p:cNvPr id="16" name="Group 280"/>
          <p:cNvGraphicFramePr>
            <a:graphicFrameLocks noGrp="1"/>
          </p:cNvGraphicFramePr>
          <p:nvPr>
            <p:extLst>
              <p:ext uri="{D42A27DB-BD31-4B8C-83A1-F6EECF244321}">
                <p14:modId xmlns:p14="http://schemas.microsoft.com/office/powerpoint/2010/main" val="4025496324"/>
              </p:ext>
            </p:extLst>
          </p:nvPr>
        </p:nvGraphicFramePr>
        <p:xfrm>
          <a:off x="1086188" y="2017276"/>
          <a:ext cx="6015038" cy="2012950"/>
        </p:xfrm>
        <a:graphic>
          <a:graphicData uri="http://schemas.openxmlformats.org/drawingml/2006/table">
            <a:tbl>
              <a:tblPr/>
              <a:tblGrid>
                <a:gridCol w="1831975"/>
                <a:gridCol w="2101850"/>
                <a:gridCol w="2081213"/>
              </a:tblGrid>
              <a:tr h="268288">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mj-lt"/>
                          <a:cs typeface="Arial" pitchFamily="34" charset="0"/>
                        </a:rPr>
                        <a:t>Deptno</a:t>
                      </a:r>
                      <a:endParaRPr kumimoji="0" lang="en-US" sz="16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Dname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Sales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Chicago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40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Boston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7" name="Group 281"/>
          <p:cNvGraphicFramePr>
            <a:graphicFrameLocks noGrp="1"/>
          </p:cNvGraphicFramePr>
          <p:nvPr>
            <p:extLst>
              <p:ext uri="{D42A27DB-BD31-4B8C-83A1-F6EECF244321}">
                <p14:modId xmlns:p14="http://schemas.microsoft.com/office/powerpoint/2010/main" val="1085869812"/>
              </p:ext>
            </p:extLst>
          </p:nvPr>
        </p:nvGraphicFramePr>
        <p:xfrm>
          <a:off x="598716" y="4093032"/>
          <a:ext cx="6553200" cy="2133600"/>
        </p:xfrm>
        <a:graphic>
          <a:graphicData uri="http://schemas.openxmlformats.org/drawingml/2006/table">
            <a:tbl>
              <a:tblPr/>
              <a:tblGrid>
                <a:gridCol w="1085850"/>
                <a:gridCol w="1492250"/>
                <a:gridCol w="1327150"/>
                <a:gridCol w="1323975"/>
                <a:gridCol w="1323975"/>
              </a:tblGrid>
              <a:tr h="27704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a:t>
                      </a:r>
                      <a:r>
                        <a:rPr kumimoji="0" lang="en-US" sz="1400" b="1" i="0" u="none" strike="noStrike" cap="none" normalizeH="0" baseline="0" dirty="0" smtClean="0">
                          <a:ln>
                            <a:noFill/>
                          </a:ln>
                          <a:solidFill>
                            <a:schemeClr val="tx1"/>
                          </a:solidFill>
                          <a:effectLst/>
                          <a:latin typeface="+mj-lt"/>
                          <a:cs typeface="Arial" pitchFamily="34" charset="0"/>
                        </a:rPr>
                        <a: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Empno</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Empname</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Jones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Manager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King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President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4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Ford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Analyst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18" name="Text Box 273"/>
          <p:cNvSpPr txBox="1">
            <a:spLocks noChangeArrowheads="1"/>
          </p:cNvSpPr>
          <p:nvPr/>
        </p:nvSpPr>
        <p:spPr bwMode="auto">
          <a:xfrm>
            <a:off x="4949376" y="1331688"/>
            <a:ext cx="1905000" cy="246221"/>
          </a:xfrm>
          <a:prstGeom prst="rect">
            <a:avLst/>
          </a:prstGeom>
          <a:noFill/>
          <a:ln w="9525">
            <a:noFill/>
            <a:miter lim="800000"/>
            <a:headEnd/>
            <a:tailEnd/>
          </a:ln>
        </p:spPr>
        <p:txBody>
          <a:bodyPr>
            <a:spAutoFit/>
          </a:bodyPr>
          <a:lstStyle/>
          <a:p>
            <a:pPr>
              <a:spcBef>
                <a:spcPct val="50000"/>
              </a:spcBef>
            </a:pPr>
            <a:r>
              <a:rPr lang="en-US" sz="1000" b="1" dirty="0">
                <a:latin typeface="+mj-lt"/>
                <a:cs typeface="Arial" pitchFamily="34" charset="0"/>
              </a:rPr>
              <a:t>“column” or “attribute”</a:t>
            </a:r>
          </a:p>
        </p:txBody>
      </p:sp>
      <p:sp>
        <p:nvSpPr>
          <p:cNvPr id="19" name="Text Box 274"/>
          <p:cNvSpPr txBox="1">
            <a:spLocks noChangeArrowheads="1"/>
          </p:cNvSpPr>
          <p:nvPr/>
        </p:nvSpPr>
        <p:spPr bwMode="auto">
          <a:xfrm>
            <a:off x="7456716" y="2569032"/>
            <a:ext cx="1371600" cy="246221"/>
          </a:xfrm>
          <a:prstGeom prst="rect">
            <a:avLst/>
          </a:prstGeom>
          <a:noFill/>
          <a:ln w="9525">
            <a:noFill/>
            <a:miter lim="800000"/>
            <a:headEnd/>
            <a:tailEnd/>
          </a:ln>
        </p:spPr>
        <p:txBody>
          <a:bodyPr>
            <a:spAutoFit/>
          </a:bodyPr>
          <a:lstStyle/>
          <a:p>
            <a:pPr>
              <a:spcBef>
                <a:spcPct val="50000"/>
              </a:spcBef>
            </a:pPr>
            <a:r>
              <a:rPr lang="en-US" sz="1000" b="1" dirty="0">
                <a:latin typeface="+mj-lt"/>
                <a:cs typeface="Arial" pitchFamily="34" charset="0"/>
              </a:rPr>
              <a:t>“row” or “</a:t>
            </a:r>
            <a:r>
              <a:rPr lang="en-US" sz="1000" b="1" dirty="0" err="1">
                <a:latin typeface="+mj-lt"/>
                <a:cs typeface="Arial" pitchFamily="34" charset="0"/>
              </a:rPr>
              <a:t>tuple</a:t>
            </a:r>
            <a:r>
              <a:rPr lang="en-US" sz="1000" b="1" dirty="0">
                <a:latin typeface="+mj-lt"/>
                <a:cs typeface="Arial" pitchFamily="34" charset="0"/>
              </a:rPr>
              <a:t>”</a:t>
            </a:r>
          </a:p>
        </p:txBody>
      </p:sp>
      <p:sp>
        <p:nvSpPr>
          <p:cNvPr id="20" name="Line 275"/>
          <p:cNvSpPr>
            <a:spLocks noChangeShapeType="1"/>
          </p:cNvSpPr>
          <p:nvPr/>
        </p:nvSpPr>
        <p:spPr bwMode="auto">
          <a:xfrm flipH="1">
            <a:off x="6999516" y="2721432"/>
            <a:ext cx="457200" cy="0"/>
          </a:xfrm>
          <a:prstGeom prst="line">
            <a:avLst/>
          </a:prstGeom>
          <a:noFill/>
          <a:ln w="9525">
            <a:solidFill>
              <a:schemeClr val="tx2"/>
            </a:solidFill>
            <a:round/>
            <a:headEnd/>
            <a:tailEnd type="triangle" w="med" len="med"/>
          </a:ln>
        </p:spPr>
        <p:txBody>
          <a:bodyPr/>
          <a:lstStyle/>
          <a:p>
            <a:endParaRPr lang="en-IN" sz="1000">
              <a:latin typeface="+mj-lt"/>
            </a:endParaRPr>
          </a:p>
        </p:txBody>
      </p:sp>
      <p:pic>
        <p:nvPicPr>
          <p:cNvPr id="21" name="Picture 132" descr="BS00996_"/>
          <p:cNvPicPr>
            <a:picLocks noChangeAspect="1" noChangeArrowheads="1"/>
          </p:cNvPicPr>
          <p:nvPr/>
        </p:nvPicPr>
        <p:blipFill>
          <a:blip r:embed="rId3"/>
          <a:srcRect/>
          <a:stretch>
            <a:fillRect/>
          </a:stretch>
        </p:blipFill>
        <p:spPr bwMode="auto">
          <a:xfrm>
            <a:off x="1635324" y="1716832"/>
            <a:ext cx="457200" cy="304800"/>
          </a:xfrm>
          <a:prstGeom prst="rect">
            <a:avLst/>
          </a:prstGeom>
          <a:noFill/>
          <a:ln w="9525">
            <a:noFill/>
            <a:miter lim="800000"/>
            <a:headEnd/>
            <a:tailEnd/>
          </a:ln>
        </p:spPr>
      </p:pic>
      <p:pic>
        <p:nvPicPr>
          <p:cNvPr id="22" name="Picture 134" descr="j0078743"/>
          <p:cNvPicPr>
            <a:picLocks noChangeAspect="1" noChangeArrowheads="1"/>
          </p:cNvPicPr>
          <p:nvPr/>
        </p:nvPicPr>
        <p:blipFill>
          <a:blip r:embed="rId4"/>
          <a:srcRect/>
          <a:stretch>
            <a:fillRect/>
          </a:stretch>
        </p:blipFill>
        <p:spPr bwMode="auto">
          <a:xfrm>
            <a:off x="6999516" y="4245432"/>
            <a:ext cx="382588" cy="522288"/>
          </a:xfrm>
          <a:prstGeom prst="rect">
            <a:avLst/>
          </a:prstGeom>
          <a:noFill/>
          <a:ln w="9525">
            <a:noFill/>
            <a:miter lim="800000"/>
            <a:headEnd/>
            <a:tailEnd/>
          </a:ln>
        </p:spPr>
      </p:pic>
      <p:sp>
        <p:nvSpPr>
          <p:cNvPr id="23" name="Line 278"/>
          <p:cNvSpPr>
            <a:spLocks noChangeShapeType="1"/>
          </p:cNvSpPr>
          <p:nvPr/>
        </p:nvSpPr>
        <p:spPr bwMode="auto">
          <a:xfrm>
            <a:off x="5856516" y="1578432"/>
            <a:ext cx="0" cy="533400"/>
          </a:xfrm>
          <a:prstGeom prst="line">
            <a:avLst/>
          </a:prstGeom>
          <a:noFill/>
          <a:ln w="9525">
            <a:solidFill>
              <a:schemeClr val="tx2"/>
            </a:solidFill>
            <a:round/>
            <a:headEnd/>
            <a:tailEnd type="triangle" w="med" len="med"/>
          </a:ln>
        </p:spPr>
        <p:txBody>
          <a:bodyPr/>
          <a:lstStyle/>
          <a:p>
            <a:endParaRPr lang="en-IN" sz="1000">
              <a:latin typeface="+mj-lt"/>
            </a:endParaRPr>
          </a:p>
        </p:txBody>
      </p:sp>
      <p:cxnSp>
        <p:nvCxnSpPr>
          <p:cNvPr id="24" name="AutoShape 279"/>
          <p:cNvCxnSpPr>
            <a:cxnSpLocks noChangeShapeType="1"/>
          </p:cNvCxnSpPr>
          <p:nvPr/>
        </p:nvCxnSpPr>
        <p:spPr bwMode="auto">
          <a:xfrm>
            <a:off x="1910046" y="1977924"/>
            <a:ext cx="5241870" cy="2283383"/>
          </a:xfrm>
          <a:prstGeom prst="bentConnector3">
            <a:avLst>
              <a:gd name="adj1" fmla="val 50000"/>
            </a:avLst>
          </a:prstGeom>
          <a:noFill/>
          <a:ln w="9525">
            <a:solidFill>
              <a:schemeClr val="tx2"/>
            </a:solidFill>
            <a:miter lim="800000"/>
            <a:headEnd type="triangle" w="med" len="me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smtClean="0"/>
              <a:t>1.4: </a:t>
            </a:r>
            <a:r>
              <a:rPr lang="fr-FR" sz="1200" dirty="0" err="1" smtClean="0"/>
              <a:t>Relational</a:t>
            </a:r>
            <a:r>
              <a:rPr lang="fr-FR" sz="1200" dirty="0" smtClean="0"/>
              <a:t> DBMS</a:t>
            </a:r>
            <a:r>
              <a:rPr lang="fr-FR" dirty="0"/>
              <a:t/>
            </a:r>
            <a:br>
              <a:rPr lang="fr-FR" dirty="0"/>
            </a:br>
            <a:r>
              <a:rPr lang="fr-FR" dirty="0" err="1"/>
              <a:t>Relational</a:t>
            </a:r>
            <a:r>
              <a:rPr lang="fr-FR" dirty="0"/>
              <a:t> Tables - </a:t>
            </a:r>
            <a:r>
              <a:rPr lang="fr-FR" dirty="0" err="1" smtClean="0"/>
              <a:t>Properties</a:t>
            </a:r>
            <a:endParaRPr lang="en-US" dirty="0"/>
          </a:p>
        </p:txBody>
      </p:sp>
      <p:sp>
        <p:nvSpPr>
          <p:cNvPr id="4" name="Content Placeholder 3"/>
          <p:cNvSpPr>
            <a:spLocks noGrp="1"/>
          </p:cNvSpPr>
          <p:nvPr>
            <p:ph idx="1"/>
          </p:nvPr>
        </p:nvSpPr>
        <p:spPr/>
        <p:txBody>
          <a:bodyPr/>
          <a:lstStyle/>
          <a:p>
            <a:r>
              <a:rPr lang="en-US" dirty="0"/>
              <a:t>Properties of Relational Data Entities:</a:t>
            </a:r>
          </a:p>
          <a:p>
            <a:pPr lvl="1"/>
            <a:r>
              <a:rPr lang="en-US" dirty="0"/>
              <a:t>Tables must satisfy the following properties to be classified as relational: </a:t>
            </a:r>
          </a:p>
          <a:p>
            <a:pPr lvl="2"/>
            <a:r>
              <a:rPr lang="en-US" dirty="0"/>
              <a:t>Entries of attributes should be single-valued.</a:t>
            </a:r>
          </a:p>
          <a:p>
            <a:pPr lvl="2"/>
            <a:r>
              <a:rPr lang="en-US" dirty="0"/>
              <a:t>Entries of attributes should be of the same kind.</a:t>
            </a:r>
          </a:p>
          <a:p>
            <a:pPr lvl="2"/>
            <a:r>
              <a:rPr lang="en-US" dirty="0"/>
              <a:t>No two rows should be identical.</a:t>
            </a:r>
          </a:p>
          <a:p>
            <a:pPr lvl="2"/>
            <a:r>
              <a:rPr lang="en-US" dirty="0"/>
              <a:t>The order of attributes is unimportant.</a:t>
            </a:r>
          </a:p>
          <a:p>
            <a:pPr lvl="2"/>
            <a:r>
              <a:rPr lang="en-US" dirty="0"/>
              <a:t>The order of rows is unimportant.</a:t>
            </a:r>
          </a:p>
          <a:p>
            <a:pPr lvl="2"/>
            <a:r>
              <a:rPr lang="en-US" dirty="0"/>
              <a:t>Every column can be uniquely identified.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 </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“Data Integrity” is the assurance that data is consistent, correct, and accessible throughout the database.</a:t>
            </a:r>
          </a:p>
          <a:p>
            <a:r>
              <a:rPr lang="en-US" dirty="0"/>
              <a:t>Some of the important types of integrities are:</a:t>
            </a:r>
          </a:p>
          <a:p>
            <a:pPr lvl="1"/>
            <a:r>
              <a:rPr lang="en-US" dirty="0"/>
              <a:t>Entity Integrity:</a:t>
            </a:r>
          </a:p>
          <a:p>
            <a:pPr lvl="2"/>
            <a:r>
              <a:rPr lang="en-US" dirty="0"/>
              <a:t>It ensures that no “records” are duplicated, and that no “attributes” that make up the primary key are NULL.</a:t>
            </a:r>
          </a:p>
          <a:p>
            <a:pPr lvl="2"/>
            <a:r>
              <a:rPr lang="en-US" dirty="0"/>
              <a:t>It is one of the properties that is necessary to ensure the consistency of the database.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Foreign Key and Referential Integrity</a:t>
            </a:r>
          </a:p>
          <a:p>
            <a:pPr lvl="1"/>
            <a:r>
              <a:rPr lang="en-US" dirty="0"/>
              <a:t>The Referential Integrity rule: If a Foreign key in table A refers to the Primary key in table B, then every value of the Foreign key in table A must be null or must be available in table B. </a:t>
            </a:r>
          </a:p>
          <a:p>
            <a:r>
              <a:rPr lang="en-US" dirty="0"/>
              <a:t>Unique Constraint:</a:t>
            </a:r>
          </a:p>
          <a:p>
            <a:pPr lvl="1"/>
            <a:r>
              <a:rPr lang="en-US" dirty="0"/>
              <a:t>It is a single field or combination of fields that uniquely defines a tuple or row.</a:t>
            </a:r>
          </a:p>
          <a:p>
            <a:pPr lvl="1"/>
            <a:r>
              <a:rPr lang="en-US" dirty="0"/>
              <a:t>It ensures that every value in the specified key is unique.</a:t>
            </a:r>
          </a:p>
          <a:p>
            <a:pPr lvl="1"/>
            <a:r>
              <a:rPr lang="en-US" dirty="0"/>
              <a:t>A table can have any number of unique constraints, with at most one unique constraint defined as a Primary key.</a:t>
            </a:r>
          </a:p>
          <a:p>
            <a:pPr lvl="1"/>
            <a:r>
              <a:rPr lang="en-US" dirty="0"/>
              <a:t>A unique constraint can contain NULL value.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Column Constraint: </a:t>
            </a:r>
          </a:p>
          <a:p>
            <a:pPr lvl="1"/>
            <a:r>
              <a:rPr lang="en-US" dirty="0"/>
              <a:t>It specifies restrictions on the values that can be taken by a column.</a:t>
            </a:r>
          </a:p>
          <a:p>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1794278728"/>
              </p:ext>
            </p:extLst>
          </p:nvPr>
        </p:nvGraphicFramePr>
        <p:xfrm>
          <a:off x="1568450" y="2432649"/>
          <a:ext cx="4267200" cy="1463040"/>
        </p:xfrm>
        <a:graphic>
          <a:graphicData uri="http://schemas.openxmlformats.org/drawingml/2006/table">
            <a:tbl>
              <a:tblPr/>
              <a:tblGrid>
                <a:gridCol w="1184275"/>
                <a:gridCol w="1633538"/>
                <a:gridCol w="1449387"/>
              </a:tblGrid>
              <a:tr h="196886">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Deptno</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Dname</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0" name="Group 27"/>
          <p:cNvGraphicFramePr>
            <a:graphicFrameLocks noGrp="1"/>
          </p:cNvGraphicFramePr>
          <p:nvPr>
            <p:extLst>
              <p:ext uri="{D42A27DB-BD31-4B8C-83A1-F6EECF244321}">
                <p14:modId xmlns:p14="http://schemas.microsoft.com/office/powerpoint/2010/main" val="695309816"/>
              </p:ext>
            </p:extLst>
          </p:nvPr>
        </p:nvGraphicFramePr>
        <p:xfrm>
          <a:off x="1560513" y="3930650"/>
          <a:ext cx="6019800" cy="1737360"/>
        </p:xfrm>
        <a:graphic>
          <a:graphicData uri="http://schemas.openxmlformats.org/drawingml/2006/table">
            <a:tbl>
              <a:tblPr/>
              <a:tblGrid>
                <a:gridCol w="996950"/>
                <a:gridCol w="1371600"/>
                <a:gridCol w="1219200"/>
                <a:gridCol w="1216025"/>
                <a:gridCol w="1216025"/>
              </a:tblGrid>
              <a:tr h="22860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EMP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Empno</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Empname</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Database Administrator </a:t>
            </a:r>
            <a:br>
              <a:rPr lang="en-US" sz="1200" dirty="0"/>
            </a:br>
            <a:r>
              <a:rPr lang="en-US" dirty="0"/>
              <a:t>Database </a:t>
            </a:r>
            <a:r>
              <a:rPr lang="en-US" dirty="0" smtClean="0"/>
              <a:t>Administrator</a:t>
            </a:r>
            <a:endParaRPr lang="en-US" dirty="0"/>
          </a:p>
        </p:txBody>
      </p:sp>
      <p:sp>
        <p:nvSpPr>
          <p:cNvPr id="4" name="Content Placeholder 3"/>
          <p:cNvSpPr>
            <a:spLocks noGrp="1"/>
          </p:cNvSpPr>
          <p:nvPr>
            <p:ph idx="1"/>
          </p:nvPr>
        </p:nvSpPr>
        <p:spPr/>
        <p:txBody>
          <a:bodyPr/>
          <a:lstStyle/>
          <a:p>
            <a:r>
              <a:rPr lang="en-US" dirty="0"/>
              <a:t>A Database Administrator (DBA) is  the database architect. </a:t>
            </a:r>
          </a:p>
          <a:p>
            <a:pPr lvl="1"/>
            <a:r>
              <a:rPr lang="en-US" dirty="0"/>
              <a:t>DBA is responsible for the design and implementation of new databases, and:</a:t>
            </a:r>
          </a:p>
          <a:p>
            <a:pPr lvl="2"/>
            <a:r>
              <a:rPr lang="en-US" dirty="0"/>
              <a:t>centrally manages the database.</a:t>
            </a:r>
          </a:p>
          <a:p>
            <a:pPr lvl="2"/>
            <a:r>
              <a:rPr lang="en-US" dirty="0"/>
              <a:t>decides on the type of data, internal structures, and their relationships </a:t>
            </a:r>
          </a:p>
          <a:p>
            <a:pPr lvl="2"/>
            <a:r>
              <a:rPr lang="en-US" dirty="0"/>
              <a:t>ensures the security of the database</a:t>
            </a:r>
          </a:p>
          <a:p>
            <a:pPr lvl="2"/>
            <a:r>
              <a:rPr lang="en-US" dirty="0"/>
              <a:t>controls access to the data through user codes and passwords </a:t>
            </a:r>
          </a:p>
          <a:p>
            <a:pPr lvl="2"/>
            <a:r>
              <a:rPr lang="en-US" dirty="0"/>
              <a:t>can restrict the views or operations that the users can perform on the database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a:xfrm>
            <a:off x="309801" y="1080698"/>
            <a:ext cx="6887389" cy="4643751"/>
          </a:xfrm>
        </p:spPr>
        <p:txBody>
          <a:bodyPr/>
          <a:lstStyle/>
          <a:p>
            <a:r>
              <a:rPr lang="en-US" dirty="0"/>
              <a:t>In this lesson, you have learnt:</a:t>
            </a:r>
          </a:p>
          <a:p>
            <a:pPr lvl="1"/>
            <a:r>
              <a:rPr lang="en-US" dirty="0"/>
              <a:t>What is a Database?</a:t>
            </a:r>
          </a:p>
          <a:p>
            <a:pPr lvl="1"/>
            <a:r>
              <a:rPr lang="en-US" dirty="0"/>
              <a:t>Characteristics of DBMS</a:t>
            </a:r>
          </a:p>
          <a:p>
            <a:pPr lvl="1"/>
            <a:r>
              <a:rPr lang="en-US" dirty="0"/>
              <a:t>The Data models, including:</a:t>
            </a:r>
          </a:p>
          <a:p>
            <a:pPr lvl="2"/>
            <a:r>
              <a:rPr lang="en-US" dirty="0"/>
              <a:t>the Hierarchical model</a:t>
            </a:r>
          </a:p>
          <a:p>
            <a:pPr lvl="2"/>
            <a:r>
              <a:rPr lang="en-US" dirty="0"/>
              <a:t>the Network model</a:t>
            </a:r>
          </a:p>
          <a:p>
            <a:pPr lvl="2"/>
            <a:r>
              <a:rPr lang="en-US" dirty="0"/>
              <a:t>the Relational model</a:t>
            </a:r>
          </a:p>
          <a:p>
            <a:pPr lvl="1"/>
            <a:r>
              <a:rPr lang="en-US" dirty="0"/>
              <a:t>Relational DBMS (RDBMS)</a:t>
            </a:r>
          </a:p>
          <a:p>
            <a:pPr lvl="1"/>
            <a:r>
              <a:rPr lang="en-US" dirty="0"/>
              <a:t>What is Data Integrity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 </a:t>
            </a:r>
            <a:br>
              <a:rPr lang="en-US" sz="1200" dirty="0"/>
            </a:br>
            <a:r>
              <a:rPr lang="en-US" dirty="0"/>
              <a:t>What is Data</a:t>
            </a:r>
            <a:r>
              <a:rPr lang="en-US" dirty="0" smtClean="0"/>
              <a:t>?</a:t>
            </a:r>
            <a:endParaRPr lang="en-US" dirty="0"/>
          </a:p>
        </p:txBody>
      </p:sp>
      <p:sp>
        <p:nvSpPr>
          <p:cNvPr id="4" name="Content Placeholder 3"/>
          <p:cNvSpPr>
            <a:spLocks noGrp="1"/>
          </p:cNvSpPr>
          <p:nvPr>
            <p:ph idx="1"/>
          </p:nvPr>
        </p:nvSpPr>
        <p:spPr/>
        <p:txBody>
          <a:bodyPr>
            <a:normAutofit fontScale="92500" lnSpcReduction="10000"/>
          </a:bodyPr>
          <a:lstStyle/>
          <a:p>
            <a:r>
              <a:rPr lang="en-US" dirty="0"/>
              <a:t>Data (plural of the word datum) is a factual information used as a basis for reasoning, discussion, or </a:t>
            </a:r>
            <a:r>
              <a:rPr lang="en-US" dirty="0" smtClean="0"/>
              <a:t>calculation</a:t>
            </a:r>
          </a:p>
          <a:p>
            <a:endParaRPr lang="en-US" dirty="0"/>
          </a:p>
          <a:p>
            <a:r>
              <a:rPr lang="en-US" dirty="0"/>
              <a:t>Data may be numerical data which may be integers or floating point numbers, and non-numerical data such as characters, date etc. </a:t>
            </a:r>
            <a:endParaRPr lang="en-US" dirty="0" smtClean="0"/>
          </a:p>
          <a:p>
            <a:endParaRPr lang="en-US" dirty="0"/>
          </a:p>
          <a:p>
            <a:r>
              <a:rPr lang="en-US" dirty="0"/>
              <a:t>Data by itself normally doesn’t have a meaning associated with it.  </a:t>
            </a:r>
          </a:p>
          <a:p>
            <a:r>
              <a:rPr lang="en-US" dirty="0"/>
              <a:t>	</a:t>
            </a:r>
            <a:r>
              <a:rPr lang="en-US" dirty="0" err="1"/>
              <a:t>e.g</a:t>
            </a:r>
            <a:r>
              <a:rPr lang="en-US" dirty="0"/>
              <a:t>:-             Jack </a:t>
            </a:r>
          </a:p>
          <a:p>
            <a:pPr marL="0" indent="0">
              <a:buNone/>
            </a:pPr>
            <a:r>
              <a:rPr lang="en-US" dirty="0"/>
              <a:t>			01-jan-71</a:t>
            </a:r>
          </a:p>
          <a:p>
            <a:pPr marL="0" indent="0">
              <a:buNone/>
            </a:pPr>
            <a:r>
              <a:rPr lang="en-US" dirty="0"/>
              <a:t>			15-jun-05</a:t>
            </a:r>
          </a:p>
          <a:p>
            <a:pPr marL="0" indent="0">
              <a:buNone/>
            </a:pPr>
            <a:r>
              <a:rPr lang="en-US" dirty="0"/>
              <a:t>			50000</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a:xfrm>
            <a:off x="309801" y="1115204"/>
            <a:ext cx="6887389" cy="4643751"/>
          </a:xfrm>
        </p:spPr>
        <p:txBody>
          <a:bodyPr>
            <a:normAutofit lnSpcReduction="10000"/>
          </a:bodyPr>
          <a:lstStyle/>
          <a:p>
            <a:r>
              <a:rPr lang="en-US" dirty="0"/>
              <a:t>Question 1: A DBA ___.</a:t>
            </a:r>
          </a:p>
          <a:p>
            <a:pPr lvl="1"/>
            <a:r>
              <a:rPr lang="en-US" dirty="0"/>
              <a:t>Option 1: ensures the security of the application server.</a:t>
            </a:r>
          </a:p>
          <a:p>
            <a:pPr lvl="1"/>
            <a:r>
              <a:rPr lang="en-US" dirty="0"/>
              <a:t>Option 2: controls access to the data through the user codes and passwords. </a:t>
            </a:r>
          </a:p>
          <a:p>
            <a:pPr lvl="1"/>
            <a:r>
              <a:rPr lang="en-US" dirty="0"/>
              <a:t>Option 3: manages users.</a:t>
            </a:r>
          </a:p>
          <a:p>
            <a:endParaRPr lang="en-US" dirty="0"/>
          </a:p>
          <a:p>
            <a:r>
              <a:rPr lang="en-US" dirty="0"/>
              <a:t>Question 2: The Physical Level  is ___.</a:t>
            </a:r>
          </a:p>
          <a:p>
            <a:pPr lvl="1"/>
            <a:r>
              <a:rPr lang="en-US" dirty="0"/>
              <a:t>Option 1: the overall structural organization of the d/b.</a:t>
            </a:r>
          </a:p>
          <a:p>
            <a:pPr lvl="1"/>
            <a:r>
              <a:rPr lang="en-US" dirty="0"/>
              <a:t>Option 2: the information about how the database is actually stored in the disk.</a:t>
            </a:r>
          </a:p>
          <a:p>
            <a:pPr lvl="1"/>
            <a:r>
              <a:rPr lang="en-US" dirty="0"/>
              <a:t>Option 3: the user view of the database.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a:t>
            </a:r>
            <a:r>
              <a:rPr lang="en-US" dirty="0" smtClean="0"/>
              <a:t>Question</a:t>
            </a:r>
            <a:endParaRPr lang="en-US" dirty="0"/>
          </a:p>
        </p:txBody>
      </p:sp>
      <p:sp>
        <p:nvSpPr>
          <p:cNvPr id="7" name="Content Placeholder 6"/>
          <p:cNvSpPr>
            <a:spLocks noGrp="1"/>
          </p:cNvSpPr>
          <p:nvPr>
            <p:ph idx="1"/>
          </p:nvPr>
        </p:nvSpPr>
        <p:spPr>
          <a:xfrm>
            <a:off x="309801" y="1166962"/>
            <a:ext cx="6887389" cy="4643751"/>
          </a:xfrm>
        </p:spPr>
        <p:txBody>
          <a:bodyPr/>
          <a:lstStyle/>
          <a:p>
            <a:r>
              <a:rPr lang="en-US" dirty="0"/>
              <a:t>Question 3:  There are different data models such as ___.</a:t>
            </a:r>
          </a:p>
          <a:p>
            <a:endParaRPr lang="en-US" dirty="0"/>
          </a:p>
          <a:p>
            <a:r>
              <a:rPr lang="en-US" dirty="0"/>
              <a:t>Question 4: In Network model, each table is made up “tuples” and “fields”.</a:t>
            </a:r>
          </a:p>
          <a:p>
            <a:pPr lvl="1"/>
            <a:r>
              <a:rPr lang="en-US" dirty="0"/>
              <a:t>True / False</a:t>
            </a:r>
          </a:p>
          <a:p>
            <a:endParaRPr lang="en-US" dirty="0"/>
          </a:p>
          <a:p>
            <a:r>
              <a:rPr lang="en-US" dirty="0"/>
              <a:t>Question 5: A table can have any number of “Unique constraints”. </a:t>
            </a:r>
          </a:p>
          <a:p>
            <a:pPr lvl="1"/>
            <a:r>
              <a:rPr lang="en-US" dirty="0"/>
              <a:t>True / False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8450" y="383947"/>
            <a:ext cx="8312649" cy="859536"/>
          </a:xfrm>
        </p:spPr>
        <p:txBody>
          <a:bodyPr/>
          <a:lstStyle/>
          <a:p>
            <a:r>
              <a:rPr lang="en-US" dirty="0"/>
              <a:t>Review Question: Match the </a:t>
            </a:r>
            <a:r>
              <a:rPr lang="en-US" dirty="0" smtClean="0"/>
              <a:t>Following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88811966"/>
              </p:ext>
            </p:extLst>
          </p:nvPr>
        </p:nvGraphicFramePr>
        <p:xfrm>
          <a:off x="298450" y="1501775"/>
          <a:ext cx="2743200" cy="3941064"/>
        </p:xfrm>
        <a:graphic>
          <a:graphicData uri="http://schemas.openxmlformats.org/drawingml/2006/table">
            <a:tbl>
              <a:tblPr/>
              <a:tblGrid>
                <a:gridCol w="2743200"/>
              </a:tblGrid>
              <a:tr h="8382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1.    Hierarchical model</a:t>
                      </a:r>
                    </a:p>
                    <a:p>
                      <a:pPr marL="347663" marR="0" lvl="0" indent="-347663" algn="l" defTabSz="914400" rtl="0" eaLnBrk="1" fontAlgn="base" latinLnBrk="0" hangingPunct="1">
                        <a:lnSpc>
                          <a:spcPct val="100000"/>
                        </a:lnSpc>
                        <a:spcBef>
                          <a:spcPct val="20000"/>
                        </a:spcBef>
                        <a:spcAft>
                          <a:spcPct val="0"/>
                        </a:spcAft>
                        <a:buClr>
                          <a:srgbClr val="00A1E4"/>
                        </a:buClr>
                        <a:buSzTx/>
                        <a:buFont typeface="Wingdings" pitchFamily="2" charset="2"/>
                        <a:buChar char="Ø"/>
                        <a:tabLst/>
                      </a:pPr>
                      <a:endParaRPr lang="en-US" sz="1800" b="0" kern="1200" dirty="0" smtClean="0">
                        <a:solidFill>
                          <a:srgbClr val="000000"/>
                        </a:solidFill>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2.   Network model</a:t>
                      </a:r>
                    </a:p>
                    <a:p>
                      <a:pPr marL="347663" marR="0" lvl="0" indent="-347663" algn="l" defTabSz="914400" rtl="0" eaLnBrk="1" fontAlgn="base" latinLnBrk="0" hangingPunct="1">
                        <a:lnSpc>
                          <a:spcPct val="100000"/>
                        </a:lnSpc>
                        <a:spcBef>
                          <a:spcPct val="20000"/>
                        </a:spcBef>
                        <a:spcAft>
                          <a:spcPct val="0"/>
                        </a:spcAft>
                        <a:buClr>
                          <a:srgbClr val="00A1E4"/>
                        </a:buClr>
                        <a:buSzTx/>
                        <a:buFont typeface="Wingdings" pitchFamily="2" charset="2"/>
                        <a:buChar char="Ø"/>
                        <a:tabLst/>
                      </a:pPr>
                      <a:endParaRPr lang="en-US" sz="1800" b="0" kern="1200" dirty="0" smtClean="0">
                        <a:solidFill>
                          <a:srgbClr val="000000"/>
                        </a:solidFill>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3.    Data redundancy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2954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4.    In DBMS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40597974"/>
              </p:ext>
            </p:extLst>
          </p:nvPr>
        </p:nvGraphicFramePr>
        <p:xfrm>
          <a:off x="3573912" y="1488127"/>
          <a:ext cx="2800350" cy="3810001"/>
        </p:xfrm>
        <a:graphic>
          <a:graphicData uri="http://schemas.openxmlformats.org/drawingml/2006/table">
            <a:tbl>
              <a:tblPr/>
              <a:tblGrid>
                <a:gridCol w="2800350"/>
              </a:tblGrid>
              <a:tr h="8001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a)   Inconsistencies may creep in.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b)   Many-to-many relationships are not allowed.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c)   It is a superset of the Hierarchical model.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249363">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d)</a:t>
                      </a:r>
                      <a:r>
                        <a:rPr lang="en-US" sz="1800" b="0" kern="1200" baseline="0" dirty="0" smtClean="0">
                          <a:solidFill>
                            <a:srgbClr val="000000"/>
                          </a:solidFill>
                          <a:latin typeface="Candara"/>
                          <a:ea typeface="+mn-ea"/>
                          <a:cs typeface="Arial" pitchFamily="34" charset="0"/>
                        </a:rPr>
                        <a:t>    </a:t>
                      </a:r>
                      <a:r>
                        <a:rPr lang="en-US" sz="1800" b="0" kern="1200" dirty="0" smtClean="0">
                          <a:solidFill>
                            <a:srgbClr val="000000"/>
                          </a:solidFill>
                          <a:latin typeface="Candara"/>
                          <a:ea typeface="+mn-ea"/>
                          <a:cs typeface="Arial" pitchFamily="34" charset="0"/>
                        </a:rPr>
                        <a:t>Application programs are transparent to the physical organization and access techniques.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68720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a:t>
            </a:r>
            <a:br>
              <a:rPr lang="en-US" sz="1200" dirty="0"/>
            </a:br>
            <a:r>
              <a:rPr lang="en-US" dirty="0"/>
              <a:t>What is Information</a:t>
            </a:r>
            <a:r>
              <a:rPr lang="en-US" dirty="0" smtClean="0"/>
              <a:t>?</a:t>
            </a:r>
            <a:endParaRPr lang="en-US" dirty="0"/>
          </a:p>
        </p:txBody>
      </p:sp>
      <p:sp>
        <p:nvSpPr>
          <p:cNvPr id="4" name="Content Placeholder 3"/>
          <p:cNvSpPr>
            <a:spLocks noGrp="1"/>
          </p:cNvSpPr>
          <p:nvPr>
            <p:ph idx="1"/>
          </p:nvPr>
        </p:nvSpPr>
        <p:spPr/>
        <p:txBody>
          <a:bodyPr/>
          <a:lstStyle/>
          <a:p>
            <a:r>
              <a:rPr lang="en-US" dirty="0"/>
              <a:t>Related data is called as information </a:t>
            </a:r>
          </a:p>
          <a:p>
            <a:r>
              <a:rPr lang="en-US" dirty="0"/>
              <a:t>Information will always have a meaning and context attached to the data element</a:t>
            </a:r>
          </a:p>
          <a:p>
            <a:r>
              <a:rPr lang="en-US" dirty="0"/>
              <a:t>When we add meaning and context to the data it becomes information.</a:t>
            </a:r>
          </a:p>
          <a:p>
            <a:pPr lvl="1"/>
            <a:r>
              <a:rPr lang="en-US" dirty="0"/>
              <a:t>Employee name: Jack</a:t>
            </a:r>
          </a:p>
          <a:p>
            <a:pPr lvl="1"/>
            <a:r>
              <a:rPr lang="en-US" dirty="0"/>
              <a:t>Date of birth: 01-jan-71</a:t>
            </a:r>
          </a:p>
          <a:p>
            <a:pPr lvl="1"/>
            <a:r>
              <a:rPr lang="en-US" dirty="0"/>
              <a:t>Data of joining: 15-jun-05</a:t>
            </a:r>
          </a:p>
          <a:p>
            <a:pPr lvl="1"/>
            <a:r>
              <a:rPr lang="en-US" dirty="0"/>
              <a:t>Salary: 50000</a:t>
            </a:r>
          </a:p>
          <a:p>
            <a:pPr lvl="1"/>
            <a:r>
              <a:rPr lang="en-US" dirty="0"/>
              <a:t>Department number: 10</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a:t>
            </a:r>
            <a:br>
              <a:rPr lang="en-US" sz="1200" dirty="0"/>
            </a:br>
            <a:r>
              <a:rPr lang="en-US" dirty="0"/>
              <a:t>Defining Database, DBMS &amp; </a:t>
            </a:r>
            <a:r>
              <a:rPr lang="en-US" dirty="0" smtClean="0"/>
              <a:t>Schema</a:t>
            </a:r>
            <a:endParaRPr lang="en-US" dirty="0"/>
          </a:p>
        </p:txBody>
      </p:sp>
      <p:sp>
        <p:nvSpPr>
          <p:cNvPr id="4" name="Content Placeholder 3"/>
          <p:cNvSpPr>
            <a:spLocks noGrp="1"/>
          </p:cNvSpPr>
          <p:nvPr>
            <p:ph idx="1"/>
          </p:nvPr>
        </p:nvSpPr>
        <p:spPr/>
        <p:txBody>
          <a:bodyPr/>
          <a:lstStyle/>
          <a:p>
            <a:r>
              <a:rPr lang="en-US" dirty="0"/>
              <a:t>Database: It is a set of inter-related data</a:t>
            </a:r>
          </a:p>
          <a:p>
            <a:r>
              <a:rPr lang="en-US" dirty="0"/>
              <a:t>DBMS: It is a software that manages the data</a:t>
            </a:r>
          </a:p>
          <a:p>
            <a:r>
              <a:rPr lang="en-US" dirty="0"/>
              <a:t>Schema: It is a set of structures and relationships, which meet a specific need</a:t>
            </a:r>
          </a:p>
          <a:p>
            <a:endParaRPr lang="en-US" dirty="0"/>
          </a:p>
        </p:txBody>
      </p:sp>
      <p:sp>
        <p:nvSpPr>
          <p:cNvPr id="13" name="Rectangle 4"/>
          <p:cNvSpPr>
            <a:spLocks noChangeArrowheads="1"/>
          </p:cNvSpPr>
          <p:nvPr/>
        </p:nvSpPr>
        <p:spPr bwMode="auto">
          <a:xfrm>
            <a:off x="5486400" y="3540472"/>
            <a:ext cx="3352800" cy="2667000"/>
          </a:xfrm>
          <a:prstGeom prst="rect">
            <a:avLst/>
          </a:prstGeom>
          <a:solidFill>
            <a:srgbClr val="CCECFF"/>
          </a:solidFill>
          <a:ln w="9525">
            <a:solidFill>
              <a:schemeClr val="tx2"/>
            </a:solidFill>
            <a:miter lim="800000"/>
            <a:headEnd/>
            <a:tailEnd/>
          </a:ln>
        </p:spPr>
        <p:txBody>
          <a:bodyPr wrap="none"/>
          <a:lstStyle/>
          <a:p>
            <a:pPr algn="ctr"/>
            <a:r>
              <a:rPr lang="en-US" sz="2000" dirty="0" smtClean="0">
                <a:solidFill>
                  <a:srgbClr val="000000"/>
                </a:solidFill>
                <a:latin typeface="+mj-lt"/>
              </a:rPr>
              <a:t>	  </a:t>
            </a:r>
            <a:r>
              <a:rPr lang="en-US" dirty="0" smtClean="0">
                <a:solidFill>
                  <a:srgbClr val="000000"/>
                </a:solidFill>
                <a:latin typeface="+mj-lt"/>
              </a:rPr>
              <a:t>End </a:t>
            </a:r>
            <a:r>
              <a:rPr lang="en-US" dirty="0">
                <a:solidFill>
                  <a:srgbClr val="000000"/>
                </a:solidFill>
                <a:latin typeface="+mj-lt"/>
              </a:rPr>
              <a:t>User Tools/Applications</a:t>
            </a:r>
          </a:p>
        </p:txBody>
      </p:sp>
      <p:sp>
        <p:nvSpPr>
          <p:cNvPr id="14" name="Oval 5"/>
          <p:cNvSpPr>
            <a:spLocks noChangeArrowheads="1"/>
          </p:cNvSpPr>
          <p:nvPr/>
        </p:nvSpPr>
        <p:spPr bwMode="auto">
          <a:xfrm>
            <a:off x="5791200" y="4073872"/>
            <a:ext cx="2286000" cy="1981200"/>
          </a:xfrm>
          <a:prstGeom prst="ellipse">
            <a:avLst/>
          </a:prstGeom>
          <a:solidFill>
            <a:srgbClr val="FFFF99"/>
          </a:solidFill>
          <a:ln w="9525">
            <a:solidFill>
              <a:schemeClr val="tx1"/>
            </a:solidFill>
            <a:round/>
            <a:headEnd/>
            <a:tailEnd/>
          </a:ln>
        </p:spPr>
        <p:txBody>
          <a:bodyPr wrap="none"/>
          <a:lstStyle/>
          <a:p>
            <a:pPr algn="ctr"/>
            <a:r>
              <a:rPr lang="en-US">
                <a:solidFill>
                  <a:schemeClr val="tx2"/>
                </a:solidFill>
                <a:latin typeface="+mj-lt"/>
              </a:rPr>
              <a:t>DBMS</a:t>
            </a:r>
          </a:p>
        </p:txBody>
      </p:sp>
      <p:sp>
        <p:nvSpPr>
          <p:cNvPr id="15" name="Oval 6"/>
          <p:cNvSpPr>
            <a:spLocks noChangeArrowheads="1"/>
          </p:cNvSpPr>
          <p:nvPr/>
        </p:nvSpPr>
        <p:spPr bwMode="auto">
          <a:xfrm>
            <a:off x="6172200" y="4759672"/>
            <a:ext cx="1524000" cy="762000"/>
          </a:xfrm>
          <a:prstGeom prst="ellipse">
            <a:avLst/>
          </a:prstGeom>
          <a:solidFill>
            <a:srgbClr val="0000FF"/>
          </a:solidFill>
          <a:ln w="9525">
            <a:solidFill>
              <a:schemeClr val="tx1"/>
            </a:solidFill>
            <a:round/>
            <a:headEnd/>
            <a:tailEnd/>
          </a:ln>
        </p:spPr>
        <p:txBody>
          <a:bodyPr wrap="none" anchor="ctr"/>
          <a:lstStyle/>
          <a:p>
            <a:pPr algn="ctr"/>
            <a:r>
              <a:rPr lang="en-US" dirty="0">
                <a:solidFill>
                  <a:srgbClr val="FFFFFF"/>
                </a:solidFill>
                <a:latin typeface="+mj-lt"/>
              </a:rPr>
              <a:t>Data</a:t>
            </a:r>
          </a:p>
        </p:txBody>
      </p:sp>
      <p:sp>
        <p:nvSpPr>
          <p:cNvPr id="16" name="Line 7"/>
          <p:cNvSpPr>
            <a:spLocks noChangeShapeType="1"/>
          </p:cNvSpPr>
          <p:nvPr/>
        </p:nvSpPr>
        <p:spPr bwMode="auto">
          <a:xfrm>
            <a:off x="6324600" y="3148588"/>
            <a:ext cx="0" cy="381000"/>
          </a:xfrm>
          <a:prstGeom prst="line">
            <a:avLst/>
          </a:prstGeom>
          <a:noFill/>
          <a:ln w="9525">
            <a:solidFill>
              <a:schemeClr val="tx2"/>
            </a:solidFill>
            <a:round/>
            <a:headEnd/>
            <a:tailEnd type="triangle" w="med" len="med"/>
          </a:ln>
        </p:spPr>
        <p:txBody>
          <a:bodyPr/>
          <a:lstStyle/>
          <a:p>
            <a:endParaRPr lang="en-IN">
              <a:solidFill>
                <a:schemeClr val="tx2"/>
              </a:solidFill>
              <a:latin typeface="+mj-lt"/>
            </a:endParaRPr>
          </a:p>
        </p:txBody>
      </p:sp>
      <p:sp>
        <p:nvSpPr>
          <p:cNvPr id="17" name="Line 8"/>
          <p:cNvSpPr>
            <a:spLocks noChangeShapeType="1"/>
          </p:cNvSpPr>
          <p:nvPr/>
        </p:nvSpPr>
        <p:spPr bwMode="auto">
          <a:xfrm>
            <a:off x="7543800" y="3163102"/>
            <a:ext cx="0" cy="381000"/>
          </a:xfrm>
          <a:prstGeom prst="line">
            <a:avLst/>
          </a:prstGeom>
          <a:noFill/>
          <a:ln w="9525">
            <a:solidFill>
              <a:schemeClr val="tx2"/>
            </a:solidFill>
            <a:round/>
            <a:headEnd/>
            <a:tailEnd type="triangle" w="med" len="med"/>
          </a:ln>
        </p:spPr>
        <p:txBody>
          <a:bodyPr/>
          <a:lstStyle/>
          <a:p>
            <a:endParaRPr lang="en-IN">
              <a:solidFill>
                <a:schemeClr val="tx2"/>
              </a:solidFill>
              <a:latin typeface="+mj-lt"/>
            </a:endParaRPr>
          </a:p>
        </p:txBody>
      </p:sp>
      <p:sp>
        <p:nvSpPr>
          <p:cNvPr id="18" name="Text Box 9"/>
          <p:cNvSpPr txBox="1">
            <a:spLocks noChangeArrowheads="1"/>
          </p:cNvSpPr>
          <p:nvPr/>
        </p:nvSpPr>
        <p:spPr bwMode="auto">
          <a:xfrm>
            <a:off x="5783946" y="2767588"/>
            <a:ext cx="2438400" cy="400050"/>
          </a:xfrm>
          <a:prstGeom prst="rect">
            <a:avLst/>
          </a:prstGeom>
          <a:noFill/>
          <a:ln w="9525">
            <a:solidFill>
              <a:schemeClr val="tx2"/>
            </a:solidFill>
            <a:miter lim="800000"/>
            <a:headEnd/>
            <a:tailEnd/>
          </a:ln>
        </p:spPr>
        <p:txBody>
          <a:bodyPr>
            <a:spAutoFit/>
          </a:bodyPr>
          <a:lstStyle/>
          <a:p>
            <a:pPr algn="ctr">
              <a:spcBef>
                <a:spcPct val="50000"/>
              </a:spcBef>
            </a:pPr>
            <a:r>
              <a:rPr lang="en-US" sz="2000">
                <a:solidFill>
                  <a:schemeClr val="tx2"/>
                </a:solidFill>
                <a:latin typeface="+mj-lt"/>
              </a:rPr>
              <a:t>End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Char char="•"/>
            </a:pPr>
            <a:endParaRPr lang="en-US">
              <a:solidFill>
                <a:srgbClr val="000000"/>
              </a:solidFill>
              <a:latin typeface="Candara"/>
              <a:cs typeface="Arial" pitchFamily="34" charset="0"/>
            </a:endParaRPr>
          </a:p>
        </p:txBody>
      </p:sp>
      <p:sp>
        <p:nvSpPr>
          <p:cNvPr id="3" name="Title 2"/>
          <p:cNvSpPr>
            <a:spLocks noGrp="1"/>
          </p:cNvSpPr>
          <p:nvPr>
            <p:ph type="title"/>
          </p:nvPr>
        </p:nvSpPr>
        <p:spPr/>
        <p:txBody>
          <a:bodyPr/>
          <a:lstStyle/>
          <a:p>
            <a:r>
              <a:rPr lang="en-US" sz="1200" dirty="0"/>
              <a:t>1.1: Introduction to Database</a:t>
            </a:r>
            <a:br>
              <a:rPr lang="en-US" sz="1200" dirty="0"/>
            </a:br>
            <a:r>
              <a:rPr lang="en-US" dirty="0"/>
              <a:t>Evolution of </a:t>
            </a:r>
            <a:r>
              <a:rPr lang="en-US" dirty="0" smtClean="0"/>
              <a:t>Databases</a:t>
            </a:r>
            <a:endParaRPr lang="en-US" dirty="0"/>
          </a:p>
        </p:txBody>
      </p:sp>
      <p:pic>
        <p:nvPicPr>
          <p:cNvPr id="8" name="Picture 7"/>
          <p:cNvPicPr>
            <a:picLocks noChangeAspect="1" noChangeArrowheads="1"/>
          </p:cNvPicPr>
          <p:nvPr/>
        </p:nvPicPr>
        <p:blipFill>
          <a:blip r:embed="rId3"/>
          <a:srcRect/>
          <a:stretch>
            <a:fillRect/>
          </a:stretch>
        </p:blipFill>
        <p:spPr bwMode="auto">
          <a:xfrm>
            <a:off x="609600" y="1295400"/>
            <a:ext cx="8229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normAutofit fontScale="92500" lnSpcReduction="20000"/>
          </a:bodyPr>
          <a:lstStyle/>
          <a:p>
            <a:r>
              <a:rPr lang="en-US" dirty="0"/>
              <a:t>Given below are the characteristics of DBMS</a:t>
            </a:r>
            <a:r>
              <a:rPr lang="en-US" dirty="0" smtClean="0"/>
              <a:t>:</a:t>
            </a:r>
          </a:p>
          <a:p>
            <a:endParaRPr lang="en-US" dirty="0"/>
          </a:p>
          <a:p>
            <a:pPr lvl="1"/>
            <a:r>
              <a:rPr lang="en-US" dirty="0"/>
              <a:t>Control of Data Redundancy</a:t>
            </a:r>
          </a:p>
          <a:p>
            <a:pPr lvl="2"/>
            <a:r>
              <a:rPr lang="en-US" dirty="0"/>
              <a:t>Traditionally, same data is stored in a number of places</a:t>
            </a:r>
          </a:p>
          <a:p>
            <a:pPr lvl="2"/>
            <a:r>
              <a:rPr lang="en-US" dirty="0"/>
              <a:t>Gives rise to data redundancy and its disadvantages</a:t>
            </a:r>
          </a:p>
          <a:p>
            <a:pPr lvl="2"/>
            <a:r>
              <a:rPr lang="en-US" dirty="0"/>
              <a:t>DBMS helps in removing data redundancies by providing means of data- integration. </a:t>
            </a:r>
            <a:endParaRPr lang="en-US" dirty="0" smtClean="0"/>
          </a:p>
          <a:p>
            <a:pPr marL="171450" lvl="2" indent="0">
              <a:buNone/>
            </a:pPr>
            <a:endParaRPr lang="en-US" dirty="0"/>
          </a:p>
          <a:p>
            <a:pPr lvl="1"/>
            <a:r>
              <a:rPr lang="en-US" dirty="0"/>
              <a:t>Sharing of Data</a:t>
            </a:r>
          </a:p>
          <a:p>
            <a:pPr lvl="2"/>
            <a:r>
              <a:rPr lang="en-US" dirty="0"/>
              <a:t>DBMS allows many applications to share the data. </a:t>
            </a:r>
            <a:endParaRPr lang="en-US" dirty="0" smtClean="0"/>
          </a:p>
          <a:p>
            <a:pPr marL="171450" lvl="2" indent="0">
              <a:buNone/>
            </a:pPr>
            <a:endParaRPr lang="en-US" dirty="0"/>
          </a:p>
          <a:p>
            <a:pPr lvl="1"/>
            <a:r>
              <a:rPr lang="en-US" dirty="0"/>
              <a:t>Maintenance of Integrity</a:t>
            </a:r>
          </a:p>
          <a:p>
            <a:pPr lvl="2"/>
            <a:r>
              <a:rPr lang="en-US" dirty="0"/>
              <a:t>DBMS maintains the correctness, consistency, and interrelationship of data with respect to the </a:t>
            </a:r>
            <a:endParaRPr lang="en-US" dirty="0" smtClean="0"/>
          </a:p>
          <a:p>
            <a:pPr marL="171450" lvl="2" indent="0">
              <a:buNone/>
            </a:pPr>
            <a:r>
              <a:rPr lang="en-US" dirty="0"/>
              <a:t> </a:t>
            </a:r>
            <a:r>
              <a:rPr lang="en-US" dirty="0" smtClean="0"/>
              <a:t>  application</a:t>
            </a:r>
            <a:r>
              <a:rPr lang="en-US" dirty="0"/>
              <a:t>, which uses the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normAutofit fontScale="92500" lnSpcReduction="20000"/>
          </a:bodyPr>
          <a:lstStyle/>
          <a:p>
            <a:pPr lvl="1"/>
            <a:r>
              <a:rPr lang="en-US" dirty="0"/>
              <a:t>Support for Transaction Control and </a:t>
            </a:r>
            <a:r>
              <a:rPr lang="en-US" dirty="0" smtClean="0"/>
              <a:t>Recovery</a:t>
            </a:r>
            <a:endParaRPr lang="en-US" dirty="0"/>
          </a:p>
          <a:p>
            <a:pPr lvl="2"/>
            <a:endParaRPr lang="en-US" dirty="0" smtClean="0"/>
          </a:p>
          <a:p>
            <a:pPr lvl="2"/>
            <a:r>
              <a:rPr lang="en-US" dirty="0" smtClean="0"/>
              <a:t>DBMS </a:t>
            </a:r>
            <a:r>
              <a:rPr lang="en-US" dirty="0"/>
              <a:t>ensures that updates physically take place after a logical Transaction is complete</a:t>
            </a:r>
            <a:r>
              <a:rPr lang="en-US" dirty="0" smtClean="0"/>
              <a:t>.</a:t>
            </a:r>
          </a:p>
          <a:p>
            <a:pPr lvl="2"/>
            <a:endParaRPr lang="en-US" dirty="0"/>
          </a:p>
          <a:p>
            <a:pPr marL="171450" lvl="2" indent="0">
              <a:buNone/>
            </a:pPr>
            <a:endParaRPr lang="en-US" dirty="0"/>
          </a:p>
          <a:p>
            <a:pPr lvl="1"/>
            <a:r>
              <a:rPr lang="en-US" dirty="0"/>
              <a:t>Data Independence</a:t>
            </a:r>
          </a:p>
          <a:p>
            <a:pPr lvl="2"/>
            <a:endParaRPr lang="en-US" dirty="0" smtClean="0"/>
          </a:p>
          <a:p>
            <a:pPr lvl="2"/>
            <a:r>
              <a:rPr lang="en-US" dirty="0" smtClean="0"/>
              <a:t>In </a:t>
            </a:r>
            <a:r>
              <a:rPr lang="en-US" dirty="0"/>
              <a:t>DBMS, the application programs are transparent to the physical organization and access techniques</a:t>
            </a:r>
            <a:r>
              <a:rPr lang="en-US" dirty="0" smtClean="0"/>
              <a:t>.</a:t>
            </a:r>
          </a:p>
          <a:p>
            <a:pPr lvl="2"/>
            <a:endParaRPr lang="en-US" dirty="0"/>
          </a:p>
          <a:p>
            <a:pPr lvl="2"/>
            <a:endParaRPr lang="en-US" dirty="0"/>
          </a:p>
          <a:p>
            <a:pPr lvl="1"/>
            <a:r>
              <a:rPr lang="en-US" dirty="0"/>
              <a:t>Availability of Productivity Tools</a:t>
            </a:r>
          </a:p>
          <a:p>
            <a:pPr lvl="2"/>
            <a:endParaRPr lang="en-US" dirty="0" smtClean="0"/>
          </a:p>
          <a:p>
            <a:pPr lvl="2"/>
            <a:r>
              <a:rPr lang="en-US" dirty="0" smtClean="0"/>
              <a:t>Tools </a:t>
            </a:r>
            <a:r>
              <a:rPr lang="en-US" dirty="0"/>
              <a:t>like query language, screen and report painter, and other 4GL tools are available.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lstStyle/>
          <a:p>
            <a:pPr lvl="1"/>
            <a:r>
              <a:rPr lang="en-US" dirty="0"/>
              <a:t>Control over </a:t>
            </a:r>
            <a:r>
              <a:rPr lang="en-US" dirty="0" smtClean="0"/>
              <a:t>Security</a:t>
            </a:r>
          </a:p>
          <a:p>
            <a:pPr lvl="1"/>
            <a:endParaRPr lang="en-US" dirty="0"/>
          </a:p>
          <a:p>
            <a:pPr lvl="2"/>
            <a:r>
              <a:rPr lang="en-US" dirty="0"/>
              <a:t>DBMS provides tools with which the DBA can ensure security of the database</a:t>
            </a:r>
            <a:r>
              <a:rPr lang="en-US" dirty="0" smtClean="0"/>
              <a:t>.</a:t>
            </a:r>
          </a:p>
          <a:p>
            <a:pPr lvl="2"/>
            <a:endParaRPr lang="en-US" dirty="0"/>
          </a:p>
          <a:p>
            <a:pPr lvl="2"/>
            <a:endParaRPr lang="en-US" dirty="0"/>
          </a:p>
          <a:p>
            <a:pPr lvl="1"/>
            <a:r>
              <a:rPr lang="en-US" dirty="0"/>
              <a:t>Hardware </a:t>
            </a:r>
            <a:r>
              <a:rPr lang="en-US" dirty="0" smtClean="0"/>
              <a:t>Independence</a:t>
            </a:r>
          </a:p>
          <a:p>
            <a:pPr lvl="1"/>
            <a:endParaRPr lang="en-US" dirty="0"/>
          </a:p>
          <a:p>
            <a:pPr lvl="2"/>
            <a:r>
              <a:rPr lang="en-US" dirty="0"/>
              <a:t>Most DBMS are available across hardware platforms and operating systems.</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Level xmlns="f9b258c7-9c72-463b-80f6-91d061ebb25d">L1</Level>
    <_Version xmlns="http://schemas.microsoft.com/sharepoint/v3/fields" xsi:nil="true"/>
    <_DCDateModified xmlns="http://schemas.microsoft.com/sharepoint/v3/fields" xsi:nil="true"/>
  </documentManagement>
</p:properties>
</file>

<file path=customXml/itemProps1.xml><?xml version="1.0" encoding="utf-8"?>
<ds:datastoreItem xmlns:ds="http://schemas.openxmlformats.org/officeDocument/2006/customXml" ds:itemID="{0B85AA7B-30CB-4690-8603-73355CC8B560}"/>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14612</TotalTime>
  <Words>4380</Words>
  <Application>Microsoft Office PowerPoint</Application>
  <PresentationFormat>On-screen Show (4:3)</PresentationFormat>
  <Paragraphs>635</Paragraphs>
  <Slides>32</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Verdana</vt:lpstr>
      <vt:lpstr>Candara</vt:lpstr>
      <vt:lpstr>Arial</vt:lpstr>
      <vt:lpstr>Trebuchet MS</vt:lpstr>
      <vt:lpstr>Wingdings</vt:lpstr>
      <vt:lpstr>Calibri</vt:lpstr>
      <vt:lpstr>MS PGothic</vt:lpstr>
      <vt:lpstr>Section slides</vt:lpstr>
      <vt:lpstr>think-cell Slide</vt:lpstr>
      <vt:lpstr>DBMS/SQL</vt:lpstr>
      <vt:lpstr>Lesson Objectives</vt:lpstr>
      <vt:lpstr>1.1: Introduction to Database  What is Data?</vt:lpstr>
      <vt:lpstr>1.1: Introduction to Database What is Information?</vt:lpstr>
      <vt:lpstr>1.1: Introduction to Database Defining Database, DBMS &amp; Schema</vt:lpstr>
      <vt:lpstr>1.1: Introduction to Database Evolution of Databases</vt:lpstr>
      <vt:lpstr>1.2: Features of DBMS Characteristics of DBMS</vt:lpstr>
      <vt:lpstr>1.2: Features of DBMS Characteristics of DBMS</vt:lpstr>
      <vt:lpstr>1.2: Features of DBMS Characteristics of DBMS</vt:lpstr>
      <vt:lpstr>1.2: Features of DBMS Levels of Abstraction</vt:lpstr>
      <vt:lpstr>1.3: The Data Models What is a Data Model?</vt:lpstr>
      <vt:lpstr>1.3: The Data Models Why is Data Modeling Important?</vt:lpstr>
      <vt:lpstr>1.3: The Data Models Why is Data Modeling Important?</vt:lpstr>
      <vt:lpstr>1.3: The Data Models Hierarchical Model</vt:lpstr>
      <vt:lpstr>1.3: The Data Models Hierarchical Model - Example</vt:lpstr>
      <vt:lpstr>1.3: The Data Models Hierarchical Model - Possibilities</vt:lpstr>
      <vt:lpstr>1.3: The Data Models Network Model</vt:lpstr>
      <vt:lpstr>1.3: The Data Models  Network Model - Example</vt:lpstr>
      <vt:lpstr>1.3: The Data Models  Network Model - Possibilities</vt:lpstr>
      <vt:lpstr>1.3: The Data Models Relational Model</vt:lpstr>
      <vt:lpstr>1.3: The Data Models  Relational Model</vt:lpstr>
      <vt:lpstr>1.3: The Data Models Relational Model - Possibilities</vt:lpstr>
      <vt:lpstr>1.4: Relational DBMS Relational Tables</vt:lpstr>
      <vt:lpstr>1.4: Relational DBMS Relational Tables - Properties</vt:lpstr>
      <vt:lpstr>1.4: Relational DBMS  Data Integrity </vt:lpstr>
      <vt:lpstr>1.4: Relational DBMS Data Integrity </vt:lpstr>
      <vt:lpstr>1.4: Relational DBMS Data Integrity </vt:lpstr>
      <vt:lpstr>1.5 Database Administrator  Database Administrator</vt:lpstr>
      <vt:lpstr>Summary</vt:lpstr>
      <vt:lpstr>Review Question</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Naik, Yogini</cp:lastModifiedBy>
  <cp:revision>189</cp:revision>
  <dcterms:created xsi:type="dcterms:W3CDTF">2012-05-18T02:59:15Z</dcterms:created>
  <dcterms:modified xsi:type="dcterms:W3CDTF">2018-06-14T06:31:58Z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