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</p:sldMasterIdLst>
  <p:notesMasterIdLst>
    <p:notesMasterId r:id="rId15"/>
  </p:notesMasterIdLst>
  <p:handoutMasterIdLst>
    <p:handoutMasterId r:id="rId16"/>
  </p:handoutMasterIdLst>
  <p:sldIdLst>
    <p:sldId id="268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08">
          <p15:clr>
            <a:srgbClr val="A4A3A4"/>
          </p15:clr>
        </p15:guide>
        <p15:guide id="2" pos="12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50" d="100"/>
          <a:sy n="50" d="100"/>
        </p:scale>
        <p:origin x="-2958" y="-264"/>
      </p:cViewPr>
      <p:guideLst>
        <p:guide orient="horz" pos="2608"/>
        <p:guide pos="12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90BA4-98BA-4662-BDE3-E474B397A20A}" type="datetimeFigureOut">
              <a:rPr lang="en-IN" smtClean="0"/>
              <a:pPr/>
              <a:t>05-04-2018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C60E3-16FD-487E-9A81-CDA6F6F247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1290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5352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60848" y="4343400"/>
            <a:ext cx="4536504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16632" y="179512"/>
            <a:ext cx="6706259" cy="340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047" tIns="49523" rIns="99047" bIns="49523"/>
          <a:lstStyle/>
          <a:p>
            <a:pPr marL="0" marR="0" indent="0" algn="l" defTabSz="979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Web Basics - XML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789040" y="8645744"/>
            <a:ext cx="2849835" cy="24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047" tIns="49523" rIns="99047" bIns="49523"/>
          <a:lstStyle/>
          <a:p>
            <a:pPr marL="0" marR="0" indent="0" algn="l" defTabSz="979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                   Page 0-</a:t>
            </a:r>
            <a:fld id="{BD9FB300-F9DC-4669-88F4-967ABA23CC04}" type="slidenum">
              <a:rPr lang="en-US" sz="1200" smtClean="0">
                <a:latin typeface="Arial" pitchFamily="34" charset="0"/>
                <a:cs typeface="Arial" pitchFamily="34" charset="0"/>
              </a:rPr>
              <a:pPr marL="0" marR="0" indent="0" algn="l" defTabSz="979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700808" y="611560"/>
            <a:ext cx="0" cy="78594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7969" tIns="48984" rIns="97969" bIns="4898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077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Notes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©2016 Capgemini. All rights reserved.</a:t>
            </a:r>
            <a:br>
              <a:rPr lang="en-US"/>
            </a:br>
            <a:r>
              <a:rPr lang="en-US"/>
              <a:t>The information contained in this document is proprietary and confidential. For Capgemini only.</a:t>
            </a:r>
          </a:p>
          <a:p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2025650" y="685800"/>
            <a:ext cx="4572000" cy="3429000"/>
          </a:xfr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2025650" y="685800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43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2025650" y="685800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5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Note: </a:t>
            </a:r>
          </a:p>
          <a:p>
            <a:r>
              <a:rPr lang="en-US"/>
              <a:t>Goals: Participants should be able to know how to create XML document, understand the use of XML in web application development, and creating schema definition.</a:t>
            </a:r>
          </a:p>
          <a:p>
            <a:r>
              <a:rPr lang="en-US"/>
              <a:t>Non-Goals:  Participants will not learn about creation of XSL and XSLT file. DOM implementation is beyond the scope of this course. XQuery is not in scope of this course.</a:t>
            </a:r>
          </a:p>
          <a:p>
            <a:endParaRPr lang="en-US"/>
          </a:p>
          <a:p>
            <a:endParaRPr lang="en-US"/>
          </a:p>
          <a:p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2025650" y="685800"/>
            <a:ext cx="4572000" cy="3429000"/>
          </a:xfrm>
        </p:spPr>
      </p:sp>
    </p:spTree>
    <p:extLst>
      <p:ext uri="{BB962C8B-B14F-4D97-AF65-F5344CB8AC3E}">
        <p14:creationId xmlns:p14="http://schemas.microsoft.com/office/powerpoint/2010/main" val="1544839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2025650" y="685800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47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2025650" y="685800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85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2025650" y="685800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33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2025650" y="685800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04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2025650" y="685800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30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2025650" y="685800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0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7.emf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ct val="100000"/>
              </a:lnSpc>
              <a:defRPr lang="en-US" sz="32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04147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3" pos="541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990BB9-E768-408F-B3D7-250DF6DEC6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3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866FE9-30F2-4A4A-8782-58A21F0BFE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3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53201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91729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2DC432-B089-438A-99D5-FB26790E19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4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>
            <p:custDataLst>
              <p:tags r:id="rId1"/>
            </p:custDataLst>
          </p:nvPr>
        </p:nvSpPr>
        <p:spPr>
          <a:xfrm>
            <a:off x="0" y="6400876"/>
            <a:ext cx="9144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871590818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8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1" y="413387"/>
            <a:ext cx="8532019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991" y="1412875"/>
            <a:ext cx="8532018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1AA2D51-D0D7-4EEF-90B9-C82A02C6409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1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</p:sldLayoutIdLst>
  <p:hf sldNum="0" hd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85750" indent="-285750" algn="just" defTabSz="685800" rtl="0" eaLnBrk="1" latinLnBrk="0" hangingPunct="1">
        <a:lnSpc>
          <a:spcPct val="90000"/>
        </a:lnSpc>
        <a:spcBef>
          <a:spcPts val="750"/>
        </a:spcBef>
        <a:buClr>
          <a:schemeClr val="tx2"/>
        </a:buClr>
        <a:buFont typeface="Wingdings" panose="05000000000000000000" pitchFamily="2" charset="2"/>
        <a:buChar char="Ø"/>
        <a:defRPr sz="19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143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72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430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193">
          <p15:clr>
            <a:srgbClr val="F26B43"/>
          </p15:clr>
        </p15:guide>
        <p15:guide id="3" pos="5567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2880">
          <p15:clr>
            <a:srgbClr val="F26B43"/>
          </p15:clr>
        </p15:guide>
        <p15:guide id="8" pos="2812">
          <p15:clr>
            <a:srgbClr val="F26B43"/>
          </p15:clr>
        </p15:guide>
        <p15:guide id="9" pos="29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Web Basics - XML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20852-D452-4A36-BFAD-30BE3043B6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00:</a:t>
            </a:r>
          </a:p>
        </p:txBody>
      </p:sp>
    </p:spTree>
    <p:extLst>
      <p:ext uri="{BB962C8B-B14F-4D97-AF65-F5344CB8AC3E}">
        <p14:creationId xmlns:p14="http://schemas.microsoft.com/office/powerpoint/2010/main" val="2723957400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Other Parallel Technology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49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History</a:t>
            </a:r>
          </a:p>
        </p:txBody>
      </p:sp>
      <p:graphicFrame>
        <p:nvGraphicFramePr>
          <p:cNvPr id="4" name="Group 1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745904"/>
              </p:ext>
            </p:extLst>
          </p:nvPr>
        </p:nvGraphicFramePr>
        <p:xfrm>
          <a:off x="298450" y="1495425"/>
          <a:ext cx="8532571" cy="4859524"/>
        </p:xfrm>
        <a:graphic>
          <a:graphicData uri="http://schemas.openxmlformats.org/drawingml/2006/table">
            <a:tbl>
              <a:tblPr/>
              <a:tblGrid>
                <a:gridCol w="979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87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9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478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5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95460" marR="954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 Version No.</a:t>
                      </a: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Version No.</a:t>
                      </a: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Developer / SME</a:t>
                      </a: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Reviewer(s)</a:t>
                      </a:r>
                    </a:p>
                  </a:txBody>
                  <a:tcPr marL="66610" marR="6661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Approver</a:t>
                      </a:r>
                    </a:p>
                  </a:txBody>
                  <a:tcPr marL="66610" marR="6661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Change Record Remarks</a:t>
                      </a: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9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11-May-2010</a:t>
                      </a:r>
                    </a:p>
                  </a:txBody>
                  <a:tcPr marL="95460" marR="954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2.0</a:t>
                      </a: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XML</a:t>
                      </a: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Tushar Joshi</a:t>
                      </a: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Revamp/Refinements</a:t>
                      </a: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9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11-May-2010</a:t>
                      </a:r>
                    </a:p>
                  </a:txBody>
                  <a:tcPr marL="95460" marR="954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2.0</a:t>
                      </a: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XML</a:t>
                      </a: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Anu Mitra</a:t>
                      </a: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Review</a:t>
                      </a: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9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12-May-2010</a:t>
                      </a:r>
                    </a:p>
                  </a:txBody>
                  <a:tcPr marL="95460" marR="954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2.0</a:t>
                      </a: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XML</a:t>
                      </a: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CLS Team </a:t>
                      </a: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Review</a:t>
                      </a: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94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18-April-2011</a:t>
                      </a:r>
                    </a:p>
                  </a:txBody>
                  <a:tcPr marL="95460" marR="954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3.0</a:t>
                      </a: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XML</a:t>
                      </a: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Anu Mitra</a:t>
                      </a: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Refinements according to Integrated curriculum</a:t>
                      </a: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9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20-May-2013</a:t>
                      </a:r>
                    </a:p>
                  </a:txBody>
                  <a:tcPr marL="95460" marR="954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3.1</a:t>
                      </a: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XML</a:t>
                      </a: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Sathiabama R</a:t>
                      </a: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Revamped according to new curriculum</a:t>
                      </a: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94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21-Apr-2015</a:t>
                      </a:r>
                    </a:p>
                  </a:txBody>
                  <a:tcPr marL="95460" marR="954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3.2</a:t>
                      </a: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XML</a:t>
                      </a: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Rathnajothi P</a:t>
                      </a: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Revamped according to revised curriculum</a:t>
                      </a:r>
                    </a:p>
                  </a:txBody>
                  <a:tcPr marL="95460" marR="95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88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Course Goals and Non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  <a:p>
            <a:pPr lvl="1"/>
            <a:r>
              <a:rPr lang="en-US" dirty="0">
                <a:cs typeface="Arial" pitchFamily="34" charset="0"/>
              </a:rPr>
              <a:t>To learn about how to create XML document</a:t>
            </a:r>
          </a:p>
          <a:p>
            <a:pPr lvl="1"/>
            <a:r>
              <a:rPr lang="en-US" dirty="0">
                <a:cs typeface="Arial" pitchFamily="34" charset="0"/>
              </a:rPr>
              <a:t>To understand the use of XML in web application development</a:t>
            </a:r>
          </a:p>
          <a:p>
            <a:pPr lvl="1"/>
            <a:r>
              <a:rPr lang="en-US" dirty="0">
                <a:cs typeface="Arial" pitchFamily="34" charset="0"/>
              </a:rPr>
              <a:t>To create schema definition</a:t>
            </a:r>
          </a:p>
          <a:p>
            <a:pPr lvl="1"/>
            <a:endParaRPr lang="en-US" dirty="0"/>
          </a:p>
          <a:p>
            <a:r>
              <a:rPr lang="en-US" dirty="0"/>
              <a:t>Course Non Goals</a:t>
            </a:r>
          </a:p>
          <a:p>
            <a:pPr lvl="1"/>
            <a:r>
              <a:rPr lang="en-US" dirty="0">
                <a:cs typeface="Arial" pitchFamily="34" charset="0"/>
              </a:rPr>
              <a:t>To learn about how to create XSL and XSLT document</a:t>
            </a:r>
          </a:p>
          <a:p>
            <a:pPr lvl="1"/>
            <a:r>
              <a:rPr lang="en-US" dirty="0">
                <a:cs typeface="Arial" pitchFamily="34" charset="0"/>
              </a:rPr>
              <a:t>To understand DOM implementation</a:t>
            </a:r>
          </a:p>
          <a:p>
            <a:pPr lvl="1"/>
            <a:r>
              <a:rPr lang="en-US" dirty="0">
                <a:cs typeface="Arial" pitchFamily="34" charset="0"/>
              </a:rPr>
              <a:t>To learn XQuery </a:t>
            </a:r>
            <a:endParaRPr lang="en-US" dirty="0">
              <a:solidFill>
                <a:srgbClr val="7F7F7F"/>
              </a:solidFill>
              <a:cs typeface="Arial" pitchFamily="34" charset="0"/>
            </a:endParaRPr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73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Fair Knowledge of HTML is preferable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564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Developers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88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Day Wise Schedule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  <a:p>
            <a:pPr lvl="1"/>
            <a:r>
              <a:rPr lang="en-US" dirty="0"/>
              <a:t>Lesson 1: Introduction to XML</a:t>
            </a:r>
          </a:p>
          <a:p>
            <a:pPr lvl="1"/>
            <a:r>
              <a:rPr lang="en-US" dirty="0"/>
              <a:t>Lesson 2: Anatomy of XML Document</a:t>
            </a:r>
          </a:p>
          <a:p>
            <a:pPr lvl="1"/>
            <a:r>
              <a:rPr lang="en-US" dirty="0"/>
              <a:t>Lesson 3: XML Schema  Definition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5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Lesson 1: Introduction to XML</a:t>
            </a:r>
          </a:p>
          <a:p>
            <a:pPr lvl="1"/>
            <a:r>
              <a:rPr lang="en-US" sz="1400" dirty="0"/>
              <a:t>1.1: Evolution of XML</a:t>
            </a:r>
          </a:p>
          <a:p>
            <a:pPr lvl="1"/>
            <a:r>
              <a:rPr lang="en-US" sz="1400" dirty="0"/>
              <a:t>1.2: Role of XML in web applications</a:t>
            </a:r>
          </a:p>
          <a:p>
            <a:pPr lvl="1"/>
            <a:r>
              <a:rPr lang="en-US" sz="1400" dirty="0"/>
              <a:t>1.3: Different members of XML family</a:t>
            </a:r>
          </a:p>
          <a:p>
            <a:pPr lvl="1"/>
            <a:r>
              <a:rPr lang="en-US" sz="1400" dirty="0"/>
              <a:t>1.4: Introduction to Namespace</a:t>
            </a:r>
          </a:p>
          <a:p>
            <a:endParaRPr lang="en-US" sz="1800" dirty="0"/>
          </a:p>
          <a:p>
            <a:r>
              <a:rPr lang="en-US" sz="1800" dirty="0"/>
              <a:t>Lesson 2: Anatomy of XML </a:t>
            </a:r>
          </a:p>
          <a:p>
            <a:pPr lvl="1"/>
            <a:r>
              <a:rPr lang="en-US" sz="1400" dirty="0"/>
              <a:t>2.1: Logical and Physical structure of XML file</a:t>
            </a:r>
          </a:p>
          <a:p>
            <a:pPr lvl="1"/>
            <a:r>
              <a:rPr lang="en-US" sz="1400" dirty="0"/>
              <a:t>2.2: Parts of XML file – Elements, Attributes, Entities, PI’s etc.</a:t>
            </a:r>
          </a:p>
          <a:p>
            <a:endParaRPr lang="en-US" sz="1800" dirty="0"/>
          </a:p>
          <a:p>
            <a:r>
              <a:rPr lang="en-US" sz="1800" dirty="0"/>
              <a:t>Lesson 3: XML Schema Definition</a:t>
            </a:r>
          </a:p>
          <a:p>
            <a:pPr lvl="1"/>
            <a:r>
              <a:rPr lang="en-US" sz="1400" dirty="0"/>
              <a:t>3.1: Advantages of Schema over DTD</a:t>
            </a:r>
          </a:p>
          <a:p>
            <a:pPr lvl="1"/>
            <a:r>
              <a:rPr lang="en-US" sz="1400" dirty="0"/>
              <a:t>3.2: Method to write a schema definition for an XML file</a:t>
            </a:r>
          </a:p>
          <a:p>
            <a:pPr lvl="1"/>
            <a:r>
              <a:rPr lang="en-US" sz="1400" dirty="0"/>
              <a:t>3.3: Data types used in schemas</a:t>
            </a:r>
          </a:p>
          <a:p>
            <a:pPr lvl="1"/>
            <a:r>
              <a:rPr lang="en-US" sz="1400" dirty="0"/>
              <a:t>3.4: Simple and Complex type of elements</a:t>
            </a:r>
          </a:p>
          <a:p>
            <a:pPr lvl="1"/>
            <a:r>
              <a:rPr lang="en-US" sz="1400" dirty="0"/>
              <a:t>3.5: Restrictions on XSD elements</a:t>
            </a:r>
          </a:p>
          <a:p>
            <a:pPr lvl="1"/>
            <a:r>
              <a:rPr lang="en-US" sz="1400" dirty="0"/>
              <a:t>3.6: Indicator – Order, Occurrence, and Group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788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Books:</a:t>
            </a:r>
          </a:p>
          <a:p>
            <a:pPr lvl="1"/>
            <a:r>
              <a:rPr lang="en-US" dirty="0">
                <a:cs typeface="Arial" pitchFamily="34" charset="0"/>
              </a:rPr>
              <a:t>Beginning XML; </a:t>
            </a:r>
            <a:r>
              <a:rPr lang="en-US" dirty="0" err="1">
                <a:cs typeface="Arial" pitchFamily="34" charset="0"/>
              </a:rPr>
              <a:t>Wrox</a:t>
            </a:r>
            <a:r>
              <a:rPr lang="en-US" dirty="0">
                <a:cs typeface="Arial" pitchFamily="34" charset="0"/>
              </a:rPr>
              <a:t> Publication</a:t>
            </a:r>
          </a:p>
          <a:p>
            <a:r>
              <a:rPr lang="en-US" dirty="0"/>
              <a:t>Sites:</a:t>
            </a:r>
          </a:p>
          <a:p>
            <a:pPr lvl="1"/>
            <a:r>
              <a:rPr lang="en-US" sz="1800" dirty="0">
                <a:latin typeface="Arial" pitchFamily="34" charset="0"/>
                <a:cs typeface="Arial" pitchFamily="34" charset="0"/>
              </a:rPr>
              <a:t>h</a:t>
            </a:r>
            <a:r>
              <a:rPr lang="en-US" dirty="0">
                <a:cs typeface="Arial" pitchFamily="34" charset="0"/>
              </a:rPr>
              <a:t>ttp://w3schools.com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35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Next Step Courses (if applicable)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XQuery </a:t>
            </a:r>
          </a:p>
          <a:p>
            <a:r>
              <a:rPr lang="en-US" dirty="0"/>
              <a:t>Using XML with Java/</a:t>
            </a:r>
            <a:r>
              <a:rPr lang="en-US" dirty="0" err="1"/>
              <a:t>.Net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3107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heme/theme1.xml><?xml version="1.0" encoding="utf-8"?>
<a:theme xmlns:a="http://schemas.openxmlformats.org/drawingml/2006/main" name="Capgemini 2017_Cover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50DC907D-3F64-44FF-A468-D1B5D661B831}" vid="{AF4DDD53-1F57-4600-A9CE-DF18680058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290F0099B6204A992AAF82A2A26582" ma:contentTypeVersion="3" ma:contentTypeDescription="Create a new document." ma:contentTypeScope="" ma:versionID="647d81cd89999b02674cf54dde3c9283">
  <xsd:schema xmlns:xsd="http://www.w3.org/2001/XMLSchema" xmlns:xs="http://www.w3.org/2001/XMLSchema" xmlns:p="http://schemas.microsoft.com/office/2006/metadata/properties" xmlns:ns2="0d8c4aea-b462-4687-8b40-bd2f5a85267d" targetNamespace="http://schemas.microsoft.com/office/2006/metadata/properties" ma:root="true" ma:fieldsID="1e381b838e1515737216dd4535b8eb25" ns2:_="">
    <xsd:import namespace="0d8c4aea-b462-4687-8b40-bd2f5a85267d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c4aea-b462-4687-8b40-bd2f5a85267d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0d8c4aea-b462-4687-8b40-bd2f5a85267d">Class book</Material_x0020_Type>
    <Category xmlns="0d8c4aea-b462-4687-8b40-bd2f5a85267d">Module Artifact</Category>
    <Level xmlns="0d8c4aea-b462-4687-8b40-bd2f5a85267d">L1</Leve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793EF2-5591-4F23-89DE-F7D21074C0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8c4aea-b462-4687-8b40-bd2f5a8526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96E144-819F-492F-B7CE-F84F46454BEA}">
  <ds:schemaRefs>
    <ds:schemaRef ds:uri="http://schemas.microsoft.com/office/2006/metadata/properties"/>
    <ds:schemaRef ds:uri="http://schemas.microsoft.com/office/infopath/2007/PartnerControls"/>
    <ds:schemaRef ds:uri="0d8c4aea-b462-4687-8b40-bd2f5a85267d"/>
  </ds:schemaRefs>
</ds:datastoreItem>
</file>

<file path=customXml/itemProps3.xml><?xml version="1.0" encoding="utf-8"?>
<ds:datastoreItem xmlns:ds="http://schemas.openxmlformats.org/officeDocument/2006/customXml" ds:itemID="{E7362859-583E-4A7E-B326-AD18E2012F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1367</TotalTime>
  <Words>390</Words>
  <Application>Microsoft Office PowerPoint</Application>
  <PresentationFormat>On-screen Show (4:3)</PresentationFormat>
  <Paragraphs>116</Paragraphs>
  <Slides>10</Slides>
  <Notes>10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ＭＳ Ｐゴシック</vt:lpstr>
      <vt:lpstr>Arial</vt:lpstr>
      <vt:lpstr>Calibri</vt:lpstr>
      <vt:lpstr>Verdana</vt:lpstr>
      <vt:lpstr>Wingdings</vt:lpstr>
      <vt:lpstr>Capgemini 2017_Cover slides</vt:lpstr>
      <vt:lpstr>think-cell Slide</vt:lpstr>
      <vt:lpstr>Web Basics - XML</vt:lpstr>
      <vt:lpstr>Document History</vt:lpstr>
      <vt:lpstr>Course Goals and Non Goals</vt:lpstr>
      <vt:lpstr>Pre-requisites</vt:lpstr>
      <vt:lpstr>Intended Audience</vt:lpstr>
      <vt:lpstr>Day Wise Schedule</vt:lpstr>
      <vt:lpstr>Table of Contents</vt:lpstr>
      <vt:lpstr>References</vt:lpstr>
      <vt:lpstr>Next Step Courses (if applicable)</vt:lpstr>
      <vt:lpstr>Other Parallel Technology Areas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Basics - XML</dc:title>
  <dc:creator>Sakshi</dc:creator>
  <cp:lastModifiedBy>Patil, Shital</cp:lastModifiedBy>
  <cp:revision>35</cp:revision>
  <dcterms:created xsi:type="dcterms:W3CDTF">2014-05-17T06:56:27Z</dcterms:created>
  <dcterms:modified xsi:type="dcterms:W3CDTF">2018-04-04T18:37:40Z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0x010100BC290F0099B6204A992AAF82A2A26582</vt:lpwstr>
  </property>
</Properties>
</file>