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4"/>
  </p:notesMasterIdLst>
  <p:handoutMasterIdLst>
    <p:handoutMasterId r:id="rId25"/>
  </p:handoutMasterIdLst>
  <p:sldIdLst>
    <p:sldId id="256" r:id="rId5"/>
    <p:sldId id="257" r:id="rId6"/>
    <p:sldId id="274" r:id="rId7"/>
    <p:sldId id="259" r:id="rId8"/>
    <p:sldId id="275"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31">
          <p15:clr>
            <a:srgbClr val="A4A3A4"/>
          </p15:clr>
        </p15:guide>
      </p15:sldGuideLst>
    </p:ext>
    <p:ext uri="{2D200454-40CA-4A62-9FC3-DE9A4176ACB9}">
      <p15:notesGuideLst xmlns:p15="http://schemas.microsoft.com/office/powerpoint/2012/main">
        <p15:guide id="1" orient="horz" pos="2744">
          <p15:clr>
            <a:srgbClr val="A4A3A4"/>
          </p15:clr>
        </p15:guide>
        <p15:guide id="2" pos="12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668" y="56"/>
      </p:cViewPr>
      <p:guideLst>
        <p:guide orient="horz" pos="2160"/>
        <p:guide pos="431"/>
      </p:guideLst>
    </p:cSldViewPr>
  </p:slideViewPr>
  <p:notesTextViewPr>
    <p:cViewPr>
      <p:scale>
        <a:sx n="1" d="1"/>
        <a:sy n="1" d="1"/>
      </p:scale>
      <p:origin x="0" y="0"/>
    </p:cViewPr>
  </p:notesTextViewPr>
  <p:notesViewPr>
    <p:cSldViewPr>
      <p:cViewPr>
        <p:scale>
          <a:sx n="50" d="100"/>
          <a:sy n="50" d="100"/>
        </p:scale>
        <p:origin x="-2958" y="-264"/>
      </p:cViewPr>
      <p:guideLst>
        <p:guide orient="horz" pos="2744"/>
        <p:guide pos="12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EF6CC9-1E4A-4A94-A4D1-87C358788C4D}" type="datetimeFigureOut">
              <a:rPr lang="en-IN" smtClean="0"/>
              <a:pPr/>
              <a:t>05-04-2018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FB1E88-236F-4064-919C-21D49E4F253E}" type="slidenum">
              <a:rPr lang="en-IN" smtClean="0"/>
              <a:pPr/>
              <a:t>‹#›</a:t>
            </a:fld>
            <a:endParaRPr lang="en-IN"/>
          </a:p>
        </p:txBody>
      </p:sp>
    </p:spTree>
    <p:extLst>
      <p:ext uri="{BB962C8B-B14F-4D97-AF65-F5344CB8AC3E}">
        <p14:creationId xmlns:p14="http://schemas.microsoft.com/office/powerpoint/2010/main" val="32009138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0848"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60848" y="4355976"/>
            <a:ext cx="4536504"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14"/>
          <p:cNvSpPr>
            <a:spLocks noChangeArrowheads="1"/>
          </p:cNvSpPr>
          <p:nvPr/>
        </p:nvSpPr>
        <p:spPr bwMode="auto">
          <a:xfrm>
            <a:off x="249791" y="170577"/>
            <a:ext cx="6347561" cy="346485"/>
          </a:xfrm>
          <a:prstGeom prst="rect">
            <a:avLst/>
          </a:prstGeom>
          <a:noFill/>
          <a:ln w="9525">
            <a:noFill/>
            <a:miter lim="800000"/>
            <a:headEnd/>
            <a:tailEnd/>
          </a:ln>
          <a:effectLst/>
        </p:spPr>
        <p:txBody>
          <a:bodyPr lIns="100138" tIns="50069" rIns="100138" bIns="50069"/>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ea typeface="ＭＳ Ｐゴシック" pitchFamily="34" charset="-128"/>
                <a:cs typeface="Arial" panose="020B0604020202020204" pitchFamily="34" charset="0"/>
              </a:rPr>
              <a:t>Web Basics - XML</a:t>
            </a:r>
            <a:r>
              <a:rPr lang="en-US" sz="1000" dirty="0">
                <a:latin typeface="Arial" panose="020B0604020202020204" pitchFamily="34" charset="0"/>
                <a:cs typeface="Arial" panose="020B0604020202020204" pitchFamily="34" charset="0"/>
              </a:rPr>
              <a:t>	                                                                           </a:t>
            </a:r>
            <a:r>
              <a:rPr lang="en-US" sz="1000" dirty="0">
                <a:latin typeface="Arial" panose="020B0604020202020204" pitchFamily="34" charset="0"/>
                <a:ea typeface="ＭＳ Ｐゴシック" pitchFamily="34" charset="-128"/>
                <a:cs typeface="Arial" panose="020B0604020202020204" pitchFamily="34" charset="0"/>
              </a:rPr>
              <a:t>Introduction to XML</a:t>
            </a:r>
          </a:p>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a:t>
            </a:r>
          </a:p>
        </p:txBody>
      </p:sp>
      <p:sp>
        <p:nvSpPr>
          <p:cNvPr id="9" name="Rectangle 14"/>
          <p:cNvSpPr>
            <a:spLocks noChangeArrowheads="1"/>
          </p:cNvSpPr>
          <p:nvPr/>
        </p:nvSpPr>
        <p:spPr bwMode="auto">
          <a:xfrm>
            <a:off x="3933056" y="8676456"/>
            <a:ext cx="2664296" cy="250848"/>
          </a:xfrm>
          <a:prstGeom prst="rect">
            <a:avLst/>
          </a:prstGeom>
          <a:noFill/>
          <a:ln w="9525">
            <a:noFill/>
            <a:miter lim="800000"/>
            <a:headEnd/>
            <a:tailEnd/>
          </a:ln>
          <a:effectLst/>
        </p:spPr>
        <p:txBody>
          <a:bodyPr lIns="100138" tIns="50069" rIns="100138" bIns="50069"/>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a:p>
            <a:endParaRPr lang="en-US" sz="10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1772816" y="676538"/>
            <a:ext cx="0" cy="7855902"/>
          </a:xfrm>
          <a:prstGeom prst="line">
            <a:avLst/>
          </a:prstGeom>
          <a:noFill/>
          <a:ln w="9525">
            <a:solidFill>
              <a:schemeClr val="tx1"/>
            </a:solidFill>
            <a:round/>
            <a:headEnd/>
            <a:tailEnd/>
          </a:ln>
          <a:effectLst/>
        </p:spPr>
        <p:txBody>
          <a:bodyPr lIns="99048" tIns="49524" rIns="99048" bIns="49524"/>
          <a:lstStyle/>
          <a:p>
            <a:endParaRPr lang="en-US"/>
          </a:p>
        </p:txBody>
      </p:sp>
    </p:spTree>
    <p:extLst>
      <p:ext uri="{BB962C8B-B14F-4D97-AF65-F5344CB8AC3E}">
        <p14:creationId xmlns:p14="http://schemas.microsoft.com/office/powerpoint/2010/main" val="233710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20725"/>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5283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0413" y="711200"/>
            <a:ext cx="4572000" cy="3429000"/>
          </a:xfrm>
        </p:spPr>
      </p:sp>
      <p:sp>
        <p:nvSpPr>
          <p:cNvPr id="3" name="Notes Placeholder 2"/>
          <p:cNvSpPr>
            <a:spLocks noGrp="1"/>
          </p:cNvSpPr>
          <p:nvPr>
            <p:ph type="body" idx="1"/>
          </p:nvPr>
        </p:nvSpPr>
        <p:spPr/>
        <p:txBody>
          <a:bodyPr/>
          <a:lstStyle/>
          <a:p>
            <a:r>
              <a:rPr lang="en-IN" dirty="0">
                <a:latin typeface="Arial" pitchFamily="34" charset="0"/>
                <a:cs typeface="Arial" pitchFamily="34" charset="0"/>
              </a:rPr>
              <a:t>About XML:</a:t>
            </a:r>
          </a:p>
          <a:p>
            <a:r>
              <a:rPr lang="en-IN" dirty="0">
                <a:latin typeface="Arial" pitchFamily="34" charset="0"/>
                <a:cs typeface="Arial" pitchFamily="34" charset="0"/>
              </a:rPr>
              <a:t>XML versus HTML:</a:t>
            </a:r>
          </a:p>
          <a:p>
            <a:r>
              <a:rPr lang="en-IN" dirty="0">
                <a:latin typeface="Arial" pitchFamily="34" charset="0"/>
                <a:cs typeface="Arial" pitchFamily="34" charset="0"/>
              </a:rPr>
              <a:t>	Both are based on SGML – the International Standard for structured information. </a:t>
            </a:r>
          </a:p>
          <a:p>
            <a:r>
              <a:rPr lang="en-IN" dirty="0">
                <a:latin typeface="Arial" pitchFamily="34" charset="0"/>
                <a:cs typeface="Arial" pitchFamily="34" charset="0"/>
              </a:rPr>
              <a:t>	In HTML:	In XML:</a:t>
            </a:r>
          </a:p>
          <a:p>
            <a:r>
              <a:rPr lang="en-IN" dirty="0">
                <a:latin typeface="Arial" pitchFamily="34" charset="0"/>
                <a:cs typeface="Arial" pitchFamily="34" charset="0"/>
              </a:rPr>
              <a:t>	&lt;p&gt;P200 Laptop 	&lt;product&gt;</a:t>
            </a:r>
          </a:p>
          <a:p>
            <a:r>
              <a:rPr lang="en-IN" dirty="0">
                <a:latin typeface="Arial" pitchFamily="34" charset="0"/>
                <a:cs typeface="Arial" pitchFamily="34" charset="0"/>
              </a:rPr>
              <a:t>	&lt;</a:t>
            </a:r>
            <a:r>
              <a:rPr lang="en-IN" dirty="0" err="1">
                <a:latin typeface="Arial" pitchFamily="34" charset="0"/>
                <a:cs typeface="Arial" pitchFamily="34" charset="0"/>
              </a:rPr>
              <a:t>br</a:t>
            </a:r>
            <a:r>
              <a:rPr lang="en-IN" dirty="0">
                <a:latin typeface="Arial" pitchFamily="34" charset="0"/>
                <a:cs typeface="Arial" pitchFamily="34" charset="0"/>
              </a:rPr>
              <a:t>&gt;Friendly Computer Shop 	&lt;model&gt;P200 Laptop&lt;/model&gt;</a:t>
            </a:r>
          </a:p>
          <a:p>
            <a:r>
              <a:rPr lang="en-IN" dirty="0">
                <a:latin typeface="Arial" pitchFamily="34" charset="0"/>
                <a:cs typeface="Arial" pitchFamily="34" charset="0"/>
              </a:rPr>
              <a:t>	&lt;</a:t>
            </a:r>
            <a:r>
              <a:rPr lang="en-IN" dirty="0" err="1">
                <a:latin typeface="Arial" pitchFamily="34" charset="0"/>
                <a:cs typeface="Arial" pitchFamily="34" charset="0"/>
              </a:rPr>
              <a:t>br</a:t>
            </a:r>
            <a:r>
              <a:rPr lang="en-IN" dirty="0">
                <a:latin typeface="Arial" pitchFamily="34" charset="0"/>
                <a:cs typeface="Arial" pitchFamily="34" charset="0"/>
              </a:rPr>
              <a:t>&gt;$1438 	&lt;dealer&gt;Friendly Computer Shop&lt;/dealer&gt;</a:t>
            </a:r>
          </a:p>
          <a:p>
            <a:r>
              <a:rPr lang="en-IN" dirty="0">
                <a:latin typeface="Arial" pitchFamily="34" charset="0"/>
                <a:cs typeface="Arial" pitchFamily="34" charset="0"/>
              </a:rPr>
              <a:t>		&lt;price&gt;$1438&lt;/price&gt;</a:t>
            </a:r>
          </a:p>
          <a:p>
            <a:r>
              <a:rPr lang="en-IN" dirty="0">
                <a:latin typeface="Arial" pitchFamily="34" charset="0"/>
                <a:cs typeface="Arial" pitchFamily="34" charset="0"/>
              </a:rPr>
              <a:t>		&lt;/product&gt;	</a:t>
            </a:r>
          </a:p>
          <a:p>
            <a:r>
              <a:rPr lang="en-IN" dirty="0">
                <a:latin typeface="Arial" pitchFamily="34" charset="0"/>
                <a:cs typeface="Arial" pitchFamily="34" charset="0"/>
              </a:rPr>
              <a:t>	Both XML and HTML may appear the same in your browser. However, the XML data is smart data. HTML tells how the data should look, but XML tells you what it means.</a:t>
            </a:r>
          </a:p>
          <a:p>
            <a:r>
              <a:rPr lang="en-IN" dirty="0">
                <a:latin typeface="Arial" pitchFamily="34" charset="0"/>
                <a:cs typeface="Arial" pitchFamily="34" charset="0"/>
              </a:rPr>
              <a:t>	With XML, your browser knows there is a product, and it knows the model, dealer, and price. From a group of these, it can show you the cheapest product or closest dealer without going back to the server.</a:t>
            </a:r>
          </a:p>
          <a:p>
            <a:r>
              <a:rPr lang="en-IN" dirty="0">
                <a:latin typeface="Arial" pitchFamily="34" charset="0"/>
                <a:cs typeface="Arial" pitchFamily="34" charset="0"/>
              </a:rPr>
              <a:t>Unlike HTML, with XML you create your own tags, so they describe exactly what you need to know. As a result, your client-side applications can access data sources anywhere on the Web, and in any format. New “middle-tier” servers sit between the data sources and the client, translating everything into your own task-specific XML.</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129722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0207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4213"/>
            <a:ext cx="4572000" cy="3429000"/>
          </a:xfrm>
        </p:spPr>
      </p:sp>
      <p:sp>
        <p:nvSpPr>
          <p:cNvPr id="3" name="Notes Placeholder 2"/>
          <p:cNvSpPr>
            <a:spLocks noGrp="1"/>
          </p:cNvSpPr>
          <p:nvPr>
            <p:ph type="body" idx="1"/>
          </p:nvPr>
        </p:nvSpPr>
        <p:spPr/>
        <p:txBody>
          <a:bodyPr/>
          <a:lstStyle/>
          <a:p>
            <a:r>
              <a:rPr lang="en-IN" dirty="0">
                <a:latin typeface="Arial" pitchFamily="34" charset="0"/>
                <a:cs typeface="Arial" pitchFamily="34" charset="0"/>
              </a:rPr>
              <a:t>The Role of XML:</a:t>
            </a:r>
          </a:p>
          <a:p>
            <a:r>
              <a:rPr lang="en-IN" dirty="0">
                <a:latin typeface="Arial" pitchFamily="34" charset="0"/>
                <a:cs typeface="Arial" pitchFamily="34" charset="0"/>
              </a:rPr>
              <a:t>	XML will be most interesting to people and organizations who have:</a:t>
            </a:r>
          </a:p>
          <a:p>
            <a:r>
              <a:rPr lang="en-IN" dirty="0">
                <a:latin typeface="Arial" pitchFamily="34" charset="0"/>
                <a:cs typeface="Arial" pitchFamily="34" charset="0"/>
              </a:rPr>
              <a:t>      Information resources that do not fit into the HTML </a:t>
            </a:r>
            <a:r>
              <a:rPr lang="en-IN" dirty="0" err="1">
                <a:latin typeface="Arial" pitchFamily="34" charset="0"/>
                <a:cs typeface="Arial" pitchFamily="34" charset="0"/>
              </a:rPr>
              <a:t>mold</a:t>
            </a:r>
            <a:r>
              <a:rPr lang="en-IN" dirty="0">
                <a:latin typeface="Arial" pitchFamily="34" charset="0"/>
                <a:cs typeface="Arial" pitchFamily="34" charset="0"/>
              </a:rPr>
              <a:t>, and </a:t>
            </a:r>
          </a:p>
          <a:p>
            <a:r>
              <a:rPr lang="en-IN" dirty="0">
                <a:latin typeface="Arial" pitchFamily="34" charset="0"/>
                <a:cs typeface="Arial" pitchFamily="34" charset="0"/>
              </a:rPr>
              <a:t>      Resources that they want to make available over the web </a:t>
            </a:r>
          </a:p>
          <a:p>
            <a:r>
              <a:rPr lang="en-IN" dirty="0">
                <a:latin typeface="Arial" pitchFamily="34" charset="0"/>
                <a:cs typeface="Arial" pitchFamily="34" charset="0"/>
              </a:rPr>
              <a:t>	XML was created to structure, store, and transport information. It is just plain text. Software that can handle plain text can also handle XML. However, XML-aware applications can specially handle the XML tags. The functional meaning of the tags depends on the nature of the application.</a:t>
            </a:r>
          </a:p>
          <a:p>
            <a:r>
              <a:rPr lang="en-IN" dirty="0">
                <a:latin typeface="Arial" pitchFamily="34" charset="0"/>
                <a:cs typeface="Arial" pitchFamily="34" charset="0"/>
              </a:rPr>
              <a:t>	XML is as important for the web, as HTML was to the foundation of the web.</a:t>
            </a:r>
          </a:p>
          <a:p>
            <a:r>
              <a:rPr lang="en-IN" dirty="0">
                <a:latin typeface="Arial" pitchFamily="34" charset="0"/>
                <a:cs typeface="Arial" pitchFamily="34" charset="0"/>
              </a:rPr>
              <a:t>	XML is everywhere. It is the most common tool for data transmissions between all sorts of applications, and is popular in the area of storing and describing information.</a:t>
            </a:r>
          </a:p>
          <a:p>
            <a:r>
              <a:rPr lang="en-IN" dirty="0">
                <a:latin typeface="Arial" pitchFamily="34" charset="0"/>
                <a:cs typeface="Arial" pitchFamily="34" charset="0"/>
              </a:rPr>
              <a:t>	Some examples:</a:t>
            </a:r>
          </a:p>
          <a:p>
            <a:r>
              <a:rPr lang="en-IN" dirty="0">
                <a:latin typeface="Arial" pitchFamily="34" charset="0"/>
                <a:cs typeface="Arial" pitchFamily="34" charset="0"/>
              </a:rPr>
              <a:t>Books</a:t>
            </a:r>
          </a:p>
          <a:p>
            <a:r>
              <a:rPr lang="en-IN" dirty="0">
                <a:latin typeface="Arial" pitchFamily="34" charset="0"/>
                <a:cs typeface="Arial" pitchFamily="34" charset="0"/>
              </a:rPr>
              <a:t>Financial transactions (EDI)</a:t>
            </a:r>
          </a:p>
          <a:p>
            <a:r>
              <a:rPr lang="en-IN" dirty="0">
                <a:latin typeface="Arial" pitchFamily="34" charset="0"/>
                <a:cs typeface="Arial" pitchFamily="34" charset="0"/>
              </a:rPr>
              <a:t>Technical manuals</a:t>
            </a:r>
          </a:p>
          <a:p>
            <a:r>
              <a:rPr lang="en-IN" dirty="0">
                <a:latin typeface="Arial" pitchFamily="34" charset="0"/>
                <a:cs typeface="Arial" pitchFamily="34" charset="0"/>
              </a:rPr>
              <a:t>Chemical formulae</a:t>
            </a:r>
          </a:p>
          <a:p>
            <a:r>
              <a:rPr lang="en-IN" dirty="0">
                <a:latin typeface="Arial" pitchFamily="34" charset="0"/>
                <a:cs typeface="Arial" pitchFamily="34" charset="0"/>
              </a:rPr>
              <a:t>Medical records</a:t>
            </a:r>
          </a:p>
          <a:p>
            <a:r>
              <a:rPr lang="en-IN" dirty="0">
                <a:latin typeface="Arial" pitchFamily="34" charset="0"/>
                <a:cs typeface="Arial" pitchFamily="34" charset="0"/>
              </a:rPr>
              <a:t>Museum </a:t>
            </a:r>
            <a:r>
              <a:rPr lang="en-IN" dirty="0" err="1">
                <a:latin typeface="Arial" pitchFamily="34" charset="0"/>
                <a:cs typeface="Arial" pitchFamily="34" charset="0"/>
              </a:rPr>
              <a:t>catalog</a:t>
            </a:r>
            <a:r>
              <a:rPr lang="en-IN" dirty="0">
                <a:latin typeface="Arial" pitchFamily="34" charset="0"/>
                <a:cs typeface="Arial" pitchFamily="34" charset="0"/>
              </a:rPr>
              <a:t> records</a:t>
            </a:r>
          </a:p>
          <a:p>
            <a:r>
              <a:rPr lang="en-IN" dirty="0">
                <a:latin typeface="Arial" pitchFamily="34" charset="0"/>
                <a:cs typeface="Arial" pitchFamily="34" charset="0"/>
              </a:rPr>
              <a:t>Chess games</a:t>
            </a:r>
          </a:p>
          <a:p>
            <a:r>
              <a:rPr lang="en-IN" dirty="0" err="1">
                <a:latin typeface="Arial" pitchFamily="34" charset="0"/>
                <a:cs typeface="Arial" pitchFamily="34" charset="0"/>
              </a:rPr>
              <a:t>Encyclopedia</a:t>
            </a:r>
            <a:r>
              <a:rPr lang="en-IN" dirty="0">
                <a:latin typeface="Arial" pitchFamily="34" charset="0"/>
                <a:cs typeface="Arial" pitchFamily="34" charset="0"/>
              </a:rPr>
              <a:t> entries</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345901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a:latin typeface="Arial" pitchFamily="34" charset="0"/>
                <a:cs typeface="Arial" pitchFamily="34" charset="0"/>
              </a:rPr>
              <a:t>Introducing XML and its Relatives:</a:t>
            </a:r>
          </a:p>
          <a:p>
            <a:r>
              <a:rPr lang="en-IN" dirty="0">
                <a:latin typeface="Arial" pitchFamily="34" charset="0"/>
                <a:cs typeface="Arial" pitchFamily="34" charset="0"/>
              </a:rPr>
              <a:t>XML is a group of technologies. </a:t>
            </a:r>
          </a:p>
          <a:p>
            <a:r>
              <a:rPr lang="en-IN" dirty="0">
                <a:latin typeface="Arial" pitchFamily="34" charset="0"/>
                <a:cs typeface="Arial" pitchFamily="34" charset="0"/>
              </a:rPr>
              <a:t>It consists of the following specifications:</a:t>
            </a:r>
          </a:p>
          <a:p>
            <a:r>
              <a:rPr lang="en-IN" dirty="0">
                <a:latin typeface="Arial" pitchFamily="34" charset="0"/>
                <a:cs typeface="Arial" pitchFamily="34" charset="0"/>
              </a:rPr>
              <a:t>	</a:t>
            </a:r>
            <a:r>
              <a:rPr lang="en-IN" dirty="0" err="1">
                <a:latin typeface="Arial" pitchFamily="34" charset="0"/>
                <a:cs typeface="Arial" pitchFamily="34" charset="0"/>
              </a:rPr>
              <a:t>eXtensible</a:t>
            </a:r>
            <a:r>
              <a:rPr lang="en-IN" dirty="0">
                <a:latin typeface="Arial" pitchFamily="34" charset="0"/>
                <a:cs typeface="Arial" pitchFamily="34" charset="0"/>
              </a:rPr>
              <a:t> Style Language: XSL works with the XML data in a way similar to the manner in which CSS works with HTML. </a:t>
            </a:r>
          </a:p>
          <a:p>
            <a:r>
              <a:rPr lang="en-IN" dirty="0">
                <a:latin typeface="Arial" pitchFamily="34" charset="0"/>
                <a:cs typeface="Arial" pitchFamily="34" charset="0"/>
              </a:rPr>
              <a:t>	XML Linking: XML linking and addressing mechanisms are specified in three W3C Working Draft documents:</a:t>
            </a:r>
          </a:p>
          <a:p>
            <a:r>
              <a:rPr lang="en-IN" dirty="0">
                <a:latin typeface="Arial" pitchFamily="34" charset="0"/>
                <a:cs typeface="Arial" pitchFamily="34" charset="0"/>
              </a:rPr>
              <a:t>	XML Path Language (</a:t>
            </a:r>
            <a:r>
              <a:rPr lang="en-IN" dirty="0" err="1">
                <a:latin typeface="Arial" pitchFamily="34" charset="0"/>
                <a:cs typeface="Arial" pitchFamily="34" charset="0"/>
              </a:rPr>
              <a:t>Xpath</a:t>
            </a:r>
            <a:r>
              <a:rPr lang="en-IN" dirty="0">
                <a:latin typeface="Arial" pitchFamily="34" charset="0"/>
                <a:cs typeface="Arial" pitchFamily="34" charset="0"/>
              </a:rPr>
              <a:t>): The primary purpose of </a:t>
            </a:r>
            <a:r>
              <a:rPr lang="en-IN" dirty="0" err="1">
                <a:latin typeface="Arial" pitchFamily="34" charset="0"/>
                <a:cs typeface="Arial" pitchFamily="34" charset="0"/>
              </a:rPr>
              <a:t>Xpath</a:t>
            </a:r>
            <a:r>
              <a:rPr lang="en-IN" dirty="0">
                <a:latin typeface="Arial" pitchFamily="34" charset="0"/>
                <a:cs typeface="Arial" pitchFamily="34" charset="0"/>
              </a:rPr>
              <a:t> is to do the actual addressing of parts rather than the whole XML document.</a:t>
            </a:r>
          </a:p>
          <a:p>
            <a:r>
              <a:rPr lang="en-IN" dirty="0">
                <a:latin typeface="Arial" pitchFamily="34" charset="0"/>
                <a:cs typeface="Arial" pitchFamily="34" charset="0"/>
              </a:rPr>
              <a:t>	XML Linking Language (</a:t>
            </a:r>
            <a:r>
              <a:rPr lang="en-IN" dirty="0" err="1">
                <a:latin typeface="Arial" pitchFamily="34" charset="0"/>
                <a:cs typeface="Arial" pitchFamily="34" charset="0"/>
              </a:rPr>
              <a:t>Xlink</a:t>
            </a:r>
            <a:r>
              <a:rPr lang="en-IN" dirty="0">
                <a:latin typeface="Arial" pitchFamily="34" charset="0"/>
                <a:cs typeface="Arial" pitchFamily="34" charset="0"/>
              </a:rPr>
              <a:t>): It uses XML syntax to create structures to describe both “simple unidirectional links” of today’s HTML as well as more “sophisticated multidirectional links”. The important part of </a:t>
            </a:r>
            <a:r>
              <a:rPr lang="en-IN" dirty="0" err="1">
                <a:latin typeface="Arial" pitchFamily="34" charset="0"/>
                <a:cs typeface="Arial" pitchFamily="34" charset="0"/>
              </a:rPr>
              <a:t>Xlink</a:t>
            </a:r>
            <a:r>
              <a:rPr lang="en-IN" dirty="0">
                <a:latin typeface="Arial" pitchFamily="34" charset="0"/>
                <a:cs typeface="Arial" pitchFamily="34" charset="0"/>
              </a:rPr>
              <a:t> is that is defines the relationship between two or more data objects (or portion of objects) as opposed to a whole document.</a:t>
            </a:r>
          </a:p>
          <a:p>
            <a:r>
              <a:rPr lang="en-IN" dirty="0">
                <a:latin typeface="Arial" pitchFamily="34" charset="0"/>
                <a:cs typeface="Arial" pitchFamily="34" charset="0"/>
              </a:rPr>
              <a:t>	XML Pointer Language (</a:t>
            </a:r>
            <a:r>
              <a:rPr lang="en-IN" dirty="0" err="1">
                <a:latin typeface="Arial" pitchFamily="34" charset="0"/>
                <a:cs typeface="Arial" pitchFamily="34" charset="0"/>
              </a:rPr>
              <a:t>Xpointer</a:t>
            </a:r>
            <a:r>
              <a:rPr lang="en-IN" dirty="0">
                <a:latin typeface="Arial" pitchFamily="34" charset="0"/>
                <a:cs typeface="Arial" pitchFamily="34" charset="0"/>
              </a:rPr>
              <a:t>): </a:t>
            </a:r>
            <a:r>
              <a:rPr lang="en-IN" dirty="0" err="1">
                <a:latin typeface="Arial" pitchFamily="34" charset="0"/>
                <a:cs typeface="Arial" pitchFamily="34" charset="0"/>
              </a:rPr>
              <a:t>Xpointer</a:t>
            </a:r>
            <a:r>
              <a:rPr lang="en-IN" dirty="0">
                <a:latin typeface="Arial" pitchFamily="34" charset="0"/>
                <a:cs typeface="Arial" pitchFamily="34" charset="0"/>
              </a:rPr>
              <a:t> builds on </a:t>
            </a:r>
            <a:r>
              <a:rPr lang="en-IN" dirty="0" err="1">
                <a:latin typeface="Arial" pitchFamily="34" charset="0"/>
                <a:cs typeface="Arial" pitchFamily="34" charset="0"/>
              </a:rPr>
              <a:t>Xpath</a:t>
            </a:r>
            <a:r>
              <a:rPr lang="en-IN" dirty="0">
                <a:latin typeface="Arial" pitchFamily="34" charset="0"/>
                <a:cs typeface="Arial" pitchFamily="34" charset="0"/>
              </a:rPr>
              <a:t> to support addressing into the internal structures of XML documents. Thus you can use the XML </a:t>
            </a:r>
            <a:r>
              <a:rPr lang="en-IN" dirty="0" err="1">
                <a:latin typeface="Arial" pitchFamily="34" charset="0"/>
                <a:cs typeface="Arial" pitchFamily="34" charset="0"/>
              </a:rPr>
              <a:t>markup</a:t>
            </a:r>
            <a:r>
              <a:rPr lang="en-IN" dirty="0">
                <a:latin typeface="Arial" pitchFamily="34" charset="0"/>
                <a:cs typeface="Arial" pitchFamily="34" charset="0"/>
              </a:rPr>
              <a:t> to link to specific parts of another document without supplying an ID reference.</a:t>
            </a:r>
          </a:p>
          <a:p>
            <a:r>
              <a:rPr lang="en-IN" dirty="0">
                <a:latin typeface="Arial" pitchFamily="34" charset="0"/>
                <a:cs typeface="Arial" pitchFamily="34" charset="0"/>
              </a:rPr>
              <a:t>	XML Namespaces</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113548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5813" y="706438"/>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0820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a:latin typeface="Arial" pitchFamily="34" charset="0"/>
                <a:cs typeface="Arial" pitchFamily="34" charset="0"/>
              </a:rPr>
              <a:t>XML Namespaces:</a:t>
            </a:r>
          </a:p>
          <a:p>
            <a:r>
              <a:rPr lang="en-IN" dirty="0">
                <a:latin typeface="Arial" pitchFamily="34" charset="0"/>
                <a:cs typeface="Arial" pitchFamily="34" charset="0"/>
              </a:rPr>
              <a:t>	XML Namespaces are a way of assigning “unique names” to document constructs so that software can operate correctly and avoid collisions. </a:t>
            </a:r>
          </a:p>
          <a:p>
            <a:r>
              <a:rPr lang="en-IN" dirty="0">
                <a:latin typeface="Arial" pitchFamily="34" charset="0"/>
                <a:cs typeface="Arial" pitchFamily="34" charset="0"/>
              </a:rPr>
              <a:t>	Namespaces allow context to be given to element names, which allow them to remain unique and thus </a:t>
            </a:r>
            <a:r>
              <a:rPr lang="en-IN" dirty="0" err="1">
                <a:latin typeface="Arial" pitchFamily="34" charset="0"/>
                <a:cs typeface="Arial" pitchFamily="34" charset="0"/>
              </a:rPr>
              <a:t>processable</a:t>
            </a:r>
            <a:r>
              <a:rPr lang="en-IN" dirty="0">
                <a:latin typeface="Arial" pitchFamily="34" charset="0"/>
                <a:cs typeface="Arial" pitchFamily="34" charset="0"/>
              </a:rPr>
              <a:t>.</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80925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a:latin typeface="Arial" pitchFamily="34" charset="0"/>
                <a:cs typeface="Arial" pitchFamily="34" charset="0"/>
              </a:rPr>
              <a:t>Summary:</a:t>
            </a:r>
          </a:p>
          <a:p>
            <a:r>
              <a:rPr lang="en-IN" dirty="0">
                <a:latin typeface="Arial" pitchFamily="34" charset="0"/>
                <a:cs typeface="Arial" pitchFamily="34" charset="0"/>
              </a:rPr>
              <a:t>Why XML?</a:t>
            </a:r>
          </a:p>
          <a:p>
            <a:r>
              <a:rPr lang="en-IN" dirty="0">
                <a:latin typeface="Arial" pitchFamily="34" charset="0"/>
                <a:cs typeface="Arial" pitchFamily="34" charset="0"/>
              </a:rPr>
              <a:t>	Many of the most influential companies in the software industry are promoting XML as the next step in the evolution of the web. How can they be so confident about something so new?</a:t>
            </a:r>
          </a:p>
          <a:p>
            <a:r>
              <a:rPr lang="en-IN" dirty="0">
                <a:latin typeface="Arial" pitchFamily="34" charset="0"/>
                <a:cs typeface="Arial" pitchFamily="34" charset="0"/>
              </a:rPr>
              <a:t>	We can all safely bet on XML because the central ideas in this new technology are in fact very old and have been proven correct across several decades and thousands of projects.</a:t>
            </a:r>
          </a:p>
          <a:p>
            <a:r>
              <a:rPr lang="en-IN" dirty="0">
                <a:latin typeface="Arial" pitchFamily="34" charset="0"/>
                <a:cs typeface="Arial" pitchFamily="34" charset="0"/>
              </a:rPr>
              <a:t>Database Publishing:</a:t>
            </a:r>
          </a:p>
          <a:p>
            <a:r>
              <a:rPr lang="en-IN" dirty="0">
                <a:latin typeface="Arial" pitchFamily="34" charset="0"/>
                <a:cs typeface="Arial" pitchFamily="34" charset="0"/>
              </a:rPr>
              <a:t>	One particularly popular application of XML will surely be the publishing of databases to the web.</a:t>
            </a:r>
          </a:p>
          <a:p>
            <a:r>
              <a:rPr lang="en-IN" dirty="0">
                <a:latin typeface="Arial" pitchFamily="34" charset="0"/>
                <a:cs typeface="Arial" pitchFamily="34" charset="0"/>
              </a:rPr>
              <a:t>	Consider for instance a product database, used by the internal ordering system of a toy manufacturer. The manufacturer might want the database to be available on the web so that potential clients know the toys that are available and their price.</a:t>
            </a:r>
          </a:p>
          <a:p>
            <a:r>
              <a:rPr lang="en-IN" dirty="0">
                <a:latin typeface="Arial" pitchFamily="34" charset="0"/>
                <a:cs typeface="Arial" pitchFamily="34" charset="0"/>
              </a:rPr>
              <a:t>	Rather than having someone in the web design department to mark up the data again, they can build a connection between their web server and their database using the features typically built into web servers that allows those sorts of data pipes. The designer can then make the product list beautiful using a style sheet. Pictures of the toys can be supplied by the database. In essence, the web site will be merely a view on the data in the database. As toys get added and removed from the database, they will appear and disappear from the view on the website. </a:t>
            </a:r>
          </a:p>
          <a:p>
            <a:endParaRPr lang="en-IN"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2060575" y="685800"/>
            <a:ext cx="4572000" cy="3429000"/>
          </a:xfrm>
        </p:spPr>
      </p:sp>
    </p:spTree>
    <p:extLst>
      <p:ext uri="{BB962C8B-B14F-4D97-AF65-F5344CB8AC3E}">
        <p14:creationId xmlns:p14="http://schemas.microsoft.com/office/powerpoint/2010/main" val="2462440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5800"/>
            <a:ext cx="4572000" cy="3429000"/>
          </a:xfrm>
        </p:spPr>
      </p:sp>
      <p:sp>
        <p:nvSpPr>
          <p:cNvPr id="3" name="Notes Placeholder 2"/>
          <p:cNvSpPr>
            <a:spLocks noGrp="1"/>
          </p:cNvSpPr>
          <p:nvPr>
            <p:ph type="body" idx="1"/>
          </p:nvPr>
        </p:nvSpPr>
        <p:spPr/>
        <p:txBody>
          <a:bodyPr/>
          <a:lstStyle/>
          <a:p>
            <a:r>
              <a:rPr lang="en-IN" dirty="0">
                <a:latin typeface="Arial" pitchFamily="34" charset="0"/>
                <a:cs typeface="Arial" pitchFamily="34" charset="0"/>
              </a:rPr>
              <a:t>Summary:</a:t>
            </a:r>
          </a:p>
          <a:p>
            <a:r>
              <a:rPr lang="en-IN" dirty="0">
                <a:latin typeface="Arial" pitchFamily="34" charset="0"/>
                <a:cs typeface="Arial" pitchFamily="34" charset="0"/>
              </a:rPr>
              <a:t>Database Publishing (contd.):</a:t>
            </a:r>
          </a:p>
          <a:p>
            <a:r>
              <a:rPr lang="en-IN" dirty="0">
                <a:latin typeface="Arial" pitchFamily="34" charset="0"/>
                <a:cs typeface="Arial" pitchFamily="34" charset="0"/>
              </a:rPr>
              <a:t>	XML is also expected to become an important tool for interchange of database information. They are the “documents produced by and for computer software”. Databases have typically interchanged information using simple file formats such as one-record per line with semi-colons between the fields. This is not sufficient for the new object-oriented information being produced by databases. Objects must have internal structure and links between them. XML can represent this using elements and attributes to provide a common format for transferring database records between databases.</a:t>
            </a:r>
          </a:p>
          <a:p>
            <a:r>
              <a:rPr lang="en-IN" dirty="0">
                <a:latin typeface="Arial" pitchFamily="34" charset="0"/>
                <a:cs typeface="Arial" pitchFamily="34" charset="0"/>
              </a:rPr>
              <a:t>	Today’s web model is a “client/server” model.  Queries from the customer go to the server, and resulting responses are shipped back to the customer for viewing in HTML. Unfortunately, a web server can handle only a limited number of connections at one time.</a:t>
            </a:r>
          </a:p>
          <a:p>
            <a:r>
              <a:rPr lang="en-IN" dirty="0">
                <a:latin typeface="Arial" pitchFamily="34" charset="0"/>
                <a:cs typeface="Arial" pitchFamily="34" charset="0"/>
              </a:rPr>
              <a:t>	Today, XML has enabled a new breed of web server software, one that allows the web developer to add a new “middle-tier” server to the web model. </a:t>
            </a:r>
          </a:p>
        </p:txBody>
      </p:sp>
    </p:spTree>
    <p:extLst>
      <p:ext uri="{BB962C8B-B14F-4D97-AF65-F5344CB8AC3E}">
        <p14:creationId xmlns:p14="http://schemas.microsoft.com/office/powerpoint/2010/main" val="142495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60575" y="683568"/>
            <a:ext cx="4536504" cy="7787208"/>
          </a:xfrm>
        </p:spPr>
        <p:txBody>
          <a:bodyPr/>
          <a:lstStyle/>
          <a:p>
            <a:r>
              <a:rPr lang="en-IN" dirty="0">
                <a:latin typeface="Arial" pitchFamily="34" charset="0"/>
                <a:cs typeface="Arial" pitchFamily="34" charset="0"/>
              </a:rPr>
              <a:t>Summary:</a:t>
            </a:r>
          </a:p>
          <a:p>
            <a:r>
              <a:rPr lang="en-IN" dirty="0">
                <a:latin typeface="Arial" pitchFamily="34" charset="0"/>
                <a:cs typeface="Arial" pitchFamily="34" charset="0"/>
              </a:rPr>
              <a:t>Database Publishing (contd.):</a:t>
            </a:r>
          </a:p>
          <a:p>
            <a:r>
              <a:rPr lang="en-IN" dirty="0">
                <a:latin typeface="Arial" pitchFamily="34" charset="0"/>
                <a:cs typeface="Arial" pitchFamily="34" charset="0"/>
              </a:rPr>
              <a:t>	In the old web model, the customer using browser such as IE or Netscape on the client interacted directly with data sources on remote servers. The client maintained its connection throughout the interactive session. Each query was sent a response in HTML, which could be directly viewed by the client browser. Maintaining the connection between the client and server was critical. </a:t>
            </a:r>
          </a:p>
          <a:p>
            <a:r>
              <a:rPr lang="en-IN" dirty="0">
                <a:latin typeface="Arial" pitchFamily="34" charset="0"/>
                <a:cs typeface="Arial" pitchFamily="34" charset="0"/>
              </a:rPr>
              <a:t>	In the new three-tier web model, the information that fits the profile of the customer is retrieved at once from the remote databases by software on the middle tier, either as XML documents or through an ODBC or similar database connection. From that point, continued interaction with the remote databases is no longer required. The connection to the remote servers can be, and is, terminated.</a:t>
            </a:r>
          </a:p>
          <a:p>
            <a:r>
              <a:rPr lang="en-IN" dirty="0">
                <a:latin typeface="Arial" pitchFamily="34" charset="0"/>
                <a:cs typeface="Arial" pitchFamily="34" charset="0"/>
              </a:rPr>
              <a:t>	Once all information that fits the customer profile has been assembled by software on the middle tier, it is sent in XML to the client. Now the requirement for further interaction between the client and the middle tier server is eliminated as well.</a:t>
            </a:r>
          </a:p>
          <a:p>
            <a:r>
              <a:rPr lang="en-IN" dirty="0">
                <a:latin typeface="Arial" pitchFamily="34" charset="0"/>
                <a:cs typeface="Arial" pitchFamily="34" charset="0"/>
              </a:rPr>
              <a:t>	Rich XML data, directly usable by client applications and scripting languages like JavaScript, has been delivered to the client. The connection between the client and the middle tier server can now be terminated. At this point, all computing becomes client-based, resulting in a much more efficient use of the web and a much more satisfying customer experience.</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25172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2308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09613"/>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9443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pPr marL="247620" indent="-247620" algn="just">
              <a:spcBef>
                <a:spcPts val="600"/>
              </a:spcBef>
            </a:pPr>
            <a:r>
              <a:rPr lang="en-US" b="1" u="sng" dirty="0">
                <a:latin typeface="Arial" pitchFamily="34" charset="0"/>
                <a:cs typeface="Arial" pitchFamily="34" charset="0"/>
              </a:rPr>
              <a:t>The Basics of Markup Language</a:t>
            </a:r>
            <a:r>
              <a:rPr lang="en-US" b="1" dirty="0">
                <a:latin typeface="Arial" pitchFamily="34" charset="0"/>
                <a:cs typeface="Arial" pitchFamily="34" charset="0"/>
              </a:rPr>
              <a:t>:</a:t>
            </a:r>
          </a:p>
          <a:p>
            <a:pPr marL="247620" indent="-247620" algn="just">
              <a:spcBef>
                <a:spcPts val="600"/>
              </a:spcBef>
            </a:pPr>
            <a:r>
              <a:rPr lang="en-US" dirty="0">
                <a:latin typeface="Arial" pitchFamily="34" charset="0"/>
                <a:cs typeface="Arial" pitchFamily="34" charset="0"/>
              </a:rPr>
              <a:t>There exist three types of markup:</a:t>
            </a:r>
          </a:p>
          <a:p>
            <a:pPr marL="247620" indent="-247620" algn="just">
              <a:spcBef>
                <a:spcPts val="600"/>
              </a:spcBef>
              <a:buFont typeface="Arial" panose="020B0604020202020204" pitchFamily="34" charset="0"/>
              <a:buChar char="•"/>
            </a:pPr>
            <a:r>
              <a:rPr lang="en-US" dirty="0">
                <a:latin typeface="Arial" pitchFamily="34" charset="0"/>
                <a:cs typeface="Arial" pitchFamily="34" charset="0"/>
              </a:rPr>
              <a:t>Stylistic: It determines how a document is presented (for example, the HTML tags &lt;I&gt; for italics, &lt;B&gt; for bold, and &lt;U&gt; for underline).</a:t>
            </a:r>
          </a:p>
          <a:p>
            <a:pPr marL="247620" indent="-247620" algn="just">
              <a:spcBef>
                <a:spcPts val="600"/>
              </a:spcBef>
              <a:buFont typeface="Arial" panose="020B0604020202020204" pitchFamily="34" charset="0"/>
              <a:buChar char="•"/>
            </a:pPr>
            <a:r>
              <a:rPr lang="en-US" dirty="0">
                <a:latin typeface="Arial" pitchFamily="34" charset="0"/>
                <a:cs typeface="Arial" pitchFamily="34" charset="0"/>
              </a:rPr>
              <a:t>Structural: It determines how the document is to be structured (for example, the HTML tags &lt;P&gt; for paragraph, &lt;SPAN&gt; for creating ad hoc styles in a document, and &lt;DIV&gt; for grouping structures that are aligned in the same way.</a:t>
            </a:r>
          </a:p>
          <a:p>
            <a:pPr marL="247620" indent="-247620" algn="just">
              <a:spcBef>
                <a:spcPts val="600"/>
              </a:spcBef>
              <a:buFont typeface="Arial" panose="020B0604020202020204" pitchFamily="34" charset="0"/>
              <a:buChar char="•"/>
            </a:pPr>
            <a:r>
              <a:rPr lang="en-US" dirty="0">
                <a:latin typeface="Arial" pitchFamily="34" charset="0"/>
                <a:cs typeface="Arial" pitchFamily="34" charset="0"/>
              </a:rPr>
              <a:t>Semantic: It tells about the content of the data (for example, the HTML tags &lt;TITLE&gt; for page title, &lt;HEAD&gt; for page header information, and &lt;SCRIPT&gt;to indicate a JavaScript in a page.) </a:t>
            </a:r>
          </a:p>
          <a:p>
            <a:pPr marL="247620" indent="-247620" algn="just">
              <a:spcBef>
                <a:spcPts val="600"/>
              </a:spcBef>
            </a:pPr>
            <a:r>
              <a:rPr lang="en-US" dirty="0">
                <a:latin typeface="Arial" pitchFamily="34" charset="0"/>
                <a:cs typeface="Arial" pitchFamily="34" charset="0"/>
              </a:rPr>
              <a:t>In XML, the only type of markup that we are concerned with is structural. </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40462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pPr marL="247620" indent="-247620" algn="just"/>
            <a:r>
              <a:rPr lang="en-US" b="1" u="sng" dirty="0">
                <a:latin typeface="Arial" pitchFamily="34" charset="0"/>
                <a:cs typeface="Arial" pitchFamily="34" charset="0"/>
              </a:rPr>
              <a:t>SGML</a:t>
            </a:r>
            <a:r>
              <a:rPr lang="en-US" b="1" dirty="0">
                <a:latin typeface="Arial" pitchFamily="34" charset="0"/>
                <a:cs typeface="Arial" pitchFamily="34" charset="0"/>
              </a:rPr>
              <a:t>:</a:t>
            </a:r>
          </a:p>
          <a:p>
            <a:pPr marL="247620" indent="-247620" algn="just">
              <a:lnSpc>
                <a:spcPct val="95000"/>
              </a:lnSpc>
            </a:pPr>
            <a:r>
              <a:rPr lang="en-US" dirty="0">
                <a:latin typeface="Arial" pitchFamily="34" charset="0"/>
                <a:cs typeface="Arial" pitchFamily="34" charset="0"/>
              </a:rPr>
              <a:t>	The </a:t>
            </a:r>
            <a:r>
              <a:rPr lang="en-US" b="1" dirty="0">
                <a:latin typeface="Arial" pitchFamily="34" charset="0"/>
                <a:cs typeface="Arial" pitchFamily="34" charset="0"/>
              </a:rPr>
              <a:t>Standard Generalized Markup Language (SGML)</a:t>
            </a:r>
            <a:r>
              <a:rPr lang="en-US" dirty="0">
                <a:latin typeface="Arial" pitchFamily="34" charset="0"/>
                <a:cs typeface="Arial" pitchFamily="34" charset="0"/>
              </a:rPr>
              <a:t>, from which XML is derived, has been around in various forms for quite some time now. </a:t>
            </a:r>
          </a:p>
          <a:p>
            <a:pPr marL="247620" indent="-247620" algn="just">
              <a:lnSpc>
                <a:spcPct val="95000"/>
              </a:lnSpc>
            </a:pPr>
            <a:r>
              <a:rPr lang="en-US" dirty="0">
                <a:latin typeface="Arial" pitchFamily="34" charset="0"/>
                <a:cs typeface="Arial" pitchFamily="34" charset="0"/>
              </a:rPr>
              <a:t>	SGML may be best described by </a:t>
            </a:r>
            <a:r>
              <a:rPr lang="en-US" i="1" dirty="0">
                <a:latin typeface="Arial" pitchFamily="34" charset="0"/>
                <a:cs typeface="Arial" pitchFamily="34" charset="0"/>
              </a:rPr>
              <a:t>what it is not</a:t>
            </a:r>
            <a:r>
              <a:rPr lang="en-US" dirty="0">
                <a:latin typeface="Arial" pitchFamily="34" charset="0"/>
                <a:cs typeface="Arial" pitchFamily="34" charset="0"/>
              </a:rPr>
              <a:t>, as follows:</a:t>
            </a:r>
          </a:p>
          <a:p>
            <a:pPr marL="742859" lvl="1" indent="-247620" algn="just">
              <a:lnSpc>
                <a:spcPct val="95000"/>
              </a:lnSpc>
              <a:buFont typeface="Arial" panose="020B0604020202020204" pitchFamily="34" charset="0"/>
              <a:buChar char="•"/>
            </a:pPr>
            <a:r>
              <a:rPr lang="en-US" dirty="0">
                <a:latin typeface="Arial" pitchFamily="34" charset="0"/>
                <a:cs typeface="Arial" pitchFamily="34" charset="0"/>
              </a:rPr>
              <a:t>SGML does not promote a specific document structure.</a:t>
            </a:r>
          </a:p>
          <a:p>
            <a:pPr marL="742859" lvl="1" indent="-247620" algn="just">
              <a:lnSpc>
                <a:spcPct val="95000"/>
              </a:lnSpc>
              <a:buFont typeface="Arial" panose="020B0604020202020204" pitchFamily="34" charset="0"/>
              <a:buChar char="•"/>
            </a:pPr>
            <a:r>
              <a:rPr lang="en-US" dirty="0">
                <a:latin typeface="Arial" pitchFamily="34" charset="0"/>
                <a:cs typeface="Arial" pitchFamily="34" charset="0"/>
              </a:rPr>
              <a:t>There is not a limited tag set that must be used.</a:t>
            </a:r>
          </a:p>
          <a:p>
            <a:pPr marL="742859" lvl="1" indent="-247620" algn="just">
              <a:lnSpc>
                <a:spcPct val="95000"/>
              </a:lnSpc>
              <a:buFont typeface="Arial" panose="020B0604020202020204" pitchFamily="34" charset="0"/>
              <a:buChar char="•"/>
            </a:pPr>
            <a:r>
              <a:rPr lang="en-US" dirty="0">
                <a:latin typeface="Arial" pitchFamily="34" charset="0"/>
                <a:cs typeface="Arial" pitchFamily="34" charset="0"/>
              </a:rPr>
              <a:t>SGML will not constrain the potential of creating new document standards. </a:t>
            </a:r>
          </a:p>
          <a:p>
            <a:pPr marL="247620" indent="-247620" algn="just">
              <a:lnSpc>
                <a:spcPct val="95000"/>
              </a:lnSpc>
            </a:pPr>
            <a:r>
              <a:rPr lang="en-US" dirty="0">
                <a:latin typeface="Arial" pitchFamily="34" charset="0"/>
                <a:cs typeface="Arial" pitchFamily="34" charset="0"/>
              </a:rPr>
              <a:t>	SGML provides the common framework necessary to describe documents and to create new measures of conformance. </a:t>
            </a:r>
          </a:p>
          <a:p>
            <a:pPr marL="742859" lvl="1" indent="-247620" algn="just">
              <a:lnSpc>
                <a:spcPct val="95000"/>
              </a:lnSpc>
              <a:buFont typeface="Arial" panose="020B0604020202020204" pitchFamily="34" charset="0"/>
              <a:buChar char="•"/>
            </a:pPr>
            <a:r>
              <a:rPr lang="en-US" dirty="0">
                <a:latin typeface="Arial" pitchFamily="34" charset="0"/>
                <a:cs typeface="Arial" pitchFamily="34" charset="0"/>
              </a:rPr>
              <a:t>Almost all languages that have been created to manipulate documents can trace at least a portion of their roots back to SGML. </a:t>
            </a:r>
          </a:p>
          <a:p>
            <a:pPr marL="742859" lvl="1" indent="-247620" algn="just">
              <a:lnSpc>
                <a:spcPct val="95000"/>
              </a:lnSpc>
              <a:buFont typeface="Arial" panose="020B0604020202020204" pitchFamily="34" charset="0"/>
              <a:buChar char="•"/>
            </a:pPr>
            <a:r>
              <a:rPr lang="en-US" dirty="0">
                <a:latin typeface="Arial" pitchFamily="34" charset="0"/>
                <a:cs typeface="Arial" pitchFamily="34" charset="0"/>
              </a:rPr>
              <a:t>SGML itself is used by many large organizations, such as the United States Department of Defense, to handle complex electronic document exchanges. Avoiding the presentation features common to other document formats like PDF or even MS Word, SGML concentrates on the structure of the information. </a:t>
            </a:r>
          </a:p>
          <a:p>
            <a:pPr marL="742859" lvl="1" indent="-247620" algn="just">
              <a:lnSpc>
                <a:spcPct val="95000"/>
              </a:lnSpc>
              <a:buFont typeface="Arial" panose="020B0604020202020204" pitchFamily="34" charset="0"/>
              <a:buChar char="•"/>
            </a:pPr>
            <a:r>
              <a:rPr lang="en-US" dirty="0">
                <a:latin typeface="Arial" pitchFamily="34" charset="0"/>
                <a:cs typeface="Arial" pitchFamily="34" charset="0"/>
              </a:rPr>
              <a:t>It does not promote one specific structure. However, it allows for the customized containment of data.</a:t>
            </a:r>
          </a:p>
          <a:p>
            <a:pPr marL="247620" indent="-247620" algn="just">
              <a:lnSpc>
                <a:spcPct val="95000"/>
              </a:lnSpc>
              <a:buFontTx/>
              <a:buChar char="•"/>
            </a:pPr>
            <a:endParaRPr lang="en-US" dirty="0">
              <a:latin typeface="Arial" pitchFamily="34" charset="0"/>
              <a:cs typeface="Arial" pitchFamily="34" charset="0"/>
            </a:endParaRPr>
          </a:p>
          <a:p>
            <a:endParaRPr lang="en-IN" dirty="0">
              <a:latin typeface="Arial" pitchFamily="34" charset="0"/>
              <a:cs typeface="Arial" pitchFamily="34" charset="0"/>
            </a:endParaRPr>
          </a:p>
        </p:txBody>
      </p:sp>
    </p:spTree>
    <p:extLst>
      <p:ext uri="{BB962C8B-B14F-4D97-AF65-F5344CB8AC3E}">
        <p14:creationId xmlns:p14="http://schemas.microsoft.com/office/powerpoint/2010/main" val="201417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81213" y="711200"/>
            <a:ext cx="4572000" cy="3429000"/>
          </a:xfrm>
        </p:spPr>
      </p:sp>
      <p:sp>
        <p:nvSpPr>
          <p:cNvPr id="4" name="Notes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621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1038"/>
            <a:ext cx="4572000" cy="3429000"/>
          </a:xfrm>
        </p:spPr>
      </p:sp>
      <p:sp>
        <p:nvSpPr>
          <p:cNvPr id="3" name="Notes Placeholder 2"/>
          <p:cNvSpPr>
            <a:spLocks noGrp="1"/>
          </p:cNvSpPr>
          <p:nvPr>
            <p:ph type="body" idx="1"/>
          </p:nvPr>
        </p:nvSpPr>
        <p:spPr>
          <a:xfrm>
            <a:off x="2052314" y="4356100"/>
            <a:ext cx="4536504" cy="4114800"/>
          </a:xfrm>
        </p:spPr>
        <p:txBody>
          <a:bodyPr/>
          <a:lstStyle/>
          <a:p>
            <a:pPr marL="247620" indent="-247620" algn="just"/>
            <a:r>
              <a:rPr lang="en-US" b="1" u="sng" dirty="0">
                <a:latin typeface="Arial" pitchFamily="34" charset="0"/>
                <a:cs typeface="Arial" pitchFamily="34" charset="0"/>
              </a:rPr>
              <a:t>Why Not Go Back to SGML</a:t>
            </a:r>
            <a:r>
              <a:rPr lang="en-US" b="1" dirty="0">
                <a:latin typeface="Arial" pitchFamily="34" charset="0"/>
                <a:cs typeface="Arial" pitchFamily="34" charset="0"/>
              </a:rPr>
              <a:t>?</a:t>
            </a:r>
          </a:p>
          <a:p>
            <a:pPr marL="247620" indent="-247620" algn="just"/>
            <a:r>
              <a:rPr lang="en-US" dirty="0">
                <a:latin typeface="Arial" pitchFamily="34" charset="0"/>
                <a:cs typeface="Arial" pitchFamily="34" charset="0"/>
              </a:rPr>
              <a:t>	If HTML is limiting and SGML provides a means of describing document structures, why not simply go back to SGML?</a:t>
            </a:r>
          </a:p>
          <a:p>
            <a:pPr marL="247620" indent="-247620" algn="just"/>
            <a:r>
              <a:rPr lang="en-US" dirty="0">
                <a:latin typeface="Arial" pitchFamily="34" charset="0"/>
                <a:cs typeface="Arial" pitchFamily="34" charset="0"/>
              </a:rPr>
              <a:t>	SGML is a language for creating languages. With SGML, you can create tag sets. </a:t>
            </a:r>
          </a:p>
          <a:p>
            <a:pPr marL="742859" lvl="1" indent="-247620" algn="just"/>
            <a:r>
              <a:rPr lang="en-US" dirty="0">
                <a:latin typeface="Arial" pitchFamily="34" charset="0"/>
                <a:cs typeface="Arial" pitchFamily="34" charset="0"/>
              </a:rPr>
              <a:t>Example 1: The Air Transport Association used SGML to create a tag</a:t>
            </a:r>
          </a:p>
          <a:p>
            <a:pPr marL="742859" lvl="1" indent="-247620" algn="just"/>
            <a:r>
              <a:rPr lang="en-US" dirty="0">
                <a:latin typeface="Arial" pitchFamily="34" charset="0"/>
                <a:cs typeface="Arial" pitchFamily="34" charset="0"/>
              </a:rPr>
              <a:t>set for aircraft maintenance documentation. </a:t>
            </a:r>
          </a:p>
          <a:p>
            <a:pPr marL="742859" lvl="1" indent="-247620" algn="just"/>
            <a:r>
              <a:rPr lang="en-US" dirty="0">
                <a:latin typeface="Arial" pitchFamily="34" charset="0"/>
                <a:cs typeface="Arial" pitchFamily="34" charset="0"/>
              </a:rPr>
              <a:t>Example 2:</a:t>
            </a:r>
            <a:r>
              <a:rPr lang="en-US" b="1" dirty="0">
                <a:latin typeface="Arial" pitchFamily="34" charset="0"/>
                <a:cs typeface="Arial" pitchFamily="34" charset="0"/>
              </a:rPr>
              <a:t> </a:t>
            </a:r>
            <a:r>
              <a:rPr lang="en-US" dirty="0">
                <a:latin typeface="Arial" pitchFamily="34" charset="0"/>
                <a:cs typeface="Arial" pitchFamily="34" charset="0"/>
              </a:rPr>
              <a:t>The Society of Automotive Engineers used SGML to create</a:t>
            </a:r>
          </a:p>
          <a:p>
            <a:pPr marL="742859" lvl="1" indent="-247620" algn="just"/>
            <a:r>
              <a:rPr lang="en-US" dirty="0">
                <a:latin typeface="Arial" pitchFamily="34" charset="0"/>
                <a:cs typeface="Arial" pitchFamily="34" charset="0"/>
              </a:rPr>
              <a:t>a tag set for automotive service manuals.</a:t>
            </a:r>
          </a:p>
          <a:p>
            <a:pPr marL="247620" indent="-247620" algn="just"/>
            <a:r>
              <a:rPr lang="en-US" dirty="0">
                <a:latin typeface="Arial" pitchFamily="34" charset="0"/>
                <a:cs typeface="Arial" pitchFamily="34" charset="0"/>
              </a:rPr>
              <a:t>	SGML is an incredibly rich Meta language. It is completely configurable. </a:t>
            </a:r>
          </a:p>
          <a:p>
            <a:pPr marL="742859" lvl="1" indent="-247620" algn="just"/>
            <a:r>
              <a:rPr lang="en-US" dirty="0">
                <a:latin typeface="Arial" pitchFamily="34" charset="0"/>
                <a:cs typeface="Arial" pitchFamily="34" charset="0"/>
              </a:rPr>
              <a:t>Example 1: You can change the symbols for tagging from angle</a:t>
            </a:r>
          </a:p>
          <a:p>
            <a:pPr marL="742859" lvl="1" indent="-247620" algn="just"/>
            <a:r>
              <a:rPr lang="en-US" dirty="0">
                <a:latin typeface="Arial" pitchFamily="34" charset="0"/>
                <a:cs typeface="Arial" pitchFamily="34" charset="0"/>
              </a:rPr>
              <a:t>brackets (&lt;tag&gt;) to curly braces ({tag}). </a:t>
            </a:r>
          </a:p>
          <a:p>
            <a:pPr marL="742859" lvl="1" indent="-247620" algn="just"/>
            <a:r>
              <a:rPr lang="en-US" dirty="0">
                <a:latin typeface="Arial" pitchFamily="34" charset="0"/>
                <a:cs typeface="Arial" pitchFamily="34" charset="0"/>
              </a:rPr>
              <a:t>Example 2:</a:t>
            </a:r>
            <a:r>
              <a:rPr lang="en-US" b="1" dirty="0">
                <a:latin typeface="Arial" pitchFamily="34" charset="0"/>
                <a:cs typeface="Arial" pitchFamily="34" charset="0"/>
              </a:rPr>
              <a:t> </a:t>
            </a:r>
            <a:r>
              <a:rPr lang="en-US" dirty="0">
                <a:latin typeface="Arial" pitchFamily="34" charset="0"/>
                <a:cs typeface="Arial" pitchFamily="34" charset="0"/>
              </a:rPr>
              <a:t>You can change the tag name lengths from 8 characters to 88</a:t>
            </a:r>
          </a:p>
          <a:p>
            <a:pPr marL="742859" lvl="1" indent="-247620" algn="just"/>
            <a:r>
              <a:rPr lang="en-US" dirty="0">
                <a:latin typeface="Arial" pitchFamily="34" charset="0"/>
                <a:cs typeface="Arial" pitchFamily="34" charset="0"/>
              </a:rPr>
              <a:t>characters. 	All this flexibility takes up computing power on the part of tools that interact with SGML. However, for the web, you need </a:t>
            </a:r>
            <a:r>
              <a:rPr lang="en-US" b="1" dirty="0">
                <a:latin typeface="Arial" pitchFamily="34" charset="0"/>
                <a:cs typeface="Arial" pitchFamily="34" charset="0"/>
              </a:rPr>
              <a:t>lightweight tools </a:t>
            </a:r>
            <a:r>
              <a:rPr lang="en-US" dirty="0">
                <a:latin typeface="Arial" pitchFamily="34" charset="0"/>
                <a:cs typeface="Arial" pitchFamily="34" charset="0"/>
              </a:rPr>
              <a:t>and processes. As a subset of SGML, in many ways XML serves as a lightweight, web-compatible version of SGML.</a:t>
            </a:r>
          </a:p>
          <a:p>
            <a:pPr marL="247620" indent="-247620" algn="just"/>
            <a:r>
              <a:rPr lang="en-US" dirty="0">
                <a:latin typeface="Arial" pitchFamily="34" charset="0"/>
                <a:cs typeface="Arial" pitchFamily="34" charset="0"/>
              </a:rPr>
              <a:t>	Also SGML has some more limitations</a:t>
            </a:r>
          </a:p>
          <a:p>
            <a:pPr marL="742859" lvl="1" indent="-247620" algn="just"/>
            <a:r>
              <a:rPr lang="en-US" dirty="0">
                <a:latin typeface="Arial" pitchFamily="34" charset="0"/>
                <a:cs typeface="Arial" pitchFamily="34" charset="0"/>
              </a:rPr>
              <a:t>No mainstream browser support </a:t>
            </a:r>
          </a:p>
          <a:p>
            <a:pPr marL="742859" lvl="1" indent="-247620" algn="just"/>
            <a:r>
              <a:rPr lang="en-US" dirty="0">
                <a:latin typeface="Arial" pitchFamily="34" charset="0"/>
                <a:cs typeface="Arial" pitchFamily="34" charset="0"/>
              </a:rPr>
              <a:t>No support for styles </a:t>
            </a:r>
          </a:p>
          <a:p>
            <a:pPr marL="742859" lvl="1" indent="-247620" algn="just"/>
            <a:r>
              <a:rPr lang="en-US" dirty="0">
                <a:latin typeface="Arial" pitchFamily="34" charset="0"/>
                <a:cs typeface="Arial" pitchFamily="34" charset="0"/>
              </a:rPr>
              <a:t>Not much support for </a:t>
            </a:r>
            <a:r>
              <a:rPr lang="en-US" dirty="0" err="1">
                <a:latin typeface="Arial" pitchFamily="34" charset="0"/>
                <a:cs typeface="Arial" pitchFamily="34" charset="0"/>
              </a:rPr>
              <a:t>datatype</a:t>
            </a:r>
            <a:endParaRPr lang="en-US" dirty="0">
              <a:latin typeface="Arial" pitchFamily="34" charset="0"/>
              <a:cs typeface="Arial" pitchFamily="34" charset="0"/>
            </a:endParaRPr>
          </a:p>
          <a:p>
            <a:pPr marL="742859" lvl="1" indent="-247620" algn="just"/>
            <a:r>
              <a:rPr lang="en-US" dirty="0">
                <a:latin typeface="Arial" pitchFamily="34" charset="0"/>
                <a:cs typeface="Arial" pitchFamily="34" charset="0"/>
              </a:rPr>
              <a:t>Security limitations </a:t>
            </a:r>
          </a:p>
          <a:p>
            <a:pPr marL="742859" lvl="1" indent="-247620" algn="just"/>
            <a:endParaRPr lang="en-US" dirty="0">
              <a:latin typeface="Arial" pitchFamily="34" charset="0"/>
              <a:cs typeface="Arial" pitchFamily="34" charset="0"/>
            </a:endParaRPr>
          </a:p>
          <a:p>
            <a:pPr marL="742859" lvl="1" indent="-247620" algn="just">
              <a:buFont typeface="Wingdings" pitchFamily="2" charset="2"/>
              <a:buChar char="Ø"/>
            </a:pPr>
            <a:endParaRPr lang="en-US" dirty="0">
              <a:latin typeface="Arial" pitchFamily="34" charset="0"/>
              <a:cs typeface="Arial" pitchFamily="34" charset="0"/>
            </a:endParaRPr>
          </a:p>
          <a:p>
            <a:endParaRPr lang="en-IN" dirty="0">
              <a:latin typeface="Arial" pitchFamily="34" charset="0"/>
              <a:cs typeface="Arial" pitchFamily="34" charset="0"/>
            </a:endParaRPr>
          </a:p>
        </p:txBody>
      </p:sp>
    </p:spTree>
    <p:extLst>
      <p:ext uri="{BB962C8B-B14F-4D97-AF65-F5344CB8AC3E}">
        <p14:creationId xmlns:p14="http://schemas.microsoft.com/office/powerpoint/2010/main" val="391683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1038"/>
            <a:ext cx="4572000" cy="3429000"/>
          </a:xfrm>
        </p:spPr>
      </p:sp>
      <p:sp>
        <p:nvSpPr>
          <p:cNvPr id="3" name="Notes Placeholder 2"/>
          <p:cNvSpPr>
            <a:spLocks noGrp="1"/>
          </p:cNvSpPr>
          <p:nvPr>
            <p:ph type="body" idx="1"/>
          </p:nvPr>
        </p:nvSpPr>
        <p:spPr/>
        <p:txBody>
          <a:bodyPr/>
          <a:lstStyle/>
          <a:p>
            <a:pPr marL="247620" indent="-247620" algn="just"/>
            <a:r>
              <a:rPr lang="en-US" b="1" u="sng" dirty="0">
                <a:latin typeface="Arial" pitchFamily="34" charset="0"/>
                <a:cs typeface="Arial" pitchFamily="34" charset="0"/>
              </a:rPr>
              <a:t>HTML</a:t>
            </a:r>
            <a:r>
              <a:rPr lang="en-US" b="1" dirty="0">
                <a:latin typeface="Arial" pitchFamily="34" charset="0"/>
                <a:cs typeface="Arial" pitchFamily="34" charset="0"/>
              </a:rPr>
              <a:t>:</a:t>
            </a:r>
          </a:p>
          <a:p>
            <a:pPr marL="247620" indent="-247620" algn="just"/>
            <a:r>
              <a:rPr lang="en-US" dirty="0">
                <a:latin typeface="Arial" pitchFamily="34" charset="0"/>
                <a:cs typeface="Arial" pitchFamily="34" charset="0"/>
              </a:rPr>
              <a:t>	The </a:t>
            </a:r>
            <a:r>
              <a:rPr lang="en-US" b="1" dirty="0">
                <a:latin typeface="Arial" pitchFamily="34" charset="0"/>
                <a:cs typeface="Arial" pitchFamily="34" charset="0"/>
              </a:rPr>
              <a:t>H</a:t>
            </a:r>
            <a:r>
              <a:rPr lang="en-US" dirty="0">
                <a:latin typeface="Arial" pitchFamily="34" charset="0"/>
                <a:cs typeface="Arial" pitchFamily="34" charset="0"/>
              </a:rPr>
              <a:t>yper </a:t>
            </a:r>
            <a:r>
              <a:rPr lang="en-US" b="1" dirty="0">
                <a:latin typeface="Arial" pitchFamily="34" charset="0"/>
                <a:cs typeface="Arial" pitchFamily="34" charset="0"/>
              </a:rPr>
              <a:t>T</a:t>
            </a:r>
            <a:r>
              <a:rPr lang="en-US" dirty="0">
                <a:latin typeface="Arial" pitchFamily="34" charset="0"/>
                <a:cs typeface="Arial" pitchFamily="34" charset="0"/>
              </a:rPr>
              <a:t>ext </a:t>
            </a:r>
            <a:r>
              <a:rPr lang="en-US" b="1" dirty="0">
                <a:latin typeface="Arial" pitchFamily="34" charset="0"/>
                <a:cs typeface="Arial" pitchFamily="34" charset="0"/>
              </a:rPr>
              <a:t>M</a:t>
            </a:r>
            <a:r>
              <a:rPr lang="en-US" dirty="0">
                <a:latin typeface="Arial" pitchFamily="34" charset="0"/>
                <a:cs typeface="Arial" pitchFamily="34" charset="0"/>
              </a:rPr>
              <a:t>arkup </a:t>
            </a:r>
            <a:r>
              <a:rPr lang="en-US" b="1" dirty="0">
                <a:latin typeface="Arial" pitchFamily="34" charset="0"/>
                <a:cs typeface="Arial" pitchFamily="34" charset="0"/>
              </a:rPr>
              <a:t>L</a:t>
            </a:r>
            <a:r>
              <a:rPr lang="en-US" dirty="0">
                <a:latin typeface="Arial" pitchFamily="34" charset="0"/>
                <a:cs typeface="Arial" pitchFamily="34" charset="0"/>
              </a:rPr>
              <a:t>anguage (HTML), which is an Application from SGML, contains predefined set of tags. HTML is designed for web publishing intended to describe structure of text. </a:t>
            </a:r>
          </a:p>
          <a:p>
            <a:pPr marL="247620" indent="-247620" algn="just"/>
            <a:r>
              <a:rPr lang="en-US" dirty="0">
                <a:latin typeface="Arial" pitchFamily="34" charset="0"/>
                <a:cs typeface="Arial" pitchFamily="34" charset="0"/>
              </a:rPr>
              <a:t>	However, HTML is </a:t>
            </a:r>
            <a:r>
              <a:rPr lang="en-US" b="1" dirty="0">
                <a:latin typeface="Arial" pitchFamily="34" charset="0"/>
                <a:cs typeface="Arial" pitchFamily="34" charset="0"/>
              </a:rPr>
              <a:t>inflexible </a:t>
            </a:r>
            <a:r>
              <a:rPr lang="en-US" dirty="0">
                <a:latin typeface="Arial" pitchFamily="34" charset="0"/>
                <a:cs typeface="Arial" pitchFamily="34" charset="0"/>
              </a:rPr>
              <a:t>in that it cannot allow domain-specific tag sets to be created and used without formally introducing them into the HTML DTDs.  </a:t>
            </a:r>
          </a:p>
          <a:p>
            <a:pPr marL="247620" indent="-247620" algn="just"/>
            <a:r>
              <a:rPr lang="en-US" dirty="0">
                <a:latin typeface="Arial" pitchFamily="34" charset="0"/>
                <a:cs typeface="Arial" pitchFamily="34" charset="0"/>
              </a:rPr>
              <a:t>	Limitations of HTML</a:t>
            </a:r>
          </a:p>
          <a:p>
            <a:pPr lvl="1" algn="just"/>
            <a:r>
              <a:rPr lang="en-US" dirty="0">
                <a:latin typeface="Arial" pitchFamily="34" charset="0"/>
                <a:cs typeface="Arial" pitchFamily="34" charset="0"/>
              </a:rPr>
              <a:t> Browser specific commands  for </a:t>
            </a:r>
            <a:r>
              <a:rPr lang="en-US" dirty="0" err="1">
                <a:latin typeface="Arial" pitchFamily="34" charset="0"/>
                <a:cs typeface="Arial" pitchFamily="34" charset="0"/>
              </a:rPr>
              <a:t>e.g</a:t>
            </a:r>
            <a:r>
              <a:rPr lang="en-US" dirty="0">
                <a:latin typeface="Arial" pitchFamily="34" charset="0"/>
                <a:cs typeface="Arial" pitchFamily="34" charset="0"/>
              </a:rPr>
              <a:t> Netscape-specific tags (e.g., &lt;blink&gt;),Microsoft IE tags (e.g., &lt;marquee&gt;)</a:t>
            </a:r>
          </a:p>
          <a:p>
            <a:pPr lvl="1" algn="just"/>
            <a:r>
              <a:rPr lang="en-US" dirty="0">
                <a:latin typeface="Arial" pitchFamily="34" charset="0"/>
                <a:cs typeface="Arial" pitchFamily="34" charset="0"/>
              </a:rPr>
              <a:t>Limited no of tags.</a:t>
            </a:r>
          </a:p>
          <a:p>
            <a:pPr lvl="1" algn="just"/>
            <a:r>
              <a:rPr lang="en-US" dirty="0">
                <a:latin typeface="Arial" pitchFamily="34" charset="0"/>
                <a:cs typeface="Arial" pitchFamily="34" charset="0"/>
              </a:rPr>
              <a:t> Some formatting commands not separating content and presentation </a:t>
            </a:r>
            <a:r>
              <a:rPr lang="en-US" dirty="0" err="1">
                <a:latin typeface="Arial" pitchFamily="34" charset="0"/>
                <a:cs typeface="Arial" pitchFamily="34" charset="0"/>
              </a:rPr>
              <a:t>e.g</a:t>
            </a:r>
            <a:r>
              <a:rPr lang="en-US" dirty="0">
                <a:latin typeface="Arial" pitchFamily="34" charset="0"/>
                <a:cs typeface="Arial" pitchFamily="34" charset="0"/>
              </a:rPr>
              <a:t> CENTER</a:t>
            </a:r>
          </a:p>
          <a:p>
            <a:pPr lvl="1" algn="just"/>
            <a:r>
              <a:rPr lang="en-US" dirty="0">
                <a:latin typeface="Arial" pitchFamily="34" charset="0"/>
                <a:cs typeface="Arial" pitchFamily="34" charset="0"/>
              </a:rPr>
              <a:t> HTML authors code to the browser’s standards, not the W3C standards, therefore </a:t>
            </a:r>
          </a:p>
          <a:p>
            <a:pPr lvl="1" algn="just"/>
            <a:r>
              <a:rPr lang="en-US" dirty="0">
                <a:latin typeface="Arial" pitchFamily="34" charset="0"/>
                <a:cs typeface="Arial" pitchFamily="34" charset="0"/>
              </a:rPr>
              <a:t> Pages look different in different browsers &amp; HTML validation is difficult</a:t>
            </a:r>
          </a:p>
          <a:p>
            <a:pPr lvl="1" algn="just"/>
            <a:r>
              <a:rPr lang="en-US" dirty="0">
                <a:latin typeface="Arial" pitchFamily="34" charset="0"/>
                <a:cs typeface="Arial" pitchFamily="34" charset="0"/>
              </a:rPr>
              <a:t> HTML talks of how and not what </a:t>
            </a:r>
          </a:p>
          <a:p>
            <a:pPr lvl="1" algn="just"/>
            <a:r>
              <a:rPr lang="en-US" dirty="0">
                <a:latin typeface="Arial" pitchFamily="34" charset="0"/>
                <a:cs typeface="Arial" pitchFamily="34" charset="0"/>
              </a:rPr>
              <a:t> Introduction of CSS to separate the look of the document to some extent </a:t>
            </a:r>
          </a:p>
          <a:p>
            <a:pPr lvl="1" algn="just"/>
            <a:r>
              <a:rPr lang="en-US" dirty="0">
                <a:latin typeface="Arial" pitchFamily="34" charset="0"/>
                <a:cs typeface="Arial" pitchFamily="34" charset="0"/>
              </a:rPr>
              <a:t> Introduction of XHTML to ensure standardization  </a:t>
            </a:r>
          </a:p>
          <a:p>
            <a:pPr marL="247620" indent="-247620" algn="just"/>
            <a:r>
              <a:rPr lang="en-US" dirty="0">
                <a:latin typeface="Arial" pitchFamily="34" charset="0"/>
                <a:cs typeface="Arial" pitchFamily="34" charset="0"/>
              </a:rPr>
              <a:t> </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419415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pPr marL="247620" indent="-247620" algn="just"/>
            <a:r>
              <a:rPr lang="en-US" b="1" u="sng" dirty="0">
                <a:latin typeface="Arial" pitchFamily="34" charset="0"/>
                <a:cs typeface="Arial" pitchFamily="34" charset="0"/>
              </a:rPr>
              <a:t>Introduction to SGML and HTML</a:t>
            </a:r>
            <a:r>
              <a:rPr lang="en-US" b="1" dirty="0">
                <a:latin typeface="Arial" pitchFamily="34" charset="0"/>
                <a:cs typeface="Arial" pitchFamily="34" charset="0"/>
              </a:rPr>
              <a:t>:</a:t>
            </a:r>
          </a:p>
          <a:p>
            <a:pPr marL="247620" indent="-247620" algn="just"/>
            <a:r>
              <a:rPr lang="en-US" dirty="0">
                <a:latin typeface="Arial" pitchFamily="34" charset="0"/>
                <a:cs typeface="Arial" pitchFamily="34" charset="0"/>
              </a:rPr>
              <a:t>XML, the e</a:t>
            </a:r>
            <a:r>
              <a:rPr lang="en-US" b="1" dirty="0">
                <a:latin typeface="Arial" pitchFamily="34" charset="0"/>
                <a:cs typeface="Arial" pitchFamily="34" charset="0"/>
              </a:rPr>
              <a:t>X</a:t>
            </a:r>
            <a:r>
              <a:rPr lang="en-US" dirty="0">
                <a:latin typeface="Arial" pitchFamily="34" charset="0"/>
                <a:cs typeface="Arial" pitchFamily="34" charset="0"/>
              </a:rPr>
              <a:t>tensible </a:t>
            </a:r>
            <a:r>
              <a:rPr lang="en-US" b="1" dirty="0">
                <a:latin typeface="Arial" pitchFamily="34" charset="0"/>
                <a:cs typeface="Arial" pitchFamily="34" charset="0"/>
              </a:rPr>
              <a:t>M</a:t>
            </a:r>
            <a:r>
              <a:rPr lang="en-US" dirty="0">
                <a:latin typeface="Arial" pitchFamily="34" charset="0"/>
                <a:cs typeface="Arial" pitchFamily="34" charset="0"/>
              </a:rPr>
              <a:t>arkup </a:t>
            </a:r>
            <a:r>
              <a:rPr lang="en-US" b="1" dirty="0">
                <a:latin typeface="Arial" pitchFamily="34" charset="0"/>
                <a:cs typeface="Arial" pitchFamily="34" charset="0"/>
              </a:rPr>
              <a:t>L</a:t>
            </a:r>
            <a:r>
              <a:rPr lang="en-US" dirty="0">
                <a:latin typeface="Arial" pitchFamily="34" charset="0"/>
                <a:cs typeface="Arial" pitchFamily="34" charset="0"/>
              </a:rPr>
              <a:t>anguage, is best described as a means of</a:t>
            </a:r>
          </a:p>
          <a:p>
            <a:pPr marL="247620" indent="-247620" algn="just"/>
            <a:r>
              <a:rPr lang="en-US" dirty="0">
                <a:latin typeface="Arial" pitchFamily="34" charset="0"/>
                <a:cs typeface="Arial" pitchFamily="34" charset="0"/>
              </a:rPr>
              <a:t>structuring data. </a:t>
            </a:r>
          </a:p>
          <a:p>
            <a:pPr marL="247620" indent="-247620" algn="just"/>
            <a:r>
              <a:rPr lang="en-US" dirty="0">
                <a:latin typeface="Arial" pitchFamily="34" charset="0"/>
                <a:cs typeface="Arial" pitchFamily="34" charset="0"/>
              </a:rPr>
              <a:t>XML provides rules for placing text and other media into structures and</a:t>
            </a:r>
          </a:p>
          <a:p>
            <a:pPr marL="247620" indent="-247620" algn="just"/>
            <a:r>
              <a:rPr lang="en-US" dirty="0">
                <a:latin typeface="Arial" pitchFamily="34" charset="0"/>
                <a:cs typeface="Arial" pitchFamily="34" charset="0"/>
              </a:rPr>
              <a:t>allows you to manage and manipulate the results. </a:t>
            </a:r>
          </a:p>
          <a:p>
            <a:pPr marL="247620" indent="-247620" algn="just"/>
            <a:r>
              <a:rPr lang="en-US" dirty="0">
                <a:latin typeface="Arial" pitchFamily="34" charset="0"/>
                <a:cs typeface="Arial" pitchFamily="34" charset="0"/>
              </a:rPr>
              <a:t>The XML standard is a subset of the </a:t>
            </a:r>
            <a:r>
              <a:rPr lang="en-US" b="1" dirty="0">
                <a:latin typeface="Arial" pitchFamily="34" charset="0"/>
                <a:cs typeface="Arial" pitchFamily="34" charset="0"/>
              </a:rPr>
              <a:t>Standard Generalized Markup Language</a:t>
            </a:r>
          </a:p>
          <a:p>
            <a:pPr marL="247620" indent="-247620" algn="just"/>
            <a:r>
              <a:rPr lang="en-US" b="1" dirty="0">
                <a:latin typeface="Arial" pitchFamily="34" charset="0"/>
                <a:cs typeface="Arial" pitchFamily="34" charset="0"/>
              </a:rPr>
              <a:t>(SGML)</a:t>
            </a:r>
            <a:r>
              <a:rPr lang="en-US" dirty="0">
                <a:latin typeface="Arial" pitchFamily="34" charset="0"/>
                <a:cs typeface="Arial" pitchFamily="34" charset="0"/>
              </a:rPr>
              <a:t>, and was developed in 1996 by the </a:t>
            </a:r>
            <a:r>
              <a:rPr lang="en-US" b="1" dirty="0">
                <a:latin typeface="Arial" pitchFamily="34" charset="0"/>
                <a:cs typeface="Arial" pitchFamily="34" charset="0"/>
              </a:rPr>
              <a:t>SGML Editorial Review Board</a:t>
            </a:r>
          </a:p>
          <a:p>
            <a:pPr marL="247620" indent="-247620" algn="just"/>
            <a:r>
              <a:rPr lang="en-US" dirty="0">
                <a:latin typeface="Arial" pitchFamily="34" charset="0"/>
                <a:cs typeface="Arial" pitchFamily="34" charset="0"/>
              </a:rPr>
              <a:t>under the auspices of </a:t>
            </a:r>
            <a:r>
              <a:rPr lang="en-US" b="1" dirty="0">
                <a:latin typeface="Arial" pitchFamily="34" charset="0"/>
                <a:cs typeface="Arial" pitchFamily="34" charset="0"/>
              </a:rPr>
              <a:t>World Wide Web Consortium (W3C)</a:t>
            </a:r>
            <a:r>
              <a:rPr lang="en-US" dirty="0">
                <a:latin typeface="Arial" pitchFamily="34" charset="0"/>
                <a:cs typeface="Arial" pitchFamily="34" charset="0"/>
              </a:rPr>
              <a:t>.</a:t>
            </a:r>
          </a:p>
          <a:p>
            <a:pPr marL="247620" indent="-247620" algn="just"/>
            <a:r>
              <a:rPr lang="en-US" dirty="0">
                <a:latin typeface="Arial" pitchFamily="34" charset="0"/>
                <a:cs typeface="Arial" pitchFamily="34" charset="0"/>
              </a:rPr>
              <a:t>XML is designed for that express purpose. XML provides a mechanism for the</a:t>
            </a:r>
          </a:p>
          <a:p>
            <a:pPr marL="247620" indent="-247620" algn="just"/>
            <a:r>
              <a:rPr lang="en-US" dirty="0">
                <a:latin typeface="Arial" pitchFamily="34" charset="0"/>
                <a:cs typeface="Arial" pitchFamily="34" charset="0"/>
              </a:rPr>
              <a:t>interchange of structured information on the web. This sort of data is</a:t>
            </a:r>
          </a:p>
          <a:p>
            <a:pPr marL="247620" indent="-247620" algn="just"/>
            <a:r>
              <a:rPr lang="en-US" dirty="0">
                <a:latin typeface="Arial" pitchFamily="34" charset="0"/>
                <a:cs typeface="Arial" pitchFamily="34" charset="0"/>
              </a:rPr>
              <a:t>required to transform the web from a publishing media to an application</a:t>
            </a:r>
          </a:p>
          <a:p>
            <a:pPr marL="247620" indent="-247620" algn="just"/>
            <a:r>
              <a:rPr lang="en-US" dirty="0">
                <a:latin typeface="Arial" pitchFamily="34" charset="0"/>
                <a:cs typeface="Arial" pitchFamily="34" charset="0"/>
              </a:rPr>
              <a:t>processing environment</a:t>
            </a:r>
          </a:p>
        </p:txBody>
      </p:sp>
    </p:spTree>
    <p:extLst>
      <p:ext uri="{BB962C8B-B14F-4D97-AF65-F5344CB8AC3E}">
        <p14:creationId xmlns:p14="http://schemas.microsoft.com/office/powerpoint/2010/main" val="429426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06438"/>
            <a:ext cx="4572000" cy="3429000"/>
          </a:xfrm>
        </p:spPr>
      </p:sp>
      <p:sp>
        <p:nvSpPr>
          <p:cNvPr id="3" name="Notes Placeholder 2"/>
          <p:cNvSpPr>
            <a:spLocks noGrp="1"/>
          </p:cNvSpPr>
          <p:nvPr>
            <p:ph type="body" idx="1"/>
          </p:nvPr>
        </p:nvSpPr>
        <p:spPr/>
        <p:txBody>
          <a:bodyPr/>
          <a:lstStyle/>
          <a:p>
            <a:r>
              <a:rPr lang="en-IN" dirty="0">
                <a:latin typeface="Arial" pitchFamily="34" charset="0"/>
                <a:cs typeface="Arial" pitchFamily="34" charset="0"/>
              </a:rPr>
              <a:t>XML Design Goals:</a:t>
            </a:r>
          </a:p>
          <a:p>
            <a:r>
              <a:rPr lang="en-IN" dirty="0">
                <a:latin typeface="Arial" pitchFamily="34" charset="0"/>
                <a:cs typeface="Arial" pitchFamily="34" charset="0"/>
              </a:rPr>
              <a:t>	The design goals for XML were proposed by the World Wide Web Consortium (W3C), and published in January 1998. </a:t>
            </a:r>
          </a:p>
          <a:p>
            <a:r>
              <a:rPr lang="en-IN" dirty="0">
                <a:latin typeface="Arial" pitchFamily="34" charset="0"/>
                <a:cs typeface="Arial" pitchFamily="34" charset="0"/>
              </a:rPr>
              <a:t>	The focus of XML is:</a:t>
            </a:r>
          </a:p>
          <a:p>
            <a:r>
              <a:rPr lang="en-IN" dirty="0">
                <a:latin typeface="Arial" pitchFamily="34" charset="0"/>
                <a:cs typeface="Arial" pitchFamily="34" charset="0"/>
              </a:rPr>
              <a:t>To carry the power of SGML through its ability to create user</a:t>
            </a:r>
          </a:p>
          <a:p>
            <a:r>
              <a:rPr lang="en-IN" dirty="0">
                <a:latin typeface="Arial" pitchFamily="34" charset="0"/>
                <a:cs typeface="Arial" pitchFamily="34" charset="0"/>
              </a:rPr>
              <a:t>defined information about data, its ability to adapt to specific user</a:t>
            </a:r>
          </a:p>
          <a:p>
            <a:r>
              <a:rPr lang="en-IN" dirty="0">
                <a:latin typeface="Arial" pitchFamily="34" charset="0"/>
                <a:cs typeface="Arial" pitchFamily="34" charset="0"/>
              </a:rPr>
              <a:t>needs, and the ability to maintain document changes.</a:t>
            </a:r>
          </a:p>
          <a:p>
            <a:r>
              <a:rPr lang="en-IN" dirty="0">
                <a:latin typeface="Arial" pitchFamily="34" charset="0"/>
                <a:cs typeface="Arial" pitchFamily="34" charset="0"/>
              </a:rPr>
              <a:t>To carry HTML’s ease of use by the ability to link, its simplicity in</a:t>
            </a:r>
          </a:p>
          <a:p>
            <a:r>
              <a:rPr lang="en-IN" dirty="0">
                <a:latin typeface="Arial" pitchFamily="34" charset="0"/>
                <a:cs typeface="Arial" pitchFamily="34" charset="0"/>
              </a:rPr>
              <a:t>the use of user defined tags, and its portability among different</a:t>
            </a:r>
          </a:p>
          <a:p>
            <a:r>
              <a:rPr lang="en-IN" dirty="0">
                <a:latin typeface="Arial" pitchFamily="34" charset="0"/>
                <a:cs typeface="Arial" pitchFamily="34" charset="0"/>
              </a:rPr>
              <a:t>platforms. </a:t>
            </a:r>
          </a:p>
          <a:p>
            <a:r>
              <a:rPr lang="en-IN" dirty="0">
                <a:latin typeface="Arial" pitchFamily="34" charset="0"/>
                <a:cs typeface="Arial" pitchFamily="34" charset="0"/>
              </a:rPr>
              <a:t>	Some more design goals are as follows:</a:t>
            </a:r>
          </a:p>
          <a:p>
            <a:r>
              <a:rPr lang="en-IN" dirty="0">
                <a:latin typeface="Arial" pitchFamily="34" charset="0"/>
                <a:cs typeface="Arial" pitchFamily="34" charset="0"/>
              </a:rPr>
              <a:t>It shall be easy to write programs which process XML documents.</a:t>
            </a:r>
          </a:p>
          <a:p>
            <a:r>
              <a:rPr lang="en-IN" dirty="0">
                <a:latin typeface="Arial" pitchFamily="34" charset="0"/>
                <a:cs typeface="Arial" pitchFamily="34" charset="0"/>
              </a:rPr>
              <a:t>The number of optional features in XML should be kept to the</a:t>
            </a:r>
          </a:p>
          <a:p>
            <a:r>
              <a:rPr lang="en-IN" dirty="0">
                <a:latin typeface="Arial" pitchFamily="34" charset="0"/>
                <a:cs typeface="Arial" pitchFamily="34" charset="0"/>
              </a:rPr>
              <a:t>absolute minimum, ideally zero.</a:t>
            </a:r>
          </a:p>
          <a:p>
            <a:r>
              <a:rPr lang="en-IN" dirty="0">
                <a:latin typeface="Arial" pitchFamily="34" charset="0"/>
                <a:cs typeface="Arial" pitchFamily="34" charset="0"/>
              </a:rPr>
              <a:t>XML documents should be human-legible and reasonably clear.</a:t>
            </a:r>
          </a:p>
          <a:p>
            <a:r>
              <a:rPr lang="en-IN" dirty="0">
                <a:latin typeface="Arial" pitchFamily="34" charset="0"/>
                <a:cs typeface="Arial" pitchFamily="34" charset="0"/>
              </a:rPr>
              <a:t>The XML design should be prepared quickly.</a:t>
            </a:r>
          </a:p>
          <a:p>
            <a:r>
              <a:rPr lang="en-IN" dirty="0">
                <a:latin typeface="Arial" pitchFamily="34" charset="0"/>
                <a:cs typeface="Arial" pitchFamily="34" charset="0"/>
              </a:rPr>
              <a:t>The design of XML shall be formal and concise.</a:t>
            </a:r>
          </a:p>
          <a:p>
            <a:endParaRPr lang="en-IN" dirty="0">
              <a:latin typeface="Arial" pitchFamily="34" charset="0"/>
              <a:cs typeface="Arial" pitchFamily="34" charset="0"/>
            </a:endParaRPr>
          </a:p>
          <a:p>
            <a:endParaRPr lang="en-IN" dirty="0">
              <a:latin typeface="Arial" pitchFamily="34" charset="0"/>
              <a:cs typeface="Arial" pitchFamily="34" charset="0"/>
            </a:endParaRPr>
          </a:p>
        </p:txBody>
      </p:sp>
    </p:spTree>
    <p:extLst>
      <p:ext uri="{BB962C8B-B14F-4D97-AF65-F5344CB8AC3E}">
        <p14:creationId xmlns:p14="http://schemas.microsoft.com/office/powerpoint/2010/main" val="2966536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969018003"/>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5DF0FCF5-FEA5-45F8-83C6-349422980B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5482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8869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66BE31EC-2984-4592-A716-08EB9BEE7A7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89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6D3685D3-2A16-4E88-8027-0BC0B230311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6CB9F175-F320-425C-A0A3-9A97827A785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95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9132790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9699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83229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Web Basics - XML</a:t>
            </a:r>
          </a:p>
        </p:txBody>
      </p:sp>
      <p:sp>
        <p:nvSpPr>
          <p:cNvPr id="3" name="Subtitle 2"/>
          <p:cNvSpPr>
            <a:spLocks noGrp="1"/>
          </p:cNvSpPr>
          <p:nvPr>
            <p:ph type="subTitle" idx="1"/>
          </p:nvPr>
        </p:nvSpPr>
        <p:spPr/>
        <p:txBody>
          <a:bodyPr/>
          <a:lstStyle/>
          <a:p>
            <a:r>
              <a:rPr lang="en-US" dirty="0"/>
              <a:t>Lesson 1: Introduction to XML</a:t>
            </a:r>
          </a:p>
          <a:p>
            <a:endParaRPr lang="en-US" dirty="0"/>
          </a:p>
        </p:txBody>
      </p:sp>
    </p:spTree>
    <p:extLst>
      <p:ext uri="{BB962C8B-B14F-4D97-AF65-F5344CB8AC3E}">
        <p14:creationId xmlns:p14="http://schemas.microsoft.com/office/powerpoint/2010/main" val="424096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sz="1200" dirty="0"/>
              <a:t>1.1: </a:t>
            </a:r>
            <a:r>
              <a:rPr lang="en-US" sz="1200" dirty="0">
                <a:cs typeface="Arial" pitchFamily="34" charset="0"/>
              </a:rPr>
              <a:t>Evolution of XML</a:t>
            </a:r>
            <a:br>
              <a:rPr lang="en-IN" sz="1200" dirty="0"/>
            </a:br>
            <a:r>
              <a:rPr lang="en-IN" dirty="0"/>
              <a:t>XML Today</a:t>
            </a:r>
            <a:endParaRPr lang="en-US" dirty="0"/>
          </a:p>
        </p:txBody>
      </p:sp>
      <p:sp>
        <p:nvSpPr>
          <p:cNvPr id="9" name="Content Placeholder 8"/>
          <p:cNvSpPr>
            <a:spLocks noGrp="1"/>
          </p:cNvSpPr>
          <p:nvPr>
            <p:ph idx="1"/>
          </p:nvPr>
        </p:nvSpPr>
        <p:spPr/>
        <p:txBody>
          <a:bodyPr/>
          <a:lstStyle/>
          <a:p>
            <a:r>
              <a:rPr lang="en-US" dirty="0"/>
              <a:t>The primary functional purpose of XML is to transfer structured text and data among systems in multiple organizations</a:t>
            </a:r>
          </a:p>
          <a:p>
            <a:r>
              <a:rPr lang="en-US" dirty="0"/>
              <a:t>XML, unlike HTML, does not have a fixed format </a:t>
            </a:r>
          </a:p>
          <a:p>
            <a:pPr lvl="1"/>
            <a:r>
              <a:rPr lang="en-US" dirty="0"/>
              <a:t>There are no pre-defined tags; you create your own</a:t>
            </a:r>
          </a:p>
          <a:p>
            <a:pPr lvl="1"/>
            <a:endParaRPr lang="en-US" dirty="0"/>
          </a:p>
          <a:p>
            <a:r>
              <a:rPr lang="en-US" dirty="0"/>
              <a:t>Like HTML, XML uses tags. Tags are always enclosed within angled-brackets (&lt; &gt;)</a:t>
            </a:r>
          </a:p>
          <a:p>
            <a:pPr lvl="1"/>
            <a:r>
              <a:rPr lang="en-US" dirty="0"/>
              <a:t>XML tags define the meta information and are distributed throughout the document</a:t>
            </a:r>
          </a:p>
          <a:p>
            <a:endParaRPr lang="en-US" dirty="0"/>
          </a:p>
          <a:p>
            <a:r>
              <a:rPr lang="en-US" dirty="0"/>
              <a:t>XML 1.0 is the most widely used version</a:t>
            </a:r>
          </a:p>
          <a:p>
            <a:pPr marL="0" indent="0">
              <a:buNone/>
            </a:pPr>
            <a:endParaRPr lang="en-US" dirty="0"/>
          </a:p>
        </p:txBody>
      </p:sp>
    </p:spTree>
    <p:extLst>
      <p:ext uri="{BB962C8B-B14F-4D97-AF65-F5344CB8AC3E}">
        <p14:creationId xmlns:p14="http://schemas.microsoft.com/office/powerpoint/2010/main" val="334045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rrowheads="1"/>
          </p:cNvSpPr>
          <p:nvPr/>
        </p:nvSpPr>
        <p:spPr bwMode="auto">
          <a:xfrm>
            <a:off x="6084168" y="1035743"/>
            <a:ext cx="2133600" cy="1134616"/>
          </a:xfrm>
          <a:prstGeom prst="wedgeRoundRectCallout">
            <a:avLst>
              <a:gd name="adj1" fmla="val -244371"/>
              <a:gd name="adj2" fmla="val 16038"/>
              <a:gd name="adj3" fmla="val 16667"/>
            </a:avLst>
          </a:prstGeom>
          <a:solidFill>
            <a:srgbClr val="EAEAEA"/>
          </a:solidFill>
          <a:ln w="9525">
            <a:solidFill>
              <a:schemeClr val="tx2"/>
            </a:solidFill>
            <a:miter lim="800000"/>
            <a:headEnd/>
            <a:tailEnd/>
          </a:ln>
          <a:effectLst>
            <a:outerShdw dist="35921" dir="2700000" algn="ctr" rotWithShape="0">
              <a:schemeClr val="bg2"/>
            </a:outerShdw>
          </a:effectLst>
        </p:spPr>
        <p:txBody>
          <a:bodyPr/>
          <a:lstStyle/>
          <a:p>
            <a:r>
              <a:rPr lang="en-US" sz="1600" dirty="0">
                <a:solidFill>
                  <a:schemeClr val="tx2"/>
                </a:solidFill>
                <a:latin typeface="Candara" panose="020E0502030303020204" pitchFamily="34" charset="0"/>
                <a:cs typeface="Arial" pitchFamily="34" charset="0"/>
              </a:rPr>
              <a:t>&lt;table&gt; tag in HTML is predefined &amp; used for creating tabular display</a:t>
            </a:r>
          </a:p>
        </p:txBody>
      </p:sp>
      <p:sp>
        <p:nvSpPr>
          <p:cNvPr id="5" name="AutoShape 5"/>
          <p:cNvSpPr>
            <a:spLocks noChangeArrowheads="1"/>
          </p:cNvSpPr>
          <p:nvPr/>
        </p:nvSpPr>
        <p:spPr bwMode="auto">
          <a:xfrm>
            <a:off x="6705600" y="2852936"/>
            <a:ext cx="2133600" cy="1507232"/>
          </a:xfrm>
          <a:prstGeom prst="wedgeRoundRectCallout">
            <a:avLst>
              <a:gd name="adj1" fmla="val -285470"/>
              <a:gd name="adj2" fmla="val 19878"/>
              <a:gd name="adj3" fmla="val 16667"/>
            </a:avLst>
          </a:prstGeom>
          <a:solidFill>
            <a:srgbClr val="EAEAEA"/>
          </a:solidFill>
          <a:ln w="9525">
            <a:solidFill>
              <a:schemeClr val="tx2"/>
            </a:solidFill>
            <a:miter lim="800000"/>
            <a:headEnd/>
            <a:tailEnd/>
          </a:ln>
          <a:effectLst>
            <a:outerShdw dist="35921" dir="2700000" algn="ctr" rotWithShape="0">
              <a:schemeClr val="bg2"/>
            </a:outerShdw>
          </a:effectLst>
        </p:spPr>
        <p:txBody>
          <a:bodyPr/>
          <a:lstStyle/>
          <a:p>
            <a:r>
              <a:rPr lang="en-US" sz="1600" dirty="0">
                <a:solidFill>
                  <a:schemeClr val="tx2"/>
                </a:solidFill>
                <a:latin typeface="Candara" panose="020E0502030303020204" pitchFamily="34" charset="0"/>
                <a:cs typeface="Arial" pitchFamily="34" charset="0"/>
              </a:rPr>
              <a:t>&lt;table&gt; tag in XML could mean anything </a:t>
            </a:r>
            <a:r>
              <a:rPr lang="en-US" sz="1600" dirty="0" err="1">
                <a:solidFill>
                  <a:schemeClr val="tx2"/>
                </a:solidFill>
                <a:latin typeface="Candara" panose="020E0502030303020204" pitchFamily="34" charset="0"/>
                <a:cs typeface="Arial" pitchFamily="34" charset="0"/>
              </a:rPr>
              <a:t>e.g</a:t>
            </a:r>
            <a:r>
              <a:rPr lang="en-US" sz="1600" dirty="0">
                <a:solidFill>
                  <a:schemeClr val="tx2"/>
                </a:solidFill>
                <a:latin typeface="Candara" panose="020E0502030303020204" pitchFamily="34" charset="0"/>
                <a:cs typeface="Arial" pitchFamily="34" charset="0"/>
              </a:rPr>
              <a:t> its a coffee table which is a furniture</a:t>
            </a:r>
          </a:p>
        </p:txBody>
      </p:sp>
      <p:sp>
        <p:nvSpPr>
          <p:cNvPr id="7" name="Title 6"/>
          <p:cNvSpPr>
            <a:spLocks noGrp="1"/>
          </p:cNvSpPr>
          <p:nvPr>
            <p:ph type="title"/>
          </p:nvPr>
        </p:nvSpPr>
        <p:spPr/>
        <p:txBody>
          <a:bodyPr/>
          <a:lstStyle/>
          <a:p>
            <a:r>
              <a:rPr lang="en-IN" sz="1200" dirty="0"/>
              <a:t>1.1: </a:t>
            </a:r>
            <a:r>
              <a:rPr lang="en-US" sz="1200" dirty="0">
                <a:cs typeface="Arial" pitchFamily="34" charset="0"/>
              </a:rPr>
              <a:t>Evolution of XML</a:t>
            </a:r>
            <a:br>
              <a:rPr lang="en-IN" sz="1200" dirty="0"/>
            </a:br>
            <a:r>
              <a:rPr lang="en-IN" dirty="0"/>
              <a:t>XML versus HTML</a:t>
            </a:r>
            <a:endParaRPr lang="en-US" dirty="0"/>
          </a:p>
        </p:txBody>
      </p:sp>
      <p:sp>
        <p:nvSpPr>
          <p:cNvPr id="8" name="Content Placeholder 7"/>
          <p:cNvSpPr>
            <a:spLocks noGrp="1"/>
          </p:cNvSpPr>
          <p:nvPr>
            <p:ph idx="1"/>
          </p:nvPr>
        </p:nvSpPr>
        <p:spPr/>
        <p:txBody>
          <a:bodyPr/>
          <a:lstStyle/>
          <a:p>
            <a:pPr marL="0" indent="0" algn="l">
              <a:buNone/>
            </a:pPr>
            <a:r>
              <a:rPr lang="en-US" dirty="0"/>
              <a:t>&lt;table&gt;</a:t>
            </a:r>
          </a:p>
          <a:p>
            <a:pPr marL="0" indent="0" algn="l">
              <a:buNone/>
            </a:pPr>
            <a:r>
              <a:rPr lang="en-US" dirty="0"/>
              <a:t>	&lt;</a:t>
            </a:r>
            <a:r>
              <a:rPr lang="en-US" dirty="0" err="1"/>
              <a:t>tr</a:t>
            </a:r>
            <a:r>
              <a:rPr lang="en-US" dirty="0"/>
              <a:t>&gt;</a:t>
            </a:r>
            <a:br>
              <a:rPr lang="en-US" dirty="0"/>
            </a:br>
            <a:r>
              <a:rPr lang="en-US" dirty="0"/>
              <a:t>	    &lt;td&gt;Apples&lt;/td&gt;</a:t>
            </a:r>
            <a:br>
              <a:rPr lang="en-US" dirty="0"/>
            </a:br>
            <a:r>
              <a:rPr lang="en-US" dirty="0"/>
              <a:t>	    &lt;td&gt;Bananas&lt;/td&gt;</a:t>
            </a:r>
            <a:br>
              <a:rPr lang="en-US" dirty="0"/>
            </a:br>
            <a:r>
              <a:rPr lang="en-US" dirty="0"/>
              <a:t>	&lt;/</a:t>
            </a:r>
            <a:r>
              <a:rPr lang="en-US" dirty="0" err="1"/>
              <a:t>tr</a:t>
            </a:r>
            <a:r>
              <a:rPr lang="en-US" dirty="0"/>
              <a:t>&gt;</a:t>
            </a:r>
          </a:p>
          <a:p>
            <a:pPr marL="0" indent="0" algn="l">
              <a:buNone/>
            </a:pPr>
            <a:r>
              <a:rPr lang="en-US" dirty="0"/>
              <a:t>&lt;/table&gt;</a:t>
            </a:r>
          </a:p>
          <a:p>
            <a:pPr algn="l"/>
            <a:endParaRPr lang="en-US" dirty="0"/>
          </a:p>
          <a:p>
            <a:pPr marL="0" indent="0" algn="l">
              <a:buNone/>
            </a:pPr>
            <a:r>
              <a:rPr lang="en-US" dirty="0"/>
              <a:t>&lt;table&gt;</a:t>
            </a:r>
            <a:br>
              <a:rPr lang="en-US" dirty="0"/>
            </a:br>
            <a:r>
              <a:rPr lang="en-US" dirty="0"/>
              <a:t>  &lt;name&gt;African Coffee Table&lt;/name&gt;</a:t>
            </a:r>
            <a:br>
              <a:rPr lang="en-US" dirty="0"/>
            </a:br>
            <a:r>
              <a:rPr lang="en-US" dirty="0"/>
              <a:t>  &lt;width&gt;80&lt;/width&gt;</a:t>
            </a:r>
            <a:br>
              <a:rPr lang="en-US" dirty="0"/>
            </a:br>
            <a:r>
              <a:rPr lang="en-US" dirty="0"/>
              <a:t>  &lt;length&gt;120&lt;/length&gt;</a:t>
            </a:r>
            <a:br>
              <a:rPr lang="en-US" dirty="0"/>
            </a:br>
            <a:r>
              <a:rPr lang="en-US" dirty="0"/>
              <a:t>&lt;/table&gt; </a:t>
            </a:r>
          </a:p>
          <a:p>
            <a:pPr marL="0" indent="0" algn="l">
              <a:buNone/>
            </a:pPr>
            <a:endParaRPr lang="en-US" dirty="0"/>
          </a:p>
        </p:txBody>
      </p:sp>
    </p:spTree>
    <p:extLst>
      <p:ext uri="{BB962C8B-B14F-4D97-AF65-F5344CB8AC3E}">
        <p14:creationId xmlns:p14="http://schemas.microsoft.com/office/powerpoint/2010/main" val="326908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1.2: The Role of XML</a:t>
            </a:r>
            <a:br>
              <a:rPr lang="en-IN" dirty="0"/>
            </a:br>
            <a:r>
              <a:rPr lang="en-IN" dirty="0" err="1"/>
              <a:t>XML</a:t>
            </a:r>
            <a:r>
              <a:rPr lang="en-IN" dirty="0"/>
              <a:t> and the Web</a:t>
            </a:r>
            <a:endParaRPr lang="en-US" dirty="0"/>
          </a:p>
        </p:txBody>
      </p:sp>
      <p:sp>
        <p:nvSpPr>
          <p:cNvPr id="6" name="Content Placeholder 5"/>
          <p:cNvSpPr>
            <a:spLocks noGrp="1"/>
          </p:cNvSpPr>
          <p:nvPr>
            <p:ph idx="1"/>
          </p:nvPr>
        </p:nvSpPr>
        <p:spPr/>
        <p:txBody>
          <a:bodyPr/>
          <a:lstStyle/>
          <a:p>
            <a:r>
              <a:rPr lang="en-US" dirty="0"/>
              <a:t>XML deals with what the data is about and how to specify the data structure</a:t>
            </a:r>
          </a:p>
          <a:p>
            <a:pPr lvl="1"/>
            <a:r>
              <a:rPr lang="en-US" dirty="0"/>
              <a:t>XML represents data formats on web for the following:</a:t>
            </a:r>
          </a:p>
          <a:p>
            <a:pPr lvl="2"/>
            <a:r>
              <a:rPr lang="en-US" dirty="0"/>
              <a:t>Books</a:t>
            </a:r>
          </a:p>
          <a:p>
            <a:pPr lvl="2"/>
            <a:r>
              <a:rPr lang="en-US" dirty="0"/>
              <a:t>Financial transactions (EDI)</a:t>
            </a:r>
          </a:p>
          <a:p>
            <a:pPr lvl="2"/>
            <a:r>
              <a:rPr lang="en-US" dirty="0"/>
              <a:t>Technical manuals</a:t>
            </a:r>
          </a:p>
          <a:p>
            <a:pPr lvl="2"/>
            <a:r>
              <a:rPr lang="en-US" dirty="0"/>
              <a:t>Chemical formulae</a:t>
            </a:r>
          </a:p>
          <a:p>
            <a:pPr lvl="2"/>
            <a:r>
              <a:rPr lang="en-US" dirty="0"/>
              <a:t>Medical records</a:t>
            </a:r>
          </a:p>
          <a:p>
            <a:pPr lvl="2"/>
            <a:r>
              <a:rPr lang="en-US" dirty="0"/>
              <a:t>Museum catalog records</a:t>
            </a:r>
          </a:p>
          <a:p>
            <a:pPr lvl="2"/>
            <a:r>
              <a:rPr lang="en-US" dirty="0"/>
              <a:t>Chess games</a:t>
            </a:r>
          </a:p>
          <a:p>
            <a:pPr lvl="2"/>
            <a:r>
              <a:rPr lang="en-US" dirty="0"/>
              <a:t>Encyclopedia entries</a:t>
            </a:r>
          </a:p>
          <a:p>
            <a:pPr lvl="2"/>
            <a:endParaRPr lang="en-US" dirty="0"/>
          </a:p>
          <a:p>
            <a:pPr lvl="2"/>
            <a:endParaRPr lang="en-US" dirty="0"/>
          </a:p>
        </p:txBody>
      </p:sp>
    </p:spTree>
    <p:extLst>
      <p:ext uri="{BB962C8B-B14F-4D97-AF65-F5344CB8AC3E}">
        <p14:creationId xmlns:p14="http://schemas.microsoft.com/office/powerpoint/2010/main" val="264267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1.3: </a:t>
            </a:r>
            <a:r>
              <a:rPr lang="en-US" sz="1200" dirty="0">
                <a:cs typeface="Arial" pitchFamily="34" charset="0"/>
              </a:rPr>
              <a:t>Different members of XML family</a:t>
            </a:r>
            <a:br>
              <a:rPr lang="en-US" dirty="0">
                <a:cs typeface="Arial" pitchFamily="34" charset="0"/>
              </a:rPr>
            </a:br>
            <a:r>
              <a:rPr lang="en-IN" dirty="0"/>
              <a:t>A Family of Standards</a:t>
            </a:r>
            <a:endParaRPr lang="en-US" dirty="0"/>
          </a:p>
        </p:txBody>
      </p:sp>
      <p:sp>
        <p:nvSpPr>
          <p:cNvPr id="6" name="Content Placeholder 5"/>
          <p:cNvSpPr>
            <a:spLocks noGrp="1"/>
          </p:cNvSpPr>
          <p:nvPr>
            <p:ph idx="1"/>
          </p:nvPr>
        </p:nvSpPr>
        <p:spPr/>
        <p:txBody>
          <a:bodyPr/>
          <a:lstStyle/>
          <a:p>
            <a:r>
              <a:rPr lang="en-US" dirty="0"/>
              <a:t>XML is a group of technologies</a:t>
            </a:r>
          </a:p>
          <a:p>
            <a:r>
              <a:rPr lang="en-US" dirty="0"/>
              <a:t>It consists of the following specifications:</a:t>
            </a:r>
          </a:p>
          <a:p>
            <a:pPr lvl="1"/>
            <a:r>
              <a:rPr lang="en-US" dirty="0"/>
              <a:t>Extensible Style Language (XSL)</a:t>
            </a:r>
          </a:p>
          <a:p>
            <a:pPr lvl="1"/>
            <a:r>
              <a:rPr lang="en-US" dirty="0"/>
              <a:t>XML Linking Language (including </a:t>
            </a:r>
            <a:r>
              <a:rPr lang="en-US" dirty="0" err="1"/>
              <a:t>Xpath</a:t>
            </a:r>
            <a:r>
              <a:rPr lang="en-US" dirty="0"/>
              <a:t>, </a:t>
            </a:r>
            <a:r>
              <a:rPr lang="en-US" dirty="0" err="1"/>
              <a:t>Xlink</a:t>
            </a:r>
            <a:r>
              <a:rPr lang="en-US" dirty="0"/>
              <a:t>, and </a:t>
            </a:r>
            <a:r>
              <a:rPr lang="en-US" dirty="0" err="1"/>
              <a:t>Xpointer</a:t>
            </a:r>
            <a:r>
              <a:rPr lang="en-US" dirty="0"/>
              <a:t>)</a:t>
            </a:r>
          </a:p>
          <a:p>
            <a:pPr lvl="1"/>
            <a:r>
              <a:rPr lang="en-US" dirty="0"/>
              <a:t>XML Namespaces </a:t>
            </a:r>
          </a:p>
          <a:p>
            <a:endParaRPr lang="en-US" dirty="0"/>
          </a:p>
          <a:p>
            <a:endParaRPr lang="en-US" dirty="0"/>
          </a:p>
        </p:txBody>
      </p:sp>
    </p:spTree>
    <p:extLst>
      <p:ext uri="{BB962C8B-B14F-4D97-AF65-F5344CB8AC3E}">
        <p14:creationId xmlns:p14="http://schemas.microsoft.com/office/powerpoint/2010/main" val="195495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1.3: </a:t>
            </a:r>
            <a:r>
              <a:rPr lang="en-US" sz="1200" dirty="0">
                <a:cs typeface="Arial" pitchFamily="34" charset="0"/>
              </a:rPr>
              <a:t>Different members of XML family</a:t>
            </a:r>
            <a:br>
              <a:rPr lang="en-IN" sz="1200" dirty="0"/>
            </a:br>
            <a:r>
              <a:rPr lang="en-IN" dirty="0"/>
              <a:t>Extensible Style Language (XSL)</a:t>
            </a:r>
            <a:endParaRPr lang="en-US" dirty="0"/>
          </a:p>
        </p:txBody>
      </p:sp>
      <p:sp>
        <p:nvSpPr>
          <p:cNvPr id="3" name="Content Placeholder 2"/>
          <p:cNvSpPr>
            <a:spLocks noGrp="1"/>
          </p:cNvSpPr>
          <p:nvPr>
            <p:ph idx="1"/>
          </p:nvPr>
        </p:nvSpPr>
        <p:spPr/>
        <p:txBody>
          <a:bodyPr/>
          <a:lstStyle/>
          <a:p>
            <a:r>
              <a:rPr lang="en-US" dirty="0"/>
              <a:t>Cascading Style Sheets (CSS) makes it possible for the same HTML content to be easily formatted in multiple ways</a:t>
            </a:r>
          </a:p>
          <a:p>
            <a:r>
              <a:rPr lang="en-US" dirty="0"/>
              <a:t>Extensible Style Language (XSL) works with XML data in a way similar to that CSS works with HTML</a:t>
            </a:r>
          </a:p>
          <a:p>
            <a:pPr lvl="1"/>
            <a:r>
              <a:rPr lang="en-US" dirty="0">
                <a:cs typeface="Arial" pitchFamily="34" charset="0"/>
              </a:rPr>
              <a:t>The rules created with the style language – the style sheet –  should define how the content will be displayed</a:t>
            </a:r>
          </a:p>
          <a:p>
            <a:pPr lvl="1"/>
            <a:r>
              <a:rPr lang="en-US" dirty="0">
                <a:cs typeface="Arial" pitchFamily="34" charset="0"/>
              </a:rPr>
              <a:t>Formatting should not appear in the content itself</a:t>
            </a:r>
            <a:r>
              <a:rPr lang="en-US" dirty="0"/>
              <a:t> </a:t>
            </a:r>
          </a:p>
          <a:p>
            <a:pPr marL="0" indent="0">
              <a:buNone/>
            </a:pPr>
            <a:endParaRPr lang="en-IN" dirty="0"/>
          </a:p>
        </p:txBody>
      </p:sp>
    </p:spTree>
    <p:extLst>
      <p:ext uri="{BB962C8B-B14F-4D97-AF65-F5344CB8AC3E}">
        <p14:creationId xmlns:p14="http://schemas.microsoft.com/office/powerpoint/2010/main" val="135921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cs typeface="Arial" pitchFamily="34" charset="0"/>
              </a:rPr>
              <a:t>1.4: Introduction to Namespace</a:t>
            </a:r>
            <a:br>
              <a:rPr lang="en-IN" sz="1200" dirty="0"/>
            </a:br>
            <a:r>
              <a:rPr lang="en-IN" dirty="0"/>
              <a:t>XML Namespaces</a:t>
            </a:r>
            <a:endParaRPr lang="en-US" dirty="0"/>
          </a:p>
        </p:txBody>
      </p:sp>
      <p:sp>
        <p:nvSpPr>
          <p:cNvPr id="6" name="Content Placeholder 5"/>
          <p:cNvSpPr>
            <a:spLocks noGrp="1"/>
          </p:cNvSpPr>
          <p:nvPr>
            <p:ph idx="1"/>
          </p:nvPr>
        </p:nvSpPr>
        <p:spPr/>
        <p:txBody>
          <a:bodyPr/>
          <a:lstStyle/>
          <a:p>
            <a:r>
              <a:rPr lang="en-US" dirty="0"/>
              <a:t>XML Namespaces provide a way of assigning unique names to document constructs so that the software can operate correctly and avoid collisions</a:t>
            </a:r>
          </a:p>
          <a:p>
            <a:r>
              <a:rPr lang="en-US" dirty="0"/>
              <a:t>XML Namespaces allow context to be given to the element names</a:t>
            </a:r>
          </a:p>
          <a:p>
            <a:pPr lvl="1"/>
            <a:r>
              <a:rPr lang="en-US" dirty="0"/>
              <a:t>This allows them to remain unique and thus process able </a:t>
            </a:r>
          </a:p>
          <a:p>
            <a:pPr lvl="1"/>
            <a:endParaRPr lang="en-US" dirty="0"/>
          </a:p>
          <a:p>
            <a:endParaRPr lang="en-US" dirty="0"/>
          </a:p>
        </p:txBody>
      </p:sp>
    </p:spTree>
    <p:extLst>
      <p:ext uri="{BB962C8B-B14F-4D97-AF65-F5344CB8AC3E}">
        <p14:creationId xmlns:p14="http://schemas.microsoft.com/office/powerpoint/2010/main" val="303635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Summary</a:t>
            </a:r>
            <a:endParaRPr lang="en-US" dirty="0"/>
          </a:p>
        </p:txBody>
      </p:sp>
      <p:sp>
        <p:nvSpPr>
          <p:cNvPr id="9" name="Content Placeholder 8"/>
          <p:cNvSpPr>
            <a:spLocks noGrp="1"/>
          </p:cNvSpPr>
          <p:nvPr>
            <p:ph idx="1"/>
          </p:nvPr>
        </p:nvSpPr>
        <p:spPr/>
        <p:txBody>
          <a:bodyPr/>
          <a:lstStyle/>
          <a:p>
            <a:r>
              <a:rPr lang="en-US" dirty="0"/>
              <a:t>In this lesson, you have learnt that:</a:t>
            </a:r>
          </a:p>
          <a:p>
            <a:pPr lvl="1"/>
            <a:r>
              <a:rPr lang="en-US" dirty="0"/>
              <a:t>SGML is the Standard Generalized Markup Language</a:t>
            </a:r>
          </a:p>
          <a:p>
            <a:pPr lvl="1"/>
            <a:r>
              <a:rPr lang="en-US" dirty="0"/>
              <a:t>HTML is the Hypertext Markup Language and  XML is the Extensible Markup Language (meta-markup language)</a:t>
            </a:r>
          </a:p>
          <a:p>
            <a:pPr lvl="1"/>
            <a:r>
              <a:rPr lang="en-US" dirty="0"/>
              <a:t>XML is not a replacement for HTML</a:t>
            </a:r>
          </a:p>
          <a:p>
            <a:pPr lvl="1"/>
            <a:r>
              <a:rPr lang="en-US" dirty="0"/>
              <a:t>HTML tags do not say anything about the structure of the information</a:t>
            </a:r>
          </a:p>
          <a:p>
            <a:pPr lvl="1"/>
            <a:r>
              <a:rPr lang="en-US" dirty="0"/>
              <a:t>HTML lacks in link management, is not reusable, is not Object Oriented, and so on</a:t>
            </a:r>
          </a:p>
          <a:p>
            <a:pPr lvl="1"/>
            <a:r>
              <a:rPr lang="en-US" dirty="0"/>
              <a:t>Looking at the future of electronic commerce, HTML has limitations</a:t>
            </a:r>
          </a:p>
          <a:p>
            <a:pPr lvl="1"/>
            <a:r>
              <a:rPr lang="en-US" dirty="0"/>
              <a:t>XML is a project of w3c and its implementation is in the developing stage</a:t>
            </a:r>
          </a:p>
          <a:p>
            <a:pPr lvl="1"/>
            <a:r>
              <a:rPr lang="en-US" dirty="0"/>
              <a:t>XML uses features of SGML but it is easy compare to it</a:t>
            </a:r>
          </a:p>
          <a:p>
            <a:pPr lvl="1"/>
            <a:r>
              <a:rPr lang="en-US" dirty="0"/>
              <a:t>Markup Language created using XML are called XML vocabularies or XML applications</a:t>
            </a:r>
          </a:p>
          <a:p>
            <a:endParaRPr lang="en-US" dirty="0"/>
          </a:p>
        </p:txBody>
      </p:sp>
    </p:spTree>
    <p:extLst>
      <p:ext uri="{BB962C8B-B14F-4D97-AF65-F5344CB8AC3E}">
        <p14:creationId xmlns:p14="http://schemas.microsoft.com/office/powerpoint/2010/main" val="192176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E229-927C-4743-A4F9-BA66555FB29C}"/>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E6DF471-8F43-4499-80F9-1439578BBE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042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7D731-DE0C-40B0-AC26-59E4FCA36FE7}"/>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044CC85D-276A-4826-9918-B6B9906698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55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9" name="Content Placeholder 8"/>
          <p:cNvSpPr>
            <a:spLocks noGrp="1"/>
          </p:cNvSpPr>
          <p:nvPr>
            <p:ph idx="1"/>
          </p:nvPr>
        </p:nvSpPr>
        <p:spPr/>
        <p:txBody>
          <a:bodyPr/>
          <a:lstStyle/>
          <a:p>
            <a:r>
              <a:rPr lang="en-US" dirty="0"/>
              <a:t>Question 1:Which of the following is/are true about SGML?</a:t>
            </a:r>
          </a:p>
          <a:p>
            <a:pPr lvl="1"/>
            <a:r>
              <a:rPr lang="en-US" dirty="0"/>
              <a:t>Option 1: makes Data storage independent</a:t>
            </a:r>
          </a:p>
          <a:p>
            <a:pPr lvl="1"/>
            <a:r>
              <a:rPr lang="en-US" dirty="0"/>
              <a:t>Option 2: usage of tag set is unlimited</a:t>
            </a:r>
          </a:p>
          <a:p>
            <a:pPr lvl="1"/>
            <a:r>
              <a:rPr lang="en-US" dirty="0"/>
              <a:t>Option 3: both the above</a:t>
            </a:r>
          </a:p>
          <a:p>
            <a:r>
              <a:rPr lang="en-US" dirty="0"/>
              <a:t>Question 2: ___ allows to apply style to XML</a:t>
            </a:r>
          </a:p>
          <a:p>
            <a:r>
              <a:rPr lang="en-US" dirty="0"/>
              <a:t>Question 3: XML namespace provides ___</a:t>
            </a:r>
          </a:p>
          <a:p>
            <a:endParaRPr lang="en-US" dirty="0"/>
          </a:p>
        </p:txBody>
      </p:sp>
    </p:spTree>
    <p:extLst>
      <p:ext uri="{BB962C8B-B14F-4D97-AF65-F5344CB8AC3E}">
        <p14:creationId xmlns:p14="http://schemas.microsoft.com/office/powerpoint/2010/main" val="166948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Lesson Objectives</a:t>
            </a:r>
            <a:endParaRPr lang="en-US" dirty="0"/>
          </a:p>
        </p:txBody>
      </p:sp>
      <p:sp>
        <p:nvSpPr>
          <p:cNvPr id="9" name="Content Placeholder 8"/>
          <p:cNvSpPr>
            <a:spLocks noGrp="1"/>
          </p:cNvSpPr>
          <p:nvPr>
            <p:ph idx="1"/>
          </p:nvPr>
        </p:nvSpPr>
        <p:spPr/>
        <p:txBody>
          <a:bodyPr/>
          <a:lstStyle/>
          <a:p>
            <a:r>
              <a:rPr lang="en-US" dirty="0"/>
              <a:t>In this lesson, you will learn about:</a:t>
            </a:r>
          </a:p>
          <a:p>
            <a:pPr lvl="1"/>
            <a:r>
              <a:rPr lang="en-US" dirty="0"/>
              <a:t>Evolution of XML</a:t>
            </a:r>
          </a:p>
          <a:p>
            <a:pPr lvl="1"/>
            <a:r>
              <a:rPr lang="en-US" dirty="0"/>
              <a:t>Role of XML in Web Applications</a:t>
            </a:r>
          </a:p>
          <a:p>
            <a:pPr lvl="1"/>
            <a:r>
              <a:rPr lang="en-US" dirty="0"/>
              <a:t>Different members of XML family</a:t>
            </a:r>
          </a:p>
          <a:p>
            <a:pPr lvl="1"/>
            <a:r>
              <a:rPr lang="en-US" dirty="0"/>
              <a:t>Introduction to Namespace</a:t>
            </a:r>
          </a:p>
          <a:p>
            <a:endParaRPr lang="en-US" dirty="0"/>
          </a:p>
          <a:p>
            <a:endParaRPr lang="en-US" dirty="0"/>
          </a:p>
        </p:txBody>
      </p:sp>
    </p:spTree>
    <p:extLst>
      <p:ext uri="{BB962C8B-B14F-4D97-AF65-F5344CB8AC3E}">
        <p14:creationId xmlns:p14="http://schemas.microsoft.com/office/powerpoint/2010/main" val="249848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1.1: </a:t>
            </a:r>
            <a:r>
              <a:rPr lang="en-US" sz="1200" dirty="0">
                <a:cs typeface="Arial" pitchFamily="34" charset="0"/>
              </a:rPr>
              <a:t>Evolution of XML</a:t>
            </a:r>
            <a:br>
              <a:rPr lang="en-IN" sz="2400" dirty="0"/>
            </a:br>
            <a:r>
              <a:rPr lang="en-IN" dirty="0"/>
              <a:t>The Basics of </a:t>
            </a:r>
            <a:r>
              <a:rPr lang="en-IN" dirty="0" err="1"/>
              <a:t>Markup</a:t>
            </a:r>
            <a:r>
              <a:rPr lang="en-IN" dirty="0"/>
              <a:t> Language</a:t>
            </a:r>
            <a:endParaRPr lang="en-US" dirty="0"/>
          </a:p>
        </p:txBody>
      </p:sp>
      <p:sp>
        <p:nvSpPr>
          <p:cNvPr id="6" name="Content Placeholder 5"/>
          <p:cNvSpPr>
            <a:spLocks noGrp="1"/>
          </p:cNvSpPr>
          <p:nvPr>
            <p:ph idx="1"/>
          </p:nvPr>
        </p:nvSpPr>
        <p:spPr/>
        <p:txBody>
          <a:bodyPr/>
          <a:lstStyle/>
          <a:p>
            <a:r>
              <a:rPr lang="en-US" dirty="0"/>
              <a:t>What do we mean by “Markup Language”?</a:t>
            </a:r>
          </a:p>
          <a:p>
            <a:pPr lvl="1"/>
            <a:r>
              <a:rPr lang="en-US" dirty="0"/>
              <a:t>The term “markup” is used to identify anything put within a document which either adds or provides special meaning (for example, italicized text)</a:t>
            </a:r>
          </a:p>
          <a:p>
            <a:pPr lvl="1"/>
            <a:r>
              <a:rPr lang="en-US" dirty="0"/>
              <a:t>A markup language is the set of rules</a:t>
            </a:r>
          </a:p>
          <a:p>
            <a:pPr lvl="1"/>
            <a:r>
              <a:rPr lang="en-US" dirty="0"/>
              <a:t>It also provides a description of document layout and logical structure</a:t>
            </a:r>
          </a:p>
        </p:txBody>
      </p:sp>
    </p:spTree>
    <p:extLst>
      <p:ext uri="{BB962C8B-B14F-4D97-AF65-F5344CB8AC3E}">
        <p14:creationId xmlns:p14="http://schemas.microsoft.com/office/powerpoint/2010/main" val="299859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1.1: </a:t>
            </a:r>
            <a:r>
              <a:rPr lang="en-US" sz="1200" dirty="0">
                <a:cs typeface="Arial" pitchFamily="34" charset="0"/>
              </a:rPr>
              <a:t>Evolution of XML</a:t>
            </a:r>
            <a:br>
              <a:rPr lang="en-IN" dirty="0"/>
            </a:br>
            <a:r>
              <a:rPr lang="en-IN" dirty="0"/>
              <a:t>SGML</a:t>
            </a:r>
            <a:endParaRPr lang="en-US" dirty="0"/>
          </a:p>
        </p:txBody>
      </p:sp>
      <p:sp>
        <p:nvSpPr>
          <p:cNvPr id="6" name="Content Placeholder 5"/>
          <p:cNvSpPr>
            <a:spLocks noGrp="1"/>
          </p:cNvSpPr>
          <p:nvPr>
            <p:ph idx="1"/>
          </p:nvPr>
        </p:nvSpPr>
        <p:spPr/>
        <p:txBody>
          <a:bodyPr/>
          <a:lstStyle/>
          <a:p>
            <a:r>
              <a:rPr lang="en-US" dirty="0"/>
              <a:t>SGML stands for Standard Generalized Markup Language</a:t>
            </a:r>
          </a:p>
          <a:p>
            <a:pPr lvl="1"/>
            <a:r>
              <a:rPr lang="en-US" dirty="0"/>
              <a:t>SGML was conceptualized in 1974 and  adopted as international standard in 1986</a:t>
            </a:r>
          </a:p>
          <a:p>
            <a:pPr lvl="1"/>
            <a:r>
              <a:rPr lang="en-US" dirty="0"/>
              <a:t>SGML was born out of the basic need to make the data storage-independent</a:t>
            </a:r>
          </a:p>
          <a:p>
            <a:pPr lvl="1"/>
            <a:r>
              <a:rPr lang="en-US" dirty="0"/>
              <a:t>SGML also does not have any specific document structure, and usage of tag set is not limited</a:t>
            </a:r>
          </a:p>
          <a:p>
            <a:pPr lvl="1"/>
            <a:r>
              <a:rPr lang="en-US" dirty="0"/>
              <a:t>It does not constrain the potential of creating new document standards</a:t>
            </a:r>
          </a:p>
          <a:p>
            <a:endParaRPr lang="en-US" dirty="0"/>
          </a:p>
          <a:p>
            <a:pPr marL="0" indent="0">
              <a:buNone/>
            </a:pPr>
            <a:endParaRPr lang="en-US" dirty="0"/>
          </a:p>
        </p:txBody>
      </p:sp>
    </p:spTree>
    <p:extLst>
      <p:ext uri="{BB962C8B-B14F-4D97-AF65-F5344CB8AC3E}">
        <p14:creationId xmlns:p14="http://schemas.microsoft.com/office/powerpoint/2010/main" val="139706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763688" y="1973356"/>
            <a:ext cx="5644391" cy="2407231"/>
            <a:chOff x="1259632" y="1268760"/>
            <a:chExt cx="5644391" cy="2407231"/>
          </a:xfrm>
        </p:grpSpPr>
        <p:sp>
          <p:nvSpPr>
            <p:cNvPr id="5" name="Rounded Rectangle 4"/>
            <p:cNvSpPr/>
            <p:nvPr/>
          </p:nvSpPr>
          <p:spPr>
            <a:xfrm>
              <a:off x="2987824" y="1268760"/>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ndara" panose="020E0502030303020204" pitchFamily="34" charset="0"/>
                </a:rPr>
                <a:t>SGML</a:t>
              </a:r>
            </a:p>
          </p:txBody>
        </p:sp>
        <p:sp>
          <p:nvSpPr>
            <p:cNvPr id="6" name="Rounded Rectangle 5"/>
            <p:cNvSpPr/>
            <p:nvPr/>
          </p:nvSpPr>
          <p:spPr>
            <a:xfrm>
              <a:off x="1259632" y="2780928"/>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ndara" panose="020E0502030303020204" pitchFamily="34" charset="0"/>
                </a:rPr>
                <a:t>HTML</a:t>
              </a:r>
            </a:p>
          </p:txBody>
        </p:sp>
        <p:sp>
          <p:nvSpPr>
            <p:cNvPr id="7" name="Rounded Rectangle 6"/>
            <p:cNvSpPr/>
            <p:nvPr/>
          </p:nvSpPr>
          <p:spPr>
            <a:xfrm>
              <a:off x="4815791" y="2811895"/>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ndara" panose="020E0502030303020204" pitchFamily="34" charset="0"/>
                </a:rPr>
                <a:t>XML</a:t>
              </a:r>
            </a:p>
          </p:txBody>
        </p:sp>
        <p:cxnSp>
          <p:nvCxnSpPr>
            <p:cNvPr id="12" name="Straight Arrow Connector 11"/>
            <p:cNvCxnSpPr/>
            <p:nvPr/>
          </p:nvCxnSpPr>
          <p:spPr>
            <a:xfrm flipH="1">
              <a:off x="2555776" y="1988840"/>
              <a:ext cx="7920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88024" y="21328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Title 7"/>
          <p:cNvSpPr>
            <a:spLocks noGrp="1"/>
          </p:cNvSpPr>
          <p:nvPr>
            <p:ph type="title"/>
          </p:nvPr>
        </p:nvSpPr>
        <p:spPr/>
        <p:txBody>
          <a:bodyPr/>
          <a:lstStyle/>
          <a:p>
            <a:r>
              <a:rPr lang="en-IN" sz="1200" dirty="0"/>
              <a:t>1.1: </a:t>
            </a:r>
            <a:r>
              <a:rPr lang="en-US" sz="1200" dirty="0">
                <a:cs typeface="Arial" pitchFamily="34" charset="0"/>
              </a:rPr>
              <a:t>Evolution of XML</a:t>
            </a:r>
            <a:br>
              <a:rPr lang="en-IN" sz="1200" dirty="0"/>
            </a:br>
            <a:r>
              <a:rPr lang="en-IN" dirty="0"/>
              <a:t>Evolution of XML</a:t>
            </a:r>
            <a:endParaRPr lang="en-US" dirty="0"/>
          </a:p>
        </p:txBody>
      </p:sp>
    </p:spTree>
    <p:extLst>
      <p:ext uri="{BB962C8B-B14F-4D97-AF65-F5344CB8AC3E}">
        <p14:creationId xmlns:p14="http://schemas.microsoft.com/office/powerpoint/2010/main" val="11154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1.1: </a:t>
            </a:r>
            <a:r>
              <a:rPr lang="en-US" sz="1200" dirty="0">
                <a:cs typeface="Arial" pitchFamily="34" charset="0"/>
              </a:rPr>
              <a:t>Evolution of XML</a:t>
            </a:r>
            <a:br>
              <a:rPr lang="en-IN" sz="1200" dirty="0"/>
            </a:br>
            <a:r>
              <a:rPr lang="en-IN" dirty="0"/>
              <a:t>Why Not Go Back To SGML?</a:t>
            </a:r>
            <a:endParaRPr lang="en-US" dirty="0"/>
          </a:p>
        </p:txBody>
      </p:sp>
      <p:sp>
        <p:nvSpPr>
          <p:cNvPr id="6" name="Content Placeholder 5"/>
          <p:cNvSpPr>
            <a:spLocks noGrp="1"/>
          </p:cNvSpPr>
          <p:nvPr>
            <p:ph idx="1"/>
          </p:nvPr>
        </p:nvSpPr>
        <p:spPr/>
        <p:txBody>
          <a:bodyPr/>
          <a:lstStyle/>
          <a:p>
            <a:r>
              <a:rPr lang="en-US" dirty="0"/>
              <a:t>SGML is an incredibly rich meta language</a:t>
            </a:r>
          </a:p>
          <a:p>
            <a:r>
              <a:rPr lang="en-US" dirty="0"/>
              <a:t>SGML is completely configurable</a:t>
            </a:r>
          </a:p>
          <a:p>
            <a:pPr lvl="1"/>
            <a:r>
              <a:rPr lang="en-US" dirty="0"/>
              <a:t>For example: </a:t>
            </a:r>
          </a:p>
          <a:p>
            <a:pPr lvl="2"/>
            <a:r>
              <a:rPr lang="en-US" dirty="0"/>
              <a:t>You can change the symbols for tagging from angle brackets (&lt;tag&gt;) to curly braces ({tag})</a:t>
            </a:r>
          </a:p>
          <a:p>
            <a:pPr lvl="2"/>
            <a:r>
              <a:rPr lang="en-US" dirty="0"/>
              <a:t>You can change the tag name lengths from 8 characters to 88 characters</a:t>
            </a:r>
          </a:p>
          <a:p>
            <a:r>
              <a:rPr lang="en-US" dirty="0"/>
              <a:t>There is no style mechanism in SGML</a:t>
            </a:r>
          </a:p>
          <a:p>
            <a:r>
              <a:rPr lang="en-US" dirty="0"/>
              <a:t>It is generic, just for generating customized language</a:t>
            </a:r>
          </a:p>
          <a:p>
            <a:endParaRPr lang="en-US" dirty="0"/>
          </a:p>
          <a:p>
            <a:pPr marL="0" indent="0">
              <a:buNone/>
            </a:pPr>
            <a:endParaRPr lang="en-US" dirty="0"/>
          </a:p>
        </p:txBody>
      </p:sp>
    </p:spTree>
    <p:extLst>
      <p:ext uri="{BB962C8B-B14F-4D97-AF65-F5344CB8AC3E}">
        <p14:creationId xmlns:p14="http://schemas.microsoft.com/office/powerpoint/2010/main" val="210128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1.1: </a:t>
            </a:r>
            <a:r>
              <a:rPr lang="en-US" sz="1200" dirty="0">
                <a:cs typeface="Arial" pitchFamily="34" charset="0"/>
              </a:rPr>
              <a:t>Evolution of XML</a:t>
            </a:r>
            <a:br>
              <a:rPr lang="en-IN" dirty="0"/>
            </a:br>
            <a:r>
              <a:rPr lang="en-IN" dirty="0"/>
              <a:t>HTML (Hypertext </a:t>
            </a:r>
            <a:r>
              <a:rPr lang="en-IN" dirty="0" err="1"/>
              <a:t>Markup</a:t>
            </a:r>
            <a:r>
              <a:rPr lang="en-IN" dirty="0"/>
              <a:t> Language) </a:t>
            </a:r>
            <a:endParaRPr lang="en-US" dirty="0"/>
          </a:p>
        </p:txBody>
      </p:sp>
      <p:sp>
        <p:nvSpPr>
          <p:cNvPr id="6" name="Content Placeholder 5"/>
          <p:cNvSpPr>
            <a:spLocks noGrp="1"/>
          </p:cNvSpPr>
          <p:nvPr>
            <p:ph idx="1"/>
          </p:nvPr>
        </p:nvSpPr>
        <p:spPr/>
        <p:txBody>
          <a:bodyPr/>
          <a:lstStyle/>
          <a:p>
            <a:r>
              <a:rPr lang="en-US" dirty="0"/>
              <a:t>HTML which is an application of SGML, contains predefined set of tags and it is based on SGML manual</a:t>
            </a:r>
          </a:p>
          <a:p>
            <a:r>
              <a:rPr lang="en-US" dirty="0"/>
              <a:t>HTML is a markup languages for web pages</a:t>
            </a:r>
          </a:p>
          <a:p>
            <a:r>
              <a:rPr lang="en-US" dirty="0"/>
              <a:t>Similar to SGML</a:t>
            </a:r>
          </a:p>
          <a:p>
            <a:pPr lvl="1"/>
            <a:r>
              <a:rPr lang="en-US" dirty="0"/>
              <a:t>most tags describe meaning, not formatting</a:t>
            </a:r>
          </a:p>
          <a:p>
            <a:pPr lvl="1"/>
            <a:r>
              <a:rPr lang="en-US" dirty="0"/>
              <a:t>uses angled bracket convention (&lt;tag&gt;&lt;/tag&gt;)</a:t>
            </a:r>
          </a:p>
          <a:p>
            <a:pPr lvl="1"/>
            <a:r>
              <a:rPr lang="en-US" dirty="0"/>
              <a:t>based on a simple, widely compatible text format</a:t>
            </a:r>
          </a:p>
          <a:p>
            <a:r>
              <a:rPr lang="en-US" dirty="0"/>
              <a:t>Different from SGML</a:t>
            </a:r>
          </a:p>
          <a:p>
            <a:pPr lvl="1"/>
            <a:r>
              <a:rPr lang="en-US" dirty="0"/>
              <a:t>HTML incorporates only one (standard document representation)</a:t>
            </a:r>
          </a:p>
          <a:p>
            <a:endParaRPr lang="en-US" dirty="0"/>
          </a:p>
          <a:p>
            <a:endParaRPr lang="en-US" dirty="0"/>
          </a:p>
        </p:txBody>
      </p:sp>
    </p:spTree>
    <p:extLst>
      <p:ext uri="{BB962C8B-B14F-4D97-AF65-F5344CB8AC3E}">
        <p14:creationId xmlns:p14="http://schemas.microsoft.com/office/powerpoint/2010/main" val="333703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1.1: </a:t>
            </a:r>
            <a:r>
              <a:rPr lang="en-US" sz="1200" dirty="0">
                <a:cs typeface="Arial" pitchFamily="34" charset="0"/>
              </a:rPr>
              <a:t>Evolution of XML</a:t>
            </a:r>
            <a:br>
              <a:rPr lang="en-IN" dirty="0"/>
            </a:br>
            <a:r>
              <a:rPr lang="en-IN" dirty="0"/>
              <a:t>Introduction to XML</a:t>
            </a:r>
            <a:endParaRPr lang="en-US" dirty="0"/>
          </a:p>
        </p:txBody>
      </p:sp>
      <p:sp>
        <p:nvSpPr>
          <p:cNvPr id="6" name="Content Placeholder 5"/>
          <p:cNvSpPr>
            <a:spLocks noGrp="1"/>
          </p:cNvSpPr>
          <p:nvPr>
            <p:ph idx="1"/>
          </p:nvPr>
        </p:nvSpPr>
        <p:spPr/>
        <p:txBody>
          <a:bodyPr/>
          <a:lstStyle/>
          <a:p>
            <a:r>
              <a:rPr lang="en-US" dirty="0"/>
              <a:t>What is needed a  light-weight form of SGML which can provide well defined syntax for representing and processing document content  over the web</a:t>
            </a:r>
          </a:p>
          <a:p>
            <a:r>
              <a:rPr lang="en-US" dirty="0"/>
              <a:t>The answer is:</a:t>
            </a:r>
          </a:p>
          <a:p>
            <a:pPr lvl="1"/>
            <a:r>
              <a:rPr lang="en-US" dirty="0"/>
              <a:t>XML, the </a:t>
            </a:r>
            <a:r>
              <a:rPr lang="en-US" dirty="0" err="1"/>
              <a:t>eXtensible</a:t>
            </a:r>
            <a:r>
              <a:rPr lang="en-US" dirty="0"/>
              <a:t> Markup Language, is described as a means of structuring data</a:t>
            </a:r>
          </a:p>
          <a:p>
            <a:pPr lvl="1"/>
            <a:r>
              <a:rPr lang="en-US" dirty="0"/>
              <a:t>XML provides rules for placing text and other media into structures and allows you to manage and manipulate the results</a:t>
            </a:r>
          </a:p>
          <a:p>
            <a:pPr lvl="1"/>
            <a:r>
              <a:rPr lang="en-US" dirty="0"/>
              <a:t>XML standard is a subset of the SGML, developed in 1996 by the SGML working group</a:t>
            </a:r>
          </a:p>
          <a:p>
            <a:endParaRPr lang="en-US" dirty="0"/>
          </a:p>
          <a:p>
            <a:endParaRPr lang="en-US" dirty="0"/>
          </a:p>
        </p:txBody>
      </p:sp>
    </p:spTree>
    <p:extLst>
      <p:ext uri="{BB962C8B-B14F-4D97-AF65-F5344CB8AC3E}">
        <p14:creationId xmlns:p14="http://schemas.microsoft.com/office/powerpoint/2010/main" val="61840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1200" dirty="0"/>
              <a:t>1.1: </a:t>
            </a:r>
            <a:r>
              <a:rPr lang="en-US" sz="1200" dirty="0">
                <a:cs typeface="Arial" pitchFamily="34" charset="0"/>
              </a:rPr>
              <a:t>Evolution of XML</a:t>
            </a:r>
            <a:br>
              <a:rPr lang="en-IN" sz="1200" dirty="0"/>
            </a:br>
            <a:r>
              <a:rPr lang="en-IN" dirty="0"/>
              <a:t>XML Design Goals </a:t>
            </a:r>
            <a:endParaRPr lang="en-US" dirty="0"/>
          </a:p>
        </p:txBody>
      </p:sp>
      <p:sp>
        <p:nvSpPr>
          <p:cNvPr id="3" name="Content Placeholder 2"/>
          <p:cNvSpPr>
            <a:spLocks noGrp="1"/>
          </p:cNvSpPr>
          <p:nvPr>
            <p:ph idx="1"/>
          </p:nvPr>
        </p:nvSpPr>
        <p:spPr/>
        <p:txBody>
          <a:bodyPr>
            <a:normAutofit/>
          </a:bodyPr>
          <a:lstStyle/>
          <a:p>
            <a:r>
              <a:rPr lang="en-US" dirty="0"/>
              <a:t>The usage of XML was aimed at:- </a:t>
            </a:r>
          </a:p>
          <a:p>
            <a:pPr lvl="1"/>
            <a:r>
              <a:rPr lang="en-US" dirty="0">
                <a:cs typeface="Arial" pitchFamily="34" charset="0"/>
              </a:rPr>
              <a:t>Should be usable over the Internet</a:t>
            </a:r>
          </a:p>
          <a:p>
            <a:pPr lvl="1"/>
            <a:r>
              <a:rPr lang="en-US" dirty="0">
                <a:cs typeface="Arial" pitchFamily="34" charset="0"/>
              </a:rPr>
              <a:t>Should support a wide variety of applications</a:t>
            </a:r>
          </a:p>
          <a:p>
            <a:pPr lvl="1"/>
            <a:r>
              <a:rPr lang="en-US" dirty="0">
                <a:cs typeface="Arial" pitchFamily="34" charset="0"/>
              </a:rPr>
              <a:t>Should be compatible with SGML and XML documents should be easy to create</a:t>
            </a:r>
          </a:p>
          <a:p>
            <a:r>
              <a:rPr lang="en-US" dirty="0"/>
              <a:t>Also XML can be used for </a:t>
            </a:r>
          </a:p>
          <a:p>
            <a:pPr lvl="1"/>
            <a:r>
              <a:rPr lang="en-US" dirty="0">
                <a:cs typeface="Arial" pitchFamily="34" charset="0"/>
              </a:rPr>
              <a:t>Data Exchange</a:t>
            </a:r>
          </a:p>
          <a:p>
            <a:pPr lvl="1"/>
            <a:r>
              <a:rPr lang="en-US" dirty="0">
                <a:cs typeface="Arial" pitchFamily="34" charset="0"/>
              </a:rPr>
              <a:t>Store and Retrieve Data</a:t>
            </a:r>
          </a:p>
          <a:p>
            <a:endParaRPr lang="en-IN" dirty="0"/>
          </a:p>
        </p:txBody>
      </p:sp>
    </p:spTree>
    <p:extLst>
      <p:ext uri="{BB962C8B-B14F-4D97-AF65-F5344CB8AC3E}">
        <p14:creationId xmlns:p14="http://schemas.microsoft.com/office/powerpoint/2010/main" val="2177001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EF8BDF-6677-49DD-A2FA-3798496BEF40}">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DBE7E8BE-41C1-4145-96C8-1B12BEECD6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1F497B-D128-44CD-B480-92B267DF19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1437</TotalTime>
  <Words>1212</Words>
  <Application>Microsoft Office PowerPoint</Application>
  <PresentationFormat>On-screen Show (4:3)</PresentationFormat>
  <Paragraphs>249</Paragraphs>
  <Slides>19</Slides>
  <Notes>19</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Candara</vt:lpstr>
      <vt:lpstr>Verdana</vt:lpstr>
      <vt:lpstr>Wingdings</vt:lpstr>
      <vt:lpstr>Capgemini 2017_Cover slides</vt:lpstr>
      <vt:lpstr>think-cell Slide</vt:lpstr>
      <vt:lpstr>Web Basics - XML</vt:lpstr>
      <vt:lpstr>Lesson Objectives</vt:lpstr>
      <vt:lpstr>1.1: Evolution of XML The Basics of Markup Language</vt:lpstr>
      <vt:lpstr>1.1: Evolution of XML SGML</vt:lpstr>
      <vt:lpstr>1.1: Evolution of XML Evolution of XML</vt:lpstr>
      <vt:lpstr>1.1: Evolution of XML Why Not Go Back To SGML?</vt:lpstr>
      <vt:lpstr>1.1: Evolution of XML HTML (Hypertext Markup Language) </vt:lpstr>
      <vt:lpstr>1.1: Evolution of XML Introduction to XML</vt:lpstr>
      <vt:lpstr>1.1: Evolution of XML XML Design Goals </vt:lpstr>
      <vt:lpstr>1.1: Evolution of XML XML Today</vt:lpstr>
      <vt:lpstr>1.1: Evolution of XML XML versus HTML</vt:lpstr>
      <vt:lpstr>1.2: The Role of XML XML and the Web</vt:lpstr>
      <vt:lpstr>1.3: Different members of XML family A Family of Standards</vt:lpstr>
      <vt:lpstr>1.3: Different members of XML family Extensible Style Language (XSL)</vt:lpstr>
      <vt:lpstr>1.4: Introduction to Namespace XML Namespaces</vt:lpstr>
      <vt:lpstr>Summary</vt:lpstr>
      <vt:lpstr>PowerPoint Presentation</vt:lpstr>
      <vt:lpstr>PowerPoint Presentation</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Basics - XML</dc:title>
  <dc:creator>Sakshi</dc:creator>
  <cp:lastModifiedBy>Patil, Shital</cp:lastModifiedBy>
  <cp:revision>57</cp:revision>
  <dcterms:created xsi:type="dcterms:W3CDTF">2014-05-18T04:55:48Z</dcterms:created>
  <dcterms:modified xsi:type="dcterms:W3CDTF">2018-04-04T18:41:51Z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