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handoutMasterIdLst>
    <p:handoutMasterId r:id="rId20"/>
  </p:handout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
          <p15:clr>
            <a:srgbClr val="A4A3A4"/>
          </p15:clr>
        </p15:guide>
      </p15:sldGuideLst>
    </p:ext>
    <p:ext uri="{2D200454-40CA-4A62-9FC3-DE9A4176ACB9}">
      <p15:notesGuideLst xmlns:p15="http://schemas.microsoft.com/office/powerpoint/2012/main">
        <p15:guide id="1" orient="horz" pos="2881">
          <p15:clr>
            <a:srgbClr val="A4A3A4"/>
          </p15:clr>
        </p15:guide>
        <p15:guide id="2" pos="13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56"/>
      </p:cViewPr>
      <p:guideLst>
        <p:guide orient="horz" pos="2160"/>
        <p:guide pos="340"/>
      </p:guideLst>
    </p:cSldViewPr>
  </p:slideViewPr>
  <p:notesTextViewPr>
    <p:cViewPr>
      <p:scale>
        <a:sx n="1" d="1"/>
        <a:sy n="1" d="1"/>
      </p:scale>
      <p:origin x="0" y="0"/>
    </p:cViewPr>
  </p:notesTextViewPr>
  <p:notesViewPr>
    <p:cSldViewPr>
      <p:cViewPr>
        <p:scale>
          <a:sx n="40" d="100"/>
          <a:sy n="40" d="100"/>
        </p:scale>
        <p:origin x="-3126" y="-510"/>
      </p:cViewPr>
      <p:guideLst>
        <p:guide orient="horz" pos="2881"/>
        <p:guide pos="138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CF769DB-A43C-4676-A2BE-3D77B6D37197}" type="datetimeFigureOut">
              <a:rPr lang="en-US" smtClean="0"/>
              <a:t>4/5/2018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617BC5B-7136-443C-A72A-27CB72579777}" type="slidenum">
              <a:rPr lang="en-US" smtClean="0"/>
              <a:t>‹#›</a:t>
            </a:fld>
            <a:endParaRPr lang="en-US"/>
          </a:p>
        </p:txBody>
      </p:sp>
    </p:spTree>
    <p:extLst>
      <p:ext uri="{BB962C8B-B14F-4D97-AF65-F5344CB8AC3E}">
        <p14:creationId xmlns:p14="http://schemas.microsoft.com/office/powerpoint/2010/main" val="9384180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8688" y="720725"/>
            <a:ext cx="4800600"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2198238" y="4560570"/>
            <a:ext cx="4915746"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12"/>
          <p:cNvSpPr txBox="1">
            <a:spLocks noChangeArrowheads="1"/>
          </p:cNvSpPr>
          <p:nvPr/>
        </p:nvSpPr>
        <p:spPr>
          <a:xfrm>
            <a:off x="168281" y="188488"/>
            <a:ext cx="6868896" cy="268658"/>
          </a:xfrm>
          <a:prstGeom prst="rect">
            <a:avLst/>
          </a:prstGeom>
          <a:ln/>
        </p:spPr>
        <p:txBody>
          <a:bodyPr lIns="104704" tIns="52352" rIns="104704" bIns="52352"/>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aseline="0" dirty="0">
                <a:latin typeface="Arial" panose="020B0604020202020204" pitchFamily="34" charset="0"/>
                <a:cs typeface="Arial" panose="020B0604020202020204" pitchFamily="34" charset="0"/>
              </a:rPr>
              <a:t>Web Basics – XML                          	                                                              Anatomy of an XML Document</a:t>
            </a:r>
          </a:p>
          <a:p>
            <a:endParaRPr lang="en-US" sz="1100" dirty="0">
              <a:latin typeface="Candara" pitchFamily="34" charset="0"/>
            </a:endParaRPr>
          </a:p>
        </p:txBody>
      </p:sp>
      <p:sp>
        <p:nvSpPr>
          <p:cNvPr id="9" name="Rectangle 14"/>
          <p:cNvSpPr>
            <a:spLocks noChangeArrowheads="1"/>
          </p:cNvSpPr>
          <p:nvPr/>
        </p:nvSpPr>
        <p:spPr bwMode="auto">
          <a:xfrm>
            <a:off x="4167285" y="888345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02-</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r>
              <a:rPr lang="en-US" sz="1300" dirty="0">
                <a:latin typeface="Candara" pitchFamily="34" charset="0"/>
                <a:cs typeface="Arial" pitchFamily="34" charset="0"/>
              </a:rPr>
              <a:t>  </a:t>
            </a:r>
          </a:p>
        </p:txBody>
      </p:sp>
      <p:sp>
        <p:nvSpPr>
          <p:cNvPr id="10" name="Line 8"/>
          <p:cNvSpPr>
            <a:spLocks noChangeShapeType="1"/>
          </p:cNvSpPr>
          <p:nvPr/>
        </p:nvSpPr>
        <p:spPr bwMode="auto">
          <a:xfrm>
            <a:off x="1891004" y="664704"/>
            <a:ext cx="0" cy="8218750"/>
          </a:xfrm>
          <a:prstGeom prst="line">
            <a:avLst/>
          </a:prstGeom>
          <a:noFill/>
          <a:ln w="9525">
            <a:solidFill>
              <a:schemeClr val="tx1"/>
            </a:solidFill>
            <a:round/>
            <a:headEnd/>
            <a:tailEnd/>
          </a:ln>
          <a:effectLst/>
        </p:spPr>
        <p:txBody>
          <a:bodyPr lIns="104704" tIns="52352" rIns="104704" bIns="52352"/>
          <a:lstStyle/>
          <a:p>
            <a:endParaRPr lang="en-US"/>
          </a:p>
        </p:txBody>
      </p:sp>
    </p:spTree>
    <p:extLst>
      <p:ext uri="{BB962C8B-B14F-4D97-AF65-F5344CB8AC3E}">
        <p14:creationId xmlns:p14="http://schemas.microsoft.com/office/powerpoint/2010/main" val="24732395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456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The XML syntax is discussed on the next slide.</a:t>
            </a:r>
          </a:p>
          <a:p>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2372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1510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58315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8630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3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712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Elements can be simple, empty, mixed</a:t>
            </a:r>
          </a:p>
          <a:p>
            <a:r>
              <a:rPr lang="en-IN"/>
              <a:t>Simple :  &lt;data&gt;value&lt;/data&gt;</a:t>
            </a:r>
          </a:p>
          <a:p>
            <a:r>
              <a:rPr lang="en-IN"/>
              <a:t>Mixed  :  &lt;data&gt; value </a:t>
            </a:r>
          </a:p>
          <a:p>
            <a:r>
              <a:rPr lang="en-IN"/>
              <a:t>              	    &lt;sub&gt;sub1&lt;/sub1&gt;</a:t>
            </a:r>
          </a:p>
          <a:p>
            <a:r>
              <a:rPr lang="en-IN"/>
              <a:t>               	    &lt;/data&gt;</a:t>
            </a:r>
          </a:p>
          <a:p>
            <a:r>
              <a:rPr lang="en-IN"/>
              <a:t>Empty  :  &lt;data&gt;&lt;/data&gt;</a:t>
            </a:r>
          </a:p>
          <a:p>
            <a:endParaRPr lang="en-IN"/>
          </a:p>
          <a:p>
            <a:endParaRPr lang="en-IN"/>
          </a:p>
          <a:p>
            <a:endParaRPr lang="en-IN"/>
          </a:p>
          <a:p>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694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Understanding the Sample XML Code:</a:t>
            </a:r>
          </a:p>
          <a:p>
            <a:r>
              <a:rPr lang="en-IN"/>
              <a:t>XML Declaration: </a:t>
            </a:r>
          </a:p>
          <a:p>
            <a:r>
              <a:rPr lang="en-IN"/>
              <a:t>	It is a processing instruction (identified by the ? at its  start and end).</a:t>
            </a:r>
          </a:p>
          <a:p>
            <a:r>
              <a:rPr lang="en-IN"/>
              <a:t>Root Element: </a:t>
            </a:r>
          </a:p>
          <a:p>
            <a:r>
              <a:rPr lang="en-IN"/>
              <a:t>	Each XML document must have only one root element, all the other elements must be completely enclosed in that element.</a:t>
            </a:r>
          </a:p>
          <a:p>
            <a:r>
              <a:rPr lang="en-IN"/>
              <a:t>	Line 2 (in example) identifies the start element (the start tag), and line 12 identifies the end of the element (the end tag).</a:t>
            </a:r>
          </a:p>
          <a:p>
            <a:r>
              <a:rPr lang="en-IN"/>
              <a:t>Empty Elements:</a:t>
            </a:r>
          </a:p>
          <a:p>
            <a:r>
              <a:rPr lang="en-IN"/>
              <a:t>	Empty elements have no content and are marked up as either of the following: </a:t>
            </a:r>
          </a:p>
          <a:p>
            <a:r>
              <a:rPr lang="en-IN"/>
              <a:t>&lt;empty_element/&gt;</a:t>
            </a:r>
          </a:p>
          <a:p>
            <a:r>
              <a:rPr lang="en-IN"/>
              <a:t>&lt;empty_element&gt;&lt;/empty_element&gt;</a:t>
            </a:r>
          </a:p>
          <a:p>
            <a:endParaRPr lang="en-IN"/>
          </a:p>
          <a:p>
            <a:r>
              <a:rPr lang="en-IN"/>
              <a:t>Attribute Markup:</a:t>
            </a:r>
          </a:p>
          <a:p>
            <a:r>
              <a:rPr lang="en-IN"/>
              <a:t>	Attributes are used to attach information to the information contained in an element. The general form for using an attribute is as follows:</a:t>
            </a:r>
          </a:p>
          <a:p>
            <a:r>
              <a:rPr lang="en-IN"/>
              <a:t>&lt;element-name property=”value”&gt;</a:t>
            </a:r>
          </a:p>
          <a:p>
            <a:endParaRPr lang="en-IN"/>
          </a:p>
          <a:p>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21319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Using XML Markup:</a:t>
            </a:r>
          </a:p>
          <a:p>
            <a:r>
              <a:rPr lang="en-IN"/>
              <a:t>	XML is concerned with element markup. Instead of XML’s tags being markers that indicate where a style should change or a new line should begin, XML’s element markup is composed of three parts: </a:t>
            </a:r>
          </a:p>
          <a:p>
            <a:pPr lvl="1"/>
            <a:r>
              <a:rPr lang="en-IN"/>
              <a:t>The start tag </a:t>
            </a:r>
          </a:p>
          <a:p>
            <a:pPr lvl="1"/>
            <a:r>
              <a:rPr lang="en-IN"/>
              <a:t>The content </a:t>
            </a:r>
          </a:p>
          <a:p>
            <a:pPr lvl="1"/>
            <a:r>
              <a:rPr lang="en-IN"/>
              <a:t>The end tag  </a:t>
            </a:r>
          </a:p>
          <a:p>
            <a:r>
              <a:rPr lang="en-IN"/>
              <a:t>Elements:</a:t>
            </a:r>
          </a:p>
          <a:p>
            <a:pPr lvl="1"/>
            <a:r>
              <a:rPr lang="en-IN"/>
              <a:t>Elements contain information or content and can also contain other elements.  </a:t>
            </a:r>
          </a:p>
          <a:p>
            <a:pPr lvl="1"/>
            <a:r>
              <a:rPr lang="en-IN"/>
              <a:t>There is one element that contains all the other elements called the “root element”. </a:t>
            </a:r>
          </a:p>
          <a:p>
            <a:pPr lvl="1"/>
            <a:r>
              <a:rPr lang="en-IN"/>
              <a:t>Tags show the beginning and end of an element. </a:t>
            </a:r>
          </a:p>
          <a:p>
            <a:pPr lvl="1"/>
            <a:r>
              <a:rPr lang="en-IN"/>
              <a:t>XML documents are divided into containers called “elements”. People who are familiar with HTML, know that &lt;p&gt; …. &lt;/p&gt;, &lt;form&gt; … &lt;/form&gt;, &lt;br&gt; are all elements. </a:t>
            </a:r>
          </a:p>
          <a:p>
            <a:r>
              <a:rPr lang="en-IN"/>
              <a:t>	</a:t>
            </a:r>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8357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Using XML Markup:</a:t>
            </a:r>
          </a:p>
          <a:p>
            <a:r>
              <a:rPr lang="en-IN"/>
              <a:t>Attributes:</a:t>
            </a:r>
          </a:p>
          <a:p>
            <a:r>
              <a:rPr lang="en-IN"/>
              <a:t>	Attributes are element modifiers. They provide additional and more specific information about an element and its content. </a:t>
            </a:r>
          </a:p>
          <a:p>
            <a:r>
              <a:rPr lang="en-IN"/>
              <a:t>	Normally in HTML, attributes are used most often to provide the browser with a suggestion for formatting the display of the elements content by a browser.</a:t>
            </a:r>
            <a:br>
              <a:rPr lang="en-IN"/>
            </a:br>
            <a:r>
              <a:rPr lang="en-IN"/>
              <a:t>For example: bgcolor attribute of &lt;body&gt; element or align attribute normally are used with almost all elements. </a:t>
            </a:r>
          </a:p>
          <a:p>
            <a:r>
              <a:rPr lang="en-IN"/>
              <a:t>	However, the same is not true with XML. The attributes are used to provide further information about the element itself. This is because the main purpose of XML is to separate markup from display, so you will rarely see formatting attributes in XML DTDs. </a:t>
            </a:r>
          </a:p>
          <a:p>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72262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Using XML Markup:</a:t>
            </a:r>
          </a:p>
          <a:p>
            <a:r>
              <a:rPr lang="en-IN"/>
              <a:t>Naming Rules: </a:t>
            </a:r>
          </a:p>
          <a:p>
            <a:r>
              <a:rPr lang="en-IN"/>
              <a:t>	A name consists of at least one letter: a to z or A to Z.</a:t>
            </a:r>
          </a:p>
          <a:p>
            <a:r>
              <a:rPr lang="en-IN"/>
              <a:t>	If the name consists of more than one character, then it may start with an underscore ( _ ) or a colon ( : )</a:t>
            </a:r>
          </a:p>
          <a:p>
            <a:r>
              <a:rPr lang="en-IN"/>
              <a:t>	The initial letter can be followed by one or more letters, digits, hyphens,  underscores, and full stops. </a:t>
            </a:r>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266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Using XML Markup:</a:t>
            </a:r>
          </a:p>
          <a:p>
            <a:r>
              <a:rPr lang="en-IN"/>
              <a:t>Comments</a:t>
            </a:r>
          </a:p>
          <a:p>
            <a:r>
              <a:rPr lang="en-IN"/>
              <a:t>	In keeping with the design constraint of keeping XML simple, its comment facilities are also simple. Comments have the following form:</a:t>
            </a:r>
          </a:p>
          <a:p>
            <a:r>
              <a:rPr lang="en-IN"/>
              <a:t>               &lt;!- -This is comment text - -&gt;</a:t>
            </a:r>
          </a:p>
          <a:p>
            <a:r>
              <a:rPr lang="en-IN"/>
              <a:t>	Provided that you use the comment start tag and end tag correctly, everything in the comment text will be completely ignored by the XML processor. The following comment is therefore quite safe:</a:t>
            </a:r>
          </a:p>
          <a:p>
            <a:r>
              <a:rPr lang="en-IN"/>
              <a:t>               &lt;! - - These are the declaration for the &lt;title&gt; and &lt;body&gt; - -&gt;</a:t>
            </a:r>
          </a:p>
          <a:p>
            <a:r>
              <a:rPr lang="en-IN"/>
              <a:t>	There is only one restriction on what you can place in your comment text: the string - - is not allowed. This keeps XML backward compatible with SGML. </a:t>
            </a:r>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3361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a:t>Using XML Markup:</a:t>
            </a:r>
          </a:p>
          <a:p>
            <a:r>
              <a:rPr lang="en-IN"/>
              <a:t>Predefined Entities:</a:t>
            </a:r>
          </a:p>
          <a:p>
            <a:r>
              <a:rPr lang="en-IN"/>
              <a:t>	The special characters for quote ("), apostrophe ('), less-than (&lt;), greater-than (&gt;), and ampersand (&amp;) are used for punctuation in XML, and are represented with predefined entities: &amp;quot;, &amp;apos;, &amp;lt;, &amp;gt;, and &amp;amp;. </a:t>
            </a:r>
          </a:p>
          <a:p>
            <a:r>
              <a:rPr lang="en-IN"/>
              <a:t>	Notice that the semicolon is part of the entity. You cannot use “&lt;“ or “&amp;” in attributes or elements. </a:t>
            </a:r>
          </a:p>
          <a:p>
            <a:endParaRPr lang="en-IN"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81793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11175519"/>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59C9E639-9332-4A3F-AA15-436CD3F5A9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7829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260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6B910A0B-14D1-4306-A178-3EF1B02113D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99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C8A30074-1BD4-4E65-B185-D36DB86617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71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D3E59F4-F470-4934-BDE5-536D10ABB30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00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68179586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709073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sz="3200" dirty="0"/>
              <a:t>Web Basics - XML </a:t>
            </a:r>
            <a:endParaRPr lang="en-US" sz="3200" dirty="0"/>
          </a:p>
        </p:txBody>
      </p:sp>
      <p:sp>
        <p:nvSpPr>
          <p:cNvPr id="6" name="Subtitle 5"/>
          <p:cNvSpPr>
            <a:spLocks noGrp="1"/>
          </p:cNvSpPr>
          <p:nvPr>
            <p:ph type="subTitle" idx="1"/>
          </p:nvPr>
        </p:nvSpPr>
        <p:spPr/>
        <p:txBody>
          <a:bodyPr/>
          <a:lstStyle/>
          <a:p>
            <a:r>
              <a:rPr lang="en-US" dirty="0"/>
              <a:t>Lesson 2: Anatomy of an XML Document</a:t>
            </a:r>
          </a:p>
          <a:p>
            <a:endParaRPr lang="en-US" dirty="0"/>
          </a:p>
        </p:txBody>
      </p:sp>
    </p:spTree>
    <p:extLst>
      <p:ext uri="{BB962C8B-B14F-4D97-AF65-F5344CB8AC3E}">
        <p14:creationId xmlns:p14="http://schemas.microsoft.com/office/powerpoint/2010/main" val="324073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2.3 Well-formed XML</a:t>
            </a:r>
            <a:br>
              <a:rPr lang="en-US" sz="1200" dirty="0"/>
            </a:br>
            <a:r>
              <a:rPr lang="en-US" dirty="0"/>
              <a:t>A Well-formed XML document</a:t>
            </a:r>
          </a:p>
        </p:txBody>
      </p:sp>
      <p:sp>
        <p:nvSpPr>
          <p:cNvPr id="3" name="Content Placeholder 2"/>
          <p:cNvSpPr>
            <a:spLocks noGrp="1"/>
          </p:cNvSpPr>
          <p:nvPr>
            <p:ph idx="1"/>
          </p:nvPr>
        </p:nvSpPr>
        <p:spPr/>
        <p:txBody>
          <a:bodyPr/>
          <a:lstStyle/>
          <a:p>
            <a:r>
              <a:rPr lang="en-IN" dirty="0"/>
              <a:t>A well-formed XML document simply includes </a:t>
            </a:r>
            <a:r>
              <a:rPr lang="en-IN" dirty="0" err="1"/>
              <a:t>markup</a:t>
            </a:r>
            <a:r>
              <a:rPr lang="en-IN" dirty="0"/>
              <a:t> pages with descriptive tags</a:t>
            </a:r>
          </a:p>
          <a:p>
            <a:r>
              <a:rPr lang="en-IN" dirty="0"/>
              <a:t>A well-formed XML does not need a DTD, but should conform to XML syntax</a:t>
            </a:r>
          </a:p>
          <a:p>
            <a:r>
              <a:rPr lang="en-IN" dirty="0"/>
              <a:t>If all tags are correctly formed and follow XML guidelines, then the document is a well-formed XML</a:t>
            </a:r>
          </a:p>
          <a:p>
            <a:endParaRPr lang="en-IN" dirty="0"/>
          </a:p>
        </p:txBody>
      </p:sp>
    </p:spTree>
    <p:extLst>
      <p:ext uri="{BB962C8B-B14F-4D97-AF65-F5344CB8AC3E}">
        <p14:creationId xmlns:p14="http://schemas.microsoft.com/office/powerpoint/2010/main" val="117677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2.3 Well-formed XML</a:t>
            </a:r>
            <a:br>
              <a:rPr lang="en-US" dirty="0"/>
            </a:br>
            <a:r>
              <a:rPr lang="en-US" dirty="0"/>
              <a:t>Syntax Rules for XML</a:t>
            </a:r>
          </a:p>
        </p:txBody>
      </p:sp>
      <p:sp>
        <p:nvSpPr>
          <p:cNvPr id="8" name="Content Placeholder 7"/>
          <p:cNvSpPr>
            <a:spLocks noGrp="1"/>
          </p:cNvSpPr>
          <p:nvPr>
            <p:ph idx="1"/>
          </p:nvPr>
        </p:nvSpPr>
        <p:spPr/>
        <p:txBody>
          <a:bodyPr/>
          <a:lstStyle/>
          <a:p>
            <a:r>
              <a:rPr lang="en-US" dirty="0"/>
              <a:t>An XML document </a:t>
            </a:r>
          </a:p>
          <a:p>
            <a:pPr lvl="1"/>
            <a:r>
              <a:rPr lang="en-US" dirty="0"/>
              <a:t>Is case sensitive </a:t>
            </a:r>
          </a:p>
          <a:p>
            <a:pPr lvl="1"/>
            <a:r>
              <a:rPr lang="en-US" dirty="0"/>
              <a:t>Has a single root element </a:t>
            </a:r>
          </a:p>
          <a:p>
            <a:pPr lvl="1"/>
            <a:r>
              <a:rPr lang="en-US" dirty="0"/>
              <a:t>Has all matching tags</a:t>
            </a:r>
          </a:p>
          <a:p>
            <a:pPr lvl="1"/>
            <a:r>
              <a:rPr lang="en-US" dirty="0"/>
              <a:t>XML Elements should be properly nested </a:t>
            </a:r>
          </a:p>
          <a:p>
            <a:pPr lvl="1"/>
            <a:r>
              <a:rPr lang="en-US" dirty="0"/>
              <a:t>All attributes are quoted </a:t>
            </a:r>
          </a:p>
          <a:p>
            <a:pPr lvl="1"/>
            <a:r>
              <a:rPr lang="en-US" dirty="0"/>
              <a:t>White spaces are not ignored </a:t>
            </a:r>
          </a:p>
          <a:p>
            <a:pPr lvl="1"/>
            <a:r>
              <a:rPr lang="en-US" dirty="0"/>
              <a:t>May or may not have a (DTD) Document Type Description to describe the document </a:t>
            </a:r>
          </a:p>
          <a:p>
            <a:endParaRPr lang="en-US" dirty="0"/>
          </a:p>
        </p:txBody>
      </p:sp>
    </p:spTree>
    <p:extLst>
      <p:ext uri="{BB962C8B-B14F-4D97-AF65-F5344CB8AC3E}">
        <p14:creationId xmlns:p14="http://schemas.microsoft.com/office/powerpoint/2010/main" val="102974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Demo</a:t>
            </a:r>
          </a:p>
        </p:txBody>
      </p:sp>
      <p:sp>
        <p:nvSpPr>
          <p:cNvPr id="3" name="Content Placeholder 2"/>
          <p:cNvSpPr>
            <a:spLocks noGrp="1"/>
          </p:cNvSpPr>
          <p:nvPr>
            <p:ph idx="1"/>
          </p:nvPr>
        </p:nvSpPr>
        <p:spPr/>
        <p:txBody>
          <a:bodyPr/>
          <a:lstStyle/>
          <a:p>
            <a:r>
              <a:rPr lang="en-US" dirty="0">
                <a:cs typeface="Arial" pitchFamily="34" charset="0"/>
              </a:rPr>
              <a:t>A sample XML Document: </a:t>
            </a:r>
          </a:p>
          <a:p>
            <a:pPr lvl="1"/>
            <a:r>
              <a:rPr lang="en-US" dirty="0"/>
              <a:t>Example1: Note.xml	</a:t>
            </a:r>
          </a:p>
          <a:p>
            <a:pPr lvl="1"/>
            <a:r>
              <a:rPr lang="en-US" dirty="0"/>
              <a:t>Example2: Greeting.xml</a:t>
            </a:r>
          </a:p>
          <a:p>
            <a:pPr lvl="1"/>
            <a:r>
              <a:rPr lang="en-US" dirty="0"/>
              <a:t>Example3:musicians.xml</a:t>
            </a:r>
          </a:p>
          <a:p>
            <a:pPr lvl="1" eaLnBrk="0" hangingPunct="0">
              <a:buClr>
                <a:srgbClr val="00B0F0"/>
              </a:buClr>
              <a:buFont typeface="Wingdings" pitchFamily="2" charset="2"/>
              <a:buChar char="Ø"/>
            </a:pPr>
            <a:endParaRPr lang="en-US" dirty="0">
              <a:cs typeface="Arial" pitchFamily="34" charset="0"/>
            </a:endParaRPr>
          </a:p>
          <a:p>
            <a:pPr>
              <a:buClr>
                <a:srgbClr val="00B0F0"/>
              </a:buClr>
            </a:pPr>
            <a:endParaRPr lang="en-IN" dirty="0"/>
          </a:p>
        </p:txBody>
      </p:sp>
    </p:spTree>
    <p:extLst>
      <p:ext uri="{BB962C8B-B14F-4D97-AF65-F5344CB8AC3E}">
        <p14:creationId xmlns:p14="http://schemas.microsoft.com/office/powerpoint/2010/main" val="305737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Summary</a:t>
            </a:r>
          </a:p>
        </p:txBody>
      </p:sp>
      <p:sp>
        <p:nvSpPr>
          <p:cNvPr id="3" name="Content Placeholder 2"/>
          <p:cNvSpPr>
            <a:spLocks noGrp="1"/>
          </p:cNvSpPr>
          <p:nvPr>
            <p:ph idx="1"/>
          </p:nvPr>
        </p:nvSpPr>
        <p:spPr/>
        <p:txBody>
          <a:bodyPr/>
          <a:lstStyle/>
          <a:p>
            <a:r>
              <a:rPr lang="en-US" dirty="0">
                <a:cs typeface="Arial" pitchFamily="34" charset="0"/>
              </a:rPr>
              <a:t>In this lesson, you have learnt the following: </a:t>
            </a:r>
          </a:p>
          <a:p>
            <a:pPr lvl="1"/>
            <a:r>
              <a:rPr lang="en-US" dirty="0"/>
              <a:t>XML has specific naming rules which describes names you can use for its markup objects, that is elements</a:t>
            </a:r>
          </a:p>
          <a:p>
            <a:pPr lvl="1"/>
            <a:endParaRPr lang="en-US" dirty="0"/>
          </a:p>
          <a:p>
            <a:pPr lvl="1" eaLnBrk="0" hangingPunct="0">
              <a:buClr>
                <a:srgbClr val="00B0F0"/>
              </a:buClr>
              <a:buFont typeface="Wingdings" pitchFamily="2" charset="2"/>
              <a:buChar char="Ø"/>
            </a:pPr>
            <a:endParaRPr lang="en-US" dirty="0">
              <a:cs typeface="Arial" pitchFamily="34" charset="0"/>
            </a:endParaRPr>
          </a:p>
          <a:p>
            <a:pPr eaLnBrk="0" hangingPunct="0">
              <a:buClr>
                <a:srgbClr val="00B0F0"/>
              </a:buClr>
            </a:pPr>
            <a:endParaRPr lang="en-US" dirty="0">
              <a:cs typeface="Arial" pitchFamily="34" charset="0"/>
            </a:endParaRPr>
          </a:p>
          <a:p>
            <a:pPr>
              <a:buClr>
                <a:srgbClr val="00B0F0"/>
              </a:buClr>
            </a:pPr>
            <a:endParaRPr lang="en-IN" dirty="0"/>
          </a:p>
        </p:txBody>
      </p:sp>
    </p:spTree>
    <p:extLst>
      <p:ext uri="{BB962C8B-B14F-4D97-AF65-F5344CB8AC3E}">
        <p14:creationId xmlns:p14="http://schemas.microsoft.com/office/powerpoint/2010/main" val="204912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8" name="Content Placeholder 7"/>
          <p:cNvSpPr>
            <a:spLocks noGrp="1"/>
          </p:cNvSpPr>
          <p:nvPr>
            <p:ph idx="1"/>
          </p:nvPr>
        </p:nvSpPr>
        <p:spPr/>
        <p:txBody>
          <a:bodyPr/>
          <a:lstStyle/>
          <a:p>
            <a:r>
              <a:rPr lang="en-US" dirty="0"/>
              <a:t>Question 1: XML document must have one ___.</a:t>
            </a:r>
          </a:p>
          <a:p>
            <a:r>
              <a:rPr lang="en-US" dirty="0"/>
              <a:t>Question 2: A comment in XML document is written as:</a:t>
            </a:r>
          </a:p>
          <a:p>
            <a:pPr lvl="1"/>
            <a:r>
              <a:rPr lang="en-US" dirty="0"/>
              <a:t>Option 1: &lt;!-- ... --&gt;</a:t>
            </a:r>
          </a:p>
          <a:p>
            <a:pPr lvl="1"/>
            <a:r>
              <a:rPr lang="en-US" dirty="0"/>
              <a:t>Option 2: /*.....*/</a:t>
            </a:r>
          </a:p>
          <a:p>
            <a:pPr lvl="1"/>
            <a:r>
              <a:rPr lang="en-US" dirty="0"/>
              <a:t>Option 3: //</a:t>
            </a:r>
          </a:p>
          <a:p>
            <a:endParaRPr lang="en-US" dirty="0"/>
          </a:p>
          <a:p>
            <a:r>
              <a:rPr lang="en-US" dirty="0"/>
              <a:t>Question 3: ___ are storage units in the XML document.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64331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a:buClr>
                <a:srgbClr val="00B0F0"/>
              </a:buClr>
            </a:pPr>
            <a:r>
              <a:rPr lang="en-US" dirty="0">
                <a:cs typeface="Arial" pitchFamily="34" charset="0"/>
              </a:rPr>
              <a:t>In this lesson, you will learn:</a:t>
            </a:r>
          </a:p>
          <a:p>
            <a:pPr lvl="1"/>
            <a:r>
              <a:rPr lang="en-US" dirty="0">
                <a:cs typeface="Arial" pitchFamily="34" charset="0"/>
              </a:rPr>
              <a:t>Logical and physical structure of an XML file</a:t>
            </a:r>
          </a:p>
          <a:p>
            <a:pPr lvl="1"/>
            <a:r>
              <a:rPr lang="en-US" dirty="0">
                <a:cs typeface="Arial" pitchFamily="34" charset="0"/>
              </a:rPr>
              <a:t>Parts of XML file like:</a:t>
            </a:r>
          </a:p>
          <a:p>
            <a:pPr lvl="2"/>
            <a:r>
              <a:rPr lang="en-US" dirty="0">
                <a:cs typeface="Arial" pitchFamily="34" charset="0"/>
              </a:rPr>
              <a:t>Elements</a:t>
            </a:r>
          </a:p>
          <a:p>
            <a:pPr lvl="2"/>
            <a:r>
              <a:rPr lang="en-US" dirty="0">
                <a:cs typeface="Arial" pitchFamily="34" charset="0"/>
              </a:rPr>
              <a:t>Attributes</a:t>
            </a:r>
          </a:p>
          <a:p>
            <a:pPr lvl="2"/>
            <a:r>
              <a:rPr lang="en-US" dirty="0">
                <a:cs typeface="Arial" pitchFamily="34" charset="0"/>
              </a:rPr>
              <a:t>Entities</a:t>
            </a:r>
          </a:p>
          <a:p>
            <a:pPr lvl="2"/>
            <a:r>
              <a:rPr lang="en-US" dirty="0">
                <a:cs typeface="Arial" pitchFamily="34" charset="0"/>
              </a:rPr>
              <a:t>Processing instructions</a:t>
            </a:r>
          </a:p>
          <a:p>
            <a:pPr marL="0" indent="0">
              <a:buClr>
                <a:srgbClr val="00B0F0"/>
              </a:buClr>
              <a:buNone/>
            </a:pPr>
            <a:endParaRPr lang="en-IN" dirty="0"/>
          </a:p>
        </p:txBody>
      </p:sp>
    </p:spTree>
    <p:extLst>
      <p:ext uri="{BB962C8B-B14F-4D97-AF65-F5344CB8AC3E}">
        <p14:creationId xmlns:p14="http://schemas.microsoft.com/office/powerpoint/2010/main" val="130277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6"/>
          <p:cNvSpPr>
            <a:spLocks noChangeArrowheads="1"/>
          </p:cNvSpPr>
          <p:nvPr/>
        </p:nvSpPr>
        <p:spPr bwMode="auto">
          <a:xfrm>
            <a:off x="588074" y="1484784"/>
            <a:ext cx="7848600" cy="4752528"/>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r>
              <a:rPr lang="en-US" dirty="0">
                <a:solidFill>
                  <a:schemeClr val="tx1"/>
                </a:solidFill>
                <a:latin typeface="Arial" panose="020B0604020202020204" pitchFamily="34" charset="0"/>
                <a:cs typeface="Arial" panose="020B0604020202020204" pitchFamily="34" charset="0"/>
              </a:rPr>
              <a:t>	&lt;?xml version="1.0"?&gt;</a:t>
            </a:r>
          </a:p>
          <a:p>
            <a:pPr lvl="1">
              <a:lnSpc>
                <a:spcPct val="135000"/>
              </a:lnSpc>
            </a:pPr>
            <a:r>
              <a:rPr lang="en-US" dirty="0">
                <a:solidFill>
                  <a:schemeClr val="tx1"/>
                </a:solidFill>
                <a:latin typeface="Arial" panose="020B0604020202020204" pitchFamily="34" charset="0"/>
                <a:cs typeface="Arial" panose="020B0604020202020204" pitchFamily="34" charset="0"/>
              </a:rPr>
              <a:t>   	&lt;catalog&gt;&lt;book id="bk101"&gt;</a:t>
            </a:r>
          </a:p>
          <a:p>
            <a:pPr lvl="1">
              <a:lnSpc>
                <a:spcPct val="135000"/>
              </a:lnSpc>
            </a:pPr>
            <a:r>
              <a:rPr lang="en-US" dirty="0">
                <a:solidFill>
                  <a:schemeClr val="tx1"/>
                </a:solidFill>
                <a:latin typeface="Arial" panose="020B0604020202020204" pitchFamily="34" charset="0"/>
                <a:cs typeface="Arial" panose="020B0604020202020204" pitchFamily="34" charset="0"/>
              </a:rPr>
              <a:t>      	&lt;author&gt;Gambardella, Matthew&lt;/author&gt;</a:t>
            </a:r>
          </a:p>
          <a:p>
            <a:pPr lvl="1">
              <a:lnSpc>
                <a:spcPct val="135000"/>
              </a:lnSpc>
            </a:pPr>
            <a:r>
              <a:rPr lang="en-US" dirty="0">
                <a:solidFill>
                  <a:schemeClr val="tx1"/>
                </a:solidFill>
                <a:latin typeface="Arial" panose="020B0604020202020204" pitchFamily="34" charset="0"/>
                <a:cs typeface="Arial" panose="020B0604020202020204" pitchFamily="34" charset="0"/>
              </a:rPr>
              <a:t>     	&lt;title&gt;XML Developer's Guide&lt;/title&gt;</a:t>
            </a:r>
          </a:p>
          <a:p>
            <a:pPr lvl="1">
              <a:lnSpc>
                <a:spcPct val="135000"/>
              </a:lnSpc>
            </a:pPr>
            <a:r>
              <a:rPr lang="en-US" dirty="0">
                <a:solidFill>
                  <a:schemeClr val="tx1"/>
                </a:solidFill>
                <a:latin typeface="Arial" panose="020B0604020202020204" pitchFamily="34" charset="0"/>
                <a:cs typeface="Arial" panose="020B0604020202020204" pitchFamily="34" charset="0"/>
              </a:rPr>
              <a:t>      	&lt;genre&gt;Computer&lt;/genre&gt;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ebook</a:t>
            </a:r>
            <a:r>
              <a:rPr lang="en-US" dirty="0">
                <a:solidFill>
                  <a:schemeClr val="tx1"/>
                </a:solidFill>
                <a:latin typeface="Arial" panose="020B0604020202020204" pitchFamily="34" charset="0"/>
                <a:cs typeface="Arial" panose="020B0604020202020204" pitchFamily="34" charset="0"/>
              </a:rPr>
              <a:t> status=“available”/&gt;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publish_date</a:t>
            </a:r>
            <a:r>
              <a:rPr lang="en-US" dirty="0">
                <a:solidFill>
                  <a:schemeClr val="tx1"/>
                </a:solidFill>
                <a:latin typeface="Arial" panose="020B0604020202020204" pitchFamily="34" charset="0"/>
                <a:cs typeface="Arial" panose="020B0604020202020204" pitchFamily="34" charset="0"/>
              </a:rPr>
              <a:t>&gt;2000-10-01&lt;/</a:t>
            </a:r>
            <a:r>
              <a:rPr lang="en-US" dirty="0" err="1">
                <a:solidFill>
                  <a:schemeClr val="tx1"/>
                </a:solidFill>
                <a:latin typeface="Arial" panose="020B0604020202020204" pitchFamily="34" charset="0"/>
                <a:cs typeface="Arial" panose="020B0604020202020204" pitchFamily="34" charset="0"/>
              </a:rPr>
              <a:t>publish_date</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&lt;description&gt;</a:t>
            </a:r>
          </a:p>
          <a:p>
            <a:pPr lvl="1">
              <a:lnSpc>
                <a:spcPct val="135000"/>
              </a:lnSpc>
            </a:pPr>
            <a:r>
              <a:rPr lang="en-US" dirty="0">
                <a:solidFill>
                  <a:schemeClr val="tx1"/>
                </a:solidFill>
                <a:latin typeface="Arial" panose="020B0604020202020204" pitchFamily="34" charset="0"/>
                <a:cs typeface="Arial" panose="020B0604020202020204" pitchFamily="34" charset="0"/>
              </a:rPr>
              <a:t>	    creating applications  with XML</a:t>
            </a:r>
          </a:p>
          <a:p>
            <a:pPr lvl="1">
              <a:lnSpc>
                <a:spcPct val="135000"/>
              </a:lnSpc>
            </a:pPr>
            <a:r>
              <a:rPr lang="en-US" dirty="0">
                <a:solidFill>
                  <a:schemeClr val="tx1"/>
                </a:solidFill>
                <a:latin typeface="Arial" panose="020B0604020202020204" pitchFamily="34" charset="0"/>
                <a:cs typeface="Arial" panose="020B0604020202020204" pitchFamily="34" charset="0"/>
              </a:rPr>
              <a:t>	&lt;/description&gt;</a:t>
            </a:r>
          </a:p>
          <a:p>
            <a:pPr lvl="1">
              <a:lnSpc>
                <a:spcPct val="135000"/>
              </a:lnSpc>
            </a:pPr>
            <a:r>
              <a:rPr lang="en-US" dirty="0">
                <a:solidFill>
                  <a:schemeClr val="tx1"/>
                </a:solidFill>
                <a:latin typeface="Arial" panose="020B0604020202020204" pitchFamily="34" charset="0"/>
                <a:cs typeface="Arial" panose="020B0604020202020204" pitchFamily="34" charset="0"/>
              </a:rPr>
              <a:t>    &lt;/book&gt; </a:t>
            </a:r>
          </a:p>
          <a:p>
            <a:pPr lvl="1">
              <a:lnSpc>
                <a:spcPct val="135000"/>
              </a:lnSpc>
            </a:pPr>
            <a:r>
              <a:rPr lang="en-US" dirty="0">
                <a:solidFill>
                  <a:schemeClr val="tx1"/>
                </a:solidFill>
                <a:latin typeface="Arial" panose="020B0604020202020204" pitchFamily="34" charset="0"/>
                <a:cs typeface="Arial" panose="020B0604020202020204" pitchFamily="34" charset="0"/>
              </a:rPr>
              <a:t>&lt;/catalog&gt; </a:t>
            </a: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p:txBody>
      </p:sp>
      <p:sp>
        <p:nvSpPr>
          <p:cNvPr id="5" name="AutoShape 5"/>
          <p:cNvSpPr>
            <a:spLocks noChangeArrowheads="1"/>
          </p:cNvSpPr>
          <p:nvPr/>
        </p:nvSpPr>
        <p:spPr bwMode="auto">
          <a:xfrm>
            <a:off x="381904" y="1268413"/>
            <a:ext cx="1371600" cy="609600"/>
          </a:xfrm>
          <a:prstGeom prst="wedgeRoundRectCallout">
            <a:avLst>
              <a:gd name="adj1" fmla="val 48361"/>
              <a:gd name="adj2" fmla="val 106509"/>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latin typeface="+mj-lt"/>
                <a:cs typeface="Arial" pitchFamily="34" charset="0"/>
              </a:rPr>
              <a:t>Root</a:t>
            </a:r>
          </a:p>
          <a:p>
            <a:pPr algn="ctr"/>
            <a:r>
              <a:rPr lang="en-US" sz="1600" dirty="0">
                <a:latin typeface="+mj-lt"/>
                <a:cs typeface="Arial" pitchFamily="34" charset="0"/>
              </a:rPr>
              <a:t>Element </a:t>
            </a:r>
          </a:p>
        </p:txBody>
      </p:sp>
      <p:sp>
        <p:nvSpPr>
          <p:cNvPr id="6" name="AutoShape 6"/>
          <p:cNvSpPr>
            <a:spLocks noChangeArrowheads="1"/>
          </p:cNvSpPr>
          <p:nvPr/>
        </p:nvSpPr>
        <p:spPr bwMode="auto">
          <a:xfrm>
            <a:off x="5856312" y="2708920"/>
            <a:ext cx="1175792" cy="643880"/>
          </a:xfrm>
          <a:prstGeom prst="wedgeRoundRectCallout">
            <a:avLst>
              <a:gd name="adj1" fmla="val -254691"/>
              <a:gd name="adj2" fmla="val 87789"/>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cs typeface="Arial" pitchFamily="34" charset="0"/>
              </a:rPr>
              <a:t>Attribute</a:t>
            </a:r>
          </a:p>
        </p:txBody>
      </p:sp>
      <p:sp>
        <p:nvSpPr>
          <p:cNvPr id="7" name="AutoShape 7"/>
          <p:cNvSpPr>
            <a:spLocks noChangeArrowheads="1"/>
          </p:cNvSpPr>
          <p:nvPr/>
        </p:nvSpPr>
        <p:spPr bwMode="auto">
          <a:xfrm>
            <a:off x="4283968" y="1048366"/>
            <a:ext cx="1371600" cy="457200"/>
          </a:xfrm>
          <a:prstGeom prst="wedgeRoundRectCallout">
            <a:avLst>
              <a:gd name="adj1" fmla="val -80787"/>
              <a:gd name="adj2" fmla="val 98958"/>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cs typeface="Arial" pitchFamily="34" charset="0"/>
              </a:rPr>
              <a:t>PI</a:t>
            </a:r>
          </a:p>
        </p:txBody>
      </p:sp>
      <p:sp>
        <p:nvSpPr>
          <p:cNvPr id="8" name="AutoShape 10"/>
          <p:cNvSpPr>
            <a:spLocks noChangeArrowheads="1"/>
          </p:cNvSpPr>
          <p:nvPr/>
        </p:nvSpPr>
        <p:spPr bwMode="auto">
          <a:xfrm>
            <a:off x="6934200" y="4114800"/>
            <a:ext cx="1371600" cy="533400"/>
          </a:xfrm>
          <a:prstGeom prst="wedgeRoundRectCallout">
            <a:avLst>
              <a:gd name="adj1" fmla="val -67708"/>
              <a:gd name="adj2" fmla="val 16963"/>
              <a:gd name="adj3" fmla="val 16667"/>
            </a:avLst>
          </a:prstGeom>
          <a:solidFill>
            <a:srgbClr val="DDDDDD"/>
          </a:solidFill>
          <a:ln w="3175">
            <a:solidFill>
              <a:schemeClr val="tx2"/>
            </a:solidFill>
            <a:miter lim="800000"/>
            <a:headEnd/>
            <a:tailEnd/>
          </a:ln>
          <a:effectLst>
            <a:outerShdw dist="35921" dir="2700000" algn="ctr" rotWithShape="0">
              <a:schemeClr val="bg2"/>
            </a:outerShdw>
          </a:effectLst>
        </p:spPr>
        <p:txBody>
          <a:bodyPr/>
          <a:lstStyle/>
          <a:p>
            <a:pPr algn="ctr"/>
            <a:r>
              <a:rPr lang="en-US" sz="1600" dirty="0">
                <a:cs typeface="Arial" pitchFamily="34" charset="0"/>
              </a:rPr>
              <a:t>Elements</a:t>
            </a:r>
          </a:p>
        </p:txBody>
      </p:sp>
      <p:sp>
        <p:nvSpPr>
          <p:cNvPr id="9" name="Right Brace 8"/>
          <p:cNvSpPr/>
          <p:nvPr/>
        </p:nvSpPr>
        <p:spPr>
          <a:xfrm>
            <a:off x="6096000" y="3886200"/>
            <a:ext cx="348208" cy="11269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itle 9"/>
          <p:cNvSpPr>
            <a:spLocks noGrp="1"/>
          </p:cNvSpPr>
          <p:nvPr>
            <p:ph type="title"/>
          </p:nvPr>
        </p:nvSpPr>
        <p:spPr/>
        <p:txBody>
          <a:bodyPr/>
          <a:lstStyle/>
          <a:p>
            <a:r>
              <a:rPr lang="en-US" sz="1200" b="1" dirty="0"/>
              <a:t>2.1: Logical and physical structure of an XML file</a:t>
            </a:r>
            <a:br>
              <a:rPr lang="en-US" sz="1200" b="1" dirty="0"/>
            </a:br>
            <a:r>
              <a:rPr lang="en-US" dirty="0"/>
              <a:t>A Sample XML Code</a:t>
            </a:r>
          </a:p>
        </p:txBody>
      </p:sp>
    </p:spTree>
    <p:extLst>
      <p:ext uri="{BB962C8B-B14F-4D97-AF65-F5344CB8AC3E}">
        <p14:creationId xmlns:p14="http://schemas.microsoft.com/office/powerpoint/2010/main" val="273016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2.1 Logical and physical structure of an XML file</a:t>
            </a:r>
            <a:br>
              <a:rPr lang="en-US" sz="1200" b="1" dirty="0"/>
            </a:br>
            <a:r>
              <a:rPr lang="en-US" dirty="0"/>
              <a:t>Understanding the Sample XML Code</a:t>
            </a:r>
          </a:p>
        </p:txBody>
      </p:sp>
      <p:sp>
        <p:nvSpPr>
          <p:cNvPr id="6" name="Content Placeholder 5"/>
          <p:cNvSpPr>
            <a:spLocks noGrp="1"/>
          </p:cNvSpPr>
          <p:nvPr>
            <p:ph idx="1"/>
          </p:nvPr>
        </p:nvSpPr>
        <p:spPr/>
        <p:txBody>
          <a:bodyPr/>
          <a:lstStyle/>
          <a:p>
            <a:r>
              <a:rPr lang="en-US" dirty="0"/>
              <a:t>Let us now understand the different parts of the XML file:</a:t>
            </a:r>
          </a:p>
          <a:p>
            <a:r>
              <a:rPr lang="en-US" dirty="0"/>
              <a:t>XML Declaration </a:t>
            </a:r>
          </a:p>
          <a:p>
            <a:r>
              <a:rPr lang="en-US" dirty="0"/>
              <a:t>Root Element </a:t>
            </a:r>
          </a:p>
          <a:p>
            <a:r>
              <a:rPr lang="en-US" dirty="0"/>
              <a:t>An Empty Element</a:t>
            </a:r>
          </a:p>
          <a:p>
            <a:r>
              <a:rPr lang="en-US" dirty="0"/>
              <a:t>Attributes </a:t>
            </a:r>
          </a:p>
          <a:p>
            <a:endParaRPr lang="en-US" dirty="0"/>
          </a:p>
        </p:txBody>
      </p:sp>
    </p:spTree>
    <p:extLst>
      <p:ext uri="{BB962C8B-B14F-4D97-AF65-F5344CB8AC3E}">
        <p14:creationId xmlns:p14="http://schemas.microsoft.com/office/powerpoint/2010/main" val="215008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b="1" dirty="0"/>
              <a:t>2.2 Parts of XML file</a:t>
            </a:r>
            <a:br>
              <a:rPr lang="en-US" b="1" dirty="0"/>
            </a:br>
            <a:r>
              <a:rPr lang="en-US" dirty="0"/>
              <a:t>Using XML Markup</a:t>
            </a:r>
          </a:p>
        </p:txBody>
      </p:sp>
      <p:sp>
        <p:nvSpPr>
          <p:cNvPr id="3" name="Content Placeholder 2"/>
          <p:cNvSpPr>
            <a:spLocks noGrp="1"/>
          </p:cNvSpPr>
          <p:nvPr>
            <p:ph idx="1"/>
          </p:nvPr>
        </p:nvSpPr>
        <p:spPr/>
        <p:txBody>
          <a:bodyPr/>
          <a:lstStyle/>
          <a:p>
            <a:r>
              <a:rPr lang="en-IN" dirty="0"/>
              <a:t>Tags carry the smallest unit of meaning signifying structure, format, or style of the data</a:t>
            </a:r>
          </a:p>
          <a:p>
            <a:r>
              <a:rPr lang="en-IN" dirty="0"/>
              <a:t>They are always enclosed within angled brackets, that is “&lt; &gt;”. Tags are case-sensitive</a:t>
            </a:r>
          </a:p>
          <a:p>
            <a:r>
              <a:rPr lang="en-IN" dirty="0"/>
              <a:t>The tags &lt;book&gt;,&lt;Book&gt;, and &lt;BOOK&gt; carry different meanings and cannot be used interchangeably</a:t>
            </a:r>
          </a:p>
          <a:p>
            <a:r>
              <a:rPr lang="en-IN" dirty="0"/>
              <a:t>All tags must be paired so that they have a start &lt;book&gt; and an end &lt;/book&gt;</a:t>
            </a:r>
          </a:p>
          <a:p>
            <a:r>
              <a:rPr lang="en-IN" dirty="0"/>
              <a:t>Tags when combined with data form elements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5166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5991" y="413387"/>
            <a:ext cx="8532019" cy="855026"/>
          </a:xfrm>
        </p:spPr>
        <p:txBody>
          <a:bodyPr/>
          <a:lstStyle/>
          <a:p>
            <a:r>
              <a:rPr lang="en-US" sz="1200" b="1" dirty="0"/>
              <a:t>2.2 Parts of XML file</a:t>
            </a:r>
            <a:br>
              <a:rPr lang="en-US" sz="1200" b="1" dirty="0"/>
            </a:br>
            <a:r>
              <a:rPr lang="en-US" dirty="0"/>
              <a:t>Using XML Markup</a:t>
            </a:r>
          </a:p>
        </p:txBody>
      </p:sp>
      <p:sp>
        <p:nvSpPr>
          <p:cNvPr id="3" name="Content Placeholder 2"/>
          <p:cNvSpPr>
            <a:spLocks noGrp="1"/>
          </p:cNvSpPr>
          <p:nvPr>
            <p:ph idx="1"/>
          </p:nvPr>
        </p:nvSpPr>
        <p:spPr/>
        <p:txBody>
          <a:bodyPr/>
          <a:lstStyle/>
          <a:p>
            <a:r>
              <a:rPr lang="en-US" dirty="0">
                <a:cs typeface="Arial" pitchFamily="34" charset="0"/>
              </a:rPr>
              <a:t>Attribute Markup:</a:t>
            </a:r>
          </a:p>
          <a:p>
            <a:pPr lvl="1"/>
            <a:r>
              <a:rPr lang="en-US" dirty="0"/>
              <a:t>It is used to attach information to the information contained in an element.</a:t>
            </a:r>
          </a:p>
          <a:p>
            <a:pPr lvl="1"/>
            <a:r>
              <a:rPr lang="en-US" dirty="0"/>
              <a:t>General form for using an attribute is as follows:</a:t>
            </a:r>
          </a:p>
          <a:p>
            <a:pPr lvl="1"/>
            <a:r>
              <a:rPr lang="en-US" dirty="0"/>
              <a:t>&lt;element-name property=“value”&gt;</a:t>
            </a:r>
          </a:p>
          <a:p>
            <a:pPr lvl="1"/>
            <a:r>
              <a:rPr lang="en-US" dirty="0"/>
              <a:t>An attribute value must be enclosed in quotation marks.</a:t>
            </a:r>
          </a:p>
          <a:p>
            <a:pPr lvl="1"/>
            <a:r>
              <a:rPr lang="en-US" dirty="0"/>
              <a:t>You can either use single quote or double quote. However, you cannot mix the two in the same specification.</a:t>
            </a:r>
          </a:p>
          <a:p>
            <a:pPr lvl="1"/>
            <a:endParaRPr lang="en-IN" dirty="0"/>
          </a:p>
        </p:txBody>
      </p:sp>
    </p:spTree>
    <p:extLst>
      <p:ext uri="{BB962C8B-B14F-4D97-AF65-F5344CB8AC3E}">
        <p14:creationId xmlns:p14="http://schemas.microsoft.com/office/powerpoint/2010/main" val="23957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2.2 Parts of XML file</a:t>
            </a:r>
            <a:br>
              <a:rPr lang="en-US" sz="1200" dirty="0"/>
            </a:br>
            <a:r>
              <a:rPr lang="en-US" dirty="0"/>
              <a:t>Using XML Markup</a:t>
            </a:r>
          </a:p>
        </p:txBody>
      </p:sp>
      <p:sp>
        <p:nvSpPr>
          <p:cNvPr id="6" name="Content Placeholder 5"/>
          <p:cNvSpPr>
            <a:spLocks noGrp="1"/>
          </p:cNvSpPr>
          <p:nvPr>
            <p:ph idx="1"/>
          </p:nvPr>
        </p:nvSpPr>
        <p:spPr/>
        <p:txBody>
          <a:bodyPr/>
          <a:lstStyle/>
          <a:p>
            <a:r>
              <a:rPr lang="en-US" dirty="0">
                <a:cs typeface="Arial" pitchFamily="34" charset="0"/>
              </a:rPr>
              <a:t>Naming Rules: </a:t>
            </a:r>
          </a:p>
          <a:p>
            <a:pPr lvl="1"/>
            <a:r>
              <a:rPr lang="en-US" dirty="0"/>
              <a:t>A name consists of at least one letter: a to z or A to Z</a:t>
            </a:r>
          </a:p>
          <a:p>
            <a:pPr lvl="1"/>
            <a:r>
              <a:rPr lang="en-US" dirty="0"/>
              <a:t>If the name consists of more than one character, then it may start with an underscore ( _ ) or a colon ( : )</a:t>
            </a:r>
          </a:p>
          <a:p>
            <a:pPr lvl="1"/>
            <a:r>
              <a:rPr lang="en-US" dirty="0"/>
              <a:t>The initial letter can be followed by one or more letters,  digits, hyphens, underscores, or full stops</a:t>
            </a:r>
          </a:p>
          <a:p>
            <a:endParaRPr lang="en-US" dirty="0"/>
          </a:p>
        </p:txBody>
      </p:sp>
    </p:spTree>
    <p:extLst>
      <p:ext uri="{BB962C8B-B14F-4D97-AF65-F5344CB8AC3E}">
        <p14:creationId xmlns:p14="http://schemas.microsoft.com/office/powerpoint/2010/main" val="282201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2.2 Parts of XML file</a:t>
            </a:r>
            <a:br>
              <a:rPr lang="en-US" sz="1200" dirty="0"/>
            </a:br>
            <a:r>
              <a:rPr lang="en-US" dirty="0"/>
              <a:t>Using XML Markup</a:t>
            </a:r>
          </a:p>
        </p:txBody>
      </p:sp>
      <p:sp>
        <p:nvSpPr>
          <p:cNvPr id="8" name="Content Placeholder 7"/>
          <p:cNvSpPr>
            <a:spLocks noGrp="1"/>
          </p:cNvSpPr>
          <p:nvPr>
            <p:ph idx="1"/>
          </p:nvPr>
        </p:nvSpPr>
        <p:spPr/>
        <p:txBody>
          <a:bodyPr/>
          <a:lstStyle/>
          <a:p>
            <a:r>
              <a:rPr lang="en-US" dirty="0"/>
              <a:t>Comments:</a:t>
            </a:r>
          </a:p>
          <a:p>
            <a:r>
              <a:rPr lang="en-US" dirty="0"/>
              <a:t>Comments have the following form: </a:t>
            </a:r>
          </a:p>
          <a:p>
            <a:r>
              <a:rPr lang="en-US" dirty="0"/>
              <a:t>&lt;!- -This is comment text - -&gt;</a:t>
            </a:r>
          </a:p>
          <a:p>
            <a:r>
              <a:rPr lang="en-US" dirty="0"/>
              <a:t>Use the comment start tag and end tag correctly.</a:t>
            </a:r>
          </a:p>
          <a:p>
            <a:r>
              <a:rPr lang="en-US" dirty="0"/>
              <a:t>Everything in the comment text will be completely ignored by the XML processor</a:t>
            </a:r>
          </a:p>
          <a:p>
            <a:r>
              <a:rPr lang="en-US" dirty="0"/>
              <a:t>Following comment is therefore quite safe:</a:t>
            </a:r>
          </a:p>
          <a:p>
            <a:r>
              <a:rPr lang="en-US" dirty="0"/>
              <a:t>&lt;! - - These are the declaration for the &lt;title&gt; and &lt;body&gt; - -&gt; </a:t>
            </a:r>
          </a:p>
          <a:p>
            <a:pPr marL="0" indent="0">
              <a:buNone/>
            </a:pPr>
            <a:endParaRPr lang="en-US" dirty="0"/>
          </a:p>
        </p:txBody>
      </p:sp>
    </p:spTree>
    <p:extLst>
      <p:ext uri="{BB962C8B-B14F-4D97-AF65-F5344CB8AC3E}">
        <p14:creationId xmlns:p14="http://schemas.microsoft.com/office/powerpoint/2010/main" val="419507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2.2 Parts of XML file</a:t>
            </a:r>
            <a:br>
              <a:rPr lang="en-US" sz="1200" dirty="0"/>
            </a:br>
            <a:r>
              <a:rPr lang="en-US" dirty="0"/>
              <a:t>Using XML Markup</a:t>
            </a:r>
          </a:p>
        </p:txBody>
      </p:sp>
      <p:sp>
        <p:nvSpPr>
          <p:cNvPr id="3" name="Content Placeholder 2"/>
          <p:cNvSpPr>
            <a:spLocks noGrp="1"/>
          </p:cNvSpPr>
          <p:nvPr>
            <p:ph idx="1"/>
          </p:nvPr>
        </p:nvSpPr>
        <p:spPr/>
        <p:txBody>
          <a:bodyPr/>
          <a:lstStyle/>
          <a:p>
            <a:r>
              <a:rPr lang="en-IN" dirty="0"/>
              <a:t>Predefined Entities: </a:t>
            </a:r>
          </a:p>
          <a:p>
            <a:endParaRPr lang="en-IN" dirty="0"/>
          </a:p>
        </p:txBody>
      </p:sp>
      <p:graphicFrame>
        <p:nvGraphicFramePr>
          <p:cNvPr id="4" name="Group 53"/>
          <p:cNvGraphicFramePr>
            <a:graphicFrameLocks noGrp="1"/>
          </p:cNvGraphicFramePr>
          <p:nvPr>
            <p:extLst>
              <p:ext uri="{D42A27DB-BD31-4B8C-83A1-F6EECF244321}">
                <p14:modId xmlns:p14="http://schemas.microsoft.com/office/powerpoint/2010/main" val="2873558247"/>
              </p:ext>
            </p:extLst>
          </p:nvPr>
        </p:nvGraphicFramePr>
        <p:xfrm>
          <a:off x="1070429" y="2133600"/>
          <a:ext cx="4800600" cy="2011680"/>
        </p:xfrm>
        <a:graphic>
          <a:graphicData uri="http://schemas.openxmlformats.org/drawingml/2006/table">
            <a:tbl>
              <a:tblPr firstRow="1" bandRow="1">
                <a:tableStyleId>{284E427A-3D55-4303-BF80-6455036E1DE7}</a:tableStyleId>
              </a:tblPr>
              <a:tblGrid>
                <a:gridCol w="1981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Character</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Replacement</a:t>
                      </a:r>
                      <a:endParaRPr kumimoji="0" lang="en-US"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&amp;</a:t>
                      </a:r>
                      <a:endParaRPr kumimoji="0" lang="en-US" sz="16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&amp;amp; or &amp;#38; #38</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&amp;</a:t>
                      </a:r>
                      <a:r>
                        <a:rPr kumimoji="0" lang="en-US" sz="1600" u="none" strike="noStrike" cap="none" normalizeH="0" baseline="0" dirty="0" err="1">
                          <a:ln>
                            <a:noFill/>
                          </a:ln>
                          <a:effectLst/>
                        </a:rPr>
                        <a:t>apos</a:t>
                      </a:r>
                      <a:r>
                        <a:rPr kumimoji="0" lang="en-US" sz="1600" u="none" strike="noStrike" cap="none" normalizeH="0" baseline="0" dirty="0">
                          <a:ln>
                            <a:noFill/>
                          </a:ln>
                          <a:effectLst/>
                        </a:rPr>
                        <a:t>; or &amp;#39</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&gt;</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&amp;</a:t>
                      </a:r>
                      <a:r>
                        <a:rPr kumimoji="0" lang="en-US" sz="1600" u="none" strike="noStrike" cap="none" normalizeH="0" baseline="0" dirty="0" err="1">
                          <a:ln>
                            <a:noFill/>
                          </a:ln>
                          <a:effectLst/>
                        </a:rPr>
                        <a:t>gt</a:t>
                      </a:r>
                      <a:r>
                        <a:rPr kumimoji="0" lang="en-US" sz="1600" u="none" strike="noStrike" cap="none" normalizeH="0" baseline="0" dirty="0">
                          <a:ln>
                            <a:noFill/>
                          </a:ln>
                          <a:effectLst/>
                        </a:rPr>
                        <a:t>; or &amp;#62</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&lt;</a:t>
                      </a:r>
                      <a:endParaRPr kumimoji="0" lang="en-US" sz="16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&amp;</a:t>
                      </a:r>
                      <a:r>
                        <a:rPr kumimoji="0" lang="en-US" sz="1600" u="none" strike="noStrike" cap="none" normalizeH="0" baseline="0" dirty="0" err="1">
                          <a:ln>
                            <a:noFill/>
                          </a:ln>
                          <a:effectLst/>
                        </a:rPr>
                        <a:t>lt</a:t>
                      </a:r>
                      <a:r>
                        <a:rPr kumimoji="0" lang="en-US" sz="1600" u="none" strike="noStrike" cap="none" normalizeH="0" baseline="0" dirty="0">
                          <a:ln>
                            <a:noFill/>
                          </a:ln>
                          <a:effectLst/>
                        </a:rPr>
                        <a:t>; or &amp;#60; #60</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t>
                      </a:r>
                      <a:endParaRPr kumimoji="0" lang="en-US" sz="16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&amp;</a:t>
                      </a:r>
                      <a:r>
                        <a:rPr kumimoji="0" lang="en-US" sz="1600" u="none" strike="noStrike" cap="none" normalizeH="0" baseline="0" dirty="0" err="1">
                          <a:ln>
                            <a:noFill/>
                          </a:ln>
                          <a:effectLst/>
                        </a:rPr>
                        <a:t>quot</a:t>
                      </a:r>
                      <a:r>
                        <a:rPr kumimoji="0" lang="en-US" sz="1600" u="none" strike="noStrike" cap="none" normalizeH="0" baseline="0" dirty="0">
                          <a:ln>
                            <a:noFill/>
                          </a:ln>
                          <a:effectLst/>
                        </a:rPr>
                        <a:t>; or &amp;#34</a:t>
                      </a:r>
                      <a:endParaRPr kumimoji="0" lang="en-US" sz="1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178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18C33FCD-03F4-4C4B-8773-B32FDEA80B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EB9F7C-2B13-4B74-A5B3-6311C3AA076F}">
  <ds:schemaRefs>
    <ds:schemaRef ds:uri="http://schemas.microsoft.com/sharepoint/v3/contenttype/forms"/>
  </ds:schemaRefs>
</ds:datastoreItem>
</file>

<file path=customXml/itemProps3.xml><?xml version="1.0" encoding="utf-8"?>
<ds:datastoreItem xmlns:ds="http://schemas.openxmlformats.org/officeDocument/2006/customXml" ds:itemID="{EE3178BC-C991-4921-9145-16D5D225AB5B}">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1022</TotalTime>
  <Words>646</Words>
  <Application>Microsoft Office PowerPoint</Application>
  <PresentationFormat>On-screen Show (4:3)</PresentationFormat>
  <Paragraphs>171</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Verdana</vt:lpstr>
      <vt:lpstr>Wingdings</vt:lpstr>
      <vt:lpstr>Capgemini 2017_Cover slides</vt:lpstr>
      <vt:lpstr>think-cell Slide</vt:lpstr>
      <vt:lpstr>Web Basics - XML </vt:lpstr>
      <vt:lpstr>Lesson Objectives</vt:lpstr>
      <vt:lpstr>2.1: Logical and physical structure of an XML file A Sample XML Code</vt:lpstr>
      <vt:lpstr>2.1 Logical and physical structure of an XML file Understanding the Sample XML Code</vt:lpstr>
      <vt:lpstr>2.2 Parts of XML file Using XML Markup</vt:lpstr>
      <vt:lpstr>2.2 Parts of XML file Using XML Markup</vt:lpstr>
      <vt:lpstr>2.2 Parts of XML file Using XML Markup</vt:lpstr>
      <vt:lpstr>2.2 Parts of XML file Using XML Markup</vt:lpstr>
      <vt:lpstr>2.2 Parts of XML file Using XML Markup</vt:lpstr>
      <vt:lpstr>2.3 Well-formed XML A Well-formed XML document</vt:lpstr>
      <vt:lpstr>2.3 Well-formed XML Syntax Rules for XML</vt:lpstr>
      <vt:lpstr>Demo</vt:lpstr>
      <vt:lpstr>Summary</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Basics - XML</dc:title>
  <dc:creator>Sakshi</dc:creator>
  <cp:lastModifiedBy>Patil, Shital</cp:lastModifiedBy>
  <cp:revision>38</cp:revision>
  <cp:lastPrinted>2016-06-17T06:10:41Z</cp:lastPrinted>
  <dcterms:created xsi:type="dcterms:W3CDTF">2014-05-18T05:21:00Z</dcterms:created>
  <dcterms:modified xsi:type="dcterms:W3CDTF">2018-04-04T18:47:16Z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